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2"/>
  </p:notesMasterIdLst>
  <p:sldIdLst>
    <p:sldId id="539" r:id="rId2"/>
    <p:sldId id="506" r:id="rId3"/>
    <p:sldId id="507" r:id="rId4"/>
    <p:sldId id="501" r:id="rId5"/>
    <p:sldId id="485" r:id="rId6"/>
    <p:sldId id="545" r:id="rId7"/>
    <p:sldId id="502" r:id="rId8"/>
    <p:sldId id="508" r:id="rId9"/>
    <p:sldId id="494" r:id="rId10"/>
    <p:sldId id="491" r:id="rId11"/>
    <p:sldId id="495" r:id="rId12"/>
    <p:sldId id="497" r:id="rId13"/>
    <p:sldId id="500" r:id="rId14"/>
    <p:sldId id="499" r:id="rId15"/>
    <p:sldId id="496" r:id="rId16"/>
    <p:sldId id="489" r:id="rId17"/>
    <p:sldId id="493" r:id="rId18"/>
    <p:sldId id="503" r:id="rId19"/>
    <p:sldId id="513" r:id="rId20"/>
    <p:sldId id="514" r:id="rId21"/>
    <p:sldId id="515" r:id="rId22"/>
    <p:sldId id="516" r:id="rId23"/>
    <p:sldId id="509" r:id="rId24"/>
    <p:sldId id="510" r:id="rId25"/>
    <p:sldId id="511" r:id="rId26"/>
    <p:sldId id="512" r:id="rId27"/>
    <p:sldId id="517" r:id="rId28"/>
    <p:sldId id="518" r:id="rId29"/>
    <p:sldId id="519" r:id="rId30"/>
    <p:sldId id="546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27" autoAdjust="0"/>
    <p:restoredTop sz="94712" autoAdjust="0"/>
  </p:normalViewPr>
  <p:slideViewPr>
    <p:cSldViewPr>
      <p:cViewPr varScale="1">
        <p:scale>
          <a:sx n="87" d="100"/>
          <a:sy n="87" d="100"/>
        </p:scale>
        <p:origin x="79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9/10/21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9/10/21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9/10/21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9/10/21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9/10/21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9/10/21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9/10/21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9/10/21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9/10/21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9/10/21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9/10/21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9/10/21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9/10/21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0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40.png"/><Relationship Id="rId7" Type="http://schemas.openxmlformats.org/officeDocument/2006/relationships/image" Target="../media/image36.png"/><Relationship Id="rId12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0.png"/><Relationship Id="rId11" Type="http://schemas.openxmlformats.org/officeDocument/2006/relationships/image" Target="../media/image43.png"/><Relationship Id="rId5" Type="http://schemas.openxmlformats.org/officeDocument/2006/relationships/image" Target="../media/image35.png"/><Relationship Id="rId10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0.png"/><Relationship Id="rId10" Type="http://schemas.openxmlformats.org/officeDocument/2006/relationships/image" Target="../media/image33.png"/><Relationship Id="rId4" Type="http://schemas.openxmlformats.org/officeDocument/2006/relationships/image" Target="../media/image270.png"/><Relationship Id="rId9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0.png"/><Relationship Id="rId10" Type="http://schemas.openxmlformats.org/officeDocument/2006/relationships/image" Target="../media/image33.png"/><Relationship Id="rId4" Type="http://schemas.openxmlformats.org/officeDocument/2006/relationships/image" Target="../media/image270.png"/><Relationship Id="rId9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0.png"/><Relationship Id="rId10" Type="http://schemas.openxmlformats.org/officeDocument/2006/relationships/image" Target="../media/image33.png"/><Relationship Id="rId4" Type="http://schemas.openxmlformats.org/officeDocument/2006/relationships/image" Target="../media/image270.png"/><Relationship Id="rId9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90.png"/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0.png"/><Relationship Id="rId10" Type="http://schemas.openxmlformats.org/officeDocument/2006/relationships/image" Target="../media/image33.png"/><Relationship Id="rId4" Type="http://schemas.openxmlformats.org/officeDocument/2006/relationships/image" Target="../media/image270.png"/><Relationship Id="rId9" Type="http://schemas.openxmlformats.org/officeDocument/2006/relationships/image" Target="../media/image32.png"/><Relationship Id="rId1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80.png"/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0.png"/><Relationship Id="rId10" Type="http://schemas.openxmlformats.org/officeDocument/2006/relationships/image" Target="../media/image33.png"/><Relationship Id="rId4" Type="http://schemas.openxmlformats.org/officeDocument/2006/relationships/image" Target="../media/image270.png"/><Relationship Id="rId9" Type="http://schemas.openxmlformats.org/officeDocument/2006/relationships/image" Target="../media/image32.png"/><Relationship Id="rId14" Type="http://schemas.openxmlformats.org/officeDocument/2006/relationships/image" Target="../media/image37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80.png"/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0.png"/><Relationship Id="rId10" Type="http://schemas.openxmlformats.org/officeDocument/2006/relationships/image" Target="../media/image33.png"/><Relationship Id="rId4" Type="http://schemas.openxmlformats.org/officeDocument/2006/relationships/image" Target="../media/image270.png"/><Relationship Id="rId9" Type="http://schemas.openxmlformats.org/officeDocument/2006/relationships/image" Target="../media/image32.png"/><Relationship Id="rId14" Type="http://schemas.openxmlformats.org/officeDocument/2006/relationships/image" Target="../media/image37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.png"/><Relationship Id="rId8" Type="http://schemas.openxmlformats.org/officeDocument/2006/relationships/image" Target="../media/image70.png"/><Relationship Id="rId12" Type="http://schemas.openxmlformats.org/officeDocument/2006/relationships/image" Target="../media/image3.png"/><Relationship Id="rId7" Type="http://schemas.openxmlformats.org/officeDocument/2006/relationships/image" Target="../media/image60.png"/><Relationship Id="rId17" Type="http://schemas.openxmlformats.org/officeDocument/2006/relationships/image" Target="../media/image10.png"/><Relationship Id="rId2" Type="http://schemas.openxmlformats.org/officeDocument/2006/relationships/image" Target="../media/image1.png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.png"/><Relationship Id="rId15" Type="http://schemas.openxmlformats.org/officeDocument/2006/relationships/image" Target="../media/image6.png"/><Relationship Id="rId10" Type="http://schemas.openxmlformats.org/officeDocument/2006/relationships/image" Target="../media/image9.png"/><Relationship Id="rId9" Type="http://schemas.openxmlformats.org/officeDocument/2006/relationships/image" Target="../media/image8.png"/><Relationship Id="rId1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10.png"/><Relationship Id="rId7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7.png"/><Relationship Id="rId4" Type="http://schemas.openxmlformats.org/officeDocument/2006/relationships/image" Target="../media/image3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10.png"/><Relationship Id="rId7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7.png"/><Relationship Id="rId4" Type="http://schemas.openxmlformats.org/officeDocument/2006/relationships/image" Target="../media/image3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10.png"/><Relationship Id="rId7" Type="http://schemas.openxmlformats.org/officeDocument/2006/relationships/image" Target="../media/image6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47.png"/><Relationship Id="rId4" Type="http://schemas.openxmlformats.org/officeDocument/2006/relationships/image" Target="../media/image3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10.png"/><Relationship Id="rId7" Type="http://schemas.openxmlformats.org/officeDocument/2006/relationships/image" Target="../media/image60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47.png"/><Relationship Id="rId4" Type="http://schemas.openxmlformats.org/officeDocument/2006/relationships/image" Target="../media/image3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99848"/>
            <a:ext cx="7239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15</a:t>
            </a:r>
            <a:endParaRPr lang="en-US" sz="2400" b="1" dirty="0">
              <a:solidFill>
                <a:srgbClr val="0070C0"/>
              </a:solidFill>
            </a:endParaRPr>
          </a:p>
          <a:p>
            <a:pPr algn="l" fontAlgn="auto">
              <a:spcAft>
                <a:spcPts val="0"/>
              </a:spcAft>
              <a:defRPr/>
            </a:pPr>
            <a:r>
              <a:rPr lang="en-US" sz="1200" b="1" dirty="0">
                <a:solidFill>
                  <a:srgbClr val="0070C0"/>
                </a:solidFill>
              </a:rPr>
              <a:t>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7030A0"/>
                </a:solidFill>
              </a:rPr>
              <a:t>Dynamic Programming - II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36630" y="3625793"/>
            <a:ext cx="2426370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Website:  </a:t>
            </a:r>
            <a:r>
              <a:rPr lang="en-US" dirty="0">
                <a:solidFill>
                  <a:srgbClr val="0070C0"/>
                </a:solidFill>
              </a:rPr>
              <a:t>hello.iitk.ac.in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38400" y="3062734"/>
            <a:ext cx="4267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Algorithms-II 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: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002060"/>
                </a:solidFill>
              </a:rPr>
              <a:t>CS345A</a:t>
            </a:r>
            <a:endParaRPr lang="en-US" sz="28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9127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How to compute </a:t>
            </a:r>
            <a:r>
              <a:rPr lang="en-US" sz="3200" b="1" dirty="0">
                <a:solidFill>
                  <a:srgbClr val="7030A0"/>
                </a:solidFill>
              </a:rPr>
              <a:t>optimal</a:t>
            </a:r>
            <a:r>
              <a:rPr lang="en-US" sz="3200" b="1" dirty="0"/>
              <a:t> triangulation ?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85" name="Content Placeholder 8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2481025" y="2057400"/>
            <a:ext cx="3962400" cy="3581400"/>
            <a:chOff x="2362200" y="2057400"/>
            <a:chExt cx="3962400" cy="3581400"/>
          </a:xfrm>
        </p:grpSpPr>
        <p:cxnSp>
          <p:nvCxnSpPr>
            <p:cNvPr id="34" name="Straight Connector 33"/>
            <p:cNvCxnSpPr/>
            <p:nvPr/>
          </p:nvCxnSpPr>
          <p:spPr>
            <a:xfrm flipH="1" flipV="1">
              <a:off x="2362200" y="3562350"/>
              <a:ext cx="457200" cy="13906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/>
            <p:cNvGrpSpPr/>
            <p:nvPr/>
          </p:nvGrpSpPr>
          <p:grpSpPr>
            <a:xfrm>
              <a:off x="2362200" y="2057400"/>
              <a:ext cx="3962400" cy="3581400"/>
              <a:chOff x="2362200" y="2057400"/>
              <a:chExt cx="3962400" cy="35814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3733800" y="5638800"/>
                <a:ext cx="1600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>
                <a:off x="5334000" y="4876800"/>
                <a:ext cx="762000" cy="76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6096000" y="3886200"/>
                <a:ext cx="2286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867400" y="2514600"/>
                <a:ext cx="457200" cy="1371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4953000" y="2057400"/>
                <a:ext cx="914400" cy="457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2895600" y="2057400"/>
                <a:ext cx="2057400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2362200" y="2590800"/>
                <a:ext cx="5334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 flipV="1">
                <a:off x="2819400" y="4953000"/>
                <a:ext cx="914400" cy="685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oup 8"/>
          <p:cNvGrpSpPr/>
          <p:nvPr/>
        </p:nvGrpSpPr>
        <p:grpSpPr>
          <a:xfrm>
            <a:off x="2369017" y="1611868"/>
            <a:ext cx="4488983" cy="4484132"/>
            <a:chOff x="2326392" y="1611868"/>
            <a:chExt cx="4488983" cy="4484132"/>
          </a:xfrm>
        </p:grpSpPr>
        <p:grpSp>
          <p:nvGrpSpPr>
            <p:cNvPr id="3" name="Group 2"/>
            <p:cNvGrpSpPr/>
            <p:nvPr/>
          </p:nvGrpSpPr>
          <p:grpSpPr>
            <a:xfrm>
              <a:off x="2326392" y="1611868"/>
              <a:ext cx="4488983" cy="4484132"/>
              <a:chOff x="2326392" y="1611868"/>
              <a:chExt cx="4488983" cy="44841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Rectangle 1"/>
                  <p:cNvSpPr/>
                  <p:nvPr/>
                </p:nvSpPr>
                <p:spPr>
                  <a:xfrm>
                    <a:off x="5224225" y="5726668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" name="Rectangle 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4225" y="57266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Rectangle 17"/>
                  <p:cNvSpPr/>
                  <p:nvPr/>
                </p:nvSpPr>
                <p:spPr>
                  <a:xfrm>
                    <a:off x="6096000" y="46482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Rectangle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6000" y="46482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333" r="-1481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6324600" y="36576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Rectangle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24600" y="36576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Rectangle 20"/>
                  <p:cNvSpPr/>
                  <p:nvPr/>
                </p:nvSpPr>
                <p:spPr>
                  <a:xfrm>
                    <a:off x="4800600" y="1611868"/>
                    <a:ext cx="49237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Rectangle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0600" y="1611868"/>
                    <a:ext cx="492379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326392" y="4888468"/>
                    <a:ext cx="72160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Rectangle 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6392" y="4888468"/>
                    <a:ext cx="721608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101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3469392" y="5650468"/>
                    <a:ext cx="49879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Rectangle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9392" y="5650468"/>
                    <a:ext cx="49879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585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" name="Freeform 6"/>
            <p:cNvSpPr/>
            <p:nvPr/>
          </p:nvSpPr>
          <p:spPr>
            <a:xfrm>
              <a:off x="5791200" y="2133600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 rot="16200000">
              <a:off x="2559011" y="2118068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852625" y="4876800"/>
            <a:ext cx="2362200" cy="762000"/>
            <a:chOff x="3810000" y="4876800"/>
            <a:chExt cx="2362200" cy="762000"/>
          </a:xfrm>
        </p:grpSpPr>
        <p:cxnSp>
          <p:nvCxnSpPr>
            <p:cNvPr id="13" name="Straight Connector 12"/>
            <p:cNvCxnSpPr/>
            <p:nvPr/>
          </p:nvCxnSpPr>
          <p:spPr>
            <a:xfrm flipV="1">
              <a:off x="3810000" y="4876800"/>
              <a:ext cx="2362200" cy="7620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5410200" y="4876800"/>
              <a:ext cx="762000" cy="7620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Connector 38"/>
          <p:cNvCxnSpPr/>
          <p:nvPr/>
        </p:nvCxnSpPr>
        <p:spPr>
          <a:xfrm>
            <a:off x="3852625" y="5638800"/>
            <a:ext cx="16002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3852625" y="3886200"/>
            <a:ext cx="2590800" cy="1764268"/>
            <a:chOff x="3810000" y="3886200"/>
            <a:chExt cx="2590800" cy="1764268"/>
          </a:xfrm>
        </p:grpSpPr>
        <p:cxnSp>
          <p:nvCxnSpPr>
            <p:cNvPr id="43" name="Straight Connector 42"/>
            <p:cNvCxnSpPr/>
            <p:nvPr/>
          </p:nvCxnSpPr>
          <p:spPr>
            <a:xfrm flipV="1">
              <a:off x="3810000" y="3886200"/>
              <a:ext cx="2590800" cy="17526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5410200" y="3886200"/>
              <a:ext cx="990600" cy="176426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3852625" y="2514600"/>
            <a:ext cx="2133600" cy="3135868"/>
            <a:chOff x="3810000" y="2514600"/>
            <a:chExt cx="2133600" cy="3135868"/>
          </a:xfrm>
        </p:grpSpPr>
        <p:cxnSp>
          <p:nvCxnSpPr>
            <p:cNvPr id="52" name="Straight Connector 51"/>
            <p:cNvCxnSpPr/>
            <p:nvPr/>
          </p:nvCxnSpPr>
          <p:spPr>
            <a:xfrm flipV="1">
              <a:off x="3810000" y="2514600"/>
              <a:ext cx="2133600" cy="31242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5410200" y="2514600"/>
              <a:ext cx="533400" cy="313586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3852625" y="2057400"/>
            <a:ext cx="1611086" cy="3604736"/>
            <a:chOff x="3657600" y="1905000"/>
            <a:chExt cx="1611086" cy="3604736"/>
          </a:xfrm>
        </p:grpSpPr>
        <p:cxnSp>
          <p:nvCxnSpPr>
            <p:cNvPr id="58" name="Straight Connector 57"/>
            <p:cNvCxnSpPr/>
            <p:nvPr/>
          </p:nvCxnSpPr>
          <p:spPr>
            <a:xfrm flipV="1">
              <a:off x="3657600" y="1905000"/>
              <a:ext cx="1219200" cy="359306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 flipV="1">
              <a:off x="4876800" y="1905000"/>
              <a:ext cx="391886" cy="3604736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3014425" y="2590800"/>
            <a:ext cx="2449286" cy="3071336"/>
            <a:chOff x="2819400" y="2438400"/>
            <a:chExt cx="2449286" cy="3071336"/>
          </a:xfrm>
        </p:grpSpPr>
        <p:cxnSp>
          <p:nvCxnSpPr>
            <p:cNvPr id="66" name="Straight Connector 65"/>
            <p:cNvCxnSpPr/>
            <p:nvPr/>
          </p:nvCxnSpPr>
          <p:spPr>
            <a:xfrm flipH="1" flipV="1">
              <a:off x="2819400" y="2438400"/>
              <a:ext cx="838200" cy="305966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 flipV="1">
              <a:off x="2819400" y="2438400"/>
              <a:ext cx="2449286" cy="3071336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2481025" y="3562350"/>
            <a:ext cx="2982686" cy="2099786"/>
            <a:chOff x="2286000" y="3409950"/>
            <a:chExt cx="2982686" cy="2099786"/>
          </a:xfrm>
        </p:grpSpPr>
        <p:cxnSp>
          <p:nvCxnSpPr>
            <p:cNvPr id="72" name="Straight Connector 71"/>
            <p:cNvCxnSpPr/>
            <p:nvPr/>
          </p:nvCxnSpPr>
          <p:spPr>
            <a:xfrm flipH="1" flipV="1">
              <a:off x="2286000" y="3429000"/>
              <a:ext cx="1371600" cy="206906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 flipV="1">
              <a:off x="2286000" y="3409950"/>
              <a:ext cx="2982686" cy="2099786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2938225" y="4953000"/>
            <a:ext cx="2525486" cy="685800"/>
            <a:chOff x="2743200" y="4823936"/>
            <a:chExt cx="2525486" cy="685800"/>
          </a:xfrm>
        </p:grpSpPr>
        <p:cxnSp>
          <p:nvCxnSpPr>
            <p:cNvPr id="78" name="Straight Connector 77"/>
            <p:cNvCxnSpPr/>
            <p:nvPr/>
          </p:nvCxnSpPr>
          <p:spPr>
            <a:xfrm flipH="1" flipV="1">
              <a:off x="2743200" y="4823936"/>
              <a:ext cx="914400" cy="67413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H="1" flipV="1">
              <a:off x="2743200" y="4823936"/>
              <a:ext cx="2525486" cy="6858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5873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How to compute </a:t>
            </a:r>
            <a:r>
              <a:rPr lang="en-US" sz="3200" b="1" dirty="0">
                <a:solidFill>
                  <a:srgbClr val="7030A0"/>
                </a:solidFill>
              </a:rPr>
              <a:t>optimal</a:t>
            </a:r>
            <a:r>
              <a:rPr lang="en-US" sz="3200" b="1" dirty="0"/>
              <a:t> triangulation ?</a:t>
            </a:r>
            <a:br>
              <a:rPr lang="en-US" sz="3200" b="1" dirty="0"/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ontent Placeholder 8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534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If the opt. triangulation has triangle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), what can we infer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85" name="Content Placeholder 8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534400" cy="5486400"/>
              </a:xfrm>
              <a:blipFill rotWithShape="1">
                <a:blip r:embed="rId2"/>
                <a:stretch>
                  <a:fillRect l="-714" t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2481025" y="2057400"/>
            <a:ext cx="3962400" cy="3581400"/>
            <a:chOff x="2362200" y="2057400"/>
            <a:chExt cx="3962400" cy="3581400"/>
          </a:xfrm>
        </p:grpSpPr>
        <p:cxnSp>
          <p:nvCxnSpPr>
            <p:cNvPr id="34" name="Straight Connector 33"/>
            <p:cNvCxnSpPr/>
            <p:nvPr/>
          </p:nvCxnSpPr>
          <p:spPr>
            <a:xfrm flipH="1" flipV="1">
              <a:off x="2362200" y="3562350"/>
              <a:ext cx="457200" cy="13906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/>
            <p:cNvGrpSpPr/>
            <p:nvPr/>
          </p:nvGrpSpPr>
          <p:grpSpPr>
            <a:xfrm>
              <a:off x="2362200" y="2057400"/>
              <a:ext cx="3962400" cy="3581400"/>
              <a:chOff x="2362200" y="2057400"/>
              <a:chExt cx="3962400" cy="35814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3733800" y="5638800"/>
                <a:ext cx="1600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>
                <a:off x="5334000" y="4876800"/>
                <a:ext cx="762000" cy="76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6096000" y="3886200"/>
                <a:ext cx="2286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867400" y="2514600"/>
                <a:ext cx="457200" cy="1371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4953000" y="2057400"/>
                <a:ext cx="914400" cy="457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2895600" y="2057400"/>
                <a:ext cx="2057400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2362200" y="2590800"/>
                <a:ext cx="5334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 flipV="1">
                <a:off x="2819400" y="4953000"/>
                <a:ext cx="914400" cy="685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oup 8"/>
          <p:cNvGrpSpPr/>
          <p:nvPr/>
        </p:nvGrpSpPr>
        <p:grpSpPr>
          <a:xfrm>
            <a:off x="2369017" y="1611868"/>
            <a:ext cx="4488983" cy="4484132"/>
            <a:chOff x="2326392" y="1611868"/>
            <a:chExt cx="4488983" cy="4484132"/>
          </a:xfrm>
        </p:grpSpPr>
        <p:grpSp>
          <p:nvGrpSpPr>
            <p:cNvPr id="3" name="Group 2"/>
            <p:cNvGrpSpPr/>
            <p:nvPr/>
          </p:nvGrpSpPr>
          <p:grpSpPr>
            <a:xfrm>
              <a:off x="2326392" y="1611868"/>
              <a:ext cx="4488983" cy="4484132"/>
              <a:chOff x="2326392" y="1611868"/>
              <a:chExt cx="4488983" cy="44841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Rectangle 1"/>
                  <p:cNvSpPr/>
                  <p:nvPr/>
                </p:nvSpPr>
                <p:spPr>
                  <a:xfrm>
                    <a:off x="5224225" y="5726668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" name="Rectangle 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4225" y="57266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Rectangle 17"/>
                  <p:cNvSpPr/>
                  <p:nvPr/>
                </p:nvSpPr>
                <p:spPr>
                  <a:xfrm>
                    <a:off x="6096000" y="46482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Rectangle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6000" y="46482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1481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6324600" y="36576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Rectangle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24600" y="36576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Rectangle 20"/>
                  <p:cNvSpPr/>
                  <p:nvPr/>
                </p:nvSpPr>
                <p:spPr>
                  <a:xfrm>
                    <a:off x="4800600" y="1611868"/>
                    <a:ext cx="49237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Rectangle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0600" y="1611868"/>
                    <a:ext cx="492379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326392" y="4888468"/>
                    <a:ext cx="72160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Rectangle 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6392" y="4888468"/>
                    <a:ext cx="721608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101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3469392" y="5650468"/>
                    <a:ext cx="49879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Rectangle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9392" y="5650468"/>
                    <a:ext cx="498791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1585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" name="Freeform 6"/>
            <p:cNvSpPr/>
            <p:nvPr/>
          </p:nvSpPr>
          <p:spPr>
            <a:xfrm>
              <a:off x="5791200" y="2133600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 rot="16200000">
              <a:off x="2559011" y="2118068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9" name="Straight Connector 38"/>
          <p:cNvCxnSpPr/>
          <p:nvPr/>
        </p:nvCxnSpPr>
        <p:spPr>
          <a:xfrm>
            <a:off x="3852625" y="5638800"/>
            <a:ext cx="16002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Isosceles Triangle 85"/>
          <p:cNvSpPr/>
          <p:nvPr/>
        </p:nvSpPr>
        <p:spPr>
          <a:xfrm>
            <a:off x="3863511" y="2069068"/>
            <a:ext cx="1600200" cy="3581400"/>
          </a:xfrm>
          <a:prstGeom prst="triangle">
            <a:avLst>
              <a:gd name="adj" fmla="val 77550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urved Connector 11"/>
          <p:cNvCxnSpPr/>
          <p:nvPr/>
        </p:nvCxnSpPr>
        <p:spPr>
          <a:xfrm rot="16200000" flipV="1">
            <a:off x="6171159" y="2706141"/>
            <a:ext cx="1040368" cy="1800285"/>
          </a:xfrm>
          <a:prstGeom prst="curvedConnector2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/>
          <p:cNvCxnSpPr/>
          <p:nvPr/>
        </p:nvCxnSpPr>
        <p:spPr>
          <a:xfrm rot="5400000" flipH="1" flipV="1">
            <a:off x="1762379" y="2480832"/>
            <a:ext cx="1144370" cy="2354905"/>
          </a:xfrm>
          <a:prstGeom prst="curvedConnector2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600200" y="1143000"/>
            <a:ext cx="2404826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705600" y="1139439"/>
            <a:ext cx="2545571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6629400" y="4126468"/>
                <a:ext cx="2314223" cy="646331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Polygon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dirty="0"/>
                  <a:t>) is </a:t>
                </a:r>
              </a:p>
              <a:p>
                <a:r>
                  <a:rPr lang="en-US" dirty="0"/>
                  <a:t>optimally triangulated </a:t>
                </a: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4126468"/>
                <a:ext cx="2314223" cy="646331"/>
              </a:xfrm>
              <a:prstGeom prst="rect">
                <a:avLst/>
              </a:prstGeom>
              <a:blipFill rotWithShape="1">
                <a:blip r:embed="rId9"/>
                <a:stretch>
                  <a:fillRect l="-2375" t="-4717" r="-3694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0" y="4230469"/>
                <a:ext cx="2314223" cy="646331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Polygon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dirty="0"/>
                  <a:t>) is </a:t>
                </a:r>
              </a:p>
              <a:p>
                <a:r>
                  <a:rPr lang="en-US" dirty="0"/>
                  <a:t>optimally triangulated </a:t>
                </a: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230469"/>
                <a:ext cx="2314223" cy="646331"/>
              </a:xfrm>
              <a:prstGeom prst="rect">
                <a:avLst/>
              </a:prstGeom>
              <a:blipFill rotWithShape="1">
                <a:blip r:embed="rId10"/>
                <a:stretch>
                  <a:fillRect l="-2105" t="-4717" r="-3421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 44"/>
          <p:cNvGrpSpPr/>
          <p:nvPr/>
        </p:nvGrpSpPr>
        <p:grpSpPr>
          <a:xfrm>
            <a:off x="2938226" y="2069068"/>
            <a:ext cx="2133599" cy="2883932"/>
            <a:chOff x="2938226" y="2069068"/>
            <a:chExt cx="2133599" cy="2883932"/>
          </a:xfrm>
        </p:grpSpPr>
        <p:cxnSp>
          <p:nvCxnSpPr>
            <p:cNvPr id="13" name="Straight Connector 12"/>
            <p:cNvCxnSpPr/>
            <p:nvPr/>
          </p:nvCxnSpPr>
          <p:spPr>
            <a:xfrm flipH="1">
              <a:off x="2938226" y="2590800"/>
              <a:ext cx="76199" cy="2362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2938226" y="2069068"/>
              <a:ext cx="2133599" cy="28839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5089414" y="2069068"/>
            <a:ext cx="1354011" cy="3581400"/>
            <a:chOff x="5089414" y="2069068"/>
            <a:chExt cx="1354011" cy="3581400"/>
          </a:xfrm>
        </p:grpSpPr>
        <p:cxnSp>
          <p:nvCxnSpPr>
            <p:cNvPr id="48" name="Straight Connector 47"/>
            <p:cNvCxnSpPr/>
            <p:nvPr/>
          </p:nvCxnSpPr>
          <p:spPr>
            <a:xfrm flipH="1" flipV="1">
              <a:off x="5089414" y="2069068"/>
              <a:ext cx="1354011" cy="18171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endCxn id="86" idx="4"/>
            </p:cNvCxnSpPr>
            <p:nvPr/>
          </p:nvCxnSpPr>
          <p:spPr>
            <a:xfrm flipH="1">
              <a:off x="5463711" y="3859768"/>
              <a:ext cx="979714" cy="17907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tangle 49"/>
          <p:cNvSpPr/>
          <p:nvPr/>
        </p:nvSpPr>
        <p:spPr>
          <a:xfrm>
            <a:off x="3962400" y="1143000"/>
            <a:ext cx="2662475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53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build="p"/>
      <p:bldP spid="38" grpId="0" animBg="1"/>
      <p:bldP spid="40" grpId="0" animBg="1"/>
      <p:bldP spid="41" grpId="0" animBg="1"/>
      <p:bldP spid="42" grpId="0" animBg="1"/>
      <p:bldP spid="5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Recursive formulation </a:t>
            </a:r>
            <a:br>
              <a:rPr lang="en-US" sz="3200" dirty="0">
                <a:solidFill>
                  <a:srgbClr val="7030A0"/>
                </a:solidFill>
              </a:rPr>
            </a:br>
            <a:r>
              <a:rPr lang="en-US" sz="3200" dirty="0"/>
              <a:t>of OPTMAL Triangulation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): </a:t>
                </a:r>
              </a:p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weight of optimal triangulation of polygon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)</a:t>
                </a:r>
                <a:r>
                  <a:rPr lang="en-US" sz="2800" dirty="0"/>
                  <a:t> </a:t>
                </a:r>
                <a:br>
                  <a:rPr lang="en-US" sz="2800" dirty="0"/>
                </a:br>
                <a:endParaRPr lang="en-US" sz="28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863" t="-4065" r="-2980" b="-11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41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Recursive formulation </a:t>
                </a:r>
                <a:r>
                  <a:rPr lang="en-US" sz="3200" b="1" dirty="0"/>
                  <a:t>for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3200" dirty="0"/>
                  <a:t>)</a:t>
                </a:r>
                <a:br>
                  <a:rPr lang="en-US" sz="3200" dirty="0"/>
                </a:br>
                <a:endParaRPr lang="en-US" sz="32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14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en-US" sz="2000" dirty="0"/>
                  <a:t>) = 0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For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br>
                  <a:rPr lang="en-US" sz="2000" dirty="0"/>
                </a:br>
                <a:endParaRPr lang="en-US" sz="2000" i="1" dirty="0">
                  <a:solidFill>
                    <a:srgbClr val="C0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) =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/>
                                </a:rPr>
                                <m:t>?</m:t>
                              </m:r>
                            </m:lim>
                          </m:limLow>
                          <m:r>
                            <a:rPr lang="en-US" b="0" i="1" smtClean="0">
                              <a:latin typeface="Cambria Math"/>
                            </a:rPr>
                            <m:t>   </m:t>
                          </m:r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?        </m:t>
                          </m:r>
                        </m:e>
                      </m:func>
                    </m:oMath>
                  </m:oMathPara>
                </a14:m>
                <a:endParaRPr lang="en-US" sz="2000" i="1" dirty="0">
                  <a:solidFill>
                    <a:srgbClr val="C0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br>
                  <a:rPr lang="en-US" sz="2000" dirty="0"/>
                </a:br>
                <a:endParaRPr lang="en-US" sz="2000" dirty="0"/>
              </a:p>
            </p:txBody>
          </p:sp>
        </mc:Choice>
        <mc:Fallback xmlns="">
          <p:sp>
            <p:nvSpPr>
              <p:cNvPr id="15" name="Content Placeholder 1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3"/>
                <a:stretch>
                  <a:fillRect l="-1662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9ED8-BBDD-47A1-9C62-8C7F2ACFBD70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950208" y="2057400"/>
            <a:ext cx="3429000" cy="3604736"/>
            <a:chOff x="950208" y="2057400"/>
            <a:chExt cx="3429000" cy="3604736"/>
          </a:xfrm>
        </p:grpSpPr>
        <p:grpSp>
          <p:nvGrpSpPr>
            <p:cNvPr id="32" name="Group 31"/>
            <p:cNvGrpSpPr/>
            <p:nvPr/>
          </p:nvGrpSpPr>
          <p:grpSpPr>
            <a:xfrm>
              <a:off x="950208" y="2057400"/>
              <a:ext cx="3429000" cy="3604736"/>
              <a:chOff x="950208" y="2057400"/>
              <a:chExt cx="3429000" cy="3604736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950208" y="2057400"/>
                <a:ext cx="3429000" cy="3581400"/>
                <a:chOff x="2895600" y="2057400"/>
                <a:chExt cx="3429000" cy="3581400"/>
              </a:xfrm>
            </p:grpSpPr>
            <p:cxnSp>
              <p:nvCxnSpPr>
                <p:cNvPr id="11" name="Straight Connector 10"/>
                <p:cNvCxnSpPr/>
                <p:nvPr/>
              </p:nvCxnSpPr>
              <p:spPr>
                <a:xfrm flipH="1">
                  <a:off x="5334000" y="4876800"/>
                  <a:ext cx="762000" cy="7620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 flipH="1">
                  <a:off x="6096000" y="3886200"/>
                  <a:ext cx="228600" cy="9906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5867400" y="2514600"/>
                  <a:ext cx="457200" cy="13716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4953000" y="2057400"/>
                  <a:ext cx="914400" cy="4572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 flipV="1">
                  <a:off x="2895600" y="2057400"/>
                  <a:ext cx="1028700" cy="5334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7" name="Straight Connector 66"/>
              <p:cNvCxnSpPr/>
              <p:nvPr/>
            </p:nvCxnSpPr>
            <p:spPr>
              <a:xfrm flipH="1" flipV="1">
                <a:off x="950208" y="2590800"/>
                <a:ext cx="2449286" cy="30713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Straight Connector 54"/>
            <p:cNvCxnSpPr/>
            <p:nvPr/>
          </p:nvCxnSpPr>
          <p:spPr>
            <a:xfrm>
              <a:off x="1978908" y="2057400"/>
              <a:ext cx="10287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851021" y="2069068"/>
                <a:ext cx="4923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021" y="2069068"/>
                <a:ext cx="492379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481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457200" y="1509205"/>
            <a:ext cx="4458305" cy="4586795"/>
            <a:chOff x="457200" y="1509205"/>
            <a:chExt cx="4458305" cy="45867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3202633" y="5726668"/>
                  <a:ext cx="45230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2633" y="5726668"/>
                  <a:ext cx="45230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73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4074408" y="4648200"/>
                  <a:ext cx="67512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4408" y="4648200"/>
                  <a:ext cx="675121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1712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/>
                <p:cNvSpPr/>
                <p:nvPr/>
              </p:nvSpPr>
              <p:spPr>
                <a:xfrm>
                  <a:off x="457200" y="2362200"/>
                  <a:ext cx="455509" cy="3956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" y="2362200"/>
                  <a:ext cx="455509" cy="39562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6250" r="-16000" b="-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Freeform 6"/>
            <p:cNvSpPr/>
            <p:nvPr/>
          </p:nvSpPr>
          <p:spPr>
            <a:xfrm rot="18815703">
              <a:off x="2170752" y="1471854"/>
              <a:ext cx="832575" cy="907278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 59"/>
            <p:cNvSpPr/>
            <p:nvPr/>
          </p:nvSpPr>
          <p:spPr>
            <a:xfrm rot="2526605">
              <a:off x="4082930" y="3447102"/>
              <a:ext cx="832575" cy="907278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1" name="Straight Connector 60"/>
          <p:cNvCxnSpPr/>
          <p:nvPr/>
        </p:nvCxnSpPr>
        <p:spPr>
          <a:xfrm flipH="1" flipV="1">
            <a:off x="939322" y="2590800"/>
            <a:ext cx="2449286" cy="307133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982525" y="2552545"/>
            <a:ext cx="2939483" cy="3109591"/>
            <a:chOff x="982525" y="2552545"/>
            <a:chExt cx="2939483" cy="3109591"/>
          </a:xfrm>
        </p:grpSpPr>
        <p:cxnSp>
          <p:nvCxnSpPr>
            <p:cNvPr id="62" name="Straight Connector 61"/>
            <p:cNvCxnSpPr/>
            <p:nvPr/>
          </p:nvCxnSpPr>
          <p:spPr>
            <a:xfrm flipV="1">
              <a:off x="3388608" y="2560010"/>
              <a:ext cx="533400" cy="3102126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982525" y="2552545"/>
              <a:ext cx="2937191" cy="3078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6510004" y="3440668"/>
                <a:ext cx="259045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  <m:r>
                      <m:rPr>
                        <m:nor/>
                      </m:rPr>
                      <a:rPr lang="en-US" dirty="0"/>
                      <m:t>(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m:rPr>
                        <m:nor/>
                      </m:rPr>
                      <a:rPr lang="en-US" dirty="0"/>
                      <m:t>)+</m:t>
                    </m:r>
                    <m:r>
                      <a:rPr lang="en-US" b="1" i="1">
                        <a:solidFill>
                          <a:srgbClr val="00B050"/>
                        </a:solidFill>
                        <a:latin typeface="Cambria Math"/>
                      </a:rPr>
                      <m:t>𝝎</m:t>
                    </m:r>
                    <m:r>
                      <m:rPr>
                        <m:nor/>
                      </m:rPr>
                      <a:rPr lang="en-US" dirty="0"/>
                      <m:t>(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m:rPr>
                        <m:nor/>
                      </m:rPr>
                      <a:rPr lang="en-US" dirty="0"/>
                      <m:t>)</m:t>
                    </m:r>
                  </m:oMath>
                </a14:m>
                <a:r>
                  <a:rPr lang="en-US" dirty="0"/>
                  <a:t> )</a:t>
                </a: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0004" y="3440668"/>
                <a:ext cx="2590453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2118" t="-8197" r="-329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5867399" y="3716075"/>
                <a:ext cx="770147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&lt;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&lt;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399" y="3716075"/>
                <a:ext cx="770147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1259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5715000" y="1523999"/>
            <a:ext cx="649726" cy="5450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24400" y="1295400"/>
            <a:ext cx="11525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Base case: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724400" y="1992868"/>
            <a:ext cx="14411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Generic case:</a:t>
            </a:r>
          </a:p>
        </p:txBody>
      </p:sp>
      <p:sp>
        <p:nvSpPr>
          <p:cNvPr id="8" name="Rectangle 7"/>
          <p:cNvSpPr/>
          <p:nvPr/>
        </p:nvSpPr>
        <p:spPr>
          <a:xfrm>
            <a:off x="5690787" y="3352800"/>
            <a:ext cx="914400" cy="914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2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  <p:bldP spid="21" grpId="0"/>
      <p:bldP spid="50" grpId="0" animBg="1"/>
      <p:bldP spid="54" grpId="0" animBg="1"/>
      <p:bldP spid="3" grpId="0" animBg="1"/>
      <p:bldP spid="6" grpId="0" animBg="1"/>
      <p:bldP spid="34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Recursive ALGORITHM </a:t>
            </a:r>
            <a:br>
              <a:rPr lang="en-US" sz="3200" dirty="0">
                <a:solidFill>
                  <a:srgbClr val="7030A0"/>
                </a:solidFill>
              </a:rPr>
            </a:br>
            <a:r>
              <a:rPr lang="en-US" sz="3200" dirty="0"/>
              <a:t>of OPTMAL Triangulation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08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Recursive algorithm </a:t>
                </a:r>
                <a:r>
                  <a:rPr lang="en-US" sz="3200" b="1" dirty="0"/>
                  <a:t>for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3200" dirty="0"/>
                  <a:t>)</a:t>
                </a:r>
                <a:br>
                  <a:rPr lang="en-US" sz="3200" dirty="0"/>
                </a:br>
                <a:endParaRPr lang="en-US" sz="32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4267200" cy="49530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</a:t>
                </a:r>
                <a:r>
                  <a:rPr lang="en-US" sz="2000" b="1" dirty="0"/>
                  <a:t>If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en-US" sz="2000" dirty="0"/>
                  <a:t>)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return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b="1" dirty="0"/>
                  <a:t>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{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∞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</a:t>
                </a:r>
                <a:r>
                  <a:rPr lang="en-US" sz="2000" b="1" dirty="0"/>
                  <a:t>For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)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{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𝑒𝑚𝑝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B050"/>
                        </a:solidFill>
                        <a:latin typeface="Cambria Math"/>
                      </a:rPr>
                      <m:t>𝝎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);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If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&gt;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𝑡𝑒𝑚𝑝</m:t>
                    </m:r>
                  </m:oMath>
                </a14:m>
                <a:r>
                  <a:rPr lang="en-US" sz="2000" dirty="0"/>
                  <a:t>)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dirty="0"/>
                  <a:t>     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𝑡𝑒𝑚𝑝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}</a:t>
                </a:r>
              </a:p>
              <a:p>
                <a:pPr marL="0" indent="0">
                  <a:buNone/>
                </a:pPr>
                <a:r>
                  <a:rPr lang="en-US" sz="2000" dirty="0"/>
                  <a:t> }</a:t>
                </a:r>
              </a:p>
              <a:p>
                <a:pPr marL="0" indent="0">
                  <a:buNone/>
                </a:pPr>
                <a:r>
                  <a:rPr lang="en-US" sz="2000" dirty="0"/>
                  <a:t> return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4267200" cy="4953000"/>
              </a:xfrm>
              <a:blipFill rotWithShape="1">
                <a:blip r:embed="rId3"/>
                <a:stretch>
                  <a:fillRect l="-1429" t="-1232"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95800" cy="48768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: </a:t>
                </a:r>
                <a:r>
                  <a:rPr lang="en-US" sz="1800" dirty="0"/>
                  <a:t>worst case running  time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</m:oMath>
                </a14:m>
                <a:r>
                  <a:rPr lang="en-US" sz="2000" dirty="0"/>
                  <a:t>) =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=   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</m:oMath>
                </a14:m>
                <a:r>
                  <a:rPr lang="en-US" sz="2000" dirty="0"/>
                  <a:t>)  +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+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3</m:t>
                    </m:r>
                  </m:oMath>
                </a14:m>
                <a:r>
                  <a:rPr lang="en-US" sz="2000" dirty="0"/>
                  <a:t>)  +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−2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: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+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 +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&gt;</a:t>
                </a:r>
                <a:r>
                  <a:rPr lang="en-US" sz="2000" dirty="0">
                    <a:solidFill>
                      <a:srgbClr val="0070C0"/>
                    </a:solidFill>
                  </a:rPr>
                  <a:t> 2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        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Exponential !!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But how many sub-problems are there ? </a:t>
                </a:r>
              </a:p>
              <a:p>
                <a:pPr marL="0" indent="0">
                  <a:buNone/>
                </a:pPr>
                <a:r>
                  <a:rPr lang="en-US" sz="2000" dirty="0"/>
                  <a:t>Only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95800" cy="4876800"/>
              </a:xfrm>
              <a:blipFill rotWithShape="1">
                <a:blip r:embed="rId4"/>
                <a:stretch>
                  <a:fillRect l="-1493" t="-1250" r="-271" b="-7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5486400" y="2286000"/>
            <a:ext cx="2404826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77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Recursive algorithm </a:t>
                </a:r>
                <a:r>
                  <a:rPr lang="en-US" sz="3200" b="1" dirty="0"/>
                  <a:t>for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3200" dirty="0"/>
                  <a:t>)</a:t>
                </a:r>
                <a:br>
                  <a:rPr lang="en-US" sz="3200" dirty="0"/>
                </a:br>
                <a:endParaRPr lang="en-US" sz="32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4419600" cy="49530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</a:t>
                </a:r>
                <a:r>
                  <a:rPr lang="en-US" sz="2000" b="1" dirty="0"/>
                  <a:t>If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en-US" sz="2000" dirty="0"/>
                  <a:t>)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return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b="1" dirty="0"/>
                  <a:t>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{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∞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</a:t>
                </a:r>
                <a:r>
                  <a:rPr lang="en-US" sz="2000" b="1" dirty="0"/>
                  <a:t>For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)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{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𝑡𝑒𝑚𝑝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B050"/>
                        </a:solidFill>
                        <a:latin typeface="Cambria Math"/>
                      </a:rPr>
                      <m:t>𝝎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);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If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&gt;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𝑡𝑒𝑚𝑝</m:t>
                    </m:r>
                  </m:oMath>
                </a14:m>
                <a:r>
                  <a:rPr lang="en-US" sz="2000" dirty="0"/>
                  <a:t>)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dirty="0"/>
                  <a:t>     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𝑡𝑒𝑚𝑝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}</a:t>
                </a:r>
              </a:p>
              <a:p>
                <a:pPr marL="0" indent="0">
                  <a:buNone/>
                </a:pPr>
                <a:r>
                  <a:rPr lang="en-US" sz="2000" dirty="0"/>
                  <a:t> }</a:t>
                </a:r>
              </a:p>
              <a:p>
                <a:pPr marL="0" indent="0">
                  <a:buNone/>
                </a:pPr>
                <a:r>
                  <a:rPr lang="en-US" sz="2000" dirty="0"/>
                  <a:t> return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4419600" cy="4953000"/>
              </a:xfrm>
              <a:blipFill rotWithShape="1">
                <a:blip r:embed="rId3"/>
                <a:stretch>
                  <a:fillRect l="-1379" t="-1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447800"/>
                <a:ext cx="4495800" cy="5029200"/>
              </a:xfrm>
            </p:spPr>
            <p:txBody>
              <a:bodyPr>
                <a:normAutofit lnSpcReduction="10000"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b="1" dirty="0"/>
                  <a:t>[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b="1" dirty="0"/>
                  <a:t>] =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447800"/>
                <a:ext cx="4495800" cy="5029200"/>
              </a:xfrm>
              <a:blipFill rotWithShape="1">
                <a:blip r:embed="rId4"/>
                <a:stretch>
                  <a:fillRect t="-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5359901" y="5269468"/>
                <a:ext cx="33738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1   2          ...       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901" y="5269468"/>
                <a:ext cx="3373809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444" t="-8197" r="-216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6629400" y="56388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𝑻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5638800"/>
                <a:ext cx="380489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Group 67"/>
          <p:cNvGrpSpPr/>
          <p:nvPr/>
        </p:nvGrpSpPr>
        <p:grpSpPr>
          <a:xfrm>
            <a:off x="4876800" y="1828800"/>
            <a:ext cx="456420" cy="3352800"/>
            <a:chOff x="4876800" y="1828800"/>
            <a:chExt cx="456420" cy="3352800"/>
          </a:xfrm>
        </p:grpSpPr>
        <p:sp>
          <p:nvSpPr>
            <p:cNvPr id="59" name="TextBox 58"/>
            <p:cNvSpPr txBox="1"/>
            <p:nvPr/>
          </p:nvSpPr>
          <p:spPr>
            <a:xfrm>
              <a:off x="4953000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956114" y="46598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4876800" y="1828800"/>
                  <a:ext cx="3745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800" y="1828800"/>
                  <a:ext cx="374590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967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TextBox 63"/>
            <p:cNvSpPr txBox="1"/>
            <p:nvPr/>
          </p:nvSpPr>
          <p:spPr>
            <a:xfrm rot="5173825">
              <a:off x="4976872" y="443248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7620000" y="5269468"/>
                <a:ext cx="3248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5269468"/>
                <a:ext cx="324897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2264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4939188" y="4202668"/>
                <a:ext cx="318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188" y="4202668"/>
                <a:ext cx="318612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264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5410200" y="1964473"/>
            <a:ext cx="3276600" cy="3217127"/>
            <a:chOff x="5410200" y="1964473"/>
            <a:chExt cx="3276600" cy="3217127"/>
          </a:xfrm>
        </p:grpSpPr>
        <p:grpSp>
          <p:nvGrpSpPr>
            <p:cNvPr id="6" name="Group 5"/>
            <p:cNvGrpSpPr/>
            <p:nvPr/>
          </p:nvGrpSpPr>
          <p:grpSpPr>
            <a:xfrm>
              <a:off x="5410200" y="1964473"/>
              <a:ext cx="3276600" cy="3217127"/>
              <a:chOff x="5257800" y="2057400"/>
              <a:chExt cx="3276600" cy="3217127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5257800" y="2057400"/>
                <a:ext cx="3276600" cy="3217127"/>
                <a:chOff x="5257800" y="2057400"/>
                <a:chExt cx="3276600" cy="3217127"/>
              </a:xfrm>
            </p:grpSpPr>
            <p:grpSp>
              <p:nvGrpSpPr>
                <p:cNvPr id="57" name="Group 56"/>
                <p:cNvGrpSpPr/>
                <p:nvPr/>
              </p:nvGrpSpPr>
              <p:grpSpPr>
                <a:xfrm>
                  <a:off x="5257800" y="2057400"/>
                  <a:ext cx="3276600" cy="3217127"/>
                  <a:chOff x="5257800" y="2057400"/>
                  <a:chExt cx="3276600" cy="3217127"/>
                </a:xfrm>
              </p:grpSpPr>
              <p:sp>
                <p:nvSpPr>
                  <p:cNvPr id="26" name="Rectangle 25"/>
                  <p:cNvSpPr/>
                  <p:nvPr/>
                </p:nvSpPr>
                <p:spPr>
                  <a:xfrm>
                    <a:off x="5257800" y="2057400"/>
                    <a:ext cx="3276600" cy="3200400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9" name="Straight Connector 28"/>
                  <p:cNvCxnSpPr/>
                  <p:nvPr/>
                </p:nvCxnSpPr>
                <p:spPr>
                  <a:xfrm>
                    <a:off x="5715000" y="2057400"/>
                    <a:ext cx="0" cy="32004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/>
                  <p:cNvCxnSpPr/>
                  <p:nvPr/>
                </p:nvCxnSpPr>
                <p:spPr>
                  <a:xfrm>
                    <a:off x="6172200" y="2057400"/>
                    <a:ext cx="0" cy="32004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/>
                  <p:cNvCxnSpPr/>
                  <p:nvPr/>
                </p:nvCxnSpPr>
                <p:spPr>
                  <a:xfrm>
                    <a:off x="6629400" y="2057400"/>
                    <a:ext cx="0" cy="32004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/>
                  <p:cNvCxnSpPr/>
                  <p:nvPr/>
                </p:nvCxnSpPr>
                <p:spPr>
                  <a:xfrm flipH="1">
                    <a:off x="7081024" y="2057400"/>
                    <a:ext cx="5576" cy="321712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/>
                  <p:cNvCxnSpPr/>
                  <p:nvPr/>
                </p:nvCxnSpPr>
                <p:spPr>
                  <a:xfrm>
                    <a:off x="7543800" y="2057400"/>
                    <a:ext cx="0" cy="321712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>
                    <a:off x="8001000" y="2057400"/>
                    <a:ext cx="0" cy="32004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>
                    <a:off x="5257800" y="2514600"/>
                    <a:ext cx="32766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>
                    <a:off x="5257800" y="2971800"/>
                    <a:ext cx="32766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>
                    <a:off x="5257800" y="3429000"/>
                    <a:ext cx="32766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>
                    <a:off x="5257800" y="3886200"/>
                    <a:ext cx="32766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>
                    <a:off x="5257800" y="4343400"/>
                    <a:ext cx="32766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/>
                  <p:cNvCxnSpPr/>
                  <p:nvPr/>
                </p:nvCxnSpPr>
                <p:spPr>
                  <a:xfrm>
                    <a:off x="5257800" y="4800600"/>
                    <a:ext cx="32766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5486400" y="2057400"/>
                  <a:ext cx="0" cy="3200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5943600" y="2057400"/>
                  <a:ext cx="0" cy="3200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>
                  <a:off x="6400800" y="2057400"/>
                  <a:ext cx="0" cy="3200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 flipH="1">
                  <a:off x="6852424" y="2057400"/>
                  <a:ext cx="5576" cy="321712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>
                  <a:off x="7315200" y="2057400"/>
                  <a:ext cx="0" cy="321712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7772400" y="2057400"/>
                  <a:ext cx="0" cy="3200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6" name="Straight Connector 55"/>
              <p:cNvCxnSpPr/>
              <p:nvPr/>
            </p:nvCxnSpPr>
            <p:spPr>
              <a:xfrm>
                <a:off x="5257800" y="2743200"/>
                <a:ext cx="3276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5257800" y="3200400"/>
                <a:ext cx="3276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5257800" y="3657600"/>
                <a:ext cx="3276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5257800" y="4114800"/>
                <a:ext cx="3276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5257800" y="4572000"/>
                <a:ext cx="3276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5257800" y="5029200"/>
                <a:ext cx="3276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0" name="Straight Connector 79"/>
            <p:cNvCxnSpPr/>
            <p:nvPr/>
          </p:nvCxnSpPr>
          <p:spPr>
            <a:xfrm>
              <a:off x="8382000" y="19812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5410200" y="22098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5638800" y="2133600"/>
            <a:ext cx="3048000" cy="3048000"/>
            <a:chOff x="5638800" y="2133600"/>
            <a:chExt cx="3048000" cy="3048000"/>
          </a:xfrm>
        </p:grpSpPr>
        <p:sp>
          <p:nvSpPr>
            <p:cNvPr id="7" name="TextBox 6"/>
            <p:cNvSpPr txBox="1"/>
            <p:nvPr/>
          </p:nvSpPr>
          <p:spPr>
            <a:xfrm>
              <a:off x="5638800" y="48738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867400" y="4648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048562" y="4419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324600" y="41910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553200" y="39624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6781800" y="37338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962962" y="3505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7239000" y="3276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467600" y="30480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648762" y="28194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877362" y="25908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8153400" y="2362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8410762" y="2133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</p:grpSp>
      <p:sp>
        <p:nvSpPr>
          <p:cNvPr id="71" name="Rectangle 70"/>
          <p:cNvSpPr/>
          <p:nvPr/>
        </p:nvSpPr>
        <p:spPr>
          <a:xfrm>
            <a:off x="7696200" y="4267200"/>
            <a:ext cx="228600" cy="228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73" idx="3"/>
            <a:endCxn id="71" idx="1"/>
          </p:cNvCxnSpPr>
          <p:nvPr/>
        </p:nvCxnSpPr>
        <p:spPr>
          <a:xfrm flipV="1">
            <a:off x="5257800" y="4381500"/>
            <a:ext cx="2438400" cy="58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71" idx="2"/>
          </p:cNvCxnSpPr>
          <p:nvPr/>
        </p:nvCxnSpPr>
        <p:spPr>
          <a:xfrm>
            <a:off x="7810500" y="4495800"/>
            <a:ext cx="0" cy="77366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8382000" y="4953000"/>
            <a:ext cx="304800" cy="228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324600" y="4267200"/>
            <a:ext cx="228600" cy="2118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6553200" y="3810000"/>
            <a:ext cx="1371600" cy="669073"/>
            <a:chOff x="6553200" y="3810000"/>
            <a:chExt cx="1371600" cy="669073"/>
          </a:xfrm>
        </p:grpSpPr>
        <p:sp>
          <p:nvSpPr>
            <p:cNvPr id="103" name="Rectangle 102"/>
            <p:cNvSpPr/>
            <p:nvPr/>
          </p:nvSpPr>
          <p:spPr>
            <a:xfrm>
              <a:off x="6553200" y="4267200"/>
              <a:ext cx="228600" cy="2118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7696200" y="3810000"/>
              <a:ext cx="228600" cy="2118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467600" y="2895600"/>
            <a:ext cx="457200" cy="1583473"/>
            <a:chOff x="7467600" y="2895600"/>
            <a:chExt cx="457200" cy="1583473"/>
          </a:xfrm>
        </p:grpSpPr>
        <p:sp>
          <p:nvSpPr>
            <p:cNvPr id="108" name="Rectangle 107"/>
            <p:cNvSpPr/>
            <p:nvPr/>
          </p:nvSpPr>
          <p:spPr>
            <a:xfrm>
              <a:off x="7467600" y="4267200"/>
              <a:ext cx="228600" cy="2118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7696200" y="2895600"/>
              <a:ext cx="228600" cy="2118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239000" y="3124200"/>
            <a:ext cx="685800" cy="1354873"/>
            <a:chOff x="7239000" y="3124200"/>
            <a:chExt cx="685800" cy="1354873"/>
          </a:xfrm>
        </p:grpSpPr>
        <p:sp>
          <p:nvSpPr>
            <p:cNvPr id="107" name="Rectangle 106"/>
            <p:cNvSpPr/>
            <p:nvPr/>
          </p:nvSpPr>
          <p:spPr>
            <a:xfrm>
              <a:off x="7239000" y="4267200"/>
              <a:ext cx="228600" cy="2118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7696200" y="3124200"/>
              <a:ext cx="228600" cy="2118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010400" y="3352800"/>
            <a:ext cx="914400" cy="1126273"/>
            <a:chOff x="7010400" y="3352800"/>
            <a:chExt cx="914400" cy="1126273"/>
          </a:xfrm>
        </p:grpSpPr>
        <p:sp>
          <p:nvSpPr>
            <p:cNvPr id="106" name="Rectangle 105"/>
            <p:cNvSpPr/>
            <p:nvPr/>
          </p:nvSpPr>
          <p:spPr>
            <a:xfrm>
              <a:off x="7010400" y="4267200"/>
              <a:ext cx="228600" cy="2118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7696200" y="3352800"/>
              <a:ext cx="228600" cy="2118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781800" y="3581400"/>
            <a:ext cx="1143000" cy="897673"/>
            <a:chOff x="6781800" y="3581400"/>
            <a:chExt cx="1143000" cy="897673"/>
          </a:xfrm>
        </p:grpSpPr>
        <p:sp>
          <p:nvSpPr>
            <p:cNvPr id="105" name="Rectangle 104"/>
            <p:cNvSpPr/>
            <p:nvPr/>
          </p:nvSpPr>
          <p:spPr>
            <a:xfrm>
              <a:off x="6781800" y="4267200"/>
              <a:ext cx="228600" cy="2118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7696200" y="3581400"/>
              <a:ext cx="228600" cy="2118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4" name="Straight Arrow Connector 83"/>
          <p:cNvCxnSpPr>
            <a:endCxn id="108" idx="3"/>
          </p:cNvCxnSpPr>
          <p:nvPr/>
        </p:nvCxnSpPr>
        <p:spPr>
          <a:xfrm>
            <a:off x="6462619" y="4373136"/>
            <a:ext cx="1233581" cy="1"/>
          </a:xfrm>
          <a:prstGeom prst="straightConnector1">
            <a:avLst/>
          </a:prstGeom>
          <a:ln w="3810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109" idx="0"/>
          </p:cNvCxnSpPr>
          <p:nvPr/>
        </p:nvCxnSpPr>
        <p:spPr>
          <a:xfrm>
            <a:off x="7810500" y="2895600"/>
            <a:ext cx="0" cy="1354873"/>
          </a:xfrm>
          <a:prstGeom prst="straightConnector1">
            <a:avLst/>
          </a:prstGeom>
          <a:ln w="3810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7696200" y="4038600"/>
            <a:ext cx="228600" cy="2118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5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8" grpId="0"/>
      <p:bldP spid="63" grpId="0"/>
      <p:bldP spid="72" grpId="0"/>
      <p:bldP spid="73" grpId="0"/>
      <p:bldP spid="71" grpId="0" animBg="1"/>
      <p:bldP spid="100" grpId="0" animBg="1"/>
      <p:bldP spid="17" grpId="0" animBg="1"/>
      <p:bldP spid="8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Iterative algorithm </a:t>
                </a:r>
                <a:r>
                  <a:rPr lang="en-US" sz="3200" b="1" dirty="0"/>
                  <a:t>for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3200" dirty="0"/>
                  <a:t>)</a:t>
                </a:r>
                <a:br>
                  <a:rPr lang="en-US" sz="3200" dirty="0"/>
                </a:br>
                <a:endParaRPr lang="en-US" sz="32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199" y="1066800"/>
                <a:ext cx="4606895" cy="5638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0" dirty="0">
                    <a:solidFill>
                      <a:srgbClr val="C00000"/>
                    </a:solidFill>
                  </a:rPr>
                  <a:t>Iterative-opt-</a:t>
                </a:r>
                <a:r>
                  <a:rPr lang="en-US" sz="2000" b="0" dirty="0" err="1">
                    <a:solidFill>
                      <a:srgbClr val="C00000"/>
                    </a:solidFill>
                  </a:rPr>
                  <a:t>traingulation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){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for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=1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en-US" sz="2000" dirty="0"/>
                  <a:t>]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b="1" dirty="0"/>
                  <a:t>for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Δ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{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for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=1</m:t>
                    </m:r>
                  </m:oMath>
                </a14:m>
                <a:r>
                  <a:rPr lang="en-US" sz="2000" dirty="0"/>
                  <a:t> to       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r>
                  <a:rPr lang="en-US" sz="2000" dirty="0"/>
                  <a:t>  ) {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     </a:t>
                </a:r>
                <a:r>
                  <a:rPr lang="en-US" sz="2000" dirty="0">
                    <a:solidFill>
                      <a:srgbClr val="C00000"/>
                    </a:solidFill>
                    <a:sym typeface="Wingdings" pitchFamily="2" charset="2"/>
                  </a:rPr>
                  <a:t>?</a:t>
                </a:r>
                <a:r>
                  <a:rPr lang="en-US" sz="2000" dirty="0">
                    <a:sym typeface="Wingdings" pitchFamily="2" charset="2"/>
                  </a:rPr>
                  <a:t>       </a:t>
                </a:r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]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∞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</a:t>
                </a:r>
                <a:r>
                  <a:rPr lang="en-US" sz="2000" b="1" dirty="0"/>
                  <a:t>for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 )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𝑡𝑒𝑚𝑝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/>
                  <a:t>] +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] +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B050"/>
                        </a:solidFill>
                        <a:latin typeface="Cambria Math"/>
                      </a:rPr>
                      <m:t>𝝎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);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             </a:t>
                </a:r>
                <a:r>
                  <a:rPr lang="en-US" sz="2000" b="1" dirty="0"/>
                  <a:t>If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] &gt;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𝑡𝑒𝑚𝑝</m:t>
                    </m:r>
                  </m:oMath>
                </a14:m>
                <a:r>
                  <a:rPr lang="en-US" sz="2000" dirty="0"/>
                  <a:t>)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]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𝑡𝑒𝑚𝑝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}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}</a:t>
                </a:r>
              </a:p>
              <a:p>
                <a:pPr marL="0" indent="0">
                  <a:buNone/>
                </a:pPr>
                <a:r>
                  <a:rPr lang="en-US" sz="2000" dirty="0"/>
                  <a:t> }</a:t>
                </a:r>
              </a:p>
              <a:p>
                <a:pPr marL="0" indent="0">
                  <a:buNone/>
                </a:pPr>
                <a:r>
                  <a:rPr lang="en-US" sz="2000" dirty="0"/>
                  <a:t> return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];</a:t>
                </a:r>
              </a:p>
              <a:p>
                <a:pPr marL="0" indent="0">
                  <a:buNone/>
                </a:pPr>
                <a:r>
                  <a:rPr lang="en-US" sz="2000" dirty="0"/>
                  <a:t>}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199" y="1066800"/>
                <a:ext cx="4606895" cy="5638800"/>
              </a:xfrm>
              <a:blipFill rotWithShape="1">
                <a:blip r:embed="rId3"/>
                <a:stretch>
                  <a:fillRect l="-1323" t="-541" r="-17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447800"/>
                <a:ext cx="4495800" cy="5029200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b="1" dirty="0"/>
                  <a:t>[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b="1" dirty="0"/>
                  <a:t>] =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447800"/>
                <a:ext cx="4495800" cy="5029200"/>
              </a:xfrm>
              <a:blipFill rotWithShape="1">
                <a:blip r:embed="rId4"/>
                <a:stretch>
                  <a:fillRect t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5359901" y="5269468"/>
                <a:ext cx="33738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1   2          ...       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901" y="5269468"/>
                <a:ext cx="3373809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444" t="-8197" r="-216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6629400" y="56388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𝑻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5638800"/>
                <a:ext cx="380489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Group 67"/>
          <p:cNvGrpSpPr/>
          <p:nvPr/>
        </p:nvGrpSpPr>
        <p:grpSpPr>
          <a:xfrm>
            <a:off x="4876800" y="1828800"/>
            <a:ext cx="456420" cy="3352800"/>
            <a:chOff x="4876800" y="1828800"/>
            <a:chExt cx="456420" cy="3352800"/>
          </a:xfrm>
        </p:grpSpPr>
        <p:sp>
          <p:nvSpPr>
            <p:cNvPr id="59" name="TextBox 58"/>
            <p:cNvSpPr txBox="1"/>
            <p:nvPr/>
          </p:nvSpPr>
          <p:spPr>
            <a:xfrm>
              <a:off x="4953000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956114" y="46598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4876800" y="1828800"/>
                  <a:ext cx="3745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800" y="1828800"/>
                  <a:ext cx="374590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967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TextBox 63"/>
            <p:cNvSpPr txBox="1"/>
            <p:nvPr/>
          </p:nvSpPr>
          <p:spPr>
            <a:xfrm rot="5173825">
              <a:off x="4976872" y="443248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7620000" y="5269468"/>
                <a:ext cx="3248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5269468"/>
                <a:ext cx="324897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2264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4939188" y="4202668"/>
                <a:ext cx="318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188" y="4202668"/>
                <a:ext cx="318612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264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5410200" y="1964473"/>
            <a:ext cx="3276600" cy="3217127"/>
            <a:chOff x="5410200" y="1964473"/>
            <a:chExt cx="3276600" cy="3217127"/>
          </a:xfrm>
        </p:grpSpPr>
        <p:grpSp>
          <p:nvGrpSpPr>
            <p:cNvPr id="6" name="Group 5"/>
            <p:cNvGrpSpPr/>
            <p:nvPr/>
          </p:nvGrpSpPr>
          <p:grpSpPr>
            <a:xfrm>
              <a:off x="5410200" y="1964473"/>
              <a:ext cx="3276600" cy="3217127"/>
              <a:chOff x="5257800" y="2057400"/>
              <a:chExt cx="3276600" cy="3217127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5257800" y="2057400"/>
                <a:ext cx="3276600" cy="3217127"/>
                <a:chOff x="5257800" y="2057400"/>
                <a:chExt cx="3276600" cy="3217127"/>
              </a:xfrm>
            </p:grpSpPr>
            <p:grpSp>
              <p:nvGrpSpPr>
                <p:cNvPr id="57" name="Group 56"/>
                <p:cNvGrpSpPr/>
                <p:nvPr/>
              </p:nvGrpSpPr>
              <p:grpSpPr>
                <a:xfrm>
                  <a:off x="5257800" y="2057400"/>
                  <a:ext cx="3276600" cy="3217127"/>
                  <a:chOff x="5257800" y="2057400"/>
                  <a:chExt cx="3276600" cy="3217127"/>
                </a:xfrm>
              </p:grpSpPr>
              <p:sp>
                <p:nvSpPr>
                  <p:cNvPr id="26" name="Rectangle 25"/>
                  <p:cNvSpPr/>
                  <p:nvPr/>
                </p:nvSpPr>
                <p:spPr>
                  <a:xfrm>
                    <a:off x="5257800" y="2057400"/>
                    <a:ext cx="3276600" cy="3200400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9" name="Straight Connector 28"/>
                  <p:cNvCxnSpPr/>
                  <p:nvPr/>
                </p:nvCxnSpPr>
                <p:spPr>
                  <a:xfrm>
                    <a:off x="5715000" y="2057400"/>
                    <a:ext cx="0" cy="32004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/>
                  <p:cNvCxnSpPr/>
                  <p:nvPr/>
                </p:nvCxnSpPr>
                <p:spPr>
                  <a:xfrm>
                    <a:off x="6172200" y="2057400"/>
                    <a:ext cx="0" cy="32004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/>
                  <p:cNvCxnSpPr/>
                  <p:nvPr/>
                </p:nvCxnSpPr>
                <p:spPr>
                  <a:xfrm>
                    <a:off x="6629400" y="2057400"/>
                    <a:ext cx="0" cy="32004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/>
                  <p:cNvCxnSpPr/>
                  <p:nvPr/>
                </p:nvCxnSpPr>
                <p:spPr>
                  <a:xfrm flipH="1">
                    <a:off x="7081024" y="2057400"/>
                    <a:ext cx="5576" cy="321712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/>
                  <p:cNvCxnSpPr/>
                  <p:nvPr/>
                </p:nvCxnSpPr>
                <p:spPr>
                  <a:xfrm>
                    <a:off x="7543800" y="2057400"/>
                    <a:ext cx="0" cy="321712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>
                    <a:off x="8001000" y="2057400"/>
                    <a:ext cx="0" cy="32004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>
                    <a:off x="5257800" y="2514600"/>
                    <a:ext cx="32766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>
                    <a:off x="5257800" y="2971800"/>
                    <a:ext cx="32766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>
                    <a:off x="5257800" y="3429000"/>
                    <a:ext cx="32766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>
                    <a:off x="5257800" y="3886200"/>
                    <a:ext cx="32766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>
                    <a:off x="5257800" y="4343400"/>
                    <a:ext cx="32766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/>
                  <p:cNvCxnSpPr/>
                  <p:nvPr/>
                </p:nvCxnSpPr>
                <p:spPr>
                  <a:xfrm>
                    <a:off x="5257800" y="4800600"/>
                    <a:ext cx="32766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5486400" y="2057400"/>
                  <a:ext cx="0" cy="3200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5943600" y="2057400"/>
                  <a:ext cx="0" cy="3200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>
                  <a:off x="6400800" y="2057400"/>
                  <a:ext cx="0" cy="3200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 flipH="1">
                  <a:off x="6852424" y="2057400"/>
                  <a:ext cx="5576" cy="321712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>
                  <a:off x="7315200" y="2057400"/>
                  <a:ext cx="0" cy="321712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7772400" y="2057400"/>
                  <a:ext cx="0" cy="3200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6" name="Straight Connector 55"/>
              <p:cNvCxnSpPr/>
              <p:nvPr/>
            </p:nvCxnSpPr>
            <p:spPr>
              <a:xfrm>
                <a:off x="5257800" y="2743200"/>
                <a:ext cx="3276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5257800" y="3200400"/>
                <a:ext cx="3276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5257800" y="3657600"/>
                <a:ext cx="3276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5257800" y="4114800"/>
                <a:ext cx="3276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5257800" y="4572000"/>
                <a:ext cx="3276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5257800" y="5029200"/>
                <a:ext cx="3276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0" name="Straight Connector 79"/>
            <p:cNvCxnSpPr/>
            <p:nvPr/>
          </p:nvCxnSpPr>
          <p:spPr>
            <a:xfrm>
              <a:off x="8382000" y="19812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5410200" y="22098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5638800" y="2133600"/>
            <a:ext cx="3048000" cy="3048000"/>
            <a:chOff x="5638800" y="2133600"/>
            <a:chExt cx="3048000" cy="3048000"/>
          </a:xfrm>
        </p:grpSpPr>
        <p:sp>
          <p:nvSpPr>
            <p:cNvPr id="7" name="TextBox 6"/>
            <p:cNvSpPr txBox="1"/>
            <p:nvPr/>
          </p:nvSpPr>
          <p:spPr>
            <a:xfrm>
              <a:off x="5638800" y="48738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867400" y="4648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048562" y="4419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324600" y="41910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553200" y="39624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6781800" y="37338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962962" y="3505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7239000" y="3276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467600" y="30480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648762" y="28194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877362" y="25908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8153400" y="2362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8410762" y="2133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</p:grpSp>
      <p:cxnSp>
        <p:nvCxnSpPr>
          <p:cNvPr id="99" name="Straight Connector 98"/>
          <p:cNvCxnSpPr>
            <a:stCxn id="71" idx="2"/>
          </p:cNvCxnSpPr>
          <p:nvPr/>
        </p:nvCxnSpPr>
        <p:spPr>
          <a:xfrm>
            <a:off x="7810500" y="4495800"/>
            <a:ext cx="0" cy="77366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8382000" y="4953000"/>
            <a:ext cx="304800" cy="228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6781800" y="3352800"/>
            <a:ext cx="1905000" cy="1828800"/>
            <a:chOff x="6781800" y="3352800"/>
            <a:chExt cx="1905000" cy="1828800"/>
          </a:xfrm>
        </p:grpSpPr>
        <p:sp>
          <p:nvSpPr>
            <p:cNvPr id="87" name="Rectangle 86"/>
            <p:cNvSpPr/>
            <p:nvPr/>
          </p:nvSpPr>
          <p:spPr>
            <a:xfrm>
              <a:off x="7696200" y="4038600"/>
              <a:ext cx="228600" cy="228600"/>
            </a:xfrm>
            <a:prstGeom prst="rect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7924800" y="3810000"/>
              <a:ext cx="228600" cy="228600"/>
            </a:xfrm>
            <a:prstGeom prst="rect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8153400" y="3581400"/>
              <a:ext cx="228600" cy="228600"/>
            </a:xfrm>
            <a:prstGeom prst="rect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8382000" y="3352800"/>
              <a:ext cx="304800" cy="220236"/>
            </a:xfrm>
            <a:prstGeom prst="rect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7467600" y="4267200"/>
              <a:ext cx="228600" cy="228600"/>
            </a:xfrm>
            <a:prstGeom prst="rect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7239000" y="4495800"/>
              <a:ext cx="228600" cy="228600"/>
            </a:xfrm>
            <a:prstGeom prst="rect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7010400" y="4724400"/>
              <a:ext cx="228600" cy="228600"/>
            </a:xfrm>
            <a:prstGeom prst="rect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6781800" y="4953000"/>
              <a:ext cx="228600" cy="228600"/>
            </a:xfrm>
            <a:prstGeom prst="rect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010400" y="3581400"/>
            <a:ext cx="1676400" cy="1600200"/>
            <a:chOff x="7010400" y="3581400"/>
            <a:chExt cx="1676400" cy="1600200"/>
          </a:xfrm>
        </p:grpSpPr>
        <p:sp>
          <p:nvSpPr>
            <p:cNvPr id="71" name="Rectangle 70"/>
            <p:cNvSpPr/>
            <p:nvPr/>
          </p:nvSpPr>
          <p:spPr>
            <a:xfrm>
              <a:off x="7696200" y="4267200"/>
              <a:ext cx="228600" cy="22860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7924800" y="4038600"/>
              <a:ext cx="228600" cy="22860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8153400" y="3810000"/>
              <a:ext cx="228600" cy="22860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8382000" y="3581400"/>
              <a:ext cx="304800" cy="22860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7467600" y="4495800"/>
              <a:ext cx="228600" cy="22860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7239000" y="4724400"/>
              <a:ext cx="228600" cy="22860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7010400" y="4953000"/>
              <a:ext cx="228600" cy="22860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Down Arrow 8"/>
          <p:cNvSpPr/>
          <p:nvPr/>
        </p:nvSpPr>
        <p:spPr>
          <a:xfrm rot="18866829">
            <a:off x="7141933" y="3565800"/>
            <a:ext cx="697414" cy="5322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73" idx="3"/>
            <a:endCxn id="71" idx="1"/>
          </p:cNvCxnSpPr>
          <p:nvPr/>
        </p:nvCxnSpPr>
        <p:spPr>
          <a:xfrm flipV="1">
            <a:off x="5257800" y="4381500"/>
            <a:ext cx="2438400" cy="58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5524755" y="4800600"/>
            <a:ext cx="1409445" cy="369332"/>
            <a:chOff x="5029200" y="5715000"/>
            <a:chExt cx="1409445" cy="369332"/>
          </a:xfrm>
        </p:grpSpPr>
        <p:cxnSp>
          <p:nvCxnSpPr>
            <p:cNvPr id="27" name="Straight Arrow Connector 26"/>
            <p:cNvCxnSpPr/>
            <p:nvPr/>
          </p:nvCxnSpPr>
          <p:spPr>
            <a:xfrm>
              <a:off x="5029200" y="5981700"/>
              <a:ext cx="14094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5562600" y="57150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70C0"/>
                            </a:solidFill>
                            <a:latin typeface="Cambria Math"/>
                          </a:rPr>
                          <m:t>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2600" y="5715000"/>
                  <a:ext cx="375423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333" r="-2131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TextBox 12"/>
          <p:cNvSpPr txBox="1"/>
          <p:nvPr/>
        </p:nvSpPr>
        <p:spPr>
          <a:xfrm>
            <a:off x="886198" y="3593068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{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236879" y="2209800"/>
                <a:ext cx="788164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0070C0"/>
                          </a:solidFill>
                          <a:latin typeface="Cambria Math"/>
                        </a:rPr>
                        <m:t>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879" y="2209800"/>
                <a:ext cx="788164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930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524000" y="2526268"/>
                <a:ext cx="73218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0070C0"/>
                          </a:solidFill>
                          <a:latin typeface="Cambria Math"/>
                        </a:rPr>
                        <m:t>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2526268"/>
                <a:ext cx="732188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10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1828800" y="3276600"/>
            <a:ext cx="647700" cy="3642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2743200" y="3276600"/>
            <a:ext cx="647700" cy="3642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8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9" grpId="0" animBg="1"/>
      <p:bldP spid="14" grpId="0" animBg="1"/>
      <p:bldP spid="15" grpId="0" animBg="1"/>
      <p:bldP spid="16" grpId="0" animBg="1"/>
      <p:bldP spid="10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Iterative algorithm </a:t>
                </a:r>
                <a:r>
                  <a:rPr lang="en-US" sz="3200" b="1" dirty="0"/>
                  <a:t>for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3200" dirty="0"/>
                  <a:t>)</a:t>
                </a:r>
                <a:br>
                  <a:rPr lang="en-US" sz="3200" dirty="0"/>
                </a:br>
                <a:endParaRPr lang="en-US" sz="3200" dirty="0"/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Theorem: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Given a convex polygon 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points and a weight function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B050"/>
                        </a:solidFill>
                        <a:latin typeface="Cambria Math"/>
                      </a:rPr>
                      <m:t>𝝎</m:t>
                    </m:r>
                  </m:oMath>
                </a14:m>
                <a:r>
                  <a:rPr lang="en-US" sz="2000" dirty="0"/>
                  <a:t>, we can compute its optimal triangulation in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000" dirty="0"/>
                  <a:t>) time.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Points to Ponder</a:t>
                </a:r>
                <a:r>
                  <a:rPr lang="en-US" sz="2000" dirty="0"/>
                  <a:t>: </a:t>
                </a:r>
              </a:p>
              <a:p>
                <a:r>
                  <a:rPr lang="en-US" sz="2000" dirty="0"/>
                  <a:t>How crucial is convexity ?</a:t>
                </a:r>
              </a:p>
              <a:p>
                <a:r>
                  <a:rPr lang="en-US" sz="2000" dirty="0"/>
                  <a:t>What if the input is a set of </a:t>
                </a:r>
                <a:r>
                  <a:rPr lang="en-US" sz="2000" u="sng" dirty="0"/>
                  <a:t>points</a:t>
                </a:r>
                <a:r>
                  <a:rPr lang="en-US" sz="2000" dirty="0"/>
                  <a:t> ?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 r="-1259" b="-6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2438400" y="2743200"/>
            <a:ext cx="3962400" cy="2057400"/>
            <a:chOff x="2438400" y="2590800"/>
            <a:chExt cx="3962400" cy="2057400"/>
          </a:xfrm>
        </p:grpSpPr>
        <p:cxnSp>
          <p:nvCxnSpPr>
            <p:cNvPr id="9" name="Straight Connector 8"/>
            <p:cNvCxnSpPr/>
            <p:nvPr/>
          </p:nvCxnSpPr>
          <p:spPr>
            <a:xfrm flipH="1" flipV="1">
              <a:off x="2439112" y="2590800"/>
              <a:ext cx="457200" cy="13906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724400" y="4648200"/>
              <a:ext cx="6858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5410200" y="3886200"/>
              <a:ext cx="762000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6172200" y="2895600"/>
              <a:ext cx="228600" cy="990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5676900" y="3259864"/>
              <a:ext cx="114300" cy="7025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427434" y="3259864"/>
              <a:ext cx="1249466" cy="7025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3886200" y="3259864"/>
              <a:ext cx="541234" cy="7215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438400" y="2590800"/>
              <a:ext cx="1447800" cy="1371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 flipV="1">
              <a:off x="2895600" y="3962400"/>
              <a:ext cx="838200" cy="304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3733800" y="4267200"/>
              <a:ext cx="0" cy="381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 flipV="1">
              <a:off x="5410200" y="2819400"/>
              <a:ext cx="381000" cy="4404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 flipV="1">
              <a:off x="5410200" y="2819400"/>
              <a:ext cx="990600" cy="76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3733800" y="4343400"/>
              <a:ext cx="914400" cy="304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 flipV="1">
              <a:off x="4648200" y="4343400"/>
              <a:ext cx="76200" cy="304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Straight Connector 42"/>
          <p:cNvCxnSpPr/>
          <p:nvPr/>
        </p:nvCxnSpPr>
        <p:spPr>
          <a:xfrm>
            <a:off x="4724400" y="4800600"/>
            <a:ext cx="6858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410200" y="2971800"/>
            <a:ext cx="0" cy="1828800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4724400" y="3009900"/>
            <a:ext cx="685800" cy="1790700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438400" y="2743200"/>
            <a:ext cx="2286000" cy="2057400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2439112" y="2743200"/>
            <a:ext cx="2971088" cy="2057400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Down Ribbon 58"/>
          <p:cNvSpPr/>
          <p:nvPr/>
        </p:nvSpPr>
        <p:spPr>
          <a:xfrm>
            <a:off x="4572000" y="5029200"/>
            <a:ext cx="1600200" cy="4572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Not much.</a:t>
            </a:r>
          </a:p>
        </p:txBody>
      </p:sp>
      <p:sp>
        <p:nvSpPr>
          <p:cNvPr id="60" name="Down Ribbon 59"/>
          <p:cNvSpPr/>
          <p:nvPr/>
        </p:nvSpPr>
        <p:spPr>
          <a:xfrm>
            <a:off x="4876800" y="5562600"/>
            <a:ext cx="4267200" cy="4572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No polynomial time algorithm till date </a:t>
            </a:r>
            <a:r>
              <a:rPr lang="en-US" sz="1400" dirty="0">
                <a:solidFill>
                  <a:schemeClr val="tx1"/>
                </a:solidFill>
                <a:sym typeface="Wingdings" pitchFamily="2" charset="2"/>
              </a:rPr>
              <a:t>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615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59" grpId="0" animBg="1"/>
      <p:bldP spid="6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OPTIMAL SUBSTRUCTURE </a:t>
            </a:r>
            <a:r>
              <a:rPr lang="en-US" sz="3200" dirty="0"/>
              <a:t>PROPERTY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 PROPERTY 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underlying  every</a:t>
            </a:r>
          </a:p>
          <a:p>
            <a:pPr algn="ctr"/>
            <a:r>
              <a:rPr lang="en-US" sz="2800" b="1" dirty="0">
                <a:solidFill>
                  <a:srgbClr val="0070C0"/>
                </a:solidFill>
              </a:rPr>
              <a:t>Dynamic Programming based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817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70C0"/>
                </a:solidFill>
              </a:rPr>
              <a:t>Overview</a:t>
            </a:r>
            <a:br>
              <a:rPr lang="en-US" sz="3600" b="1" dirty="0">
                <a:solidFill>
                  <a:srgbClr val="0070C0"/>
                </a:solidFill>
              </a:rPr>
            </a:b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429000" y="1600200"/>
            <a:ext cx="231781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Recursive Formulation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36301" y="2450459"/>
            <a:ext cx="2102499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Recursive Algorithm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83909" y="3276600"/>
            <a:ext cx="180799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Exponential time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90659" y="3163669"/>
            <a:ext cx="2179828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Polynomial no. </a:t>
            </a:r>
            <a:r>
              <a:rPr lang="en-US" b="1" dirty="0"/>
              <a:t>of </a:t>
            </a:r>
          </a:p>
          <a:p>
            <a:r>
              <a:rPr lang="en-US" b="1" dirty="0"/>
              <a:t>distinct </a:t>
            </a:r>
            <a:r>
              <a:rPr lang="en-US" b="1" dirty="0" err="1"/>
              <a:t>subproblems</a:t>
            </a:r>
            <a:endParaRPr lang="en-US" b="1" dirty="0"/>
          </a:p>
        </p:txBody>
      </p:sp>
      <p:sp>
        <p:nvSpPr>
          <p:cNvPr id="10" name="Line Callout 2 9"/>
          <p:cNvSpPr/>
          <p:nvPr/>
        </p:nvSpPr>
        <p:spPr>
          <a:xfrm>
            <a:off x="3124200" y="3895213"/>
            <a:ext cx="2895600" cy="644523"/>
          </a:xfrm>
          <a:prstGeom prst="borderCallout2">
            <a:avLst>
              <a:gd name="adj1" fmla="val 49151"/>
              <a:gd name="adj2" fmla="val -1501"/>
              <a:gd name="adj3" fmla="val 47462"/>
              <a:gd name="adj4" fmla="val -52"/>
              <a:gd name="adj5" fmla="val 50008"/>
              <a:gd name="adj6" fmla="val -19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Cause of exponential time:</a:t>
            </a:r>
          </a:p>
          <a:p>
            <a:pPr algn="ctr"/>
            <a:r>
              <a:rPr lang="en-US" sz="1600" dirty="0">
                <a:solidFill>
                  <a:srgbClr val="C00000"/>
                </a:solidFill>
              </a:rPr>
              <a:t>Overlap </a:t>
            </a:r>
            <a:r>
              <a:rPr lang="en-US" sz="1600" dirty="0">
                <a:solidFill>
                  <a:schemeClr val="tx1"/>
                </a:solidFill>
              </a:rPr>
              <a:t>in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subProblems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61590" y="5193268"/>
            <a:ext cx="215341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Bottom up approach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24200" y="6031468"/>
            <a:ext cx="3035254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A Polynomial time algorithm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4411655" y="1969532"/>
            <a:ext cx="315659" cy="4809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4419600" y="2819401"/>
            <a:ext cx="315659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 rot="16200000">
            <a:off x="6017123" y="2816720"/>
            <a:ext cx="315660" cy="13660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4408741" y="4539734"/>
            <a:ext cx="315659" cy="6418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4419600" y="5562600"/>
            <a:ext cx="315659" cy="4688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Bent-Up Arrow 18"/>
          <p:cNvSpPr/>
          <p:nvPr/>
        </p:nvSpPr>
        <p:spPr>
          <a:xfrm rot="16200000" flipH="1">
            <a:off x="6683635" y="3146168"/>
            <a:ext cx="729736" cy="20574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90800" y="990600"/>
            <a:ext cx="451008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From </a:t>
            </a:r>
            <a:r>
              <a:rPr lang="en-US" b="1" dirty="0">
                <a:solidFill>
                  <a:srgbClr val="C00000"/>
                </a:solidFill>
              </a:rPr>
              <a:t>Longest common subsequence </a:t>
            </a:r>
            <a:r>
              <a:rPr lang="en-US" dirty="0"/>
              <a:t>problem</a:t>
            </a:r>
          </a:p>
        </p:txBody>
      </p:sp>
    </p:spTree>
    <p:extLst>
      <p:ext uri="{BB962C8B-B14F-4D97-AF65-F5344CB8AC3E}">
        <p14:creationId xmlns:p14="http://schemas.microsoft.com/office/powerpoint/2010/main" val="594371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sz="3200" b="1" dirty="0">
                <a:solidFill>
                  <a:srgbClr val="006C31"/>
                </a:solidFill>
              </a:rPr>
              <a:t>Longest Common Subsequence</a:t>
            </a:r>
            <a:r>
              <a:rPr lang="en-US" sz="32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Lemma1</a:t>
                </a:r>
                <a:r>
                  <a:rPr lang="en-US" sz="2000" dirty="0"/>
                  <a:t>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then</a:t>
                </a:r>
                <a:r>
                  <a:rPr lang="en-US" sz="2000" b="1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=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 </a:t>
                </a:r>
                <a:r>
                  <a:rPr lang="en-US" sz="2000" b="1" dirty="0"/>
                  <a:t>::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Lemma2</a:t>
                </a:r>
                <a:r>
                  <a:rPr lang="en-US" sz="2000" dirty="0"/>
                  <a:t>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then</a:t>
                </a:r>
                <a:r>
                  <a:rPr lang="en-US" sz="2000" b="1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m:rPr>
                        <m:nor/>
                      </m:rPr>
                      <a:rPr lang="en-US" sz="2000" dirty="0"/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is  either  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  or 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7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sz="3200" b="1" dirty="0">
                <a:solidFill>
                  <a:srgbClr val="006C31"/>
                </a:solidFill>
              </a:rPr>
              <a:t>Optimal triangulation of a convex polygon</a:t>
            </a:r>
            <a:endParaRPr lang="en-US" sz="3200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14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en-US" sz="2000" dirty="0"/>
                  <a:t>) = 0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For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br>
                  <a:rPr lang="en-US" sz="2000" dirty="0"/>
                </a:br>
                <a:endParaRPr lang="en-US" sz="2000" i="1" dirty="0">
                  <a:solidFill>
                    <a:srgbClr val="C0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) =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/>
                                </a:rPr>
                                <m:t>?</m:t>
                              </m:r>
                            </m:lim>
                          </m:limLow>
                          <m:r>
                            <a:rPr lang="en-US" b="0" i="1" smtClean="0">
                              <a:latin typeface="Cambria Math"/>
                            </a:rPr>
                            <m:t>   </m:t>
                          </m:r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?        </m:t>
                          </m:r>
                        </m:e>
                      </m:func>
                    </m:oMath>
                  </m:oMathPara>
                </a14:m>
                <a:endParaRPr lang="en-US" sz="2000" i="1" dirty="0">
                  <a:solidFill>
                    <a:srgbClr val="C0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br>
                  <a:rPr lang="en-US" sz="2000" dirty="0"/>
                </a:br>
                <a:endParaRPr lang="en-US" sz="2000" dirty="0"/>
              </a:p>
            </p:txBody>
          </p:sp>
        </mc:Choice>
        <mc:Fallback xmlns="">
          <p:sp>
            <p:nvSpPr>
              <p:cNvPr id="15" name="Content Placeholder 1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3"/>
                <a:stretch>
                  <a:fillRect l="-1662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9ED8-BBDD-47A1-9C62-8C7F2ACFBD70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950208" y="2057400"/>
            <a:ext cx="3429000" cy="3604736"/>
            <a:chOff x="950208" y="2057400"/>
            <a:chExt cx="3429000" cy="3604736"/>
          </a:xfrm>
        </p:grpSpPr>
        <p:grpSp>
          <p:nvGrpSpPr>
            <p:cNvPr id="32" name="Group 31"/>
            <p:cNvGrpSpPr/>
            <p:nvPr/>
          </p:nvGrpSpPr>
          <p:grpSpPr>
            <a:xfrm>
              <a:off x="950208" y="2057400"/>
              <a:ext cx="3429000" cy="3604736"/>
              <a:chOff x="950208" y="2057400"/>
              <a:chExt cx="3429000" cy="3604736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950208" y="2057400"/>
                <a:ext cx="3429000" cy="3581400"/>
                <a:chOff x="2895600" y="2057400"/>
                <a:chExt cx="3429000" cy="3581400"/>
              </a:xfrm>
            </p:grpSpPr>
            <p:cxnSp>
              <p:nvCxnSpPr>
                <p:cNvPr id="11" name="Straight Connector 10"/>
                <p:cNvCxnSpPr/>
                <p:nvPr/>
              </p:nvCxnSpPr>
              <p:spPr>
                <a:xfrm flipH="1">
                  <a:off x="5334000" y="4876800"/>
                  <a:ext cx="762000" cy="7620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 flipH="1">
                  <a:off x="6096000" y="3886200"/>
                  <a:ext cx="228600" cy="9906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5867400" y="2514600"/>
                  <a:ext cx="457200" cy="13716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4953000" y="2057400"/>
                  <a:ext cx="914400" cy="4572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 flipV="1">
                  <a:off x="2895600" y="2057400"/>
                  <a:ext cx="1028700" cy="5334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7" name="Straight Connector 66"/>
              <p:cNvCxnSpPr/>
              <p:nvPr/>
            </p:nvCxnSpPr>
            <p:spPr>
              <a:xfrm flipH="1" flipV="1">
                <a:off x="950208" y="2590800"/>
                <a:ext cx="2449286" cy="30713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Straight Connector 54"/>
            <p:cNvCxnSpPr/>
            <p:nvPr/>
          </p:nvCxnSpPr>
          <p:spPr>
            <a:xfrm>
              <a:off x="1978908" y="2057400"/>
              <a:ext cx="10287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851021" y="2069068"/>
                <a:ext cx="4923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021" y="2069068"/>
                <a:ext cx="492379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481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457200" y="1509205"/>
            <a:ext cx="4458305" cy="4586795"/>
            <a:chOff x="457200" y="1509205"/>
            <a:chExt cx="4458305" cy="45867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3202633" y="5726668"/>
                  <a:ext cx="45230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2633" y="5726668"/>
                  <a:ext cx="45230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73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4074408" y="4648200"/>
                  <a:ext cx="67512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4408" y="4648200"/>
                  <a:ext cx="675121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1712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/>
                <p:cNvSpPr/>
                <p:nvPr/>
              </p:nvSpPr>
              <p:spPr>
                <a:xfrm>
                  <a:off x="457200" y="2362200"/>
                  <a:ext cx="455509" cy="3956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" y="2362200"/>
                  <a:ext cx="455509" cy="39562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6250" r="-16000" b="-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Freeform 6"/>
            <p:cNvSpPr/>
            <p:nvPr/>
          </p:nvSpPr>
          <p:spPr>
            <a:xfrm rot="18815703">
              <a:off x="2170752" y="1471854"/>
              <a:ext cx="832575" cy="907278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 59"/>
            <p:cNvSpPr/>
            <p:nvPr/>
          </p:nvSpPr>
          <p:spPr>
            <a:xfrm rot="2526605">
              <a:off x="4082930" y="3447102"/>
              <a:ext cx="832575" cy="907278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1" name="Straight Connector 60"/>
          <p:cNvCxnSpPr/>
          <p:nvPr/>
        </p:nvCxnSpPr>
        <p:spPr>
          <a:xfrm flipH="1" flipV="1">
            <a:off x="939322" y="2590800"/>
            <a:ext cx="2449286" cy="307133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982525" y="2552545"/>
            <a:ext cx="2939483" cy="3109591"/>
            <a:chOff x="982525" y="2552545"/>
            <a:chExt cx="2939483" cy="3109591"/>
          </a:xfrm>
        </p:grpSpPr>
        <p:cxnSp>
          <p:nvCxnSpPr>
            <p:cNvPr id="62" name="Straight Connector 61"/>
            <p:cNvCxnSpPr/>
            <p:nvPr/>
          </p:nvCxnSpPr>
          <p:spPr>
            <a:xfrm flipV="1">
              <a:off x="3388608" y="2560010"/>
              <a:ext cx="533400" cy="3102126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982525" y="2552545"/>
              <a:ext cx="2937191" cy="3078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6510004" y="3440668"/>
                <a:ext cx="259045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  <m:r>
                      <m:rPr>
                        <m:nor/>
                      </m:rPr>
                      <a:rPr lang="en-US" dirty="0"/>
                      <m:t>(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m:rPr>
                        <m:nor/>
                      </m:rPr>
                      <a:rPr lang="en-US" dirty="0"/>
                      <m:t>)+</m:t>
                    </m:r>
                    <m:r>
                      <a:rPr lang="en-US" b="1" i="1">
                        <a:solidFill>
                          <a:srgbClr val="00B050"/>
                        </a:solidFill>
                        <a:latin typeface="Cambria Math"/>
                      </a:rPr>
                      <m:t>𝝎</m:t>
                    </m:r>
                    <m:r>
                      <m:rPr>
                        <m:nor/>
                      </m:rPr>
                      <a:rPr lang="en-US" dirty="0"/>
                      <m:t>(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m:rPr>
                        <m:nor/>
                      </m:rPr>
                      <a:rPr lang="en-US" dirty="0"/>
                      <m:t>)</m:t>
                    </m:r>
                  </m:oMath>
                </a14:m>
                <a:r>
                  <a:rPr lang="en-US" dirty="0"/>
                  <a:t> )</a:t>
                </a: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0004" y="3440668"/>
                <a:ext cx="2590453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2118" t="-8197" r="-329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5867399" y="3716075"/>
                <a:ext cx="770147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&lt;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&lt;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399" y="3716075"/>
                <a:ext cx="770147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1259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9380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21" grpId="0"/>
      <p:bldP spid="50" grpId="0" animBg="1"/>
      <p:bldP spid="5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OPTIMAL SUBSTRUCTURE </a:t>
            </a:r>
            <a:r>
              <a:rPr lang="en-US" sz="3200" b="1" dirty="0"/>
              <a:t>PROPERTY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dirty="0"/>
              <a:t>“Optimal solution of a problem </a:t>
            </a:r>
            <a:r>
              <a:rPr lang="en-US" sz="2000" u="sng" dirty="0"/>
              <a:t>contains within it</a:t>
            </a:r>
          </a:p>
          <a:p>
            <a:pPr marL="0" indent="0" algn="ctr">
              <a:buNone/>
            </a:pPr>
            <a:r>
              <a:rPr lang="en-US" sz="2000" dirty="0"/>
              <a:t>  optimal solution for its smaller instances as well”.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Note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/>
              <a:t>Essential for every dynamic programming based algorithm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2.    This property is also shared by Greedy algorithms.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257800" y="2286000"/>
            <a:ext cx="2133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10000" y="2667000"/>
            <a:ext cx="3581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54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 err="1">
                <a:solidFill>
                  <a:srgbClr val="7030A0"/>
                </a:solidFill>
              </a:rPr>
              <a:t>Bitonic</a:t>
            </a:r>
            <a:r>
              <a:rPr lang="en-US" sz="3200" dirty="0">
                <a:solidFill>
                  <a:srgbClr val="7030A0"/>
                </a:solidFill>
              </a:rPr>
              <a:t> tour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73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>
                <a:solidFill>
                  <a:srgbClr val="7030A0"/>
                </a:solidFill>
              </a:rPr>
              <a:t>Bitonic</a:t>
            </a:r>
            <a:r>
              <a:rPr lang="en-US" sz="3600" b="1" dirty="0">
                <a:solidFill>
                  <a:srgbClr val="7030A0"/>
                </a:solidFill>
              </a:rPr>
              <a:t> tour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There are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points in a plane.</a:t>
                </a:r>
                <a:endParaRPr lang="en-US" sz="2000" b="1" i="1" dirty="0">
                  <a:solidFill>
                    <a:srgbClr val="7030A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: distance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Cost</a:t>
                </a:r>
                <a:r>
                  <a:rPr lang="en-US" sz="2000" b="1" dirty="0"/>
                  <a:t> of a tour</a:t>
                </a:r>
                <a:r>
                  <a:rPr lang="en-US" sz="2000" dirty="0"/>
                  <a:t>: Total distance traveled.  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  <a:blipFill rotWithShape="1">
                <a:blip r:embed="rId2"/>
                <a:stretch>
                  <a:fillRect l="-741" t="-8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057400" y="2286000"/>
            <a:ext cx="6159262" cy="2438400"/>
            <a:chOff x="2057400" y="2286000"/>
            <a:chExt cx="6159262" cy="2438400"/>
          </a:xfrm>
        </p:grpSpPr>
        <p:grpSp>
          <p:nvGrpSpPr>
            <p:cNvPr id="10" name="Group 9"/>
            <p:cNvGrpSpPr/>
            <p:nvPr/>
          </p:nvGrpSpPr>
          <p:grpSpPr>
            <a:xfrm>
              <a:off x="2057400" y="3349823"/>
              <a:ext cx="490775" cy="460177"/>
              <a:chOff x="2667000" y="2740223"/>
              <a:chExt cx="490775" cy="460177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/>
            <p:cNvGrpSpPr/>
            <p:nvPr/>
          </p:nvGrpSpPr>
          <p:grpSpPr>
            <a:xfrm>
              <a:off x="5262697" y="2892623"/>
              <a:ext cx="490775" cy="460177"/>
              <a:chOff x="2667000" y="2740223"/>
              <a:chExt cx="490775" cy="460177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oup 13"/>
            <p:cNvGrpSpPr/>
            <p:nvPr/>
          </p:nvGrpSpPr>
          <p:grpSpPr>
            <a:xfrm>
              <a:off x="3814897" y="2819400"/>
              <a:ext cx="490775" cy="460177"/>
              <a:chOff x="2667000" y="2740223"/>
              <a:chExt cx="490775" cy="460177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/>
            <p:cNvGrpSpPr/>
            <p:nvPr/>
          </p:nvGrpSpPr>
          <p:grpSpPr>
            <a:xfrm>
              <a:off x="3124200" y="3962400"/>
              <a:ext cx="490775" cy="460177"/>
              <a:chOff x="2667000" y="2740223"/>
              <a:chExt cx="490775" cy="460177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" name="Group 19"/>
            <p:cNvGrpSpPr/>
            <p:nvPr/>
          </p:nvGrpSpPr>
          <p:grpSpPr>
            <a:xfrm>
              <a:off x="4119697" y="4264223"/>
              <a:ext cx="490775" cy="460177"/>
              <a:chOff x="2667000" y="2740223"/>
              <a:chExt cx="490775" cy="460177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Group 22"/>
            <p:cNvGrpSpPr/>
            <p:nvPr/>
          </p:nvGrpSpPr>
          <p:grpSpPr>
            <a:xfrm>
              <a:off x="2748097" y="2895600"/>
              <a:ext cx="490775" cy="460177"/>
              <a:chOff x="2667000" y="2740223"/>
              <a:chExt cx="490775" cy="460177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/>
            <p:cNvGrpSpPr/>
            <p:nvPr/>
          </p:nvGrpSpPr>
          <p:grpSpPr>
            <a:xfrm>
              <a:off x="4729297" y="2286000"/>
              <a:ext cx="490775" cy="460177"/>
              <a:chOff x="2667000" y="2740223"/>
              <a:chExt cx="490775" cy="460177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Group 28"/>
            <p:cNvGrpSpPr/>
            <p:nvPr/>
          </p:nvGrpSpPr>
          <p:grpSpPr>
            <a:xfrm>
              <a:off x="6100897" y="3578423"/>
              <a:ext cx="490775" cy="460177"/>
              <a:chOff x="2667000" y="2740223"/>
              <a:chExt cx="490775" cy="460177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2" name="Group 31"/>
            <p:cNvGrpSpPr/>
            <p:nvPr/>
          </p:nvGrpSpPr>
          <p:grpSpPr>
            <a:xfrm>
              <a:off x="5567497" y="4188023"/>
              <a:ext cx="490775" cy="460177"/>
              <a:chOff x="2667000" y="2740223"/>
              <a:chExt cx="490775" cy="460177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" name="Group 34"/>
            <p:cNvGrpSpPr/>
            <p:nvPr/>
          </p:nvGrpSpPr>
          <p:grpSpPr>
            <a:xfrm>
              <a:off x="6858000" y="3124200"/>
              <a:ext cx="591765" cy="460177"/>
              <a:chOff x="2667000" y="2740223"/>
              <a:chExt cx="591765" cy="460177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𝟏𝟎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t="-8197" r="-1340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8" name="Group 37"/>
            <p:cNvGrpSpPr/>
            <p:nvPr/>
          </p:nvGrpSpPr>
          <p:grpSpPr>
            <a:xfrm>
              <a:off x="7624897" y="3730823"/>
              <a:ext cx="591765" cy="460177"/>
              <a:chOff x="2667000" y="2740223"/>
              <a:chExt cx="591765" cy="460177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 t="-8197" r="-1340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43" name="Straight Connector 42"/>
          <p:cNvCxnSpPr>
            <a:stCxn id="36" idx="4"/>
            <a:endCxn id="39" idx="2"/>
          </p:cNvCxnSpPr>
          <p:nvPr/>
        </p:nvCxnSpPr>
        <p:spPr>
          <a:xfrm>
            <a:off x="7048500" y="3200400"/>
            <a:ext cx="728797" cy="56852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491297" y="2968823"/>
            <a:ext cx="1519103" cy="20228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7" idx="5"/>
            <a:endCxn id="12" idx="2"/>
          </p:cNvCxnSpPr>
          <p:nvPr/>
        </p:nvCxnSpPr>
        <p:spPr>
          <a:xfrm>
            <a:off x="4946738" y="2351041"/>
            <a:ext cx="468359" cy="57968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21" idx="7"/>
          </p:cNvCxnSpPr>
          <p:nvPr/>
        </p:nvCxnSpPr>
        <p:spPr>
          <a:xfrm flipH="1">
            <a:off x="4337138" y="2351041"/>
            <a:ext cx="544559" cy="192434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1" idx="3"/>
            <a:endCxn id="24" idx="7"/>
          </p:cNvCxnSpPr>
          <p:nvPr/>
        </p:nvCxnSpPr>
        <p:spPr>
          <a:xfrm flipH="1" flipV="1">
            <a:off x="2965538" y="2906759"/>
            <a:ext cx="1317718" cy="142250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24" idx="3"/>
            <a:endCxn id="7" idx="7"/>
          </p:cNvCxnSpPr>
          <p:nvPr/>
        </p:nvCxnSpPr>
        <p:spPr>
          <a:xfrm flipH="1">
            <a:off x="2274841" y="2960641"/>
            <a:ext cx="636815" cy="40034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8" idx="2"/>
            <a:endCxn id="7" idx="5"/>
          </p:cNvCxnSpPr>
          <p:nvPr/>
        </p:nvCxnSpPr>
        <p:spPr>
          <a:xfrm flipH="1" flipV="1">
            <a:off x="2274841" y="3414864"/>
            <a:ext cx="1001759" cy="58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8" idx="7"/>
            <a:endCxn id="15" idx="3"/>
          </p:cNvCxnSpPr>
          <p:nvPr/>
        </p:nvCxnSpPr>
        <p:spPr>
          <a:xfrm flipV="1">
            <a:off x="3341641" y="2884441"/>
            <a:ext cx="636815" cy="10891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33" idx="0"/>
            <a:endCxn id="15" idx="5"/>
          </p:cNvCxnSpPr>
          <p:nvPr/>
        </p:nvCxnSpPr>
        <p:spPr>
          <a:xfrm flipH="1" flipV="1">
            <a:off x="4032338" y="2884441"/>
            <a:ext cx="1725659" cy="13035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endCxn id="30" idx="3"/>
          </p:cNvCxnSpPr>
          <p:nvPr/>
        </p:nvCxnSpPr>
        <p:spPr>
          <a:xfrm flipV="1">
            <a:off x="5796097" y="3643464"/>
            <a:ext cx="468359" cy="5475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30" idx="6"/>
            <a:endCxn id="39" idx="3"/>
          </p:cNvCxnSpPr>
          <p:nvPr/>
        </p:nvCxnSpPr>
        <p:spPr>
          <a:xfrm>
            <a:off x="6329497" y="3616523"/>
            <a:ext cx="1458959" cy="1793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eft Arrow 1"/>
          <p:cNvSpPr/>
          <p:nvPr/>
        </p:nvSpPr>
        <p:spPr>
          <a:xfrm>
            <a:off x="5486400" y="2133600"/>
            <a:ext cx="561396" cy="484632"/>
          </a:xfrm>
          <a:prstGeom prst="left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eft Arrow 51"/>
          <p:cNvSpPr/>
          <p:nvPr/>
        </p:nvSpPr>
        <p:spPr>
          <a:xfrm rot="10800000">
            <a:off x="3773874" y="4725309"/>
            <a:ext cx="561396" cy="484632"/>
          </a:xfrm>
          <a:prstGeom prst="left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549577" y="1676400"/>
            <a:ext cx="305984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12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8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000"/>
                            </p:stCondLst>
                            <p:childTnLst>
                              <p:par>
                                <p:cTn id="7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0"/>
                            </p:stCondLst>
                            <p:childTnLst>
                              <p:par>
                                <p:cTn id="8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 uiExpand="1" animBg="1"/>
      <p:bldP spid="2" grpId="1" uiExpand="1" animBg="1"/>
      <p:bldP spid="52" grpId="0" uiExpand="1" animBg="1"/>
      <p:bldP spid="52" grpId="1" animBg="1"/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>
                <a:solidFill>
                  <a:srgbClr val="7030A0"/>
                </a:solidFill>
              </a:rPr>
              <a:t>Bitonic</a:t>
            </a:r>
            <a:r>
              <a:rPr lang="en-US" sz="3600" b="1" dirty="0">
                <a:solidFill>
                  <a:srgbClr val="7030A0"/>
                </a:solidFill>
              </a:rPr>
              <a:t> tour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181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There are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points in a plane.</a:t>
                </a:r>
                <a:endParaRPr lang="en-US" sz="2000" b="1" i="1" dirty="0">
                  <a:solidFill>
                    <a:srgbClr val="7030A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: distance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Cost </a:t>
                </a:r>
                <a:r>
                  <a:rPr lang="en-US" sz="2000" b="1" dirty="0"/>
                  <a:t>of a tour</a:t>
                </a:r>
                <a:r>
                  <a:rPr lang="en-US" sz="2000" dirty="0"/>
                  <a:t>: Total distance traveled.  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181600"/>
              </a:xfrm>
              <a:blipFill rotWithShape="1">
                <a:blip r:embed="rId2"/>
                <a:stretch>
                  <a:fillRect l="-741" t="-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057400" y="2286000"/>
            <a:ext cx="6159262" cy="2438400"/>
            <a:chOff x="2057400" y="2286000"/>
            <a:chExt cx="6159262" cy="2438400"/>
          </a:xfrm>
        </p:grpSpPr>
        <p:grpSp>
          <p:nvGrpSpPr>
            <p:cNvPr id="10" name="Group 9"/>
            <p:cNvGrpSpPr/>
            <p:nvPr/>
          </p:nvGrpSpPr>
          <p:grpSpPr>
            <a:xfrm>
              <a:off x="2057400" y="3349823"/>
              <a:ext cx="490775" cy="460177"/>
              <a:chOff x="2667000" y="2740223"/>
              <a:chExt cx="490775" cy="460177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/>
            <p:cNvGrpSpPr/>
            <p:nvPr/>
          </p:nvGrpSpPr>
          <p:grpSpPr>
            <a:xfrm>
              <a:off x="5262697" y="2892623"/>
              <a:ext cx="490775" cy="460177"/>
              <a:chOff x="2667000" y="2740223"/>
              <a:chExt cx="490775" cy="460177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oup 13"/>
            <p:cNvGrpSpPr/>
            <p:nvPr/>
          </p:nvGrpSpPr>
          <p:grpSpPr>
            <a:xfrm>
              <a:off x="3814897" y="2819400"/>
              <a:ext cx="490775" cy="460177"/>
              <a:chOff x="2667000" y="2740223"/>
              <a:chExt cx="490775" cy="460177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/>
            <p:cNvGrpSpPr/>
            <p:nvPr/>
          </p:nvGrpSpPr>
          <p:grpSpPr>
            <a:xfrm>
              <a:off x="3124200" y="3962400"/>
              <a:ext cx="490775" cy="460177"/>
              <a:chOff x="2667000" y="2740223"/>
              <a:chExt cx="490775" cy="460177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" name="Group 19"/>
            <p:cNvGrpSpPr/>
            <p:nvPr/>
          </p:nvGrpSpPr>
          <p:grpSpPr>
            <a:xfrm>
              <a:off x="4119697" y="4264223"/>
              <a:ext cx="490775" cy="460177"/>
              <a:chOff x="2667000" y="2740223"/>
              <a:chExt cx="490775" cy="460177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Group 22"/>
            <p:cNvGrpSpPr/>
            <p:nvPr/>
          </p:nvGrpSpPr>
          <p:grpSpPr>
            <a:xfrm>
              <a:off x="2748097" y="2895600"/>
              <a:ext cx="490775" cy="460177"/>
              <a:chOff x="2667000" y="2740223"/>
              <a:chExt cx="490775" cy="460177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/>
            <p:cNvGrpSpPr/>
            <p:nvPr/>
          </p:nvGrpSpPr>
          <p:grpSpPr>
            <a:xfrm>
              <a:off x="4729297" y="2286000"/>
              <a:ext cx="490775" cy="460177"/>
              <a:chOff x="2667000" y="2740223"/>
              <a:chExt cx="490775" cy="460177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Group 28"/>
            <p:cNvGrpSpPr/>
            <p:nvPr/>
          </p:nvGrpSpPr>
          <p:grpSpPr>
            <a:xfrm>
              <a:off x="6100897" y="3578423"/>
              <a:ext cx="490775" cy="460177"/>
              <a:chOff x="2667000" y="2740223"/>
              <a:chExt cx="490775" cy="460177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2" name="Group 31"/>
            <p:cNvGrpSpPr/>
            <p:nvPr/>
          </p:nvGrpSpPr>
          <p:grpSpPr>
            <a:xfrm>
              <a:off x="5567497" y="4188023"/>
              <a:ext cx="490775" cy="460177"/>
              <a:chOff x="2667000" y="2740223"/>
              <a:chExt cx="490775" cy="460177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" name="Group 34"/>
            <p:cNvGrpSpPr/>
            <p:nvPr/>
          </p:nvGrpSpPr>
          <p:grpSpPr>
            <a:xfrm>
              <a:off x="6858000" y="3124200"/>
              <a:ext cx="591765" cy="460177"/>
              <a:chOff x="2667000" y="2740223"/>
              <a:chExt cx="591765" cy="460177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𝟏𝟎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t="-8197" r="-1340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8" name="Group 37"/>
            <p:cNvGrpSpPr/>
            <p:nvPr/>
          </p:nvGrpSpPr>
          <p:grpSpPr>
            <a:xfrm>
              <a:off x="7624897" y="3730823"/>
              <a:ext cx="591765" cy="460177"/>
              <a:chOff x="2667000" y="2740223"/>
              <a:chExt cx="591765" cy="460177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 t="-8197" r="-1340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43" name="Straight Connector 42"/>
          <p:cNvCxnSpPr>
            <a:stCxn id="36" idx="4"/>
            <a:endCxn id="39" idx="2"/>
          </p:cNvCxnSpPr>
          <p:nvPr/>
        </p:nvCxnSpPr>
        <p:spPr>
          <a:xfrm>
            <a:off x="7048500" y="3200400"/>
            <a:ext cx="728797" cy="56852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28" idx="0"/>
          </p:cNvCxnSpPr>
          <p:nvPr/>
        </p:nvCxnSpPr>
        <p:spPr>
          <a:xfrm>
            <a:off x="4974685" y="2376845"/>
            <a:ext cx="2035715" cy="794267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7" idx="5"/>
            <a:endCxn id="12" idx="2"/>
          </p:cNvCxnSpPr>
          <p:nvPr/>
        </p:nvCxnSpPr>
        <p:spPr>
          <a:xfrm>
            <a:off x="4946738" y="2351041"/>
            <a:ext cx="468359" cy="57968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2" idx="2"/>
            <a:endCxn id="15" idx="7"/>
          </p:cNvCxnSpPr>
          <p:nvPr/>
        </p:nvCxnSpPr>
        <p:spPr>
          <a:xfrm flipH="1" flipV="1">
            <a:off x="4032338" y="2830559"/>
            <a:ext cx="1382759" cy="10016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5" idx="1"/>
            <a:endCxn id="24" idx="7"/>
          </p:cNvCxnSpPr>
          <p:nvPr/>
        </p:nvCxnSpPr>
        <p:spPr>
          <a:xfrm flipH="1">
            <a:off x="2965538" y="2830559"/>
            <a:ext cx="1012918" cy="762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24" idx="3"/>
            <a:endCxn id="7" idx="7"/>
          </p:cNvCxnSpPr>
          <p:nvPr/>
        </p:nvCxnSpPr>
        <p:spPr>
          <a:xfrm flipH="1">
            <a:off x="2274841" y="2960641"/>
            <a:ext cx="636815" cy="40034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8" idx="2"/>
            <a:endCxn id="7" idx="5"/>
          </p:cNvCxnSpPr>
          <p:nvPr/>
        </p:nvCxnSpPr>
        <p:spPr>
          <a:xfrm flipH="1" flipV="1">
            <a:off x="2274841" y="3414864"/>
            <a:ext cx="1001759" cy="58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8" idx="6"/>
            <a:endCxn id="21" idx="1"/>
          </p:cNvCxnSpPr>
          <p:nvPr/>
        </p:nvCxnSpPr>
        <p:spPr>
          <a:xfrm>
            <a:off x="3352800" y="4000500"/>
            <a:ext cx="930456" cy="2748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33" idx="0"/>
            <a:endCxn id="21" idx="6"/>
          </p:cNvCxnSpPr>
          <p:nvPr/>
        </p:nvCxnSpPr>
        <p:spPr>
          <a:xfrm flipH="1">
            <a:off x="4348297" y="4188023"/>
            <a:ext cx="1409700" cy="1143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33" idx="7"/>
            <a:endCxn id="30" idx="3"/>
          </p:cNvCxnSpPr>
          <p:nvPr/>
        </p:nvCxnSpPr>
        <p:spPr>
          <a:xfrm flipV="1">
            <a:off x="5784938" y="3643464"/>
            <a:ext cx="479518" cy="5557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30" idx="6"/>
            <a:endCxn id="39" idx="3"/>
          </p:cNvCxnSpPr>
          <p:nvPr/>
        </p:nvCxnSpPr>
        <p:spPr>
          <a:xfrm>
            <a:off x="6329497" y="3616523"/>
            <a:ext cx="1458959" cy="1793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Line Callout 1 45"/>
          <p:cNvSpPr/>
          <p:nvPr/>
        </p:nvSpPr>
        <p:spPr>
          <a:xfrm>
            <a:off x="7010400" y="2057400"/>
            <a:ext cx="1828800" cy="612648"/>
          </a:xfrm>
          <a:prstGeom prst="borderCallout1">
            <a:avLst>
              <a:gd name="adj1" fmla="val 52510"/>
              <a:gd name="adj2" fmla="val 0"/>
              <a:gd name="adj3" fmla="val 146260"/>
              <a:gd name="adj4" fmla="val -32381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Not </a:t>
            </a:r>
            <a:r>
              <a:rPr lang="en-US" dirty="0" err="1">
                <a:solidFill>
                  <a:srgbClr val="C00000"/>
                </a:solidFill>
              </a:rPr>
              <a:t>bitonic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56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6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>
                <a:solidFill>
                  <a:srgbClr val="7030A0"/>
                </a:solidFill>
              </a:rPr>
              <a:t>Bitonic</a:t>
            </a:r>
            <a:r>
              <a:rPr lang="en-US" sz="3600" b="1" dirty="0">
                <a:solidFill>
                  <a:srgbClr val="7030A0"/>
                </a:solidFill>
              </a:rPr>
              <a:t> tour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181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There are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points in a plane.</a:t>
                </a:r>
                <a:endParaRPr lang="en-US" sz="2000" b="1" i="1" dirty="0">
                  <a:solidFill>
                    <a:srgbClr val="7030A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: distance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Cost</a:t>
                </a:r>
                <a:r>
                  <a:rPr lang="en-US" sz="2000" b="1" dirty="0"/>
                  <a:t> of a tour</a:t>
                </a:r>
                <a:r>
                  <a:rPr lang="en-US" sz="2000" dirty="0"/>
                  <a:t>: Total distance traveled.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/>
                  <a:t>: Given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points 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&gt; in increasing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-coordinates, </a:t>
                </a:r>
              </a:p>
              <a:p>
                <a:pPr marL="0" indent="0">
                  <a:buNone/>
                </a:pPr>
                <a:r>
                  <a:rPr lang="en-US" sz="2000" dirty="0"/>
                  <a:t>compute their least cost </a:t>
                </a:r>
                <a:r>
                  <a:rPr lang="en-US" sz="2000" b="1" dirty="0" err="1"/>
                  <a:t>Bitonic</a:t>
                </a:r>
                <a:r>
                  <a:rPr lang="en-US" sz="2000" dirty="0"/>
                  <a:t> tour. 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181600"/>
              </a:xfrm>
              <a:blipFill rotWithShape="1">
                <a:blip r:embed="rId2"/>
                <a:stretch>
                  <a:fillRect l="-741" t="-824" b="-2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057400" y="2286000"/>
            <a:ext cx="6159262" cy="2438400"/>
            <a:chOff x="2057400" y="2286000"/>
            <a:chExt cx="6159262" cy="2438400"/>
          </a:xfrm>
        </p:grpSpPr>
        <p:grpSp>
          <p:nvGrpSpPr>
            <p:cNvPr id="10" name="Group 9"/>
            <p:cNvGrpSpPr/>
            <p:nvPr/>
          </p:nvGrpSpPr>
          <p:grpSpPr>
            <a:xfrm>
              <a:off x="2057400" y="3349823"/>
              <a:ext cx="490775" cy="460177"/>
              <a:chOff x="2667000" y="2740223"/>
              <a:chExt cx="490775" cy="460177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/>
            <p:cNvGrpSpPr/>
            <p:nvPr/>
          </p:nvGrpSpPr>
          <p:grpSpPr>
            <a:xfrm>
              <a:off x="5262697" y="2892623"/>
              <a:ext cx="490775" cy="460177"/>
              <a:chOff x="2667000" y="2740223"/>
              <a:chExt cx="490775" cy="460177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oup 13"/>
            <p:cNvGrpSpPr/>
            <p:nvPr/>
          </p:nvGrpSpPr>
          <p:grpSpPr>
            <a:xfrm>
              <a:off x="3814897" y="2819400"/>
              <a:ext cx="490775" cy="460177"/>
              <a:chOff x="2667000" y="2740223"/>
              <a:chExt cx="490775" cy="460177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/>
            <p:cNvGrpSpPr/>
            <p:nvPr/>
          </p:nvGrpSpPr>
          <p:grpSpPr>
            <a:xfrm>
              <a:off x="3124200" y="3962400"/>
              <a:ext cx="490775" cy="460177"/>
              <a:chOff x="2667000" y="2740223"/>
              <a:chExt cx="490775" cy="460177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" name="Group 19"/>
            <p:cNvGrpSpPr/>
            <p:nvPr/>
          </p:nvGrpSpPr>
          <p:grpSpPr>
            <a:xfrm>
              <a:off x="4119697" y="4264223"/>
              <a:ext cx="490775" cy="460177"/>
              <a:chOff x="2667000" y="2740223"/>
              <a:chExt cx="490775" cy="460177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Group 22"/>
            <p:cNvGrpSpPr/>
            <p:nvPr/>
          </p:nvGrpSpPr>
          <p:grpSpPr>
            <a:xfrm>
              <a:off x="2748097" y="2895600"/>
              <a:ext cx="490775" cy="460177"/>
              <a:chOff x="2667000" y="2740223"/>
              <a:chExt cx="490775" cy="460177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/>
            <p:cNvGrpSpPr/>
            <p:nvPr/>
          </p:nvGrpSpPr>
          <p:grpSpPr>
            <a:xfrm>
              <a:off x="4729297" y="2286000"/>
              <a:ext cx="490775" cy="460177"/>
              <a:chOff x="2667000" y="2740223"/>
              <a:chExt cx="490775" cy="460177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Group 28"/>
            <p:cNvGrpSpPr/>
            <p:nvPr/>
          </p:nvGrpSpPr>
          <p:grpSpPr>
            <a:xfrm>
              <a:off x="6100897" y="3578423"/>
              <a:ext cx="490775" cy="460177"/>
              <a:chOff x="2667000" y="2740223"/>
              <a:chExt cx="490775" cy="460177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2" name="Group 31"/>
            <p:cNvGrpSpPr/>
            <p:nvPr/>
          </p:nvGrpSpPr>
          <p:grpSpPr>
            <a:xfrm>
              <a:off x="5567497" y="4188023"/>
              <a:ext cx="490775" cy="460177"/>
              <a:chOff x="2667000" y="2740223"/>
              <a:chExt cx="490775" cy="460177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" name="Group 34"/>
            <p:cNvGrpSpPr/>
            <p:nvPr/>
          </p:nvGrpSpPr>
          <p:grpSpPr>
            <a:xfrm>
              <a:off x="6858000" y="3124200"/>
              <a:ext cx="591765" cy="460177"/>
              <a:chOff x="2667000" y="2740223"/>
              <a:chExt cx="591765" cy="460177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𝟏𝟎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t="-8197" r="-1340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8" name="Group 37"/>
            <p:cNvGrpSpPr/>
            <p:nvPr/>
          </p:nvGrpSpPr>
          <p:grpSpPr>
            <a:xfrm>
              <a:off x="7624897" y="3730823"/>
              <a:ext cx="591765" cy="460177"/>
              <a:chOff x="2667000" y="2740223"/>
              <a:chExt cx="591765" cy="460177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 t="-8197" r="-1340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43" name="Straight Connector 42"/>
          <p:cNvCxnSpPr>
            <a:stCxn id="36" idx="4"/>
            <a:endCxn id="39" idx="2"/>
          </p:cNvCxnSpPr>
          <p:nvPr/>
        </p:nvCxnSpPr>
        <p:spPr>
          <a:xfrm>
            <a:off x="7048500" y="3200400"/>
            <a:ext cx="728797" cy="56852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0" idx="7"/>
          </p:cNvCxnSpPr>
          <p:nvPr/>
        </p:nvCxnSpPr>
        <p:spPr>
          <a:xfrm flipV="1">
            <a:off x="6318338" y="3171111"/>
            <a:ext cx="692062" cy="41847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7" idx="5"/>
            <a:endCxn id="12" idx="2"/>
          </p:cNvCxnSpPr>
          <p:nvPr/>
        </p:nvCxnSpPr>
        <p:spPr>
          <a:xfrm>
            <a:off x="4946738" y="2351041"/>
            <a:ext cx="468359" cy="57968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15" idx="7"/>
          </p:cNvCxnSpPr>
          <p:nvPr/>
        </p:nvCxnSpPr>
        <p:spPr>
          <a:xfrm flipH="1">
            <a:off x="4032338" y="2351041"/>
            <a:ext cx="849360" cy="47951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5" idx="1"/>
            <a:endCxn id="24" idx="7"/>
          </p:cNvCxnSpPr>
          <p:nvPr/>
        </p:nvCxnSpPr>
        <p:spPr>
          <a:xfrm flipH="1">
            <a:off x="2965538" y="2830559"/>
            <a:ext cx="1012918" cy="762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24" idx="3"/>
            <a:endCxn id="7" idx="7"/>
          </p:cNvCxnSpPr>
          <p:nvPr/>
        </p:nvCxnSpPr>
        <p:spPr>
          <a:xfrm flipH="1">
            <a:off x="2274841" y="2960641"/>
            <a:ext cx="636815" cy="40034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8" idx="2"/>
            <a:endCxn id="7" idx="5"/>
          </p:cNvCxnSpPr>
          <p:nvPr/>
        </p:nvCxnSpPr>
        <p:spPr>
          <a:xfrm flipH="1" flipV="1">
            <a:off x="2274841" y="3414864"/>
            <a:ext cx="1001759" cy="58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8" idx="6"/>
            <a:endCxn id="21" idx="1"/>
          </p:cNvCxnSpPr>
          <p:nvPr/>
        </p:nvCxnSpPr>
        <p:spPr>
          <a:xfrm>
            <a:off x="3352800" y="4000500"/>
            <a:ext cx="930456" cy="2748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33" idx="0"/>
            <a:endCxn id="21" idx="6"/>
          </p:cNvCxnSpPr>
          <p:nvPr/>
        </p:nvCxnSpPr>
        <p:spPr>
          <a:xfrm flipH="1">
            <a:off x="4348297" y="4188023"/>
            <a:ext cx="1409700" cy="1143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12" idx="5"/>
            <a:endCxn id="30" idx="1"/>
          </p:cNvCxnSpPr>
          <p:nvPr/>
        </p:nvCxnSpPr>
        <p:spPr>
          <a:xfrm>
            <a:off x="5480138" y="2957664"/>
            <a:ext cx="784318" cy="63191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33" idx="7"/>
            <a:endCxn id="39" idx="3"/>
          </p:cNvCxnSpPr>
          <p:nvPr/>
        </p:nvCxnSpPr>
        <p:spPr>
          <a:xfrm flipV="1">
            <a:off x="5784938" y="3795864"/>
            <a:ext cx="2003518" cy="4033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Line Callout 1 49"/>
          <p:cNvSpPr/>
          <p:nvPr/>
        </p:nvSpPr>
        <p:spPr>
          <a:xfrm>
            <a:off x="7010400" y="2057400"/>
            <a:ext cx="1828800" cy="612648"/>
          </a:xfrm>
          <a:prstGeom prst="borderCallout1">
            <a:avLst>
              <a:gd name="adj1" fmla="val 52510"/>
              <a:gd name="adj2" fmla="val 1190"/>
              <a:gd name="adj3" fmla="val 203119"/>
              <a:gd name="adj4" fmla="val -63929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Bitonic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524000" y="5715000"/>
            <a:ext cx="3086472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4648200" y="5638800"/>
            <a:ext cx="3022112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33400" y="6172200"/>
            <a:ext cx="4686672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228600" y="5715000"/>
            <a:ext cx="1295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63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52" grpId="0" animBg="1"/>
      <p:bldP spid="53" grpId="0" animBg="1"/>
      <p:bldP spid="55" grpId="0" animBg="1"/>
      <p:bldP spid="5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Attempt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: The least cost of reaching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 by two paths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while traversing each intermediate point exclusively once.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Aim</a:t>
                </a:r>
                <a:r>
                  <a:rPr lang="en-US" sz="2000" dirty="0"/>
                  <a:t>: To compute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485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057400" y="2286000"/>
            <a:ext cx="6159261" cy="2438400"/>
            <a:chOff x="2057400" y="2286000"/>
            <a:chExt cx="6159261" cy="2438400"/>
          </a:xfrm>
        </p:grpSpPr>
        <p:grpSp>
          <p:nvGrpSpPr>
            <p:cNvPr id="10" name="Group 9"/>
            <p:cNvGrpSpPr/>
            <p:nvPr/>
          </p:nvGrpSpPr>
          <p:grpSpPr>
            <a:xfrm>
              <a:off x="2057400" y="3349823"/>
              <a:ext cx="490775" cy="460177"/>
              <a:chOff x="2667000" y="2740223"/>
              <a:chExt cx="490775" cy="460177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/>
            <p:cNvGrpSpPr/>
            <p:nvPr/>
          </p:nvGrpSpPr>
          <p:grpSpPr>
            <a:xfrm>
              <a:off x="5262697" y="2892623"/>
              <a:ext cx="490775" cy="460177"/>
              <a:chOff x="2667000" y="2740223"/>
              <a:chExt cx="490775" cy="460177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oup 13"/>
            <p:cNvGrpSpPr/>
            <p:nvPr/>
          </p:nvGrpSpPr>
          <p:grpSpPr>
            <a:xfrm>
              <a:off x="3814897" y="2819400"/>
              <a:ext cx="490775" cy="460177"/>
              <a:chOff x="2667000" y="2740223"/>
              <a:chExt cx="490775" cy="460177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/>
            <p:cNvGrpSpPr/>
            <p:nvPr/>
          </p:nvGrpSpPr>
          <p:grpSpPr>
            <a:xfrm>
              <a:off x="3124200" y="3962400"/>
              <a:ext cx="490775" cy="460177"/>
              <a:chOff x="2667000" y="2740223"/>
              <a:chExt cx="490775" cy="460177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" name="Group 19"/>
            <p:cNvGrpSpPr/>
            <p:nvPr/>
          </p:nvGrpSpPr>
          <p:grpSpPr>
            <a:xfrm>
              <a:off x="4119697" y="4264223"/>
              <a:ext cx="490775" cy="460177"/>
              <a:chOff x="2667000" y="2740223"/>
              <a:chExt cx="490775" cy="460177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Group 22"/>
            <p:cNvGrpSpPr/>
            <p:nvPr/>
          </p:nvGrpSpPr>
          <p:grpSpPr>
            <a:xfrm>
              <a:off x="2748097" y="2895600"/>
              <a:ext cx="490775" cy="460177"/>
              <a:chOff x="2667000" y="2740223"/>
              <a:chExt cx="490775" cy="460177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/>
            <p:cNvGrpSpPr/>
            <p:nvPr/>
          </p:nvGrpSpPr>
          <p:grpSpPr>
            <a:xfrm>
              <a:off x="4729297" y="2286000"/>
              <a:ext cx="490775" cy="460177"/>
              <a:chOff x="2667000" y="2740223"/>
              <a:chExt cx="490775" cy="460177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Group 28"/>
            <p:cNvGrpSpPr/>
            <p:nvPr/>
          </p:nvGrpSpPr>
          <p:grpSpPr>
            <a:xfrm>
              <a:off x="6100897" y="3578423"/>
              <a:ext cx="490775" cy="460177"/>
              <a:chOff x="2667000" y="2740223"/>
              <a:chExt cx="490775" cy="460177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2" name="Group 31"/>
            <p:cNvGrpSpPr/>
            <p:nvPr/>
          </p:nvGrpSpPr>
          <p:grpSpPr>
            <a:xfrm>
              <a:off x="5567497" y="4188023"/>
              <a:ext cx="490775" cy="460177"/>
              <a:chOff x="2667000" y="2740223"/>
              <a:chExt cx="490775" cy="460177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" name="Group 34"/>
            <p:cNvGrpSpPr/>
            <p:nvPr/>
          </p:nvGrpSpPr>
          <p:grpSpPr>
            <a:xfrm>
              <a:off x="6858000" y="3124200"/>
              <a:ext cx="591765" cy="460177"/>
              <a:chOff x="2667000" y="2740223"/>
              <a:chExt cx="591765" cy="460177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𝟏𝟎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t="-8197" r="-1340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8" name="Group 37"/>
            <p:cNvGrpSpPr/>
            <p:nvPr/>
          </p:nvGrpSpPr>
          <p:grpSpPr>
            <a:xfrm>
              <a:off x="7624897" y="3730823"/>
              <a:ext cx="591764" cy="460177"/>
              <a:chOff x="2667000" y="2740223"/>
              <a:chExt cx="591764" cy="460177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2667000" y="2831068"/>
                    <a:ext cx="59176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591764" cy="369332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 t="-8197" r="-1340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43" name="Straight Connector 42"/>
          <p:cNvCxnSpPr>
            <a:stCxn id="36" idx="4"/>
            <a:endCxn id="39" idx="2"/>
          </p:cNvCxnSpPr>
          <p:nvPr/>
        </p:nvCxnSpPr>
        <p:spPr>
          <a:xfrm>
            <a:off x="7048500" y="3200400"/>
            <a:ext cx="728797" cy="56852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7048500" y="3200400"/>
            <a:ext cx="728797" cy="5685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2274841" y="2351041"/>
            <a:ext cx="4746718" cy="1978223"/>
            <a:chOff x="2274841" y="2351041"/>
            <a:chExt cx="4746718" cy="1978223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5491297" y="2968823"/>
              <a:ext cx="1519103" cy="202288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946738" y="2351041"/>
              <a:ext cx="468359" cy="579682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4337138" y="2351041"/>
              <a:ext cx="544559" cy="1924341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 flipV="1">
              <a:off x="2965538" y="2906759"/>
              <a:ext cx="1317718" cy="1422505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2274841" y="2960641"/>
              <a:ext cx="636815" cy="400341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 flipV="1">
              <a:off x="2274841" y="3414864"/>
              <a:ext cx="1001759" cy="5856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3341641" y="2884441"/>
              <a:ext cx="636815" cy="10891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 flipV="1">
              <a:off x="4032338" y="2884441"/>
              <a:ext cx="1725659" cy="13035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5796097" y="3643464"/>
              <a:ext cx="468359" cy="5475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30" idx="7"/>
              <a:endCxn id="36" idx="3"/>
            </p:cNvCxnSpPr>
            <p:nvPr/>
          </p:nvCxnSpPr>
          <p:spPr>
            <a:xfrm flipV="1">
              <a:off x="6318338" y="3189241"/>
              <a:ext cx="703221" cy="4003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1113090" y="1524000"/>
            <a:ext cx="5338897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loud Callout 2"/>
              <p:cNvSpPr/>
              <p:nvPr/>
            </p:nvSpPr>
            <p:spPr>
              <a:xfrm>
                <a:off x="5823770" y="676989"/>
                <a:ext cx="3657601" cy="847011"/>
              </a:xfrm>
              <a:prstGeom prst="cloudCallout">
                <a:avLst>
                  <a:gd name="adj1" fmla="val -29690"/>
                  <a:gd name="adj2" fmla="val 85901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Try to relate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b="1" dirty="0" smtClean="0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b="1" dirty="0" smtClean="0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loud Callout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3770" y="676989"/>
                <a:ext cx="3657601" cy="847011"/>
              </a:xfrm>
              <a:prstGeom prst="cloudCallout">
                <a:avLst>
                  <a:gd name="adj1" fmla="val -29690"/>
                  <a:gd name="adj2" fmla="val 85901"/>
                </a:avLst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55"/>
          <p:cNvGrpSpPr/>
          <p:nvPr/>
        </p:nvGrpSpPr>
        <p:grpSpPr>
          <a:xfrm>
            <a:off x="6669948" y="4539734"/>
            <a:ext cx="1795684" cy="1000703"/>
            <a:chOff x="5165327" y="5105400"/>
            <a:chExt cx="1795684" cy="1000703"/>
          </a:xfrm>
        </p:grpSpPr>
        <p:sp>
          <p:nvSpPr>
            <p:cNvPr id="54" name="Smiley Face 53"/>
            <p:cNvSpPr/>
            <p:nvPr/>
          </p:nvSpPr>
          <p:spPr>
            <a:xfrm>
              <a:off x="5719897" y="5105400"/>
              <a:ext cx="609600" cy="609600"/>
            </a:xfrm>
            <a:prstGeom prst="smileyFace">
              <a:avLst>
                <a:gd name="adj" fmla="val -4653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165327" y="5736771"/>
              <a:ext cx="17956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 obvious way !</a:t>
              </a:r>
            </a:p>
          </p:txBody>
        </p:sp>
      </p:grpSp>
      <p:sp>
        <p:nvSpPr>
          <p:cNvPr id="58" name="Rectangle 57"/>
          <p:cNvSpPr/>
          <p:nvPr/>
        </p:nvSpPr>
        <p:spPr>
          <a:xfrm>
            <a:off x="1072364" y="1981200"/>
            <a:ext cx="6081518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066800" y="4876800"/>
            <a:ext cx="22479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24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  <p:bldP spid="2" grpId="0" animBg="1"/>
      <p:bldP spid="3" grpId="0" animBg="1"/>
      <p:bldP spid="58" grpId="0" animBg="1"/>
      <p:bldP spid="5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New Idea</a:t>
            </a:r>
            <a:r>
              <a:rPr lang="en-US" sz="3600" b="1" dirty="0"/>
              <a:t>: </a:t>
            </a:r>
            <a:br>
              <a:rPr lang="en-US" sz="3600" b="1" dirty="0"/>
            </a:br>
            <a:r>
              <a:rPr lang="en-US" sz="3600" b="1" dirty="0"/>
              <a:t>Generalize the problem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2400" y="1600200"/>
            <a:ext cx="8915400" cy="4525963"/>
          </a:xfrm>
        </p:spPr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057400" y="2286000"/>
            <a:ext cx="5392365" cy="2438400"/>
            <a:chOff x="2057400" y="2286000"/>
            <a:chExt cx="5392365" cy="2438400"/>
          </a:xfrm>
        </p:grpSpPr>
        <p:grpSp>
          <p:nvGrpSpPr>
            <p:cNvPr id="10" name="Group 9"/>
            <p:cNvGrpSpPr/>
            <p:nvPr/>
          </p:nvGrpSpPr>
          <p:grpSpPr>
            <a:xfrm>
              <a:off x="2057400" y="3349823"/>
              <a:ext cx="490775" cy="460177"/>
              <a:chOff x="2667000" y="2740223"/>
              <a:chExt cx="490775" cy="460177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/>
            <p:cNvGrpSpPr/>
            <p:nvPr/>
          </p:nvGrpSpPr>
          <p:grpSpPr>
            <a:xfrm>
              <a:off x="5262697" y="2892623"/>
              <a:ext cx="490775" cy="460177"/>
              <a:chOff x="2667000" y="2740223"/>
              <a:chExt cx="490775" cy="460177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oup 13"/>
            <p:cNvGrpSpPr/>
            <p:nvPr/>
          </p:nvGrpSpPr>
          <p:grpSpPr>
            <a:xfrm>
              <a:off x="3814897" y="2819400"/>
              <a:ext cx="490775" cy="460177"/>
              <a:chOff x="2667000" y="2740223"/>
              <a:chExt cx="490775" cy="460177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/>
            <p:cNvGrpSpPr/>
            <p:nvPr/>
          </p:nvGrpSpPr>
          <p:grpSpPr>
            <a:xfrm>
              <a:off x="3124200" y="3962400"/>
              <a:ext cx="490775" cy="460177"/>
              <a:chOff x="2667000" y="2740223"/>
              <a:chExt cx="490775" cy="460177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" name="Group 19"/>
            <p:cNvGrpSpPr/>
            <p:nvPr/>
          </p:nvGrpSpPr>
          <p:grpSpPr>
            <a:xfrm>
              <a:off x="4119697" y="4264223"/>
              <a:ext cx="490775" cy="460177"/>
              <a:chOff x="2667000" y="2740223"/>
              <a:chExt cx="490775" cy="460177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Group 22"/>
            <p:cNvGrpSpPr/>
            <p:nvPr/>
          </p:nvGrpSpPr>
          <p:grpSpPr>
            <a:xfrm>
              <a:off x="2748097" y="2895600"/>
              <a:ext cx="490775" cy="460177"/>
              <a:chOff x="2667000" y="2740223"/>
              <a:chExt cx="490775" cy="460177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/>
            <p:cNvGrpSpPr/>
            <p:nvPr/>
          </p:nvGrpSpPr>
          <p:grpSpPr>
            <a:xfrm>
              <a:off x="4729297" y="2286000"/>
              <a:ext cx="490775" cy="460177"/>
              <a:chOff x="2667000" y="2740223"/>
              <a:chExt cx="490775" cy="460177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Group 28"/>
            <p:cNvGrpSpPr/>
            <p:nvPr/>
          </p:nvGrpSpPr>
          <p:grpSpPr>
            <a:xfrm>
              <a:off x="6100897" y="3578423"/>
              <a:ext cx="490775" cy="460177"/>
              <a:chOff x="2667000" y="2740223"/>
              <a:chExt cx="490775" cy="460177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2" name="Group 31"/>
            <p:cNvGrpSpPr/>
            <p:nvPr/>
          </p:nvGrpSpPr>
          <p:grpSpPr>
            <a:xfrm>
              <a:off x="5567497" y="4188023"/>
              <a:ext cx="490775" cy="460177"/>
              <a:chOff x="2667000" y="2740223"/>
              <a:chExt cx="490775" cy="460177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" name="Group 34"/>
            <p:cNvGrpSpPr/>
            <p:nvPr/>
          </p:nvGrpSpPr>
          <p:grpSpPr>
            <a:xfrm>
              <a:off x="6858000" y="3124200"/>
              <a:ext cx="591765" cy="460177"/>
              <a:chOff x="2667000" y="2740223"/>
              <a:chExt cx="591765" cy="460177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𝟏𝟎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t="-8197" r="-1340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47" name="Straight Connector 46"/>
          <p:cNvCxnSpPr/>
          <p:nvPr/>
        </p:nvCxnSpPr>
        <p:spPr>
          <a:xfrm>
            <a:off x="5491297" y="2968823"/>
            <a:ext cx="1519103" cy="20228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7" idx="5"/>
            <a:endCxn id="12" idx="2"/>
          </p:cNvCxnSpPr>
          <p:nvPr/>
        </p:nvCxnSpPr>
        <p:spPr>
          <a:xfrm>
            <a:off x="4946738" y="2351041"/>
            <a:ext cx="468359" cy="57968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21" idx="7"/>
          </p:cNvCxnSpPr>
          <p:nvPr/>
        </p:nvCxnSpPr>
        <p:spPr>
          <a:xfrm flipH="1">
            <a:off x="4337138" y="2351041"/>
            <a:ext cx="544559" cy="192434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1" idx="3"/>
            <a:endCxn id="24" idx="7"/>
          </p:cNvCxnSpPr>
          <p:nvPr/>
        </p:nvCxnSpPr>
        <p:spPr>
          <a:xfrm flipH="1" flipV="1">
            <a:off x="2965538" y="2906759"/>
            <a:ext cx="1317718" cy="142250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24" idx="3"/>
            <a:endCxn id="7" idx="7"/>
          </p:cNvCxnSpPr>
          <p:nvPr/>
        </p:nvCxnSpPr>
        <p:spPr>
          <a:xfrm flipH="1">
            <a:off x="2274841" y="2960641"/>
            <a:ext cx="636815" cy="40034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8" idx="2"/>
            <a:endCxn id="7" idx="5"/>
          </p:cNvCxnSpPr>
          <p:nvPr/>
        </p:nvCxnSpPr>
        <p:spPr>
          <a:xfrm flipH="1" flipV="1">
            <a:off x="2274841" y="3414864"/>
            <a:ext cx="1001759" cy="58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8" idx="7"/>
            <a:endCxn id="15" idx="3"/>
          </p:cNvCxnSpPr>
          <p:nvPr/>
        </p:nvCxnSpPr>
        <p:spPr>
          <a:xfrm flipV="1">
            <a:off x="3341641" y="2884441"/>
            <a:ext cx="636815" cy="10891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33" idx="0"/>
            <a:endCxn id="15" idx="5"/>
          </p:cNvCxnSpPr>
          <p:nvPr/>
        </p:nvCxnSpPr>
        <p:spPr>
          <a:xfrm flipH="1" flipV="1">
            <a:off x="4032338" y="2884441"/>
            <a:ext cx="1725659" cy="13035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endCxn id="30" idx="3"/>
          </p:cNvCxnSpPr>
          <p:nvPr/>
        </p:nvCxnSpPr>
        <p:spPr>
          <a:xfrm flipV="1">
            <a:off x="5796097" y="3643464"/>
            <a:ext cx="468359" cy="5475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30" idx="6"/>
          </p:cNvCxnSpPr>
          <p:nvPr/>
        </p:nvCxnSpPr>
        <p:spPr>
          <a:xfrm>
            <a:off x="6329497" y="3616523"/>
            <a:ext cx="1481003" cy="6477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7584192" y="3733800"/>
            <a:ext cx="721608" cy="381000"/>
            <a:chOff x="7584192" y="4114800"/>
            <a:chExt cx="721608" cy="381000"/>
          </a:xfrm>
        </p:grpSpPr>
        <p:sp>
          <p:nvSpPr>
            <p:cNvPr id="50" name="Oval 49"/>
            <p:cNvSpPr/>
            <p:nvPr/>
          </p:nvSpPr>
          <p:spPr>
            <a:xfrm>
              <a:off x="7772400" y="4114800"/>
              <a:ext cx="76200" cy="762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7584192" y="4126468"/>
                  <a:ext cx="721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4192" y="4126468"/>
                  <a:ext cx="721608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1092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Oval 52"/>
          <p:cNvSpPr/>
          <p:nvPr/>
        </p:nvSpPr>
        <p:spPr>
          <a:xfrm>
            <a:off x="7777297" y="3730823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7624897" y="3364468"/>
                <a:ext cx="498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4897" y="3364468"/>
                <a:ext cx="498791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197" r="-1463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/>
          <p:cNvCxnSpPr/>
          <p:nvPr/>
        </p:nvCxnSpPr>
        <p:spPr>
          <a:xfrm>
            <a:off x="7048500" y="3200400"/>
            <a:ext cx="728797" cy="56852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BE517749-7458-E748-B5CA-D6FAFB042A90}"/>
              </a:ext>
            </a:extLst>
          </p:cNvPr>
          <p:cNvSpPr/>
          <p:nvPr/>
        </p:nvSpPr>
        <p:spPr>
          <a:xfrm>
            <a:off x="2247900" y="952500"/>
            <a:ext cx="46101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2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2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11022E-16 -2.22222E-6 L -0.00208 0.07222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New Idea</a:t>
            </a:r>
            <a:r>
              <a:rPr lang="en-US" sz="3600" b="1" dirty="0"/>
              <a:t>: </a:t>
            </a:r>
            <a:br>
              <a:rPr lang="en-US" sz="3600" b="1" dirty="0"/>
            </a:br>
            <a:r>
              <a:rPr lang="en-US" sz="3600" b="1" dirty="0"/>
              <a:t>Generalize the problem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/>
                  <a:t>: Given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 points 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&gt; in increasing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-coordinates, </a:t>
                </a:r>
              </a:p>
              <a:p>
                <a:pPr marL="0" indent="0">
                  <a:buNone/>
                </a:pPr>
                <a:r>
                  <a:rPr lang="en-US" sz="2000" dirty="0"/>
                  <a:t>We need to travel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What is the least distance traveled ? 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  <a:blipFill rotWithShape="1">
                <a:blip r:embed="rId2"/>
                <a:stretch>
                  <a:fillRect l="-708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057400" y="2286000"/>
            <a:ext cx="5392365" cy="2438400"/>
            <a:chOff x="2057400" y="2286000"/>
            <a:chExt cx="5392365" cy="2438400"/>
          </a:xfrm>
        </p:grpSpPr>
        <p:grpSp>
          <p:nvGrpSpPr>
            <p:cNvPr id="10" name="Group 9"/>
            <p:cNvGrpSpPr/>
            <p:nvPr/>
          </p:nvGrpSpPr>
          <p:grpSpPr>
            <a:xfrm>
              <a:off x="2057400" y="3349823"/>
              <a:ext cx="490775" cy="460177"/>
              <a:chOff x="2667000" y="2740223"/>
              <a:chExt cx="490775" cy="460177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/>
            <p:cNvGrpSpPr/>
            <p:nvPr/>
          </p:nvGrpSpPr>
          <p:grpSpPr>
            <a:xfrm>
              <a:off x="5262697" y="2892623"/>
              <a:ext cx="490775" cy="460177"/>
              <a:chOff x="2667000" y="2740223"/>
              <a:chExt cx="490775" cy="460177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oup 13"/>
            <p:cNvGrpSpPr/>
            <p:nvPr/>
          </p:nvGrpSpPr>
          <p:grpSpPr>
            <a:xfrm>
              <a:off x="3814897" y="2819400"/>
              <a:ext cx="490775" cy="460177"/>
              <a:chOff x="2667000" y="2740223"/>
              <a:chExt cx="490775" cy="460177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/>
            <p:cNvGrpSpPr/>
            <p:nvPr/>
          </p:nvGrpSpPr>
          <p:grpSpPr>
            <a:xfrm>
              <a:off x="3124200" y="3962400"/>
              <a:ext cx="490775" cy="460177"/>
              <a:chOff x="2667000" y="2740223"/>
              <a:chExt cx="490775" cy="460177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" name="Group 19"/>
            <p:cNvGrpSpPr/>
            <p:nvPr/>
          </p:nvGrpSpPr>
          <p:grpSpPr>
            <a:xfrm>
              <a:off x="4119697" y="4264223"/>
              <a:ext cx="490775" cy="460177"/>
              <a:chOff x="2667000" y="2740223"/>
              <a:chExt cx="490775" cy="460177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Group 22"/>
            <p:cNvGrpSpPr/>
            <p:nvPr/>
          </p:nvGrpSpPr>
          <p:grpSpPr>
            <a:xfrm>
              <a:off x="2748097" y="2895600"/>
              <a:ext cx="490775" cy="460177"/>
              <a:chOff x="2667000" y="2740223"/>
              <a:chExt cx="490775" cy="460177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/>
            <p:cNvGrpSpPr/>
            <p:nvPr/>
          </p:nvGrpSpPr>
          <p:grpSpPr>
            <a:xfrm>
              <a:off x="4729297" y="2286000"/>
              <a:ext cx="490775" cy="460177"/>
              <a:chOff x="2667000" y="2740223"/>
              <a:chExt cx="490775" cy="460177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Group 28"/>
            <p:cNvGrpSpPr/>
            <p:nvPr/>
          </p:nvGrpSpPr>
          <p:grpSpPr>
            <a:xfrm>
              <a:off x="6100897" y="3578423"/>
              <a:ext cx="490775" cy="460177"/>
              <a:chOff x="2667000" y="2740223"/>
              <a:chExt cx="490775" cy="460177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2" name="Group 31"/>
            <p:cNvGrpSpPr/>
            <p:nvPr/>
          </p:nvGrpSpPr>
          <p:grpSpPr>
            <a:xfrm>
              <a:off x="5567497" y="4188023"/>
              <a:ext cx="490775" cy="460177"/>
              <a:chOff x="2667000" y="2740223"/>
              <a:chExt cx="490775" cy="460177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" name="Group 34"/>
            <p:cNvGrpSpPr/>
            <p:nvPr/>
          </p:nvGrpSpPr>
          <p:grpSpPr>
            <a:xfrm>
              <a:off x="6858000" y="3124200"/>
              <a:ext cx="591765" cy="460177"/>
              <a:chOff x="2667000" y="2740223"/>
              <a:chExt cx="591765" cy="460177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𝟏𝟎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t="-8197" r="-1340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47" name="Straight Connector 46"/>
          <p:cNvCxnSpPr/>
          <p:nvPr/>
        </p:nvCxnSpPr>
        <p:spPr>
          <a:xfrm>
            <a:off x="5491297" y="2968823"/>
            <a:ext cx="1519103" cy="20228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7" idx="5"/>
            <a:endCxn id="12" idx="2"/>
          </p:cNvCxnSpPr>
          <p:nvPr/>
        </p:nvCxnSpPr>
        <p:spPr>
          <a:xfrm>
            <a:off x="4946738" y="2351041"/>
            <a:ext cx="468359" cy="57968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21" idx="7"/>
          </p:cNvCxnSpPr>
          <p:nvPr/>
        </p:nvCxnSpPr>
        <p:spPr>
          <a:xfrm flipH="1">
            <a:off x="4337138" y="2351041"/>
            <a:ext cx="544559" cy="192434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1" idx="3"/>
            <a:endCxn id="24" idx="7"/>
          </p:cNvCxnSpPr>
          <p:nvPr/>
        </p:nvCxnSpPr>
        <p:spPr>
          <a:xfrm flipH="1" flipV="1">
            <a:off x="2965538" y="2906759"/>
            <a:ext cx="1317718" cy="142250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24" idx="3"/>
            <a:endCxn id="7" idx="7"/>
          </p:cNvCxnSpPr>
          <p:nvPr/>
        </p:nvCxnSpPr>
        <p:spPr>
          <a:xfrm flipH="1">
            <a:off x="2274841" y="2960641"/>
            <a:ext cx="636815" cy="40034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8" idx="2"/>
            <a:endCxn id="7" idx="5"/>
          </p:cNvCxnSpPr>
          <p:nvPr/>
        </p:nvCxnSpPr>
        <p:spPr>
          <a:xfrm flipH="1" flipV="1">
            <a:off x="2274841" y="3414864"/>
            <a:ext cx="1001759" cy="58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8" idx="7"/>
            <a:endCxn id="15" idx="3"/>
          </p:cNvCxnSpPr>
          <p:nvPr/>
        </p:nvCxnSpPr>
        <p:spPr>
          <a:xfrm flipV="1">
            <a:off x="3341641" y="2884441"/>
            <a:ext cx="636815" cy="10891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33" idx="0"/>
            <a:endCxn id="15" idx="5"/>
          </p:cNvCxnSpPr>
          <p:nvPr/>
        </p:nvCxnSpPr>
        <p:spPr>
          <a:xfrm flipH="1" flipV="1">
            <a:off x="4032338" y="2884441"/>
            <a:ext cx="1725659" cy="13035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endCxn id="30" idx="3"/>
          </p:cNvCxnSpPr>
          <p:nvPr/>
        </p:nvCxnSpPr>
        <p:spPr>
          <a:xfrm flipV="1">
            <a:off x="5796097" y="3643464"/>
            <a:ext cx="468359" cy="5475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30" idx="6"/>
          </p:cNvCxnSpPr>
          <p:nvPr/>
        </p:nvCxnSpPr>
        <p:spPr>
          <a:xfrm>
            <a:off x="6329497" y="3616523"/>
            <a:ext cx="1481003" cy="6477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7584192" y="4191000"/>
            <a:ext cx="721608" cy="381000"/>
            <a:chOff x="7584192" y="4114800"/>
            <a:chExt cx="721608" cy="381000"/>
          </a:xfrm>
        </p:grpSpPr>
        <p:sp>
          <p:nvSpPr>
            <p:cNvPr id="50" name="Oval 49"/>
            <p:cNvSpPr/>
            <p:nvPr/>
          </p:nvSpPr>
          <p:spPr>
            <a:xfrm>
              <a:off x="7772400" y="4114800"/>
              <a:ext cx="76200" cy="762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7584192" y="4126468"/>
                  <a:ext cx="721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4192" y="4126468"/>
                  <a:ext cx="721608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1092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Oval 52"/>
          <p:cNvSpPr/>
          <p:nvPr/>
        </p:nvSpPr>
        <p:spPr>
          <a:xfrm>
            <a:off x="7777297" y="3730823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7624897" y="3364468"/>
                <a:ext cx="498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4897" y="3364468"/>
                <a:ext cx="498791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197" r="-1463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/>
          <p:cNvCxnSpPr/>
          <p:nvPr/>
        </p:nvCxnSpPr>
        <p:spPr>
          <a:xfrm>
            <a:off x="7048500" y="3200400"/>
            <a:ext cx="728797" cy="56852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915190" y="5257800"/>
            <a:ext cx="4169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traversing each point </a:t>
            </a:r>
            <a:r>
              <a:rPr lang="en-US" sz="2000" u="sng" dirty="0"/>
              <a:t>exclusively once</a:t>
            </a:r>
            <a:r>
              <a:rPr lang="en-US" sz="2000" dirty="0"/>
              <a:t>.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438401" y="5257800"/>
            <a:ext cx="838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3352799" y="5257800"/>
            <a:ext cx="957397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4300403" y="5257800"/>
            <a:ext cx="957397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413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/>
      <p:bldP spid="58" grpId="0" animBg="1"/>
      <p:bldP spid="59" grpId="0" animBg="1"/>
      <p:bldP spid="6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OPTMAL Triangulation </a:t>
            </a:r>
            <a:r>
              <a:rPr lang="en-US" sz="3200" dirty="0"/>
              <a:t>of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  <a:br>
              <a:rPr lang="en-US" sz="3200" dirty="0">
                <a:solidFill>
                  <a:srgbClr val="7030A0"/>
                </a:solidFill>
              </a:rPr>
            </a:br>
            <a:r>
              <a:rPr lang="en-US" sz="3200" dirty="0">
                <a:solidFill>
                  <a:srgbClr val="0070C0"/>
                </a:solidFill>
              </a:rPr>
              <a:t>a CONVEX POLYGON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04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244DE-DC9D-CE4A-A567-40F2BF77D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6C31"/>
                </a:solidFill>
              </a:rPr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8DAFD-02AE-0349-871F-63173E9A9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sincere attempts to design a recursive formulation of the problem described in the previous slide.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We shall discuss it in the next class.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CC33D6-09C0-F84F-9B7E-0922070BC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87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Convex polygon</a:t>
            </a:r>
            <a:br>
              <a:rPr lang="en-US" sz="3200" b="1" dirty="0">
                <a:solidFill>
                  <a:srgbClr val="0070C0"/>
                </a:solidFill>
              </a:rPr>
            </a:br>
            <a:endParaRPr lang="en-US" sz="32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562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Representation: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r>
                  <a:rPr lang="en-US" sz="2000" dirty="0"/>
                  <a:t>  </a:t>
                </a:r>
              </a:p>
              <a:p>
                <a:pPr marL="0" indent="0">
                  <a:buNone/>
                </a:pPr>
                <a:r>
                  <a:rPr lang="en-US" sz="2000" dirty="0"/>
                  <a:t>How to store: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&lt;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&gt; :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562600"/>
              </a:xfrm>
              <a:blipFill rotWithShape="1">
                <a:blip r:embed="rId2"/>
                <a:stretch>
                  <a:fillRect l="-741" t="-548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2438400" y="2057400"/>
            <a:ext cx="3962400" cy="3581400"/>
            <a:chOff x="2362200" y="2057400"/>
            <a:chExt cx="3962400" cy="3581400"/>
          </a:xfrm>
        </p:grpSpPr>
        <p:cxnSp>
          <p:nvCxnSpPr>
            <p:cNvPr id="34" name="Straight Connector 33"/>
            <p:cNvCxnSpPr/>
            <p:nvPr/>
          </p:nvCxnSpPr>
          <p:spPr>
            <a:xfrm flipH="1" flipV="1">
              <a:off x="2362200" y="3562350"/>
              <a:ext cx="457200" cy="13906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/>
            <p:cNvGrpSpPr/>
            <p:nvPr/>
          </p:nvGrpSpPr>
          <p:grpSpPr>
            <a:xfrm>
              <a:off x="2362200" y="2057400"/>
              <a:ext cx="3962400" cy="3581400"/>
              <a:chOff x="2362200" y="2057400"/>
              <a:chExt cx="3962400" cy="35814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3733800" y="5638800"/>
                <a:ext cx="1600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>
                <a:off x="5334000" y="4876800"/>
                <a:ext cx="762000" cy="76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6096000" y="3886200"/>
                <a:ext cx="2286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867400" y="2514600"/>
                <a:ext cx="457200" cy="1371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4953000" y="2057400"/>
                <a:ext cx="914400" cy="457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2895600" y="2057400"/>
                <a:ext cx="2057400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2362200" y="2590800"/>
                <a:ext cx="5334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 flipV="1">
                <a:off x="2819400" y="4953000"/>
                <a:ext cx="914400" cy="685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3" name="Straight Connector 12"/>
          <p:cNvCxnSpPr/>
          <p:nvPr/>
        </p:nvCxnSpPr>
        <p:spPr>
          <a:xfrm>
            <a:off x="3718787" y="3352800"/>
            <a:ext cx="2224813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3509174" y="3276600"/>
            <a:ext cx="2510626" cy="1131332"/>
            <a:chOff x="3509174" y="3276600"/>
            <a:chExt cx="2510626" cy="1131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/>
                <p:cNvSpPr/>
                <p:nvPr/>
              </p:nvSpPr>
              <p:spPr>
                <a:xfrm>
                  <a:off x="3509174" y="3276600"/>
                  <a:ext cx="37702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9174" y="3276600"/>
                  <a:ext cx="377026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333" r="-2096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/>
                <p:cNvSpPr/>
                <p:nvPr/>
              </p:nvSpPr>
              <p:spPr>
                <a:xfrm>
                  <a:off x="5658804" y="4038600"/>
                  <a:ext cx="36099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Rectangle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8804" y="4038600"/>
                  <a:ext cx="360996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333" r="-2166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Oval 14"/>
            <p:cNvSpPr/>
            <p:nvPr/>
          </p:nvSpPr>
          <p:spPr>
            <a:xfrm>
              <a:off x="3657600" y="330708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943600" y="406908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800600" y="1611868"/>
            <a:ext cx="2014775" cy="4320064"/>
            <a:chOff x="4800600" y="1611868"/>
            <a:chExt cx="2014775" cy="43200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5224225" y="5562600"/>
                  <a:ext cx="4907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4225" y="5562600"/>
                  <a:ext cx="490775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333" r="-1481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6096000" y="4648200"/>
                  <a:ext cx="4907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4648200"/>
                  <a:ext cx="49077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333" r="-1481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6324600" y="3657600"/>
                  <a:ext cx="4907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4600" y="3657600"/>
                  <a:ext cx="490775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1625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4800600" y="1611868"/>
                  <a:ext cx="45230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0600" y="1611868"/>
                  <a:ext cx="452303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175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Freeform 38"/>
            <p:cNvSpPr/>
            <p:nvPr/>
          </p:nvSpPr>
          <p:spPr>
            <a:xfrm>
              <a:off x="5791200" y="2133600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981200" y="6157579"/>
                <a:ext cx="3706592" cy="395621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Polygon consisting of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6157579"/>
                <a:ext cx="3706592" cy="395621"/>
              </a:xfrm>
              <a:prstGeom prst="rect">
                <a:avLst/>
              </a:prstGeom>
              <a:blipFill rotWithShape="1">
                <a:blip r:embed="rId15"/>
                <a:stretch>
                  <a:fillRect l="-1316" t="-6154" r="-1809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209800" y="990600"/>
                <a:ext cx="141243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&lt;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&gt;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990600"/>
                <a:ext cx="1412438" cy="369332"/>
              </a:xfrm>
              <a:prstGeom prst="rect">
                <a:avLst/>
              </a:prstGeom>
              <a:blipFill rotWithShape="1">
                <a:blip r:embed="rId16"/>
                <a:stretch>
                  <a:fillRect l="-3896" t="-8333" r="-649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1981200" y="1359932"/>
            <a:ext cx="683777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Array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1828800" y="2167054"/>
            <a:ext cx="2139383" cy="3764878"/>
            <a:chOff x="1828800" y="2167054"/>
            <a:chExt cx="2139383" cy="3764878"/>
          </a:xfrm>
        </p:grpSpPr>
        <p:grpSp>
          <p:nvGrpSpPr>
            <p:cNvPr id="9" name="Group 8"/>
            <p:cNvGrpSpPr/>
            <p:nvPr/>
          </p:nvGrpSpPr>
          <p:grpSpPr>
            <a:xfrm>
              <a:off x="2326392" y="2167054"/>
              <a:ext cx="1641791" cy="3764878"/>
              <a:chOff x="2326392" y="2167054"/>
              <a:chExt cx="1641791" cy="3764878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2326392" y="4888468"/>
                <a:ext cx="1641791" cy="1043464"/>
                <a:chOff x="2326392" y="4888468"/>
                <a:chExt cx="1641791" cy="104346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Rectangle 21"/>
                    <p:cNvSpPr/>
                    <p:nvPr/>
                  </p:nvSpPr>
                  <p:spPr>
                    <a:xfrm>
                      <a:off x="2326392" y="4888468"/>
                      <a:ext cx="721608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𝒏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2" name="Rectangle 2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26392" y="4888468"/>
                      <a:ext cx="721608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197" r="-11017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Rectangle 23"/>
                    <p:cNvSpPr/>
                    <p:nvPr/>
                  </p:nvSpPr>
                  <p:spPr>
                    <a:xfrm>
                      <a:off x="3469392" y="5562600"/>
                      <a:ext cx="498791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𝒏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4" name="Rectangle 2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9392" y="5562600"/>
                      <a:ext cx="498791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333" r="-15854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5" name="Freeform 24"/>
              <p:cNvSpPr/>
              <p:nvPr/>
            </p:nvSpPr>
            <p:spPr>
              <a:xfrm rot="16200000">
                <a:off x="2559011" y="2118068"/>
                <a:ext cx="642257" cy="740229"/>
              </a:xfrm>
              <a:custGeom>
                <a:avLst/>
                <a:gdLst>
                  <a:gd name="connsiteX0" fmla="*/ 0 w 642257"/>
                  <a:gd name="connsiteY0" fmla="*/ 0 h 740229"/>
                  <a:gd name="connsiteX1" fmla="*/ 348343 w 642257"/>
                  <a:gd name="connsiteY1" fmla="*/ 228600 h 740229"/>
                  <a:gd name="connsiteX2" fmla="*/ 642257 w 642257"/>
                  <a:gd name="connsiteY2" fmla="*/ 740229 h 7402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42257" h="740229">
                    <a:moveTo>
                      <a:pt x="0" y="0"/>
                    </a:moveTo>
                    <a:cubicBezTo>
                      <a:pt x="120650" y="52614"/>
                      <a:pt x="241300" y="105229"/>
                      <a:pt x="348343" y="228600"/>
                    </a:cubicBezTo>
                    <a:cubicBezTo>
                      <a:pt x="455386" y="351971"/>
                      <a:pt x="548821" y="546100"/>
                      <a:pt x="642257" y="740229"/>
                    </a:cubicBezTo>
                  </a:path>
                </a:pathLst>
              </a:custGeom>
              <a:ln w="38100">
                <a:solidFill>
                  <a:srgbClr val="0070C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/>
                <p:cNvSpPr/>
                <p:nvPr/>
              </p:nvSpPr>
              <p:spPr>
                <a:xfrm>
                  <a:off x="1828800" y="3429000"/>
                  <a:ext cx="72160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Rectangle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3429000"/>
                  <a:ext cx="721608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t="-8333" r="-1101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933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12" grpId="0" animBg="1"/>
      <p:bldP spid="14" grpId="0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Triangulation </a:t>
            </a:r>
            <a:r>
              <a:rPr lang="en-US" sz="3200" b="1" dirty="0"/>
              <a:t>of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br>
              <a:rPr lang="en-US" sz="3200" b="1" dirty="0">
                <a:solidFill>
                  <a:srgbClr val="7030A0"/>
                </a:solidFill>
              </a:rPr>
            </a:br>
            <a:r>
              <a:rPr lang="en-US" sz="3200" b="1" dirty="0">
                <a:solidFill>
                  <a:srgbClr val="0070C0"/>
                </a:solidFill>
              </a:rPr>
              <a:t>a CONVEX POLYGON</a:t>
            </a:r>
            <a:endParaRPr lang="en-US" sz="32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1600200"/>
            <a:ext cx="89154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Partitioning the polygon into </a:t>
            </a:r>
            <a:r>
              <a:rPr lang="en-US" sz="2000" u="sng" dirty="0"/>
              <a:t>disjoint</a:t>
            </a:r>
            <a:r>
              <a:rPr lang="en-US" sz="2000" dirty="0"/>
              <a:t> triangles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2438400" y="2057400"/>
            <a:ext cx="3962400" cy="3581400"/>
            <a:chOff x="2362200" y="2057400"/>
            <a:chExt cx="3962400" cy="3581400"/>
          </a:xfrm>
        </p:grpSpPr>
        <p:cxnSp>
          <p:nvCxnSpPr>
            <p:cNvPr id="34" name="Straight Connector 33"/>
            <p:cNvCxnSpPr/>
            <p:nvPr/>
          </p:nvCxnSpPr>
          <p:spPr>
            <a:xfrm flipH="1" flipV="1">
              <a:off x="2362200" y="3562350"/>
              <a:ext cx="457200" cy="13906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/>
            <p:cNvGrpSpPr/>
            <p:nvPr/>
          </p:nvGrpSpPr>
          <p:grpSpPr>
            <a:xfrm>
              <a:off x="2362200" y="2057400"/>
              <a:ext cx="3962400" cy="3581400"/>
              <a:chOff x="2362200" y="2057400"/>
              <a:chExt cx="3962400" cy="35814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3733800" y="5638800"/>
                <a:ext cx="1600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>
                <a:off x="5334000" y="4876800"/>
                <a:ext cx="762000" cy="76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6096000" y="3886200"/>
                <a:ext cx="2286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867400" y="2514600"/>
                <a:ext cx="457200" cy="1371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4953000" y="2057400"/>
                <a:ext cx="914400" cy="457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2895600" y="2057400"/>
                <a:ext cx="2057400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2362200" y="2590800"/>
                <a:ext cx="5334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 flipV="1">
                <a:off x="2819400" y="4953000"/>
                <a:ext cx="914400" cy="685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oup 8"/>
          <p:cNvGrpSpPr/>
          <p:nvPr/>
        </p:nvGrpSpPr>
        <p:grpSpPr>
          <a:xfrm>
            <a:off x="2326392" y="1611868"/>
            <a:ext cx="4488983" cy="4320064"/>
            <a:chOff x="2326392" y="1611868"/>
            <a:chExt cx="4488983" cy="4320064"/>
          </a:xfrm>
        </p:grpSpPr>
        <p:grpSp>
          <p:nvGrpSpPr>
            <p:cNvPr id="3" name="Group 2"/>
            <p:cNvGrpSpPr/>
            <p:nvPr/>
          </p:nvGrpSpPr>
          <p:grpSpPr>
            <a:xfrm>
              <a:off x="2326392" y="1611868"/>
              <a:ext cx="4488983" cy="4320064"/>
              <a:chOff x="2326392" y="1611868"/>
              <a:chExt cx="4488983" cy="4320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Rectangle 1"/>
                  <p:cNvSpPr/>
                  <p:nvPr/>
                </p:nvSpPr>
                <p:spPr>
                  <a:xfrm>
                    <a:off x="5224225" y="55626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" name="Rectangle 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4225" y="55626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333" r="-1481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Rectangle 17"/>
                  <p:cNvSpPr/>
                  <p:nvPr/>
                </p:nvSpPr>
                <p:spPr>
                  <a:xfrm>
                    <a:off x="6096000" y="46482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Rectangle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6000" y="46482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1481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6324600" y="36576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Rectangle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24600" y="36576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Rectangle 20"/>
                  <p:cNvSpPr/>
                  <p:nvPr/>
                </p:nvSpPr>
                <p:spPr>
                  <a:xfrm>
                    <a:off x="4800600" y="1611868"/>
                    <a:ext cx="45230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Rectangle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0600" y="1611868"/>
                    <a:ext cx="452303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75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326392" y="4888468"/>
                    <a:ext cx="72160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Rectangle 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6392" y="4888468"/>
                    <a:ext cx="721608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101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3469392" y="5562600"/>
                    <a:ext cx="49879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Rectangle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9392" y="5562600"/>
                    <a:ext cx="498791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15854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" name="Freeform 6"/>
            <p:cNvSpPr/>
            <p:nvPr/>
          </p:nvSpPr>
          <p:spPr>
            <a:xfrm>
              <a:off x="5791200" y="2133600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 rot="16200000">
              <a:off x="2559011" y="2118068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438400" y="2514600"/>
            <a:ext cx="3962400" cy="3124200"/>
            <a:chOff x="2438400" y="2514600"/>
            <a:chExt cx="3962400" cy="3124200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2438400" y="3562350"/>
              <a:ext cx="3962400" cy="3238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2895600" y="3886200"/>
              <a:ext cx="3505200" cy="1066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3810000" y="4876800"/>
              <a:ext cx="2362200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2895600" y="4876800"/>
              <a:ext cx="3276600" cy="76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971800" y="2590800"/>
              <a:ext cx="3429000" cy="1295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2971800" y="2514600"/>
              <a:ext cx="2971800" cy="76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4724400" y="6000690"/>
            <a:ext cx="44762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, each defined by 3 points on the polygon</a:t>
            </a:r>
          </a:p>
        </p:txBody>
      </p:sp>
    </p:spTree>
    <p:extLst>
      <p:ext uri="{BB962C8B-B14F-4D97-AF65-F5344CB8AC3E}">
        <p14:creationId xmlns:p14="http://schemas.microsoft.com/office/powerpoint/2010/main" val="5039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4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Triangulation </a:t>
            </a:r>
            <a:r>
              <a:rPr lang="en-US" sz="3200" b="1" dirty="0"/>
              <a:t>of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br>
              <a:rPr lang="en-US" sz="3200" b="1" dirty="0">
                <a:solidFill>
                  <a:srgbClr val="7030A0"/>
                </a:solidFill>
              </a:rPr>
            </a:br>
            <a:r>
              <a:rPr lang="en-US" sz="3200" b="1" dirty="0">
                <a:solidFill>
                  <a:srgbClr val="0070C0"/>
                </a:solidFill>
              </a:rPr>
              <a:t>a CONVEX POLYGON</a:t>
            </a:r>
            <a:endParaRPr lang="en-US" sz="32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1600200"/>
            <a:ext cx="89154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Partitioning the polygon into </a:t>
            </a:r>
            <a:r>
              <a:rPr lang="en-US" sz="2000" u="sng" dirty="0"/>
              <a:t>disjoint</a:t>
            </a:r>
            <a:r>
              <a:rPr lang="en-US" sz="2000" dirty="0"/>
              <a:t> triangles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2438400" y="2057400"/>
            <a:ext cx="3962400" cy="3581400"/>
            <a:chOff x="2362200" y="2057400"/>
            <a:chExt cx="3962400" cy="3581400"/>
          </a:xfrm>
        </p:grpSpPr>
        <p:cxnSp>
          <p:nvCxnSpPr>
            <p:cNvPr id="34" name="Straight Connector 33"/>
            <p:cNvCxnSpPr/>
            <p:nvPr/>
          </p:nvCxnSpPr>
          <p:spPr>
            <a:xfrm flipH="1" flipV="1">
              <a:off x="2362200" y="3562350"/>
              <a:ext cx="457200" cy="13906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/>
            <p:cNvGrpSpPr/>
            <p:nvPr/>
          </p:nvGrpSpPr>
          <p:grpSpPr>
            <a:xfrm>
              <a:off x="2362200" y="2057400"/>
              <a:ext cx="3962400" cy="3581400"/>
              <a:chOff x="2362200" y="2057400"/>
              <a:chExt cx="3962400" cy="35814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3733800" y="5638800"/>
                <a:ext cx="1600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>
                <a:off x="5334000" y="4876800"/>
                <a:ext cx="762000" cy="76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6096000" y="3886200"/>
                <a:ext cx="2286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867400" y="2514600"/>
                <a:ext cx="457200" cy="1371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4953000" y="2057400"/>
                <a:ext cx="914400" cy="457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2895600" y="2057400"/>
                <a:ext cx="2057400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2362200" y="2590800"/>
                <a:ext cx="5334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 flipV="1">
                <a:off x="2819400" y="4953000"/>
                <a:ext cx="914400" cy="685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oup 8"/>
          <p:cNvGrpSpPr/>
          <p:nvPr/>
        </p:nvGrpSpPr>
        <p:grpSpPr>
          <a:xfrm>
            <a:off x="2326392" y="1611868"/>
            <a:ext cx="4488983" cy="4320064"/>
            <a:chOff x="2326392" y="1611868"/>
            <a:chExt cx="4488983" cy="4320064"/>
          </a:xfrm>
        </p:grpSpPr>
        <p:grpSp>
          <p:nvGrpSpPr>
            <p:cNvPr id="3" name="Group 2"/>
            <p:cNvGrpSpPr/>
            <p:nvPr/>
          </p:nvGrpSpPr>
          <p:grpSpPr>
            <a:xfrm>
              <a:off x="2326392" y="1611868"/>
              <a:ext cx="4488983" cy="4320064"/>
              <a:chOff x="2326392" y="1611868"/>
              <a:chExt cx="4488983" cy="4320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Rectangle 1"/>
                  <p:cNvSpPr/>
                  <p:nvPr/>
                </p:nvSpPr>
                <p:spPr>
                  <a:xfrm>
                    <a:off x="5224225" y="55626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" name="Rectangle 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4225" y="55626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333" r="-1481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Rectangle 17"/>
                  <p:cNvSpPr/>
                  <p:nvPr/>
                </p:nvSpPr>
                <p:spPr>
                  <a:xfrm>
                    <a:off x="6096000" y="46482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Rectangle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6000" y="46482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1481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6324600" y="36576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Rectangle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24600" y="36576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Rectangle 20"/>
                  <p:cNvSpPr/>
                  <p:nvPr/>
                </p:nvSpPr>
                <p:spPr>
                  <a:xfrm>
                    <a:off x="4800600" y="1611868"/>
                    <a:ext cx="45230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Rectangle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0600" y="1611868"/>
                    <a:ext cx="452303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75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326392" y="4888468"/>
                    <a:ext cx="72160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Rectangle 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6392" y="4888468"/>
                    <a:ext cx="721608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101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3469392" y="5562600"/>
                    <a:ext cx="49879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Rectangle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9392" y="5562600"/>
                    <a:ext cx="498791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15854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" name="Freeform 6"/>
            <p:cNvSpPr/>
            <p:nvPr/>
          </p:nvSpPr>
          <p:spPr>
            <a:xfrm>
              <a:off x="5791200" y="2133600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 rot="16200000">
              <a:off x="2559011" y="2118068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24400" y="6000690"/>
            <a:ext cx="44762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, each defined by 3 points on the polygon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3414FDF-5E99-D241-B945-613026056747}"/>
              </a:ext>
            </a:extLst>
          </p:cNvPr>
          <p:cNvCxnSpPr/>
          <p:nvPr/>
        </p:nvCxnSpPr>
        <p:spPr>
          <a:xfrm flipH="1">
            <a:off x="2895600" y="2590800"/>
            <a:ext cx="76200" cy="2362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A1690BC-2C56-494A-B714-EEFC55DFECBF}"/>
              </a:ext>
            </a:extLst>
          </p:cNvPr>
          <p:cNvCxnSpPr/>
          <p:nvPr/>
        </p:nvCxnSpPr>
        <p:spPr>
          <a:xfrm flipV="1">
            <a:off x="2895600" y="3886200"/>
            <a:ext cx="3505200" cy="1066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7551A9E-13F0-6C4F-9728-AF31389F8A00}"/>
              </a:ext>
            </a:extLst>
          </p:cNvPr>
          <p:cNvCxnSpPr/>
          <p:nvPr/>
        </p:nvCxnSpPr>
        <p:spPr>
          <a:xfrm flipV="1">
            <a:off x="2895600" y="4876800"/>
            <a:ext cx="3276600" cy="76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CA2015-9D26-AE48-BFF6-343D83EF945A}"/>
              </a:ext>
            </a:extLst>
          </p:cNvPr>
          <p:cNvCxnSpPr/>
          <p:nvPr/>
        </p:nvCxnSpPr>
        <p:spPr>
          <a:xfrm>
            <a:off x="2895600" y="4953000"/>
            <a:ext cx="2514600" cy="685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73E1BCF-CEFF-9A4A-9564-59D565948C2F}"/>
              </a:ext>
            </a:extLst>
          </p:cNvPr>
          <p:cNvCxnSpPr/>
          <p:nvPr/>
        </p:nvCxnSpPr>
        <p:spPr>
          <a:xfrm flipH="1">
            <a:off x="2895600" y="2057400"/>
            <a:ext cx="2133600" cy="2895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550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OPTMAL Triangulation </a:t>
            </a:r>
            <a:r>
              <a:rPr lang="en-US" sz="3200" dirty="0"/>
              <a:t>of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  <a:br>
              <a:rPr lang="en-US" sz="3200" dirty="0">
                <a:solidFill>
                  <a:srgbClr val="7030A0"/>
                </a:solidFill>
              </a:rPr>
            </a:br>
            <a:r>
              <a:rPr lang="en-US" sz="3200" dirty="0">
                <a:solidFill>
                  <a:srgbClr val="0070C0"/>
                </a:solidFill>
              </a:rPr>
              <a:t>a CONVEX POLYGON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46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562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B050"/>
                        </a:solidFill>
                        <a:latin typeface="Cambria Math"/>
                      </a:rPr>
                      <m:t>𝝎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/>
                  <a:t>) : weight of triangle formed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Assumption</a:t>
                </a:r>
                <a:r>
                  <a:rPr lang="en-US" sz="2000" dirty="0"/>
                  <a:t>: It takes </a:t>
                </a:r>
                <a:r>
                  <a:rPr lang="en-US" sz="2000" b="1" dirty="0"/>
                  <a:t>O</a:t>
                </a:r>
                <a:r>
                  <a:rPr lang="en-US" sz="2000" dirty="0"/>
                  <a:t>(1) time to compute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B050"/>
                        </a:solidFill>
                        <a:latin typeface="Cambria Math"/>
                      </a:rPr>
                      <m:t>𝝎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FF0000"/>
                    </a:solidFill>
                  </a:rPr>
                  <a:t>Cost</a:t>
                </a:r>
                <a:r>
                  <a:rPr lang="en-US" sz="2000" b="1" dirty="0"/>
                  <a:t> of a triangulation </a:t>
                </a:r>
                <a:r>
                  <a:rPr lang="en-US" sz="2000" dirty="0"/>
                  <a:t>: sum of the weight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dirty="0"/>
                  <a:t> triangles formed.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562600"/>
              </a:xfrm>
              <a:blipFill rotWithShape="1">
                <a:blip r:embed="rId2"/>
                <a:stretch>
                  <a:fillRect l="-741" t="-439" b="-1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2438400" y="2057400"/>
            <a:ext cx="3962400" cy="3581400"/>
            <a:chOff x="2362200" y="2057400"/>
            <a:chExt cx="3962400" cy="3581400"/>
          </a:xfrm>
        </p:grpSpPr>
        <p:cxnSp>
          <p:nvCxnSpPr>
            <p:cNvPr id="34" name="Straight Connector 33"/>
            <p:cNvCxnSpPr/>
            <p:nvPr/>
          </p:nvCxnSpPr>
          <p:spPr>
            <a:xfrm flipH="1" flipV="1">
              <a:off x="2362200" y="3562350"/>
              <a:ext cx="457200" cy="13906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/>
            <p:cNvGrpSpPr/>
            <p:nvPr/>
          </p:nvGrpSpPr>
          <p:grpSpPr>
            <a:xfrm>
              <a:off x="2362200" y="2057400"/>
              <a:ext cx="3962400" cy="3581400"/>
              <a:chOff x="2362200" y="2057400"/>
              <a:chExt cx="3962400" cy="35814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3733800" y="5638800"/>
                <a:ext cx="1600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>
                <a:off x="5334000" y="4876800"/>
                <a:ext cx="762000" cy="76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6096000" y="3886200"/>
                <a:ext cx="2286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867400" y="2514600"/>
                <a:ext cx="457200" cy="1371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4953000" y="2057400"/>
                <a:ext cx="914400" cy="457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2895600" y="2057400"/>
                <a:ext cx="2057400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2362200" y="2590800"/>
                <a:ext cx="5334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 flipV="1">
                <a:off x="2819400" y="4953000"/>
                <a:ext cx="914400" cy="685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oup 8"/>
          <p:cNvGrpSpPr/>
          <p:nvPr/>
        </p:nvGrpSpPr>
        <p:grpSpPr>
          <a:xfrm>
            <a:off x="2326392" y="1688068"/>
            <a:ext cx="4488983" cy="4243864"/>
            <a:chOff x="2326392" y="1688068"/>
            <a:chExt cx="4488983" cy="4243864"/>
          </a:xfrm>
        </p:grpSpPr>
        <p:grpSp>
          <p:nvGrpSpPr>
            <p:cNvPr id="3" name="Group 2"/>
            <p:cNvGrpSpPr/>
            <p:nvPr/>
          </p:nvGrpSpPr>
          <p:grpSpPr>
            <a:xfrm>
              <a:off x="2326392" y="1688068"/>
              <a:ext cx="4488983" cy="4243864"/>
              <a:chOff x="2326392" y="1688068"/>
              <a:chExt cx="4488983" cy="42438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Rectangle 1"/>
                  <p:cNvSpPr/>
                  <p:nvPr/>
                </p:nvSpPr>
                <p:spPr>
                  <a:xfrm>
                    <a:off x="5224225" y="55626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" name="Rectangle 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4225" y="55626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333" r="-1481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Rectangle 17"/>
                  <p:cNvSpPr/>
                  <p:nvPr/>
                </p:nvSpPr>
                <p:spPr>
                  <a:xfrm>
                    <a:off x="6096000" y="46482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Rectangle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6000" y="46482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1481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6324600" y="36576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Rectangle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24600" y="36576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Rectangle 20"/>
                  <p:cNvSpPr/>
                  <p:nvPr/>
                </p:nvSpPr>
                <p:spPr>
                  <a:xfrm>
                    <a:off x="4800600" y="1688068"/>
                    <a:ext cx="45230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Rectangle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0600" y="1688068"/>
                    <a:ext cx="452303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75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326392" y="4888468"/>
                    <a:ext cx="72160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Rectangle 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6392" y="4888468"/>
                    <a:ext cx="721608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101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3469392" y="5562600"/>
                    <a:ext cx="49879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Rectangle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9392" y="5562600"/>
                    <a:ext cx="498791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15854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" name="Freeform 6"/>
            <p:cNvSpPr/>
            <p:nvPr/>
          </p:nvSpPr>
          <p:spPr>
            <a:xfrm>
              <a:off x="5791200" y="2133600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 rot="16200000">
              <a:off x="2559011" y="2118068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438400" y="2514600"/>
            <a:ext cx="3962400" cy="3124200"/>
            <a:chOff x="2438400" y="2514600"/>
            <a:chExt cx="3962400" cy="3124200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2438400" y="3562350"/>
              <a:ext cx="3962400" cy="3238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2895600" y="3886200"/>
              <a:ext cx="3505200" cy="1066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3810000" y="4876800"/>
              <a:ext cx="2362200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2895600" y="4876800"/>
              <a:ext cx="3276600" cy="76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971800" y="2590800"/>
              <a:ext cx="3429000" cy="1295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2971800" y="2514600"/>
              <a:ext cx="2971800" cy="76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/>
          <p:cNvSpPr/>
          <p:nvPr/>
        </p:nvSpPr>
        <p:spPr>
          <a:xfrm>
            <a:off x="1447800" y="914400"/>
            <a:ext cx="4267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971800" y="6096000"/>
            <a:ext cx="5029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905000" y="1371600"/>
            <a:ext cx="4207328" cy="42493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1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0" grpId="0" animBg="1"/>
      <p:bldP spid="35" grpId="0" animBg="1"/>
      <p:bldP spid="3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638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B050"/>
                        </a:solidFill>
                        <a:latin typeface="Cambria Math"/>
                      </a:rPr>
                      <m:t>𝝎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/>
                  <a:t>) : weight of triangle formed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Assumption</a:t>
                </a:r>
                <a:r>
                  <a:rPr lang="en-US" sz="2000" dirty="0"/>
                  <a:t>: It takes </a:t>
                </a:r>
                <a:r>
                  <a:rPr lang="en-US" sz="2000" b="1" dirty="0"/>
                  <a:t>O</a:t>
                </a:r>
                <a:r>
                  <a:rPr lang="en-US" sz="2000" dirty="0"/>
                  <a:t>(1) time to compute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B050"/>
                        </a:solidFill>
                        <a:latin typeface="Cambria Math"/>
                      </a:rPr>
                      <m:t>𝝎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FF0000"/>
                    </a:solidFill>
                  </a:rPr>
                  <a:t>Cost</a:t>
                </a:r>
                <a:r>
                  <a:rPr lang="en-US" sz="2000" b="1" dirty="0"/>
                  <a:t> of a triangulation </a:t>
                </a:r>
                <a:r>
                  <a:rPr lang="en-US" sz="2000" dirty="0"/>
                  <a:t>: sum of the weight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dirty="0"/>
                  <a:t> triangles formed.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638800"/>
              </a:xfrm>
              <a:blipFill rotWithShape="1">
                <a:blip r:embed="rId2"/>
                <a:stretch>
                  <a:fillRect l="-741" t="-432" b="-6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2438400" y="2057400"/>
            <a:ext cx="3962400" cy="3581400"/>
            <a:chOff x="2362200" y="2057400"/>
            <a:chExt cx="3962400" cy="3581400"/>
          </a:xfrm>
        </p:grpSpPr>
        <p:cxnSp>
          <p:nvCxnSpPr>
            <p:cNvPr id="34" name="Straight Connector 33"/>
            <p:cNvCxnSpPr/>
            <p:nvPr/>
          </p:nvCxnSpPr>
          <p:spPr>
            <a:xfrm flipH="1" flipV="1">
              <a:off x="2362200" y="3562350"/>
              <a:ext cx="457200" cy="13906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/>
            <p:cNvGrpSpPr/>
            <p:nvPr/>
          </p:nvGrpSpPr>
          <p:grpSpPr>
            <a:xfrm>
              <a:off x="2362200" y="2057400"/>
              <a:ext cx="3962400" cy="3581400"/>
              <a:chOff x="2362200" y="2057400"/>
              <a:chExt cx="3962400" cy="35814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3733800" y="5638800"/>
                <a:ext cx="1600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>
                <a:off x="5334000" y="4876800"/>
                <a:ext cx="762000" cy="76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6096000" y="3886200"/>
                <a:ext cx="2286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867400" y="2514600"/>
                <a:ext cx="457200" cy="1371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4953000" y="2057400"/>
                <a:ext cx="914400" cy="457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2895600" y="2057400"/>
                <a:ext cx="2057400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2362200" y="2590800"/>
                <a:ext cx="5334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 flipV="1">
                <a:off x="2819400" y="4953000"/>
                <a:ext cx="914400" cy="685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oup 8"/>
          <p:cNvGrpSpPr/>
          <p:nvPr/>
        </p:nvGrpSpPr>
        <p:grpSpPr>
          <a:xfrm>
            <a:off x="2326392" y="1611868"/>
            <a:ext cx="4488983" cy="4320064"/>
            <a:chOff x="2326392" y="1611868"/>
            <a:chExt cx="4488983" cy="4320064"/>
          </a:xfrm>
        </p:grpSpPr>
        <p:grpSp>
          <p:nvGrpSpPr>
            <p:cNvPr id="3" name="Group 2"/>
            <p:cNvGrpSpPr/>
            <p:nvPr/>
          </p:nvGrpSpPr>
          <p:grpSpPr>
            <a:xfrm>
              <a:off x="2326392" y="1611868"/>
              <a:ext cx="4488983" cy="4320064"/>
              <a:chOff x="2326392" y="1611868"/>
              <a:chExt cx="4488983" cy="4320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Rectangle 1"/>
                  <p:cNvSpPr/>
                  <p:nvPr/>
                </p:nvSpPr>
                <p:spPr>
                  <a:xfrm>
                    <a:off x="5224225" y="55626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" name="Rectangle 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4225" y="55626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333" r="-1481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Rectangle 17"/>
                  <p:cNvSpPr/>
                  <p:nvPr/>
                </p:nvSpPr>
                <p:spPr>
                  <a:xfrm>
                    <a:off x="6096000" y="46482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Rectangle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6000" y="46482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1481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6324600" y="36576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Rectangle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24600" y="36576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Rectangle 20"/>
                  <p:cNvSpPr/>
                  <p:nvPr/>
                </p:nvSpPr>
                <p:spPr>
                  <a:xfrm>
                    <a:off x="4800600" y="1611868"/>
                    <a:ext cx="49237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Rectangle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0600" y="1611868"/>
                    <a:ext cx="492379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326392" y="4888468"/>
                    <a:ext cx="72160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Rectangle 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6392" y="4888468"/>
                    <a:ext cx="721608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101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3469392" y="5562600"/>
                    <a:ext cx="49879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Rectangle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9392" y="5562600"/>
                    <a:ext cx="498791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15854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" name="Freeform 6"/>
            <p:cNvSpPr/>
            <p:nvPr/>
          </p:nvSpPr>
          <p:spPr>
            <a:xfrm>
              <a:off x="5791200" y="2133600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 rot="16200000">
              <a:off x="2559011" y="2118068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895600" y="2057400"/>
            <a:ext cx="3505200" cy="3581400"/>
            <a:chOff x="2895600" y="2057400"/>
            <a:chExt cx="3505200" cy="3581400"/>
          </a:xfrm>
        </p:grpSpPr>
        <p:cxnSp>
          <p:nvCxnSpPr>
            <p:cNvPr id="12" name="Straight Connector 11"/>
            <p:cNvCxnSpPr/>
            <p:nvPr/>
          </p:nvCxnSpPr>
          <p:spPr>
            <a:xfrm flipH="1">
              <a:off x="2895600" y="2590800"/>
              <a:ext cx="76200" cy="2362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2895600" y="3886200"/>
              <a:ext cx="3505200" cy="1066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2895600" y="4876800"/>
              <a:ext cx="3276600" cy="76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895600" y="4953000"/>
              <a:ext cx="2514600" cy="685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5029200" y="2057400"/>
              <a:ext cx="1371600" cy="1828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2895600" y="2057400"/>
              <a:ext cx="2133600" cy="2895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4686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13115</TotalTime>
  <Words>1584</Words>
  <Application>Microsoft Macintosh PowerPoint</Application>
  <PresentationFormat>On-screen Show (4:3)</PresentationFormat>
  <Paragraphs>533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Cambria Math</vt:lpstr>
      <vt:lpstr>Office Theme</vt:lpstr>
      <vt:lpstr>Design and Analysis of Algorithms </vt:lpstr>
      <vt:lpstr>Overview </vt:lpstr>
      <vt:lpstr>OPTMAL Triangulation of  a CONVEX POLYGON</vt:lpstr>
      <vt:lpstr>Convex polygon </vt:lpstr>
      <vt:lpstr>Triangulation of  a CONVEX POLYGON</vt:lpstr>
      <vt:lpstr>Triangulation of  a CONVEX POLYGON</vt:lpstr>
      <vt:lpstr>OPTMAL Triangulation of  a CONVEX POLYGON</vt:lpstr>
      <vt:lpstr>PowerPoint Presentation</vt:lpstr>
      <vt:lpstr>PowerPoint Presentation</vt:lpstr>
      <vt:lpstr>How to compute optimal triangulation ? </vt:lpstr>
      <vt:lpstr>How to compute optimal triangulation ? </vt:lpstr>
      <vt:lpstr>Recursive formulation  of OPTMAL Triangulation</vt:lpstr>
      <vt:lpstr>Recursive formulation for τ(i,j) </vt:lpstr>
      <vt:lpstr>Recursive ALGORITHM  of OPTMAL Triangulation</vt:lpstr>
      <vt:lpstr>Recursive algorithm for τ(i,j) </vt:lpstr>
      <vt:lpstr>Recursive algorithm for τ(i,j) </vt:lpstr>
      <vt:lpstr>Iterative algorithm for τ(i,j) </vt:lpstr>
      <vt:lpstr>Iterative algorithm for τ(i,j) </vt:lpstr>
      <vt:lpstr>OPTIMAL SUBSTRUCTURE PROPERTY</vt:lpstr>
      <vt:lpstr>Longest Common Subsequence </vt:lpstr>
      <vt:lpstr>Optimal triangulation of a convex polygon</vt:lpstr>
      <vt:lpstr>OPTIMAL SUBSTRUCTURE PROPERTY</vt:lpstr>
      <vt:lpstr>Bitonic tour</vt:lpstr>
      <vt:lpstr>Bitonic tour </vt:lpstr>
      <vt:lpstr>Bitonic tour </vt:lpstr>
      <vt:lpstr>Bitonic tour </vt:lpstr>
      <vt:lpstr>Attempt 1</vt:lpstr>
      <vt:lpstr>New Idea:  Generalize the problem</vt:lpstr>
      <vt:lpstr>New Idea:  Generalize the problem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1287</cp:revision>
  <dcterms:created xsi:type="dcterms:W3CDTF">2011-12-03T04:13:03Z</dcterms:created>
  <dcterms:modified xsi:type="dcterms:W3CDTF">2021-09-10T11:31:31Z</dcterms:modified>
</cp:coreProperties>
</file>