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593" r:id="rId2"/>
    <p:sldId id="594" r:id="rId3"/>
    <p:sldId id="603" r:id="rId4"/>
    <p:sldId id="602" r:id="rId5"/>
    <p:sldId id="604" r:id="rId6"/>
    <p:sldId id="646" r:id="rId7"/>
    <p:sldId id="606" r:id="rId8"/>
    <p:sldId id="607" r:id="rId9"/>
    <p:sldId id="608" r:id="rId10"/>
    <p:sldId id="605" r:id="rId11"/>
    <p:sldId id="625" r:id="rId12"/>
    <p:sldId id="626" r:id="rId13"/>
    <p:sldId id="627" r:id="rId14"/>
    <p:sldId id="628" r:id="rId15"/>
    <p:sldId id="629" r:id="rId16"/>
    <p:sldId id="573" r:id="rId17"/>
    <p:sldId id="613" r:id="rId18"/>
    <p:sldId id="56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59" autoAdjust="0"/>
  </p:normalViewPr>
  <p:slideViewPr>
    <p:cSldViewPr>
      <p:cViewPr varScale="1">
        <p:scale>
          <a:sx n="87" d="100"/>
          <a:sy n="87" d="100"/>
        </p:scale>
        <p:origin x="20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10/8/21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2.png"/><Relationship Id="rId3" Type="http://schemas.openxmlformats.org/officeDocument/2006/relationships/image" Target="../media/image3420.png"/><Relationship Id="rId7" Type="http://schemas.openxmlformats.org/officeDocument/2006/relationships/image" Target="../media/image1400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11" Type="http://schemas.openxmlformats.org/officeDocument/2006/relationships/image" Target="../media/image1800.png"/><Relationship Id="rId5" Type="http://schemas.openxmlformats.org/officeDocument/2006/relationships/image" Target="../media/image2001.png"/><Relationship Id="rId10" Type="http://schemas.openxmlformats.org/officeDocument/2006/relationships/image" Target="../media/image1700.png"/><Relationship Id="rId4" Type="http://schemas.openxmlformats.org/officeDocument/2006/relationships/image" Target="../media/image1901.png"/><Relationship Id="rId9" Type="http://schemas.openxmlformats.org/officeDocument/2006/relationships/image" Target="../media/image160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90.png"/><Relationship Id="rId5" Type="http://schemas.openxmlformats.org/officeDocument/2006/relationships/image" Target="../media/image2000.png"/><Relationship Id="rId10" Type="http://schemas.openxmlformats.org/officeDocument/2006/relationships/image" Target="../media/image280.png"/><Relationship Id="rId4" Type="http://schemas.openxmlformats.org/officeDocument/2006/relationships/image" Target="../media/image1900.png"/><Relationship Id="rId9" Type="http://schemas.openxmlformats.org/officeDocument/2006/relationships/image" Target="../media/image16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3" Type="http://schemas.openxmlformats.org/officeDocument/2006/relationships/image" Target="../media/image35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90.png"/><Relationship Id="rId5" Type="http://schemas.openxmlformats.org/officeDocument/2006/relationships/image" Target="../media/image2000.png"/><Relationship Id="rId15" Type="http://schemas.openxmlformats.org/officeDocument/2006/relationships/image" Target="../media/image371.png"/><Relationship Id="rId10" Type="http://schemas.openxmlformats.org/officeDocument/2006/relationships/image" Target="../media/image280.png"/><Relationship Id="rId4" Type="http://schemas.openxmlformats.org/officeDocument/2006/relationships/image" Target="../media/image1900.png"/><Relationship Id="rId9" Type="http://schemas.openxmlformats.org/officeDocument/2006/relationships/image" Target="../media/image1600.png"/><Relationship Id="rId14" Type="http://schemas.openxmlformats.org/officeDocument/2006/relationships/image" Target="../media/image36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42.png"/><Relationship Id="rId7" Type="http://schemas.openxmlformats.org/officeDocument/2006/relationships/image" Target="../media/image1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200.png"/><Relationship Id="rId10" Type="http://schemas.openxmlformats.org/officeDocument/2006/relationships/image" Target="../media/image17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35.png"/><Relationship Id="rId7" Type="http://schemas.openxmlformats.org/officeDocument/2006/relationships/image" Target="../media/image23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11" Type="http://schemas.openxmlformats.org/officeDocument/2006/relationships/image" Target="../media/image341.png"/><Relationship Id="rId5" Type="http://schemas.openxmlformats.org/officeDocument/2006/relationships/image" Target="../media/image200.png"/><Relationship Id="rId10" Type="http://schemas.openxmlformats.org/officeDocument/2006/relationships/image" Target="../media/image36.png"/><Relationship Id="rId4" Type="http://schemas.openxmlformats.org/officeDocument/2006/relationships/image" Target="../media/image190.png"/><Relationship Id="rId9" Type="http://schemas.openxmlformats.org/officeDocument/2006/relationships/image" Target="../media/image2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24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V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crucial </a:t>
            </a:r>
            <a:r>
              <a:rPr lang="en-US" sz="3200" b="1" dirty="0">
                <a:solidFill>
                  <a:srgbClr val="7030A0"/>
                </a:solidFill>
              </a:rPr>
              <a:t>observation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each vertex </a:t>
                </a:r>
                <a:r>
                  <a:rPr lang="en-US" sz="2000" dirty="0">
                    <a:solidFill>
                      <a:srgbClr val="7030A0"/>
                    </a:solidFill>
                  </a:rPr>
                  <a:t>increases</a:t>
                </a:r>
                <a:r>
                  <a:rPr lang="en-US" sz="2000" dirty="0"/>
                  <a:t> monotonically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438" b="-4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905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58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4267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endCxn id="53" idx="2"/>
          </p:cNvCxnSpPr>
          <p:nvPr/>
        </p:nvCxnSpPr>
        <p:spPr>
          <a:xfrm>
            <a:off x="1609897" y="2590800"/>
            <a:ext cx="20758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610586" y="4949480"/>
            <a:ext cx="2667000" cy="352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01386" y="487680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2133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86977" y="251460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200400" y="6019800"/>
            <a:ext cx="2590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95981" y="1066800"/>
            <a:ext cx="315221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8200" y="1066800"/>
            <a:ext cx="3352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4" grpId="0"/>
      <p:bldP spid="45" grpId="0"/>
      <p:bldP spid="56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Proof by </a:t>
            </a:r>
            <a:r>
              <a:rPr lang="en-US" sz="3200" b="1" dirty="0">
                <a:solidFill>
                  <a:srgbClr val="7030A0"/>
                </a:solidFill>
              </a:rPr>
              <a:t>contradiction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nearest “defaulter”.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548" b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81200" y="3429000"/>
            <a:ext cx="4800600" cy="1219200"/>
            <a:chOff x="1981200" y="3429000"/>
            <a:chExt cx="4800600" cy="1219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981200" y="3581400"/>
              <a:ext cx="1447800" cy="914400"/>
              <a:chOff x="1981200" y="3581400"/>
              <a:chExt cx="1447800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6096000" y="3581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91000" y="3733800"/>
              <a:ext cx="1447800" cy="914400"/>
              <a:chOff x="1981200" y="3581400"/>
              <a:chExt cx="14478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53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816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352800" y="5638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9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4" grpId="0"/>
      <p:bldP spid="45" grpId="0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Proof by </a:t>
            </a:r>
            <a:r>
              <a:rPr lang="en-US" sz="3200" b="1" dirty="0">
                <a:solidFill>
                  <a:srgbClr val="7030A0"/>
                </a:solidFill>
              </a:rPr>
              <a:t>contradiction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Definitely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/>
                  <a:t> must have </a:t>
                </a:r>
                <a:r>
                  <a:rPr lang="en-US" sz="2000" u="sng" dirty="0"/>
                  <a:t>appeared</a:t>
                </a:r>
                <a:r>
                  <a:rPr lang="en-US" sz="2000" dirty="0"/>
                  <a:t> in residual network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 (the path selected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  <a:blipFill rotWithShape="1">
                <a:blip r:embed="rId2"/>
                <a:stretch>
                  <a:fillRect l="-779" t="-548" b="-8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81200" y="3429000"/>
            <a:ext cx="4800600" cy="1219200"/>
            <a:chOff x="1981200" y="3429000"/>
            <a:chExt cx="4800600" cy="1219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981200" y="3581400"/>
              <a:ext cx="1447800" cy="914400"/>
              <a:chOff x="1981200" y="3581400"/>
              <a:chExt cx="1447800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6096000" y="3581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91000" y="3733800"/>
              <a:ext cx="1447800" cy="914400"/>
              <a:chOff x="1981200" y="3581400"/>
              <a:chExt cx="14478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53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816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48381" y="3962400"/>
            <a:ext cx="2019605" cy="152400"/>
            <a:chOff x="1648381" y="3962400"/>
            <a:chExt cx="2019605" cy="152400"/>
          </a:xfrm>
        </p:grpSpPr>
        <p:sp>
          <p:nvSpPr>
            <p:cNvPr id="78" name="Oval 77"/>
            <p:cNvSpPr/>
            <p:nvPr/>
          </p:nvSpPr>
          <p:spPr>
            <a:xfrm>
              <a:off x="3048000" y="3962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endCxn id="48" idx="2"/>
            </p:cNvCxnSpPr>
            <p:nvPr/>
          </p:nvCxnSpPr>
          <p:spPr>
            <a:xfrm>
              <a:off x="3200400" y="4032766"/>
              <a:ext cx="467586" cy="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6"/>
              <a:endCxn id="78" idx="2"/>
            </p:cNvCxnSpPr>
            <p:nvPr/>
          </p:nvCxnSpPr>
          <p:spPr>
            <a:xfrm>
              <a:off x="1648381" y="4026932"/>
              <a:ext cx="1399619" cy="116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394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>
            <a:off x="6629400" y="6233842"/>
            <a:ext cx="381000" cy="422990"/>
          </a:xfrm>
          <a:prstGeom prst="rightArrow">
            <a:avLst>
              <a:gd name="adj1" fmla="val 37421"/>
              <a:gd name="adj2" fmla="val 530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36767" y="5117068"/>
            <a:ext cx="1431033" cy="36933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533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blipFill rotWithShape="1">
                <a:blip r:embed="rId15"/>
                <a:stretch>
                  <a:fillRect t="-5970" r="-3646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/>
          <p:nvPr/>
        </p:nvCxnSpPr>
        <p:spPr>
          <a:xfrm flipH="1">
            <a:off x="3434193" y="5301734"/>
            <a:ext cx="4202574" cy="322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305800" y="5486400"/>
            <a:ext cx="0" cy="7474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57200" y="5486400"/>
            <a:ext cx="33198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810000" y="54864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9" grpId="0"/>
      <p:bldP spid="35" grpId="0" animBg="1"/>
      <p:bldP spid="40" grpId="0" animBg="1"/>
      <p:bldP spid="82" grpId="0" animBg="1"/>
      <p:bldP spid="24" grpId="0" animBg="1"/>
      <p:bldP spid="80" grpId="0" animBg="1"/>
      <p:bldP spid="83" grpId="0" animBg="1"/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Well Known Algorithms </a:t>
            </a:r>
            <a:r>
              <a:rPr lang="en-US" sz="3200" dirty="0"/>
              <a:t>for </a:t>
            </a:r>
            <a:r>
              <a:rPr lang="en-US" sz="3200" dirty="0">
                <a:solidFill>
                  <a:srgbClr val="7030A0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6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Well known algorithms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Max-Flow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643619"/>
              </p:ext>
            </p:extLst>
          </p:nvPr>
        </p:nvGraphicFramePr>
        <p:xfrm>
          <a:off x="1828800" y="2133600"/>
          <a:ext cx="5257800" cy="46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Inventor(s)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10885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62107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2013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8800" y="3581400"/>
            <a:ext cx="4841846" cy="381000"/>
            <a:chOff x="1828800" y="3733800"/>
            <a:chExt cx="4841846" cy="381000"/>
          </a:xfrm>
        </p:grpSpPr>
        <p:sp>
          <p:nvSpPr>
            <p:cNvPr id="11" name="TextBox 10"/>
            <p:cNvSpPr txBox="1"/>
            <p:nvPr/>
          </p:nvSpPr>
          <p:spPr>
            <a:xfrm>
              <a:off x="1828800" y="3733800"/>
              <a:ext cx="1854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Edmond and Karp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374546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1972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769" t="-655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1907066" y="5166757"/>
            <a:ext cx="4703244" cy="738664"/>
            <a:chOff x="1828800" y="4410670"/>
            <a:chExt cx="4703244" cy="738664"/>
          </a:xfrm>
        </p:grpSpPr>
        <p:sp>
          <p:nvSpPr>
            <p:cNvPr id="14" name="TextBox 13"/>
            <p:cNvSpPr txBox="1"/>
            <p:nvPr/>
          </p:nvSpPr>
          <p:spPr>
            <a:xfrm>
              <a:off x="1828800" y="4410670"/>
              <a:ext cx="17779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V.M. </a:t>
              </a:r>
              <a:r>
                <a:rPr lang="en-US" sz="1400" dirty="0" err="1"/>
                <a:t>Malhotra</a:t>
              </a:r>
              <a:r>
                <a:rPr lang="en-US" sz="1400" dirty="0"/>
                <a:t>,</a:t>
              </a:r>
            </a:p>
            <a:p>
              <a:r>
                <a:rPr lang="en-US" sz="1400" dirty="0" err="1"/>
                <a:t>Pramodh</a:t>
              </a:r>
              <a:r>
                <a:rPr lang="en-US" sz="1400" dirty="0"/>
                <a:t> Kumar,</a:t>
              </a:r>
            </a:p>
            <a:p>
              <a:r>
                <a:rPr lang="en-US" sz="1400" dirty="0"/>
                <a:t>S.N. </a:t>
              </a:r>
              <a:r>
                <a:rPr lang="en-US" sz="1400" dirty="0" err="1"/>
                <a:t>Maheshwari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9508" y="4572000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1978 @IITK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791200" y="4572000"/>
                  <a:ext cx="740844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4572000"/>
                  <a:ext cx="740844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557" t="-6452" r="-13934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254643" y="6193156"/>
            <a:ext cx="4339124" cy="375552"/>
            <a:chOff x="2297179" y="5491848"/>
            <a:chExt cx="4339124" cy="375552"/>
          </a:xfrm>
        </p:grpSpPr>
        <p:sp>
          <p:nvSpPr>
            <p:cNvPr id="8" name="TextBox 7"/>
            <p:cNvSpPr txBox="1"/>
            <p:nvPr/>
          </p:nvSpPr>
          <p:spPr>
            <a:xfrm>
              <a:off x="2297179" y="5498068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J. </a:t>
              </a:r>
              <a:r>
                <a:rPr lang="en-US" dirty="0" err="1"/>
                <a:t>Orlin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791200" y="5491848"/>
                  <a:ext cx="8451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5491848"/>
                  <a:ext cx="845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755" t="-8333" r="-122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803438" y="2971800"/>
            <a:ext cx="4790329" cy="369332"/>
            <a:chOff x="1803438" y="2971800"/>
            <a:chExt cx="479032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803438" y="2971800"/>
              <a:ext cx="1773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Ford &amp; Fulkerson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29718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1956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715000" y="2971800"/>
                  <a:ext cx="878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−−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2971800"/>
                  <a:ext cx="8787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250" t="-8333" r="-125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905000" y="4343400"/>
            <a:ext cx="4841846" cy="381000"/>
            <a:chOff x="1828800" y="3733800"/>
            <a:chExt cx="4841846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1828800" y="3733800"/>
              <a:ext cx="1292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Yefim</a:t>
              </a:r>
              <a:r>
                <a:rPr lang="en-US" dirty="0"/>
                <a:t> </a:t>
              </a:r>
              <a:r>
                <a:rPr lang="en-US" dirty="0" err="1"/>
                <a:t>Dinitz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14800" y="3745468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1970*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  <a:blipFill>
                  <a:blip r:embed="rId6"/>
                  <a:stretch>
                    <a:fillRect l="-5096" t="-8197" r="-509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46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Applications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C00000"/>
                </a:solidFill>
              </a:rPr>
              <a:t>Variants</a:t>
            </a:r>
            <a:r>
              <a:rPr lang="en-US" sz="3200" dirty="0"/>
              <a:t> Of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6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/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228600" y="5943600"/>
            <a:ext cx="21336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always exists !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192479" y="5943600"/>
            <a:ext cx="2903521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can be computed  efficiently.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010400" y="5943600"/>
            <a:ext cx="21336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Max Flow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5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1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Integrality </a:t>
                </a:r>
                <a:r>
                  <a:rPr lang="en-US" sz="2000" b="1" dirty="0"/>
                  <a:t>of max-flow</a:t>
                </a:r>
              </a:p>
              <a:p>
                <a:endParaRPr lang="en-US" sz="2000" b="1" dirty="0"/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2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An elementary observation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Max-Flow </a:t>
                </a:r>
                <a:r>
                  <a:rPr lang="en-US" sz="2000" u="sng" dirty="0"/>
                  <a:t>does </a:t>
                </a:r>
                <a:r>
                  <a:rPr lang="en-US" sz="2000" b="1" u="sng" dirty="0"/>
                  <a:t>not</a:t>
                </a:r>
                <a:r>
                  <a:rPr lang="en-US" sz="2000" u="sng" dirty="0"/>
                  <a:t> </a:t>
                </a:r>
                <a:r>
                  <a:rPr lang="en-US" sz="2000" dirty="0"/>
                  <a:t>decrease if we increase the capacity of any set of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3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A simple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/>
                  <a:t>exercise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If each matrix with entries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can be rounded,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then each matrix can be rounded.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2209800"/>
            <a:ext cx="2514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00400"/>
            <a:ext cx="3048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3733800"/>
            <a:ext cx="4800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3810000"/>
            <a:ext cx="4800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5334000"/>
            <a:ext cx="3657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4876800"/>
            <a:ext cx="5334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18842550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849669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624871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30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718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90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728223" y="1415534"/>
            <a:ext cx="5634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4891542" y="1415534"/>
            <a:ext cx="5747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096000" y="3017520"/>
            <a:ext cx="152400" cy="2133600"/>
            <a:chOff x="3276600" y="2887980"/>
            <a:chExt cx="152400" cy="2133600"/>
          </a:xfrm>
        </p:grpSpPr>
        <p:sp>
          <p:nvSpPr>
            <p:cNvPr id="24" name="Oval 23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67600" y="2971800"/>
            <a:ext cx="152400" cy="2133600"/>
            <a:chOff x="3276600" y="2887980"/>
            <a:chExt cx="152400" cy="2133600"/>
          </a:xfrm>
        </p:grpSpPr>
        <p:sp>
          <p:nvSpPr>
            <p:cNvPr id="31" name="Oval 30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5410200" y="3962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153400" y="3886200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226082" y="3101882"/>
            <a:ext cx="1317718" cy="1851118"/>
            <a:chOff x="6226082" y="3101882"/>
            <a:chExt cx="1317718" cy="1851118"/>
          </a:xfrm>
        </p:grpSpPr>
        <p:cxnSp>
          <p:nvCxnSpPr>
            <p:cNvPr id="3" name="Straight Arrow Connector 2"/>
            <p:cNvCxnSpPr>
              <a:endCxn id="31" idx="3"/>
            </p:cNvCxnSpPr>
            <p:nvPr/>
          </p:nvCxnSpPr>
          <p:spPr>
            <a:xfrm>
              <a:off x="6248400" y="3101882"/>
              <a:ext cx="12415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5"/>
              <a:endCxn id="32" idx="2"/>
            </p:cNvCxnSpPr>
            <p:nvPr/>
          </p:nvCxnSpPr>
          <p:spPr>
            <a:xfrm>
              <a:off x="6226082" y="3147602"/>
              <a:ext cx="1241518" cy="5023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1"/>
            </p:cNvCxnSpPr>
            <p:nvPr/>
          </p:nvCxnSpPr>
          <p:spPr>
            <a:xfrm>
              <a:off x="6248400" y="3169920"/>
              <a:ext cx="1241518" cy="11119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4" idx="0"/>
            </p:cNvCxnSpPr>
            <p:nvPr/>
          </p:nvCxnSpPr>
          <p:spPr>
            <a:xfrm>
              <a:off x="6226082" y="3169920"/>
              <a:ext cx="1317718" cy="17830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226082" y="3124200"/>
            <a:ext cx="1317718" cy="1905000"/>
            <a:chOff x="6226082" y="3124200"/>
            <a:chExt cx="1317718" cy="190500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6248400" y="441960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8" idx="7"/>
            </p:cNvCxnSpPr>
            <p:nvPr/>
          </p:nvCxnSpPr>
          <p:spPr>
            <a:xfrm flipV="1">
              <a:off x="6226082" y="3733800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248400" y="4343400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8" idx="7"/>
            </p:cNvCxnSpPr>
            <p:nvPr/>
          </p:nvCxnSpPr>
          <p:spPr>
            <a:xfrm flipV="1">
              <a:off x="6226082" y="3124200"/>
              <a:ext cx="1263836" cy="12034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226082" y="3101882"/>
            <a:ext cx="1263836" cy="1873436"/>
            <a:chOff x="6226082" y="3101882"/>
            <a:chExt cx="1263836" cy="1873436"/>
          </a:xfrm>
        </p:grpSpPr>
        <p:cxnSp>
          <p:nvCxnSpPr>
            <p:cNvPr id="43" name="Straight Arrow Connector 42"/>
            <p:cNvCxnSpPr>
              <a:endCxn id="31" idx="3"/>
            </p:cNvCxnSpPr>
            <p:nvPr/>
          </p:nvCxnSpPr>
          <p:spPr>
            <a:xfrm flipV="1">
              <a:off x="6228080" y="3101882"/>
              <a:ext cx="1261838" cy="5557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248400" y="3687945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248400" y="372618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34" idx="1"/>
            </p:cNvCxnSpPr>
            <p:nvPr/>
          </p:nvCxnSpPr>
          <p:spPr>
            <a:xfrm>
              <a:off x="6226082" y="3733800"/>
              <a:ext cx="1263836" cy="12415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172200" y="3169920"/>
            <a:ext cx="1371600" cy="1859280"/>
            <a:chOff x="6172200" y="3169920"/>
            <a:chExt cx="1371600" cy="1859280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6248400" y="5029199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6172200" y="4435382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172200" y="3733800"/>
              <a:ext cx="1371600" cy="12954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9" idx="0"/>
            </p:cNvCxnSpPr>
            <p:nvPr/>
          </p:nvCxnSpPr>
          <p:spPr>
            <a:xfrm flipV="1">
              <a:off x="6172200" y="3169920"/>
              <a:ext cx="1317718" cy="18288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5486400" y="3147602"/>
            <a:ext cx="631918" cy="1927318"/>
            <a:chOff x="5486400" y="3147602"/>
            <a:chExt cx="631918" cy="1927318"/>
          </a:xfrm>
        </p:grpSpPr>
        <p:cxnSp>
          <p:nvCxnSpPr>
            <p:cNvPr id="74" name="Straight Arrow Connector 73"/>
            <p:cNvCxnSpPr>
              <a:stCxn id="35" idx="0"/>
              <a:endCxn id="24" idx="3"/>
            </p:cNvCxnSpPr>
            <p:nvPr/>
          </p:nvCxnSpPr>
          <p:spPr>
            <a:xfrm flipV="1">
              <a:off x="5486400" y="3147602"/>
              <a:ext cx="631918" cy="814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5" idx="4"/>
              <a:endCxn id="29" idx="2"/>
            </p:cNvCxnSpPr>
            <p:nvPr/>
          </p:nvCxnSpPr>
          <p:spPr>
            <a:xfrm>
              <a:off x="5486400" y="4114800"/>
              <a:ext cx="609600" cy="960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35" idx="7"/>
              <a:endCxn id="27" idx="2"/>
            </p:cNvCxnSpPr>
            <p:nvPr/>
          </p:nvCxnSpPr>
          <p:spPr>
            <a:xfrm flipV="1">
              <a:off x="5540282" y="36957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35" idx="6"/>
              <a:endCxn id="28" idx="1"/>
            </p:cNvCxnSpPr>
            <p:nvPr/>
          </p:nvCxnSpPr>
          <p:spPr>
            <a:xfrm>
              <a:off x="5562600" y="40386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597682" y="3101882"/>
            <a:ext cx="631918" cy="1927318"/>
            <a:chOff x="7597682" y="3101882"/>
            <a:chExt cx="631918" cy="1927318"/>
          </a:xfrm>
        </p:grpSpPr>
        <p:cxnSp>
          <p:nvCxnSpPr>
            <p:cNvPr id="86" name="Straight Arrow Connector 85"/>
            <p:cNvCxnSpPr>
              <a:stCxn id="31" idx="5"/>
              <a:endCxn id="36" idx="0"/>
            </p:cNvCxnSpPr>
            <p:nvPr/>
          </p:nvCxnSpPr>
          <p:spPr>
            <a:xfrm>
              <a:off x="7597682" y="3101882"/>
              <a:ext cx="631918" cy="7843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36" idx="4"/>
            </p:cNvCxnSpPr>
            <p:nvPr/>
          </p:nvCxnSpPr>
          <p:spPr>
            <a:xfrm flipV="1">
              <a:off x="7620000" y="4038600"/>
              <a:ext cx="6096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3" idx="5"/>
              <a:endCxn id="36" idx="3"/>
            </p:cNvCxnSpPr>
            <p:nvPr/>
          </p:nvCxnSpPr>
          <p:spPr>
            <a:xfrm flipV="1">
              <a:off x="7597682" y="4016282"/>
              <a:ext cx="578036" cy="373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36" idx="1"/>
            </p:cNvCxnSpPr>
            <p:nvPr/>
          </p:nvCxnSpPr>
          <p:spPr>
            <a:xfrm>
              <a:off x="7620000" y="3695700"/>
              <a:ext cx="555718" cy="212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690556" y="3200400"/>
            <a:ext cx="307329" cy="1404610"/>
            <a:chOff x="7690556" y="3200400"/>
            <a:chExt cx="307329" cy="1404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408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633156" y="3276600"/>
            <a:ext cx="301685" cy="1328410"/>
            <a:chOff x="5633156" y="3276600"/>
            <a:chExt cx="301685" cy="1328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blipFill rotWithShape="1">
                <a:blip r:embed="rId15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blipFill rotWithShape="1">
                <a:blip r:embed="rId16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blipFill rotWithShape="1">
                <a:blip r:embed="rId17"/>
                <a:stretch>
                  <a:fillRect r="-138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blipFill rotWithShape="1">
                <a:blip r:embed="rId18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blipFill rotWithShape="1">
                <a:blip r:embed="rId14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blipFill rotWithShape="1">
                <a:blip r:embed="rId19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blipFill rotWithShape="1">
                <a:blip r:embed="rId20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blipFill rotWithShape="1">
                <a:blip r:embed="rId14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5818141" y="2602468"/>
            <a:ext cx="6348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rows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13746" y="2590800"/>
            <a:ext cx="9730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6019800"/>
            <a:ext cx="5386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Reproduce precise arguments on your 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3088" y="1148251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153400" y="1611868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131936" y="2057699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670722" y="3081090"/>
            <a:ext cx="17370" cy="188214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5" grpId="0" animBg="1"/>
      <p:bldP spid="36" grpId="0" animBg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8" grpId="0"/>
      <p:bldP spid="129" grpId="0"/>
      <p:bldP spid="130" grpId="0"/>
      <p:bldP spid="131" grpId="0" animBg="1"/>
      <p:bldP spid="132" grpId="0" animBg="1"/>
      <p:bldP spid="2" grpId="0" animBg="1"/>
      <p:bldP spid="7" grpId="0" animBg="1"/>
      <p:bldP spid="81" grpId="0" animBg="1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4283" y="2057400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2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26" t="-10667" r="-207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9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 Designing 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In each iteration, 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>
                <a:blip r:embed="rId3"/>
                <a:stretch>
                  <a:fillRect l="-109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Disappearance/Reappearance</a:t>
            </a:r>
            <a:r>
              <a:rPr lang="en-US" sz="3200" b="1" dirty="0"/>
              <a:t> of an edge in residual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disappears</a:t>
                </a:r>
                <a:r>
                  <a:rPr lang="en-US" sz="2000" dirty="0"/>
                  <a:t> from the residual network after </a:t>
                </a:r>
                <a:r>
                  <a:rPr lang="en-US" sz="2000" dirty="0" err="1"/>
                  <a:t>ith</a:t>
                </a:r>
                <a:r>
                  <a:rPr lang="en-US" sz="2000" dirty="0"/>
                  <a:t>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(re)-appears</a:t>
                </a:r>
                <a:r>
                  <a:rPr lang="en-US" sz="2000" dirty="0"/>
                  <a:t> in the residual network after </a:t>
                </a:r>
                <a:r>
                  <a:rPr lang="en-US" sz="2000" dirty="0" err="1"/>
                  <a:t>ith</a:t>
                </a:r>
                <a:r>
                  <a:rPr lang="en-US" sz="2000" dirty="0"/>
                  <a:t>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2286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2667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733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4191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How to achieve 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edge can </a:t>
                </a:r>
                <a:r>
                  <a:rPr lang="en-US" dirty="0">
                    <a:solidFill>
                      <a:srgbClr val="7030A0"/>
                    </a:solidFill>
                  </a:rPr>
                  <a:t>disappear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re-appear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times.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38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crucial </a:t>
            </a:r>
            <a:r>
              <a:rPr lang="en-US" sz="3200" b="1" dirty="0">
                <a:solidFill>
                  <a:srgbClr val="7030A0"/>
                </a:solidFill>
              </a:rPr>
              <a:t>observation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each vertex </a:t>
                </a:r>
                <a:r>
                  <a:rPr lang="en-US" sz="2000" dirty="0">
                    <a:solidFill>
                      <a:srgbClr val="7030A0"/>
                    </a:solidFill>
                  </a:rPr>
                  <a:t>increases</a:t>
                </a:r>
                <a:r>
                  <a:rPr lang="en-US" sz="2000" dirty="0"/>
                  <a:t> monotonically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438" b="-4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905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58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4267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endCxn id="53" idx="2"/>
          </p:cNvCxnSpPr>
          <p:nvPr/>
        </p:nvCxnSpPr>
        <p:spPr>
          <a:xfrm>
            <a:off x="1609897" y="2590800"/>
            <a:ext cx="20758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610586" y="4949480"/>
            <a:ext cx="2667000" cy="352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01386" y="487680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2133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86977" y="251460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200400" y="6019800"/>
            <a:ext cx="2590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95981" y="1066800"/>
            <a:ext cx="315221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8200" y="1066800"/>
            <a:ext cx="3352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4" grpId="0"/>
      <p:bldP spid="45" grpId="0"/>
      <p:bldP spid="56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Bounding the disappearing/re-appearing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/>
              <a:t>of an edge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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selected 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Iteration.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selected 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  <a:blipFill rotWithShape="1">
                <a:blip r:embed="rId2"/>
                <a:stretch>
                  <a:fillRect l="-1207" t="-809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4800600" cy="98708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556499" y="2819400"/>
            <a:ext cx="4548900" cy="1066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154" r="-1463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own Arrow Callout 39"/>
              <p:cNvSpPr/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40" name="Down Arrow Callou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10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5410200"/>
            <a:ext cx="4800600" cy="987080"/>
            <a:chOff x="457200" y="1828800"/>
            <a:chExt cx="7848600" cy="1447800"/>
          </a:xfrm>
        </p:grpSpPr>
        <p:sp>
          <p:nvSpPr>
            <p:cNvPr id="42" name="Cloud 41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Group 51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4" name="Group 43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Group 45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Group 60"/>
          <p:cNvGrpSpPr/>
          <p:nvPr/>
        </p:nvGrpSpPr>
        <p:grpSpPr>
          <a:xfrm>
            <a:off x="2889455" y="3962400"/>
            <a:ext cx="234745" cy="838200"/>
            <a:chOff x="2889455" y="3962400"/>
            <a:chExt cx="234745" cy="838200"/>
          </a:xfrm>
        </p:grpSpPr>
        <p:sp>
          <p:nvSpPr>
            <p:cNvPr id="57" name="Oval 56"/>
            <p:cNvSpPr/>
            <p:nvPr/>
          </p:nvSpPr>
          <p:spPr>
            <a:xfrm>
              <a:off x="2889455" y="39624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89455" y="42672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889455" y="45720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6019800" y="3327320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327320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556499" y="4724400"/>
            <a:ext cx="22744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14600" y="161183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514600" y="5867400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uiExpand="1" build="p"/>
      <p:bldP spid="21" grpId="0" animBg="1"/>
      <p:bldP spid="36" grpId="0"/>
      <p:bldP spid="37" grpId="0"/>
      <p:bldP spid="40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Analysis</a:t>
            </a:r>
            <a:r>
              <a:rPr lang="en-US" sz="3200" b="1" dirty="0"/>
              <a:t> of </a:t>
            </a:r>
            <a:r>
              <a:rPr lang="en-US" sz="3200" b="1" dirty="0">
                <a:solidFill>
                  <a:srgbClr val="7030A0"/>
                </a:solidFill>
              </a:rPr>
              <a:t>Algorithm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Whenever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re-appears in residual network,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distance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increases</a:t>
                </a:r>
                <a:r>
                  <a:rPr lang="en-US" sz="2000" dirty="0"/>
                  <a:t> by at least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units.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E</a:t>
                </a:r>
                <a:r>
                  <a:rPr lang="en-US" sz="2000" dirty="0"/>
                  <a:t>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can disappear/re-appear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times in the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Number of iterations of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 loop: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iteration: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    [BFS traversal in residual network]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Time complexity of the algorithm : 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2743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1981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400" dirty="0"/>
              <a:t>Proof of the</a:t>
            </a:r>
            <a:r>
              <a:rPr lang="en-US" sz="2400" dirty="0">
                <a:solidFill>
                  <a:srgbClr val="7030A0"/>
                </a:solidFill>
              </a:rPr>
              <a:t> monotonic increase </a:t>
            </a:r>
            <a:r>
              <a:rPr lang="en-US" sz="2400" dirty="0"/>
              <a:t>of 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distanceS</a:t>
            </a:r>
            <a:r>
              <a:rPr lang="en-US" sz="2400" dirty="0"/>
              <a:t> in  residual network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0A1EA-CBDF-A841-B6EF-DB7E34C07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13978</TotalTime>
  <Words>1239</Words>
  <Application>Microsoft Macintosh PowerPoint</Application>
  <PresentationFormat>On-screen Show (4:3)</PresentationFormat>
  <Paragraphs>376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Polynomial Time algorithm for max-flow</vt:lpstr>
      <vt:lpstr>Towards Designing Algorithm 2  </vt:lpstr>
      <vt:lpstr>Disappearance/Reappearance of an edge in residual network</vt:lpstr>
      <vt:lpstr>Algorithm 2  </vt:lpstr>
      <vt:lpstr>A crucial observation </vt:lpstr>
      <vt:lpstr>Bounding the disappearing/re-appearing  of an edge </vt:lpstr>
      <vt:lpstr>Analysis of Algorithm 2</vt:lpstr>
      <vt:lpstr>Proof of the monotonic increase of  distanceS in  residual network</vt:lpstr>
      <vt:lpstr>A crucial observation </vt:lpstr>
      <vt:lpstr>Proof by contradiction </vt:lpstr>
      <vt:lpstr>Proof by contradiction </vt:lpstr>
      <vt:lpstr>Well Known Algorithms for Max-Flow</vt:lpstr>
      <vt:lpstr>Well known algorithms for Max-Flow</vt:lpstr>
      <vt:lpstr>Applications and Variants Of  Max-Flow</vt:lpstr>
      <vt:lpstr>Rounding of a matrix </vt:lpstr>
      <vt:lpstr>Rounding of a matrix </vt:lpstr>
      <vt:lpstr>Rounding of a matrix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1365</cp:revision>
  <dcterms:created xsi:type="dcterms:W3CDTF">2011-12-03T04:13:03Z</dcterms:created>
  <dcterms:modified xsi:type="dcterms:W3CDTF">2021-10-08T10:54:16Z</dcterms:modified>
</cp:coreProperties>
</file>