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601" r:id="rId3"/>
    <p:sldId id="602" r:id="rId4"/>
    <p:sldId id="603" r:id="rId5"/>
    <p:sldId id="628" r:id="rId6"/>
    <p:sldId id="605" r:id="rId7"/>
    <p:sldId id="606" r:id="rId8"/>
    <p:sldId id="607" r:id="rId9"/>
    <p:sldId id="608" r:id="rId10"/>
    <p:sldId id="614" r:id="rId11"/>
    <p:sldId id="615" r:id="rId12"/>
    <p:sldId id="533" r:id="rId13"/>
    <p:sldId id="572" r:id="rId14"/>
    <p:sldId id="573" r:id="rId15"/>
    <p:sldId id="653" r:id="rId16"/>
    <p:sldId id="570" r:id="rId17"/>
    <p:sldId id="583" r:id="rId18"/>
    <p:sldId id="569" r:id="rId19"/>
    <p:sldId id="579" r:id="rId20"/>
    <p:sldId id="631" r:id="rId21"/>
    <p:sldId id="586" r:id="rId22"/>
    <p:sldId id="585" r:id="rId23"/>
    <p:sldId id="587" r:id="rId24"/>
    <p:sldId id="654" r:id="rId25"/>
    <p:sldId id="618" r:id="rId26"/>
    <p:sldId id="619" r:id="rId27"/>
    <p:sldId id="621" r:id="rId28"/>
    <p:sldId id="622" r:id="rId29"/>
    <p:sldId id="623" r:id="rId30"/>
    <p:sldId id="624" r:id="rId31"/>
    <p:sldId id="625" r:id="rId32"/>
    <p:sldId id="641" r:id="rId33"/>
    <p:sldId id="638" r:id="rId34"/>
    <p:sldId id="63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2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51.png"/><Relationship Id="rId21" Type="http://schemas.openxmlformats.org/officeDocument/2006/relationships/image" Target="../media/image190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30.png"/><Relationship Id="rId16" Type="http://schemas.openxmlformats.org/officeDocument/2006/relationships/image" Target="../media/image14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8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26" Type="http://schemas.openxmlformats.org/officeDocument/2006/relationships/image" Target="../media/image10.png"/><Relationship Id="rId3" Type="http://schemas.openxmlformats.org/officeDocument/2006/relationships/image" Target="../media/image51.png"/><Relationship Id="rId21" Type="http://schemas.openxmlformats.org/officeDocument/2006/relationships/image" Target="../media/image9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251.png"/><Relationship Id="rId16" Type="http://schemas.openxmlformats.org/officeDocument/2006/relationships/image" Target="../media/image14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(CS345/CS345A)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Flow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Generalization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now construct a 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Therefore, there 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jobs </a:t>
                </a:r>
                <a:r>
                  <a:rPr lang="en-US" sz="1800" dirty="0"/>
                  <a:t>that carry</a:t>
                </a:r>
                <a:r>
                  <a:rPr lang="en-US" sz="1800" b="1" dirty="0"/>
                  <a:t> </a:t>
                </a:r>
                <a:r>
                  <a:rPr lang="en-US" sz="1800" dirty="0"/>
                  <a:t>flow of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edges.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(and each edge 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has 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7579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Reduce this problem to an instance of </a:t>
                </a:r>
                <a:r>
                  <a:rPr lang="en-US" sz="2000" b="1" dirty="0"/>
                  <a:t>Max-flow</a:t>
                </a:r>
                <a:r>
                  <a:rPr lang="en-US" sz="2000" dirty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multiple source multiple sink </a:t>
                </a:r>
                <a:r>
                  <a:rPr lang="en-US" sz="2000" dirty="0"/>
                  <a:t>problem from  the previous class.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to prove it ?</a:t>
            </a: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it into 2 parts.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riped Right Arrow 100"/>
          <p:cNvSpPr/>
          <p:nvPr/>
        </p:nvSpPr>
        <p:spPr>
          <a:xfrm>
            <a:off x="5257800" y="2286000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Ribbon 91"/>
          <p:cNvSpPr/>
          <p:nvPr/>
        </p:nvSpPr>
        <p:spPr>
          <a:xfrm>
            <a:off x="5486400" y="4114800"/>
            <a:ext cx="37719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on your own and then verify with the proof given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15924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99" grpId="0" animBg="1"/>
      <p:bldP spid="101" grpId="0" animBg="1"/>
      <p:bldP spid="101" grpId="1" animBg="1"/>
      <p:bldP spid="101" grpId="2" animBg="1"/>
      <p:bldP spid="101" grpId="3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riped Right Arrow 98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99" grpId="0" animBg="1"/>
      <p:bldP spid="99" grpId="1" animBg="1"/>
      <p:bldP spid="99" grpId="2" animBg="1"/>
      <p:bldP spid="99" grpId="3" animBg="1"/>
      <p:bldP spid="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   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saturated (flow = capacity).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</a:t>
            </a:r>
            <a:r>
              <a:rPr lang="en-US" sz="3200">
                <a:solidFill>
                  <a:srgbClr val="C00000"/>
                </a:solidFill>
              </a:rPr>
              <a:t># 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unit along each path.</a:t>
                </a:r>
              </a:p>
              <a:p>
                <a:r>
                  <a:rPr lang="en-US" sz="1800" b="1" dirty="0"/>
                  <a:t>Capacity</a:t>
                </a:r>
                <a:r>
                  <a:rPr lang="en-US" sz="1800" dirty="0"/>
                  <a:t> as well as </a:t>
                </a:r>
                <a:r>
                  <a:rPr lang="en-US" sz="1800" b="1" dirty="0"/>
                  <a:t>conservation</a:t>
                </a:r>
                <a:r>
                  <a:rPr lang="en-US" sz="1800" dirty="0"/>
                  <a:t> constraints are satisfied (give </a:t>
                </a:r>
                <a:r>
                  <a:rPr lang="en-US" sz="1800" u="sng" dirty="0"/>
                  <a:t>appropriate</a:t>
                </a:r>
                <a:r>
                  <a:rPr lang="en-US" sz="1800" dirty="0"/>
                  <a:t> arguments).</a:t>
                </a:r>
              </a:p>
              <a:p>
                <a:r>
                  <a:rPr lang="en-US" sz="1800" dirty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785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using edges carrying unit flow.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8824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7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last animation as a hint,</a:t>
            </a:r>
          </a:p>
          <a:p>
            <a:pPr algn="ctr"/>
            <a:r>
              <a:rPr lang="en-US" dirty="0"/>
              <a:t>make sincere attempts to prove this part of Theorem. </a:t>
            </a:r>
          </a:p>
          <a:p>
            <a:pPr algn="ctr"/>
            <a:r>
              <a:rPr lang="en-US" dirty="0"/>
              <a:t>It is given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23805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“Keep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000" dirty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we get a path</a:t>
                </a:r>
              </a:p>
              <a:p>
                <a:pPr lvl="1"/>
                <a:r>
                  <a:rPr lang="en-US" sz="1600" dirty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If we get into a loop</a:t>
                </a:r>
              </a:p>
              <a:p>
                <a:pPr lvl="1"/>
                <a:r>
                  <a:rPr lang="en-US" sz="1600" dirty="0"/>
                  <a:t>Reduce the flow on all  edges of the loop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Based on the two cases, give a proof by </a:t>
                </a:r>
                <a:r>
                  <a:rPr lang="en-US" sz="1800" b="1" dirty="0"/>
                  <a:t>induction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carrying unit flow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you induct on ?</a:t>
            </a:r>
          </a:p>
        </p:txBody>
      </p:sp>
    </p:spTree>
    <p:extLst>
      <p:ext uri="{BB962C8B-B14F-4D97-AF65-F5344CB8AC3E}">
        <p14:creationId xmlns:p14="http://schemas.microsoft.com/office/powerpoint/2010/main" val="18397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inspirational</a:t>
            </a:r>
            <a:r>
              <a:rPr lang="en-US" sz="3600" b="1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Diagonal-Unit</a:t>
            </a:r>
            <a:r>
              <a:rPr lang="en-US" sz="3600" b="1" dirty="0"/>
              <a:t>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5684520"/>
            <a:ext cx="8727440" cy="609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Problem</a:t>
            </a:r>
            <a:r>
              <a:rPr lang="en-US" sz="1800" b="0" dirty="0"/>
              <a:t>: Design an efficient algorithm to determine if we can transform a given </a:t>
            </a:r>
            <a:r>
              <a:rPr lang="en-US" sz="1800" dirty="0"/>
              <a:t>Boolean matrix</a:t>
            </a:r>
            <a:r>
              <a:rPr lang="en-US" sz="1800" b="0" dirty="0"/>
              <a:t> to a Diagonal-unit matrix using </a:t>
            </a:r>
            <a:r>
              <a:rPr lang="en-US" sz="1800" b="0" i="1" dirty="0"/>
              <a:t>any</a:t>
            </a:r>
            <a:r>
              <a:rPr lang="en-US" sz="1800" b="0" dirty="0"/>
              <a:t> sequence of swaps of rows or columns.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85"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ight Arrow 1"/>
          <p:cNvSpPr/>
          <p:nvPr/>
        </p:nvSpPr>
        <p:spPr>
          <a:xfrm>
            <a:off x="4592320" y="3706368"/>
            <a:ext cx="817880" cy="7132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3" name="Curved Down Arrow 2"/>
          <p:cNvSpPr/>
          <p:nvPr/>
        </p:nvSpPr>
        <p:spPr>
          <a:xfrm>
            <a:off x="1905000" y="20574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1662421" y="5410200"/>
            <a:ext cx="138557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304800" y="38100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V="1">
            <a:off x="3810000" y="38100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335280" y="32004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flipV="1">
            <a:off x="3840480" y="31242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Boolean matrix is a </a:t>
                </a:r>
                <a:r>
                  <a:rPr lang="en-US" b="1" dirty="0"/>
                  <a:t>Diagonal-Unit</a:t>
                </a:r>
                <a:r>
                  <a:rPr lang="en-US" dirty="0"/>
                  <a:t> matrix if all entries on its diagonal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6" t="-8197" r="-4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6320" y="1008856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Definition</a:t>
            </a:r>
            <a:r>
              <a:rPr lang="en-US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057400"/>
            <a:ext cx="21413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Row-swap</a:t>
            </a:r>
            <a:r>
              <a:rPr lang="en-US" dirty="0"/>
              <a:t> operation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6929" y="2052320"/>
            <a:ext cx="24568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Column-swap</a:t>
            </a:r>
            <a:r>
              <a:rPr lang="en-US" dirty="0"/>
              <a:t> operation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2439908"/>
            <a:ext cx="23235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363" y="2428240"/>
            <a:ext cx="27242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2729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2" grpId="0" animBg="1"/>
      <p:bldP spid="3" grpId="0" animBg="1"/>
      <p:bldP spid="3" grpId="1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12" grpId="0"/>
      <p:bldP spid="13" grpId="0"/>
      <p:bldP spid="14" grpId="0" animBg="1"/>
      <p:bldP spid="14" grpId="1" animBg="1"/>
      <p:bldP spid="22" grpId="0" animBg="1"/>
      <p:bldP spid="22" grpId="1" animBg="1"/>
      <p:bldP spid="15" grpId="0" animBg="1"/>
      <p:bldP spid="15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                 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applicant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For all remaining </a:t>
                </a:r>
                <a:r>
                  <a:rPr lang="en-US" sz="2000" dirty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verify (</a:t>
                </a:r>
                <a:r>
                  <a:rPr lang="en-US" sz="2000" u="sng" dirty="0"/>
                  <a:t>do it as an exercise</a:t>
                </a:r>
                <a:r>
                  <a:rPr lang="en-US" sz="2000" dirty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 that carry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14970</TotalTime>
  <Words>3069</Words>
  <Application>Microsoft Macintosh PowerPoint</Application>
  <PresentationFormat>On-screen Show (4:3)</PresentationFormat>
  <Paragraphs>818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(CS345/CS345A)  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Generalization of max-flow Problem</vt:lpstr>
      <vt:lpstr>PowerPoint Presentation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Application # 3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An inspirational problem</vt:lpstr>
      <vt:lpstr>Diagonal-Unit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1434</cp:revision>
  <dcterms:created xsi:type="dcterms:W3CDTF">2011-12-03T04:13:03Z</dcterms:created>
  <dcterms:modified xsi:type="dcterms:W3CDTF">2021-10-23T09:17:23Z</dcterms:modified>
</cp:coreProperties>
</file>