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536" r:id="rId2"/>
    <p:sldId id="483" r:id="rId3"/>
    <p:sldId id="526" r:id="rId4"/>
    <p:sldId id="488" r:id="rId5"/>
    <p:sldId id="489" r:id="rId6"/>
    <p:sldId id="490" r:id="rId7"/>
    <p:sldId id="497" r:id="rId8"/>
    <p:sldId id="499" r:id="rId9"/>
    <p:sldId id="509" r:id="rId10"/>
    <p:sldId id="496" r:id="rId11"/>
    <p:sldId id="494" r:id="rId12"/>
    <p:sldId id="521" r:id="rId13"/>
    <p:sldId id="514" r:id="rId14"/>
    <p:sldId id="493" r:id="rId15"/>
    <p:sldId id="495" r:id="rId16"/>
    <p:sldId id="534" r:id="rId17"/>
    <p:sldId id="500" r:id="rId18"/>
    <p:sldId id="502" r:id="rId19"/>
    <p:sldId id="505" r:id="rId20"/>
    <p:sldId id="515" r:id="rId21"/>
    <p:sldId id="503" r:id="rId22"/>
    <p:sldId id="535" r:id="rId23"/>
    <p:sldId id="506" r:id="rId24"/>
    <p:sldId id="524" r:id="rId25"/>
    <p:sldId id="516" r:id="rId26"/>
    <p:sldId id="518" r:id="rId27"/>
    <p:sldId id="508" r:id="rId28"/>
    <p:sldId id="517" r:id="rId29"/>
    <p:sldId id="51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40" autoAdjust="0"/>
  </p:normalViewPr>
  <p:slideViewPr>
    <p:cSldViewPr>
      <p:cViewPr varScale="1">
        <p:scale>
          <a:sx n="87" d="100"/>
          <a:sy n="87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8.png"/><Relationship Id="rId7" Type="http://schemas.openxmlformats.org/officeDocument/2006/relationships/image" Target="../media/image102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80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21" Type="http://schemas.openxmlformats.org/officeDocument/2006/relationships/image" Target="../media/image32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1.png"/><Relationship Id="rId19" Type="http://schemas.openxmlformats.org/officeDocument/2006/relationships/image" Target="../media/image26.png"/><Relationship Id="rId4" Type="http://schemas.openxmlformats.org/officeDocument/2006/relationships/image" Target="../media/image111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7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5.png"/><Relationship Id="rId5" Type="http://schemas.openxmlformats.org/officeDocument/2006/relationships/image" Target="../media/image120.png"/><Relationship Id="rId10" Type="http://schemas.openxmlformats.org/officeDocument/2006/relationships/image" Target="../media/image24.png"/><Relationship Id="rId4" Type="http://schemas.openxmlformats.org/officeDocument/2006/relationships/image" Target="../media/image111.png"/><Relationship Id="rId9" Type="http://schemas.openxmlformats.org/officeDocument/2006/relationships/image" Target="../media/image170.png"/><Relationship Id="rId1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png"/><Relationship Id="rId3" Type="http://schemas.openxmlformats.org/officeDocument/2006/relationships/image" Target="../media/image100.png"/><Relationship Id="rId7" Type="http://schemas.openxmlformats.org/officeDocument/2006/relationships/image" Target="../media/image130.png"/><Relationship Id="rId1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5.png"/><Relationship Id="rId5" Type="http://schemas.openxmlformats.org/officeDocument/2006/relationships/image" Target="../media/image111.png"/><Relationship Id="rId10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0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50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2.png"/><Relationship Id="rId5" Type="http://schemas.openxmlformats.org/officeDocument/2006/relationships/image" Target="../media/image120.png"/><Relationship Id="rId15" Type="http://schemas.openxmlformats.org/officeDocument/2006/relationships/image" Target="../media/image46.png"/><Relationship Id="rId10" Type="http://schemas.openxmlformats.org/officeDocument/2006/relationships/image" Target="../media/image410.png"/><Relationship Id="rId19" Type="http://schemas.openxmlformats.org/officeDocument/2006/relationships/image" Target="../media/image50.png"/><Relationship Id="rId4" Type="http://schemas.openxmlformats.org/officeDocument/2006/relationships/image" Target="../media/image370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png"/><Relationship Id="rId18" Type="http://schemas.openxmlformats.org/officeDocument/2006/relationships/image" Target="../media/image49.png"/><Relationship Id="rId3" Type="http://schemas.openxmlformats.org/officeDocument/2006/relationships/image" Target="../media/image360.png"/><Relationship Id="rId7" Type="http://schemas.openxmlformats.org/officeDocument/2006/relationships/image" Target="../media/image380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370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0.png"/><Relationship Id="rId7" Type="http://schemas.openxmlformats.org/officeDocument/2006/relationships/image" Target="../media/image56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3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3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9848"/>
            <a:ext cx="7239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Lecture 27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7030A0"/>
                </a:solidFill>
              </a:rPr>
              <a:t>Amortized Analysis – II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(Application: Dynamic Table)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6630" y="3625793"/>
            <a:ext cx="242637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Website:  </a:t>
            </a:r>
            <a:r>
              <a:rPr lang="en-US" dirty="0">
                <a:solidFill>
                  <a:srgbClr val="0070C0"/>
                </a:solidFill>
              </a:rPr>
              <a:t>hello.iitk.ac.in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3062734"/>
            <a:ext cx="426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Algorithms-II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: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CS345A</a:t>
            </a:r>
            <a:endParaRPr 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679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trivial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Insert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insertions </a:t>
                </a:r>
                <a:r>
                  <a:rPr lang="en-US" sz="2000" dirty="0">
                    <a:sym typeface="Wingdings" pitchFamily="2" charset="2"/>
                  </a:rPr>
                  <a:t>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full !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3400" y="5715000"/>
            <a:ext cx="76200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Left Arrow 11"/>
              <p:cNvSpPr/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Lef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4558709" y="4191000"/>
            <a:ext cx="4280491" cy="12105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Every time a table is full, create a new table of </a:t>
            </a:r>
            <a:r>
              <a:rPr lang="en-US" b="1" dirty="0">
                <a:solidFill>
                  <a:schemeClr val="tx1"/>
                </a:solidFill>
              </a:rPr>
              <a:t>double  the size.</a:t>
            </a:r>
          </a:p>
        </p:txBody>
      </p:sp>
    </p:spTree>
    <p:extLst>
      <p:ext uri="{BB962C8B-B14F-4D97-AF65-F5344CB8AC3E}">
        <p14:creationId xmlns:p14="http://schemas.microsoft.com/office/powerpoint/2010/main" val="369688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Insert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full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6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3886201" y="42672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table is at least </a:t>
            </a:r>
            <a:r>
              <a:rPr lang="en-US" b="1" dirty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always.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space utilization is at least 50%.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43200" y="1992868"/>
                <a:ext cx="6286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92868"/>
                <a:ext cx="62869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767" t="-8197" r="-165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loud Callout 12"/>
          <p:cNvSpPr/>
          <p:nvPr/>
        </p:nvSpPr>
        <p:spPr>
          <a:xfrm>
            <a:off x="5715000" y="1371600"/>
            <a:ext cx="3048000" cy="993648"/>
          </a:xfrm>
          <a:prstGeom prst="cloudCallout">
            <a:avLst>
              <a:gd name="adj1" fmla="val -31837"/>
              <a:gd name="adj2" fmla="val 8737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Space utilization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10400" y="2379358"/>
                <a:ext cx="7184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𝟓𝟎</m:t>
                      </m:r>
                      <m:r>
                        <a:rPr lang="en-US" b="1" i="1" smtClean="0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379358"/>
                <a:ext cx="71846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916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eft Arrow 14"/>
              <p:cNvSpPr/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Left Arrow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blipFill>
                <a:blip r:embed="rId9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37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9" grpId="1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>
            <a:off x="838200" y="2209800"/>
            <a:ext cx="6629400" cy="381000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227342"/>
              </p:ext>
            </p:extLst>
          </p:nvPr>
        </p:nvGraphicFramePr>
        <p:xfrm>
          <a:off x="838193" y="6106160"/>
          <a:ext cx="7010406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38200" y="1752600"/>
            <a:ext cx="7010400" cy="4267200"/>
            <a:chOff x="838200" y="1752600"/>
            <a:chExt cx="7010400" cy="42672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38200" y="1752600"/>
              <a:ext cx="0" cy="426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838200" y="6019800"/>
              <a:ext cx="7010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838200" y="5829300"/>
            <a:ext cx="6858000" cy="1905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5486400"/>
            <a:ext cx="304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2200" y="5029200"/>
            <a:ext cx="304800" cy="990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62400" y="4152900"/>
            <a:ext cx="304800" cy="186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2362200"/>
            <a:ext cx="304800" cy="3657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00200" y="5193268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93268"/>
                <a:ext cx="344966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1428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62200" y="47668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66846"/>
                <a:ext cx="34496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428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98434" y="38524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34" y="3852446"/>
                <a:ext cx="34496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22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46434" y="2099846"/>
                <a:ext cx="458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34" y="2099846"/>
                <a:ext cx="458779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0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434" y="56388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34" y="5638800"/>
                <a:ext cx="344966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403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371600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cost per insertion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69534" y="6412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insertions</a:t>
            </a:r>
          </a:p>
        </p:txBody>
      </p:sp>
    </p:spTree>
    <p:extLst>
      <p:ext uri="{BB962C8B-B14F-4D97-AF65-F5344CB8AC3E}">
        <p14:creationId xmlns:p14="http://schemas.microsoft.com/office/powerpoint/2010/main" val="18711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30" grpId="0"/>
      <p:bldP spid="31" grpId="0"/>
      <p:bldP spid="32" grpId="0"/>
      <p:bldP spid="33" grpId="0"/>
      <p:bldP spid="34" grpId="0"/>
      <p:bldP spid="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/>
                  <a:t> underlying efficiency of 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Once the table is full, we create a table of double the size.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</a:t>
                </a:r>
                <a:r>
                  <a:rPr lang="en-US" sz="2000" dirty="0"/>
                  <a:t> It will take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time for next </a:t>
                </a:r>
                <a:r>
                  <a:rPr lang="en-US" sz="2000" i="1" u="sng" dirty="0"/>
                  <a:t>many</a:t>
                </a:r>
                <a:r>
                  <a:rPr lang="en-US" sz="2000" dirty="0"/>
                  <a:t> insertions (filling up empty slots).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the heavy operation (copying the table into new table) will occur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whenever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just exceeds some power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insertions will be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But the aim here is to make you familiar with amortized analysis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3"/>
                <a:stretch>
                  <a:fillRect l="-690" t="-674" r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1371600" y="3657600"/>
                <a:ext cx="48768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increments in a binary counter ? 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657600"/>
                <a:ext cx="4876800" cy="12954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3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2514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15240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53386"/>
              </p:ext>
            </p:extLst>
          </p:nvPr>
        </p:nvGraphicFramePr>
        <p:xfrm>
          <a:off x="1524000" y="1539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13346"/>
              </p:ext>
            </p:extLst>
          </p:nvPr>
        </p:nvGraphicFramePr>
        <p:xfrm>
          <a:off x="1524000" y="2514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is not full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is already full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loud Callout 30"/>
              <p:cNvSpPr/>
              <p:nvPr/>
            </p:nvSpPr>
            <p:spPr>
              <a:xfrm>
                <a:off x="3839736" y="5839942"/>
                <a:ext cx="3788376" cy="776716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1" name="Cloud Callout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5839942"/>
                <a:ext cx="3788376" cy="776716"/>
              </a:xfrm>
              <a:prstGeom prst="cloudCallou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size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99" t="-8197" r="-9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190" t="-8197" r="-101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838200"/>
            <a:ext cx="2971800" cy="614536"/>
            <a:chOff x="1524000" y="838200"/>
            <a:chExt cx="2971800" cy="614536"/>
          </a:xfrm>
        </p:grpSpPr>
        <p:sp>
          <p:nvSpPr>
            <p:cNvPr id="37" name="Right Brace 36"/>
            <p:cNvSpPr/>
            <p:nvPr/>
          </p:nvSpPr>
          <p:spPr>
            <a:xfrm rot="16200000">
              <a:off x="2855031" y="-188032"/>
              <a:ext cx="30973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75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2988404"/>
            <a:ext cx="3276600" cy="516796"/>
            <a:chOff x="1600202" y="1452736"/>
            <a:chExt cx="3276600" cy="516796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04703" y="-51765"/>
              <a:ext cx="267597" cy="3276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83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1828800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loud Callout 31"/>
          <p:cNvSpPr/>
          <p:nvPr/>
        </p:nvSpPr>
        <p:spPr>
          <a:xfrm>
            <a:off x="4192030" y="5940552"/>
            <a:ext cx="4038600" cy="688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anything that has decreased  ?</a:t>
            </a:r>
          </a:p>
        </p:txBody>
      </p:sp>
      <p:sp>
        <p:nvSpPr>
          <p:cNvPr id="43" name="Down Ribbon 42"/>
          <p:cNvSpPr/>
          <p:nvPr/>
        </p:nvSpPr>
        <p:spPr>
          <a:xfrm>
            <a:off x="4089908" y="5980176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carefully the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loud Callout 43"/>
              <p:cNvSpPr/>
              <p:nvPr/>
            </p:nvSpPr>
            <p:spPr>
              <a:xfrm>
                <a:off x="-76200" y="5771100"/>
                <a:ext cx="2919704" cy="867567"/>
              </a:xfrm>
              <a:prstGeom prst="cloudCallout">
                <a:avLst>
                  <a:gd name="adj1" fmla="val -20605"/>
                  <a:gd name="adj2" fmla="val 9775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size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)”.</a:t>
                </a:r>
              </a:p>
            </p:txBody>
          </p:sp>
        </mc:Choice>
        <mc:Fallback xmlns="">
          <p:sp>
            <p:nvSpPr>
              <p:cNvPr id="44" name="Cloud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5771100"/>
                <a:ext cx="2919704" cy="867567"/>
              </a:xfrm>
              <a:prstGeom prst="cloudCallout">
                <a:avLst>
                  <a:gd name="adj1" fmla="val -20605"/>
                  <a:gd name="adj2" fmla="val 97753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own Ribbon 44"/>
              <p:cNvSpPr/>
              <p:nvPr/>
            </p:nvSpPr>
            <p:spPr>
              <a:xfrm>
                <a:off x="3393338" y="5846311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Apparently everything (</a:t>
                </a:r>
                <a:r>
                  <a:rPr lang="en-US" b="1" dirty="0">
                    <a:solidFill>
                      <a:schemeClr val="tx1"/>
                    </a:solidFill>
                  </a:rPr>
                  <a:t>size </a:t>
                </a:r>
                <a:r>
                  <a:rPr lang="en-US" dirty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seems to have increased.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38" y="5846311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0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own Ribbon 50"/>
              <p:cNvSpPr/>
              <p:nvPr/>
            </p:nvSpPr>
            <p:spPr>
              <a:xfrm>
                <a:off x="3404108" y="57711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ensures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𝚫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not non-negative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make it non-negative?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08" y="57711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Down Ribbon 51"/>
          <p:cNvSpPr/>
          <p:nvPr/>
        </p:nvSpPr>
        <p:spPr>
          <a:xfrm>
            <a:off x="2136048" y="5808211"/>
            <a:ext cx="6934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some positive quantity to make it non-negative.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 what should it be ?</a:t>
            </a:r>
          </a:p>
        </p:txBody>
      </p:sp>
      <p:sp>
        <p:nvSpPr>
          <p:cNvPr id="53" name="Down Ribbon 52"/>
          <p:cNvSpPr/>
          <p:nvPr/>
        </p:nvSpPr>
        <p:spPr>
          <a:xfrm>
            <a:off x="3056238" y="5808211"/>
            <a:ext cx="5895392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Hint</a:t>
            </a:r>
            <a:r>
              <a:rPr lang="en-US" dirty="0">
                <a:solidFill>
                  <a:schemeClr val="tx1"/>
                </a:solidFill>
              </a:rPr>
              <a:t>: Use the fact that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table is at least half-full always.</a:t>
            </a:r>
          </a:p>
        </p:txBody>
      </p:sp>
    </p:spTree>
    <p:extLst>
      <p:ext uri="{BB962C8B-B14F-4D97-AF65-F5344CB8AC3E}">
        <p14:creationId xmlns:p14="http://schemas.microsoft.com/office/powerpoint/2010/main" val="197557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" grpId="0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 animBg="1"/>
      <p:bldP spid="3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1" grpId="2" uiExpand="1" build="allAtOnce" animBg="1"/>
      <p:bldP spid="52" grpId="0" animBg="1"/>
      <p:bldP spid="52" grpId="1" animBg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524000" y="14478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24000" y="26670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76029"/>
              </p:ext>
            </p:extLst>
          </p:nvPr>
        </p:nvGraphicFramePr>
        <p:xfrm>
          <a:off x="1524000" y="14478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is not full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is already full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91746"/>
              </p:ext>
            </p:extLst>
          </p:nvPr>
        </p:nvGraphicFramePr>
        <p:xfrm>
          <a:off x="1524000" y="2682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22098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Analyze </a:t>
            </a:r>
            <a:r>
              <a:rPr lang="en-US" b="1" dirty="0">
                <a:solidFill>
                  <a:schemeClr val="tx1"/>
                </a:solidFill>
              </a:rPr>
              <a:t>Case </a:t>
            </a:r>
            <a:r>
              <a:rPr lang="en-US" dirty="0">
                <a:solidFill>
                  <a:schemeClr val="tx1"/>
                </a:solidFill>
              </a:rPr>
              <a:t>1 now.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Conclusion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Amortized cost of each insert operation is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insert operations is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2" grpId="0" animBg="1"/>
      <p:bldP spid="18" grpId="0" animBg="1"/>
      <p:bldP spid="27" grpId="0" animBg="1"/>
      <p:bldP spid="28" grpId="0" animBg="1"/>
      <p:bldP spid="44" grpId="0"/>
      <p:bldP spid="45" grpId="0"/>
      <p:bldP spid="21" grpId="0" animBg="1"/>
      <p:bldP spid="21" grpId="1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Alternate explanation </a:t>
                </a:r>
                <a:r>
                  <a:rPr lang="en-US" sz="2000" dirty="0"/>
                  <a:t>(based on credits):</a:t>
                </a:r>
              </a:p>
              <a:p>
                <a:pPr marL="0" indent="0">
                  <a:buNone/>
                </a:pPr>
                <a:r>
                  <a:rPr lang="en-US" sz="2000" dirty="0"/>
                  <a:t>To each element, give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when it is inserted.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its insertion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its copying into next table.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copying </a:t>
                </a:r>
                <a:r>
                  <a:rPr lang="en-US" sz="2000" i="1" dirty="0"/>
                  <a:t>one</a:t>
                </a:r>
                <a:r>
                  <a:rPr lang="en-US" sz="2000" dirty="0"/>
                  <a:t> </a:t>
                </a:r>
                <a:r>
                  <a:rPr lang="en-US" sz="2000" i="1" dirty="0"/>
                  <a:t>more</a:t>
                </a:r>
                <a:r>
                  <a:rPr lang="en-US" sz="2000" dirty="0"/>
                  <a:t> element into next table.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There are always sufficient credits to pay for every operation.</a:t>
                </a:r>
              </a:p>
              <a:p>
                <a:r>
                  <a:rPr lang="en-US" sz="2000" dirty="0"/>
                  <a:t>Total number of credits distributed to the operations: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insertions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41" t="-809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6519744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is not full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is already full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819400" y="1936329"/>
            <a:ext cx="3166998" cy="460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24200" y="3120787"/>
            <a:ext cx="3657600" cy="460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SPACE and TIME Efficient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Dynamic Table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For handling </a:t>
            </a:r>
            <a:r>
              <a:rPr lang="en-US" sz="2800" b="1" dirty="0">
                <a:solidFill>
                  <a:srgbClr val="0070C0"/>
                </a:solidFill>
              </a:rPr>
              <a:t>deletions </a:t>
            </a:r>
            <a:r>
              <a:rPr lang="en-US" sz="2800" b="1" dirty="0">
                <a:solidFill>
                  <a:schemeClr val="tx1"/>
                </a:solidFill>
              </a:rPr>
              <a:t>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24000" y="1524000"/>
            <a:ext cx="2286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Sequence of </a:t>
            </a:r>
            <a:r>
              <a:rPr lang="en-US" sz="3200" b="1" dirty="0"/>
              <a:t>Deletions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41857"/>
              </p:ext>
            </p:extLst>
          </p:nvPr>
        </p:nvGraphicFramePr>
        <p:xfrm>
          <a:off x="1524000" y="15240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24000" y="24384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9655"/>
              </p:ext>
            </p:extLst>
          </p:nvPr>
        </p:nvGraphicFramePr>
        <p:xfrm>
          <a:off x="1524000" y="2438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524000" y="34290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88065"/>
              </p:ext>
            </p:extLst>
          </p:nvPr>
        </p:nvGraphicFramePr>
        <p:xfrm>
          <a:off x="1524000" y="3444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1524000" y="5486400"/>
            <a:ext cx="685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83754"/>
              </p:ext>
            </p:extLst>
          </p:nvPr>
        </p:nvGraphicFramePr>
        <p:xfrm>
          <a:off x="1524000" y="5486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2667000" y="1981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743200" y="28956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743200" y="3886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4572000"/>
            <a:ext cx="152400" cy="533400"/>
            <a:chOff x="3048000" y="4572000"/>
            <a:chExt cx="152400" cy="533400"/>
          </a:xfrm>
        </p:grpSpPr>
        <p:sp>
          <p:nvSpPr>
            <p:cNvPr id="6" name="Oval 5"/>
            <p:cNvSpPr/>
            <p:nvPr/>
          </p:nvSpPr>
          <p:spPr>
            <a:xfrm>
              <a:off x="3048000" y="457200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048000" y="47815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48000" y="50101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Ribbon 8"/>
          <p:cNvSpPr/>
          <p:nvPr/>
        </p:nvSpPr>
        <p:spPr>
          <a:xfrm>
            <a:off x="6248400" y="5257800"/>
            <a:ext cx="1901952" cy="990600"/>
          </a:xfrm>
          <a:prstGeom prst="ribbon">
            <a:avLst>
              <a:gd name="adj1" fmla="val 16667"/>
              <a:gd name="adj2" fmla="val 732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Wastage of space !!</a:t>
            </a:r>
          </a:p>
        </p:txBody>
      </p:sp>
    </p:spTree>
    <p:extLst>
      <p:ext uri="{BB962C8B-B14F-4D97-AF65-F5344CB8AC3E}">
        <p14:creationId xmlns:p14="http://schemas.microsoft.com/office/powerpoint/2010/main" val="4189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44" grpId="0" animBg="1"/>
      <p:bldP spid="51" grpId="0" animBg="1"/>
      <p:bldP spid="3" grpId="0" animBg="1"/>
      <p:bldP spid="53" grpId="0" animBg="1"/>
      <p:bldP spid="54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19956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half full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3886201" y="53340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table is at least </a:t>
            </a:r>
            <a:r>
              <a:rPr lang="en-US" b="1" dirty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always.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space utilization is at least 50%.</a:t>
            </a:r>
          </a:p>
        </p:txBody>
      </p:sp>
    </p:spTree>
    <p:extLst>
      <p:ext uri="{BB962C8B-B14F-4D97-AF65-F5344CB8AC3E}">
        <p14:creationId xmlns:p14="http://schemas.microsoft.com/office/powerpoint/2010/main" val="25883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  <p:bldP spid="11" grpId="0" animBg="1"/>
      <p:bldP spid="9" grpId="0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Summary </a:t>
            </a:r>
            <a:r>
              <a:rPr lang="en-US" sz="3200" dirty="0"/>
              <a:t>of </a:t>
            </a:r>
            <a:r>
              <a:rPr lang="en-US" sz="3200" dirty="0">
                <a:solidFill>
                  <a:srgbClr val="7030A0"/>
                </a:solidFill>
              </a:rPr>
              <a:t> the Previous Lecture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/>
                  <a:t> underlying efficiency of 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Once the table is created, it is full.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We do not create any new table till half of its elements are deleted.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As a result it will take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time for many of these deletions.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the heavy operation (copying the table into new table) will occur only very few times.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deletions will be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 But the aim here is to make you familiar with amortized analysis.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decrements in a binary counter initialized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a power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3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349" r="-28000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1524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25146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41866"/>
              </p:ext>
            </p:extLst>
          </p:nvPr>
        </p:nvGraphicFramePr>
        <p:xfrm>
          <a:off x="1524000" y="25146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70147"/>
              </p:ext>
            </p:extLst>
          </p:nvPr>
        </p:nvGraphicFramePr>
        <p:xfrm>
          <a:off x="1524000" y="1524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81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614" t="-8333" r="-19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191" t="-8333" r="-177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599" y="42788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does not shrink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shrinks to half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own Ribbon 30"/>
              <p:cNvSpPr/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1" name="Down Ribbon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04" t="-8197" r="-30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00" t="-8197" r="-6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2895600"/>
            <a:ext cx="2971800" cy="521732"/>
            <a:chOff x="1524000" y="1143000"/>
            <a:chExt cx="2971800" cy="521732"/>
          </a:xfrm>
        </p:grpSpPr>
        <p:sp>
          <p:nvSpPr>
            <p:cNvPr id="37" name="Right Brace 36"/>
            <p:cNvSpPr/>
            <p:nvPr/>
          </p:nvSpPr>
          <p:spPr>
            <a:xfrm rot="16200000" flipH="1">
              <a:off x="2889766" y="-222766"/>
              <a:ext cx="24026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1905001"/>
            <a:ext cx="3352802" cy="516795"/>
            <a:chOff x="1600202" y="1452737"/>
            <a:chExt cx="3352802" cy="516795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42804" y="-89865"/>
              <a:ext cx="267597" cy="3352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333" r="-839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838201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Ribbon 43"/>
          <p:cNvSpPr/>
          <p:nvPr/>
        </p:nvSpPr>
        <p:spPr>
          <a:xfrm>
            <a:off x="21336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carefully at the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5" name="Down Ribbon 44"/>
          <p:cNvSpPr/>
          <p:nvPr/>
        </p:nvSpPr>
        <p:spPr>
          <a:xfrm>
            <a:off x="22098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anything that has decreased 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own Ribbon 50"/>
              <p:cNvSpPr/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Yes, the number of empty slots has decreased in the table.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So try it as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own Ribbon 51"/>
              <p:cNvSpPr/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you express number of empty slots in terms of </a:t>
                </a:r>
                <a:r>
                  <a:rPr lang="en-US" b="1" dirty="0">
                    <a:solidFill>
                      <a:schemeClr val="tx1"/>
                    </a:solidFill>
                  </a:rPr>
                  <a:t>size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52" name="Down Ribbon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00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" grpId="0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/>
      <p:bldP spid="43" grpId="0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Alternate explanation </a:t>
                </a:r>
                <a:r>
                  <a:rPr lang="en-US" sz="2000" dirty="0"/>
                  <a:t>(based on credits):</a:t>
                </a:r>
              </a:p>
              <a:p>
                <a:pPr marL="0" indent="0">
                  <a:buNone/>
                </a:pPr>
                <a:r>
                  <a:rPr lang="en-US" sz="2000" dirty="0"/>
                  <a:t>To each element in the table,  give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the deletion of the element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</a:t>
                </a:r>
                <a:r>
                  <a:rPr lang="en-US" sz="2000" dirty="0"/>
                  <a:t>credits for copying </a:t>
                </a:r>
                <a:r>
                  <a:rPr lang="en-US" sz="2000" i="1" dirty="0"/>
                  <a:t>one</a:t>
                </a:r>
                <a:r>
                  <a:rPr lang="en-US" sz="2000" dirty="0"/>
                  <a:t> element in future into next table of half the size.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Observations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There are always sufficient credits to pay for every operation.</a:t>
                </a:r>
              </a:p>
              <a:p>
                <a:r>
                  <a:rPr lang="en-US" sz="2000" dirty="0"/>
                  <a:t>Total number of credits given  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deletions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41" t="-809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1654035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1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599" y="42788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does not shrink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shrinks to half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38802" y="4812268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4812268"/>
                <a:ext cx="1109598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81400" y="1977787"/>
            <a:ext cx="1752600" cy="460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0" y="2743200"/>
            <a:ext cx="2286000" cy="460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10200" y="2743200"/>
            <a:ext cx="3124200" cy="4606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8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SPACE and TIME Efficient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Dynamic Table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For handling </a:t>
            </a:r>
            <a:r>
              <a:rPr lang="en-US" sz="2800" b="1" dirty="0">
                <a:solidFill>
                  <a:srgbClr val="0070C0"/>
                </a:solidFill>
              </a:rPr>
              <a:t>insertions </a:t>
            </a:r>
            <a:r>
              <a:rPr lang="en-US" sz="2800" b="1" u="sng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0070C0"/>
                </a:solidFill>
              </a:rPr>
              <a:t> deletions </a:t>
            </a:r>
            <a:r>
              <a:rPr lang="en-US" sz="2800" b="1" dirty="0">
                <a:solidFill>
                  <a:schemeClr val="tx1"/>
                </a:solidFill>
              </a:rPr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24000" y="5802868"/>
            <a:ext cx="2971800" cy="902732"/>
            <a:chOff x="1524000" y="5574268"/>
            <a:chExt cx="2971800" cy="902732"/>
          </a:xfrm>
        </p:grpSpPr>
        <p:sp>
          <p:nvSpPr>
            <p:cNvPr id="17" name="Rectangle 16"/>
            <p:cNvSpPr/>
            <p:nvPr/>
          </p:nvSpPr>
          <p:spPr>
            <a:xfrm>
              <a:off x="1524000" y="5574268"/>
              <a:ext cx="29718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524000" y="5955268"/>
              <a:ext cx="2971800" cy="521732"/>
              <a:chOff x="1524000" y="1143000"/>
              <a:chExt cx="2971800" cy="521732"/>
            </a:xfrm>
          </p:grpSpPr>
          <p:sp>
            <p:nvSpPr>
              <p:cNvPr id="21" name="Right Brace 20"/>
              <p:cNvSpPr/>
              <p:nvPr/>
            </p:nvSpPr>
            <p:spPr>
              <a:xfrm rot="16200000" flipH="1">
                <a:off x="2889766" y="-222766"/>
                <a:ext cx="240267" cy="2971800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1524000" y="3184525"/>
            <a:ext cx="5410202" cy="1671464"/>
            <a:chOff x="1524000" y="3810000"/>
            <a:chExt cx="5410202" cy="1671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452" r="-28000" b="-24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524000" y="4583668"/>
              <a:ext cx="3048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524000" y="4964669"/>
              <a:ext cx="3352802" cy="516795"/>
              <a:chOff x="1600202" y="1452737"/>
              <a:chExt cx="3352802" cy="516795"/>
            </a:xfrm>
          </p:grpSpPr>
          <p:sp>
            <p:nvSpPr>
              <p:cNvPr id="24" name="Right Brace 23"/>
              <p:cNvSpPr/>
              <p:nvPr/>
            </p:nvSpPr>
            <p:spPr>
              <a:xfrm rot="16200000" flipH="1">
                <a:off x="3142804" y="-89865"/>
                <a:ext cx="267597" cy="33528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839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1524000" y="3810000"/>
              <a:ext cx="5410202" cy="685799"/>
              <a:chOff x="1524000" y="843136"/>
              <a:chExt cx="5410202" cy="685799"/>
            </a:xfrm>
          </p:grpSpPr>
          <p:sp>
            <p:nvSpPr>
              <p:cNvPr id="27" name="Right Brace 26"/>
              <p:cNvSpPr/>
              <p:nvPr/>
            </p:nvSpPr>
            <p:spPr>
              <a:xfrm rot="16200000">
                <a:off x="4036132" y="-1369134"/>
                <a:ext cx="385937" cy="54102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Attempt </a:t>
            </a:r>
            <a:r>
              <a:rPr lang="en-US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2400" y="1600200"/>
            <a:ext cx="883615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“just use the insertion/deletion procedures since we spent so much time on them”.</a:t>
            </a:r>
          </a:p>
          <a:p>
            <a:pPr marL="0" indent="0" algn="ctr">
              <a:buNone/>
            </a:pPr>
            <a:r>
              <a:rPr lang="en-US" sz="2000" dirty="0"/>
              <a:t>there is a </a:t>
            </a:r>
            <a:r>
              <a:rPr lang="en-US" sz="2000" dirty="0">
                <a:solidFill>
                  <a:srgbClr val="C00000"/>
                </a:solidFill>
              </a:rPr>
              <a:t>serious problem </a:t>
            </a:r>
            <a:r>
              <a:rPr lang="en-US" sz="2000" dirty="0"/>
              <a:t>in this </a:t>
            </a:r>
            <a:r>
              <a:rPr lang="en-US" sz="2000" u="sng" dirty="0"/>
              <a:t>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730875"/>
            <a:ext cx="2133600" cy="365125"/>
          </a:xfrm>
        </p:spPr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40621"/>
              </p:ext>
            </p:extLst>
          </p:nvPr>
        </p:nvGraphicFramePr>
        <p:xfrm>
          <a:off x="1524000" y="5790565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2591"/>
              </p:ext>
            </p:extLst>
          </p:nvPr>
        </p:nvGraphicFramePr>
        <p:xfrm>
          <a:off x="1524000" y="3946525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operation requires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9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191000" y="4625975"/>
            <a:ext cx="1085938" cy="936625"/>
            <a:chOff x="5162462" y="4267200"/>
            <a:chExt cx="1085938" cy="936625"/>
          </a:xfrm>
        </p:grpSpPr>
        <p:sp>
          <p:nvSpPr>
            <p:cNvPr id="32" name="Up Arrow 31"/>
            <p:cNvSpPr/>
            <p:nvPr/>
          </p:nvSpPr>
          <p:spPr>
            <a:xfrm flipV="1">
              <a:off x="5181600" y="4556125"/>
              <a:ext cx="1066800" cy="6477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Delete(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056" t="-8333" r="-1011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2743200" y="4903232"/>
            <a:ext cx="1066800" cy="887968"/>
            <a:chOff x="2743200" y="4903232"/>
            <a:chExt cx="1066800" cy="887968"/>
          </a:xfrm>
        </p:grpSpPr>
        <p:sp>
          <p:nvSpPr>
            <p:cNvPr id="31" name="Up Arrow 30"/>
            <p:cNvSpPr/>
            <p:nvPr/>
          </p:nvSpPr>
          <p:spPr>
            <a:xfrm>
              <a:off x="2743200" y="4903232"/>
              <a:ext cx="1066800" cy="58316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Insert(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90" t="-8197" r="-107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326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p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 there is no point in carrying out amortized analysis of the “</a:t>
            </a:r>
            <a:r>
              <a:rPr lang="en-US" sz="2000" b="1" dirty="0"/>
              <a:t>Attempt </a:t>
            </a:r>
            <a:r>
              <a:rPr lang="en-US" sz="2000" b="1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” algorithm.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  Instead we need to have a </a:t>
            </a:r>
            <a:r>
              <a:rPr lang="en-US" sz="2000" b="1" u="sng" dirty="0"/>
              <a:t>new</a:t>
            </a:r>
            <a:r>
              <a:rPr lang="en-US" sz="2000" dirty="0"/>
              <a:t>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Towards designing </a:t>
            </a:r>
            <a:r>
              <a:rPr lang="en-US" sz="3600" b="1" dirty="0">
                <a:solidFill>
                  <a:srgbClr val="7030A0"/>
                </a:solidFill>
              </a:rPr>
              <a:t>new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Our original algorithm which handles insertions has some novelty.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 let us try to extend it to handle deletions.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should this extension look like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Spend some time thinking over it.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23442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quarter full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011" t="-7692" r="-1038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4575048" y="5334000"/>
            <a:ext cx="2740152" cy="10581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Delay the shrinking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9322" t="-7576" r="-161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3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876800" y="2667000"/>
            <a:ext cx="2362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2667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51816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5181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intuition behind the </a:t>
            </a:r>
            <a:r>
              <a:rPr lang="en-US" sz="3200" b="1" dirty="0">
                <a:solidFill>
                  <a:srgbClr val="7030A0"/>
                </a:solidFill>
              </a:rPr>
              <a:t>new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Observation</a:t>
            </a:r>
            <a:r>
              <a:rPr lang="en-US" sz="2000" dirty="0"/>
              <a:t>: Every time a table is created, it is half-full.</a:t>
            </a:r>
          </a:p>
          <a:p>
            <a:pPr marL="0" indent="0">
              <a:buNone/>
            </a:pPr>
            <a:r>
              <a:rPr lang="en-US" sz="2000" dirty="0"/>
              <a:t>Only two big events can happen in future: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It becomes full </a:t>
            </a:r>
            <a:endParaRPr lang="en-US" sz="2000" dirty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>
                <a:sym typeface="Wingdings" pitchFamily="2" charset="2"/>
              </a:rPr>
              <a:t>It becomes quarter full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792" y="38862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31682"/>
              </p:ext>
            </p:extLst>
          </p:nvPr>
        </p:nvGraphicFramePr>
        <p:xfrm>
          <a:off x="1828792" y="390144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10889"/>
              </p:ext>
            </p:extLst>
          </p:nvPr>
        </p:nvGraphicFramePr>
        <p:xfrm>
          <a:off x="1828792" y="2667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1151"/>
              </p:ext>
            </p:extLst>
          </p:nvPr>
        </p:nvGraphicFramePr>
        <p:xfrm>
          <a:off x="1828800" y="5181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Down Arrow 28"/>
          <p:cNvSpPr/>
          <p:nvPr/>
        </p:nvSpPr>
        <p:spPr>
          <a:xfrm>
            <a:off x="3886200" y="4419600"/>
            <a:ext cx="9906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V="1">
            <a:off x="3810000" y="3124200"/>
            <a:ext cx="1143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insertions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62" t="-9836" r="-4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deletions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43" t="-10000" r="-4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4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6" grpId="0" animBg="1"/>
      <p:bldP spid="27" grpId="0" animBg="1"/>
      <p:bldP spid="27" grpId="1" animBg="1"/>
      <p:bldP spid="2" grpId="0"/>
      <p:bldP spid="3" grpId="0" uiExpand="1" build="p"/>
      <p:bldP spid="7" grpId="0" animBg="1"/>
      <p:bldP spid="29" grpId="0" animBg="1"/>
      <p:bldP spid="30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Homework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1</a:t>
                </a:r>
                <a:r>
                  <a:rPr lang="en-US" sz="2000" dirty="0"/>
                  <a:t>: Note that the potential function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)) gives amortized cost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 for Insert operation. But it does not work for delete operation.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It can also take a negative value. How would you modify it so that it works for both insert as well as </a:t>
                </a:r>
                <a:r>
                  <a:rPr lang="en-US" sz="2000"/>
                  <a:t>delete operation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2</a:t>
                </a:r>
                <a:r>
                  <a:rPr lang="en-US" sz="2000" dirty="0"/>
                  <a:t>: Try to think of another potential function that may still work for the dynamic table.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Exercise 3</a:t>
                </a:r>
                <a:r>
                  <a:rPr lang="en-US" sz="2000" dirty="0"/>
                  <a:t>: Can amortized cost of an operation be negative 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Does it create any problem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772" t="-752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7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the worst case time complexity of any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438400" y="5486400"/>
            <a:ext cx="48006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may be </a:t>
            </a:r>
            <a:r>
              <a:rPr lang="en-US" b="1" dirty="0">
                <a:solidFill>
                  <a:schemeClr val="tx1"/>
                </a:solidFill>
              </a:rPr>
              <a:t>grossly</a:t>
            </a:r>
            <a:r>
              <a:rPr lang="en-US" dirty="0">
                <a:solidFill>
                  <a:schemeClr val="tx1"/>
                </a:solidFill>
              </a:rPr>
              <a:t> wrong.</a:t>
            </a:r>
          </a:p>
        </p:txBody>
      </p:sp>
      <p:sp>
        <p:nvSpPr>
          <p:cNvPr id="6" name="Explosion 1 5"/>
          <p:cNvSpPr/>
          <p:nvPr/>
        </p:nvSpPr>
        <p:spPr>
          <a:xfrm>
            <a:off x="5448300" y="990600"/>
            <a:ext cx="3695700" cy="22098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There is a </a:t>
            </a:r>
            <a:r>
              <a:rPr lang="en-US" sz="1400" b="1" dirty="0">
                <a:solidFill>
                  <a:schemeClr val="tx1"/>
                </a:solidFill>
              </a:rPr>
              <a:t>huge variation</a:t>
            </a:r>
            <a:r>
              <a:rPr lang="en-US" sz="1400" dirty="0">
                <a:solidFill>
                  <a:schemeClr val="tx1"/>
                </a:solidFill>
              </a:rPr>
              <a:t> in the time complexity of these operations.</a:t>
            </a:r>
          </a:p>
        </p:txBody>
      </p:sp>
    </p:spTree>
    <p:extLst>
      <p:ext uri="{BB962C8B-B14F-4D97-AF65-F5344CB8AC3E}">
        <p14:creationId xmlns:p14="http://schemas.microsoft.com/office/powerpoint/2010/main" val="251794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14400" y="1524000"/>
            <a:ext cx="6019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9906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9906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33528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8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 order to get a bound on the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how we typically proceed: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Try 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the costly operation,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negative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to such an extent that it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nullifies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Try to view carefully the costly operation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see if there is some quantity that is “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decreasing</a:t>
                </a:r>
                <a:r>
                  <a:rPr lang="en-US" sz="2000" dirty="0"/>
                  <a:t>” during the operation.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2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Application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Dynamic </a:t>
            </a:r>
            <a:r>
              <a:rPr lang="en-US" sz="28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Memory Management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39277" y="5802868"/>
            <a:ext cx="109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Memory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1" y="3543300"/>
            <a:ext cx="2895600" cy="1485900"/>
          </a:xfrm>
          <a:prstGeom prst="cloudCallout">
            <a:avLst>
              <a:gd name="adj1" fmla="val -28662"/>
              <a:gd name="adj2" fmla="val 742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happens if more space is needed by table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1828800"/>
            <a:ext cx="3810000" cy="396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1" y="1828800"/>
            <a:ext cx="175259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2971800"/>
            <a:ext cx="1219199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201" y="1828800"/>
            <a:ext cx="1219199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4801" y="2971800"/>
            <a:ext cx="1752599" cy="1143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4114800"/>
            <a:ext cx="1752599" cy="114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1" y="5257800"/>
            <a:ext cx="1219199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7399" y="18288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40767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1" y="4800600"/>
            <a:ext cx="1219198" cy="457200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67400" y="35433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14799" y="5257800"/>
            <a:ext cx="876299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95601" y="2971800"/>
            <a:ext cx="1219199" cy="5715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ircular Arrow 37"/>
          <p:cNvSpPr/>
          <p:nvPr/>
        </p:nvSpPr>
        <p:spPr>
          <a:xfrm rot="920927" flipH="1">
            <a:off x="3597267" y="2385091"/>
            <a:ext cx="2662594" cy="1790249"/>
          </a:xfrm>
          <a:prstGeom prst="circularArrow">
            <a:avLst>
              <a:gd name="adj1" fmla="val 5854"/>
              <a:gd name="adj2" fmla="val 1142319"/>
              <a:gd name="adj3" fmla="val 20333812"/>
              <a:gd name="adj4" fmla="val 10800000"/>
              <a:gd name="adj5" fmla="val 12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95600" y="29718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67400" y="3657600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</a:t>
            </a:r>
            <a:r>
              <a:rPr lang="en-US" b="1" i="1" dirty="0"/>
              <a:t>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67400" y="1828800"/>
            <a:ext cx="844718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57600" y="2590800"/>
            <a:ext cx="4844335" cy="2819400"/>
            <a:chOff x="3657600" y="2590800"/>
            <a:chExt cx="4844335" cy="2819400"/>
          </a:xfrm>
        </p:grpSpPr>
        <p:sp>
          <p:nvSpPr>
            <p:cNvPr id="19" name="TextBox 18"/>
            <p:cNvSpPr txBox="1"/>
            <p:nvPr/>
          </p:nvSpPr>
          <p:spPr>
            <a:xfrm>
              <a:off x="7315200" y="4202668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Free space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286500" y="2590800"/>
              <a:ext cx="1333500" cy="1611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657600" y="4371201"/>
              <a:ext cx="3581400" cy="16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286500" y="4572000"/>
              <a:ext cx="133350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14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5" grpId="0" animBg="1"/>
      <p:bldP spid="37" grpId="0" animBg="1"/>
      <p:bldP spid="38" grpId="0" animBg="1"/>
      <p:bldP spid="38" grpId="1" animBg="1"/>
      <p:bldP spid="39" grpId="0" animBg="1"/>
      <p:bldP spid="42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SPACE and TIME Efficient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Dynamic Table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For Insertions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):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A system-call that creates a table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b="1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22420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the size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2242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997" t="-7692" r="-4905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4171890"/>
                <a:ext cx="4238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copies the contents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71890"/>
                <a:ext cx="4238148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439" t="-7576" r="-20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4885038"/>
                <a:ext cx="65351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free the space (return the space to </a:t>
                </a:r>
                <a:r>
                  <a:rPr lang="en-US" sz="2000" b="1" dirty="0"/>
                  <a:t>OS</a:t>
                </a:r>
                <a:r>
                  <a:rPr lang="en-US" sz="2000" dirty="0"/>
                  <a:t>) occupied by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85038"/>
                <a:ext cx="653512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933" t="-7576" r="-93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44529" y="268965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returns its pointer.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050" y="1600200"/>
                <a:ext cx="39638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number of elements in the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50" y="1600200"/>
                <a:ext cx="396384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692" t="-7692" r="-215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13426</TotalTime>
  <Words>2160</Words>
  <Application>Microsoft Macintosh PowerPoint</Application>
  <PresentationFormat>On-screen Show (4:3)</PresentationFormat>
  <Paragraphs>426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Design and Analysis of Algorithms </vt:lpstr>
      <vt:lpstr>Summary of  the Previous Lecture</vt:lpstr>
      <vt:lpstr>PowerPoint Presentation</vt:lpstr>
      <vt:lpstr>Amortized Cost </vt:lpstr>
      <vt:lpstr>Amortized Cost </vt:lpstr>
      <vt:lpstr>Application 1</vt:lpstr>
      <vt:lpstr>Memory Management</vt:lpstr>
      <vt:lpstr>SPACE and TIME Efficient  Dynamic Table  </vt:lpstr>
      <vt:lpstr>Some notations</vt:lpstr>
      <vt:lpstr>A trivial way to perform Insert(x)</vt:lpstr>
      <vt:lpstr>An efficient way to perform Insert(x)</vt:lpstr>
      <vt:lpstr>An efficient way to perform Insert(x)</vt:lpstr>
      <vt:lpstr>Intuition underlying efficiency of Insert(x) </vt:lpstr>
      <vt:lpstr>Amortized Analysis of Insert(x)  </vt:lpstr>
      <vt:lpstr>Amortized Analysis of Insert(x)  </vt:lpstr>
      <vt:lpstr>Amortized Analysis of Insert(x)  </vt:lpstr>
      <vt:lpstr>SPACE and TIME Efficient  Dynamic Table  </vt:lpstr>
      <vt:lpstr>Sequence of Deletions </vt:lpstr>
      <vt:lpstr>An efficient way to perform delete(x)</vt:lpstr>
      <vt:lpstr>Intuition underlying efficiency of Delete(x) </vt:lpstr>
      <vt:lpstr>Amortized Analysis of Delete(x)  </vt:lpstr>
      <vt:lpstr>Amortized Analysis of Delete(x)  </vt:lpstr>
      <vt:lpstr>SPACE and TIME Efficient  Dynamic Table  </vt:lpstr>
      <vt:lpstr>Attempt 1</vt:lpstr>
      <vt:lpstr>PowerPoint Presentation</vt:lpstr>
      <vt:lpstr>Towards designing new algorithm</vt:lpstr>
      <vt:lpstr>An efficient way to perform delete(x)</vt:lpstr>
      <vt:lpstr>The intuition behind the new algorithm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1331</cp:revision>
  <dcterms:created xsi:type="dcterms:W3CDTF">2011-12-03T04:13:03Z</dcterms:created>
  <dcterms:modified xsi:type="dcterms:W3CDTF">2021-10-29T11:43:31Z</dcterms:modified>
</cp:coreProperties>
</file>