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556" r:id="rId2"/>
    <p:sldId id="553" r:id="rId3"/>
    <p:sldId id="554" r:id="rId4"/>
    <p:sldId id="555" r:id="rId5"/>
    <p:sldId id="557" r:id="rId6"/>
    <p:sldId id="539" r:id="rId7"/>
    <p:sldId id="536" r:id="rId8"/>
    <p:sldId id="537" r:id="rId9"/>
    <p:sldId id="544" r:id="rId10"/>
    <p:sldId id="538" r:id="rId11"/>
    <p:sldId id="535" r:id="rId12"/>
    <p:sldId id="551" r:id="rId13"/>
    <p:sldId id="540" r:id="rId14"/>
    <p:sldId id="533" r:id="rId15"/>
    <p:sldId id="534" r:id="rId16"/>
    <p:sldId id="522" r:id="rId17"/>
    <p:sldId id="523" r:id="rId18"/>
    <p:sldId id="530" r:id="rId19"/>
    <p:sldId id="541" r:id="rId20"/>
    <p:sldId id="548" r:id="rId21"/>
    <p:sldId id="525" r:id="rId22"/>
    <p:sldId id="552" r:id="rId23"/>
    <p:sldId id="543" r:id="rId24"/>
    <p:sldId id="542" r:id="rId25"/>
    <p:sldId id="527" r:id="rId26"/>
    <p:sldId id="528" r:id="rId27"/>
    <p:sldId id="52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40" autoAdjust="0"/>
  </p:normalViewPr>
  <p:slideViewPr>
    <p:cSldViewPr>
      <p:cViewPr varScale="1">
        <p:scale>
          <a:sx n="87" d="100"/>
          <a:sy n="87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10/30/21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10/30/21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10/30/21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0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00.png"/><Relationship Id="rId7" Type="http://schemas.openxmlformats.org/officeDocument/2006/relationships/image" Target="../media/image210.png"/><Relationship Id="rId12" Type="http://schemas.openxmlformats.org/officeDocument/2006/relationships/image" Target="../media/image2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0.png"/><Relationship Id="rId10" Type="http://schemas.openxmlformats.org/officeDocument/2006/relationships/image" Target="../media/image24.png"/><Relationship Id="rId4" Type="http://schemas.openxmlformats.org/officeDocument/2006/relationships/image" Target="../media/image130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40.png"/><Relationship Id="rId10" Type="http://schemas.openxmlformats.org/officeDocument/2006/relationships/image" Target="../media/image25.png"/><Relationship Id="rId4" Type="http://schemas.openxmlformats.org/officeDocument/2006/relationships/image" Target="../media/image130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28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Amortized Analysis – III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(A magical application)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4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000" b="1" dirty="0">
                <a:solidFill>
                  <a:srgbClr val="7030A0"/>
                </a:solidFill>
              </a:rPr>
              <a:t>Insertion</a:t>
            </a:r>
            <a:r>
              <a:rPr lang="en-US" sz="2000" b="1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Deletion</a:t>
            </a:r>
            <a:r>
              <a:rPr lang="en-US" sz="2000" b="1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276600" y="1676400"/>
                <a:ext cx="3124200" cy="457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</a:t>
                </a:r>
                <a:r>
                  <a:rPr lang="en-US" u="sng" dirty="0">
                    <a:solidFill>
                      <a:schemeClr val="tx1"/>
                    </a:solidFill>
                  </a:rPr>
                  <a:t>arbitrary</a:t>
                </a:r>
                <a:r>
                  <a:rPr lang="en-US" dirty="0">
                    <a:solidFill>
                      <a:schemeClr val="tx1"/>
                    </a:solidFill>
                  </a:rPr>
                  <a:t> BST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keys</a:t>
                </a: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676400"/>
                <a:ext cx="31242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2819400" y="3232666"/>
                <a:ext cx="3988880" cy="457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</a:t>
                </a:r>
                <a:r>
                  <a:rPr lang="en-US" u="sng" dirty="0">
                    <a:solidFill>
                      <a:schemeClr val="tx1"/>
                    </a:solidFill>
                  </a:rPr>
                  <a:t>arbitrary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search operations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32666"/>
                <a:ext cx="398888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4495800" y="2133600"/>
            <a:ext cx="609600" cy="1099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95800" y="3689866"/>
            <a:ext cx="609600" cy="1034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90800" y="4772995"/>
            <a:ext cx="42672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Time taken </a:t>
            </a:r>
            <a:r>
              <a:rPr lang="en-US" dirty="0">
                <a:solidFill>
                  <a:schemeClr val="tx1"/>
                </a:solidFill>
              </a:rPr>
              <a:t>:                      </a:t>
            </a:r>
            <a:r>
              <a:rPr lang="en-US" dirty="0">
                <a:solidFill>
                  <a:srgbClr val="C00000"/>
                </a:solidFill>
              </a:rPr>
              <a:t>??????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200" y="4855029"/>
                <a:ext cx="254108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log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855029"/>
                <a:ext cx="254108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71" t="-6349" r="-310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09067" y="5638800"/>
            <a:ext cx="2567113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6C31"/>
                </a:solidFill>
              </a:rPr>
              <a:t>EQUALLY </a:t>
            </a:r>
            <a:r>
              <a:rPr lang="en-US" sz="2000" b="1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102455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 animBg="1"/>
      <p:bldP spid="10" grpId="0" animBg="1"/>
      <p:bldP spid="11" grpId="0" animBg="1"/>
      <p:bldP spid="12" grpId="0" animBg="1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Self Organizing </a:t>
            </a:r>
            <a:r>
              <a:rPr lang="en-US" sz="3200" dirty="0">
                <a:solidFill>
                  <a:srgbClr val="7030A0"/>
                </a:solidFill>
              </a:rPr>
              <a:t>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nice problem to realize the 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magical power </a:t>
            </a:r>
            <a:r>
              <a:rPr lang="en-US" sz="2800" b="1" dirty="0">
                <a:solidFill>
                  <a:schemeClr val="tx1"/>
                </a:solidFill>
              </a:rPr>
              <a:t>of </a:t>
            </a:r>
            <a:r>
              <a:rPr lang="en-US" sz="2800" b="1" u="sng" dirty="0">
                <a:solidFill>
                  <a:schemeClr val="tx1"/>
                </a:solidFill>
              </a:rPr>
              <a:t>amortized analysis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0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</a:t>
            </a:r>
            <a:r>
              <a:rPr lang="en-US" sz="3600" b="1" dirty="0"/>
              <a:t>: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Online list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Given </a:t>
                </a:r>
                <a:r>
                  <a:rPr lang="en-US" sz="2000" dirty="0"/>
                  <a:t>: A doubly linked list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elements and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an  </a:t>
                </a:r>
                <a:r>
                  <a:rPr lang="en-US" sz="2000" b="1" dirty="0"/>
                  <a:t>online</a:t>
                </a:r>
                <a:r>
                  <a:rPr lang="en-US" sz="2000" dirty="0"/>
                  <a:t> sequence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 operations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Constraints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Access only through </a:t>
                </a:r>
                <a:r>
                  <a:rPr lang="en-US" sz="1600" b="1" dirty="0"/>
                  <a:t>HEAD</a:t>
                </a:r>
                <a:r>
                  <a:rPr lang="en-US" sz="2000" b="1" dirty="0"/>
                  <a:t>.</a:t>
                </a:r>
                <a:endParaRPr lang="en-US" sz="2000" dirty="0"/>
              </a:p>
              <a:p>
                <a:r>
                  <a:rPr lang="en-US" sz="2000" dirty="0"/>
                  <a:t>Only way to update the list: </a:t>
                </a:r>
              </a:p>
              <a:p>
                <a:pPr lvl="1"/>
                <a:r>
                  <a:rPr lang="en-US" sz="1800" dirty="0"/>
                  <a:t>Any two </a:t>
                </a:r>
                <a:r>
                  <a:rPr lang="en-US" sz="1800" u="sng" dirty="0"/>
                  <a:t>neighboring</a:t>
                </a:r>
                <a:r>
                  <a:rPr lang="en-US" sz="1800" dirty="0"/>
                  <a:t> elements can be swapped.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design an online 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that achieves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search time  for </a:t>
                </a:r>
                <a:r>
                  <a:rPr lang="en-US" sz="2000" u="sng" dirty="0"/>
                  <a:t>any</a:t>
                </a:r>
                <a:r>
                  <a:rPr lang="en-US" sz="2000" dirty="0"/>
                  <a:t>  sequence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operations.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: any </a:t>
                </a:r>
                <a:r>
                  <a:rPr lang="en-US" sz="2000" b="1" dirty="0"/>
                  <a:t>online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4754563"/>
              </a:xfrm>
              <a:blipFill rotWithShape="1">
                <a:blip r:embed="rId2"/>
                <a:stretch>
                  <a:fillRect l="-752" t="-641" b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8" name="Cloud Callout 7"/>
          <p:cNvSpPr/>
          <p:nvPr/>
        </p:nvSpPr>
        <p:spPr>
          <a:xfrm>
            <a:off x="5029200" y="5650468"/>
            <a:ext cx="4114800" cy="978932"/>
          </a:xfrm>
          <a:prstGeom prst="cloudCallout">
            <a:avLst>
              <a:gd name="adj1" fmla="val -18448"/>
              <a:gd name="adj2" fmla="val 82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judge the efficiency of algorithm  </a:t>
            </a:r>
            <a:r>
              <a:rPr lang="en-US" b="1" dirty="0">
                <a:solidFill>
                  <a:srgbClr val="7030A0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2514600"/>
            <a:ext cx="441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0600" y="2895600"/>
            <a:ext cx="472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38200" y="4648200"/>
            <a:ext cx="441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24400" y="50292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10" grpId="0" uiExpand="1" animBg="1"/>
      <p:bldP spid="29" grpId="0" uiExpand="1" animBg="1"/>
      <p:bldP spid="33" grpId="0" uiExpand="1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Competitive ratio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: an </a:t>
                </a:r>
                <a:r>
                  <a:rPr lang="en-US" sz="2000" b="1" dirty="0"/>
                  <a:t>online</a:t>
                </a:r>
                <a:r>
                  <a:rPr lang="en-US" sz="2000" dirty="0"/>
                  <a:t> algorithm for the list search problem.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optimal offline </a:t>
                </a:r>
                <a:r>
                  <a:rPr lang="en-US" sz="2000" dirty="0"/>
                  <a:t>algorithm that knows 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operations.</a:t>
                </a:r>
              </a:p>
              <a:p>
                <a:pPr marL="0" indent="0" algn="ctr">
                  <a:buNone/>
                </a:pPr>
                <a:endParaRPr lang="en-US" sz="2000" i="1" u="sng" dirty="0"/>
              </a:p>
              <a:p>
                <a:pPr marL="0" indent="0" algn="ctr">
                  <a:buNone/>
                </a:pPr>
                <a:endParaRPr lang="en-US" sz="2000" b="1" i="1" u="sng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b="1" i="1" u="sng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𝐀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/>
                  <a:t>for a sequence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operations.</a:t>
                </a:r>
              </a:p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for the same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operations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/>
                  <a:t>is said to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-competitive if there is a constant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𝐀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𝐎𝐏𝐓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:r>
                  <a:rPr lang="en-US" sz="2000" b="1" u="sng" dirty="0"/>
                  <a:t>every</a:t>
                </a:r>
                <a:r>
                  <a:rPr lang="en-US" sz="2000" dirty="0"/>
                  <a:t> sequence of length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0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67000" y="914400"/>
            <a:ext cx="37418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tool to analyze any </a:t>
            </a:r>
            <a:r>
              <a:rPr lang="en-US" b="1" dirty="0"/>
              <a:t>online</a:t>
            </a:r>
            <a:r>
              <a:rPr lang="en-US" dirty="0"/>
              <a:t> algorithm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00600" y="30480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1205145" y="3429000"/>
            <a:ext cx="6643455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How well does </a:t>
            </a:r>
            <a:r>
              <a:rPr lang="en-US" b="1" i="1" dirty="0">
                <a:solidFill>
                  <a:srgbClr val="7030A0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compete</a:t>
            </a:r>
            <a:r>
              <a:rPr lang="en-US" i="1" dirty="0">
                <a:solidFill>
                  <a:schemeClr val="tx1"/>
                </a:solidFill>
              </a:rPr>
              <a:t> with </a:t>
            </a:r>
            <a:r>
              <a:rPr lang="en-US" b="1" i="1" dirty="0">
                <a:solidFill>
                  <a:srgbClr val="7030A0"/>
                </a:solidFill>
              </a:rPr>
              <a:t>OPT 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for any sequence 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28800" y="45720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057400" y="48768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26" grpId="0" animBg="1"/>
      <p:bldP spid="8" grpId="0" animBg="1"/>
      <p:bldP spid="8" grpId="1" animBg="1"/>
      <p:bldP spid="29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C00000"/>
                </a:solidFill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/>
                  <a:t>is said to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-competitive if there is a constant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𝐀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𝐎𝐏𝐓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A Heuristic </a:t>
                </a:r>
                <a:r>
                  <a:rPr lang="en-US" sz="2000" b="1" dirty="0"/>
                  <a:t>for list search 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Whenever we search an element,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bring the element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962851" y="4876800"/>
            <a:ext cx="22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  <a:r>
              <a:rPr lang="en-US" b="1" u="sng" dirty="0">
                <a:solidFill>
                  <a:srgbClr val="7030A0"/>
                </a:solidFill>
              </a:rPr>
              <a:t>the front</a:t>
            </a:r>
            <a:r>
              <a:rPr lang="en-US" dirty="0"/>
              <a:t> of the 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0295" y="4876800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the search.</a:t>
            </a:r>
          </a:p>
        </p:txBody>
      </p:sp>
    </p:spTree>
    <p:extLst>
      <p:ext uri="{BB962C8B-B14F-4D97-AF65-F5344CB8AC3E}">
        <p14:creationId xmlns:p14="http://schemas.microsoft.com/office/powerpoint/2010/main" val="42845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Move to Front </a:t>
            </a:r>
            <a:r>
              <a:rPr lang="en-US" sz="3200" dirty="0"/>
              <a:t>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Caution</a:t>
            </a:r>
            <a:r>
              <a:rPr lang="en-US" sz="2800" b="1" dirty="0">
                <a:solidFill>
                  <a:schemeClr val="tx1"/>
                </a:solidFill>
              </a:rPr>
              <a:t> : </a:t>
            </a:r>
          </a:p>
          <a:p>
            <a:r>
              <a:rPr lang="en-US" dirty="0">
                <a:solidFill>
                  <a:schemeClr val="tx1"/>
                </a:solidFill>
              </a:rPr>
              <a:t>For a better understanding, please </a:t>
            </a:r>
            <a:r>
              <a:rPr lang="en-US" u="sng" dirty="0">
                <a:solidFill>
                  <a:schemeClr val="tx1"/>
                </a:solidFill>
              </a:rPr>
              <a:t>go slow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and </a:t>
            </a:r>
            <a:r>
              <a:rPr lang="en-US" u="sng" dirty="0">
                <a:solidFill>
                  <a:schemeClr val="tx1"/>
                </a:solidFill>
              </a:rPr>
              <a:t>take long pauses</a:t>
            </a:r>
            <a:r>
              <a:rPr lang="en-US" dirty="0">
                <a:solidFill>
                  <a:schemeClr val="tx1"/>
                </a:solidFill>
              </a:rPr>
              <a:t> in the remaining slides.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Move-to-Front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/>
                  <a:t>(</a:t>
                </a:r>
                <a:r>
                  <a:rPr lang="en-US" sz="2000" b="1" dirty="0"/>
                  <a:t>e</a:t>
                </a:r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Starting from </a:t>
                </a:r>
                <a:r>
                  <a:rPr lang="en-US" sz="1600" b="1" dirty="0"/>
                  <a:t>HEAD</a:t>
                </a:r>
                <a:r>
                  <a:rPr lang="en-US" sz="2000" b="1" dirty="0"/>
                  <a:t> </a:t>
                </a:r>
                <a:r>
                  <a:rPr lang="en-US" sz="2000" dirty="0"/>
                  <a:t>pointer, scan linearly till we find element </a:t>
                </a:r>
                <a:r>
                  <a:rPr lang="en-US" sz="2000" b="1" dirty="0"/>
                  <a:t>e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Bring the node</a:t>
                </a:r>
                <a:r>
                  <a:rPr lang="en-US" sz="2000" b="1" dirty="0"/>
                  <a:t> </a:t>
                </a:r>
                <a:r>
                  <a:rPr lang="en-US" sz="2000" dirty="0"/>
                  <a:t>storing </a:t>
                </a:r>
                <a:r>
                  <a:rPr lang="en-US" sz="2000" b="1" dirty="0"/>
                  <a:t>e</a:t>
                </a:r>
                <a:r>
                  <a:rPr lang="en-US" sz="2000" dirty="0"/>
                  <a:t> to the front of list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 notation: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(e): rank of element e in the list.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600200" y="20457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287256" y="3429000"/>
            <a:ext cx="25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by  a sequence  of </a:t>
            </a:r>
            <a:r>
              <a:rPr lang="en-US" b="1" u="sng" dirty="0">
                <a:solidFill>
                  <a:srgbClr val="002060"/>
                </a:solidFill>
              </a:rPr>
              <a:t>swaps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51" name="Down Ribbon 150"/>
          <p:cNvSpPr/>
          <p:nvPr/>
        </p:nvSpPr>
        <p:spPr>
          <a:xfrm>
            <a:off x="2667000" y="4191000"/>
            <a:ext cx="4267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b="1" dirty="0">
                <a:solidFill>
                  <a:srgbClr val="7030A0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(R)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56388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0" grpId="0"/>
      <p:bldP spid="151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Move-to-Front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3200" dirty="0"/>
              <a:t>Execution of </a:t>
            </a:r>
            <a:r>
              <a:rPr lang="en-US" sz="3200" b="1" dirty="0">
                <a:solidFill>
                  <a:srgbClr val="7030A0"/>
                </a:solidFill>
              </a:rPr>
              <a:t>Search</a:t>
            </a:r>
            <a:r>
              <a:rPr lang="en-US" sz="3200" dirty="0"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20457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61471" y="1828800"/>
            <a:ext cx="1201129" cy="1115732"/>
            <a:chOff x="5147377" y="1632282"/>
            <a:chExt cx="1201129" cy="1115732"/>
          </a:xfrm>
        </p:grpSpPr>
        <p:sp>
          <p:nvSpPr>
            <p:cNvPr id="6" name="Arc 5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10800000">
            <a:off x="4446370" y="1541259"/>
            <a:ext cx="1201129" cy="1115732"/>
            <a:chOff x="5147377" y="1632282"/>
            <a:chExt cx="1201129" cy="1115732"/>
          </a:xfrm>
        </p:grpSpPr>
        <p:sp>
          <p:nvSpPr>
            <p:cNvPr id="34" name="Arc 33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76200" y="2514600"/>
            <a:ext cx="7448073" cy="902732"/>
            <a:chOff x="76200" y="2514600"/>
            <a:chExt cx="7448073" cy="902732"/>
          </a:xfrm>
        </p:grpSpPr>
        <p:grpSp>
          <p:nvGrpSpPr>
            <p:cNvPr id="36" name="Group 35"/>
            <p:cNvGrpSpPr/>
            <p:nvPr/>
          </p:nvGrpSpPr>
          <p:grpSpPr>
            <a:xfrm>
              <a:off x="1580673" y="3036332"/>
              <a:ext cx="5943600" cy="381000"/>
              <a:chOff x="1600200" y="2438400"/>
              <a:chExt cx="59436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ounded Rectangle 5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ounded Rectangle 4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ounded Rectangle 4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Rounded Rectangle 3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6200" y="2514600"/>
              <a:ext cx="1552563" cy="674132"/>
              <a:chOff x="95727" y="1916668"/>
              <a:chExt cx="1552563" cy="674132"/>
            </a:xfrm>
          </p:grpSpPr>
          <p:cxnSp>
            <p:nvCxnSpPr>
              <p:cNvPr id="54" name="Curved Connector 53"/>
              <p:cNvCxnSpPr>
                <a:stCxn id="5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76200" y="3516868"/>
            <a:ext cx="7448073" cy="902732"/>
            <a:chOff x="76200" y="3516868"/>
            <a:chExt cx="7448073" cy="902732"/>
          </a:xfrm>
        </p:grpSpPr>
        <p:grpSp>
          <p:nvGrpSpPr>
            <p:cNvPr id="56" name="Group 55"/>
            <p:cNvGrpSpPr/>
            <p:nvPr/>
          </p:nvGrpSpPr>
          <p:grpSpPr>
            <a:xfrm>
              <a:off x="1580673" y="4038600"/>
              <a:ext cx="5943600" cy="381000"/>
              <a:chOff x="1600200" y="2438400"/>
              <a:chExt cx="5943600" cy="3810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ounded Rectangle 7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ounded Rectangle 6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ounded Rectangle 6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Rounded Rectangle 5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6200" y="3516868"/>
              <a:ext cx="1552563" cy="674132"/>
              <a:chOff x="95727" y="1916668"/>
              <a:chExt cx="1552563" cy="674132"/>
            </a:xfrm>
          </p:grpSpPr>
          <p:cxnSp>
            <p:nvCxnSpPr>
              <p:cNvPr id="74" name="Curved Connector 73"/>
              <p:cNvCxnSpPr>
                <a:stCxn id="7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95727" y="4507468"/>
            <a:ext cx="7448073" cy="902732"/>
            <a:chOff x="95727" y="4507468"/>
            <a:chExt cx="7448073" cy="902732"/>
          </a:xfrm>
        </p:grpSpPr>
        <p:grpSp>
          <p:nvGrpSpPr>
            <p:cNvPr id="76" name="Group 75"/>
            <p:cNvGrpSpPr/>
            <p:nvPr/>
          </p:nvGrpSpPr>
          <p:grpSpPr>
            <a:xfrm>
              <a:off x="1600200" y="5029200"/>
              <a:ext cx="5943600" cy="381000"/>
              <a:chOff x="1600200" y="2438400"/>
              <a:chExt cx="5943600" cy="3810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9" name="Rounded Rectangle 8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Rounded Rectangle 9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ounded Rectangle 8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ounded Rectangle 8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ounded Rectangle 7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95727" y="4507468"/>
              <a:ext cx="1552563" cy="674132"/>
              <a:chOff x="95727" y="1916668"/>
              <a:chExt cx="1552563" cy="674132"/>
            </a:xfrm>
          </p:grpSpPr>
          <p:cxnSp>
            <p:nvCxnSpPr>
              <p:cNvPr id="94" name="Curved Connector 93"/>
              <p:cNvCxnSpPr>
                <a:stCxn id="9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76200" y="5498068"/>
            <a:ext cx="7448073" cy="902732"/>
            <a:chOff x="76200" y="5498068"/>
            <a:chExt cx="7448073" cy="902732"/>
          </a:xfrm>
        </p:grpSpPr>
        <p:grpSp>
          <p:nvGrpSpPr>
            <p:cNvPr id="96" name="Group 95"/>
            <p:cNvGrpSpPr/>
            <p:nvPr/>
          </p:nvGrpSpPr>
          <p:grpSpPr>
            <a:xfrm>
              <a:off x="1580673" y="6019800"/>
              <a:ext cx="5943600" cy="381000"/>
              <a:chOff x="1600200" y="2438400"/>
              <a:chExt cx="5943600" cy="38100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ounded Rectangle 11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ounded Rectangle 10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1" name="Rounded Rectangle 10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</a:p>
              </p:txBody>
            </p: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ounded Rectangle 10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Rounded Rectangle 9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6200" y="5498068"/>
              <a:ext cx="1552563" cy="674132"/>
              <a:chOff x="95727" y="1916668"/>
              <a:chExt cx="1552563" cy="674132"/>
            </a:xfrm>
          </p:grpSpPr>
          <p:cxnSp>
            <p:nvCxnSpPr>
              <p:cNvPr id="114" name="Curved Connector 113"/>
              <p:cNvCxnSpPr>
                <a:stCxn id="11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3429000" y="2802141"/>
            <a:ext cx="1201129" cy="1115732"/>
            <a:chOff x="5147377" y="1632282"/>
            <a:chExt cx="1201129" cy="1115732"/>
          </a:xfrm>
        </p:grpSpPr>
        <p:sp>
          <p:nvSpPr>
            <p:cNvPr id="121" name="Arc 120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 rot="10800000">
            <a:off x="3513899" y="2514600"/>
            <a:ext cx="1201129" cy="1115732"/>
            <a:chOff x="5147377" y="1632282"/>
            <a:chExt cx="1201129" cy="1115732"/>
          </a:xfrm>
        </p:grpSpPr>
        <p:sp>
          <p:nvSpPr>
            <p:cNvPr id="124" name="Arc 123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2514600" y="3837268"/>
            <a:ext cx="1201129" cy="1115732"/>
            <a:chOff x="5147377" y="1632282"/>
            <a:chExt cx="1201129" cy="1115732"/>
          </a:xfrm>
        </p:grpSpPr>
        <p:sp>
          <p:nvSpPr>
            <p:cNvPr id="127" name="Arc 126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 rot="10800000">
            <a:off x="2599499" y="3549727"/>
            <a:ext cx="1201129" cy="1115732"/>
            <a:chOff x="5147377" y="1632282"/>
            <a:chExt cx="1201129" cy="1115732"/>
          </a:xfrm>
        </p:grpSpPr>
        <p:sp>
          <p:nvSpPr>
            <p:cNvPr id="130" name="Arc 129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6400" y="4783341"/>
            <a:ext cx="1201129" cy="1115732"/>
            <a:chOff x="5147377" y="1632282"/>
            <a:chExt cx="1201129" cy="1115732"/>
          </a:xfrm>
        </p:grpSpPr>
        <p:sp>
          <p:nvSpPr>
            <p:cNvPr id="133" name="Arc 132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 rot="10800000">
            <a:off x="1761299" y="4495800"/>
            <a:ext cx="1201129" cy="1115732"/>
            <a:chOff x="5147377" y="1632282"/>
            <a:chExt cx="1201129" cy="1115732"/>
          </a:xfrm>
        </p:grpSpPr>
        <p:sp>
          <p:nvSpPr>
            <p:cNvPr id="136" name="Arc 135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Down Arrow 137"/>
          <p:cNvSpPr/>
          <p:nvPr/>
        </p:nvSpPr>
        <p:spPr>
          <a:xfrm>
            <a:off x="5257800" y="25692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own Arrow 138"/>
          <p:cNvSpPr/>
          <p:nvPr/>
        </p:nvSpPr>
        <p:spPr>
          <a:xfrm>
            <a:off x="5257800" y="35598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/>
          <p:cNvSpPr/>
          <p:nvPr/>
        </p:nvSpPr>
        <p:spPr>
          <a:xfrm>
            <a:off x="5257800" y="45504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own Arrow 140"/>
          <p:cNvSpPr/>
          <p:nvPr/>
        </p:nvSpPr>
        <p:spPr>
          <a:xfrm>
            <a:off x="5334000" y="55410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209800" y="1307068"/>
                <a:ext cx="24057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(R) steps for locating R</a:t>
                </a:r>
                <a:endParaRPr lang="en-US" b="1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307068"/>
                <a:ext cx="240572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3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158662" y="1295400"/>
                <a:ext cx="156318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(R)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swaps</a:t>
                </a:r>
                <a:endParaRPr lang="en-US" b="1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662" y="1295400"/>
                <a:ext cx="15631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35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828800" y="1752600"/>
            <a:ext cx="3633694" cy="2397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99605" y="838200"/>
            <a:ext cx="3701196" cy="6418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8" grpId="0" animBg="1"/>
      <p:bldP spid="149" grpId="0" animBg="1"/>
      <p:bldP spid="8" grpId="0" animBg="1"/>
      <p:bldP spid="8" grpId="1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How good is </a:t>
            </a:r>
            <a:r>
              <a:rPr lang="en-US" sz="3200" dirty="0">
                <a:solidFill>
                  <a:srgbClr val="7030A0"/>
                </a:solidFill>
              </a:rPr>
              <a:t>MTF </a:t>
            </a:r>
            <a:r>
              <a:rPr lang="en-US" sz="3200" dirty="0"/>
              <a:t>Algorithm 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MTF</a:t>
            </a:r>
            <a:r>
              <a:rPr lang="en-US" sz="2800" b="1" dirty="0">
                <a:solidFill>
                  <a:srgbClr val="0070C0"/>
                </a:solidFill>
              </a:rPr>
              <a:t>  </a:t>
            </a:r>
            <a:r>
              <a:rPr lang="en-US" sz="2800" b="1" dirty="0">
                <a:solidFill>
                  <a:schemeClr val="tx1"/>
                </a:solidFill>
              </a:rPr>
              <a:t>versus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OPT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is the main </a:t>
            </a:r>
            <a:r>
              <a:rPr lang="en-US" sz="3200" b="1" dirty="0">
                <a:solidFill>
                  <a:srgbClr val="C00000"/>
                </a:solidFill>
              </a:rPr>
              <a:t>challenge</a:t>
            </a:r>
            <a:r>
              <a:rPr lang="en-US" sz="3200" b="1" dirty="0"/>
              <a:t>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 No knowledge about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 algorithm</a:t>
                </a:r>
              </a:p>
              <a:p>
                <a:r>
                  <a:rPr lang="en-US" sz="2000" dirty="0"/>
                  <a:t>There are so many query sequences.</a:t>
                </a:r>
              </a:p>
              <a:p>
                <a:r>
                  <a:rPr lang="en-US" sz="2000" dirty="0"/>
                  <a:t>We don’t know how will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  behave on any sequence.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...and yet we wish to get a guarantee on the behavior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err="1"/>
                  <a:t>th</a:t>
                </a:r>
                <a:r>
                  <a:rPr lang="en-US" sz="2000" b="1" dirty="0"/>
                  <a:t> query operation </a:t>
                </a:r>
                <a:r>
                  <a:rPr lang="en-US" sz="2000" dirty="0"/>
                  <a:t>to analyze the behavior of the two algorithms.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2438400" y="3581400"/>
            <a:ext cx="43434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Doesn’t this goal look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impossible or unrealistic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449669"/>
            <a:ext cx="814588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But the world of algorithms is full of such magical results.</a:t>
            </a:r>
          </a:p>
          <a:p>
            <a:pPr algn="ctr"/>
            <a:r>
              <a:rPr lang="en-US" dirty="0"/>
              <a:t>So think over “how should the analysis proceed?” for 10 minutes before you proceed</a:t>
            </a:r>
          </a:p>
        </p:txBody>
      </p:sp>
    </p:spTree>
    <p:extLst>
      <p:ext uri="{BB962C8B-B14F-4D97-AF65-F5344CB8AC3E}">
        <p14:creationId xmlns:p14="http://schemas.microsoft.com/office/powerpoint/2010/main" val="41374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7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SPACE and TIME Efficient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Dynamic Table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For handling </a:t>
            </a:r>
            <a:r>
              <a:rPr lang="en-US" sz="2800" b="1" dirty="0">
                <a:solidFill>
                  <a:srgbClr val="0070C0"/>
                </a:solidFill>
              </a:rPr>
              <a:t>insertions </a:t>
            </a:r>
            <a:r>
              <a:rPr lang="en-US" sz="2800" b="1" u="sng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0070C0"/>
                </a:solidFill>
              </a:rPr>
              <a:t> deletions </a:t>
            </a:r>
            <a:r>
              <a:rPr lang="en-US" sz="2800" b="1" dirty="0">
                <a:solidFill>
                  <a:schemeClr val="tx1"/>
                </a:solidFill>
              </a:rPr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3200" b="1" dirty="0"/>
                  <a:t>and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37" y="914400"/>
                <a:ext cx="9096363" cy="52117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b="1" dirty="0"/>
                  <a:t>algorithm </a:t>
                </a:r>
                <a:r>
                  <a:rPr lang="en-US" sz="2000" dirty="0"/>
                  <a:t>: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b="1" dirty="0"/>
                  <a:t>algorithm </a:t>
                </a:r>
                <a:r>
                  <a:rPr lang="en-US" sz="2000" dirty="0"/>
                  <a:t>: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Our aim</a:t>
                </a:r>
                <a:r>
                  <a:rPr lang="en-US" sz="2000" dirty="0"/>
                  <a:t>:  To show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amortized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b="1" dirty="0"/>
                  <a:t>algorithm </a:t>
                </a:r>
                <a:r>
                  <a:rPr lang="en-US" sz="2000" dirty="0"/>
                  <a:t>is bounded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u="sng" dirty="0"/>
                  <a:t>(x) and</a:t>
                </a:r>
                <a14:m>
                  <m:oMath xmlns:m="http://schemas.openxmlformats.org/officeDocument/2006/math">
                    <m:r>
                      <a:rPr lang="en-US" sz="2000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 should be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Δ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have “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(x)” term to nullify the actual cost.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37" y="914400"/>
                <a:ext cx="9096363" cy="5211763"/>
              </a:xfrm>
              <a:blipFill rotWithShape="1">
                <a:blip r:embed="rId3"/>
                <a:stretch>
                  <a:fillRect l="-737" t="-585" b="-14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350532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600200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524000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124200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124200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537157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3798332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664732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331732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038212" y="4572000"/>
                <a:ext cx="9669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212" y="4572000"/>
                <a:ext cx="96693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0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029200" y="4876800"/>
                <a:ext cx="10838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76800"/>
                <a:ext cx="10838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5809860" y="4876800"/>
            <a:ext cx="2820297" cy="457200"/>
            <a:chOff x="5715000" y="5105400"/>
            <a:chExt cx="2820297" cy="457200"/>
          </a:xfrm>
        </p:grpSpPr>
        <p:sp>
          <p:nvSpPr>
            <p:cNvPr id="78" name="Rounded Rectangle 77"/>
            <p:cNvSpPr/>
            <p:nvPr/>
          </p:nvSpPr>
          <p:spPr>
            <a:xfrm>
              <a:off x="5715000" y="5105400"/>
              <a:ext cx="405927" cy="4572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76052" y="5181600"/>
              <a:ext cx="215924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No. of swaps by </a:t>
              </a:r>
              <a:r>
                <a:rPr lang="en-US" b="1" dirty="0">
                  <a:solidFill>
                    <a:srgbClr val="7030A0"/>
                  </a:solidFill>
                </a:rPr>
                <a:t>OPT</a:t>
              </a:r>
              <a:r>
                <a:rPr lang="en-US" b="1" dirty="0"/>
                <a:t> </a:t>
              </a:r>
            </a:p>
          </p:txBody>
        </p:sp>
        <p:cxnSp>
          <p:nvCxnSpPr>
            <p:cNvPr id="81" name="Straight Connector 80"/>
            <p:cNvCxnSpPr>
              <a:endCxn id="79" idx="1"/>
            </p:cNvCxnSpPr>
            <p:nvPr/>
          </p:nvCxnSpPr>
          <p:spPr>
            <a:xfrm>
              <a:off x="6120927" y="5366266"/>
              <a:ext cx="25512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7626734" y="5486400"/>
            <a:ext cx="1364866" cy="750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loud Callout 68"/>
          <p:cNvSpPr/>
          <p:nvPr/>
        </p:nvSpPr>
        <p:spPr>
          <a:xfrm>
            <a:off x="3863696" y="2850179"/>
            <a:ext cx="4639188" cy="719553"/>
          </a:xfrm>
          <a:prstGeom prst="cloudCallout">
            <a:avLst>
              <a:gd name="adj1" fmla="val -19808"/>
              <a:gd name="adj2" fmla="val 783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should be the potential function  with this feature?</a:t>
            </a:r>
          </a:p>
        </p:txBody>
      </p:sp>
    </p:spTree>
    <p:extLst>
      <p:ext uri="{BB962C8B-B14F-4D97-AF65-F5344CB8AC3E}">
        <p14:creationId xmlns:p14="http://schemas.microsoft.com/office/powerpoint/2010/main" val="378221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3" grpId="0" uiExpand="1" animBg="1"/>
      <p:bldP spid="53" grpId="0" uiExpand="1" animBg="1"/>
      <p:bldP spid="85" grpId="0" uiExpand="1" animBg="1"/>
      <p:bldP spid="86" grpId="0" uiExpand="1" animBg="1"/>
      <p:bldP spid="6" grpId="0" animBg="1"/>
      <p:bldP spid="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the potential function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3200" b="1" dirty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potential of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/>
                  <a:t> algorithm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steps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. # </a:t>
                </a:r>
                <a:r>
                  <a:rPr lang="en-US" sz="2000" b="1" dirty="0"/>
                  <a:t>inversions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Inversions</a:t>
                </a:r>
                <a:r>
                  <a:rPr lang="en-US" sz="2000" dirty="0"/>
                  <a:t>: {(E,C) , (E,A) , (E,D) , (E,B) , (D,B)} </a:t>
                </a:r>
              </a:p>
              <a:p>
                <a:pPr algn="ctr"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10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Note: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since two lists are same in the beginning.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and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always.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 is a valid potential function.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3"/>
                <a:stretch>
                  <a:fillRect l="-741" b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600200" y="2045732"/>
            <a:ext cx="4114800" cy="381000"/>
            <a:chOff x="1600200" y="2438400"/>
            <a:chExt cx="41148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ounded Rectangle 18"/>
            <p:cNvSpPr/>
            <p:nvPr/>
          </p:nvSpPr>
          <p:spPr>
            <a:xfrm>
              <a:off x="52578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993878" y="20690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3124200"/>
            <a:ext cx="4114800" cy="381000"/>
            <a:chOff x="1600200" y="2438400"/>
            <a:chExt cx="4114800" cy="381000"/>
          </a:xfrm>
        </p:grpSpPr>
        <p:grpSp>
          <p:nvGrpSpPr>
            <p:cNvPr id="29" name="Group 28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ounded Rectangle 33"/>
            <p:cNvSpPr/>
            <p:nvPr/>
          </p:nvSpPr>
          <p:spPr>
            <a:xfrm>
              <a:off x="52578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5727" y="2602468"/>
            <a:ext cx="1552563" cy="674132"/>
            <a:chOff x="95727" y="1916668"/>
            <a:chExt cx="1552563" cy="674132"/>
          </a:xfrm>
        </p:grpSpPr>
        <p:cxnSp>
          <p:nvCxnSpPr>
            <p:cNvPr id="44" name="Curved Connector 43"/>
            <p:cNvCxnSpPr>
              <a:stCxn id="45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947238" y="31358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6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=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  <a:endParaRPr lang="en-US" sz="20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To find the answer, first execute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/>
                  <a:t> , and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After execution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algorithm, “x” comes at the front of the list.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anose="05000000000000000000" pitchFamily="2" charset="2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elements </a:t>
                </a:r>
                <a:r>
                  <a:rPr lang="en-US" sz="2000" u="sng" dirty="0"/>
                  <a:t>preceding</a:t>
                </a:r>
                <a:r>
                  <a:rPr lang="en-US" sz="2000" dirty="0"/>
                  <a:t> it now </a:t>
                </a:r>
                <a:r>
                  <a:rPr lang="en-US" sz="2000" u="sng" dirty="0"/>
                  <a:t>follow</a:t>
                </a:r>
                <a:r>
                  <a:rPr lang="en-US" sz="2000" dirty="0"/>
                  <a:t> it.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Each such swap either </a:t>
                </a:r>
                <a:r>
                  <a:rPr lang="en-US" sz="2000" u="sng" dirty="0"/>
                  <a:t>creates</a:t>
                </a:r>
                <a:r>
                  <a:rPr lang="en-US" sz="2000" dirty="0"/>
                  <a:t> a new inversion or </a:t>
                </a:r>
                <a:r>
                  <a:rPr lang="en-US" sz="2000" u="sng" dirty="0"/>
                  <a:t>destroys </a:t>
                </a:r>
                <a:r>
                  <a:rPr lang="en-US" sz="2000" dirty="0"/>
                  <a:t>an existing one.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797031" y="5943600"/>
            <a:ext cx="5094161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14400" y="6286500"/>
            <a:ext cx="4795069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715001" y="6248400"/>
            <a:ext cx="34290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90800" y="5181600"/>
            <a:ext cx="18288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572000" y="5181600"/>
            <a:ext cx="4419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3" grpId="0" uiExpand="1" animBg="1"/>
      <p:bldP spid="53" grpId="0" uiExpand="1" animBg="1"/>
      <p:bldP spid="6" grpId="0" animBg="1"/>
      <p:bldP spid="63" grpId="0" animBg="1"/>
      <p:bldP spid="64" grpId="0" animBg="1"/>
      <p:bldP spid="66" grpId="0" animBg="1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=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  <a:endParaRPr lang="en-US" sz="20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Let “e” be any element preceding “x”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b="1" dirty="0"/>
                  <a:t> list </a:t>
                </a:r>
                <a:r>
                  <a:rPr lang="en-US" sz="2000" dirty="0"/>
                  <a:t>just before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Under what circumstances does the moving of “x” to the front creates a new inversion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/>
                  <a:t>If and only </a:t>
                </a:r>
                <a:r>
                  <a:rPr lang="en-US" sz="2000" dirty="0"/>
                  <a:t>if “e” precedes “x”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b="1" dirty="0"/>
                  <a:t> list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/>
          <p:cNvSpPr/>
          <p:nvPr/>
        </p:nvSpPr>
        <p:spPr>
          <a:xfrm>
            <a:off x="25908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886200" y="2438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3212068"/>
            <a:ext cx="271099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Inversion (</a:t>
            </a:r>
            <a:r>
              <a:rPr lang="en-US" dirty="0" err="1"/>
              <a:t>x,e</a:t>
            </a:r>
            <a:r>
              <a:rPr lang="en-US" dirty="0"/>
              <a:t>) gets created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56388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38600" y="3212068"/>
            <a:ext cx="29375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Inversion (</a:t>
            </a:r>
            <a:r>
              <a:rPr lang="en-US" dirty="0" err="1"/>
              <a:t>x,e</a:t>
            </a:r>
            <a:r>
              <a:rPr lang="en-US" dirty="0"/>
              <a:t>) gets destroyed</a:t>
            </a:r>
          </a:p>
        </p:txBody>
      </p:sp>
    </p:spTree>
    <p:extLst>
      <p:ext uri="{BB962C8B-B14F-4D97-AF65-F5344CB8AC3E}">
        <p14:creationId xmlns:p14="http://schemas.microsoft.com/office/powerpoint/2010/main" val="291228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3" grpId="0" animBg="1"/>
      <p:bldP spid="63" grpId="1" animBg="1"/>
      <p:bldP spid="64" grpId="0" animBg="1"/>
      <p:bldP spid="6" grpId="0" animBg="1"/>
      <p:bldP spid="6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=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  <a:endParaRPr lang="en-US" sz="20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new inversions created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old inversions destroyed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 = ?</a:t>
                </a:r>
                <a:endParaRPr lang="en-US" sz="2000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new inversions created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 </a:t>
                </a:r>
                <a:endParaRPr lang="en-US" sz="2000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old inversions destroyed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181600" y="5574268"/>
                <a:ext cx="14654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574268"/>
                <a:ext cx="146540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0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388077" y="4800600"/>
                <a:ext cx="64724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(No. of new inversions created  –  No. of old inversions destroyed)</a:t>
                </a: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077" y="4800600"/>
                <a:ext cx="647247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7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953000" y="5193268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193268"/>
                <a:ext cx="124098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7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953000" y="5879068"/>
                <a:ext cx="6943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879068"/>
                <a:ext cx="6943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5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5333103" y="5867400"/>
            <a:ext cx="2820297" cy="381000"/>
            <a:chOff x="5715000" y="5029200"/>
            <a:chExt cx="2820297" cy="381000"/>
          </a:xfrm>
        </p:grpSpPr>
        <p:sp>
          <p:nvSpPr>
            <p:cNvPr id="78" name="Rounded Rectangle 77"/>
            <p:cNvSpPr/>
            <p:nvPr/>
          </p:nvSpPr>
          <p:spPr>
            <a:xfrm>
              <a:off x="5715000" y="5105400"/>
              <a:ext cx="405927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76052" y="5029200"/>
              <a:ext cx="215924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No. of swaps by </a:t>
              </a:r>
              <a:r>
                <a:rPr lang="en-US" b="1" dirty="0">
                  <a:solidFill>
                    <a:srgbClr val="7030A0"/>
                  </a:solidFill>
                </a:rPr>
                <a:t>OPT</a:t>
              </a:r>
              <a:r>
                <a:rPr lang="en-US" b="1" dirty="0"/>
                <a:t> 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120927" y="5257800"/>
              <a:ext cx="25512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 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)  )                                                        </a:t>
                </a: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029200" y="6260068"/>
                <a:ext cx="6303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260068"/>
                <a:ext cx="63030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06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5562600" y="4724400"/>
            <a:ext cx="3124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6" grpId="0" animBg="1"/>
      <p:bldP spid="88" grpId="0" animBg="1"/>
      <p:bldP spid="89" grpId="0" animBg="1"/>
      <p:bldP spid="90" grpId="0" animBg="1"/>
      <p:bldP spid="91" grpId="0" animBg="1"/>
      <p:bldP spid="77" grpId="0" animBg="1"/>
      <p:bldP spid="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Amortized cost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 by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MTF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111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=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  <a:endParaRPr lang="en-US" sz="20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		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(Actual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       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508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       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508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0" y="5543490"/>
                <a:ext cx="2218428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     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218428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576" r="-467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 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)  )                                                        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7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09800" y="4812268"/>
                <a:ext cx="593451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  )                                                        </a:t>
                </a: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5934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09800" y="4800600"/>
                <a:ext cx="58687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                                                          </a:t>
                </a: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00600"/>
                <a:ext cx="586878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6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0" grpId="0" animBg="1"/>
      <p:bldP spid="82" grpId="0" animBg="1"/>
      <p:bldP spid="83" grpId="0" animBg="1"/>
      <p:bldP spid="91" grpId="0" animBg="1"/>
      <p:bldP spid="7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Analysis of </a:t>
            </a:r>
            <a:r>
              <a:rPr lang="en-US" sz="3200" b="1" dirty="0">
                <a:solidFill>
                  <a:srgbClr val="7030A0"/>
                </a:solidFill>
              </a:rPr>
              <a:t>MTF </a:t>
            </a:r>
            <a:r>
              <a:rPr lang="en-US" sz="3200" b="1" dirty="0"/>
              <a:t>versus </a:t>
            </a:r>
            <a:r>
              <a:rPr lang="en-US" sz="3200" b="1" dirty="0">
                <a:solidFill>
                  <a:srgbClr val="7030A0"/>
                </a:solidFill>
              </a:rPr>
              <a:t>OPT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,  amortized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For any sequence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/>
                  <a:t> query operation</a:t>
                </a:r>
                <a:r>
                  <a:rPr lang="en-US" sz="2000" dirty="0"/>
                  <a:t>,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𝐌𝐅𝐓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</m:t>
                        </m:r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𝐌𝐅𝐓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     </a:t>
                </a:r>
                <a:r>
                  <a:rPr lang="en-US" sz="2000" dirty="0"/>
                  <a:t>Amortized cost of the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(Actual cost of 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/>
                  <a:t> query operation </a:t>
                </a:r>
                <a:r>
                  <a:rPr lang="en-US" sz="2000" dirty="0"/>
                  <a:t>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		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𝐎𝐏𝐓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MTF </a:t>
                </a:r>
                <a:r>
                  <a:rPr lang="en-US" sz="2000" dirty="0"/>
                  <a:t>algorithm is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 </a:t>
                </a:r>
                <a:r>
                  <a:rPr lang="en-US" sz="2000" dirty="0"/>
                  <a:t>competitive.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</a:t>
            </a:r>
            <a:r>
              <a:rPr lang="en-US" sz="2000" dirty="0"/>
              <a:t>: How would anyone have come up with such a magical analysis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perhaps a </a:t>
            </a:r>
            <a:r>
              <a:rPr lang="en-US" sz="2000" i="1" dirty="0">
                <a:solidFill>
                  <a:srgbClr val="0070C0"/>
                </a:solidFill>
              </a:rPr>
              <a:t>persistent meditation </a:t>
            </a:r>
            <a:r>
              <a:rPr lang="en-US" sz="2000" dirty="0"/>
              <a:t>on the problem </a:t>
            </a:r>
          </a:p>
          <a:p>
            <a:pPr marL="0" indent="0">
              <a:buNone/>
            </a:pPr>
            <a:r>
              <a:rPr lang="en-US" sz="2000" dirty="0"/>
              <a:t>for a few months would have led the researcher to come up with this analysis.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 hope some of you are also inspired by such magical and elegant analysis.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You might like to study analysis of Splay tree on you tube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Delete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FreeTable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FreeTable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</a:t>
                </a:r>
                <a:r>
                  <a:rPr lang="en-US" sz="2000" dirty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3440668"/>
            <a:ext cx="23442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// Table is quarter full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Left Arrow 8"/>
              <p:cNvSpPr/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Lef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4351" y="3429000"/>
                <a:ext cx="111504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51" y="3429000"/>
                <a:ext cx="111504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011" t="-7692" r="-1038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4575048" y="5334000"/>
            <a:ext cx="2740152" cy="10581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Idea: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Delay the shrinking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54752" y="3829110"/>
                <a:ext cx="72006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);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752" y="3829110"/>
                <a:ext cx="72006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9322" t="-7576" r="-1610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50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0" y="3064605"/>
            <a:ext cx="13716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24000" y="1840468"/>
            <a:ext cx="1676400" cy="381000"/>
            <a:chOff x="1524000" y="2831068"/>
            <a:chExt cx="16764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895600" y="2831068"/>
                  <a:ext cx="304800" cy="38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831068"/>
                  <a:ext cx="3048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4762" r="-28000" b="-238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1524000" y="2831068"/>
              <a:ext cx="13716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24000" y="2221470"/>
            <a:ext cx="1676402" cy="516794"/>
            <a:chOff x="1600202" y="1452738"/>
            <a:chExt cx="1676402" cy="516794"/>
          </a:xfrm>
        </p:grpSpPr>
        <p:sp>
          <p:nvSpPr>
            <p:cNvPr id="14" name="Right Brace 13"/>
            <p:cNvSpPr/>
            <p:nvPr/>
          </p:nvSpPr>
          <p:spPr>
            <a:xfrm rot="16200000" flipH="1">
              <a:off x="2304604" y="748336"/>
              <a:ext cx="267598" cy="16764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1058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5859" y="1600200"/>
                  <a:ext cx="86594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84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1524000" y="1066800"/>
            <a:ext cx="5410202" cy="685799"/>
            <a:chOff x="1524000" y="843136"/>
            <a:chExt cx="5410202" cy="685799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043432" y="843136"/>
                  <a:ext cx="5902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340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69720" y="3079845"/>
          <a:ext cx="2621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524000" y="18288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 flipV="1">
            <a:off x="3200400" y="2286000"/>
            <a:ext cx="1066800" cy="647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524000" y="3521806"/>
            <a:ext cx="2590802" cy="516794"/>
            <a:chOff x="1600202" y="1452738"/>
            <a:chExt cx="2590802" cy="516794"/>
          </a:xfrm>
        </p:grpSpPr>
        <p:sp>
          <p:nvSpPr>
            <p:cNvPr id="24" name="Right Brace 23"/>
            <p:cNvSpPr/>
            <p:nvPr/>
          </p:nvSpPr>
          <p:spPr>
            <a:xfrm rot="16200000" flipH="1">
              <a:off x="2761804" y="291136"/>
              <a:ext cx="267597" cy="25908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590802" y="1600200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2" y="1600200"/>
                  <a:ext cx="5902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35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90800" y="5754896"/>
                <a:ext cx="51940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used by us for handling insertion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754896"/>
                <a:ext cx="519405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5" t="-8197" r="-3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6172200" y="5678696"/>
            <a:ext cx="0" cy="475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96200" y="5696848"/>
            <a:ext cx="0" cy="475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6"/>
              <p:cNvGraphicFramePr>
                <a:graphicFrameLocks/>
              </p:cNvGraphicFramePr>
              <p:nvPr/>
            </p:nvGraphicFramePr>
            <p:xfrm>
              <a:off x="609600" y="41148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Delete(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1381647"/>
                  </p:ext>
                </p:extLst>
              </p:nvPr>
            </p:nvGraphicFramePr>
            <p:xfrm>
              <a:off x="609600" y="41148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5682" r="-126868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427807" t="-5682" r="-154011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34573" y="47360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573" y="4736068"/>
                <a:ext cx="35458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61693" y="5257800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693" y="5257800"/>
                <a:ext cx="8963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88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50556" y="4736068"/>
            <a:ext cx="35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1</a:t>
            </a:r>
            <a:r>
              <a:rPr lang="en-US" dirty="0"/>
              <a:t>: when table does not shrink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0557" y="5257800"/>
            <a:ext cx="36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2</a:t>
            </a:r>
            <a:r>
              <a:rPr lang="en-US" dirty="0"/>
              <a:t>: when table shrinks to half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458143" y="5257800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143" y="5257800"/>
                <a:ext cx="124745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8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313359" y="5269468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359" y="5269468"/>
                <a:ext cx="10342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10973" y="46598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73" y="4659868"/>
                <a:ext cx="49244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56157" y="4648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57" y="4648200"/>
                <a:ext cx="49244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14369" y="1828800"/>
                <a:ext cx="18678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Before </a:t>
                </a:r>
                <a:r>
                  <a:rPr lang="en-US" b="1" dirty="0"/>
                  <a:t>Delete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828800"/>
                <a:ext cx="1867884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2614"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239000" y="2895600"/>
                <a:ext cx="172303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After </a:t>
                </a:r>
                <a:r>
                  <a:rPr lang="en-US" b="1" dirty="0"/>
                  <a:t>Delete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895600"/>
                <a:ext cx="1723036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191" t="-8197" r="-1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0" y="1828800"/>
                <a:ext cx="15440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1544012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791" t="-8197" r="-63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52400" y="2907268"/>
                <a:ext cx="7104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907268"/>
                <a:ext cx="710451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709" t="-8197" r="-136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Down Ribbon 41"/>
          <p:cNvSpPr/>
          <p:nvPr/>
        </p:nvSpPr>
        <p:spPr>
          <a:xfrm>
            <a:off x="2133600" y="5943600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carefully the </a:t>
            </a:r>
            <a:r>
              <a:rPr lang="en-US" b="1" dirty="0">
                <a:solidFill>
                  <a:schemeClr val="tx1"/>
                </a:solidFill>
              </a:rPr>
              <a:t>Case 2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loud Callout 42"/>
              <p:cNvSpPr/>
              <p:nvPr/>
            </p:nvSpPr>
            <p:spPr>
              <a:xfrm>
                <a:off x="152400" y="6172200"/>
                <a:ext cx="6096000" cy="67286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adapt this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so that amortized cost is bounded by a constant for deletion as well. </a:t>
                </a:r>
              </a:p>
            </p:txBody>
          </p:sp>
        </mc:Choice>
        <mc:Fallback xmlns="">
          <p:sp>
            <p:nvSpPr>
              <p:cNvPr id="43" name="Cloud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172200"/>
                <a:ext cx="6096000" cy="672868"/>
              </a:xfrm>
              <a:prstGeom prst="cloudCallou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65759" y="5257800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59" y="5257800"/>
                <a:ext cx="72968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6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6" grpId="0" animBg="1"/>
      <p:bldP spid="29" grpId="0"/>
      <p:bldP spid="31" grpId="0"/>
      <p:bldP spid="32" grpId="0"/>
      <p:bldP spid="33" grpId="0"/>
      <p:bldP spid="34" grpId="0"/>
      <p:bldP spid="35" grpId="0"/>
      <p:bldP spid="35" grpId="1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 Trees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Examples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AVL</a:t>
                </a:r>
                <a:r>
                  <a:rPr lang="en-US" sz="2000" dirty="0"/>
                  <a:t> tree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/>
                  <a:t>-Black tree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Strength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Achieve worst case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for all operations.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Weakness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Very difficult to implement.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Splay </a:t>
                </a:r>
                <a:r>
                  <a:rPr lang="en-US" sz="2000" b="1" dirty="0"/>
                  <a:t>tree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loud Callout 2"/>
          <p:cNvSpPr/>
          <p:nvPr/>
        </p:nvSpPr>
        <p:spPr>
          <a:xfrm>
            <a:off x="2590800" y="4495800"/>
            <a:ext cx="4855029" cy="762000"/>
          </a:xfrm>
          <a:prstGeom prst="cloudCallout">
            <a:avLst>
              <a:gd name="adj1" fmla="val -29166"/>
              <a:gd name="adj2" fmla="val 749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have a simpler BST ?</a:t>
            </a:r>
          </a:p>
        </p:txBody>
      </p:sp>
    </p:spTree>
    <p:extLst>
      <p:ext uri="{BB962C8B-B14F-4D97-AF65-F5344CB8AC3E}">
        <p14:creationId xmlns:p14="http://schemas.microsoft.com/office/powerpoint/2010/main" val="100759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Splay </a:t>
            </a:r>
            <a:r>
              <a:rPr lang="en-US" sz="3200" b="1" dirty="0"/>
              <a:t>tree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/>
              <a:t>A </a:t>
            </a:r>
            <a:r>
              <a:rPr lang="en-US" sz="3200" b="1" i="1" u="sng" dirty="0">
                <a:solidFill>
                  <a:srgbClr val="006C31"/>
                </a:solidFill>
              </a:rPr>
              <a:t>self organizing </a:t>
            </a:r>
            <a:r>
              <a:rPr lang="en-US" sz="3200" dirty="0"/>
              <a:t>Binary search trees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31" y="1600200"/>
            <a:ext cx="368293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457200"/>
            <a:ext cx="6629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91000" y="6248400"/>
                <a:ext cx="13214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JACM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𝟏𝟗𝟖𝟓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248400"/>
                <a:ext cx="132145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670" t="-6349" r="-688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700035" y="1186934"/>
            <a:ext cx="15236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Daniel </a:t>
            </a:r>
            <a:r>
              <a:rPr lang="en-US" b="1" dirty="0" err="1">
                <a:solidFill>
                  <a:srgbClr val="002060"/>
                </a:solidFill>
              </a:rPr>
              <a:t>Sleator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1186934"/>
            <a:ext cx="14760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Robert </a:t>
            </a:r>
            <a:r>
              <a:rPr lang="en-US" b="1" dirty="0" err="1">
                <a:solidFill>
                  <a:srgbClr val="002060"/>
                </a:solidFill>
              </a:rPr>
              <a:t>Tarjan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8195" y="120870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31274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Splay</a:t>
            </a:r>
            <a:r>
              <a:rPr lang="en-US" sz="3600" b="1" dirty="0"/>
              <a:t> operation  </a:t>
            </a:r>
            <a:br>
              <a:rPr lang="en-US" sz="3600" b="1" dirty="0"/>
            </a:b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1676400"/>
            <a:ext cx="3676650" cy="981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048000"/>
            <a:ext cx="3724275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4876800"/>
            <a:ext cx="3752850" cy="1352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0750" y="990600"/>
            <a:ext cx="93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Splay(</a:t>
            </a:r>
            <a:r>
              <a:rPr lang="en-US" dirty="0"/>
              <a:t>x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1371600"/>
            <a:ext cx="24384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2819400"/>
            <a:ext cx="2438400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4648200"/>
            <a:ext cx="2438400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2019300"/>
            <a:ext cx="15497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rotation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4355068"/>
            <a:ext cx="166840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rotation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8600" y="355389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Zig-zig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193268"/>
            <a:ext cx="84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Zig-</a:t>
            </a:r>
            <a:r>
              <a:rPr lang="en-US" b="1" dirty="0" err="1">
                <a:solidFill>
                  <a:srgbClr val="C00000"/>
                </a:solidFill>
              </a:rPr>
              <a:t>zag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4800" y="19050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Zig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Splay</a:t>
            </a:r>
            <a:r>
              <a:rPr lang="en-US" sz="3600" b="1" dirty="0"/>
              <a:t> operation  </a:t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986756"/>
            <a:ext cx="4191000" cy="37528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67200" y="1981200"/>
            <a:ext cx="2438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4038600"/>
            <a:ext cx="2514600" cy="190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038600"/>
            <a:ext cx="2438400" cy="190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4800" y="9260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Splay(</a:t>
            </a:r>
            <a:r>
              <a:rPr lang="en-US" dirty="0"/>
              <a:t>B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0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Search(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600" b="1" dirty="0"/>
                  <a:t>) on a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Splay Tree</a:t>
                </a:r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r>
                  <a:rPr lang="en-US" sz="2000" dirty="0"/>
                  <a:t>Perform ordinary search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on the BST.</a:t>
                </a:r>
              </a:p>
              <a:p>
                <a:r>
                  <a:rPr lang="en-US" sz="2000" dirty="0"/>
                  <a:t>Bring the element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to the root by a sequence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splaying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2362200"/>
            <a:ext cx="2819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13804</TotalTime>
  <Words>2037</Words>
  <Application>Microsoft Macintosh PowerPoint</Application>
  <PresentationFormat>On-screen Show (4:3)</PresentationFormat>
  <Paragraphs>533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SPACE and TIME Efficient  Dynamic Table  </vt:lpstr>
      <vt:lpstr>An efficient way to perform delete(x)</vt:lpstr>
      <vt:lpstr>Amortized Analysis of Delete(x)  </vt:lpstr>
      <vt:lpstr>Binary Search Trees </vt:lpstr>
      <vt:lpstr>Splay tree:  A self organizing Binary search trees. </vt:lpstr>
      <vt:lpstr>Splay operation   </vt:lpstr>
      <vt:lpstr>Splay operation   </vt:lpstr>
      <vt:lpstr>Search(x) on a Splay Tree</vt:lpstr>
      <vt:lpstr>A magic</vt:lpstr>
      <vt:lpstr>Self Organizing LIST</vt:lpstr>
      <vt:lpstr>Problem : Online list search </vt:lpstr>
      <vt:lpstr>Competitive ratio </vt:lpstr>
      <vt:lpstr> </vt:lpstr>
      <vt:lpstr>Move to Front Algorithm</vt:lpstr>
      <vt:lpstr>Move-to-Front algorithm </vt:lpstr>
      <vt:lpstr>Move-to-Front algorithm Execution of Search(R)</vt:lpstr>
      <vt:lpstr>How good is MTF Algorithm ?</vt:lpstr>
      <vt:lpstr>What is the main challenge ?</vt:lpstr>
      <vt:lpstr>ith query operation of MTF and OPT </vt:lpstr>
      <vt:lpstr>the potential function ϕ </vt:lpstr>
      <vt:lpstr>Change in potential during ith query operation </vt:lpstr>
      <vt:lpstr>Change in potential during ith query operation </vt:lpstr>
      <vt:lpstr>Change in potential during ith query operation </vt:lpstr>
      <vt:lpstr>Amortized cost of ith query operation by MTF </vt:lpstr>
      <vt:lpstr>Analysis of MTF versus OPT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1351</cp:revision>
  <dcterms:created xsi:type="dcterms:W3CDTF">2011-12-03T04:13:03Z</dcterms:created>
  <dcterms:modified xsi:type="dcterms:W3CDTF">2021-10-30T15:58:32Z</dcterms:modified>
</cp:coreProperties>
</file>