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607" r:id="rId2"/>
    <p:sldId id="552" r:id="rId3"/>
    <p:sldId id="553" r:id="rId4"/>
    <p:sldId id="589" r:id="rId5"/>
    <p:sldId id="580" r:id="rId6"/>
    <p:sldId id="604" r:id="rId7"/>
    <p:sldId id="582" r:id="rId8"/>
    <p:sldId id="587" r:id="rId9"/>
    <p:sldId id="590" r:id="rId10"/>
    <p:sldId id="586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20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.png"/><Relationship Id="rId10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loyd_Shapley" TargetMode="External"/><Relationship Id="rId2" Type="http://schemas.openxmlformats.org/officeDocument/2006/relationships/hyperlink" Target="https://en.wikipedia.org/wiki/David_Gal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221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2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8.png"/><Relationship Id="rId3" Type="http://schemas.openxmlformats.org/officeDocument/2006/relationships/image" Target="../media/image25.png"/><Relationship Id="rId7" Type="http://schemas.openxmlformats.org/officeDocument/2006/relationships/image" Target="../media/image620.png"/><Relationship Id="rId12" Type="http://schemas.openxmlformats.org/officeDocument/2006/relationships/image" Target="../media/image4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26.png"/><Relationship Id="rId10" Type="http://schemas.openxmlformats.org/officeDocument/2006/relationships/image" Target="../media/image66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5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32.png"/><Relationship Id="rId2" Type="http://schemas.openxmlformats.org/officeDocument/2006/relationships/image" Target="../media/image70.png"/><Relationship Id="rId16" Type="http://schemas.openxmlformats.org/officeDocument/2006/relationships/image" Target="../media/image31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30.png"/><Relationship Id="rId10" Type="http://schemas.openxmlformats.org/officeDocument/2006/relationships/image" Target="../media/image78.png"/><Relationship Id="rId19" Type="http://schemas.openxmlformats.org/officeDocument/2006/relationships/image" Target="../media/image34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29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31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Fibonacci Heap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Stable Matching Problem </a:t>
            </a:r>
            <a:endParaRPr lang="en-US" sz="28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5029200"/>
            <a:ext cx="18303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Finishing touch 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8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Mission accomplished </a:t>
            </a: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71061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9135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 heap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802" y="5580965"/>
            <a:ext cx="740972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Fibonacci Heaps were invented in 1985 by </a:t>
            </a:r>
            <a:r>
              <a:rPr lang="en-US" b="1" dirty="0" err="1"/>
              <a:t>Fredman</a:t>
            </a:r>
            <a:r>
              <a:rPr lang="en-US" b="1" dirty="0"/>
              <a:t> and </a:t>
            </a:r>
            <a:r>
              <a:rPr lang="en-US" b="1" dirty="0" err="1"/>
              <a:t>Tarjan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In 2012, </a:t>
            </a:r>
            <a:r>
              <a:rPr lang="en-US" b="1" dirty="0" err="1"/>
              <a:t>Brodal</a:t>
            </a:r>
            <a:r>
              <a:rPr lang="en-US" b="1" dirty="0"/>
              <a:t>, </a:t>
            </a:r>
            <a:r>
              <a:rPr lang="en-US" b="1" dirty="0" err="1"/>
              <a:t>Lagogiannis</a:t>
            </a:r>
            <a:r>
              <a:rPr lang="en-US" b="1" dirty="0"/>
              <a:t> &amp; </a:t>
            </a:r>
            <a:r>
              <a:rPr lang="en-US" b="1" dirty="0" err="1"/>
              <a:t>Tarjan</a:t>
            </a:r>
            <a:r>
              <a:rPr lang="en-US" dirty="0"/>
              <a:t> got rid of “amortized bound” as well.</a:t>
            </a:r>
          </a:p>
          <a:p>
            <a:pPr algn="ctr"/>
            <a:r>
              <a:rPr lang="en-US" b="1" dirty="0" err="1"/>
              <a:t>Tarjan</a:t>
            </a:r>
            <a:r>
              <a:rPr lang="en-US" dirty="0"/>
              <a:t> made great contribution to the area of algorithms and data structures.</a:t>
            </a:r>
          </a:p>
          <a:p>
            <a:pPr algn="ctr"/>
            <a:r>
              <a:rPr lang="en-US" dirty="0"/>
              <a:t>He is 70+ years old, and is still so active …(truly inspiring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83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…..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…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/>
              <a:t> :     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8624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marriage is said to be </a:t>
                </a:r>
                <a:r>
                  <a:rPr lang="en-US" sz="1800" b="1" dirty="0"/>
                  <a:t>stable</a:t>
                </a:r>
                <a:r>
                  <a:rPr lang="en-US" sz="1800" dirty="0"/>
                  <a:t> if there is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unstable pair in the society.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: an unstable pair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856631" y="838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Meaning of </a:t>
            </a:r>
            <a:r>
              <a:rPr lang="en-US" dirty="0" err="1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33" grpId="0" animBg="1"/>
      <p:bldP spid="33" grpId="1" animBg="1"/>
      <p:bldP spid="7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Stable Marriage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Man</a:t>
            </a:r>
            <a:r>
              <a:rPr lang="en-US" sz="2400" dirty="0">
                <a:solidFill>
                  <a:schemeClr val="tx1"/>
                </a:solidFill>
              </a:rPr>
              <a:t> proposes</a:t>
            </a:r>
          </a:p>
          <a:p>
            <a:r>
              <a:rPr lang="en-US" sz="2400" dirty="0">
                <a:solidFill>
                  <a:srgbClr val="FF00FF"/>
                </a:solidFill>
              </a:rPr>
              <a:t>Woman</a:t>
            </a:r>
            <a:r>
              <a:rPr lang="en-US" sz="2400" dirty="0">
                <a:solidFill>
                  <a:schemeClr val="tx1"/>
                </a:solidFill>
              </a:rPr>
              <a:t> disposes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7962" y="2819400"/>
            <a:ext cx="35080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1962, </a:t>
            </a:r>
            <a:r>
              <a:rPr lang="en-US" dirty="0">
                <a:hlinkClick r:id="rId2" tooltip="David Gale"/>
              </a:rPr>
              <a:t>David Gale</a:t>
            </a:r>
            <a:r>
              <a:rPr lang="en-US" dirty="0"/>
              <a:t> and </a:t>
            </a:r>
            <a:r>
              <a:rPr lang="en-US" dirty="0">
                <a:hlinkClick r:id="rId3" tooltip="Lloyd Shapley"/>
              </a:rPr>
              <a:t>Lloyd Shapley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667000" y="2133600"/>
            <a:ext cx="2895600" cy="958334"/>
            <a:chOff x="2667000" y="2133600"/>
            <a:chExt cx="2895600" cy="958334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7000" y="2133600"/>
              <a:ext cx="2895600" cy="958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892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2667000" y="3048000"/>
            <a:ext cx="2895600" cy="307777"/>
            <a:chOff x="2667000" y="3048000"/>
            <a:chExt cx="2895600" cy="307777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667000" y="3200400"/>
              <a:ext cx="2895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667000" y="2552700"/>
            <a:ext cx="2895600" cy="1975366"/>
            <a:chOff x="2667000" y="2552700"/>
            <a:chExt cx="2895600" cy="1975366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2667000" y="2552700"/>
              <a:ext cx="2895600" cy="1975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 flipV="1">
            <a:off x="2647369" y="2133600"/>
            <a:ext cx="2934862" cy="958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647369" y="2552700"/>
            <a:ext cx="2895600" cy="19870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667000" y="3200400"/>
            <a:ext cx="2915231" cy="148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7000" y="2019300"/>
            <a:ext cx="2895600" cy="571500"/>
            <a:chOff x="2667000" y="2520434"/>
            <a:chExt cx="2895600" cy="571500"/>
          </a:xfrm>
        </p:grpSpPr>
        <p:cxnSp>
          <p:nvCxnSpPr>
            <p:cNvPr id="77" name="Straight Arrow Connector 76"/>
            <p:cNvCxnSpPr/>
            <p:nvPr/>
          </p:nvCxnSpPr>
          <p:spPr>
            <a:xfrm flipH="1">
              <a:off x="2667000" y="2520434"/>
              <a:ext cx="2895600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/>
          <p:cNvCxnSpPr/>
          <p:nvPr/>
        </p:nvCxnSpPr>
        <p:spPr>
          <a:xfrm flipV="1">
            <a:off x="2647369" y="2013466"/>
            <a:ext cx="2963437" cy="577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 err="1">
                    <a:sym typeface="Wingdings" pitchFamily="2" charset="2"/>
                  </a:rPr>
                  <a:t>Extract_any_Man_from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next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 </a:t>
                </a:r>
                <a:r>
                  <a:rPr lang="en-US" sz="1800" b="1" dirty="0"/>
                  <a:t>unmarried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else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divorces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else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:r>
                  <a:rPr lang="en-US" sz="1800" dirty="0"/>
                  <a:t>{</a:t>
                </a:r>
                <a:r>
                  <a:rPr lang="en-US" sz="1800" b="1" dirty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 rotWithShape="1">
                <a:blip r:embed="rId3"/>
                <a:stretch>
                  <a:fillRect l="-905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24987" y="1600200"/>
                <a:ext cx="4719013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Does the algorithm terminate ?</a:t>
                </a:r>
              </a:p>
              <a:p>
                <a:pPr marL="0" indent="0">
                  <a:buNone/>
                </a:pPr>
                <a:r>
                  <a:rPr lang="en-US" sz="1600" dirty="0"/>
                  <a:t>Answer: </a:t>
                </a:r>
                <a:r>
                  <a:rPr lang="en-US" sz="1600" b="1" dirty="0">
                    <a:solidFill>
                      <a:srgbClr val="009900"/>
                    </a:solidFill>
                  </a:rPr>
                  <a:t>Yes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(in </a:t>
                </a:r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) iterations)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/>
                  <a:t>In each iteration 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Either</a:t>
                </a:r>
                <a:r>
                  <a:rPr lang="en-US" sz="1600" dirty="0"/>
                  <a:t>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206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decreases</a:t>
                </a:r>
                <a:r>
                  <a:rPr lang="en-US" sz="1600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b="1" dirty="0"/>
                  <a:t>OR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some woman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is </a:t>
                </a:r>
                <a:r>
                  <a:rPr lang="en-US" sz="1600" u="sng" dirty="0"/>
                  <a:t>removed</a:t>
                </a:r>
                <a:r>
                  <a:rPr lang="en-US" sz="1600" dirty="0"/>
                  <a:t> from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) for  some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More Observations</a:t>
                </a:r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A man </a:t>
                </a:r>
                <a:r>
                  <a:rPr lang="en-US" sz="1600" u="sng" dirty="0"/>
                  <a:t>never </a:t>
                </a:r>
                <a:r>
                  <a:rPr lang="en-US" sz="1600" dirty="0"/>
                  <a:t>proposes to a woman </a:t>
                </a:r>
                <a:r>
                  <a:rPr lang="en-US" sz="1600" u="sng" dirty="0"/>
                  <a:t>twice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A woman, once married, remains always married.</a:t>
                </a:r>
              </a:p>
              <a:p>
                <a:r>
                  <a:rPr lang="en-US" sz="1600" dirty="0"/>
                  <a:t>Each new marriage gives a woman a better partner.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24987" y="1600200"/>
                <a:ext cx="4719013" cy="4525963"/>
              </a:xfrm>
              <a:blipFill rotWithShape="1">
                <a:blip r:embed="rId4"/>
                <a:stretch>
                  <a:fillRect l="-644" t="-806" r="-1418" b="-22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119" t="-7273" r="-4237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429" t="-5357" r="-2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7010400" y="2514600"/>
            <a:ext cx="1981200" cy="609600"/>
          </a:xfrm>
          <a:prstGeom prst="cloudCallout">
            <a:avLst>
              <a:gd name="adj1" fmla="val -23325"/>
              <a:gd name="adj2" fmla="val 767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measure of progress ?</a:t>
            </a:r>
          </a:p>
        </p:txBody>
      </p:sp>
    </p:spTree>
    <p:extLst>
      <p:ext uri="{BB962C8B-B14F-4D97-AF65-F5344CB8AC3E}">
        <p14:creationId xmlns:p14="http://schemas.microsoft.com/office/powerpoint/2010/main" val="17601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6" grpId="0" build="p" animBg="1"/>
      <p:bldP spid="7" grpId="0"/>
      <p:bldP spid="8" grpId="0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Fibonacci Numbers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Revising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Discrete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</a:t>
                </a:r>
                <a:r>
                  <a:rPr lang="en-US" sz="1600" dirty="0"/>
                  <a:t>(a sketch (the details emerged from the interaction in the class))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must have proposed to</a:t>
                </a:r>
                <a:r>
                  <a:rPr lang="en-US" sz="16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At the moment of the proposal,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either married or unmarried.</a:t>
                </a:r>
              </a:p>
              <a:p>
                <a:pPr marL="0" indent="0">
                  <a:buNone/>
                </a:pPr>
                <a:r>
                  <a:rPr lang="en-US" sz="1600" dirty="0"/>
                  <a:t>If unmarried,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accepted the offer at that time but divorced later.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a woman divorces her present husband only when she gets a better partner .</a:t>
                </a:r>
              </a:p>
              <a:p>
                <a:pPr marL="0" indent="0">
                  <a:buNone/>
                </a:pPr>
                <a:r>
                  <a:rPr lang="en-US" sz="16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surely got a better partner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Since the partner of a woman only improves in future rounds,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would indeed be preferred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If married,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  <a:blipFill rotWithShape="1">
                <a:blip r:embed="rId3"/>
                <a:stretch>
                  <a:fillRect l="-637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3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GaleShapley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) indeed computes a stable marriage.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Does there exist a </a:t>
                </a:r>
                <a:r>
                  <a:rPr lang="en-US" sz="2000" u="sng" dirty="0"/>
                  <a:t>unique</a:t>
                </a:r>
                <a:r>
                  <a:rPr lang="en-US" sz="2000" dirty="0"/>
                  <a:t> stable marriage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b="1" dirty="0"/>
                  <a:t>No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2895600"/>
            <a:chOff x="2286000" y="1828800"/>
            <a:chExt cx="381000" cy="28956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2883932"/>
            <a:chOff x="1524000" y="1828800"/>
            <a:chExt cx="533400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2819400"/>
            <a:chOff x="5562600" y="1828800"/>
            <a:chExt cx="381000" cy="2819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2883932"/>
            <a:chOff x="6127596" y="1764268"/>
            <a:chExt cx="673776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Left Arrow 2"/>
          <p:cNvSpPr/>
          <p:nvPr/>
        </p:nvSpPr>
        <p:spPr>
          <a:xfrm>
            <a:off x="3276600" y="2731532"/>
            <a:ext cx="1524000" cy="11546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2038243" y="51573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 </a:t>
            </a:r>
            <a:r>
              <a:rPr lang="en-US" b="1" dirty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Women </a:t>
            </a:r>
            <a:r>
              <a:rPr lang="en-US" b="1" dirty="0" err="1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Left Arrow 59"/>
          <p:cNvSpPr/>
          <p:nvPr/>
        </p:nvSpPr>
        <p:spPr>
          <a:xfrm flipH="1">
            <a:off x="3308823" y="2743200"/>
            <a:ext cx="1720377" cy="1131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61" name="Down Ribbon 60"/>
          <p:cNvSpPr/>
          <p:nvPr/>
        </p:nvSpPr>
        <p:spPr>
          <a:xfrm>
            <a:off x="1981200" y="53097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Women </a:t>
            </a:r>
            <a:r>
              <a:rPr lang="en-US" b="1" dirty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3" grpId="1" animBg="1"/>
      <p:bldP spid="11" grpId="0" animBg="1"/>
      <p:bldP spid="11" grpId="1" build="allAtOnce" animBg="1"/>
      <p:bldP spid="60" grpId="0" animBg="1"/>
      <p:bldP spid="61" grpId="0" animBg="1"/>
      <p:bldP spid="61" grpI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0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sub>
                      <m:sup/>
                      <m:e>
                        <m:r>
                          <a:rPr lang="en-US" sz="18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=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440668"/>
                <a:ext cx="48923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0668"/>
                <a:ext cx="489236" cy="369332"/>
              </a:xfrm>
              <a:prstGeom prst="rect">
                <a:avLst/>
              </a:prstGeom>
              <a:blipFill>
                <a:blip r:embed="rId3"/>
                <a:stretch>
                  <a:fillRect t="-6349" r="-85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466116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882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18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715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4953000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4147457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3418116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667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883230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1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1100755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9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2754868"/>
                <a:ext cx="179010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754868"/>
                <a:ext cx="17901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215505" y="5943600"/>
            <a:ext cx="68261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can use this to get an alternate expression for Fibonacci numbers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2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9" grpId="1" animBg="1"/>
      <p:bldP spid="13" grpId="0"/>
      <p:bldP spid="13" grpId="1"/>
      <p:bldP spid="13" grpId="2"/>
      <p:bldP spid="13" grpId="3"/>
      <p:bldP spid="15" grpId="0"/>
      <p:bldP spid="15" grpId="1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  <p:bldP spid="19" grpId="0"/>
      <p:bldP spid="19" grpId="1"/>
      <p:bldP spid="19" grpId="2"/>
      <p:bldP spid="19" grpId="3"/>
      <p:bldP spid="20" grpId="0"/>
      <p:bldP spid="20" grpId="1"/>
      <p:bldP spid="20" grpId="2"/>
      <p:bldP spid="20" grpId="3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39" grpId="1"/>
      <p:bldP spid="40" grpId="0"/>
      <p:bldP spid="41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/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𝑭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29000" y="3429000"/>
            <a:ext cx="2286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38800" y="3429000"/>
            <a:ext cx="2286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971800" y="1066800"/>
            <a:ext cx="3505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</a:t>
                </a:r>
                <a:r>
                  <a:rPr lang="en-US" sz="3200" b="1" dirty="0"/>
                  <a:t>of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Decrease Key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1355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664572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664572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/>
                    <a:gridCol w="2438400"/>
                    <a:gridCol w="32004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9000" t="-5747" r="-131250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         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8" t="-6349" r="-26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28600" y="3874532"/>
                <a:ext cx="298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874532"/>
                <a:ext cx="298819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the number of </a:t>
                </a:r>
                <a:r>
                  <a:rPr lang="en-US" b="1" dirty="0"/>
                  <a:t>marked</a:t>
                </a:r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3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64645" y="1969532"/>
                <a:ext cx="1356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45" y="1969532"/>
                <a:ext cx="13564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24200" y="3874532"/>
                <a:ext cx="2546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74532"/>
                <a:ext cx="25465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63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1271" t="-5747" r="-166022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7239000" y="1676400"/>
            <a:ext cx="1676400" cy="905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1626" y="2783614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36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6" grpId="0" animBg="1"/>
      <p:bldP spid="69" grpId="0"/>
      <p:bldP spid="6" grpId="0" animBg="1"/>
      <p:bldP spid="7" grpId="0"/>
      <p:bldP spid="70" grpId="0"/>
      <p:bldP spid="8" grpId="0"/>
      <p:bldP spid="72" grpId="0"/>
      <p:bldP spid="73" grpId="0"/>
      <p:bldP spid="74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2800" b="1" dirty="0">
                    <a:solidFill>
                      <a:srgbClr val="C00000"/>
                    </a:solidFill>
                  </a:rPr>
                  <a:t>Claim</a:t>
                </a:r>
                <a:br>
                  <a:rPr lang="en-US" sz="2800" b="1" dirty="0">
                    <a:solidFill>
                      <a:srgbClr val="C00000"/>
                    </a:solidFill>
                  </a:rPr>
                </a:br>
                <a:r>
                  <a:rPr lang="en-US" sz="2400" dirty="0"/>
                  <a:t>Maximum degree of a tree in a Fibonacci Heap of size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dirty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400" b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574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This is equivalent to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:  the </a:t>
                </a:r>
                <a:r>
                  <a:rPr lang="en-US" sz="2000" u="sng" dirty="0"/>
                  <a:t>minimum</a:t>
                </a:r>
                <a:r>
                  <a:rPr lang="en-US" sz="2000" dirty="0"/>
                  <a:t> size of a tree rooted at node of degree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Recurrence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       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643832" y="3200400"/>
            <a:ext cx="756968" cy="4693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90800" y="4158343"/>
            <a:ext cx="3053032" cy="990600"/>
            <a:chOff x="2590800" y="4158343"/>
            <a:chExt cx="3053032" cy="9906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90800" y="4158343"/>
              <a:ext cx="2481122" cy="990600"/>
              <a:chOff x="2590800" y="4158343"/>
              <a:chExt cx="2481122" cy="990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90800" y="4158343"/>
                <a:ext cx="626339" cy="990600"/>
                <a:chOff x="893039" y="2274499"/>
                <a:chExt cx="626339" cy="990600"/>
              </a:xfrm>
            </p:grpSpPr>
            <p:sp>
              <p:nvSpPr>
                <p:cNvPr id="16" name="Isosceles Triangle 15"/>
                <p:cNvSpPr/>
                <p:nvPr/>
              </p:nvSpPr>
              <p:spPr>
                <a:xfrm>
                  <a:off x="893039" y="2421251"/>
                  <a:ext cx="626339" cy="843848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33800" y="4174261"/>
                <a:ext cx="626339" cy="778739"/>
                <a:chOff x="893039" y="2274499"/>
                <a:chExt cx="626339" cy="778739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893039" y="2421251"/>
                  <a:ext cx="626339" cy="631987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4191000"/>
                <a:ext cx="347522" cy="551937"/>
                <a:chOff x="1062178" y="2274499"/>
                <a:chExt cx="347522" cy="551937"/>
              </a:xfrm>
            </p:grpSpPr>
            <p:sp>
              <p:nvSpPr>
                <p:cNvPr id="22" name="Isosceles Triangle 21"/>
                <p:cNvSpPr/>
                <p:nvPr/>
              </p:nvSpPr>
              <p:spPr>
                <a:xfrm>
                  <a:off x="1062178" y="2421251"/>
                  <a:ext cx="347522" cy="405185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Isosceles Triangle 32"/>
            <p:cNvSpPr/>
            <p:nvPr/>
          </p:nvSpPr>
          <p:spPr>
            <a:xfrm>
              <a:off x="5334000" y="4319215"/>
              <a:ext cx="309832" cy="31779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76722" y="4172463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34000" y="3505200"/>
            <a:ext cx="370614" cy="369332"/>
            <a:chOff x="5334000" y="3505200"/>
            <a:chExt cx="370614" cy="369332"/>
          </a:xfrm>
        </p:grpSpPr>
        <p:sp>
          <p:nvSpPr>
            <p:cNvPr id="6" name="Oval 5"/>
            <p:cNvSpPr/>
            <p:nvPr/>
          </p:nvSpPr>
          <p:spPr>
            <a:xfrm>
              <a:off x="5410200" y="35814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14522" y="3695700"/>
            <a:ext cx="2509978" cy="800100"/>
            <a:chOff x="3014522" y="3695700"/>
            <a:chExt cx="2509978" cy="800100"/>
          </a:xfrm>
        </p:grpSpPr>
        <p:grpSp>
          <p:nvGrpSpPr>
            <p:cNvPr id="31" name="Group 30"/>
            <p:cNvGrpSpPr/>
            <p:nvPr/>
          </p:nvGrpSpPr>
          <p:grpSpPr>
            <a:xfrm>
              <a:off x="3014522" y="3695700"/>
              <a:ext cx="2509978" cy="771517"/>
              <a:chOff x="3014522" y="3695700"/>
              <a:chExt cx="2509978" cy="77151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4919522" y="37765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1529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014522" y="3695700"/>
                <a:ext cx="2395678" cy="5287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441997" y="3820886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5524500" y="38100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267200" y="38494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2060"/>
                  </a:solidFill>
                </a:rPr>
                <a:t>…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76727" y="4081046"/>
            <a:ext cx="3033954" cy="372308"/>
            <a:chOff x="2676727" y="4081046"/>
            <a:chExt cx="3033954" cy="372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357" r="-1304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5357" r="-1066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7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loud Callout 46"/>
              <p:cNvSpPr/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now? </a:t>
                </a:r>
              </a:p>
            </p:txBody>
          </p:sp>
        </mc:Choice>
        <mc:Fallback xmlns="">
          <p:sp>
            <p:nvSpPr>
              <p:cNvPr id="47" name="Cloud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176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6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now ? </a:t>
                </a: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686374" y="6006567"/>
                <a:ext cx="3051974" cy="8514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74" y="6006567"/>
                <a:ext cx="3051974" cy="8514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95061" y="623442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061" y="6234421"/>
                <a:ext cx="3658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33695" y="6236733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95" y="6236733"/>
                <a:ext cx="641522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11871" y="6082021"/>
                <a:ext cx="1426929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71" y="6082021"/>
                <a:ext cx="1426929" cy="764312"/>
              </a:xfrm>
              <a:prstGeom prst="rect">
                <a:avLst/>
              </a:prstGeom>
              <a:blipFill rotWithShape="1">
                <a:blip r:embed="rId17"/>
                <a:stretch>
                  <a:fillRect r="-4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33400" y="6101834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101834"/>
                <a:ext cx="902748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33400" y="6488668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88668"/>
                <a:ext cx="90274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“For a node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degree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, size(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always”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blipFill rotWithShape="1">
                <a:blip r:embed="rId20"/>
                <a:stretch>
                  <a:fillRect l="-605" t="-3125" r="-1574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990600" y="5257800"/>
            <a:ext cx="28467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10000" y="5257800"/>
            <a:ext cx="28467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Arrange the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increasing order of time of becoming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blipFill rotWithShape="1">
                <a:blip r:embed="rId21"/>
                <a:stretch>
                  <a:fillRect r="-452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At the time of becoming child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From that moment till 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can lose at most one child.</a:t>
                </a: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blipFill rotWithShape="1">
                <a:blip r:embed="rId22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5" grpId="0" uiExpand="1"/>
      <p:bldP spid="47" grpId="0" uiExpand="1" animBg="1"/>
      <p:bldP spid="47" grpId="1" uiExpand="1" animBg="1"/>
      <p:bldP spid="48" grpId="0" uiExpand="1" animBg="1"/>
      <p:bldP spid="48" grpId="1" uiExpand="1" animBg="1"/>
      <p:bldP spid="49" grpId="0" uiExpand="1" animBg="1"/>
      <p:bldP spid="50" grpId="0" uiExpand="1" animBg="1"/>
      <p:bldP spid="51" grpId="0" animBg="1"/>
      <p:bldP spid="53" grpId="0"/>
      <p:bldP spid="54" grpId="0"/>
      <p:bldP spid="55" grpId="0"/>
      <p:bldP spid="56" grpId="0" uiExpand="1" animBg="1"/>
      <p:bldP spid="57" grpId="0" uiExpand="1" animBg="1"/>
      <p:bldP spid="52" grpId="0" uiExpand="1" animBg="1"/>
      <p:bldP spid="62" grpId="0" animBg="1"/>
      <p:bldP spid="63" grpId="0" animBg="1"/>
      <p:bldP spid="58" grpId="0" animBg="1"/>
      <p:bldP spid="58" grpId="1" animBg="1"/>
      <p:bldP spid="59" grpId="0" animBg="1"/>
      <p:bldP spid="5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2514600"/>
                <a:ext cx="3051974" cy="7822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3051974" cy="7822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607599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7599"/>
                <a:ext cx="902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33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1994433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94433"/>
                <a:ext cx="90274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5261" y="2667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61" y="2667000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23895" y="2669312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95" y="2669312"/>
                <a:ext cx="64152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02071" y="2514600"/>
                <a:ext cx="1426929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71" y="2514600"/>
                <a:ext cx="1426929" cy="764376"/>
              </a:xfrm>
              <a:prstGeom prst="rect">
                <a:avLst/>
              </a:prstGeom>
              <a:blipFill rotWithShape="1">
                <a:blip r:embed="rId7"/>
                <a:stretch>
                  <a:fillRect r="-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48200" y="2507201"/>
                <a:ext cx="3051974" cy="7822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507201"/>
                <a:ext cx="3051974" cy="7822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48200" y="1600200"/>
                <a:ext cx="115448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00200"/>
                <a:ext cx="11544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57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76931"/>
                <a:ext cx="115448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76931"/>
                <a:ext cx="115448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575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62600" y="2507201"/>
                <a:ext cx="1807739" cy="76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𝑭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07201"/>
                <a:ext cx="1807739" cy="764761"/>
              </a:xfrm>
              <a:prstGeom prst="rect">
                <a:avLst/>
              </a:prstGeom>
              <a:blipFill rotWithShape="1">
                <a:blip r:embed="rId11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own Ribbon 17"/>
              <p:cNvSpPr/>
              <p:nvPr/>
            </p:nvSpPr>
            <p:spPr>
              <a:xfrm>
                <a:off x="2514600" y="4419600"/>
                <a:ext cx="37338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Down Ribbo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419600"/>
                <a:ext cx="37338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359" y="4800600"/>
                <a:ext cx="113204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59" y="4800600"/>
                <a:ext cx="113204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645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189145" y="4615934"/>
            <a:ext cx="9481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Obvious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550" y="4615934"/>
            <a:ext cx="10522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 fact, …</a:t>
            </a:r>
          </a:p>
        </p:txBody>
      </p:sp>
    </p:spTree>
    <p:extLst>
      <p:ext uri="{BB962C8B-B14F-4D97-AF65-F5344CB8AC3E}">
        <p14:creationId xmlns:p14="http://schemas.microsoft.com/office/powerpoint/2010/main" val="260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2" grpId="0" animBg="1"/>
      <p:bldP spid="19" grpId="0" animBg="1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14901</TotalTime>
  <Words>1328</Words>
  <Application>Microsoft Macintosh PowerPoint</Application>
  <PresentationFormat>On-screen Show (4:3)</PresentationFormat>
  <Paragraphs>389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Bauhaus 93</vt:lpstr>
      <vt:lpstr>Calibri</vt:lpstr>
      <vt:lpstr>Cambria Math</vt:lpstr>
      <vt:lpstr>Office Theme</vt:lpstr>
      <vt:lpstr>Design and Analysis of Algorithms </vt:lpstr>
      <vt:lpstr>Fibonacci Numbers</vt:lpstr>
      <vt:lpstr>PowerPoint Presentation</vt:lpstr>
      <vt:lpstr>PowerPoint Presentation</vt:lpstr>
      <vt:lpstr>Decrease-key(H,x,Δ) in Fibonacci heap (using Cascaded-cuts)</vt:lpstr>
      <vt:lpstr>Decrease-key(H,x,Δ) in Fibonacci heap (using Cascaded-cuts)</vt:lpstr>
      <vt:lpstr>Amortized Analysis of Decrease Key(H) </vt:lpstr>
      <vt:lpstr>Claim Maximum degree of a tree in a Fibonacci Heap of size n = O(log_2  n)</vt:lpstr>
      <vt:lpstr>PowerPoint Presentation</vt:lpstr>
      <vt:lpstr>Mission accomplished </vt:lpstr>
      <vt:lpstr>Stable Marriage Problem</vt:lpstr>
      <vt:lpstr>Stable Marriage Problem </vt:lpstr>
      <vt:lpstr>Stable Marriage Problem </vt:lpstr>
      <vt:lpstr>Stable Marriage Problem </vt:lpstr>
      <vt:lpstr>Stable Marriage Problem </vt:lpstr>
      <vt:lpstr>Stable Marriage Problem </vt:lpstr>
      <vt:lpstr>Algorithm for Stable Marriage</vt:lpstr>
      <vt:lpstr>Stable Marriage Problem </vt:lpstr>
      <vt:lpstr>GaleShapley(M, W) </vt:lpstr>
      <vt:lpstr>GaleShapley(M, W) (Proof of stability)</vt:lpstr>
      <vt:lpstr>GaleShapley(M, W) </vt:lpstr>
      <vt:lpstr>Stable Marriage Problem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1443</cp:revision>
  <dcterms:created xsi:type="dcterms:W3CDTF">2011-12-03T04:13:03Z</dcterms:created>
  <dcterms:modified xsi:type="dcterms:W3CDTF">2021-11-08T10:50:23Z</dcterms:modified>
</cp:coreProperties>
</file>