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60" r:id="rId2"/>
    <p:sldId id="541" r:id="rId3"/>
    <p:sldId id="490" r:id="rId4"/>
    <p:sldId id="492" r:id="rId5"/>
    <p:sldId id="534" r:id="rId6"/>
    <p:sldId id="497" r:id="rId7"/>
    <p:sldId id="542" r:id="rId8"/>
    <p:sldId id="564" r:id="rId9"/>
    <p:sldId id="499" r:id="rId10"/>
    <p:sldId id="544" r:id="rId11"/>
    <p:sldId id="545" r:id="rId12"/>
    <p:sldId id="547" r:id="rId13"/>
    <p:sldId id="548" r:id="rId14"/>
    <p:sldId id="493" r:id="rId15"/>
    <p:sldId id="504" r:id="rId16"/>
    <p:sldId id="506" r:id="rId17"/>
    <p:sldId id="512" r:id="rId18"/>
    <p:sldId id="498" r:id="rId19"/>
    <p:sldId id="508" r:id="rId20"/>
    <p:sldId id="510" r:id="rId21"/>
    <p:sldId id="488" r:id="rId22"/>
    <p:sldId id="505" r:id="rId23"/>
    <p:sldId id="494" r:id="rId24"/>
    <p:sldId id="516" r:id="rId25"/>
    <p:sldId id="513" r:id="rId26"/>
    <p:sldId id="520" r:id="rId27"/>
    <p:sldId id="539" r:id="rId28"/>
    <p:sldId id="524" r:id="rId29"/>
    <p:sldId id="554" r:id="rId30"/>
    <p:sldId id="570" r:id="rId31"/>
    <p:sldId id="55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712" autoAdjust="0"/>
  </p:normalViewPr>
  <p:slideViewPr>
    <p:cSldViewPr>
      <p:cViewPr varScale="1">
        <p:scale>
          <a:sx n="87" d="100"/>
          <a:sy n="87" d="100"/>
        </p:scale>
        <p:origin x="1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17" Type="http://schemas.openxmlformats.org/officeDocument/2006/relationships/image" Target="../media/image21.png"/><Relationship Id="rId2" Type="http://schemas.openxmlformats.org/officeDocument/2006/relationships/image" Target="../media/image12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0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32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7030A0"/>
                </a:solidFill>
              </a:rPr>
              <a:t>NP Completeness –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</p:spTree>
    <p:extLst>
      <p:ext uri="{BB962C8B-B14F-4D97-AF65-F5344CB8AC3E}">
        <p14:creationId xmlns:p14="http://schemas.microsoft.com/office/powerpoint/2010/main" val="35634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2463798" y="35915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1066800" y="4932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36576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3581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914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599" y="2981960"/>
            <a:ext cx="2133601" cy="2352040"/>
            <a:chOff x="1371599" y="2981960"/>
            <a:chExt cx="2133601" cy="2352040"/>
          </a:xfrm>
        </p:grpSpPr>
        <p:sp>
          <p:nvSpPr>
            <p:cNvPr id="8" name="Oval 7"/>
            <p:cNvSpPr/>
            <p:nvPr/>
          </p:nvSpPr>
          <p:spPr>
            <a:xfrm rot="5400000">
              <a:off x="13715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2402838" y="2981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16764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3528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2555238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2479038" y="5181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29260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1828800" y="37388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5400000">
            <a:off x="1981200" y="4805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p:cxnSp>
        <p:nvCxnSpPr>
          <p:cNvPr id="24" name="Straight Connector 23"/>
          <p:cNvCxnSpPr>
            <a:stCxn id="11" idx="5"/>
            <a:endCxn id="15" idx="2"/>
          </p:cNvCxnSpPr>
          <p:nvPr/>
        </p:nvCxnSpPr>
        <p:spPr>
          <a:xfrm flipH="1">
            <a:off x="2631438" y="3493042"/>
            <a:ext cx="743680" cy="78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03347" y="3313331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49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6666 0.00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9530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</p:spTree>
    <p:extLst>
      <p:ext uri="{BB962C8B-B14F-4D97-AF65-F5344CB8AC3E}">
        <p14:creationId xmlns:p14="http://schemas.microsoft.com/office/powerpoint/2010/main" val="11599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441438" y="29819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76962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6593838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6517638" y="51816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7620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4953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3286760"/>
            <a:ext cx="2438400" cy="1798320"/>
            <a:chOff x="5105400" y="3286760"/>
            <a:chExt cx="2438400" cy="1798320"/>
          </a:xfrm>
        </p:grpSpPr>
        <p:sp>
          <p:nvSpPr>
            <p:cNvPr id="8" name="Oval 7"/>
            <p:cNvSpPr/>
            <p:nvPr/>
          </p:nvSpPr>
          <p:spPr>
            <a:xfrm rot="5400000">
              <a:off x="54101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57150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73914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6502398" y="35915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5105400" y="4932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69646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5867400" y="37388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6019800" y="4805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p:cxnSp>
        <p:nvCxnSpPr>
          <p:cNvPr id="24" name="Straight Connector 23"/>
          <p:cNvCxnSpPr>
            <a:stCxn id="11" idx="4"/>
            <a:endCxn id="15" idx="1"/>
          </p:cNvCxnSpPr>
          <p:nvPr/>
        </p:nvCxnSpPr>
        <p:spPr>
          <a:xfrm flipH="1">
            <a:off x="6723920" y="3439160"/>
            <a:ext cx="667480" cy="860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8" idx="0"/>
          </p:cNvCxnSpPr>
          <p:nvPr/>
        </p:nvCxnSpPr>
        <p:spPr>
          <a:xfrm flipH="1" flipV="1">
            <a:off x="5562599" y="3362960"/>
            <a:ext cx="228601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44167 0.00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any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Is it possible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No.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Reason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so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not a vertex cover.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9812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an independent set, so  at most one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can be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must be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35052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outputs     …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VC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IS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103"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106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Hamiltonian cycle </a:t>
            </a:r>
            <a:r>
              <a:rPr lang="en-US" sz="2800" b="1" dirty="0">
                <a:solidFill>
                  <a:schemeClr val="tx1"/>
                </a:solidFill>
              </a:rPr>
              <a:t>Problem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Traveling Sales person </a:t>
            </a:r>
            <a:r>
              <a:rPr lang="en-US" sz="28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Hamiltonian Cycle </a:t>
            </a:r>
            <a:r>
              <a:rPr lang="en-US" sz="3200" b="1" dirty="0"/>
              <a:t>Problem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cycle is said to be Hamiltonian if it passes through </a:t>
                </a:r>
                <a:r>
                  <a:rPr lang="en-US" sz="2000" u="sng" dirty="0"/>
                  <a:t>each</a:t>
                </a:r>
                <a:r>
                  <a:rPr lang="en-US" sz="2000" dirty="0"/>
                  <a:t>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cycle of maximum length.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cycle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33702" y="2590798"/>
            <a:ext cx="2324098" cy="2133602"/>
            <a:chOff x="1028702" y="3581400"/>
            <a:chExt cx="2324098" cy="2133602"/>
          </a:xfrm>
        </p:grpSpPr>
        <p:grpSp>
          <p:nvGrpSpPr>
            <p:cNvPr id="35" name="Group 34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37" name="Group 36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>
              <a:stCxn id="57" idx="5"/>
              <a:endCxn id="59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>
            <a:off x="4778281" y="35052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052706" y="2057400"/>
            <a:ext cx="2786493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5486400" y="2057400"/>
            <a:ext cx="2667000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now?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7174" y="3135868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17526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5715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Optimization</a:t>
            </a:r>
            <a:r>
              <a:rPr lang="en-US" sz="2000" b="1" dirty="0"/>
              <a:t> 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Compute </a:t>
            </a:r>
            <a:r>
              <a:rPr lang="en-US" sz="2000" i="1" u="sng" dirty="0"/>
              <a:t>maximum</a:t>
            </a:r>
            <a:r>
              <a:rPr lang="en-US" sz="2000" i="1" dirty="0"/>
              <a:t> flow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graph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Decision </a:t>
            </a:r>
            <a:r>
              <a:rPr lang="en-US" sz="2000" b="1" dirty="0"/>
              <a:t>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Does there exist a flow of value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i="1" dirty="0"/>
              <a:t>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network </a:t>
            </a:r>
            <a:r>
              <a:rPr lang="en-US" sz="2000" i="1" dirty="0">
                <a:solidFill>
                  <a:srgbClr val="0070C0"/>
                </a:solidFill>
              </a:rPr>
              <a:t>G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Yes-instances</a:t>
            </a:r>
            <a:r>
              <a:rPr lang="en-US" sz="2000" dirty="0"/>
              <a:t>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a valid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in</a:t>
            </a:r>
            <a:r>
              <a:rPr lang="en-US" sz="2000" i="1" dirty="0">
                <a:solidFill>
                  <a:srgbClr val="0070C0"/>
                </a:solidFill>
              </a:rPr>
              <a:t> 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No-instances: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no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possible in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895600" y="441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5257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581400" y="2514600"/>
            <a:ext cx="1066800" cy="16733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9144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3962400" y="2819400"/>
            <a:ext cx="51816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How can you use algorithm for the </a:t>
            </a:r>
            <a:r>
              <a:rPr lang="en-US" sz="1600" b="1" dirty="0">
                <a:solidFill>
                  <a:srgbClr val="006C31"/>
                </a:solidFill>
              </a:rPr>
              <a:t>optimization</a:t>
            </a:r>
            <a:r>
              <a:rPr lang="en-US" sz="1600" dirty="0">
                <a:solidFill>
                  <a:schemeClr val="tx1"/>
                </a:solidFill>
              </a:rPr>
              <a:t> version of a problem to solve its </a:t>
            </a:r>
            <a:r>
              <a:rPr lang="en-US" sz="1600" b="1" dirty="0">
                <a:solidFill>
                  <a:srgbClr val="0070C0"/>
                </a:solidFill>
              </a:rPr>
              <a:t>Decision</a:t>
            </a:r>
            <a:r>
              <a:rPr lang="en-US" sz="1600" dirty="0">
                <a:solidFill>
                  <a:schemeClr val="tx1"/>
                </a:solidFill>
              </a:rPr>
              <a:t> version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7962" y="6219855"/>
            <a:ext cx="357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at  least for the above example ?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4876800"/>
            <a:ext cx="4495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7" grpId="0" animBg="1"/>
      <p:bldP spid="8" grpId="0" animBg="1"/>
      <p:bldP spid="9" grpId="0" animBg="1"/>
      <p:bldP spid="10" grpId="0" animBg="1"/>
      <p:bldP spid="4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Traveling Sales Person </a:t>
            </a:r>
            <a:r>
              <a:rPr lang="en-US" sz="3200" b="1" dirty="0"/>
              <a:t>Problem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In an undirected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nonnegative edge-cost,  </a:t>
                </a:r>
              </a:p>
              <a:p>
                <a:pPr marL="0" indent="0">
                  <a:buNone/>
                </a:pPr>
                <a:r>
                  <a:rPr lang="en-US" sz="2000" dirty="0"/>
                  <a:t>a tour is a sequence of vertices such that</a:t>
                </a:r>
              </a:p>
              <a:p>
                <a:r>
                  <a:rPr lang="en-US" sz="2000" dirty="0"/>
                  <a:t>It originates and terminates at the same vertex </a:t>
                </a:r>
              </a:p>
              <a:p>
                <a:r>
                  <a:rPr lang="en-US" sz="2000" dirty="0"/>
                  <a:t>There is an edge between every consecutive pair of vertices in the sequence</a:t>
                </a:r>
              </a:p>
              <a:p>
                <a:r>
                  <a:rPr lang="en-US" sz="2000" dirty="0"/>
                  <a:t>Each vertex is visited </a:t>
                </a:r>
                <a:r>
                  <a:rPr lang="en-US" sz="2000" u="sng" dirty="0"/>
                  <a:t>exactly </a:t>
                </a:r>
                <a:r>
                  <a:rPr lang="en-US" sz="2000" dirty="0"/>
                  <a:t>once.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Cost of tour</a:t>
                </a:r>
                <a:r>
                  <a:rPr lang="en-US" sz="2000" dirty="0"/>
                  <a:t>: sum of cost of edges traversed in the tour.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TSP tour of minimum cost.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TSP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  <a:blipFill rotWithShape="1">
                <a:blip r:embed="rId2"/>
                <a:stretch>
                  <a:fillRect l="-740" t="-520" r="-807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05200" y="3047998"/>
            <a:ext cx="2324098" cy="2133602"/>
            <a:chOff x="5753103" y="3657600"/>
            <a:chExt cx="2324098" cy="2133602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>
              <a:stCxn id="39" idx="5"/>
              <a:endCxn id="33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4" idx="3"/>
              <a:endCxn id="33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9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8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5"/>
              <a:endCxn id="34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5"/>
              <a:endCxn id="34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1" idx="4"/>
              <a:endCxn id="33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3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4" idx="2"/>
              <a:endCxn id="39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2"/>
              <a:endCxn id="39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79822" y="3200400"/>
            <a:ext cx="2287578" cy="2215754"/>
            <a:chOff x="5804792" y="3807023"/>
            <a:chExt cx="2287578" cy="2215754"/>
          </a:xfrm>
        </p:grpSpPr>
        <p:sp>
          <p:nvSpPr>
            <p:cNvPr id="41" name="TextBox 40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 flipV="1">
            <a:off x="3612963" y="39624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755963" y="32004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01727" y="39400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612963" y="39177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55963" y="32004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891" y="3925669"/>
            <a:ext cx="290252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minimum cost TSP</a:t>
            </a:r>
          </a:p>
          <a:p>
            <a:r>
              <a:rPr lang="en-US" dirty="0"/>
              <a:t> tour for this graph.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586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6248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HC</a:t>
            </a:r>
            <a:r>
              <a:rPr lang="en-US" dirty="0"/>
              <a:t>: Hamiltonian Cycle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Input</a:t>
            </a:r>
            <a:r>
              <a:rPr lang="en-US" sz="2000" dirty="0"/>
              <a:t>: An undirected graph </a:t>
            </a:r>
          </a:p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: Does there exist a cycle passing through all vertices 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TSP</a:t>
            </a:r>
            <a:r>
              <a:rPr lang="en-US" dirty="0"/>
              <a:t>: Traveling Sales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undirected </a:t>
                </a:r>
                <a:r>
                  <a:rPr lang="en-US" sz="2000" u="sng" dirty="0"/>
                  <a:t>complete</a:t>
                </a:r>
                <a:r>
                  <a:rPr lang="en-US" sz="2000" dirty="0"/>
                  <a:t> graph with non-negative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on edges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tour of cost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  <a:blipFill rotWithShape="1">
                <a:blip r:embed="rId3"/>
                <a:stretch>
                  <a:fillRect l="-1444" t="-772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28702" y="3581400"/>
            <a:ext cx="2324098" cy="2133602"/>
            <a:chOff x="1028702" y="3581400"/>
            <a:chExt cx="2324098" cy="2133602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Connector 74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>
              <a:stCxn id="70" idx="5"/>
              <a:endCxn id="72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873281" y="44958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753103" y="3657600"/>
            <a:ext cx="2324098" cy="2133602"/>
            <a:chOff x="5753103" y="3657600"/>
            <a:chExt cx="2324098" cy="2133602"/>
          </a:xfrm>
        </p:grpSpPr>
        <p:grpSp>
          <p:nvGrpSpPr>
            <p:cNvPr id="45" name="Group 44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>
              <a:stCxn id="40" idx="5"/>
              <a:endCxn id="37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8" idx="3"/>
              <a:endCxn id="37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5" idx="3"/>
              <a:endCxn id="40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5" idx="6"/>
              <a:endCxn id="39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9" idx="5"/>
              <a:endCxn id="38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5" idx="5"/>
              <a:endCxn id="38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5" idx="4"/>
              <a:endCxn id="37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9" idx="3"/>
              <a:endCxn id="37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8" idx="2"/>
              <a:endCxn id="40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9" idx="2"/>
              <a:endCxn id="40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804792" y="3804046"/>
            <a:ext cx="2287578" cy="2215754"/>
            <a:chOff x="5804792" y="3807023"/>
            <a:chExt cx="2287578" cy="2215754"/>
          </a:xfrm>
        </p:grpSpPr>
        <p:sp>
          <p:nvSpPr>
            <p:cNvPr id="115" name="TextBox 114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 flipV="1">
            <a:off x="5867400" y="45720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7010400" y="38100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5" idx="5"/>
          </p:cNvCxnSpPr>
          <p:nvPr/>
        </p:nvCxnSpPr>
        <p:spPr>
          <a:xfrm flipH="1">
            <a:off x="6356164" y="45496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867400" y="45273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010400" y="38100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Build a weighted complete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Hamiltonian cycle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turns out to be the least cost tour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an instance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b="0" i="0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	If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else		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              (Any cost greater than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>
                    <a:sym typeface="Wingdings" pitchFamily="2" charset="2"/>
                  </a:rPr>
                  <a:t>will work here)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2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Hamiltonian cycle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 err="1"/>
                  <a:t>subgraph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a tour  since each vertex appears exactly once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since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the cost of tour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tour of 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, then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Cost of each edge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is </a:t>
                </a:r>
                <a:r>
                  <a:rPr lang="en-US" sz="2000" u="sng" dirty="0">
                    <a:sym typeface="Wingdings" pitchFamily="2" charset="2"/>
                  </a:rPr>
                  <a:t>at least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/>
                  <a:t>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weight exactly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Therefore,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each vertex appears exactly once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Hamiltonian</a:t>
                </a:r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Hamiltonian cycle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…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TSP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A path in undirected graph is said to be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it passes through each vertex exactly once.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HP </a:t>
                </a:r>
                <a:r>
                  <a:rPr lang="en-US" sz="2000" dirty="0"/>
                  <a:t>-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problem 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“Does a given undirected graph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have a Hamiltonian path ?”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HP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3"/>
                <a:stretch>
                  <a:fillRect l="-714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HC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TSP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constructs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as described above and outputs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53" t="-8197" r="-1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Complexity theoretic consequence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does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can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NP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 story behind its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Go back to </a:t>
            </a:r>
            <a:r>
              <a:rPr lang="en-US" sz="3600" b="1" dirty="0">
                <a:solidFill>
                  <a:srgbClr val="0070C0"/>
                </a:solidFill>
              </a:rPr>
              <a:t>1960</a:t>
            </a:r>
            <a:r>
              <a:rPr lang="en-US" sz="3600" b="1" dirty="0"/>
              <a:t>’s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2136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 on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spanning Tree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Euler tour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Cut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Efficient algorithm</a:t>
            </a:r>
          </a:p>
          <a:p>
            <a:r>
              <a:rPr lang="en-US" dirty="0"/>
              <a:t>was found.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>
                <a:solidFill>
                  <a:srgbClr val="C00000"/>
                </a:solidFill>
              </a:rPr>
              <a:t>could be designed till 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Cut</a:t>
            </a:r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motivated researchers to search for any common traits among  all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94587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Travelling Salesman Problem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appears to be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sequence of vertices is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u="sng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that is a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appears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is a vertex cover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  <a:blipFill rotWithShape="1">
                <a:blip r:embed="rId2"/>
                <a:stretch>
                  <a:fillRect l="-695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Polynomial time </a:t>
            </a:r>
            <a:r>
              <a:rPr lang="en-US" sz="3200" dirty="0">
                <a:solidFill>
                  <a:srgbClr val="7030A0"/>
                </a:solidFill>
              </a:rPr>
              <a:t>Reduction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Is there a path of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88" t="-5357" r="-138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vertex cover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tour of cost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8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cycle of length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2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an independent set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77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349424" y="4495801"/>
            <a:ext cx="584775" cy="773198"/>
            <a:chOff x="6349424" y="4495801"/>
            <a:chExt cx="584775" cy="773198"/>
          </a:xfrm>
        </p:grpSpPr>
        <p:sp>
          <p:nvSpPr>
            <p:cNvPr id="22" name="TextBox 21"/>
            <p:cNvSpPr txBox="1"/>
            <p:nvPr/>
          </p:nvSpPr>
          <p:spPr>
            <a:xfrm rot="5400000">
              <a:off x="6407613" y="4437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407613" y="47424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3352800" y="838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verifying a proposed solution 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1074158"/>
            <a:ext cx="5934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27" name="Cloud Callout 26"/>
          <p:cNvSpPr/>
          <p:nvPr/>
        </p:nvSpPr>
        <p:spPr>
          <a:xfrm>
            <a:off x="1524000" y="5791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the answer of an instance is </a:t>
            </a:r>
            <a:r>
              <a:rPr lang="en-US" b="1" dirty="0">
                <a:solidFill>
                  <a:srgbClr val="006C31"/>
                </a:solidFill>
              </a:rPr>
              <a:t>Yes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6027158"/>
            <a:ext cx="26806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There is a short </a:t>
            </a:r>
            <a:r>
              <a:rPr lang="en-US" i="1" dirty="0"/>
              <a:t>certificate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1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Try to formalize these 2 traits of these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953000" y="2787134"/>
            <a:ext cx="12954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short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certificate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477000" y="2743200"/>
            <a:ext cx="19812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Search: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difficult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verification:</a:t>
            </a:r>
            <a:r>
              <a:rPr lang="en-US" dirty="0"/>
              <a:t> </a:t>
            </a:r>
            <a:r>
              <a:rPr lang="en-US" b="1" dirty="0">
                <a:solidFill>
                  <a:srgbClr val="006C31"/>
                </a:solidFill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31068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said to be polynomial time reducible to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Input</a:t>
                </a:r>
                <a:r>
                  <a:rPr lang="en-US" sz="2000" dirty="0"/>
                  <a:t>: 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Output</a:t>
                </a:r>
                <a:r>
                  <a:rPr lang="en-US" sz="2000" dirty="0"/>
                  <a:t>: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For each instance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yes-instance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if and only if</a:t>
                </a:r>
                <a:r>
                  <a:rPr lang="en-US" sz="2000" dirty="0"/>
                  <a:t>        …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...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a polynomial time algorithm.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yes-instance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2" t="-8333" r="-30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910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743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124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3505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925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Algorithmic</a:t>
            </a:r>
            <a:r>
              <a:rPr lang="en-US" dirty="0"/>
              <a:t> 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/>
                  <a:t>We can use an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to solve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is polynomial time solvable,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also polynomial time solvable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blipFill rotWithShape="1">
                <a:blip r:embed="rId3"/>
                <a:stretch>
                  <a:fillRect l="-1304" t="-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Complexity theoretic </a:t>
            </a:r>
            <a:r>
              <a:rPr lang="en-US" sz="2000" dirty="0"/>
              <a:t>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“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computationally </a:t>
                </a:r>
                <a:r>
                  <a:rPr lang="en-US" sz="1800" b="1" dirty="0"/>
                  <a:t>at least </a:t>
                </a:r>
                <a:r>
                  <a:rPr lang="en-US" sz="1800" dirty="0"/>
                  <a:t>as hard as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blipFill rotWithShape="1">
                <a:blip r:embed="rId4"/>
                <a:stretch>
                  <a:fillRect l="-2134" t="-615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uiExpand="1" build="p" animBg="1"/>
      <p:bldP spid="7" grpId="0" uiExpand="1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Vertex Cover </a:t>
            </a: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Independent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Cover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 is said to be a </a:t>
                </a:r>
                <a:r>
                  <a:rPr lang="en-US" sz="2000" b="1" dirty="0"/>
                  <a:t>vertex cover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vertex cover of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6052707" y="2057400"/>
            <a:ext cx="2244468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NO. </a:t>
                </a:r>
              </a:p>
              <a:p>
                <a:r>
                  <a:rPr lang="en-US" b="1" dirty="0"/>
                  <a:t>Reason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is covered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538" r="-532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loud Callout 34"/>
          <p:cNvSpPr/>
          <p:nvPr/>
        </p:nvSpPr>
        <p:spPr>
          <a:xfrm>
            <a:off x="5908932" y="1828800"/>
            <a:ext cx="2244468" cy="917448"/>
          </a:xfrm>
          <a:prstGeom prst="cloudCallout">
            <a:avLst>
              <a:gd name="adj1" fmla="val 23076"/>
              <a:gd name="adj2" fmla="val 569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now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09800" y="16764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9400" y="5715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62200" y="6096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  <p:bldP spid="37" grpId="0" animBg="1"/>
      <p:bldP spid="48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Independent Set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an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Independent set of  </a:t>
                </a:r>
                <a:r>
                  <a:rPr lang="en-US" sz="2000" u="sng" dirty="0"/>
                  <a:t>Largest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/>
          <p:cNvSpPr/>
          <p:nvPr/>
        </p:nvSpPr>
        <p:spPr>
          <a:xfrm>
            <a:off x="5424401" y="2206752"/>
            <a:ext cx="3033799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410199" y="2206752"/>
            <a:ext cx="3048001" cy="87351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66249" y="31242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2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2819400" y="57150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7" grpId="1" animBg="1"/>
      <p:bldP spid="48" grpId="0" animBg="1"/>
      <p:bldP spid="48" grpId="1" animBg="1"/>
      <p:bldP spid="2" grpId="0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52800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578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150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104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wn Ribbon 65"/>
              <p:cNvSpPr/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IDEA: </a:t>
                </a:r>
                <a:r>
                  <a:rPr lang="en-US" sz="1400" dirty="0">
                    <a:solidFill>
                      <a:schemeClr val="tx1"/>
                    </a:solidFill>
                  </a:rPr>
                  <a:t>Can you see any relation between 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Vertex cover and Independent sets of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Down Ribbon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own Ribbon 66"/>
          <p:cNvSpPr/>
          <p:nvPr/>
        </p:nvSpPr>
        <p:spPr>
          <a:xfrm>
            <a:off x="3352800" y="4191000"/>
            <a:ext cx="1676401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IDEA: </a:t>
            </a:r>
            <a:r>
              <a:rPr lang="en-US" sz="1400" dirty="0">
                <a:solidFill>
                  <a:schemeClr val="tx1"/>
                </a:solidFill>
              </a:rPr>
              <a:t>Can you see the relation now ?</a:t>
            </a:r>
          </a:p>
        </p:txBody>
      </p:sp>
      <p:sp>
        <p:nvSpPr>
          <p:cNvPr id="68" name="Down Ribbon 67">
            <a:extLst>
              <a:ext uri="{FF2B5EF4-FFF2-40B4-BE49-F238E27FC236}">
                <a16:creationId xmlns:a16="http://schemas.microsoft.com/office/drawing/2014/main" id="{5C0CC7EF-C130-FB47-B44A-2F6827F9E666}"/>
              </a:ext>
            </a:extLst>
          </p:cNvPr>
          <p:cNvSpPr/>
          <p:nvPr/>
        </p:nvSpPr>
        <p:spPr>
          <a:xfrm>
            <a:off x="3276600" y="4191000"/>
            <a:ext cx="1882681" cy="140176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your inference could be based on just a coincidence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FCCB-E4C8-AB4B-8958-3E7E9902A4F7}"/>
              </a:ext>
            </a:extLst>
          </p:cNvPr>
          <p:cNvSpPr txBox="1"/>
          <p:nvPr/>
        </p:nvSpPr>
        <p:spPr>
          <a:xfrm>
            <a:off x="5191432" y="5265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13135</TotalTime>
  <Words>2111</Words>
  <Application>Microsoft Macintosh PowerPoint</Application>
  <PresentationFormat>On-screen Show (4:3)</PresentationFormat>
  <Paragraphs>443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Optimization problems versus decision problems</vt:lpstr>
      <vt:lpstr>Polynomial time Reduction  </vt:lpstr>
      <vt:lpstr>A≤_P B </vt:lpstr>
      <vt:lpstr>A≤_P B </vt:lpstr>
      <vt:lpstr>Example 1</vt:lpstr>
      <vt:lpstr>Vertex Cover </vt:lpstr>
      <vt:lpstr>Independent Set </vt:lpstr>
      <vt:lpstr>VC ≤_P IS</vt:lpstr>
      <vt:lpstr>PowerPoint Presentation</vt:lpstr>
      <vt:lpstr>PowerPoint Presentation</vt:lpstr>
      <vt:lpstr>PowerPoint Presentation</vt:lpstr>
      <vt:lpstr>PowerPoint Presentation</vt:lpstr>
      <vt:lpstr>VC ≤_P IS</vt:lpstr>
      <vt:lpstr>VC ≤_P IS</vt:lpstr>
      <vt:lpstr>VC ≤_P IS</vt:lpstr>
      <vt:lpstr>VC ≤_P IS</vt:lpstr>
      <vt:lpstr>Example 2</vt:lpstr>
      <vt:lpstr>Hamiltonian Cycle Problem </vt:lpstr>
      <vt:lpstr>Traveling Sales Person Problem  </vt:lpstr>
      <vt:lpstr>HC ≤_P TSP</vt:lpstr>
      <vt:lpstr>HC ≤_P TSP</vt:lpstr>
      <vt:lpstr>HC ≤_P TSP</vt:lpstr>
      <vt:lpstr>HC ≤_P TSP</vt:lpstr>
      <vt:lpstr>HC ≤_P TSP</vt:lpstr>
      <vt:lpstr>A≤_P B </vt:lpstr>
      <vt:lpstr>NP A class of problems</vt:lpstr>
      <vt:lpstr>Go back to 1960’s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1304</cp:revision>
  <dcterms:created xsi:type="dcterms:W3CDTF">2011-12-03T04:13:03Z</dcterms:created>
  <dcterms:modified xsi:type="dcterms:W3CDTF">2021-11-10T05:38:32Z</dcterms:modified>
</cp:coreProperties>
</file>