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5"/>
  </p:notesMasterIdLst>
  <p:sldIdLst>
    <p:sldId id="380" r:id="rId2"/>
    <p:sldId id="476" r:id="rId3"/>
    <p:sldId id="472" r:id="rId4"/>
    <p:sldId id="478" r:id="rId5"/>
    <p:sldId id="483" r:id="rId6"/>
    <p:sldId id="498" r:id="rId7"/>
    <p:sldId id="479" r:id="rId8"/>
    <p:sldId id="471" r:id="rId9"/>
    <p:sldId id="501" r:id="rId10"/>
    <p:sldId id="502" r:id="rId11"/>
    <p:sldId id="485" r:id="rId12"/>
    <p:sldId id="481" r:id="rId13"/>
    <p:sldId id="486" r:id="rId14"/>
    <p:sldId id="491" r:id="rId15"/>
    <p:sldId id="504" r:id="rId16"/>
    <p:sldId id="513" r:id="rId17"/>
    <p:sldId id="506" r:id="rId18"/>
    <p:sldId id="507" r:id="rId19"/>
    <p:sldId id="493" r:id="rId20"/>
    <p:sldId id="492" r:id="rId21"/>
    <p:sldId id="494" r:id="rId22"/>
    <p:sldId id="508" r:id="rId23"/>
    <p:sldId id="49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4" autoAdjust="0"/>
    <p:restoredTop sz="94679" autoAdjust="0"/>
  </p:normalViewPr>
  <p:slideViewPr>
    <p:cSldViewPr>
      <p:cViewPr varScale="1">
        <p:scale>
          <a:sx n="87" d="100"/>
          <a:sy n="87" d="100"/>
        </p:scale>
        <p:origin x="196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336-CC4A-4C0F-B09C-C5CBA464BE7A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C465-8393-41C9-A06D-CEF1E64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CE3-B467-467A-AAD5-9E1908479625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7.png"/><Relationship Id="rId3" Type="http://schemas.openxmlformats.org/officeDocument/2006/relationships/image" Target="../media/image340.png"/><Relationship Id="rId7" Type="http://schemas.openxmlformats.org/officeDocument/2006/relationships/image" Target="../media/image42.png"/><Relationship Id="rId12" Type="http://schemas.openxmlformats.org/officeDocument/2006/relationships/image" Target="../media/image360.png"/><Relationship Id="rId2" Type="http://schemas.openxmlformats.org/officeDocument/2006/relationships/image" Target="../media/image3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350.png"/><Relationship Id="rId5" Type="http://schemas.openxmlformats.org/officeDocument/2006/relationships/image" Target="../media/image400.png"/><Relationship Id="rId15" Type="http://schemas.openxmlformats.org/officeDocument/2006/relationships/image" Target="../media/image49.png"/><Relationship Id="rId10" Type="http://schemas.openxmlformats.org/officeDocument/2006/relationships/image" Target="../media/image45.png"/><Relationship Id="rId4" Type="http://schemas.openxmlformats.org/officeDocument/2006/relationships/image" Target="../media/image3.png"/><Relationship Id="rId9" Type="http://schemas.openxmlformats.org/officeDocument/2006/relationships/image" Target="../media/image44.png"/><Relationship Id="rId1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.png"/><Relationship Id="rId7" Type="http://schemas.openxmlformats.org/officeDocument/2006/relationships/image" Target="../media/image50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11" Type="http://schemas.openxmlformats.org/officeDocument/2006/relationships/image" Target="../media/image54.png"/><Relationship Id="rId5" Type="http://schemas.openxmlformats.org/officeDocument/2006/relationships/image" Target="../media/image480.png"/><Relationship Id="rId10" Type="http://schemas.openxmlformats.org/officeDocument/2006/relationships/image" Target="../media/image53.png"/><Relationship Id="rId4" Type="http://schemas.openxmlformats.org/officeDocument/2006/relationships/image" Target="../media/image470.png"/><Relationship Id="rId9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40.png"/><Relationship Id="rId7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6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51.png"/><Relationship Id="rId3" Type="http://schemas.openxmlformats.org/officeDocument/2006/relationships/image" Target="../media/image3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23" Type="http://schemas.openxmlformats.org/officeDocument/2006/relationships/image" Target="../media/image221.png"/><Relationship Id="rId28" Type="http://schemas.openxmlformats.org/officeDocument/2006/relationships/image" Target="../media/image2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10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0.png"/><Relationship Id="rId26" Type="http://schemas.openxmlformats.org/officeDocument/2006/relationships/image" Target="../media/image170.png"/><Relationship Id="rId3" Type="http://schemas.openxmlformats.org/officeDocument/2006/relationships/image" Target="../media/image2.png"/><Relationship Id="rId21" Type="http://schemas.openxmlformats.org/officeDocument/2006/relationships/image" Target="../media/image230.png"/><Relationship Id="rId34" Type="http://schemas.openxmlformats.org/officeDocument/2006/relationships/image" Target="../media/image27.png"/><Relationship Id="rId7" Type="http://schemas.openxmlformats.org/officeDocument/2006/relationships/image" Target="../media/image8.png"/><Relationship Id="rId12" Type="http://schemas.openxmlformats.org/officeDocument/2006/relationships/image" Target="../media/image130.png"/><Relationship Id="rId25" Type="http://schemas.openxmlformats.org/officeDocument/2006/relationships/image" Target="../media/image270.png"/><Relationship Id="rId33" Type="http://schemas.openxmlformats.org/officeDocument/2006/relationships/image" Target="../media/image300.png"/><Relationship Id="rId2" Type="http://schemas.openxmlformats.org/officeDocument/2006/relationships/image" Target="../media/image30.png"/><Relationship Id="rId20" Type="http://schemas.openxmlformats.org/officeDocument/2006/relationships/image" Target="../media/image220.png"/><Relationship Id="rId29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0.png"/><Relationship Id="rId24" Type="http://schemas.openxmlformats.org/officeDocument/2006/relationships/image" Target="../media/image260.png"/><Relationship Id="rId32" Type="http://schemas.openxmlformats.org/officeDocument/2006/relationships/image" Target="../media/image290.png"/><Relationship Id="rId5" Type="http://schemas.openxmlformats.org/officeDocument/2006/relationships/image" Target="../media/image4.png"/><Relationship Id="rId15" Type="http://schemas.openxmlformats.org/officeDocument/2006/relationships/image" Target="../media/image160.png"/><Relationship Id="rId23" Type="http://schemas.openxmlformats.org/officeDocument/2006/relationships/image" Target="../media/image250.png"/><Relationship Id="rId28" Type="http://schemas.openxmlformats.org/officeDocument/2006/relationships/image" Target="../media/image190.png"/><Relationship Id="rId36" Type="http://schemas.openxmlformats.org/officeDocument/2006/relationships/image" Target="../media/image32.png"/><Relationship Id="rId10" Type="http://schemas.openxmlformats.org/officeDocument/2006/relationships/image" Target="../media/image110.png"/><Relationship Id="rId31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50.png"/><Relationship Id="rId22" Type="http://schemas.openxmlformats.org/officeDocument/2006/relationships/image" Target="../media/image240.png"/><Relationship Id="rId27" Type="http://schemas.openxmlformats.org/officeDocument/2006/relationships/image" Target="../media/image180.png"/><Relationship Id="rId30" Type="http://schemas.openxmlformats.org/officeDocument/2006/relationships/image" Target="../media/image210.png"/><Relationship Id="rId35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33.png"/><Relationship Id="rId34" Type="http://schemas.openxmlformats.org/officeDocument/2006/relationships/image" Target="../media/image351.png"/><Relationship Id="rId38" Type="http://schemas.openxmlformats.org/officeDocument/2006/relationships/image" Target="../media/image40.png"/><Relationship Id="rId2" Type="http://schemas.openxmlformats.org/officeDocument/2006/relationships/image" Target="../media/image33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0.png"/><Relationship Id="rId37" Type="http://schemas.openxmlformats.org/officeDocument/2006/relationships/image" Target="../media/image39.png"/><Relationship Id="rId28" Type="http://schemas.openxmlformats.org/officeDocument/2006/relationships/image" Target="../media/image35.png"/><Relationship Id="rId36" Type="http://schemas.openxmlformats.org/officeDocument/2006/relationships/image" Target="../media/image38.png"/><Relationship Id="rId10" Type="http://schemas.openxmlformats.org/officeDocument/2006/relationships/image" Target="../media/image110.png"/><Relationship Id="rId27" Type="http://schemas.openxmlformats.org/officeDocument/2006/relationships/image" Target="../media/image34.png"/><Relationship Id="rId35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1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391.png"/><Relationship Id="rId4" Type="http://schemas.openxmlformats.org/officeDocument/2006/relationships/image" Target="../media/image38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40.png"/><Relationship Id="rId7" Type="http://schemas.openxmlformats.org/officeDocument/2006/relationships/image" Target="../media/image42.png"/><Relationship Id="rId12" Type="http://schemas.openxmlformats.org/officeDocument/2006/relationships/image" Target="../media/image360.png"/><Relationship Id="rId2" Type="http://schemas.openxmlformats.org/officeDocument/2006/relationships/image" Target="../media/image3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350.png"/><Relationship Id="rId5" Type="http://schemas.openxmlformats.org/officeDocument/2006/relationships/image" Target="../media/image400.png"/><Relationship Id="rId10" Type="http://schemas.openxmlformats.org/officeDocument/2006/relationships/image" Target="../media/image45.png"/><Relationship Id="rId4" Type="http://schemas.openxmlformats.org/officeDocument/2006/relationships/image" Target="../media/image3.pn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381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391.png"/><Relationship Id="rId4" Type="http://schemas.openxmlformats.org/officeDocument/2006/relationships/image" Target="../media/image3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(CS345/CS345A)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>
                <a:solidFill>
                  <a:srgbClr val="C00000"/>
                </a:solidFill>
              </a:rPr>
              <a:t>Lecture 35</a:t>
            </a:r>
            <a:endParaRPr lang="en-US" sz="2400" b="1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chemeClr val="tx1"/>
                </a:solidFill>
              </a:rPr>
              <a:t>The art of algorithm design and analysis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9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305800" cy="4678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even  </a:t>
                </a:r>
                <a:r>
                  <a:rPr lang="en-US" sz="24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odd   </a:t>
                </a:r>
                <a:r>
                  <a:rPr lang="en-US" sz="24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+ 1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305800" cy="4678363"/>
              </a:xfrm>
              <a:blipFill rotWithShape="1">
                <a:blip r:embed="rId2"/>
                <a:stretch>
                  <a:fillRect l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Distance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3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36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600" dirty="0"/>
                  <a:t>           Distance in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/>
          <p:cNvSpPr/>
          <p:nvPr/>
        </p:nvSpPr>
        <p:spPr>
          <a:xfrm>
            <a:off x="4953000" y="2895600"/>
            <a:ext cx="2377394" cy="1535668"/>
          </a:xfrm>
          <a:prstGeom prst="arc">
            <a:avLst>
              <a:gd name="adj1" fmla="val 12271239"/>
              <a:gd name="adj2" fmla="val 2014131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>
            <a:off x="3200400" y="2895600"/>
            <a:ext cx="2209800" cy="1535668"/>
          </a:xfrm>
          <a:prstGeom prst="arc">
            <a:avLst>
              <a:gd name="adj1" fmla="val 12271239"/>
              <a:gd name="adj2" fmla="val 2014131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>
            <a:off x="1447800" y="2883932"/>
            <a:ext cx="2209800" cy="1535668"/>
          </a:xfrm>
          <a:prstGeom prst="arc">
            <a:avLst>
              <a:gd name="adj1" fmla="val 12271239"/>
              <a:gd name="adj2" fmla="val 2014131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 rot="10800000">
            <a:off x="4114800" y="2133600"/>
            <a:ext cx="2209800" cy="1535668"/>
          </a:xfrm>
          <a:prstGeom prst="arc">
            <a:avLst>
              <a:gd name="adj1" fmla="val 12271239"/>
              <a:gd name="adj2" fmla="val 2014131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 rot="10800000">
            <a:off x="2286000" y="2133600"/>
            <a:ext cx="2209800" cy="1535668"/>
          </a:xfrm>
          <a:prstGeom prst="arc">
            <a:avLst>
              <a:gd name="adj1" fmla="val 12271239"/>
              <a:gd name="adj2" fmla="val 2014131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516996" y="3200400"/>
            <a:ext cx="5726814" cy="521732"/>
            <a:chOff x="1516996" y="3200400"/>
            <a:chExt cx="5726814" cy="521732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683" y="3200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" name="Group 7"/>
            <p:cNvGrpSpPr/>
            <p:nvPr/>
          </p:nvGrpSpPr>
          <p:grpSpPr>
            <a:xfrm>
              <a:off x="1516996" y="3200400"/>
              <a:ext cx="5726814" cy="521732"/>
              <a:chOff x="1516996" y="3200400"/>
              <a:chExt cx="5726814" cy="521732"/>
            </a:xfrm>
          </p:grpSpPr>
          <p:cxnSp>
            <p:nvCxnSpPr>
              <p:cNvPr id="19" name="Straight Connector 18"/>
              <p:cNvCxnSpPr>
                <a:stCxn id="4" idx="3"/>
              </p:cNvCxnSpPr>
              <p:nvPr/>
            </p:nvCxnSpPr>
            <p:spPr>
              <a:xfrm>
                <a:off x="1756317" y="3276600"/>
                <a:ext cx="525036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0200" y="3200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8400" y="3200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2800" y="3200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7283" y="3200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1683" y="3200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2283" y="3200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1516996" y="3352800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6996" y="3352800"/>
                    <a:ext cx="3225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64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6916476" y="3276600"/>
                    <a:ext cx="3273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6476" y="3276600"/>
                    <a:ext cx="32733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4528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204" y="4964668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763321" y="4964668"/>
            <a:ext cx="5406483" cy="152400"/>
            <a:chOff x="1763321" y="4964668"/>
            <a:chExt cx="5406483" cy="152400"/>
          </a:xfrm>
        </p:grpSpPr>
        <p:cxnSp>
          <p:nvCxnSpPr>
            <p:cNvPr id="20" name="Straight Connector 19"/>
            <p:cNvCxnSpPr>
              <a:stCxn id="21" idx="3"/>
              <a:endCxn id="32" idx="3"/>
            </p:cNvCxnSpPr>
            <p:nvPr/>
          </p:nvCxnSpPr>
          <p:spPr>
            <a:xfrm>
              <a:off x="1763321" y="5040868"/>
              <a:ext cx="540648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404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9804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4287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8687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9287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687" y="4964668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24000" y="511706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117068"/>
                <a:ext cx="32252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923480" y="50408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480" y="5040868"/>
                <a:ext cx="32733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45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85800" y="4856202"/>
                <a:ext cx="393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856202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03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749944" y="3048000"/>
                <a:ext cx="503599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44" y="3048000"/>
                <a:ext cx="503599" cy="375552"/>
              </a:xfrm>
              <a:prstGeom prst="rect">
                <a:avLst/>
              </a:prstGeom>
              <a:blipFill rotWithShape="1">
                <a:blip r:embed="rId10"/>
                <a:stretch>
                  <a:fillRect t="-6452" r="-15663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/>
          <p:cNvSpPr/>
          <p:nvPr/>
        </p:nvSpPr>
        <p:spPr>
          <a:xfrm>
            <a:off x="2286000" y="3048000"/>
            <a:ext cx="457200" cy="4894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286000" y="4768334"/>
            <a:ext cx="457200" cy="4894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90793" y="372070"/>
            <a:ext cx="505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977745" y="4876800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𝑫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745" y="4876800"/>
                <a:ext cx="41069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924800" y="3124200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𝑫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3124200"/>
                <a:ext cx="4700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688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172200" y="1524000"/>
                <a:ext cx="2057400" cy="5579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524000"/>
                <a:ext cx="2057400" cy="557910"/>
              </a:xfrm>
              <a:prstGeom prst="rect">
                <a:avLst/>
              </a:prstGeom>
              <a:blipFill rotWithShape="1">
                <a:blip r:embed="rId13"/>
                <a:stretch>
                  <a:fillRect t="-9783" r="-29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165196" y="2175997"/>
                <a:ext cx="2597804" cy="5579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196" y="2175997"/>
                <a:ext cx="2597804" cy="557910"/>
              </a:xfrm>
              <a:prstGeom prst="rect">
                <a:avLst/>
              </a:prstGeom>
              <a:blipFill rotWithShape="1">
                <a:blip r:embed="rId14"/>
                <a:stretch>
                  <a:fillRect t="-9890" r="-5386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loud Callout 42"/>
              <p:cNvSpPr/>
              <p:nvPr/>
            </p:nvSpPr>
            <p:spPr>
              <a:xfrm>
                <a:off x="2286000" y="5257800"/>
                <a:ext cx="4343400" cy="14478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Great ! So in order to compute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all we need to determine is the parity of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 </a:t>
                </a:r>
              </a:p>
            </p:txBody>
          </p:sp>
        </mc:Choice>
        <mc:Fallback xmlns="">
          <p:sp>
            <p:nvSpPr>
              <p:cNvPr id="43" name="Cloud Callout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257800"/>
                <a:ext cx="4343400" cy="1447800"/>
              </a:xfrm>
              <a:prstGeom prst="cloudCallou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088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5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Given distance matrix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how to compute distance matrix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? 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95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400" dirty="0"/>
                  <a:t>: How to determine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even or odd ?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even </a:t>
                </a:r>
                <a:r>
                  <a:rPr lang="en-US" sz="2400" dirty="0">
                    <a:sym typeface="Wingdings" pitchFamily="2" charset="2"/>
                  </a:rPr>
                  <a:t>  For each neighbor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endParaRPr lang="en-US" sz="24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odd  </a:t>
                </a:r>
                <a:r>
                  <a:rPr lang="en-US" sz="2400" dirty="0">
                    <a:sym typeface="Wingdings" pitchFamily="2" charset="2"/>
                  </a:rPr>
                  <a:t>   For each neighbor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endParaRPr lang="en-US" sz="2400" b="1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>
                <a:blip r:embed="rId2"/>
                <a:stretch>
                  <a:fillRect l="-1235" t="-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204" y="4343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763321" y="4343400"/>
            <a:ext cx="5406483" cy="152400"/>
            <a:chOff x="1763321" y="4964668"/>
            <a:chExt cx="5406483" cy="152400"/>
          </a:xfrm>
        </p:grpSpPr>
        <p:cxnSp>
          <p:nvCxnSpPr>
            <p:cNvPr id="7" name="Straight Connector 6"/>
            <p:cNvCxnSpPr>
              <a:stCxn id="5" idx="3"/>
              <a:endCxn id="13" idx="3"/>
            </p:cNvCxnSpPr>
            <p:nvPr/>
          </p:nvCxnSpPr>
          <p:spPr>
            <a:xfrm>
              <a:off x="1763321" y="5040868"/>
              <a:ext cx="540648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404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9804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4287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8687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9287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687" y="4343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23480" y="44196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480" y="4419600"/>
                <a:ext cx="32733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45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85800" y="4234934"/>
                <a:ext cx="393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234934"/>
                <a:ext cx="39305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3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76805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Straight Connector 17"/>
          <p:cNvCxnSpPr/>
          <p:nvPr/>
        </p:nvCxnSpPr>
        <p:spPr>
          <a:xfrm flipH="1" flipV="1">
            <a:off x="1678258" y="3629205"/>
            <a:ext cx="1" cy="7025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3"/>
          </p:cNvCxnSpPr>
          <p:nvPr/>
        </p:nvCxnSpPr>
        <p:spPr>
          <a:xfrm>
            <a:off x="1756317" y="3553005"/>
            <a:ext cx="5328424" cy="778727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24000" y="44958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495800"/>
                <a:ext cx="32252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264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962400" y="3395693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430076" y="3124200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76" y="3124200"/>
                <a:ext cx="37863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6923480" y="28956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00645" y="2831068"/>
            <a:ext cx="2286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980662" y="1981200"/>
            <a:ext cx="1357162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741922" y="5029200"/>
                <a:ext cx="2004331" cy="55791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2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𝑘𝑗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2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922" y="5029200"/>
                <a:ext cx="2004331" cy="557910"/>
              </a:xfrm>
              <a:prstGeom prst="rect">
                <a:avLst/>
              </a:prstGeom>
              <a:blipFill rotWithShape="1">
                <a:blip r:embed="rId8"/>
                <a:stretch>
                  <a:fillRect t="-8511" r="-6949" b="-223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741922" y="5638800"/>
                <a:ext cx="2004331" cy="55791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2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𝑘𝑗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922" y="5638800"/>
                <a:ext cx="2004331" cy="557910"/>
              </a:xfrm>
              <a:prstGeom prst="rect">
                <a:avLst/>
              </a:prstGeom>
              <a:blipFill rotWithShape="1">
                <a:blip r:embed="rId9"/>
                <a:stretch>
                  <a:fillRect t="-8511" r="-6949" b="-223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2438400" y="52578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62200" y="57912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286000" y="4191000"/>
            <a:ext cx="457200" cy="4894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590800" y="381000"/>
                <a:ext cx="3569062" cy="923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Let us explore the neighborhood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 and exploit the fact that the graph is </a:t>
                </a:r>
                <a:r>
                  <a:rPr lang="en-US" u="sng" dirty="0"/>
                  <a:t>undirected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81000"/>
                <a:ext cx="3569062" cy="923330"/>
              </a:xfrm>
              <a:prstGeom prst="rect">
                <a:avLst/>
              </a:prstGeom>
              <a:blipFill rotWithShape="1">
                <a:blip r:embed="rId10"/>
                <a:stretch>
                  <a:fillRect t="-2614" r="-1704" b="-84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Callout 2 3"/>
          <p:cNvSpPr/>
          <p:nvPr/>
        </p:nvSpPr>
        <p:spPr>
          <a:xfrm>
            <a:off x="6400800" y="3124200"/>
            <a:ext cx="2438400" cy="612648"/>
          </a:xfrm>
          <a:prstGeom prst="borderCallout2">
            <a:avLst>
              <a:gd name="adj1" fmla="val 53333"/>
              <a:gd name="adj2" fmla="val 356"/>
              <a:gd name="adj3" fmla="val 55154"/>
              <a:gd name="adj4" fmla="val -17582"/>
              <a:gd name="adj5" fmla="val 176206"/>
              <a:gd name="adj6" fmla="val -15413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about this neighbor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781800" y="2514600"/>
                <a:ext cx="2004331" cy="55791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2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𝑘𝑗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2514600"/>
                <a:ext cx="2004331" cy="557910"/>
              </a:xfrm>
              <a:prstGeom prst="rect">
                <a:avLst/>
              </a:prstGeom>
              <a:blipFill rotWithShape="1">
                <a:blip r:embed="rId11"/>
                <a:stretch>
                  <a:fillRect t="-8602" r="-727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817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  <p:bldP spid="15" grpId="0"/>
      <p:bldP spid="20" grpId="0"/>
      <p:bldP spid="21" grpId="0"/>
      <p:bldP spid="22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2" grpId="1" animBg="1"/>
      <p:bldP spid="4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Theorem</a:t>
                </a:r>
                <a:r>
                  <a:rPr lang="en-US" sz="2000" dirty="0">
                    <a:sym typeface="Wingdings" pitchFamily="2" charset="2"/>
                  </a:rPr>
                  <a:t>: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/>
                  <a:t>If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even, then</a:t>
                </a:r>
                <a:r>
                  <a:rPr lang="en-US" sz="2000" dirty="0">
                    <a:sym typeface="Wingdings" pitchFamily="2" charset="2"/>
                  </a:rPr>
                  <a:t> for each neighbor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𝑘𝑗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If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odd, then</a:t>
                </a:r>
                <a:r>
                  <a:rPr lang="en-US" sz="2000" dirty="0">
                    <a:sym typeface="Wingdings" pitchFamily="2" charset="2"/>
                  </a:rPr>
                  <a:t> for each neighbor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/>
                  <a:t>AND</a:t>
                </a:r>
                <a:r>
                  <a:rPr lang="en-US" sz="2000" dirty="0"/>
                  <a:t> there exists </a:t>
                </a:r>
                <a:r>
                  <a:rPr lang="en-US" sz="2000" u="sng" dirty="0"/>
                  <a:t>at least </a:t>
                </a:r>
                <a:r>
                  <a:rPr lang="en-US" sz="2000" dirty="0"/>
                  <a:t>one neighbor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  <a:blipFill rotWithShape="1">
                <a:blip r:embed="rId2"/>
                <a:stretch>
                  <a:fillRect l="-741" t="-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loud Callout 3"/>
              <p:cNvSpPr/>
              <p:nvPr/>
            </p:nvSpPr>
            <p:spPr>
              <a:xfrm>
                <a:off x="609600" y="2781300"/>
                <a:ext cx="4343400" cy="14478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to determine whether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is </a:t>
                </a:r>
                <a:r>
                  <a:rPr lang="en-US" b="1" dirty="0">
                    <a:solidFill>
                      <a:schemeClr val="tx1"/>
                    </a:solidFill>
                  </a:rPr>
                  <a:t>even</a:t>
                </a:r>
                <a:r>
                  <a:rPr lang="en-US" dirty="0">
                    <a:solidFill>
                      <a:schemeClr val="tx1"/>
                    </a:solidFill>
                  </a:rPr>
                  <a:t> or </a:t>
                </a:r>
                <a:r>
                  <a:rPr lang="en-US" b="1" dirty="0">
                    <a:solidFill>
                      <a:schemeClr val="tx1"/>
                    </a:solidFill>
                  </a:rPr>
                  <a:t>odd</a:t>
                </a:r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4" name="Cloud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781300"/>
                <a:ext cx="4343400" cy="1447800"/>
              </a:xfrm>
              <a:prstGeom prst="cloudCallou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786423"/>
              </p:ext>
            </p:extLst>
          </p:nvPr>
        </p:nvGraphicFramePr>
        <p:xfrm>
          <a:off x="2286000" y="4711700"/>
          <a:ext cx="1841500" cy="184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Multiply 5"/>
          <p:cNvSpPr/>
          <p:nvPr/>
        </p:nvSpPr>
        <p:spPr>
          <a:xfrm>
            <a:off x="4114800" y="51816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0017284"/>
              </p:ext>
            </p:extLst>
          </p:nvPr>
        </p:nvGraphicFramePr>
        <p:xfrm>
          <a:off x="4724400" y="4724400"/>
          <a:ext cx="1841500" cy="184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67177" y="3968029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0200" y="3937337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27711" y="5112603"/>
                <a:ext cx="94448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𝑫</m:t>
                      </m:r>
                      <m:r>
                        <a:rPr lang="en-US" sz="4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711" y="5112603"/>
                <a:ext cx="944489" cy="830997"/>
              </a:xfrm>
              <a:prstGeom prst="rect">
                <a:avLst/>
              </a:prstGeom>
              <a:blipFill rotWithShape="1">
                <a:blip r:embed="rId4"/>
                <a:stretch>
                  <a:fillRect t="-16176" r="-36129" b="-38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71800" y="5105400"/>
                <a:ext cx="73128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105400"/>
                <a:ext cx="731289" cy="830997"/>
              </a:xfrm>
              <a:prstGeom prst="rect">
                <a:avLst/>
              </a:prstGeom>
              <a:blipFill rotWithShape="1">
                <a:blip r:embed="rId5"/>
                <a:stretch>
                  <a:fillRect t="-16176" r="-47899" b="-3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858000" y="5257800"/>
                <a:ext cx="2098716" cy="764505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𝑫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5257800"/>
                <a:ext cx="2098716" cy="764505"/>
              </a:xfrm>
              <a:prstGeom prst="rect">
                <a:avLst/>
              </a:prstGeom>
              <a:blipFill rotWithShape="1">
                <a:blip r:embed="rId6"/>
                <a:stretch>
                  <a:fillRect r="-2594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qual 13"/>
          <p:cNvSpPr/>
          <p:nvPr/>
        </p:nvSpPr>
        <p:spPr>
          <a:xfrm>
            <a:off x="1524000" y="5257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33400" y="5105400"/>
                <a:ext cx="71045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105400"/>
                <a:ext cx="710451" cy="830997"/>
              </a:xfrm>
              <a:prstGeom prst="rect">
                <a:avLst/>
              </a:prstGeom>
              <a:blipFill rotWithShape="1">
                <a:blip r:embed="rId7"/>
                <a:stretch>
                  <a:fillRect t="-16176" r="-49138" b="-3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Down Ribbon 15"/>
              <p:cNvSpPr/>
              <p:nvPr/>
            </p:nvSpPr>
            <p:spPr>
              <a:xfrm>
                <a:off x="5029200" y="3124200"/>
                <a:ext cx="3927516" cy="687324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Compare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6" name="Down Ribbon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124200"/>
                <a:ext cx="3927516" cy="687324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320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9" grpId="0"/>
      <p:bldP spid="9" grpId="1"/>
      <p:bldP spid="10" grpId="0"/>
      <p:bldP spid="10" grpId="1"/>
      <p:bldP spid="7" grpId="0"/>
      <p:bldP spid="11" grpId="0"/>
      <p:bldP spid="13" grpId="0" animBg="1"/>
      <p:bldP spid="14" grpId="0" animBg="1"/>
      <p:bldP spid="15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400" dirty="0"/>
              <a:t>Ponder over the entire algorithm</a:t>
            </a:r>
          </a:p>
          <a:p>
            <a:endParaRPr lang="en-US" sz="2400" dirty="0"/>
          </a:p>
          <a:p>
            <a:r>
              <a:rPr lang="en-US" sz="2400" dirty="0"/>
              <a:t>Redesign it on your own.</a:t>
            </a:r>
          </a:p>
          <a:p>
            <a:endParaRPr lang="en-US" sz="2400" dirty="0"/>
          </a:p>
          <a:p>
            <a:r>
              <a:rPr lang="en-US" sz="2400" dirty="0"/>
              <a:t>And get amazed by its beauty and simplicity</a:t>
            </a:r>
          </a:p>
        </p:txBody>
      </p:sp>
    </p:spTree>
    <p:extLst>
      <p:ext uri="{BB962C8B-B14F-4D97-AF65-F5344CB8AC3E}">
        <p14:creationId xmlns:p14="http://schemas.microsoft.com/office/powerpoint/2010/main" val="2256336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Problem </a:t>
            </a:r>
            <a:r>
              <a:rPr lang="en-US" b="1" dirty="0">
                <a:solidFill>
                  <a:srgbClr val="0070C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71600" y="3886200"/>
                <a:ext cx="6553200" cy="1752600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All-pairs  </a:t>
                </a:r>
                <a:r>
                  <a:rPr lang="en-US" b="1" dirty="0">
                    <a:solidFill>
                      <a:srgbClr val="C00000"/>
                    </a:solidFill>
                  </a:rPr>
                  <a:t>closest</a:t>
                </a:r>
                <a:r>
                  <a:rPr lang="en-US" b="1" dirty="0">
                    <a:solidFill>
                      <a:schemeClr val="tx1"/>
                    </a:solidFill>
                  </a:rPr>
                  <a:t> pairs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points</a:t>
                </a:r>
              </a:p>
            </p:txBody>
          </p:sp>
        </mc:Choice>
        <mc:Fallback xmlns="">
          <p:sp>
            <p:nvSpPr>
              <p:cNvPr id="5" name="Sub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71600" y="3886200"/>
                <a:ext cx="6553200" cy="1752600"/>
              </a:xfrm>
              <a:blipFill rotWithShape="1">
                <a:blip r:embed="rId2"/>
                <a:stretch>
                  <a:fillRect t="-4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345366" y="3972580"/>
            <a:ext cx="1361078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farthest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66923" y="4930027"/>
                <a:ext cx="1879041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 </a:t>
                </a:r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log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923" y="4930027"/>
                <a:ext cx="187904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581" t="-6452" r="-4516" b="-2419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33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Farthest pair of points must lie on the boundary of the convex hull of all points.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itchFamily="2" charset="2"/>
                  </a:rPr>
                  <a:t>Compute convex hull 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Compute farthest pair of points of the convex hull 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5257800"/>
              </a:xfrm>
              <a:blipFill rotWithShape="1">
                <a:blip r:embed="rId2"/>
                <a:stretch>
                  <a:fillRect l="-708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32766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rot="4382928">
            <a:off x="2383603" y="2416233"/>
            <a:ext cx="3352800" cy="2438400"/>
            <a:chOff x="2362200" y="2057400"/>
            <a:chExt cx="3962400" cy="3581400"/>
          </a:xfrm>
        </p:grpSpPr>
        <p:cxnSp>
          <p:nvCxnSpPr>
            <p:cNvPr id="6" name="Straight Connector 5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Oval 15"/>
          <p:cNvSpPr/>
          <p:nvPr/>
        </p:nvSpPr>
        <p:spPr>
          <a:xfrm>
            <a:off x="3962400" y="229819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52662" y="3685091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98868" y="327195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04943" y="291749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10799" y="469748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95800" y="484988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38600" y="3886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7244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242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124200" y="4724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33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95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257800" y="4572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3340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495800" y="220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33800" y="198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8956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667000" y="3429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3733800" y="1981201"/>
            <a:ext cx="793687" cy="327116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loud Callout 34"/>
          <p:cNvSpPr/>
          <p:nvPr/>
        </p:nvSpPr>
        <p:spPr>
          <a:xfrm>
            <a:off x="5417239" y="1685231"/>
            <a:ext cx="3614977" cy="14508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locate the farthest pair of points ? </a:t>
            </a:r>
          </a:p>
        </p:txBody>
      </p:sp>
      <p:sp>
        <p:nvSpPr>
          <p:cNvPr id="36" name="Cloud Callout 35"/>
          <p:cNvSpPr/>
          <p:nvPr/>
        </p:nvSpPr>
        <p:spPr>
          <a:xfrm>
            <a:off x="5410200" y="2130552"/>
            <a:ext cx="3614977" cy="14508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see some structure on which these points must be lying ?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" y="2657037"/>
            <a:ext cx="151041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Convex hull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15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5" grpId="0" animBg="1"/>
      <p:bldP spid="35" grpId="1" animBg="1"/>
      <p:bldP spid="36" grpId="0" animBg="1"/>
      <p:bldP spid="36" grpId="1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274638"/>
                <a:ext cx="91440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3200" b="1" dirty="0"/>
                  <a:t>Idea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/>
                  <a:t>:</a:t>
                </a:r>
                <a:r>
                  <a:rPr lang="en-US" sz="3200" dirty="0"/>
                  <a:t> </a:t>
                </a:r>
                <a:br>
                  <a:rPr lang="en-US" sz="3200" dirty="0"/>
                </a:br>
                <a:r>
                  <a:rPr lang="en-US" sz="3200" dirty="0"/>
                  <a:t>Compute farthest point for each point in </a:t>
                </a:r>
                <a:r>
                  <a:rPr lang="en-US" sz="3200" b="1" dirty="0"/>
                  <a:t>O</a:t>
                </a:r>
                <a:r>
                  <a:rPr lang="en-US" sz="3200" dirty="0"/>
                  <a:t>(log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dirty="0"/>
                  <a:t>) time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274638"/>
                <a:ext cx="9144000" cy="1143000"/>
              </a:xfrm>
              <a:blipFill rotWithShape="1">
                <a:blip r:embed="rId2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we scan in clockwise or anticlockwise order ,</a:t>
                </a:r>
              </a:p>
              <a:p>
                <a:pPr marL="0" indent="0">
                  <a:buNone/>
                </a:pPr>
                <a:r>
                  <a:rPr lang="en-US" sz="2000" dirty="0"/>
                  <a:t>distance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seems to increase  monotonically and then decrease monotonically.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  <a:blipFill rotWithShape="1">
                <a:blip r:embed="rId3"/>
                <a:stretch>
                  <a:fillRect l="-678" t="-674" r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 rot="4382928">
            <a:off x="2383603" y="2416233"/>
            <a:ext cx="3352800" cy="2438400"/>
            <a:chOff x="2362200" y="2057400"/>
            <a:chExt cx="3962400" cy="3581400"/>
          </a:xfrm>
        </p:grpSpPr>
        <p:cxnSp>
          <p:nvCxnSpPr>
            <p:cNvPr id="6" name="Straight Connector 5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Oval 26"/>
          <p:cNvSpPr/>
          <p:nvPr/>
        </p:nvSpPr>
        <p:spPr>
          <a:xfrm>
            <a:off x="4495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endCxn id="27" idx="5"/>
          </p:cNvCxnSpPr>
          <p:nvPr/>
        </p:nvCxnSpPr>
        <p:spPr>
          <a:xfrm>
            <a:off x="3124200" y="4800600"/>
            <a:ext cx="1436641" cy="44604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7" idx="2"/>
          </p:cNvCxnSpPr>
          <p:nvPr/>
        </p:nvCxnSpPr>
        <p:spPr>
          <a:xfrm>
            <a:off x="2732041" y="3494041"/>
            <a:ext cx="1763759" cy="172565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27" idx="4"/>
          </p:cNvCxnSpPr>
          <p:nvPr/>
        </p:nvCxnSpPr>
        <p:spPr>
          <a:xfrm>
            <a:off x="2971800" y="2628900"/>
            <a:ext cx="1562100" cy="26289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27" idx="5"/>
          </p:cNvCxnSpPr>
          <p:nvPr/>
        </p:nvCxnSpPr>
        <p:spPr>
          <a:xfrm>
            <a:off x="3744930" y="1975142"/>
            <a:ext cx="815911" cy="327149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27" idx="5"/>
          </p:cNvCxnSpPr>
          <p:nvPr/>
        </p:nvCxnSpPr>
        <p:spPr>
          <a:xfrm>
            <a:off x="4506959" y="2209800"/>
            <a:ext cx="53882" cy="303684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27" idx="3"/>
          </p:cNvCxnSpPr>
          <p:nvPr/>
        </p:nvCxnSpPr>
        <p:spPr>
          <a:xfrm flipH="1">
            <a:off x="4506959" y="3773371"/>
            <a:ext cx="869664" cy="147327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81000" y="838200"/>
            <a:ext cx="8610600" cy="5159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urved Down Arrow 15"/>
          <p:cNvSpPr/>
          <p:nvPr/>
        </p:nvSpPr>
        <p:spPr>
          <a:xfrm rot="20117586">
            <a:off x="2286347" y="1746425"/>
            <a:ext cx="238787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36389" y="5044014"/>
                <a:ext cx="45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389" y="5044014"/>
                <a:ext cx="45230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5486400" y="5656287"/>
            <a:ext cx="3505200" cy="5159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971800" y="5715000"/>
            <a:ext cx="3505200" cy="5159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loud Callout 17"/>
          <p:cNvSpPr/>
          <p:nvPr/>
        </p:nvSpPr>
        <p:spPr>
          <a:xfrm>
            <a:off x="5376623" y="1676400"/>
            <a:ext cx="3614977" cy="14508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 is it true for all convex polygons ? 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7869600" y="3202542"/>
            <a:ext cx="71628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-16880" y="3428200"/>
            <a:ext cx="255326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 Use binary search …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199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4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7" grpId="0" animBg="1"/>
      <p:bldP spid="4" grpId="0" animBg="1"/>
      <p:bldP spid="16" grpId="0" animBg="1"/>
      <p:bldP spid="17" grpId="0"/>
      <p:bldP spid="25" grpId="0" animBg="1"/>
      <p:bldP spid="26" grpId="0" animBg="1"/>
      <p:bldP spid="18" grpId="0" animBg="1"/>
      <p:bldP spid="2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274638"/>
                <a:ext cx="91440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3200" b="1" dirty="0"/>
                  <a:t>Idea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/>
                  <a:t>:</a:t>
                </a:r>
                <a:r>
                  <a:rPr lang="en-US" sz="3200" dirty="0"/>
                  <a:t> </a:t>
                </a:r>
                <a:br>
                  <a:rPr lang="en-US" sz="3200" dirty="0"/>
                </a:br>
                <a:r>
                  <a:rPr lang="en-US" sz="3200" dirty="0"/>
                  <a:t>Compute farthest point for each point in </a:t>
                </a:r>
                <a:r>
                  <a:rPr lang="en-US" sz="3200" b="1" dirty="0"/>
                  <a:t>O</a:t>
                </a:r>
                <a:r>
                  <a:rPr lang="en-US" sz="3200" dirty="0"/>
                  <a:t>(log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dirty="0"/>
                  <a:t>) time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274638"/>
                <a:ext cx="9144000" cy="1143000"/>
              </a:xfrm>
              <a:blipFill rotWithShape="1">
                <a:blip r:embed="rId2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Distance first increases</a:t>
            </a:r>
          </a:p>
          <a:p>
            <a:pPr marL="0" indent="0">
              <a:buNone/>
            </a:pPr>
            <a:r>
              <a:rPr lang="en-US" sz="2000" dirty="0"/>
              <a:t>It then decreases</a:t>
            </a:r>
          </a:p>
          <a:p>
            <a:pPr marL="0" indent="0">
              <a:buNone/>
            </a:pPr>
            <a:r>
              <a:rPr lang="en-US" sz="2000" dirty="0"/>
              <a:t>It increases again</a:t>
            </a:r>
          </a:p>
          <a:p>
            <a:pPr marL="0" indent="0">
              <a:buNone/>
            </a:pPr>
            <a:r>
              <a:rPr lang="en-US" sz="2000" dirty="0"/>
              <a:t>Finally it decreases.</a:t>
            </a:r>
          </a:p>
        </p:txBody>
      </p:sp>
      <p:sp>
        <p:nvSpPr>
          <p:cNvPr id="27" name="Oval 26"/>
          <p:cNvSpPr/>
          <p:nvPr/>
        </p:nvSpPr>
        <p:spPr>
          <a:xfrm>
            <a:off x="4495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endCxn id="27" idx="2"/>
          </p:cNvCxnSpPr>
          <p:nvPr/>
        </p:nvCxnSpPr>
        <p:spPr>
          <a:xfrm>
            <a:off x="1524000" y="3646442"/>
            <a:ext cx="2971800" cy="157325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7" idx="2"/>
          </p:cNvCxnSpPr>
          <p:nvPr/>
        </p:nvCxnSpPr>
        <p:spPr>
          <a:xfrm>
            <a:off x="3124200" y="3200400"/>
            <a:ext cx="1371600" cy="20193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27" idx="4"/>
          </p:cNvCxnSpPr>
          <p:nvPr/>
        </p:nvCxnSpPr>
        <p:spPr>
          <a:xfrm flipH="1">
            <a:off x="4533900" y="3200399"/>
            <a:ext cx="2705099" cy="205740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27" idx="5"/>
          </p:cNvCxnSpPr>
          <p:nvPr/>
        </p:nvCxnSpPr>
        <p:spPr>
          <a:xfrm flipH="1">
            <a:off x="4560841" y="3930439"/>
            <a:ext cx="3287758" cy="131620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27" idx="3"/>
          </p:cNvCxnSpPr>
          <p:nvPr/>
        </p:nvCxnSpPr>
        <p:spPr>
          <a:xfrm flipH="1">
            <a:off x="4506959" y="4648199"/>
            <a:ext cx="2808240" cy="59844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1505870" y="2539334"/>
            <a:ext cx="6369688" cy="3100312"/>
            <a:chOff x="1505870" y="2539334"/>
            <a:chExt cx="6369688" cy="3100312"/>
          </a:xfrm>
        </p:grpSpPr>
        <p:grpSp>
          <p:nvGrpSpPr>
            <p:cNvPr id="5" name="Group 4"/>
            <p:cNvGrpSpPr/>
            <p:nvPr/>
          </p:nvGrpSpPr>
          <p:grpSpPr>
            <a:xfrm rot="4382928">
              <a:off x="3140558" y="904646"/>
              <a:ext cx="3100312" cy="6369688"/>
              <a:chOff x="3242019" y="-1521310"/>
              <a:chExt cx="3664006" cy="9355474"/>
            </a:xfrm>
          </p:grpSpPr>
          <p:cxnSp>
            <p:nvCxnSpPr>
              <p:cNvPr id="6" name="Straight Connector 5"/>
              <p:cNvCxnSpPr/>
              <p:nvPr/>
            </p:nvCxnSpPr>
            <p:spPr>
              <a:xfrm rot="17217072">
                <a:off x="5024276" y="-1512650"/>
                <a:ext cx="895351" cy="8780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3242019" y="-1211651"/>
                <a:ext cx="3664006" cy="9045815"/>
                <a:chOff x="3242019" y="-1211651"/>
                <a:chExt cx="3664006" cy="9045815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 rot="17217072" flipH="1">
                  <a:off x="2330444" y="5932573"/>
                  <a:ext cx="2350292" cy="5271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rot="17217072" flipH="1" flipV="1">
                  <a:off x="3101115" y="5193879"/>
                  <a:ext cx="3375790" cy="190478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rot="17217072" flipH="1" flipV="1">
                  <a:off x="5717496" y="4403763"/>
                  <a:ext cx="989040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17217072" flipH="1">
                  <a:off x="6065333" y="153689"/>
                  <a:ext cx="1231109" cy="4502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rot="17217072" flipH="1">
                  <a:off x="5904416" y="-1244066"/>
                  <a:ext cx="783431" cy="84826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rot="17217072" flipV="1">
                  <a:off x="1216269" y="2086032"/>
                  <a:ext cx="6043607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/>
            <p:cNvCxnSpPr/>
            <p:nvPr/>
          </p:nvCxnSpPr>
          <p:spPr>
            <a:xfrm flipH="1">
              <a:off x="4560842" y="5029200"/>
              <a:ext cx="1916158" cy="2289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loud Callout 20"/>
          <p:cNvSpPr/>
          <p:nvPr/>
        </p:nvSpPr>
        <p:spPr>
          <a:xfrm>
            <a:off x="5376623" y="1676400"/>
            <a:ext cx="3614977" cy="14508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 is it true for all convex polygons ? </a:t>
            </a:r>
          </a:p>
        </p:txBody>
      </p:sp>
      <p:sp>
        <p:nvSpPr>
          <p:cNvPr id="22" name="TextBox 21"/>
          <p:cNvSpPr txBox="1"/>
          <p:nvPr/>
        </p:nvSpPr>
        <p:spPr>
          <a:xfrm flipH="1">
            <a:off x="7869600" y="3202542"/>
            <a:ext cx="71628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736389" y="5044014"/>
                <a:ext cx="45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389" y="5044014"/>
                <a:ext cx="45230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5385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>
            <a:off x="647264" y="5239359"/>
            <a:ext cx="8039536" cy="1301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Idea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3200" b="1" dirty="0"/>
                  <a:t>:</a:t>
                </a:r>
                <a:r>
                  <a:rPr lang="en-US" sz="3200" dirty="0"/>
                  <a:t> </a:t>
                </a:r>
                <a:br>
                  <a:rPr lang="en-US" sz="3200" dirty="0"/>
                </a:br>
                <a:r>
                  <a:rPr lang="en-US" sz="3200" dirty="0"/>
                  <a:t>Roll the convex polygon on the floor </a:t>
                </a:r>
                <a:r>
                  <a:rPr lang="en-US" sz="3200" dirty="0">
                    <a:sym typeface="Wingdings" pitchFamily="2" charset="2"/>
                  </a:rPr>
                  <a:t>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Content Placeholder 4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41478"/>
            <a:ext cx="1551276" cy="1463975"/>
          </a:xfrm>
        </p:spPr>
      </p:pic>
      <p:grpSp>
        <p:nvGrpSpPr>
          <p:cNvPr id="5" name="Group 4"/>
          <p:cNvGrpSpPr/>
          <p:nvPr/>
        </p:nvGrpSpPr>
        <p:grpSpPr>
          <a:xfrm>
            <a:off x="1969085" y="2819400"/>
            <a:ext cx="3352800" cy="2438400"/>
            <a:chOff x="2362200" y="2057400"/>
            <a:chExt cx="3962400" cy="3581400"/>
          </a:xfrm>
        </p:grpSpPr>
        <p:cxnSp>
          <p:nvCxnSpPr>
            <p:cNvPr id="6" name="Straight Connector 5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 rot="2273545">
            <a:off x="2881233" y="2580236"/>
            <a:ext cx="3352800" cy="2438400"/>
            <a:chOff x="2362200" y="2057400"/>
            <a:chExt cx="3962400" cy="3581400"/>
          </a:xfrm>
        </p:grpSpPr>
        <p:cxnSp>
          <p:nvCxnSpPr>
            <p:cNvPr id="17" name="Straight Connector 16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 rot="4382928">
            <a:off x="3895488" y="2416233"/>
            <a:ext cx="3352800" cy="2438400"/>
            <a:chOff x="2362200" y="2057400"/>
            <a:chExt cx="3962400" cy="3581400"/>
          </a:xfrm>
        </p:grpSpPr>
        <p:cxnSp>
          <p:nvCxnSpPr>
            <p:cNvPr id="28" name="Straight Connector 27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oup 37"/>
          <p:cNvGrpSpPr/>
          <p:nvPr/>
        </p:nvGrpSpPr>
        <p:grpSpPr>
          <a:xfrm rot="6768493">
            <a:off x="5084279" y="2475139"/>
            <a:ext cx="3352800" cy="2438400"/>
            <a:chOff x="2362200" y="2057400"/>
            <a:chExt cx="3962400" cy="3581400"/>
          </a:xfrm>
        </p:grpSpPr>
        <p:cxnSp>
          <p:nvCxnSpPr>
            <p:cNvPr id="39" name="Straight Connector 38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 rot="5182049">
            <a:off x="4282648" y="2364523"/>
            <a:ext cx="3352800" cy="2438400"/>
            <a:chOff x="2362200" y="2057400"/>
            <a:chExt cx="3962400" cy="3581400"/>
          </a:xfrm>
        </p:grpSpPr>
        <p:cxnSp>
          <p:nvCxnSpPr>
            <p:cNvPr id="55" name="Straight Connector 54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7" name="Straight Connector 76"/>
          <p:cNvCxnSpPr/>
          <p:nvPr/>
        </p:nvCxnSpPr>
        <p:spPr>
          <a:xfrm flipV="1">
            <a:off x="6027851" y="1898364"/>
            <a:ext cx="12990" cy="334099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rved Down Arrow 3"/>
          <p:cNvSpPr/>
          <p:nvPr/>
        </p:nvSpPr>
        <p:spPr>
          <a:xfrm>
            <a:off x="4009401" y="4800600"/>
            <a:ext cx="855284" cy="41533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Curved Down Arrow 64"/>
          <p:cNvSpPr/>
          <p:nvPr/>
        </p:nvSpPr>
        <p:spPr>
          <a:xfrm>
            <a:off x="4923801" y="4800600"/>
            <a:ext cx="855284" cy="41533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Curved Down Arrow 65"/>
          <p:cNvSpPr/>
          <p:nvPr/>
        </p:nvSpPr>
        <p:spPr>
          <a:xfrm>
            <a:off x="5626685" y="4800600"/>
            <a:ext cx="855284" cy="41533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H="1" flipV="1">
            <a:off x="1969085" y="3863182"/>
            <a:ext cx="3345308" cy="20135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407485" y="5175670"/>
            <a:ext cx="76200" cy="821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flipH="1" flipV="1">
            <a:off x="3340685" y="2618043"/>
            <a:ext cx="2540592" cy="225494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321885" y="5181600"/>
            <a:ext cx="76200" cy="821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flipH="1" flipV="1">
            <a:off x="5245685" y="1981201"/>
            <a:ext cx="793687" cy="327116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6007685" y="5181600"/>
            <a:ext cx="76200" cy="821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4"/>
          </p:cNvCxnSpPr>
          <p:nvPr/>
        </p:nvCxnSpPr>
        <p:spPr>
          <a:xfrm flipV="1">
            <a:off x="6045785" y="2219229"/>
            <a:ext cx="1498015" cy="304450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loud Callout 71"/>
          <p:cNvSpPr/>
          <p:nvPr/>
        </p:nvSpPr>
        <p:spPr>
          <a:xfrm>
            <a:off x="2878129" y="5276393"/>
            <a:ext cx="4093222" cy="1048207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Did you notice the journey of farthest pair of points ? 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81000" y="838200"/>
            <a:ext cx="8610600" cy="5159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90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4" grpId="1" animBg="1"/>
      <p:bldP spid="65" grpId="0" animBg="1"/>
      <p:bldP spid="65" grpId="1" animBg="1"/>
      <p:bldP spid="66" grpId="0" animBg="1"/>
      <p:bldP spid="66" grpId="1" animBg="1"/>
      <p:bldP spid="51" grpId="0" animBg="1"/>
      <p:bldP spid="51" grpId="1" animBg="1"/>
      <p:bldP spid="70" grpId="0" animBg="1"/>
      <p:bldP spid="70" grpId="1" animBg="1"/>
      <p:bldP spid="75" grpId="0" animBg="1"/>
      <p:bldP spid="72" grpId="0" animBg="1"/>
      <p:bldP spid="7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All Pairs Shortest Paths (APSP)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Standard Algorithms:</a:t>
                </a:r>
              </a:p>
              <a:p>
                <a:r>
                  <a:rPr lang="en-US" sz="2000" b="1" dirty="0"/>
                  <a:t>Floyd </a:t>
                </a:r>
                <a:r>
                  <a:rPr lang="en-US" sz="2000" b="1" dirty="0" err="1"/>
                  <a:t>Warshal</a:t>
                </a:r>
                <a:r>
                  <a:rPr lang="en-US" sz="2000" b="1" dirty="0"/>
                  <a:t> </a:t>
                </a:r>
                <a:r>
                  <a:rPr lang="en-US" sz="2000" dirty="0"/>
                  <a:t>Algorithm</a:t>
                </a:r>
              </a:p>
              <a:p>
                <a:r>
                  <a:rPr lang="en-US" sz="2000" b="1" dirty="0" err="1"/>
                  <a:t>Dijkstra</a:t>
                </a:r>
                <a:r>
                  <a:rPr lang="en-US" sz="2000" dirty="0" err="1"/>
                  <a:t>’s</a:t>
                </a:r>
                <a:r>
                  <a:rPr lang="en-US" sz="2000" dirty="0"/>
                  <a:t> Algorithm</a:t>
                </a:r>
              </a:p>
              <a:p>
                <a:r>
                  <a:rPr lang="en-US" sz="2000" dirty="0"/>
                  <a:t>BFS traversal (for </a:t>
                </a:r>
                <a:r>
                  <a:rPr lang="en-US" sz="2000" dirty="0" err="1"/>
                  <a:t>unweighted</a:t>
                </a:r>
                <a:r>
                  <a:rPr lang="en-US" sz="2000" dirty="0"/>
                  <a:t> graphs)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Raimund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Seidel</a:t>
                </a:r>
                <a:r>
                  <a:rPr lang="en-US" sz="20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On the All-Pairs-Shortest-Path Problem in </a:t>
                </a:r>
                <a:r>
                  <a:rPr lang="en-US" sz="2000" dirty="0" err="1"/>
                  <a:t>Unweighted</a:t>
                </a:r>
                <a:r>
                  <a:rPr lang="en-US" sz="2000" dirty="0"/>
                  <a:t> Undirected Graphs,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JCSS,</a:t>
                </a:r>
                <a:r>
                  <a:rPr lang="en-US" sz="2000" dirty="0"/>
                  <a:t> 51(3): 400-403 (1995)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Time complexity for APSP: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the exponent for multiplying two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matrices,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currently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&lt;</a:t>
                </a:r>
                <a:r>
                  <a:rPr lang="en-US" sz="2000" dirty="0">
                    <a:solidFill>
                      <a:srgbClr val="0070C0"/>
                    </a:solidFill>
                  </a:rPr>
                  <a:t>2.317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4875276" y="1981200"/>
            <a:ext cx="3140473" cy="990600"/>
            <a:chOff x="4875276" y="1981200"/>
            <a:chExt cx="3140473" cy="990600"/>
          </a:xfrm>
        </p:grpSpPr>
        <p:sp>
          <p:nvSpPr>
            <p:cNvPr id="6" name="Right Brace 5"/>
            <p:cNvSpPr/>
            <p:nvPr/>
          </p:nvSpPr>
          <p:spPr>
            <a:xfrm>
              <a:off x="4875276" y="1981200"/>
              <a:ext cx="230124" cy="9906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105400" y="2286000"/>
                  <a:ext cx="2910349" cy="375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/>
                    <a:t>O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time in the worst case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2286000"/>
                  <a:ext cx="2910349" cy="37555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887" t="-6452" r="-2725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2925337" y="838200"/>
            <a:ext cx="3359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55902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Idea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3200" b="1" dirty="0"/>
                  <a:t>:</a:t>
                </a:r>
                <a:r>
                  <a:rPr lang="en-US" sz="3200" dirty="0"/>
                  <a:t> </a:t>
                </a:r>
                <a:br>
                  <a:rPr lang="en-US" sz="3200" dirty="0"/>
                </a:br>
                <a:r>
                  <a:rPr lang="en-US" sz="3200" dirty="0"/>
                  <a:t>Roll the convex polygon on the floor </a:t>
                </a:r>
                <a:r>
                  <a:rPr lang="en-US" sz="3200" dirty="0">
                    <a:sym typeface="Wingdings" pitchFamily="2" charset="2"/>
                  </a:rPr>
                  <a:t>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0437"/>
            <a:ext cx="91440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Max height achieved = distance between the farthest pair of points</a:t>
            </a:r>
          </a:p>
          <a:p>
            <a:pPr marL="0" indent="0">
              <a:buNone/>
            </a:pPr>
            <a:r>
              <a:rPr lang="en-US" sz="2000" dirty="0"/>
              <a:t>At the moment it is achieved, </a:t>
            </a:r>
          </a:p>
          <a:p>
            <a:pPr marL="0" indent="0">
              <a:buNone/>
            </a:pPr>
            <a:r>
              <a:rPr lang="en-US" sz="2000" dirty="0"/>
              <a:t>        one of the two points is the pivot point.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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For each point, if it is a potential candidate for the farthest pair of points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We need to search for its farthest point during the time interval it is a pivot of rolling.</a:t>
            </a:r>
            <a:endParaRPr lang="en-US" sz="2000" dirty="0"/>
          </a:p>
        </p:txBody>
      </p:sp>
      <p:grpSp>
        <p:nvGrpSpPr>
          <p:cNvPr id="27" name="Group 26"/>
          <p:cNvGrpSpPr/>
          <p:nvPr/>
        </p:nvGrpSpPr>
        <p:grpSpPr>
          <a:xfrm rot="4382928">
            <a:off x="3907603" y="2416233"/>
            <a:ext cx="3352800" cy="2438400"/>
            <a:chOff x="2362200" y="2057400"/>
            <a:chExt cx="3962400" cy="3581400"/>
          </a:xfrm>
        </p:grpSpPr>
        <p:cxnSp>
          <p:nvCxnSpPr>
            <p:cNvPr id="28" name="Straight Connector 27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oup 37"/>
          <p:cNvGrpSpPr/>
          <p:nvPr/>
        </p:nvGrpSpPr>
        <p:grpSpPr>
          <a:xfrm rot="6768493">
            <a:off x="5160479" y="2475139"/>
            <a:ext cx="3352800" cy="2438400"/>
            <a:chOff x="2362200" y="2057400"/>
            <a:chExt cx="3962400" cy="3581400"/>
          </a:xfrm>
        </p:grpSpPr>
        <p:cxnSp>
          <p:nvCxnSpPr>
            <p:cNvPr id="39" name="Straight Connector 38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2" name="Straight Connector 51"/>
          <p:cNvCxnSpPr/>
          <p:nvPr/>
        </p:nvCxnSpPr>
        <p:spPr>
          <a:xfrm>
            <a:off x="647264" y="5239359"/>
            <a:ext cx="8039536" cy="1301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5226113" y="1981201"/>
            <a:ext cx="793687" cy="327116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019800" y="2219229"/>
            <a:ext cx="1498015" cy="304450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ircular Arrow 52"/>
          <p:cNvSpPr/>
          <p:nvPr/>
        </p:nvSpPr>
        <p:spPr>
          <a:xfrm>
            <a:off x="5508004" y="4345725"/>
            <a:ext cx="1273251" cy="1359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 rot="5182049">
            <a:off x="4282648" y="2364523"/>
            <a:ext cx="3352800" cy="2438400"/>
            <a:chOff x="2362200" y="2057400"/>
            <a:chExt cx="3962400" cy="3581400"/>
          </a:xfrm>
        </p:grpSpPr>
        <p:cxnSp>
          <p:nvCxnSpPr>
            <p:cNvPr id="76" name="Straight Connector 75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7" name="Straight Connector 86"/>
          <p:cNvCxnSpPr/>
          <p:nvPr/>
        </p:nvCxnSpPr>
        <p:spPr>
          <a:xfrm flipV="1">
            <a:off x="6027851" y="1898364"/>
            <a:ext cx="12990" cy="334099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438400" y="1295400"/>
            <a:ext cx="477047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207069" y="6096000"/>
            <a:ext cx="249853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629400" y="61722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676400" y="5715000"/>
            <a:ext cx="632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3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2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3" grpId="0" animBg="1"/>
      <p:bldP spid="4" grpId="0" animBg="1"/>
      <p:bldP spid="89" grpId="0" animBg="1"/>
      <p:bldP spid="90" grpId="0" animBg="1"/>
      <p:bldP spid="9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Keep scanning the above points, until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647264" y="5239359"/>
            <a:ext cx="8039536" cy="1301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4160193" y="1898363"/>
            <a:ext cx="12990" cy="3340996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38600" y="2096470"/>
            <a:ext cx="483069" cy="11754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038600" y="2096470"/>
            <a:ext cx="483069" cy="3142889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523958" y="1629936"/>
            <a:ext cx="48042" cy="3575969"/>
          </a:xfrm>
          <a:prstGeom prst="line">
            <a:avLst/>
          </a:prstGeom>
          <a:ln w="63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581401" y="2108131"/>
            <a:ext cx="457199" cy="47111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495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rot="2293049">
            <a:off x="4505694" y="4618176"/>
            <a:ext cx="900364" cy="745850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/>
          <p:cNvSpPr/>
          <p:nvPr/>
        </p:nvSpPr>
        <p:spPr>
          <a:xfrm rot="19897702">
            <a:off x="4014936" y="2883166"/>
            <a:ext cx="567665" cy="498847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endCxn id="38" idx="3"/>
          </p:cNvCxnSpPr>
          <p:nvPr/>
        </p:nvCxnSpPr>
        <p:spPr>
          <a:xfrm>
            <a:off x="3581401" y="2155242"/>
            <a:ext cx="925558" cy="3091399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c 40"/>
          <p:cNvSpPr/>
          <p:nvPr/>
        </p:nvSpPr>
        <p:spPr>
          <a:xfrm rot="19120160">
            <a:off x="3619918" y="3113774"/>
            <a:ext cx="1029113" cy="735574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743199" y="2155242"/>
            <a:ext cx="2601800" cy="3146787"/>
            <a:chOff x="2743199" y="2155242"/>
            <a:chExt cx="2601800" cy="3146787"/>
          </a:xfrm>
        </p:grpSpPr>
        <p:grpSp>
          <p:nvGrpSpPr>
            <p:cNvPr id="7" name="Group 6"/>
            <p:cNvGrpSpPr/>
            <p:nvPr/>
          </p:nvGrpSpPr>
          <p:grpSpPr>
            <a:xfrm>
              <a:off x="2743199" y="2400567"/>
              <a:ext cx="2601800" cy="2901462"/>
              <a:chOff x="2743199" y="2400567"/>
              <a:chExt cx="2601800" cy="2901462"/>
            </a:xfrm>
          </p:grpSpPr>
          <p:grpSp>
            <p:nvGrpSpPr>
              <p:cNvPr id="29" name="Group 28"/>
              <p:cNvGrpSpPr/>
              <p:nvPr/>
            </p:nvGrpSpPr>
            <p:grpSpPr>
              <a:xfrm rot="4382928">
                <a:off x="2675068" y="2632098"/>
                <a:ext cx="2901462" cy="2438400"/>
                <a:chOff x="2895600" y="2057400"/>
                <a:chExt cx="3429000" cy="3581400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3733800" y="5638800"/>
                  <a:ext cx="16002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5334000" y="4876800"/>
                  <a:ext cx="762000" cy="7620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6096000" y="3886200"/>
                  <a:ext cx="228600" cy="9906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5867400" y="2514600"/>
                  <a:ext cx="457200" cy="13716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4953000" y="2057400"/>
                  <a:ext cx="914400" cy="4572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2895600" y="2057400"/>
                  <a:ext cx="2057400" cy="5334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Connector 21"/>
              <p:cNvCxnSpPr/>
              <p:nvPr/>
            </p:nvCxnSpPr>
            <p:spPr>
              <a:xfrm>
                <a:off x="2743199" y="3003654"/>
                <a:ext cx="1" cy="501546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/>
            <p:cNvCxnSpPr/>
            <p:nvPr/>
          </p:nvCxnSpPr>
          <p:spPr>
            <a:xfrm>
              <a:off x="4280134" y="2155242"/>
              <a:ext cx="253766" cy="5877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loud Callout 35"/>
              <p:cNvSpPr/>
              <p:nvPr/>
            </p:nvSpPr>
            <p:spPr>
              <a:xfrm>
                <a:off x="4055331" y="88936"/>
                <a:ext cx="5105401" cy="1346129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is one of the point of the farthest pair, where might the other point (of the pair) be lying ? </a:t>
                </a:r>
              </a:p>
            </p:txBody>
          </p:sp>
        </mc:Choice>
        <mc:Fallback xmlns="">
          <p:sp>
            <p:nvSpPr>
              <p:cNvPr id="36" name="Cloud Callout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331" y="88936"/>
                <a:ext cx="5105401" cy="1346129"/>
              </a:xfrm>
              <a:prstGeom prst="cloudCallou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311445" y="5261463"/>
                <a:ext cx="45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445" y="5261463"/>
                <a:ext cx="45230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89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/>
          <p:cNvSpPr/>
          <p:nvPr/>
        </p:nvSpPr>
        <p:spPr>
          <a:xfrm rot="5400000">
            <a:off x="2622332" y="334536"/>
            <a:ext cx="497912" cy="25908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44444" y="1002355"/>
            <a:ext cx="27365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It must lie on this side only.</a:t>
            </a:r>
          </a:p>
        </p:txBody>
      </p:sp>
      <p:sp>
        <p:nvSpPr>
          <p:cNvPr id="43" name="Oval 42"/>
          <p:cNvSpPr/>
          <p:nvPr/>
        </p:nvSpPr>
        <p:spPr>
          <a:xfrm>
            <a:off x="38100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429000" y="5257800"/>
                <a:ext cx="675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5257800"/>
                <a:ext cx="67512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181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752600" y="6412468"/>
                <a:ext cx="538827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not, then that point will be farther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6412468"/>
                <a:ext cx="538827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904" t="-6349" r="-101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Callout 2 20"/>
          <p:cNvSpPr/>
          <p:nvPr/>
        </p:nvSpPr>
        <p:spPr>
          <a:xfrm>
            <a:off x="0" y="2687369"/>
            <a:ext cx="2666999" cy="612648"/>
          </a:xfrm>
          <a:prstGeom prst="borderCallout2">
            <a:avLst>
              <a:gd name="adj1" fmla="val 49693"/>
              <a:gd name="adj2" fmla="val 99542"/>
              <a:gd name="adj3" fmla="val 47873"/>
              <a:gd name="adj4" fmla="val 130929"/>
              <a:gd name="adj5" fmla="val 130702"/>
              <a:gd name="adj6" fmla="val 15695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Perpendicular bisector of the 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479541" y="5649380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𝜽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𝜶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541" y="5649380"/>
                <a:ext cx="83869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948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454411" y="4792684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𝜶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411" y="4792684"/>
                <a:ext cx="39305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55760" y="2438400"/>
                <a:ext cx="381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760" y="2438400"/>
                <a:ext cx="38183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810000" y="2819400"/>
                <a:ext cx="381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819400"/>
                <a:ext cx="381835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904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88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" grpId="0" animBg="1"/>
      <p:bldP spid="13" grpId="0" animBg="1"/>
      <p:bldP spid="39" grpId="0" animBg="1"/>
      <p:bldP spid="41" grpId="0" animBg="1"/>
      <p:bldP spid="36" grpId="0" animBg="1"/>
      <p:bldP spid="37" grpId="0"/>
      <p:bldP spid="12" grpId="0" animBg="1"/>
      <p:bldP spid="14" grpId="0" animBg="1"/>
      <p:bldP spid="43" grpId="0" animBg="1"/>
      <p:bldP spid="43" grpId="1" animBg="1"/>
      <p:bldP spid="44" grpId="0"/>
      <p:bldP spid="44" grpId="1"/>
      <p:bldP spid="17" grpId="0" animBg="1"/>
      <p:bldP spid="17" grpId="1" animBg="1"/>
      <p:bldP spid="21" grpId="0" animBg="1"/>
      <p:bldP spid="21" grpId="1" animBg="1"/>
      <p:bldP spid="24" grpId="0"/>
      <p:bldP spid="25" grpId="0"/>
      <p:bldP spid="28" grpId="0"/>
      <p:bldP spid="28" grpId="1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991600" cy="6126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During rolling, one of the following happens: </a:t>
            </a:r>
          </a:p>
          <a:p>
            <a:r>
              <a:rPr lang="en-US" sz="2000" dirty="0"/>
              <a:t>Either the base changes</a:t>
            </a:r>
          </a:p>
          <a:p>
            <a:r>
              <a:rPr lang="en-US" sz="2000" dirty="0"/>
              <a:t>Or a new point attains its maximum height above ground.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The algorithm </a:t>
            </a:r>
            <a:r>
              <a:rPr lang="en-US" sz="2000" dirty="0"/>
              <a:t>requires just two parallel scans of the list of points of convex hull.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647264" y="5239359"/>
            <a:ext cx="8039536" cy="1301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4160193" y="1898363"/>
            <a:ext cx="12990" cy="3340996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38600" y="2096470"/>
            <a:ext cx="483069" cy="11754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038600" y="2096470"/>
            <a:ext cx="483069" cy="3142889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523958" y="1629936"/>
            <a:ext cx="48042" cy="3575969"/>
          </a:xfrm>
          <a:prstGeom prst="line">
            <a:avLst/>
          </a:prstGeom>
          <a:ln w="63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581401" y="2108131"/>
            <a:ext cx="457199" cy="47111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495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rot="2293049">
            <a:off x="4505694" y="4618176"/>
            <a:ext cx="900364" cy="745850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/>
          <p:cNvSpPr/>
          <p:nvPr/>
        </p:nvSpPr>
        <p:spPr>
          <a:xfrm rot="19897702">
            <a:off x="4014936" y="2883166"/>
            <a:ext cx="567665" cy="498847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endCxn id="38" idx="3"/>
          </p:cNvCxnSpPr>
          <p:nvPr/>
        </p:nvCxnSpPr>
        <p:spPr>
          <a:xfrm>
            <a:off x="3581401" y="2155242"/>
            <a:ext cx="925558" cy="3091399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c 40"/>
          <p:cNvSpPr/>
          <p:nvPr/>
        </p:nvSpPr>
        <p:spPr>
          <a:xfrm rot="19120160">
            <a:off x="3619918" y="3113774"/>
            <a:ext cx="1029113" cy="735574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743199" y="2155242"/>
            <a:ext cx="2601800" cy="3146787"/>
            <a:chOff x="2743199" y="2155242"/>
            <a:chExt cx="2601800" cy="3146787"/>
          </a:xfrm>
        </p:grpSpPr>
        <p:grpSp>
          <p:nvGrpSpPr>
            <p:cNvPr id="7" name="Group 6"/>
            <p:cNvGrpSpPr/>
            <p:nvPr/>
          </p:nvGrpSpPr>
          <p:grpSpPr>
            <a:xfrm>
              <a:off x="2743199" y="2400567"/>
              <a:ext cx="2601800" cy="2901462"/>
              <a:chOff x="2743199" y="2400567"/>
              <a:chExt cx="2601800" cy="2901462"/>
            </a:xfrm>
          </p:grpSpPr>
          <p:grpSp>
            <p:nvGrpSpPr>
              <p:cNvPr id="29" name="Group 28"/>
              <p:cNvGrpSpPr/>
              <p:nvPr/>
            </p:nvGrpSpPr>
            <p:grpSpPr>
              <a:xfrm rot="4382928">
                <a:off x="2675068" y="2632098"/>
                <a:ext cx="2901462" cy="2438400"/>
                <a:chOff x="2895600" y="2057400"/>
                <a:chExt cx="3429000" cy="3581400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3733800" y="5638800"/>
                  <a:ext cx="16002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5334000" y="4876800"/>
                  <a:ext cx="762000" cy="7620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6096000" y="3886200"/>
                  <a:ext cx="228600" cy="9906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5867400" y="2514600"/>
                  <a:ext cx="457200" cy="13716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4953000" y="2057400"/>
                  <a:ext cx="914400" cy="4572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2895600" y="2057400"/>
                  <a:ext cx="2057400" cy="5334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Connector 21"/>
              <p:cNvCxnSpPr/>
              <p:nvPr/>
            </p:nvCxnSpPr>
            <p:spPr>
              <a:xfrm>
                <a:off x="2743199" y="3003654"/>
                <a:ext cx="1" cy="501546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/>
            <p:cNvCxnSpPr/>
            <p:nvPr/>
          </p:nvCxnSpPr>
          <p:spPr>
            <a:xfrm>
              <a:off x="4280134" y="2155242"/>
              <a:ext cx="253766" cy="5877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loud Callout 35"/>
          <p:cNvSpPr/>
          <p:nvPr/>
        </p:nvSpPr>
        <p:spPr>
          <a:xfrm>
            <a:off x="5650939" y="3581870"/>
            <a:ext cx="3397174" cy="124177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see the algorithm now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311445" y="5261463"/>
                <a:ext cx="45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445" y="5261463"/>
                <a:ext cx="452303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89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38100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429000" y="5257800"/>
                <a:ext cx="675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5257800"/>
                <a:ext cx="67512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181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454411" y="4792684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𝜶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411" y="4792684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55760" y="2438400"/>
                <a:ext cx="381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760" y="2438400"/>
                <a:ext cx="3818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810000" y="2819400"/>
                <a:ext cx="381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819400"/>
                <a:ext cx="38183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904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410005" y="1619973"/>
                <a:ext cx="2040943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 </a:t>
                </a:r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time only </a:t>
                </a:r>
                <a:r>
                  <a:rPr lang="en-US" dirty="0">
                    <a:sym typeface="Wingdings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005" y="1619973"/>
                <a:ext cx="2040943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381" t="-8065" r="-4167" b="-2419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21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6" grpId="0" animBg="1"/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Moral of this course</a:t>
            </a:r>
            <a:br>
              <a:rPr lang="en-US" b="1" dirty="0">
                <a:solidFill>
                  <a:srgbClr val="7030A0"/>
                </a:solidFill>
              </a:rPr>
            </a:b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Approach each problem with a fresh and unconditioned mind</a:t>
            </a:r>
          </a:p>
          <a:p>
            <a:endParaRPr lang="en-US" sz="2000" dirty="0"/>
          </a:p>
          <a:p>
            <a:r>
              <a:rPr lang="en-US" sz="2000" dirty="0"/>
              <a:t>Try to develop </a:t>
            </a:r>
            <a:r>
              <a:rPr lang="en-US" sz="2000" u="sng" dirty="0"/>
              <a:t>insight</a:t>
            </a:r>
            <a:r>
              <a:rPr lang="en-US" sz="2000" dirty="0"/>
              <a:t> and </a:t>
            </a:r>
            <a:r>
              <a:rPr lang="en-US" sz="2000" u="sng" dirty="0"/>
              <a:t>better understanding </a:t>
            </a:r>
            <a:r>
              <a:rPr lang="en-US" sz="2000" dirty="0"/>
              <a:t>about the problem.</a:t>
            </a:r>
          </a:p>
          <a:p>
            <a:endParaRPr lang="en-US" sz="2000" dirty="0"/>
          </a:p>
          <a:p>
            <a:r>
              <a:rPr lang="en-US" sz="2000" dirty="0"/>
              <a:t>You are bound to get hurdles.</a:t>
            </a:r>
          </a:p>
          <a:p>
            <a:endParaRPr lang="en-US" sz="2000" dirty="0"/>
          </a:p>
          <a:p>
            <a:r>
              <a:rPr lang="en-US" sz="2000" dirty="0"/>
              <a:t>Handle each hurdle with </a:t>
            </a:r>
            <a:r>
              <a:rPr lang="en-US" sz="2000" u="sng" dirty="0"/>
              <a:t>perseverance</a:t>
            </a:r>
            <a:r>
              <a:rPr lang="en-US" sz="2000" dirty="0"/>
              <a:t> and continue working with </a:t>
            </a:r>
            <a:r>
              <a:rPr lang="en-US" sz="2000" u="sng" dirty="0"/>
              <a:t>enthusiasm</a:t>
            </a:r>
          </a:p>
          <a:p>
            <a:endParaRPr lang="en-US" sz="2000" dirty="0"/>
          </a:p>
          <a:p>
            <a:r>
              <a:rPr lang="en-US" sz="2000" dirty="0"/>
              <a:t>You will </a:t>
            </a:r>
            <a:r>
              <a:rPr lang="en-US" sz="2000" u="sng" dirty="0"/>
              <a:t>surely</a:t>
            </a:r>
            <a:r>
              <a:rPr lang="en-US" sz="2000" dirty="0"/>
              <a:t> be able to solve the problem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010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  Integer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rgbClr val="7030A0"/>
                </a:solidFill>
              </a:rPr>
              <a:t>Product</a:t>
            </a:r>
            <a:r>
              <a:rPr lang="en-US" sz="3600" b="1" dirty="0"/>
              <a:t> of Matrices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126932"/>
              </p:ext>
            </p:extLst>
          </p:nvPr>
        </p:nvGraphicFramePr>
        <p:xfrm>
          <a:off x="762000" y="15240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1206679"/>
              </p:ext>
            </p:extLst>
          </p:nvPr>
        </p:nvGraphicFramePr>
        <p:xfrm>
          <a:off x="3200400" y="15240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2752486"/>
              </p:ext>
            </p:extLst>
          </p:nvPr>
        </p:nvGraphicFramePr>
        <p:xfrm>
          <a:off x="5867400" y="15240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90800" y="21336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1336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5052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2690" y="35052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34290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00400" y="4495800"/>
                <a:ext cx="2061846" cy="764505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495800"/>
                <a:ext cx="2061846" cy="764505"/>
              </a:xfrm>
              <a:prstGeom prst="rect">
                <a:avLst/>
              </a:prstGeom>
              <a:blipFill rotWithShape="1">
                <a:blip r:embed="rId2"/>
                <a:stretch>
                  <a:fillRect r="-2639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30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ounded Rectangle 97"/>
          <p:cNvSpPr/>
          <p:nvPr/>
        </p:nvSpPr>
        <p:spPr>
          <a:xfrm rot="2687660">
            <a:off x="6223688" y="1686885"/>
            <a:ext cx="3219295" cy="3913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" y="4355068"/>
            <a:ext cx="3899651" cy="2121932"/>
            <a:chOff x="228600" y="4355068"/>
            <a:chExt cx="3899651" cy="2121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891883" y="435506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1883" y="4355068"/>
                  <a:ext cx="36580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" name="Group 36"/>
            <p:cNvGrpSpPr/>
            <p:nvPr/>
          </p:nvGrpSpPr>
          <p:grpSpPr>
            <a:xfrm>
              <a:off x="228600" y="4648200"/>
              <a:ext cx="3899651" cy="1828800"/>
              <a:chOff x="2866955" y="4648200"/>
              <a:chExt cx="3899651" cy="1828800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6717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5" name="Straight Connector 4"/>
              <p:cNvCxnSpPr>
                <a:stCxn id="4" idx="0"/>
                <a:endCxn id="8" idx="1"/>
              </p:cNvCxnSpPr>
              <p:nvPr/>
            </p:nvCxnSpPr>
            <p:spPr>
              <a:xfrm flipV="1">
                <a:off x="5034776" y="4724400"/>
                <a:ext cx="600307" cy="6096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8317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5083" y="4648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8800" y="5943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4" name="Straight Connector 13"/>
              <p:cNvCxnSpPr>
                <a:stCxn id="8" idx="3"/>
                <a:endCxn id="7" idx="0"/>
              </p:cNvCxnSpPr>
              <p:nvPr/>
            </p:nvCxnSpPr>
            <p:spPr>
              <a:xfrm>
                <a:off x="5791200" y="4724400"/>
                <a:ext cx="615176" cy="6096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4" idx="2"/>
                <a:endCxn id="9" idx="1"/>
              </p:cNvCxnSpPr>
              <p:nvPr/>
            </p:nvCxnSpPr>
            <p:spPr>
              <a:xfrm>
                <a:off x="5034776" y="5486400"/>
                <a:ext cx="604024" cy="5334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7" idx="2"/>
                <a:endCxn id="9" idx="3"/>
              </p:cNvCxnSpPr>
              <p:nvPr/>
            </p:nvCxnSpPr>
            <p:spPr>
              <a:xfrm flipH="1">
                <a:off x="5794917" y="5486400"/>
                <a:ext cx="611459" cy="5334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1800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5" name="Straight Connector 24"/>
              <p:cNvCxnSpPr>
                <a:endCxn id="4" idx="1"/>
              </p:cNvCxnSpPr>
              <p:nvPr/>
            </p:nvCxnSpPr>
            <p:spPr>
              <a:xfrm>
                <a:off x="4118517" y="5410200"/>
                <a:ext cx="838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124200" y="5410200"/>
                <a:ext cx="838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8" idx="2"/>
                <a:endCxn id="9" idx="0"/>
              </p:cNvCxnSpPr>
              <p:nvPr/>
            </p:nvCxnSpPr>
            <p:spPr>
              <a:xfrm>
                <a:off x="5713142" y="4800600"/>
                <a:ext cx="3717" cy="1143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866955" y="5486400"/>
                    <a:ext cx="36580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6955" y="5486400"/>
                    <a:ext cx="36580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886200" y="5486400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5486400"/>
                    <a:ext cx="365806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4815794" y="5486400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5794" y="5486400"/>
                    <a:ext cx="365806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5486400" y="61076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61076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6400800" y="51932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0800" y="51932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2874138"/>
                  </p:ext>
                </p:extLst>
              </p:nvPr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2874138"/>
                  </p:ext>
                </p:extLst>
              </p:nvPr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/>
                    <a:gridCol w="368300"/>
                    <a:gridCol w="368300"/>
                    <a:gridCol w="368300"/>
                    <a:gridCol w="368300"/>
                    <a:gridCol w="368300"/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667" t="-8197" r="-505000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8197" r="-39672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3333" t="-8197" r="-303333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3333" t="-8197" r="-203333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96721" t="-8197" r="-100000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505000" t="-8197" r="-1667" b="-519672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667" t="-110000" r="-50500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110000" r="-39672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3333" t="-110000" r="-30333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3333" t="-110000" r="-20333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96721" t="-110000" r="-10000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505000" t="-110000" r="-1667" b="-428333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667" t="-206557" r="-505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206557" r="-39672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3333" t="-206557" r="-303333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3333" t="-206557" r="-203333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96721" t="-206557" r="-100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505000" t="-206557" r="-1667" b="-32131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667" t="-311667" r="-505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311667" r="-39672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3333" t="-311667" r="-30333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3333" t="-311667" r="-20333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96721" t="-311667" r="-100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505000" t="-311667" r="-1667" b="-226667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667" t="-404918" r="-505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404918" r="-39672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3333" t="-404918" r="-30333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3333" t="-404918" r="-20333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96721" t="-404918" r="-1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505000" t="-404918" r="-1667" b="-12295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667" t="-513333" r="-505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513333" r="-39672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3333" t="-513333" r="-303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3333" t="-513333" r="-203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96721" t="-513333" r="-1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505000" t="-513333" r="-1667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9083542"/>
                  </p:ext>
                </p:extLst>
              </p:nvPr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9083542"/>
                  </p:ext>
                </p:extLst>
              </p:nvPr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/>
                  </a:tblGrid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2258743"/>
                  </p:ext>
                </p:extLst>
              </p:nvPr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2258743"/>
                  </p:ext>
                </p:extLst>
              </p:nvPr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/>
                    <a:gridCol w="367963"/>
                    <a:gridCol w="367963"/>
                    <a:gridCol w="367963"/>
                    <a:gridCol w="367963"/>
                    <a:gridCol w="367963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1" name="Multiply 40"/>
          <p:cNvSpPr/>
          <p:nvPr/>
        </p:nvSpPr>
        <p:spPr>
          <a:xfrm>
            <a:off x="2743200" y="15240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89522102"/>
                  </p:ext>
                </p:extLst>
              </p:nvPr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89522102"/>
                  </p:ext>
                </p:extLst>
              </p:nvPr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/>
                    <a:gridCol w="368300"/>
                    <a:gridCol w="368300"/>
                    <a:gridCol w="368300"/>
                    <a:gridCol w="368300"/>
                    <a:gridCol w="368300"/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197" r="-495082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1667" t="-8197" r="-403333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98361" t="-8197" r="-29672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8197" r="-201667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8197" r="-9836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8197" b="-519672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110000" r="-495082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1667" t="-110000" r="-40333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98361" t="-110000" r="-29672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110000" r="-201667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110000" r="-9836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110000" b="-428333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206557" r="-495082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1667" t="-206557" r="-403333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98361" t="-206557" r="-29672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206557" r="-201667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206557" r="-9836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206557" b="-32131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311667" r="-495082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1667" t="-311667" r="-40333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98361" t="-311667" r="-29672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311667" r="-20166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311667" r="-9836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311667" b="-226667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404918" r="-49508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1667" t="-404918" r="-40333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98361" t="-404918" r="-29672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404918" r="-201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404918" r="-9836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404918" b="-12295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513333" r="-49508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1667" t="-513333" r="-403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98361" t="-513333" r="-29672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513333" r="-20166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513333" r="-9836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513333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10022677"/>
                  </p:ext>
                </p:extLst>
              </p:nvPr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10022677"/>
                  </p:ext>
                </p:extLst>
              </p:nvPr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/>
                    <a:gridCol w="368300"/>
                    <a:gridCol w="368300"/>
                    <a:gridCol w="368300"/>
                    <a:gridCol w="368300"/>
                    <a:gridCol w="368300"/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8197" r="-495082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8197" r="-403333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8197" r="-29672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8197" r="-201667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8197" r="-9836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8197" b="-519672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110000" r="-495082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110000" r="-40333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110000" r="-29672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110000" r="-201667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110000" r="-9836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110000" b="-428333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206557" r="-495082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206557" r="-403333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206557" r="-29672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206557" r="-201667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206557" r="-9836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206557" b="-32131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311667" r="-495082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311667" r="-40333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311667" r="-29672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311667" r="-20166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311667" r="-9836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404918" r="-49508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404918" r="-40333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404918" r="-29672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404918" r="-201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404918" r="-9836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404918" b="-12295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513333" r="-49508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513333" r="-403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513333" r="-29672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513333" r="-9836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513333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4" name="Equal 43"/>
          <p:cNvSpPr/>
          <p:nvPr/>
        </p:nvSpPr>
        <p:spPr>
          <a:xfrm>
            <a:off x="5943600" y="16002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705600" y="762000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762000"/>
                <a:ext cx="304800" cy="338554"/>
              </a:xfrm>
              <a:prstGeom prst="rect">
                <a:avLst/>
              </a:prstGeom>
              <a:blipFill rotWithShape="1">
                <a:blip r:embed="rId12"/>
                <a:stretch>
                  <a:fillRect t="-5357" r="-22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068015" y="1131332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015" y="1131332"/>
                <a:ext cx="304800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5455" r="-24000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449015" y="1512332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015" y="1512332"/>
                <a:ext cx="304800" cy="338554"/>
              </a:xfrm>
              <a:prstGeom prst="rect">
                <a:avLst/>
              </a:prstGeom>
              <a:blipFill rotWithShape="1">
                <a:blip r:embed="rId14"/>
                <a:stretch>
                  <a:fillRect t="-5357" r="-22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830015" y="1859578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015" y="1859578"/>
                <a:ext cx="304800" cy="338554"/>
              </a:xfrm>
              <a:prstGeom prst="rect">
                <a:avLst/>
              </a:prstGeom>
              <a:blipFill rotWithShape="1">
                <a:blip r:embed="rId15"/>
                <a:stretch>
                  <a:fillRect t="-5357" r="-24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211015" y="2240578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015" y="2240578"/>
                <a:ext cx="304800" cy="338554"/>
              </a:xfrm>
              <a:prstGeom prst="rect">
                <a:avLst/>
              </a:prstGeom>
              <a:blipFill rotWithShape="1">
                <a:blip r:embed="rId16"/>
                <a:stretch>
                  <a:fillRect t="-5455" r="-22000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559653" y="2601134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653" y="2601134"/>
                <a:ext cx="304800" cy="338554"/>
              </a:xfrm>
              <a:prstGeom prst="rect">
                <a:avLst/>
              </a:prstGeom>
              <a:blipFill rotWithShape="1">
                <a:blip r:embed="rId17"/>
                <a:stretch>
                  <a:fillRect t="-5455" r="-24000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8557028" y="1515965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028" y="1515965"/>
                <a:ext cx="304800" cy="338554"/>
              </a:xfrm>
              <a:prstGeom prst="rect">
                <a:avLst/>
              </a:prstGeom>
              <a:blipFill rotWithShape="1">
                <a:blip r:embed="rId18"/>
                <a:stretch>
                  <a:fillRect t="-5455" r="-22000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8192755" y="1871246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755" y="1871246"/>
                <a:ext cx="304800" cy="338554"/>
              </a:xfrm>
              <a:prstGeom prst="rect">
                <a:avLst/>
              </a:prstGeom>
              <a:blipFill rotWithShape="1">
                <a:blip r:embed="rId19"/>
                <a:stretch>
                  <a:fillRect t="-5357" r="-22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848600" y="2252246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2252246"/>
                <a:ext cx="304800" cy="338554"/>
              </a:xfrm>
              <a:prstGeom prst="rect">
                <a:avLst/>
              </a:prstGeom>
              <a:blipFill rotWithShape="1">
                <a:blip r:embed="rId20"/>
                <a:stretch>
                  <a:fillRect t="-5357" r="-22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7467600" y="2633246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2633246"/>
                <a:ext cx="304800" cy="338554"/>
              </a:xfrm>
              <a:prstGeom prst="rect">
                <a:avLst/>
              </a:prstGeom>
              <a:blipFill rotWithShape="1">
                <a:blip r:embed="rId21"/>
                <a:stretch>
                  <a:fillRect t="-5357" r="-22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7543800" y="313586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𝒁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3135868"/>
                <a:ext cx="383438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225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475591" y="3657600"/>
                <a:ext cx="2424573" cy="60471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𝐢𝐟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0 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𝐨𝐭𝐡𝐞𝐫𝐰𝐢𝐬𝐞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591" y="3657600"/>
                <a:ext cx="2424573" cy="604717"/>
              </a:xfrm>
              <a:prstGeom prst="rect">
                <a:avLst/>
              </a:prstGeom>
              <a:blipFill rotWithShape="1">
                <a:blip r:embed="rId25"/>
                <a:stretch>
                  <a:fillRect r="-201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447800" y="6183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b="1" i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6183868"/>
                <a:ext cx="393056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loud Callout 51"/>
              <p:cNvSpPr/>
              <p:nvPr/>
            </p:nvSpPr>
            <p:spPr>
              <a:xfrm>
                <a:off x="4770071" y="4554602"/>
                <a:ext cx="4343400" cy="14478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can we interpret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𝒁</m:t>
                    </m:r>
                  </m:oMath>
                </a14:m>
                <a:endParaRPr lang="en-US" b="1" i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as </a:t>
                </a:r>
                <a:r>
                  <a:rPr lang="en-US" b="1" u="sng" dirty="0">
                    <a:solidFill>
                      <a:schemeClr val="tx1"/>
                    </a:solidFill>
                  </a:rPr>
                  <a:t>adjacency list </a:t>
                </a:r>
                <a:r>
                  <a:rPr lang="en-US" dirty="0">
                    <a:solidFill>
                      <a:schemeClr val="tx1"/>
                    </a:solidFill>
                  </a:rPr>
                  <a:t>of a graph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52" name="Cloud Callout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071" y="4554602"/>
                <a:ext cx="4343400" cy="1447800"/>
              </a:xfrm>
              <a:prstGeom prst="cloudCallou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543800" y="312420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3124200"/>
                <a:ext cx="404277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333" r="-1969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Line Callout 2 53"/>
              <p:cNvSpPr/>
              <p:nvPr/>
            </p:nvSpPr>
            <p:spPr>
              <a:xfrm>
                <a:off x="3733800" y="76200"/>
                <a:ext cx="2438400" cy="612648"/>
              </a:xfrm>
              <a:prstGeom prst="borderCallout2">
                <a:avLst>
                  <a:gd name="adj1" fmla="val 49693"/>
                  <a:gd name="adj2" fmla="val 100508"/>
                  <a:gd name="adj3" fmla="val 49693"/>
                  <a:gd name="adj4" fmla="val 110009"/>
                  <a:gd name="adj5" fmla="val 94299"/>
                  <a:gd name="adj6" fmla="val 12299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Degree of each vertex in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  <m:r>
                      <a:rPr lang="en-US" b="1" i="0" dirty="0" smtClean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Line Callout 2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76200"/>
                <a:ext cx="2438400" cy="612648"/>
              </a:xfrm>
              <a:prstGeom prst="borderCallout2">
                <a:avLst>
                  <a:gd name="adj1" fmla="val 49693"/>
                  <a:gd name="adj2" fmla="val 100508"/>
                  <a:gd name="adj3" fmla="val 49693"/>
                  <a:gd name="adj4" fmla="val 110009"/>
                  <a:gd name="adj5" fmla="val 94299"/>
                  <a:gd name="adj6" fmla="val 122997"/>
                </a:avLst>
              </a:prstGeom>
              <a:blipFill rotWithShape="1">
                <a:blip r:embed="rId29"/>
                <a:stretch>
                  <a:fillRect t="-576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800600" y="3591580"/>
                <a:ext cx="3128292" cy="5232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sz="2800" dirty="0"/>
                  <a:t> : degree of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in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591580"/>
                <a:ext cx="3128292" cy="523220"/>
              </a:xfrm>
              <a:prstGeom prst="rect">
                <a:avLst/>
              </a:prstGeom>
              <a:blipFill rotWithShape="1">
                <a:blip r:embed="rId30"/>
                <a:stretch>
                  <a:fillRect t="-9091" r="-6214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716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1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8" grpId="1" animBg="1"/>
      <p:bldP spid="41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73" grpId="0" animBg="1"/>
      <p:bldP spid="74" grpId="0" animBg="1"/>
      <p:bldP spid="75" grpId="0" animBg="1"/>
      <p:bldP spid="76" grpId="0" animBg="1"/>
      <p:bldP spid="78" grpId="0"/>
      <p:bldP spid="80" grpId="0"/>
      <p:bldP spid="82" grpId="0"/>
      <p:bldP spid="82" grpId="1"/>
      <p:bldP spid="83" grpId="0"/>
      <p:bldP spid="52" grpId="0" animBg="1"/>
      <p:bldP spid="53" grpId="0"/>
      <p:bldP spid="54" grpId="0" animBg="1"/>
      <p:bldP spid="54" grpId="1" animBg="1"/>
      <p:bldP spid="55" grpId="0" animBg="1"/>
      <p:bldP spid="5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56630566"/>
                  </p:ext>
                </p:extLst>
              </p:nvPr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56630566"/>
                  </p:ext>
                </p:extLst>
              </p:nvPr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/>
                    <a:gridCol w="368300"/>
                    <a:gridCol w="368300"/>
                    <a:gridCol w="368300"/>
                    <a:gridCol w="368300"/>
                    <a:gridCol w="368300"/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8197" r="-495082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667" t="-8197" r="-403333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8361" t="-8197" r="-29672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3333" t="-8197" r="-201667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96721" t="-8197" r="-9836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5000" t="-8197" b="-519672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10000" r="-495082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667" t="-110000" r="-40333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8361" t="-110000" r="-29672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3333" t="-110000" r="-201667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96721" t="-110000" r="-9836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5000" t="-110000" b="-428333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6557" r="-495082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667" t="-206557" r="-403333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8361" t="-206557" r="-29672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3333" t="-206557" r="-201667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96721" t="-206557" r="-9836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5000" t="-206557" b="-32131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11667" r="-495082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667" t="-311667" r="-40333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8361" t="-311667" r="-29672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3333" t="-311667" r="-20166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96721" t="-311667" r="-9836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04918" r="-49508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667" t="-404918" r="-40333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8361" t="-404918" r="-29672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3333" t="-404918" r="-201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96721" t="-404918" r="-9836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5000" t="-404918" b="-12295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513333" r="-49508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667" t="-513333" r="-403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8361" t="-513333" r="-29672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96721" t="-513333" r="-9836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5000" t="-513333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Rounded Rectangle 9"/>
          <p:cNvSpPr/>
          <p:nvPr/>
        </p:nvSpPr>
        <p:spPr>
          <a:xfrm>
            <a:off x="6721561" y="1515965"/>
            <a:ext cx="2206083" cy="35528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" y="4355068"/>
            <a:ext cx="3899651" cy="2121932"/>
            <a:chOff x="228600" y="4355068"/>
            <a:chExt cx="3899651" cy="2121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891883" y="435506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1883" y="4355068"/>
                  <a:ext cx="36580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" name="Group 36"/>
            <p:cNvGrpSpPr/>
            <p:nvPr/>
          </p:nvGrpSpPr>
          <p:grpSpPr>
            <a:xfrm>
              <a:off x="228600" y="4648200"/>
              <a:ext cx="3899651" cy="1828800"/>
              <a:chOff x="2866955" y="4648200"/>
              <a:chExt cx="3899651" cy="1828800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6717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5" name="Straight Connector 4"/>
              <p:cNvCxnSpPr>
                <a:stCxn id="4" idx="0"/>
                <a:endCxn id="8" idx="1"/>
              </p:cNvCxnSpPr>
              <p:nvPr/>
            </p:nvCxnSpPr>
            <p:spPr>
              <a:xfrm flipV="1">
                <a:off x="5034776" y="4724400"/>
                <a:ext cx="600307" cy="6096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8317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5083" y="4648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8800" y="5943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4" name="Straight Connector 13"/>
              <p:cNvCxnSpPr>
                <a:stCxn id="8" idx="3"/>
                <a:endCxn id="7" idx="0"/>
              </p:cNvCxnSpPr>
              <p:nvPr/>
            </p:nvCxnSpPr>
            <p:spPr>
              <a:xfrm>
                <a:off x="5791200" y="4724400"/>
                <a:ext cx="615176" cy="6096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4" idx="2"/>
                <a:endCxn id="9" idx="1"/>
              </p:cNvCxnSpPr>
              <p:nvPr/>
            </p:nvCxnSpPr>
            <p:spPr>
              <a:xfrm>
                <a:off x="5034776" y="5486400"/>
                <a:ext cx="604024" cy="5334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7" idx="2"/>
                <a:endCxn id="9" idx="3"/>
              </p:cNvCxnSpPr>
              <p:nvPr/>
            </p:nvCxnSpPr>
            <p:spPr>
              <a:xfrm flipH="1">
                <a:off x="5794917" y="5486400"/>
                <a:ext cx="611459" cy="5334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1800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5" name="Straight Connector 24"/>
              <p:cNvCxnSpPr>
                <a:endCxn id="4" idx="1"/>
              </p:cNvCxnSpPr>
              <p:nvPr/>
            </p:nvCxnSpPr>
            <p:spPr>
              <a:xfrm>
                <a:off x="4118517" y="5410200"/>
                <a:ext cx="838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124200" y="5410200"/>
                <a:ext cx="838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8" idx="2"/>
                <a:endCxn id="9" idx="0"/>
              </p:cNvCxnSpPr>
              <p:nvPr/>
            </p:nvCxnSpPr>
            <p:spPr>
              <a:xfrm>
                <a:off x="5713142" y="4800600"/>
                <a:ext cx="3717" cy="1143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866955" y="5486400"/>
                    <a:ext cx="36580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6955" y="5486400"/>
                    <a:ext cx="36580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886200" y="5486400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5486400"/>
                    <a:ext cx="365806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4815794" y="5486400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5794" y="5486400"/>
                    <a:ext cx="365806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5486400" y="61076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61076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6400800" y="51932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0800" y="51932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4244712"/>
                  </p:ext>
                </p:extLst>
              </p:nvPr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4244712"/>
                  </p:ext>
                </p:extLst>
              </p:nvPr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/>
                  </a:tblGrid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5616517"/>
                  </p:ext>
                </p:extLst>
              </p:nvPr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5616517"/>
                  </p:ext>
                </p:extLst>
              </p:nvPr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/>
                    <a:gridCol w="367963"/>
                    <a:gridCol w="367963"/>
                    <a:gridCol w="367963"/>
                    <a:gridCol w="367963"/>
                    <a:gridCol w="367963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1" name="Multiply 40"/>
          <p:cNvSpPr/>
          <p:nvPr/>
        </p:nvSpPr>
        <p:spPr>
          <a:xfrm>
            <a:off x="2743200" y="15240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qual 43"/>
          <p:cNvSpPr/>
          <p:nvPr/>
        </p:nvSpPr>
        <p:spPr>
          <a:xfrm>
            <a:off x="5943600" y="16002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724185" y="773668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185" y="773668"/>
                <a:ext cx="304800" cy="338554"/>
              </a:xfrm>
              <a:prstGeom prst="rect">
                <a:avLst/>
              </a:prstGeom>
              <a:blipFill rotWithShape="1">
                <a:blip r:embed="rId10"/>
                <a:stretch>
                  <a:fillRect t="-5455" r="-24000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086600" y="1143000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1143000"/>
                <a:ext cx="304800" cy="338554"/>
              </a:xfrm>
              <a:prstGeom prst="rect">
                <a:avLst/>
              </a:prstGeom>
              <a:blipFill rotWithShape="1">
                <a:blip r:embed="rId11"/>
                <a:stretch>
                  <a:fillRect t="-5455" r="-22000" b="-21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467600" y="1524000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1524000"/>
                <a:ext cx="304800" cy="338554"/>
              </a:xfrm>
              <a:prstGeom prst="rect">
                <a:avLst/>
              </a:prstGeom>
              <a:blipFill rotWithShape="1">
                <a:blip r:embed="rId12"/>
                <a:stretch>
                  <a:fillRect t="-5357" r="-22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848600" y="1871246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871246"/>
                <a:ext cx="304800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5357" r="-22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229600" y="2252246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2252246"/>
                <a:ext cx="304800" cy="338554"/>
              </a:xfrm>
              <a:prstGeom prst="rect">
                <a:avLst/>
              </a:prstGeom>
              <a:blipFill rotWithShape="1">
                <a:blip r:embed="rId14"/>
                <a:stretch>
                  <a:fillRect t="-5357" r="-22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578238" y="2612802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238" y="2612802"/>
                <a:ext cx="304800" cy="338554"/>
              </a:xfrm>
              <a:prstGeom prst="rect">
                <a:avLst/>
              </a:prstGeom>
              <a:blipFill rotWithShape="1">
                <a:blip r:embed="rId15"/>
                <a:stretch>
                  <a:fillRect t="-5455" r="-24000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>
            <a:off x="5091949" y="4343400"/>
            <a:ext cx="3899651" cy="2121932"/>
            <a:chOff x="228600" y="4355068"/>
            <a:chExt cx="3899651" cy="2121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891883" y="435506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1883" y="4355068"/>
                  <a:ext cx="365806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333" r="-23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/>
            <p:cNvGrpSpPr/>
            <p:nvPr/>
          </p:nvGrpSpPr>
          <p:grpSpPr>
            <a:xfrm>
              <a:off x="228600" y="4648200"/>
              <a:ext cx="3899651" cy="1828800"/>
              <a:chOff x="2866955" y="4648200"/>
              <a:chExt cx="3899651" cy="1828800"/>
            </a:xfrm>
          </p:grpSpPr>
          <p:pic>
            <p:nvPicPr>
              <p:cNvPr id="55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6717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8317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5083" y="4648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8800" y="5943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1800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866955" y="5486400"/>
                    <a:ext cx="36580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6955" y="5486400"/>
                    <a:ext cx="365805" cy="369332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886200" y="5486400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5486400"/>
                    <a:ext cx="365806" cy="369332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4815794" y="5486400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5794" y="5486400"/>
                    <a:ext cx="365806" cy="369332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5486400" y="61076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61076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6400800" y="51932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0800" y="51932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8557028" y="1515965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028" y="1515965"/>
                <a:ext cx="304800" cy="338554"/>
              </a:xfrm>
              <a:prstGeom prst="rect">
                <a:avLst/>
              </a:prstGeom>
              <a:blipFill rotWithShape="1">
                <a:blip r:embed="rId26"/>
                <a:stretch>
                  <a:fillRect t="-5455" r="-22000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8192755" y="1871246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755" y="1871246"/>
                <a:ext cx="304800" cy="338554"/>
              </a:xfrm>
              <a:prstGeom prst="rect">
                <a:avLst/>
              </a:prstGeom>
              <a:blipFill rotWithShape="1">
                <a:blip r:embed="rId27"/>
                <a:stretch>
                  <a:fillRect t="-5357" r="-22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848600" y="2252246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2252246"/>
                <a:ext cx="304800" cy="338554"/>
              </a:xfrm>
              <a:prstGeom prst="rect">
                <a:avLst/>
              </a:prstGeom>
              <a:blipFill rotWithShape="1">
                <a:blip r:embed="rId28"/>
                <a:stretch>
                  <a:fillRect t="-5357" r="-22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7467600" y="2633246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2633246"/>
                <a:ext cx="304800" cy="338554"/>
              </a:xfrm>
              <a:prstGeom prst="rect">
                <a:avLst/>
              </a:prstGeom>
              <a:blipFill rotWithShape="1">
                <a:blip r:embed="rId29"/>
                <a:stretch>
                  <a:fillRect t="-5357" r="-22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Arc 76"/>
          <p:cNvSpPr/>
          <p:nvPr/>
        </p:nvSpPr>
        <p:spPr>
          <a:xfrm>
            <a:off x="5029200" y="5017532"/>
            <a:ext cx="2377394" cy="1535668"/>
          </a:xfrm>
          <a:prstGeom prst="arc">
            <a:avLst>
              <a:gd name="adj1" fmla="val 12271239"/>
              <a:gd name="adj2" fmla="val 2014131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5791200" y="4712732"/>
            <a:ext cx="3352800" cy="1852136"/>
            <a:chOff x="5791200" y="4712732"/>
            <a:chExt cx="3352800" cy="1852136"/>
          </a:xfrm>
        </p:grpSpPr>
        <p:cxnSp>
          <p:nvCxnSpPr>
            <p:cNvPr id="79" name="Straight Connector 78"/>
            <p:cNvCxnSpPr>
              <a:endCxn id="58" idx="1"/>
            </p:cNvCxnSpPr>
            <p:nvPr/>
          </p:nvCxnSpPr>
          <p:spPr>
            <a:xfrm flipV="1">
              <a:off x="6333893" y="4712732"/>
              <a:ext cx="1526184" cy="6212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63" idx="3"/>
              <a:endCxn id="59" idx="1"/>
            </p:cNvCxnSpPr>
            <p:nvPr/>
          </p:nvCxnSpPr>
          <p:spPr>
            <a:xfrm>
              <a:off x="6343511" y="5398532"/>
              <a:ext cx="1520283" cy="6096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Arc 85"/>
            <p:cNvSpPr/>
            <p:nvPr/>
          </p:nvSpPr>
          <p:spPr>
            <a:xfrm>
              <a:off x="5791200" y="5181600"/>
              <a:ext cx="3352800" cy="1383268"/>
            </a:xfrm>
            <a:prstGeom prst="arc">
              <a:avLst>
                <a:gd name="adj1" fmla="val 12273830"/>
                <a:gd name="adj2" fmla="val 20141311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7" name="Straight Connector 86"/>
          <p:cNvCxnSpPr>
            <a:stCxn id="59" idx="0"/>
            <a:endCxn id="58" idx="2"/>
          </p:cNvCxnSpPr>
          <p:nvPr/>
        </p:nvCxnSpPr>
        <p:spPr>
          <a:xfrm flipH="1" flipV="1">
            <a:off x="7938136" y="4788932"/>
            <a:ext cx="3717" cy="1143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7259770" y="4712732"/>
            <a:ext cx="1293541" cy="1295400"/>
            <a:chOff x="7259770" y="4712732"/>
            <a:chExt cx="1293541" cy="1295400"/>
          </a:xfrm>
        </p:grpSpPr>
        <p:cxnSp>
          <p:nvCxnSpPr>
            <p:cNvPr id="90" name="Straight Connector 89"/>
            <p:cNvCxnSpPr/>
            <p:nvPr/>
          </p:nvCxnSpPr>
          <p:spPr>
            <a:xfrm flipV="1">
              <a:off x="7259770" y="4712732"/>
              <a:ext cx="600307" cy="6096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7259770" y="5474732"/>
              <a:ext cx="604024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7330394" y="5398532"/>
              <a:ext cx="12229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ight Arrow 96"/>
          <p:cNvSpPr/>
          <p:nvPr/>
        </p:nvSpPr>
        <p:spPr>
          <a:xfrm>
            <a:off x="4254631" y="5156216"/>
            <a:ext cx="622169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8016194" y="4712732"/>
            <a:ext cx="615176" cy="1295400"/>
            <a:chOff x="8016194" y="4712732"/>
            <a:chExt cx="615176" cy="129540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8016194" y="4712732"/>
              <a:ext cx="615176" cy="6096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8019911" y="5474732"/>
              <a:ext cx="611459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blipFill rotWithShape="1">
                <a:blip r:embed="rId3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475591" y="3657600"/>
                <a:ext cx="2424574" cy="60471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𝐢𝐟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0 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𝐨𝐭𝐡𝐞𝐫𝐰𝐢𝐬𝐞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591" y="3657600"/>
                <a:ext cx="2424574" cy="604717"/>
              </a:xfrm>
              <a:prstGeom prst="rect">
                <a:avLst/>
              </a:prstGeom>
              <a:blipFill rotWithShape="1">
                <a:blip r:embed="rId31"/>
                <a:stretch>
                  <a:fillRect r="-201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1447800" y="6183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b="1" i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6183868"/>
                <a:ext cx="393056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7226944" y="6248400"/>
                <a:ext cx="503599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i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944" y="6248400"/>
                <a:ext cx="503599" cy="375552"/>
              </a:xfrm>
              <a:prstGeom prst="rect">
                <a:avLst/>
              </a:prstGeom>
              <a:blipFill rotWithShape="1">
                <a:blip r:embed="rId32"/>
                <a:stretch>
                  <a:fillRect t="-6452" r="-15854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/>
          <p:cNvCxnSpPr/>
          <p:nvPr/>
        </p:nvCxnSpPr>
        <p:spPr>
          <a:xfrm>
            <a:off x="6328317" y="5410200"/>
            <a:ext cx="838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334000" y="5410200"/>
            <a:ext cx="838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83383" y="3646954"/>
                <a:ext cx="1174617" cy="39164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383" y="3646954"/>
                <a:ext cx="1174617" cy="391646"/>
              </a:xfrm>
              <a:prstGeom prst="rect">
                <a:avLst/>
              </a:prstGeom>
              <a:blipFill rotWithShape="1">
                <a:blip r:embed="rId33"/>
                <a:stretch>
                  <a:fillRect l="-4145" t="-6154" r="-8290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45640889"/>
                  </p:ext>
                </p:extLst>
              </p:nvPr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45640889"/>
                  </p:ext>
                </p:extLst>
              </p:nvPr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/>
                    <a:gridCol w="368300"/>
                    <a:gridCol w="368300"/>
                    <a:gridCol w="368300"/>
                    <a:gridCol w="368300"/>
                    <a:gridCol w="368300"/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67" t="-8197" r="-505000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197" r="-39672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3333" t="-8197" r="-303333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8197" r="-203333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8197" r="-100000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8197" r="-1667" b="-519672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67" t="-110000" r="-50500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110000" r="-39672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3333" t="-110000" r="-30333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110000" r="-20333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110000" r="-10000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110000" r="-1667" b="-428333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67" t="-206557" r="-505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206557" r="-39672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3333" t="-206557" r="-303333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206557" r="-203333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206557" r="-100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206557" r="-1667" b="-32131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67" t="-311667" r="-505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311667" r="-39672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3333" t="-311667" r="-30333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311667" r="-20333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311667" r="-100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311667" r="-1667" b="-226667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67" t="-404918" r="-505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404918" r="-39672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3333" t="-404918" r="-30333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404918" r="-20333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404918" r="-1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404918" r="-1667" b="-12295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67" t="-513333" r="-505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513333" r="-39672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3333" t="-513333" r="-303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513333" r="-203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513333" r="-1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513333" r="-1667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10656837"/>
                  </p:ext>
                </p:extLst>
              </p:nvPr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10656837"/>
                  </p:ext>
                </p:extLst>
              </p:nvPr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/>
                    <a:gridCol w="368300"/>
                    <a:gridCol w="368300"/>
                    <a:gridCol w="368300"/>
                    <a:gridCol w="368300"/>
                    <a:gridCol w="368300"/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8197" r="-495082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8197" r="-403333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8197" r="-29672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8197" r="-201667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8197" r="-9836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8197" b="-519672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110000" r="-495082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110000" r="-40333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110000" r="-29672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110000" r="-201667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110000" r="-9836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110000" b="-428333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206557" r="-495082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206557" r="-403333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206557" r="-29672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206557" r="-201667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206557" r="-9836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206557" b="-32131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311667" r="-495082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311667" r="-40333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311667" r="-29672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311667" r="-20166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311667" r="-9836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311667" b="-226667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404918" r="-49508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404918" r="-40333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404918" r="-29672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404918" r="-201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404918" r="-9836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404918" b="-12295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513333" r="-49508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513333" r="-403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513333" r="-29672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513333" r="-20166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513333" r="-9836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513333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7543800" y="3124200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3124200"/>
                <a:ext cx="404278" cy="369332"/>
              </a:xfrm>
              <a:prstGeom prst="rect">
                <a:avLst/>
              </a:prstGeom>
              <a:blipFill rotWithShape="1">
                <a:blip r:embed="rId34"/>
                <a:stretch>
                  <a:fillRect t="-8333" r="-1969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759799" y="5855732"/>
                <a:ext cx="3569062" cy="923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Every pair of vertices connected </a:t>
                </a:r>
              </a:p>
              <a:p>
                <a:r>
                  <a:rPr lang="en-US" dirty="0"/>
                  <a:t>by a path of length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appear adjacent in this graph.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799" y="5855732"/>
                <a:ext cx="3569062" cy="923330"/>
              </a:xfrm>
              <a:prstGeom prst="rect">
                <a:avLst/>
              </a:prstGeom>
              <a:blipFill rotWithShape="1">
                <a:blip r:embed="rId35"/>
                <a:stretch>
                  <a:fillRect l="-1363" t="-2614" b="-9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3505200" y="5867400"/>
                <a:ext cx="3775778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us also add each edge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as well to this graph if it is not already there</a:t>
                </a: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867400"/>
                <a:ext cx="3775778" cy="646331"/>
              </a:xfrm>
              <a:prstGeom prst="rect">
                <a:avLst/>
              </a:prstGeom>
              <a:blipFill rotWithShape="1">
                <a:blip r:embed="rId36"/>
                <a:stretch>
                  <a:fillRect l="-1127" t="-3704" r="-322" b="-120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Cloud Callout 104"/>
          <p:cNvSpPr/>
          <p:nvPr/>
        </p:nvSpPr>
        <p:spPr>
          <a:xfrm>
            <a:off x="2968408" y="5766309"/>
            <a:ext cx="4187283" cy="1102176"/>
          </a:xfrm>
          <a:prstGeom prst="cloudCallout">
            <a:avLst>
              <a:gd name="adj1" fmla="val -19768"/>
              <a:gd name="adj2" fmla="val 6857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would  you interpret this row ?</a:t>
            </a:r>
          </a:p>
        </p:txBody>
      </p:sp>
    </p:spTree>
    <p:extLst>
      <p:ext uri="{BB962C8B-B14F-4D97-AF65-F5344CB8AC3E}">
        <p14:creationId xmlns:p14="http://schemas.microsoft.com/office/powerpoint/2010/main" val="891077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7" grpId="0" animBg="1"/>
      <p:bldP spid="97" grpId="0" animBg="1"/>
      <p:bldP spid="88" grpId="0"/>
      <p:bldP spid="6" grpId="0" animBg="1"/>
      <p:bldP spid="11" grpId="0" animBg="1"/>
      <p:bldP spid="11" grpId="1" animBg="1"/>
      <p:bldP spid="104" grpId="0" animBg="1"/>
      <p:bldP spid="104" grpId="1" animBg="1"/>
      <p:bldP spid="105" grpId="0" animBg="1"/>
      <p:bldP spid="10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6572327"/>
              </p:ext>
            </p:extLst>
          </p:nvPr>
        </p:nvGraphicFramePr>
        <p:xfrm>
          <a:off x="6705600" y="762000"/>
          <a:ext cx="2209800" cy="220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7423762" y="1515965"/>
            <a:ext cx="348638" cy="35528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 if and only if  there is a path between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+ℓ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206593"/>
                  </p:ext>
                </p:extLst>
              </p:nvPr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4244712"/>
                  </p:ext>
                </p:extLst>
              </p:nvPr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/>
                  </a:tblGrid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5024068"/>
                  </p:ext>
                </p:extLst>
              </p:nvPr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5616517"/>
                  </p:ext>
                </p:extLst>
              </p:nvPr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/>
                    <a:gridCol w="367963"/>
                    <a:gridCol w="367963"/>
                    <a:gridCol w="367963"/>
                    <a:gridCol w="367963"/>
                    <a:gridCol w="367963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1" name="Multiply 40"/>
          <p:cNvSpPr/>
          <p:nvPr/>
        </p:nvSpPr>
        <p:spPr>
          <a:xfrm>
            <a:off x="2743200" y="15240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qual 43"/>
          <p:cNvSpPr/>
          <p:nvPr/>
        </p:nvSpPr>
        <p:spPr>
          <a:xfrm>
            <a:off x="5943600" y="16002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276072" y="3059668"/>
                <a:ext cx="449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  <m:r>
                        <a:rPr lang="en-US" b="1" i="1" dirty="0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072" y="3059668"/>
                <a:ext cx="449162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324072" y="3048000"/>
                <a:ext cx="481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  <m:r>
                        <a:rPr lang="en-US" b="1" i="1" dirty="0" smtClean="0">
                          <a:latin typeface="Cambria Math"/>
                        </a:rPr>
                        <m:t>"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072" y="3048000"/>
                <a:ext cx="481222" cy="369332"/>
              </a:xfrm>
              <a:prstGeom prst="rect">
                <a:avLst/>
              </a:prstGeom>
              <a:blipFill rotWithShape="1">
                <a:blip r:embed="rId27"/>
                <a:stretch>
                  <a:fillRect t="-8197" r="-177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200400" y="4424483"/>
                <a:ext cx="2439001" cy="60471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𝐢𝐟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0 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𝐨𝐭𝐡𝐞𝐫𝐰𝐢𝐬𝐞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424483"/>
                <a:ext cx="2439001" cy="604717"/>
              </a:xfrm>
              <a:prstGeom prst="rect">
                <a:avLst/>
              </a:prstGeom>
              <a:blipFill rotWithShape="1">
                <a:blip r:embed="rId28"/>
                <a:stretch>
                  <a:fillRect r="-15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08192" y="4413837"/>
                <a:ext cx="1237134" cy="39164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  <m:r>
                          <a:rPr lang="en-US" b="1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192" y="4413837"/>
                <a:ext cx="1237134" cy="391646"/>
              </a:xfrm>
              <a:prstGeom prst="rect">
                <a:avLst/>
              </a:prstGeom>
              <a:blipFill rotWithShape="1">
                <a:blip r:embed="rId29"/>
                <a:stretch>
                  <a:fillRect l="-3941" t="-6250" r="-7882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86501944"/>
                  </p:ext>
                </p:extLst>
              </p:nvPr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45640889"/>
                  </p:ext>
                </p:extLst>
              </p:nvPr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/>
                    <a:gridCol w="368300"/>
                    <a:gridCol w="368300"/>
                    <a:gridCol w="368300"/>
                    <a:gridCol w="368300"/>
                    <a:gridCol w="368300"/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67" t="-8197" r="-505000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197" r="-39672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3333" t="-8197" r="-303333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8197" r="-203333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8197" r="-100000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8197" r="-1667" b="-519672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67" t="-110000" r="-50500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110000" r="-39672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3333" t="-110000" r="-30333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110000" r="-20333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110000" r="-10000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110000" r="-1667" b="-428333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67" t="-206557" r="-505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206557" r="-39672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3333" t="-206557" r="-303333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206557" r="-203333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206557" r="-100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206557" r="-1667" b="-32131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67" t="-311667" r="-505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311667" r="-39672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3333" t="-311667" r="-30333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311667" r="-20333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311667" r="-100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311667" r="-1667" b="-226667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67" t="-404918" r="-505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404918" r="-39672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3333" t="-404918" r="-30333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404918" r="-20333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404918" r="-1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404918" r="-1667" b="-12295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67" t="-513333" r="-505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513333" r="-39672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3333" t="-513333" r="-303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513333" r="-203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513333" r="-1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513333" r="-1667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6326201"/>
                  </p:ext>
                </p:extLst>
              </p:nvPr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10656837"/>
                  </p:ext>
                </p:extLst>
              </p:nvPr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/>
                    <a:gridCol w="368300"/>
                    <a:gridCol w="368300"/>
                    <a:gridCol w="368300"/>
                    <a:gridCol w="368300"/>
                    <a:gridCol w="368300"/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8197" r="-495082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8197" r="-403333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8197" r="-29672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8197" r="-201667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8197" r="-9836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8197" b="-519672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110000" r="-495082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110000" r="-40333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110000" r="-29672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110000" r="-201667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110000" r="-9836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110000" b="-428333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206557" r="-495082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206557" r="-403333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206557" r="-29672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206557" r="-201667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206557" r="-9836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206557" b="-32131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311667" r="-495082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311667" r="-40333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311667" r="-29672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311667" r="-20166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311667" r="-9836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311667" b="-226667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404918" r="-49508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404918" r="-40333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404918" r="-29672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404918" r="-201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404918" r="-9836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404918" b="-12295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513333" r="-49508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513333" r="-403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513333" r="-29672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513333" r="-20166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513333" r="-9836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513333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7543800" y="3124200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𝒁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3124200"/>
                <a:ext cx="383438" cy="369332"/>
              </a:xfrm>
              <a:prstGeom prst="rect">
                <a:avLst/>
              </a:prstGeom>
              <a:blipFill rotWithShape="1">
                <a:blip r:embed="rId34"/>
                <a:stretch>
                  <a:fillRect t="-8333" r="-2258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1820" y="3408556"/>
                <a:ext cx="1900905" cy="379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Adj. Matrix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20" y="3408556"/>
                <a:ext cx="1900905" cy="379784"/>
              </a:xfrm>
              <a:prstGeom prst="rect">
                <a:avLst/>
              </a:prstGeom>
              <a:blipFill rotWithShape="1">
                <a:blip r:embed="rId35"/>
                <a:stretch>
                  <a:fillRect l="-2885" t="-4839" r="-128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581400" y="3433615"/>
                <a:ext cx="1888081" cy="379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Adj. Matrix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433615"/>
                <a:ext cx="1888081" cy="379206"/>
              </a:xfrm>
              <a:prstGeom prst="rect">
                <a:avLst/>
              </a:prstGeom>
              <a:blipFill rotWithShape="1">
                <a:blip r:embed="rId36"/>
                <a:stretch>
                  <a:fillRect l="-2913" t="-4839" r="-1618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310268" y="5029200"/>
            <a:ext cx="1524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743200" y="51054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943600" y="5105400"/>
            <a:ext cx="99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934200" y="5105400"/>
            <a:ext cx="99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365889" y="1527116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889" y="1527116"/>
                <a:ext cx="318613" cy="369332"/>
              </a:xfrm>
              <a:prstGeom prst="rect">
                <a:avLst/>
              </a:prstGeom>
              <a:blipFill rotWithShape="1">
                <a:blip r:embed="rId37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447503" y="381000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503" y="381000"/>
                <a:ext cx="324897" cy="369332"/>
              </a:xfrm>
              <a:prstGeom prst="rect">
                <a:avLst/>
              </a:prstGeom>
              <a:blipFill rotWithShape="1">
                <a:blip r:embed="rId38"/>
                <a:stretch>
                  <a:fillRect t="-8333" r="-2264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97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6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1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6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build="p"/>
      <p:bldP spid="41" grpId="0" animBg="1"/>
      <p:bldP spid="44" grpId="0" animBg="1"/>
      <p:bldP spid="78" grpId="0"/>
      <p:bldP spid="80" grpId="0"/>
      <p:bldP spid="83" grpId="0"/>
      <p:bldP spid="6" grpId="0" animBg="1"/>
      <p:bldP spid="103" grpId="0"/>
      <p:bldP spid="12" grpId="0"/>
      <p:bldP spid="74" grpId="0"/>
      <p:bldP spid="13" grpId="0" animBg="1"/>
      <p:bldP spid="76" grpId="0" animBg="1"/>
      <p:bldP spid="82" grpId="0" animBg="1"/>
      <p:bldP spid="84" grpId="0" animBg="1"/>
      <p:bldP spid="15" grpId="0"/>
      <p:bldP spid="1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0" dirty="0"/>
                  <a:t> </a:t>
                </a: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36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22" t="-674" b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0353" y="3782122"/>
                <a:ext cx="649986" cy="531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𝟒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353" y="3782122"/>
                <a:ext cx="649986" cy="531812"/>
              </a:xfrm>
              <a:prstGeom prst="rect">
                <a:avLst/>
              </a:prstGeom>
              <a:blipFill rotWithShape="1">
                <a:blip r:embed="rId3"/>
                <a:stretch>
                  <a:fillRect l="-7477" t="-7955" r="-30841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16515" y="3782122"/>
                <a:ext cx="702885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515" y="3782122"/>
                <a:ext cx="702885" cy="532966"/>
              </a:xfrm>
              <a:prstGeom prst="rect">
                <a:avLst/>
              </a:prstGeom>
              <a:blipFill rotWithShape="1">
                <a:blip r:embed="rId4"/>
                <a:stretch>
                  <a:fillRect l="-6897" t="-7955" r="-27586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20684" y="3770965"/>
                <a:ext cx="702885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𝟖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684" y="3770965"/>
                <a:ext cx="702885" cy="532966"/>
              </a:xfrm>
              <a:prstGeom prst="rect">
                <a:avLst/>
              </a:prstGeom>
              <a:blipFill rotWithShape="1">
                <a:blip r:embed="rId5"/>
                <a:stretch>
                  <a:fillRect l="-6897" t="-8046" r="-2758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248400" y="365760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995136" y="3733800"/>
                <a:ext cx="691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en-US" sz="28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136" y="3733800"/>
                <a:ext cx="691664" cy="523220"/>
              </a:xfrm>
              <a:prstGeom prst="rect">
                <a:avLst/>
              </a:prstGeom>
              <a:blipFill rotWithShape="1">
                <a:blip r:embed="rId6"/>
                <a:stretch>
                  <a:fillRect t="-10588" r="-23009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98468117"/>
                  </p:ext>
                </p:extLst>
              </p:nvPr>
            </p:nvGraphicFramePr>
            <p:xfrm>
              <a:off x="6910039" y="14478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98468117"/>
                  </p:ext>
                </p:extLst>
              </p:nvPr>
            </p:nvGraphicFramePr>
            <p:xfrm>
              <a:off x="6910039" y="14478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48" t="-3448" r="-5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448" t="-3448" r="-4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96667" t="-3448" r="-293333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6897" t="-3448" r="-203448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6897" t="-3448" r="-103448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06897" t="-3448" r="-3448" b="-5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48" t="-103448" r="-5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448" t="-103448" r="-4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96667" t="-103448" r="-293333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6897" t="-103448" r="-203448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6897" t="-103448" r="-103448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06897" t="-103448" r="-3448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48" t="-203448" r="-5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448" t="-203448" r="-4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96667" t="-203448" r="-293333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6897" t="-203448" r="-203448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6897" t="-203448" r="-103448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06897" t="-203448" r="-3448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48" t="-303448" r="-5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448" t="-303448" r="-4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96667" t="-303448" r="-293333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6897" t="-303448" r="-203448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6897" t="-303448" r="-103448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06897" t="-303448" r="-3448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48" t="-403448" r="-5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448" t="-403448" r="-4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96667" t="-403448" r="-293333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6897" t="-403448" r="-20344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6897" t="-403448" r="-10344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06897" t="-403448" r="-3448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48" t="-503448" r="-5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448" t="-503448" r="-4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96667" t="-503448" r="-293333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6897" t="-503448" r="-20344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6897" t="-503448" r="-10344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06897" t="-503448" r="-3448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ight Arrow 10"/>
          <p:cNvSpPr/>
          <p:nvPr/>
        </p:nvSpPr>
        <p:spPr>
          <a:xfrm>
            <a:off x="1143000" y="37951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831592" y="3810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800600" y="3810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022592" y="3810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9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9" grpId="0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305800" cy="4678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even  </a:t>
                </a:r>
                <a:r>
                  <a:rPr lang="en-US" sz="24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odd   </a:t>
                </a:r>
                <a:r>
                  <a:rPr lang="en-US" sz="24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+ 1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305800" cy="4678363"/>
              </a:xfrm>
              <a:blipFill rotWithShape="1">
                <a:blip r:embed="rId2"/>
                <a:stretch>
                  <a:fillRect l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Distance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3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36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600" dirty="0"/>
                  <a:t>           Distance in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/>
          <p:cNvSpPr/>
          <p:nvPr/>
        </p:nvSpPr>
        <p:spPr>
          <a:xfrm>
            <a:off x="4953000" y="2895600"/>
            <a:ext cx="2377394" cy="1535668"/>
          </a:xfrm>
          <a:prstGeom prst="arc">
            <a:avLst>
              <a:gd name="adj1" fmla="val 12271239"/>
              <a:gd name="adj2" fmla="val 2014131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>
            <a:off x="3200400" y="2895600"/>
            <a:ext cx="2209800" cy="1535668"/>
          </a:xfrm>
          <a:prstGeom prst="arc">
            <a:avLst>
              <a:gd name="adj1" fmla="val 12271239"/>
              <a:gd name="adj2" fmla="val 2014131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>
            <a:off x="1447800" y="2883932"/>
            <a:ext cx="2209800" cy="1535668"/>
          </a:xfrm>
          <a:prstGeom prst="arc">
            <a:avLst>
              <a:gd name="adj1" fmla="val 12271239"/>
              <a:gd name="adj2" fmla="val 2014131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 rot="10800000">
            <a:off x="4114800" y="2133600"/>
            <a:ext cx="2209800" cy="1535668"/>
          </a:xfrm>
          <a:prstGeom prst="arc">
            <a:avLst>
              <a:gd name="adj1" fmla="val 12271239"/>
              <a:gd name="adj2" fmla="val 2014131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 rot="10800000">
            <a:off x="2286000" y="2133600"/>
            <a:ext cx="2209800" cy="1535668"/>
          </a:xfrm>
          <a:prstGeom prst="arc">
            <a:avLst>
              <a:gd name="adj1" fmla="val 12271239"/>
              <a:gd name="adj2" fmla="val 2014131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516996" y="3200400"/>
            <a:ext cx="5726814" cy="521732"/>
            <a:chOff x="1516996" y="3200400"/>
            <a:chExt cx="5726814" cy="521732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683" y="3200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" name="Group 7"/>
            <p:cNvGrpSpPr/>
            <p:nvPr/>
          </p:nvGrpSpPr>
          <p:grpSpPr>
            <a:xfrm>
              <a:off x="1516996" y="3200400"/>
              <a:ext cx="5726814" cy="521732"/>
              <a:chOff x="1516996" y="3200400"/>
              <a:chExt cx="5726814" cy="521732"/>
            </a:xfrm>
          </p:grpSpPr>
          <p:cxnSp>
            <p:nvCxnSpPr>
              <p:cNvPr id="19" name="Straight Connector 18"/>
              <p:cNvCxnSpPr>
                <a:stCxn id="4" idx="3"/>
              </p:cNvCxnSpPr>
              <p:nvPr/>
            </p:nvCxnSpPr>
            <p:spPr>
              <a:xfrm>
                <a:off x="1756317" y="3276600"/>
                <a:ext cx="525036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0200" y="3200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8400" y="3200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2800" y="3200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7283" y="3200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1683" y="3200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2283" y="3200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1516996" y="3352800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6996" y="3352800"/>
                    <a:ext cx="3225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64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6916476" y="3276600"/>
                    <a:ext cx="3273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6476" y="3276600"/>
                    <a:ext cx="32733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4528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204" y="4964668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763321" y="4964668"/>
            <a:ext cx="5406483" cy="152400"/>
            <a:chOff x="1763321" y="4964668"/>
            <a:chExt cx="5406483" cy="152400"/>
          </a:xfrm>
        </p:grpSpPr>
        <p:cxnSp>
          <p:nvCxnSpPr>
            <p:cNvPr id="20" name="Straight Connector 19"/>
            <p:cNvCxnSpPr>
              <a:stCxn id="21" idx="3"/>
              <a:endCxn id="32" idx="3"/>
            </p:cNvCxnSpPr>
            <p:nvPr/>
          </p:nvCxnSpPr>
          <p:spPr>
            <a:xfrm>
              <a:off x="1763321" y="5040868"/>
              <a:ext cx="540648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404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9804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4287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8687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9287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687" y="4964668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24000" y="511706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117068"/>
                <a:ext cx="32252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923480" y="50408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480" y="5040868"/>
                <a:ext cx="32733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45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85800" y="4856202"/>
                <a:ext cx="393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856202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03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749944" y="3048000"/>
                <a:ext cx="503599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44" y="3048000"/>
                <a:ext cx="503599" cy="375552"/>
              </a:xfrm>
              <a:prstGeom prst="rect">
                <a:avLst/>
              </a:prstGeom>
              <a:blipFill rotWithShape="1">
                <a:blip r:embed="rId10"/>
                <a:stretch>
                  <a:fillRect t="-6452" r="-15663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2629398" y="1447800"/>
            <a:ext cx="1721005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286000" y="3048000"/>
            <a:ext cx="457200" cy="4894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286000" y="4768334"/>
            <a:ext cx="457200" cy="4894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590800" y="2133600"/>
            <a:ext cx="2209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90793" y="372070"/>
            <a:ext cx="505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371600" y="533400"/>
            <a:ext cx="27432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029200" y="457200"/>
            <a:ext cx="27432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977745" y="4876800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𝑫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745" y="4876800"/>
                <a:ext cx="41069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924800" y="3124200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𝑫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3124200"/>
                <a:ext cx="4700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688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4" grpId="0" animBg="1"/>
      <p:bldP spid="25" grpId="0" animBg="1"/>
      <p:bldP spid="26" grpId="0" animBg="1"/>
      <p:bldP spid="27" grpId="0" animBg="1"/>
      <p:bldP spid="33" grpId="0"/>
      <p:bldP spid="34" grpId="0"/>
      <p:bldP spid="7" grpId="0"/>
      <p:bldP spid="35" grpId="0"/>
      <p:bldP spid="36" grpId="0" animBg="1"/>
      <p:bldP spid="37" grpId="0" animBg="1"/>
      <p:bldP spid="38" grpId="0" animBg="1"/>
      <p:bldP spid="39" grpId="0" animBg="1"/>
      <p:bldP spid="9" grpId="0"/>
      <p:bldP spid="41" grpId="0" animBg="1"/>
      <p:bldP spid="42" grpId="0" animBg="1"/>
      <p:bldP spid="17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0" dirty="0"/>
                  <a:t> </a:t>
                </a: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36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22" t="-674" b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0353" y="3782122"/>
                <a:ext cx="649986" cy="531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𝟒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353" y="3782122"/>
                <a:ext cx="649986" cy="531812"/>
              </a:xfrm>
              <a:prstGeom prst="rect">
                <a:avLst/>
              </a:prstGeom>
              <a:blipFill rotWithShape="1">
                <a:blip r:embed="rId3"/>
                <a:stretch>
                  <a:fillRect l="-7477" t="-7955" r="-30841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16515" y="3782122"/>
                <a:ext cx="702885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515" y="3782122"/>
                <a:ext cx="702885" cy="532966"/>
              </a:xfrm>
              <a:prstGeom prst="rect">
                <a:avLst/>
              </a:prstGeom>
              <a:blipFill rotWithShape="1">
                <a:blip r:embed="rId4"/>
                <a:stretch>
                  <a:fillRect l="-6897" t="-7955" r="-27586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20684" y="3770965"/>
                <a:ext cx="702885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𝟖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684" y="3770965"/>
                <a:ext cx="702885" cy="532966"/>
              </a:xfrm>
              <a:prstGeom prst="rect">
                <a:avLst/>
              </a:prstGeom>
              <a:blipFill rotWithShape="1">
                <a:blip r:embed="rId5"/>
                <a:stretch>
                  <a:fillRect l="-6897" t="-8046" r="-2758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248400" y="365760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995136" y="3733800"/>
                <a:ext cx="691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en-US" sz="28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136" y="3733800"/>
                <a:ext cx="691664" cy="523220"/>
              </a:xfrm>
              <a:prstGeom prst="rect">
                <a:avLst/>
              </a:prstGeom>
              <a:blipFill rotWithShape="1">
                <a:blip r:embed="rId6"/>
                <a:stretch>
                  <a:fillRect t="-10588" r="-23009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04078652"/>
                  </p:ext>
                </p:extLst>
              </p:nvPr>
            </p:nvGraphicFramePr>
            <p:xfrm>
              <a:off x="6910039" y="14478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5124308"/>
                  </p:ext>
                </p:extLst>
              </p:nvPr>
            </p:nvGraphicFramePr>
            <p:xfrm>
              <a:off x="6910039" y="14478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/>
                    <a:gridCol w="368300"/>
                    <a:gridCol w="368300"/>
                    <a:gridCol w="368300"/>
                    <a:gridCol w="368300"/>
                    <a:gridCol w="368300"/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667" t="-8333" r="-505000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000" t="-8333" r="-396721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03333" t="-8333" r="-303333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03333" t="-8333" r="-203333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96721" t="-8333" r="-100000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505000" t="-8333" r="-1667" b="-530000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667" t="-106557" r="-505000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000" t="-106557" r="-396721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03333" t="-106557" r="-303333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03333" t="-106557" r="-203333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96721" t="-106557" r="-100000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505000" t="-106557" r="-1667" b="-42131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667" t="-210000" r="-505000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000" t="-210000" r="-396721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03333" t="-210000" r="-303333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03333" t="-210000" r="-203333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96721" t="-210000" r="-100000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505000" t="-210000" r="-1667" b="-328333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667" t="-310000" r="-505000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000" t="-310000" r="-396721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03333" t="-310000" r="-303333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03333" t="-310000" r="-203333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96721" t="-310000" r="-100000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505000" t="-310000" r="-1667" b="-228333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667" t="-403279" r="-50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000" t="-403279" r="-39672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03333" t="-403279" r="-3033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03333" t="-403279" r="-2033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96721" t="-403279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505000" t="-403279" r="-1667" b="-124590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667" t="-511667" r="-505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000" t="-511667" r="-39672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03333" t="-511667" r="-303333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03333" t="-511667" r="-203333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96721" t="-511667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505000" t="-511667" r="-1667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Left Arrow 3"/>
          <p:cNvSpPr/>
          <p:nvPr/>
        </p:nvSpPr>
        <p:spPr>
          <a:xfrm>
            <a:off x="457200" y="4572000"/>
            <a:ext cx="7848600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143000" y="37951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831592" y="3810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800600" y="3810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022592" y="3810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8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6870</TotalTime>
  <Words>1512</Words>
  <Application>Microsoft Macintosh PowerPoint</Application>
  <PresentationFormat>On-screen Show (4:3)</PresentationFormat>
  <Paragraphs>761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Wingdings</vt:lpstr>
      <vt:lpstr>Office Theme</vt:lpstr>
      <vt:lpstr>Design and Analysis of Algorithms (CS345/CS345A)  </vt:lpstr>
      <vt:lpstr>All Pairs Shortest Paths (APSP) </vt:lpstr>
      <vt:lpstr>  Integer Product of Matrices</vt:lpstr>
      <vt:lpstr>PowerPoint Presentation</vt:lpstr>
      <vt:lpstr>PowerPoint Presentation</vt:lpstr>
      <vt:lpstr>PowerPoint Presentation</vt:lpstr>
      <vt:lpstr>PowerPoint Presentation</vt:lpstr>
      <vt:lpstr>Distance in G^2             Distance in G</vt:lpstr>
      <vt:lpstr>PowerPoint Presentation</vt:lpstr>
      <vt:lpstr>Distance in G^2             Distance in G</vt:lpstr>
      <vt:lpstr>PowerPoint Presentation</vt:lpstr>
      <vt:lpstr>PowerPoint Presentation</vt:lpstr>
      <vt:lpstr>PowerPoint Presentation</vt:lpstr>
      <vt:lpstr>PowerPoint Presentation</vt:lpstr>
      <vt:lpstr>Problem 2</vt:lpstr>
      <vt:lpstr>PowerPoint Presentation</vt:lpstr>
      <vt:lpstr>Idea 1:  Compute farthest point for each point in O(log n) time </vt:lpstr>
      <vt:lpstr>Idea 1:  Compute farthest point for each point in O(log n) time </vt:lpstr>
      <vt:lpstr>Idea 2:  Roll the convex polygon on the floor </vt:lpstr>
      <vt:lpstr>Idea 2:  Roll the convex polygon on the floor </vt:lpstr>
      <vt:lpstr>PowerPoint Presentation</vt:lpstr>
      <vt:lpstr>PowerPoint Presentation</vt:lpstr>
      <vt:lpstr>Moral of this course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514</cp:revision>
  <dcterms:created xsi:type="dcterms:W3CDTF">2011-12-03T04:13:03Z</dcterms:created>
  <dcterms:modified xsi:type="dcterms:W3CDTF">2021-11-17T06:36:59Z</dcterms:modified>
</cp:coreProperties>
</file>