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0" r:id="rId4"/>
    <p:sldId id="277" r:id="rId5"/>
    <p:sldId id="278" r:id="rId6"/>
    <p:sldId id="279" r:id="rId7"/>
    <p:sldId id="28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2EEA-060D-4705-B435-7F151A8BA08B}" type="datetimeFigureOut">
              <a:rPr lang="en-GB" smtClean="0"/>
              <a:pPr/>
              <a:t>08/10/2021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48A9-7AEB-4BE7-AFD7-F604D5E6FE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2EEA-060D-4705-B435-7F151A8BA08B}" type="datetimeFigureOut">
              <a:rPr lang="en-GB" smtClean="0"/>
              <a:pPr/>
              <a:t>08/10/2021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48A9-7AEB-4BE7-AFD7-F604D5E6FE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2EEA-060D-4705-B435-7F151A8BA08B}" type="datetimeFigureOut">
              <a:rPr lang="en-GB" smtClean="0"/>
              <a:pPr/>
              <a:t>08/10/2021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48A9-7AEB-4BE7-AFD7-F604D5E6FE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0936F9-D75E-4A72-BB78-9EBCE040B1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2EEA-060D-4705-B435-7F151A8BA08B}" type="datetimeFigureOut">
              <a:rPr lang="en-GB" smtClean="0"/>
              <a:pPr/>
              <a:t>08/10/2021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48A9-7AEB-4BE7-AFD7-F604D5E6FE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2EEA-060D-4705-B435-7F151A8BA08B}" type="datetimeFigureOut">
              <a:rPr lang="en-GB" smtClean="0"/>
              <a:pPr/>
              <a:t>08/10/2021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48A9-7AEB-4BE7-AFD7-F604D5E6FE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2EEA-060D-4705-B435-7F151A8BA08B}" type="datetimeFigureOut">
              <a:rPr lang="en-GB" smtClean="0"/>
              <a:pPr/>
              <a:t>08/10/2021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48A9-7AEB-4BE7-AFD7-F604D5E6FE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2EEA-060D-4705-B435-7F151A8BA08B}" type="datetimeFigureOut">
              <a:rPr lang="en-GB" smtClean="0"/>
              <a:pPr/>
              <a:t>08/10/2021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48A9-7AEB-4BE7-AFD7-F604D5E6FE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2EEA-060D-4705-B435-7F151A8BA08B}" type="datetimeFigureOut">
              <a:rPr lang="en-GB" smtClean="0"/>
              <a:pPr/>
              <a:t>08/10/2021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48A9-7AEB-4BE7-AFD7-F604D5E6FE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2EEA-060D-4705-B435-7F151A8BA08B}" type="datetimeFigureOut">
              <a:rPr lang="en-GB" smtClean="0"/>
              <a:pPr/>
              <a:t>08/10/2021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48A9-7AEB-4BE7-AFD7-F604D5E6FE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2EEA-060D-4705-B435-7F151A8BA08B}" type="datetimeFigureOut">
              <a:rPr lang="en-GB" smtClean="0"/>
              <a:pPr/>
              <a:t>08/10/2021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48A9-7AEB-4BE7-AFD7-F604D5E6FE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2EEA-060D-4705-B435-7F151A8BA08B}" type="datetimeFigureOut">
              <a:rPr lang="en-GB" smtClean="0"/>
              <a:pPr/>
              <a:t>08/10/2021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148A9-7AEB-4BE7-AFD7-F604D5E6FEF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A2EEA-060D-4705-B435-7F151A8BA08B}" type="datetimeFigureOut">
              <a:rPr lang="en-GB" smtClean="0"/>
              <a:pPr/>
              <a:t>08/10/2021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148A9-7AEB-4BE7-AFD7-F604D5E6FEF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x7psGHgatGM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abs/10.1145/3331184.3331340" TargetMode="External"/><Relationship Id="rId2" Type="http://schemas.openxmlformats.org/officeDocument/2006/relationships/hyperlink" Target="https://www.science.org/doi/full/10.1126/science.368.6494.927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60" y="2362200"/>
            <a:ext cx="8776227" cy="1371344"/>
          </a:xfrm>
        </p:spPr>
        <p:txBody>
          <a:bodyPr>
            <a:noAutofit/>
          </a:bodyPr>
          <a:lstStyle/>
          <a:p>
            <a:r>
              <a:rPr lang="en-GB" sz="4400" b="1" dirty="0" smtClean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ML in the real world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2573" y="4830266"/>
            <a:ext cx="4711603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 smtClean="0">
                <a:solidFill>
                  <a:schemeClr val="bg1"/>
                </a:solidFill>
                <a:latin typeface="Garamond" panose="02020404030301010803" pitchFamily="18" charset="0"/>
              </a:rPr>
              <a:t>Nisheeth</a:t>
            </a:r>
            <a:endParaRPr lang="en-IN" sz="27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48795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26798"/>
    </mc:Choice>
    <mc:Fallback>
      <p:transition spd="slow" advTm="26798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853DA3-EF75-482F-A12D-BCC4FD80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Challenges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A7C99C-2A03-45E3-B160-8E360E88C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cs typeface="Calibri"/>
              </a:rPr>
              <a:t>Reproducibility</a:t>
            </a:r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Sustainability</a:t>
            </a:r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Validity</a:t>
            </a:r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How </a:t>
            </a:r>
            <a:r>
              <a:rPr lang="en-US" dirty="0">
                <a:cs typeface="Calibri"/>
              </a:rPr>
              <a:t>to fix?</a:t>
            </a:r>
          </a:p>
        </p:txBody>
      </p:sp>
    </p:spTree>
    <p:extLst>
      <p:ext uri="{BB962C8B-B14F-4D97-AF65-F5344CB8AC3E}">
        <p14:creationId xmlns="" xmlns:p14="http://schemas.microsoft.com/office/powerpoint/2010/main" val="23214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3"/>
                </a:solidFill>
              </a:rPr>
              <a:t>Reproducibility</a:t>
            </a:r>
            <a:endParaRPr lang="en-US" altLang="en-US" dirty="0" smtClean="0">
              <a:solidFill>
                <a:schemeClr val="accent3"/>
              </a:solidFill>
            </a:endParaRPr>
          </a:p>
        </p:txBody>
      </p:sp>
      <p:sp>
        <p:nvSpPr>
          <p:cNvPr id="5734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None/>
            </a:pPr>
            <a:endParaRPr lang="en-US" altLang="en-US" sz="2200" dirty="0" smtClean="0"/>
          </a:p>
          <a:p>
            <a:pPr eaLnBrk="1" hangingPunct="1"/>
            <a:r>
              <a:rPr lang="en-US" altLang="ja-JP" sz="2200" dirty="0" smtClean="0">
                <a:ea typeface="ＭＳ Ｐゴシック" pitchFamily="34" charset="-128"/>
              </a:rPr>
              <a:t>Compute requirements for ML models are growing exponentially</a:t>
            </a:r>
            <a:endParaRPr lang="en-US" altLang="ja-JP" sz="22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ja-JP" sz="2200" dirty="0" smtClean="0">
                <a:ea typeface="ＭＳ Ｐゴシック" pitchFamily="34" charset="-128"/>
              </a:rPr>
              <a:t>Models are too large and too expensive to retrain by other people</a:t>
            </a:r>
            <a:endParaRPr lang="en-US" altLang="ja-JP" sz="22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2200" dirty="0" smtClean="0">
                <a:ea typeface="ＭＳ Ｐゴシック" pitchFamily="34" charset="-128"/>
              </a:rPr>
              <a:t>How do we validate presented results?</a:t>
            </a:r>
            <a:endParaRPr lang="en-US" altLang="en-US" sz="2200" dirty="0" smtClean="0"/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89049B-59D8-4B67-BA90-9F31984CCFE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6" name="AutoShape 2" descr="https://latex.codecogs.com/svg.latex?%5Cdpi%7B300%7D%20F_1%20%3D%20%5Cfrac%7B2pr%7D%7Bp&amp;plus;r%7D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045176"/>
            <a:ext cx="4038600" cy="363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3"/>
                </a:solidFill>
              </a:rPr>
              <a:t>Reproducibility</a:t>
            </a:r>
            <a:endParaRPr lang="en-US" altLang="en-US" dirty="0" smtClean="0">
              <a:solidFill>
                <a:schemeClr val="accent3"/>
              </a:solidFill>
            </a:endParaRPr>
          </a:p>
        </p:txBody>
      </p:sp>
      <p:sp>
        <p:nvSpPr>
          <p:cNvPr id="5734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None/>
            </a:pPr>
            <a:endParaRPr lang="en-US" altLang="en-US" sz="2200" dirty="0" smtClean="0"/>
          </a:p>
          <a:p>
            <a:pPr eaLnBrk="1" hangingPunct="1"/>
            <a:r>
              <a:rPr lang="en-US" altLang="ja-JP" sz="2200" dirty="0" smtClean="0">
                <a:ea typeface="ＭＳ Ｐゴシック" pitchFamily="34" charset="-128"/>
              </a:rPr>
              <a:t>ML has become alchemy (</a:t>
            </a:r>
            <a:r>
              <a:rPr lang="en-US" altLang="ja-JP" sz="2200" dirty="0" smtClean="0">
                <a:ea typeface="ＭＳ Ｐゴシック" pitchFamily="34" charset="-128"/>
                <a:hlinkClick r:id="rId2"/>
              </a:rPr>
              <a:t>link</a:t>
            </a:r>
            <a:r>
              <a:rPr lang="en-US" altLang="ja-JP" sz="2200" dirty="0" smtClean="0">
                <a:ea typeface="ＭＳ Ｐゴシック" pitchFamily="34" charset="-128"/>
              </a:rPr>
              <a:t>)</a:t>
            </a:r>
            <a:endParaRPr lang="en-US" altLang="ja-JP" sz="22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ja-JP" sz="2200" dirty="0" smtClean="0">
                <a:ea typeface="ＭＳ Ｐゴシック" pitchFamily="34" charset="-128"/>
              </a:rPr>
              <a:t>We very seldom know why a model works well when it does</a:t>
            </a:r>
            <a:endParaRPr lang="en-US" altLang="ja-JP" sz="22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2200" dirty="0" smtClean="0">
                <a:ea typeface="ＭＳ Ｐゴシック" pitchFamily="34" charset="-128"/>
              </a:rPr>
              <a:t>We almost never know why a model is making a mistake on some samples</a:t>
            </a:r>
          </a:p>
          <a:p>
            <a:pPr eaLnBrk="1" hangingPunct="1"/>
            <a:r>
              <a:rPr lang="en-US" altLang="en-US" sz="2200" dirty="0" smtClean="0">
                <a:ea typeface="ＭＳ Ｐゴシック" pitchFamily="34" charset="-128"/>
              </a:rPr>
              <a:t>Researchers don’t share code</a:t>
            </a:r>
          </a:p>
          <a:p>
            <a:pPr lvl="1"/>
            <a:r>
              <a:rPr lang="en-US" altLang="en-US" sz="1800" dirty="0" smtClean="0">
                <a:ea typeface="ＭＳ Ｐゴシック" pitchFamily="34" charset="-128"/>
              </a:rPr>
              <a:t>When code is shared, hyper-parameter settings are frequently missing</a:t>
            </a:r>
          </a:p>
          <a:p>
            <a:endParaRPr lang="en-US" altLang="en-US" sz="2200" dirty="0" smtClean="0"/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89049B-59D8-4B67-BA90-9F31984CCFE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46" name="AutoShape 2" descr="https://latex.codecogs.com/svg.latex?%5Cdpi%7B300%7D%20F_1%20%3D%20%5Cfrac%7B2pr%7D%7Bp&amp;plus;r%7D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843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045176"/>
            <a:ext cx="4038600" cy="3636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3"/>
                </a:solidFill>
              </a:rPr>
              <a:t>Reproducibility</a:t>
            </a:r>
            <a:endParaRPr lang="en-US" altLang="en-US" dirty="0" smtClean="0">
              <a:solidFill>
                <a:schemeClr val="accent3"/>
              </a:solidFill>
            </a:endParaRPr>
          </a:p>
        </p:txBody>
      </p:sp>
      <p:sp>
        <p:nvSpPr>
          <p:cNvPr id="5734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buNone/>
            </a:pPr>
            <a:endParaRPr lang="en-US" altLang="en-US" sz="2200" dirty="0" smtClean="0"/>
          </a:p>
          <a:p>
            <a:pPr eaLnBrk="1" hangingPunct="1"/>
            <a:r>
              <a:rPr lang="en-US" altLang="ja-JP" sz="2200" dirty="0" smtClean="0">
                <a:ea typeface="ＭＳ Ｐゴシック" pitchFamily="34" charset="-128"/>
              </a:rPr>
              <a:t>Publishing standards simply require improvements over ‘state-of-th</a:t>
            </a:r>
            <a:r>
              <a:rPr lang="en-US" altLang="ja-JP" sz="2200" dirty="0" smtClean="0">
                <a:ea typeface="ＭＳ Ｐゴシック" pitchFamily="34" charset="-128"/>
              </a:rPr>
              <a:t>e-art</a:t>
            </a:r>
            <a:r>
              <a:rPr lang="en-US" altLang="ja-JP" sz="2200" dirty="0" smtClean="0">
                <a:ea typeface="ＭＳ Ｐゴシック" pitchFamily="34" charset="-128"/>
              </a:rPr>
              <a:t>’ (SOTA) models</a:t>
            </a:r>
          </a:p>
          <a:p>
            <a:pPr eaLnBrk="1" hangingPunct="1"/>
            <a:r>
              <a:rPr lang="en-US" altLang="ja-JP" sz="2200" dirty="0" smtClean="0">
                <a:ea typeface="ＭＳ Ｐゴシック" pitchFamily="34" charset="-128"/>
              </a:rPr>
              <a:t>Very seldom clear what SOTA is at any point in time</a:t>
            </a:r>
            <a:endParaRPr lang="en-US" altLang="ja-JP" sz="22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ja-JP" sz="2200" dirty="0" smtClean="0">
                <a:ea typeface="ＭＳ Ｐゴシック" pitchFamily="34" charset="-128"/>
              </a:rPr>
              <a:t>Or what degree of qualitative improvement your claimed improvement buys</a:t>
            </a:r>
            <a:endParaRPr lang="en-US" altLang="ja-JP" sz="22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2200" dirty="0" smtClean="0">
                <a:ea typeface="ＭＳ Ｐゴシック" pitchFamily="34" charset="-128"/>
              </a:rPr>
              <a:t>In some fields of ML, progress reported over the past 10-20 years is pretty illusory (</a:t>
            </a:r>
            <a:r>
              <a:rPr lang="en-US" altLang="en-US" sz="2200" dirty="0" smtClean="0">
                <a:ea typeface="ＭＳ Ｐゴシック" pitchFamily="34" charset="-128"/>
                <a:hlinkClick r:id="rId2"/>
              </a:rPr>
              <a:t>link</a:t>
            </a:r>
            <a:r>
              <a:rPr lang="en-US" altLang="en-US" sz="2200" dirty="0" smtClean="0">
                <a:ea typeface="ＭＳ Ｐゴシック" pitchFamily="34" charset="-128"/>
              </a:rPr>
              <a:t>, </a:t>
            </a:r>
            <a:r>
              <a:rPr lang="en-US" altLang="en-US" sz="2200" dirty="0" smtClean="0">
                <a:ea typeface="ＭＳ Ｐゴシック" pitchFamily="34" charset="-128"/>
                <a:hlinkClick r:id="rId3"/>
              </a:rPr>
              <a:t>link</a:t>
            </a:r>
            <a:r>
              <a:rPr lang="en-US" altLang="en-US" sz="2200" dirty="0" smtClean="0">
                <a:ea typeface="ＭＳ Ｐゴシック" pitchFamily="34" charset="-128"/>
              </a:rPr>
              <a:t>)</a:t>
            </a:r>
            <a:endParaRPr lang="en-US" altLang="en-US" sz="2200" dirty="0" smtClean="0"/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89049B-59D8-4B67-BA90-9F31984CCFE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146" name="AutoShape 2" descr="https://latex.codecogs.com/svg.latex?%5Cdpi%7B300%7D%20F_1%20%3D%20%5Cfrac%7B2pr%7D%7Bp&amp;plus;r%7D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2224084"/>
            <a:ext cx="4038600" cy="327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3"/>
                </a:solidFill>
              </a:rPr>
              <a:t>Sustainability</a:t>
            </a:r>
            <a:endParaRPr lang="en-US" altLang="en-US" dirty="0" smtClean="0">
              <a:solidFill>
                <a:schemeClr val="accent3"/>
              </a:solidFill>
            </a:endParaRPr>
          </a:p>
        </p:txBody>
      </p:sp>
      <p:sp>
        <p:nvSpPr>
          <p:cNvPr id="5734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endParaRPr lang="en-US" altLang="en-US" sz="2200" dirty="0" smtClean="0"/>
          </a:p>
          <a:p>
            <a:pPr eaLnBrk="1" hangingPunct="1"/>
            <a:r>
              <a:rPr lang="en-US" altLang="ja-JP" sz="2200" dirty="0" smtClean="0">
                <a:ea typeface="ＭＳ Ｐゴシック" pitchFamily="34" charset="-128"/>
              </a:rPr>
              <a:t>Diminishing results to extra complexity of models</a:t>
            </a:r>
            <a:endParaRPr lang="en-US" altLang="ja-JP" sz="22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ja-JP" sz="2200" dirty="0" smtClean="0">
                <a:ea typeface="ＭＳ Ｐゴシック" pitchFamily="34" charset="-128"/>
              </a:rPr>
              <a:t>Energy costs of training models are massive</a:t>
            </a:r>
            <a:endParaRPr lang="en-US" altLang="ja-JP" sz="22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2200" dirty="0" smtClean="0">
                <a:ea typeface="ＭＳ Ｐゴシック" pitchFamily="34" charset="-128"/>
              </a:rPr>
              <a:t>High inequality with low reward</a:t>
            </a:r>
            <a:endParaRPr lang="en-US" altLang="en-US" sz="1800" dirty="0" smtClean="0">
              <a:ea typeface="ＭＳ Ｐゴシック" pitchFamily="34" charset="-128"/>
            </a:endParaRPr>
          </a:p>
          <a:p>
            <a:endParaRPr lang="en-US" altLang="en-US" sz="2200" dirty="0" smtClean="0"/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89049B-59D8-4B67-BA90-9F31984CCFE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146" name="AutoShape 2" descr="https://latex.codecogs.com/svg.latex?%5Cdpi%7B300%7D%20F_1%20%3D%20%5Cfrac%7B2pr%7D%7Bp&amp;plus;r%7D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776435"/>
            <a:ext cx="4038600" cy="2719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4662488"/>
            <a:ext cx="3979183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3"/>
                </a:solidFill>
              </a:rPr>
              <a:t>Validity</a:t>
            </a:r>
            <a:endParaRPr lang="en-US" altLang="en-US" dirty="0" smtClean="0">
              <a:solidFill>
                <a:schemeClr val="accent3"/>
              </a:solidFill>
            </a:endParaRPr>
          </a:p>
        </p:txBody>
      </p:sp>
      <p:sp>
        <p:nvSpPr>
          <p:cNvPr id="5734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None/>
            </a:pPr>
            <a:endParaRPr lang="en-US" altLang="en-US" sz="2200" dirty="0" smtClean="0"/>
          </a:p>
          <a:p>
            <a:pPr eaLnBrk="1" hangingPunct="1"/>
            <a:r>
              <a:rPr lang="en-US" altLang="ja-JP" sz="2200" dirty="0" smtClean="0">
                <a:ea typeface="ＭＳ Ｐゴシック" pitchFamily="34" charset="-128"/>
              </a:rPr>
              <a:t>Are the labels real?</a:t>
            </a:r>
            <a:endParaRPr lang="en-US" altLang="ja-JP" sz="22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ja-JP" sz="2200" dirty="0" smtClean="0">
                <a:ea typeface="ＭＳ Ｐゴシック" pitchFamily="34" charset="-128"/>
              </a:rPr>
              <a:t>Do we care about inter-rater reliability</a:t>
            </a:r>
            <a:endParaRPr lang="en-US" altLang="ja-JP" sz="2200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z="2200" dirty="0" smtClean="0">
                <a:ea typeface="ＭＳ Ｐゴシック" pitchFamily="34" charset="-128"/>
              </a:rPr>
              <a:t>Distribution shifts are very real</a:t>
            </a:r>
          </a:p>
          <a:p>
            <a:endParaRPr lang="en-US" altLang="en-US" sz="2200" dirty="0" smtClean="0"/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89049B-59D8-4B67-BA90-9F31984CCFE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146" name="AutoShape 2" descr="https://latex.codecogs.com/svg.latex?%5Cdpi%7B300%7D%20F_1%20%3D%20%5Cfrac%7B2pr%7D%7Bp&amp;plus;r%7D"/>
          <p:cNvSpPr>
            <a:spLocks noChangeAspect="1" noChangeArrowheads="1"/>
          </p:cNvSpPr>
          <p:nvPr/>
        </p:nvSpPr>
        <p:spPr bwMode="auto">
          <a:xfrm>
            <a:off x="116681" y="-144463"/>
            <a:ext cx="2286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418801"/>
            <a:ext cx="4038600" cy="288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194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ML in the real world</vt:lpstr>
      <vt:lpstr>Challenges</vt:lpstr>
      <vt:lpstr>Reproducibility</vt:lpstr>
      <vt:lpstr>Reproducibility</vt:lpstr>
      <vt:lpstr>Reproducibility</vt:lpstr>
      <vt:lpstr>Sustainability</vt:lpstr>
      <vt:lpstr>Validity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supervised learning models</dc:title>
  <dc:creator>nisheeth</dc:creator>
  <cp:lastModifiedBy>nisheeth</cp:lastModifiedBy>
  <cp:revision>2</cp:revision>
  <dcterms:created xsi:type="dcterms:W3CDTF">2021-10-06T11:45:03Z</dcterms:created>
  <dcterms:modified xsi:type="dcterms:W3CDTF">2021-10-08T13:15:44Z</dcterms:modified>
</cp:coreProperties>
</file>