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63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46" r:id="rId11"/>
    <p:sldId id="458" r:id="rId12"/>
    <p:sldId id="460" r:id="rId13"/>
    <p:sldId id="461" r:id="rId14"/>
    <p:sldId id="459" r:id="rId15"/>
    <p:sldId id="4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806AB"/>
    <a:srgbClr val="0000FF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362200"/>
            <a:ext cx="11701636" cy="1371344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The Kernel Trick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655"/>
    </mc:Choice>
    <mc:Fallback>
      <p:transition spd="slow" advTm="226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Kernels as (Implicit) Feature Maps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two inputs (in the same two-dim feature space):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800" i="1" dirty="0">
                    <a:latin typeface="Cambria Math" panose="02040503050406030204" pitchFamily="18" charset="0"/>
                  </a:rPr>
                  <a:t> 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(.,.)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which takes two inputs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computes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didn’t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Defn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gives that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/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10DFE8C-DF14-4AE6-87FF-0C367BB2F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/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3D5322-EEEE-4ED1-98B2-4FE83C63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/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as a notion of similarity b/w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2A3887-FC42-4C46-818B-79E8D3574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blipFill>
                <a:blip r:embed="rId6" cstate="print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/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not a dot/inner product similarity but similarity using a more general function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(square of dot product)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E73530E-CA34-4592-92DA-8F389C75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blipFill>
                <a:blip r:embed="rId7" cstate="print"/>
                <a:stretch>
                  <a:fillRect t="-4142" b="-88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/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E1A45E-6CCE-4DBA-8F9F-028E09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/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AF7EE7-0202-4B4F-A64D-AF7090DD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/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628595-F08F-425B-BC2A-CA5F9194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/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defined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D7C38E-B014-4AE8-A933-8DF65D349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blipFill>
                <a:blip r:embed="rId11" cstate="print"/>
                <a:stretch>
                  <a:fillRect l="-742" t="-3756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/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in the new feature space defined by the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7054FD3-A17B-48A9-9FF9-37DE8103D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blipFill>
                <a:blip r:embed="rId12" cstate="print"/>
                <a:stretch>
                  <a:fillRect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/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Didn’t need to compute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explicitly. Just using the definition of the kernel </a:t>
                </a:r>
                <a14:m>
                  <m:oMath xmlns:m="http://schemas.openxmlformats.org/officeDocument/2006/math"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gave us this mapping for each input</a:t>
                </a: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E923BB-91CA-4715-9BDF-7CAC3C91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blipFill>
                <a:blip r:embed="rId13" cstate="print"/>
                <a:stretch>
                  <a:fillRect l="-847" t="-17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603E8FFD-353C-4F1B-BA17-8F568AA283E1}"/>
              </a:ext>
            </a:extLst>
          </p:cNvPr>
          <p:cNvSpPr/>
          <p:nvPr/>
        </p:nvSpPr>
        <p:spPr>
          <a:xfrm>
            <a:off x="201615" y="2042121"/>
            <a:ext cx="1533255" cy="570741"/>
          </a:xfrm>
          <a:prstGeom prst="wedgeRectCallout">
            <a:avLst>
              <a:gd name="adj1" fmla="val 72815"/>
              <a:gd name="adj2" fmla="val 362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the “kernel function”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4195F50-C86E-42B8-86C5-D3F33DF04B7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27763" y="3802851"/>
            <a:ext cx="900217" cy="965223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AA67A9EC-CC76-4CFA-AEE9-AC7B8F7A9F09}"/>
              </a:ext>
            </a:extLst>
          </p:cNvPr>
          <p:cNvSpPr/>
          <p:nvPr/>
        </p:nvSpPr>
        <p:spPr>
          <a:xfrm>
            <a:off x="8763678" y="3501183"/>
            <a:ext cx="2260006" cy="2191550"/>
          </a:xfrm>
          <a:prstGeom prst="wedgeRectCallout">
            <a:avLst>
              <a:gd name="adj1" fmla="val 65989"/>
              <a:gd name="adj2" fmla="val -223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that a kernel does two things: Maps the data implicitly into a new feature space (feature transformation) and computes pairwise similarity between any two inputs under the new feature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039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5871"/>
    </mc:Choice>
    <mc:Fallback>
      <p:transition spd="slow" advTm="38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Every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implicitly defines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takes input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and maps it to a new “feature space”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seen as taking two points as inputs and computing their inner-product based similarity in the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needs to be a vector space with a dot product defined on it (a.k.a.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Hilbert space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Is any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 kernel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No.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must satisfy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Mercer’s Condition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C284356C-7AC9-44ED-949F-239F5391A6BA}"/>
                  </a:ext>
                </a:extLst>
              </p:cNvPr>
              <p:cNvSpPr/>
              <p:nvPr/>
            </p:nvSpPr>
            <p:spPr>
              <a:xfrm>
                <a:off x="6920917" y="169682"/>
                <a:ext cx="4403013" cy="845186"/>
              </a:xfrm>
              <a:prstGeom prst="wedgeRectCallout">
                <a:avLst>
                  <a:gd name="adj1" fmla="val -47266"/>
                  <a:gd name="adj2" fmla="val 726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saw,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defines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a two-dim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284356C-7AC9-44ED-949F-239F5391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17" y="169682"/>
                <a:ext cx="4403013" cy="845186"/>
              </a:xfrm>
              <a:prstGeom prst="wedgeRectCallout">
                <a:avLst>
                  <a:gd name="adj1" fmla="val -47266"/>
                  <a:gd name="adj2" fmla="val 72600"/>
                </a:avLst>
              </a:prstGeom>
              <a:blipFill>
                <a:blip r:embed="rId4" cstate="print"/>
                <a:stretch>
                  <a:fillRect l="-551" t="-2874" r="-9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A4236A4-65D8-41F9-A00C-67094059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4390" y="3385677"/>
            <a:ext cx="64484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125B5-35B0-44F4-A5DD-D746A560B6EB}"/>
                  </a:ext>
                </a:extLst>
              </p:cNvPr>
              <p:cNvSpPr/>
              <p:nvPr/>
            </p:nvSpPr>
            <p:spPr>
              <a:xfrm>
                <a:off x="6434354" y="2861802"/>
                <a:ext cx="4723003" cy="1047750"/>
              </a:xfrm>
              <a:prstGeom prst="wedgeRectCallout">
                <a:avLst>
                  <a:gd name="adj1" fmla="val -65424"/>
                  <a:gd name="adj2" fmla="val 257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some kernels, as we will see shortly,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(and thus the new feature space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can be very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high-dimensional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even be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dimensional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(but we don’t need to compute it anyway, so it is not an issue)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7125B5-35B0-44F4-A5DD-D746A560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54" y="2861802"/>
                <a:ext cx="4723003" cy="1047750"/>
              </a:xfrm>
              <a:prstGeom prst="wedgeRectCallout">
                <a:avLst>
                  <a:gd name="adj1" fmla="val -65424"/>
                  <a:gd name="adj2" fmla="val 25777"/>
                </a:avLst>
              </a:prstGeom>
              <a:blipFill>
                <a:blip r:embed="rId6" cstate="print"/>
                <a:stretch>
                  <a:fillRect t="-1714" r="-442" b="-74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65646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3221"/>
    </mc:Choice>
    <mc:Fallback>
      <p:transition spd="slow" advTm="243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to be a kernel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define a dot product for some Hilbert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is true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positive semi-definite </a:t>
                </a:r>
                <a:r>
                  <a:rPr lang="en-GB" dirty="0">
                    <a:latin typeface="Abadi Extra Light" panose="020B0204020104020204" pitchFamily="34" charset="0"/>
                  </a:rPr>
                  <a:t>(</a:t>
                </a:r>
                <a:r>
                  <a:rPr lang="en-GB" dirty="0" err="1">
                    <a:latin typeface="Abadi Extra Light" panose="020B0204020104020204" pitchFamily="34" charset="0"/>
                  </a:rPr>
                  <a:t>p.s.d.</a:t>
                </a:r>
                <a:r>
                  <a:rPr lang="en-GB" dirty="0">
                    <a:latin typeface="Abadi Extra Light" panose="020B0204020104020204" pitchFamily="34" charset="0"/>
                  </a:rPr>
                  <a:t>) function (though there are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exceptions; there are also “indefinite” kernels)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above condition is essentially known as Mercer’s Condition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be two kernel functions then the following are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simple sum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scalar product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direct product of two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/>
              <p:nvPr/>
            </p:nvSpPr>
            <p:spPr>
              <a:xfrm>
                <a:off x="4787821" y="2989413"/>
                <a:ext cx="2616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6ACF40-422A-4D17-8C1D-8B835A8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2989413"/>
                <a:ext cx="2616357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/>
              <p:nvPr/>
            </p:nvSpPr>
            <p:spPr>
              <a:xfrm>
                <a:off x="4024422" y="3344461"/>
                <a:ext cx="456073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04251C4-D932-4758-B8B9-60F5EC69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22" y="3344461"/>
                <a:ext cx="4560736" cy="113018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/>
              <p:nvPr/>
            </p:nvSpPr>
            <p:spPr>
              <a:xfrm>
                <a:off x="407769" y="319372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“square integrable” functions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(such functions satisfy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11F031-3736-46A2-8B4E-764CC1AD9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9" y="319372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blipFill>
                <a:blip r:embed="rId6" cstate="print"/>
                <a:stretch>
                  <a:fillRect l="-809" t="-39604" b="-1108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/>
              <p:nvPr/>
            </p:nvSpPr>
            <p:spPr>
              <a:xfrm>
                <a:off x="8310101" y="240158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Loosely speaking a PSD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function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means that if we evaluation this function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pairs) then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will be PSD (also called a kernel matrix)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290989-9011-464B-9CAE-564EA7C0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01" y="240158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blipFill>
                <a:blip r:embed="rId7" cstate="print"/>
                <a:stretch>
                  <a:fillRect l="-657" r="-1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9AA3FDB4-DEBD-485E-9997-6E6ACD635700}"/>
              </a:ext>
            </a:extLst>
          </p:cNvPr>
          <p:cNvSpPr/>
          <p:nvPr/>
        </p:nvSpPr>
        <p:spPr>
          <a:xfrm>
            <a:off x="7404178" y="5293383"/>
            <a:ext cx="3979491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combine these rules and the resulting function will also be a kernel function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857E3013-7437-46F7-84ED-05154E38D41E}"/>
              </a:ext>
            </a:extLst>
          </p:cNvPr>
          <p:cNvSpPr/>
          <p:nvPr/>
        </p:nvSpPr>
        <p:spPr>
          <a:xfrm>
            <a:off x="8882048" y="4335123"/>
            <a:ext cx="2334033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easily verify that the Mercer’s Condition holds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978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6965"/>
    </mc:Choice>
    <mc:Fallback>
      <p:transition spd="slow" advTm="29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Pre-defined 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Quadratic Kernel: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Polynomial Kernel (of degree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32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Radial Basis Function (RBF) or “Gaussian” Kernel: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1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Gaussian kernel gives a similarity score between 0 and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hyperparameter (called the kernel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bandwidth parameter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RBF kernel corresponds to an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dim.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(i.e., you can’t actually write down or store the map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explicitly – but we don’t need to do that anyway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“stationary kernel”</a:t>
                </a:r>
                <a:r>
                  <a:rPr lang="en-GB" dirty="0">
                    <a:latin typeface="Abadi Extra Light" panose="020B0204020104020204" pitchFamily="34" charset="0"/>
                  </a:rPr>
                  <a:t>: only depends on the distance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(translating both by the same amount won’t change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hyperparameters (e.g.,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can be set via cross-validation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 r="-312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24786D-7CF3-4751-B132-262E1588E1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10479" y="772241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xmlns="" id="{71227309-9AAB-48C9-A688-227D3A26B79A}"/>
              </a:ext>
            </a:extLst>
          </p:cNvPr>
          <p:cNvSpPr/>
          <p:nvPr/>
        </p:nvSpPr>
        <p:spPr>
          <a:xfrm>
            <a:off x="8869303" y="804984"/>
            <a:ext cx="2183524" cy="819558"/>
          </a:xfrm>
          <a:prstGeom prst="wedgeRectCallout">
            <a:avLst>
              <a:gd name="adj1" fmla="val 69697"/>
              <a:gd name="adj2" fmla="val 2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  <a:latin typeface="Abadi Extra Light" panose="020B0204020104020204" pitchFamily="34" charset="0"/>
              </a:rPr>
              <a:t>Remember that kernels are a notion of similarity between pairs of inputs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xmlns="" id="{13E39FD7-4154-4B21-92A5-01F28C01D912}"/>
              </a:ext>
            </a:extLst>
          </p:cNvPr>
          <p:cNvSpPr/>
          <p:nvPr/>
        </p:nvSpPr>
        <p:spPr>
          <a:xfrm>
            <a:off x="9286382" y="3680640"/>
            <a:ext cx="2537342" cy="819558"/>
          </a:xfrm>
          <a:prstGeom prst="wedgeRectCallout">
            <a:avLst>
              <a:gd name="adj1" fmla="val -58896"/>
              <a:gd name="adj2" fmla="val 28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Controls how the distance between two inputs should be converted into a similarity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114BD988-040E-4E7E-8F2D-CD642DF6DA52}"/>
              </a:ext>
            </a:extLst>
          </p:cNvPr>
          <p:cNvSpPr/>
          <p:nvPr/>
        </p:nvSpPr>
        <p:spPr>
          <a:xfrm>
            <a:off x="8500718" y="1734951"/>
            <a:ext cx="3115104" cy="730875"/>
          </a:xfrm>
          <a:prstGeom prst="wedgeRectCallout">
            <a:avLst>
              <a:gd name="adj1" fmla="val -1141"/>
              <a:gd name="adj2" fmla="val -680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Kernels can have a pre-defined form or can be learned from data (a bit advanced for this course)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7D71F101-5419-4D60-B493-FD2513E91EF6}"/>
              </a:ext>
            </a:extLst>
          </p:cNvPr>
          <p:cNvSpPr/>
          <p:nvPr/>
        </p:nvSpPr>
        <p:spPr>
          <a:xfrm>
            <a:off x="5681318" y="860189"/>
            <a:ext cx="2819400" cy="819558"/>
          </a:xfrm>
          <a:prstGeom prst="wedgeRectCallout">
            <a:avLst>
              <a:gd name="adj1" fmla="val 65569"/>
              <a:gd name="adj2" fmla="val -67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other kernels proposed for non-vector data, such as trees, strings,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5245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18344"/>
    </mc:Choice>
    <mc:Fallback>
      <p:transition spd="slow" advTm="41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RBF Kernel = Infinite Dimensional Mapping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saw that the RBF/Gaussian kernel is defined as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1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this kernel corresponds to mapping data to </a:t>
                </a:r>
                <a:r>
                  <a:rPr lang="en-GB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infinite 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again, note that we never need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easily computable from its definition itself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this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/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[−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C5AC79-3CB8-4C4A-9C20-65DC56CD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/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assuming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scalars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212B09-C737-44FF-8941-79A80EAB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blipFill>
                <a:blip r:embed="rId5" cstate="print"/>
                <a:stretch>
                  <a:fillRect l="-1433" t="-4444" r="-17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/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BFC55A-C1E3-4831-A048-00A4EDB0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/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900D4F3-8402-447A-9FFA-BC0EC383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/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B74EFD-00DE-4F87-8ACF-30888BE9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/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an infinite-dim vector (ignoring the constants coming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terms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3DCB08-B376-48B4-B631-BEB32508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blipFill>
                <a:blip r:embed="rId9" cstate="print"/>
                <a:stretch>
                  <a:fillRect l="-633" t="-15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40130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0380"/>
    </mc:Choice>
    <mc:Fallback>
      <p:transition spd="slow" advTm="220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Matrix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Kernel based ML algos work with </a:t>
                </a:r>
                <a:r>
                  <a:rPr lang="en-IN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kernel matrices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rather than feature vectors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inputs,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used to construct a Kernel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matrix </a:t>
                </a:r>
                <a14:m>
                  <m:oMath xmlns:m="http://schemas.openxmlformats.org/officeDocument/2006/math"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of size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with each entry defined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Similarity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inputs in the kernel induced feature space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/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C61A7B-1304-444F-B548-333EAFCE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/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again that we don’t need to compute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this dot product explicitly</a:t>
                </a: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C40E04-40AA-4ED6-9B5C-CE65B70CA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5" cstate="print"/>
                <a:stretch>
                  <a:fillRect t="-2206" r="-811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91A7039-B9D0-4D13-8D60-5FB86A63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187" y="4658599"/>
            <a:ext cx="3591736" cy="16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A3B422-4BEE-4779-9026-6DD9E94F0083}"/>
              </a:ext>
            </a:extLst>
          </p:cNvPr>
          <p:cNvSpPr txBox="1"/>
          <p:nvPr/>
        </p:nvSpPr>
        <p:spPr>
          <a:xfrm>
            <a:off x="3947616" y="53578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A03408-05E2-4745-8958-D57C4DD2CCBC}"/>
              </a:ext>
            </a:extLst>
          </p:cNvPr>
          <p:cNvSpPr txBox="1"/>
          <p:nvPr/>
        </p:nvSpPr>
        <p:spPr>
          <a:xfrm>
            <a:off x="4372224" y="6317609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Feature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DF8860-E6A2-401B-8340-C886CFCE47C2}"/>
              </a:ext>
            </a:extLst>
          </p:cNvPr>
          <p:cNvSpPr txBox="1"/>
          <p:nvPr/>
        </p:nvSpPr>
        <p:spPr>
          <a:xfrm>
            <a:off x="6385621" y="6321803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Kernel Matrix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/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symmetric and positive semi-definite matrix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B0F07A-E16A-414D-A599-B10BCE700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 cstate="print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/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all eigenvalues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non-negative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F790E1-6B15-4863-A02F-E9F1F1395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blipFill>
                <a:blip r:embed="rId8" cstate="print"/>
                <a:stretch>
                  <a:fillRect l="-676" b="-75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92985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3405"/>
    </mc:Choice>
    <mc:Fallback>
      <p:transition spd="slow" advTm="143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/>
      <p:bldP spid="9" grpId="0"/>
      <p:bldP spid="10" grpId="0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Logistics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now, all of you should have your mid sem results</a:t>
            </a:r>
          </a:p>
          <a:p>
            <a:pPr lvl="1"/>
            <a:r>
              <a:rPr lang="en-US" dirty="0" smtClean="0"/>
              <a:t>Anyone who doesn’t have them should email their TA, cc-</a:t>
            </a:r>
            <a:r>
              <a:rPr lang="en-US" dirty="0" err="1" smtClean="0"/>
              <a:t>ing</a:t>
            </a:r>
            <a:r>
              <a:rPr lang="en-US" dirty="0" smtClean="0"/>
              <a:t> me</a:t>
            </a:r>
          </a:p>
          <a:p>
            <a:r>
              <a:rPr lang="en-US" dirty="0" smtClean="0"/>
              <a:t>Assignment 3 will be released after Wednesday’s class</a:t>
            </a:r>
          </a:p>
          <a:p>
            <a:pPr lvl="1"/>
            <a:r>
              <a:rPr lang="en-US" dirty="0" smtClean="0"/>
              <a:t>Will be due next weekend (you will have 10 days)</a:t>
            </a:r>
          </a:p>
          <a:p>
            <a:r>
              <a:rPr lang="en-US" dirty="0" smtClean="0"/>
              <a:t>Quiz 3 will be this Friday</a:t>
            </a:r>
          </a:p>
          <a:p>
            <a:pPr lvl="1"/>
            <a:r>
              <a:rPr lang="en-US" dirty="0" smtClean="0"/>
              <a:t>Syllabus is everything we covered until the last class</a:t>
            </a:r>
          </a:p>
          <a:p>
            <a:r>
              <a:rPr lang="en-US" dirty="0" smtClean="0"/>
              <a:t>Your TA will share complete course marks for all assessments in the course so far later this week</a:t>
            </a:r>
          </a:p>
          <a:p>
            <a:pPr lvl="1"/>
            <a:r>
              <a:rPr lang="en-US" dirty="0" smtClean="0"/>
              <a:t>Please cross-check your marks and submit </a:t>
            </a:r>
            <a:r>
              <a:rPr lang="en-US" dirty="0" err="1" smtClean="0"/>
              <a:t>regrading</a:t>
            </a:r>
            <a:r>
              <a:rPr lang="en-US" dirty="0" smtClean="0"/>
              <a:t> requests if you find any discrepancies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Limits of linear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Nice and interpretable but can’t learn </a:t>
            </a:r>
            <a:r>
              <a:rPr lang="en-GB" sz="2600" dirty="0" smtClean="0">
                <a:latin typeface="Abadi Extra Light" panose="020B0204020104020204" pitchFamily="34" charset="0"/>
              </a:rPr>
              <a:t>nonlinear </a:t>
            </a:r>
            <a:r>
              <a:rPr lang="en-GB" sz="2600" dirty="0">
                <a:latin typeface="Abadi Extra Light" panose="020B0204020104020204" pitchFamily="34" charset="0"/>
              </a:rPr>
              <a:t>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So, are linear models useless for such problems?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5A28BA-CB9F-452D-BD18-AB3E86FCBD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5669" y="2027464"/>
            <a:ext cx="8640661" cy="2803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424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1632"/>
    </mc:Choice>
    <mc:Fallback>
      <p:transition spd="slow" advTm="81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following one-dimensional inputs from two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Can’t separate using a linear hyperplane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47F3A58-2EE0-4D94-842F-49CDC69F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250964"/>
            <a:ext cx="7429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/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AAA25F-E463-48FD-9BAA-7EF34679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405469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502"/>
    </mc:Choice>
    <mc:Fallback>
      <p:transition spd="slow" advTm="36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mapping each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two-dimensions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Classes are now linearly separable in the two-dimensional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83804D00-BAE8-431D-857D-85DE20C4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7286" y="1812439"/>
            <a:ext cx="7429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0499BE2-4D2E-4A7D-9D5A-7F8200C1894F}"/>
              </a:ext>
            </a:extLst>
          </p:cNvPr>
          <p:cNvCxnSpPr>
            <a:cxnSpLocks/>
          </p:cNvCxnSpPr>
          <p:nvPr/>
        </p:nvCxnSpPr>
        <p:spPr>
          <a:xfrm flipV="1">
            <a:off x="2449585" y="4949506"/>
            <a:ext cx="6996800" cy="587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8345BD09-60AF-47EC-B754-DAFB65198C96}"/>
              </a:ext>
            </a:extLst>
          </p:cNvPr>
          <p:cNvSpPr/>
          <p:nvPr/>
        </p:nvSpPr>
        <p:spPr>
          <a:xfrm>
            <a:off x="1760181" y="4420996"/>
            <a:ext cx="1630066" cy="375367"/>
          </a:xfrm>
          <a:prstGeom prst="wedgeRectCallout">
            <a:avLst>
              <a:gd name="adj1" fmla="val -922"/>
              <a:gd name="adj2" fmla="val 805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hyperplane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0206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7569"/>
    </mc:Choice>
    <mc:Fallback>
      <p:transition spd="slow" advTm="107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same idea can be applied for nonlinear regression as well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F904831C-5245-4352-BE21-4C6E1329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5235" y="2522341"/>
            <a:ext cx="3214477" cy="29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62F098F-5A2D-4FD5-8947-4479D8614F6F}"/>
                  </a:ext>
                </a:extLst>
              </p:cNvPr>
              <p:cNvSpPr/>
              <p:nvPr/>
            </p:nvSpPr>
            <p:spPr>
              <a:xfrm>
                <a:off x="265246" y="2436878"/>
                <a:ext cx="2079990" cy="826440"/>
              </a:xfrm>
              <a:prstGeom prst="wedgeRectCallout">
                <a:avLst>
                  <a:gd name="adj1" fmla="val 64318"/>
                  <a:gd name="adj2" fmla="val 435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a linear relationship between inputs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outputs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2F098F-5A2D-4FD5-8947-4479D8614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6" y="2436878"/>
                <a:ext cx="2079990" cy="826440"/>
              </a:xfrm>
              <a:prstGeom prst="wedgeRectCallout">
                <a:avLst>
                  <a:gd name="adj1" fmla="val 64318"/>
                  <a:gd name="adj2" fmla="val 43511"/>
                </a:avLst>
              </a:prstGeom>
              <a:blipFill>
                <a:blip r:embed="rId4" cstate="print"/>
                <a:stretch>
                  <a:fillRect l="-1259"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CD85B672-2192-4962-BDFD-AA7AB5D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6939" y="2436878"/>
            <a:ext cx="3214477" cy="29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B1CE4-6B2E-4186-864A-B2356DD41AD0}"/>
                  </a:ext>
                </a:extLst>
              </p:cNvPr>
              <p:cNvSpPr txBox="1"/>
              <p:nvPr/>
            </p:nvSpPr>
            <p:spPr>
              <a:xfrm>
                <a:off x="6043276" y="2112608"/>
                <a:ext cx="4103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b="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BB1CE4-6B2E-4186-864A-B2356DD4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76" y="2112608"/>
                <a:ext cx="4103431" cy="369332"/>
              </a:xfrm>
              <a:prstGeom prst="rect">
                <a:avLst/>
              </a:prstGeom>
              <a:blipFill>
                <a:blip r:embed="rId6" cstate="print"/>
                <a:stretch>
                  <a:fillRect l="-297" r="-208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xmlns="" id="{03AC4081-8FEE-470F-AC3B-333CA627F22B}"/>
              </a:ext>
            </a:extLst>
          </p:cNvPr>
          <p:cNvSpPr/>
          <p:nvPr/>
        </p:nvSpPr>
        <p:spPr>
          <a:xfrm>
            <a:off x="147798" y="3477510"/>
            <a:ext cx="2197437" cy="574100"/>
          </a:xfrm>
          <a:prstGeom prst="wedgeRectCallout">
            <a:avLst>
              <a:gd name="adj1" fmla="val 1410"/>
              <a:gd name="adj2" fmla="val -921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regression model will not work well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C0C5A6AE-888E-4E9D-8732-5A441344EBEB}"/>
              </a:ext>
            </a:extLst>
          </p:cNvPr>
          <p:cNvSpPr/>
          <p:nvPr/>
        </p:nvSpPr>
        <p:spPr>
          <a:xfrm>
            <a:off x="9600522" y="3477509"/>
            <a:ext cx="2405340" cy="1035767"/>
          </a:xfrm>
          <a:prstGeom prst="wedgeRectCallout">
            <a:avLst>
              <a:gd name="adj1" fmla="val -74179"/>
              <a:gd name="adj2" fmla="val -395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regression model will work well with this new two-dim representation of the original one-dim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8331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5802"/>
    </mc:Choice>
    <mc:Fallback>
      <p:transition spd="slow" advTm="105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assume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maps/transforms the inputs to a “nice” space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and then happily apply a linear model in the new space!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C852FAF1-11C3-47F5-9783-7BFE50F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5438" y="2898287"/>
            <a:ext cx="3238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F0CBC260-CE47-4EC1-9FF2-99F47ECC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0165" y="2726836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474C5963-0DFD-4AD6-BE4B-4C1EFE59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3410" y="1677126"/>
            <a:ext cx="4742576" cy="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BA8C18DF-AD5C-4C60-BAA4-BF4ED6AADDFE}"/>
              </a:ext>
            </a:extLst>
          </p:cNvPr>
          <p:cNvSpPr/>
          <p:nvPr/>
        </p:nvSpPr>
        <p:spPr>
          <a:xfrm>
            <a:off x="9660952" y="3016115"/>
            <a:ext cx="2405340" cy="1035767"/>
          </a:xfrm>
          <a:prstGeom prst="wedgeRectCallout">
            <a:avLst>
              <a:gd name="adj1" fmla="val -70691"/>
              <a:gd name="adj2" fmla="val 49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linear model in the new feature space corresponds to a nonlinear model in the original feature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0640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1480"/>
    </mc:Choice>
    <mc:Fallback>
      <p:transition spd="slow" advTm="14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Not Every Mapping is Helpful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Not every higher-dim mapping helps in learning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Must be a </a:t>
            </a:r>
            <a:r>
              <a:rPr lang="en-GB" sz="2600" u="sng" dirty="0"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mapping</a:t>
            </a:r>
          </a:p>
          <a:p>
            <a:pPr marL="0" indent="0">
              <a:buNone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For the </a:t>
            </a:r>
            <a:r>
              <a:rPr lang="en-GB" sz="2600" dirty="0" smtClean="0">
                <a:latin typeface="Abadi Extra Light" panose="020B0204020104020204" pitchFamily="34" charset="0"/>
              </a:rPr>
              <a:t>nonlinear classification </a:t>
            </a:r>
            <a:r>
              <a:rPr lang="en-GB" sz="2600" dirty="0">
                <a:latin typeface="Abadi Extra Light" panose="020B0204020104020204" pitchFamily="34" charset="0"/>
              </a:rPr>
              <a:t>problem we saw earlier, consider some possible mappings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CFDBB3CD-690A-47B7-8A2C-582DF55E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232" y="2996837"/>
            <a:ext cx="3280080" cy="15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97415070-20CC-4555-B4CE-4DCE6FBE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5797" y="2931131"/>
            <a:ext cx="2999778" cy="1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xmlns="" id="{F85299E1-5E61-4857-A684-D4805849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1312" y="4626451"/>
            <a:ext cx="2453934" cy="18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2467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2317"/>
    </mc:Choice>
    <mc:Fallback>
      <p:transition spd="slow" advTm="182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How to get these “good” (nonlinear) mappings?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try to learn the mapping from the data itself (e.g.,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deep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 later)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pre-defined “good” mappings (e.g., defined by kernel functions - today’s topic)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Kernel: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that gives dot product similarity b/w two inputs,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r="-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59ABC377-D269-4854-A0ED-90812D21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6661" y="2483695"/>
            <a:ext cx="3993433" cy="27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4CDED8E0-51F9-478A-9401-F2CEE6B0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138" y="3429000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xmlns="" id="{0806D83A-E5A5-4E58-B649-770C8BA3C00C}"/>
              </a:ext>
            </a:extLst>
          </p:cNvPr>
          <p:cNvSpPr/>
          <p:nvPr/>
        </p:nvSpPr>
        <p:spPr>
          <a:xfrm>
            <a:off x="1446345" y="2948449"/>
            <a:ext cx="2537342" cy="1238249"/>
          </a:xfrm>
          <a:prstGeom prst="wedgeRectCallout">
            <a:avLst>
              <a:gd name="adj1" fmla="val -63168"/>
              <a:gd name="adj2" fmla="val 399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if I knew a good mapping, it seems I need to apply it for every input. Won’t this be computationally expensive?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xmlns="" id="{3B0A7EDF-CE9E-48C7-B15A-7CA3B9BA99EE}"/>
              </a:ext>
            </a:extLst>
          </p:cNvPr>
          <p:cNvSpPr/>
          <p:nvPr/>
        </p:nvSpPr>
        <p:spPr>
          <a:xfrm>
            <a:off x="1139023" y="4427106"/>
            <a:ext cx="2537342" cy="819558"/>
          </a:xfrm>
          <a:prstGeom prst="wedgeRectCallout">
            <a:avLst>
              <a:gd name="adj1" fmla="val 3617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the number of features will increase? Will it not slow down the learning algorithm?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9EC1CEE-09DD-4301-BF70-AAC662A9E3D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86599" y="2165629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E6A008ED-A28C-442B-B97B-950B917A5B4A}"/>
              </a:ext>
            </a:extLst>
          </p:cNvPr>
          <p:cNvSpPr/>
          <p:nvPr/>
        </p:nvSpPr>
        <p:spPr>
          <a:xfrm>
            <a:off x="8350770" y="2300776"/>
            <a:ext cx="2537342" cy="819558"/>
          </a:xfrm>
          <a:prstGeom prst="wedgeRectCallout">
            <a:avLst>
              <a:gd name="adj1" fmla="val 61145"/>
              <a:gd name="adj2" fmla="val -311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Thankfully, using kernels, you don’t need to compute these mappings explicitly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xmlns="" id="{C0B3116C-1535-40C5-98B8-8A5A02859F36}"/>
              </a:ext>
            </a:extLst>
          </p:cNvPr>
          <p:cNvSpPr/>
          <p:nvPr/>
        </p:nvSpPr>
        <p:spPr>
          <a:xfrm>
            <a:off x="8315393" y="3211431"/>
            <a:ext cx="2537342" cy="489495"/>
          </a:xfrm>
          <a:prstGeom prst="wedgeRectCallout">
            <a:avLst>
              <a:gd name="adj1" fmla="val 36679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kernel will define an “implicit” feature mapping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/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FCFF2F-57B4-4434-8B10-E391EECC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blipFill>
                <a:blip r:embed="rId7" cstate="print"/>
                <a:stretch>
                  <a:fillRect t="-24444" r="-4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/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 high-dim space implicitly defined by an underlying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associated this this kernel function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(.,.)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F12958-78E0-48DD-A791-350C34E39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blipFill>
                <a:blip r:embed="rId8" cstate="print"/>
                <a:stretch>
                  <a:fillRect t="-1460" r="-993" b="-87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/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will see,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(.,.) does not require computing the mapping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D4499B1-5646-4FE8-AB54-183CD0EE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blipFill>
                <a:blip r:embed="rId9" cstate="print"/>
                <a:stretch>
                  <a:fillRect l="-592"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44D1749D-B7F6-4B10-84BE-FCE1A0303988}"/>
              </a:ext>
            </a:extLst>
          </p:cNvPr>
          <p:cNvSpPr/>
          <p:nvPr/>
        </p:nvSpPr>
        <p:spPr>
          <a:xfrm>
            <a:off x="8092716" y="3860700"/>
            <a:ext cx="4062480" cy="808789"/>
          </a:xfrm>
          <a:prstGeom prst="wedgeRectCallout">
            <a:avLst>
              <a:gd name="adj1" fmla="val -738"/>
              <a:gd name="adj2" fmla="val -667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can be applied to any ML algo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which training and test stage only require computing pairwise similarities b/w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9902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5614"/>
    </mc:Choice>
    <mc:Fallback>
      <p:transition spd="slow" advTm="325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3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7|19.1|28.2|8.3|32.7|26.5|59.5|5.2|28.3|5.4|24.6|14|1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2.1|24.2|20.5|34.3|36.6|27.4|23.1|9.5|35.1|49.9|3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6.8|11.1|7.8|20|7.6|20.4|21.8|35.2|26.8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2|9.6|5.6|14.7|14.9|11.3|28.6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6.2|31.5|22.5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|14.7|3.2|5.9|30.9|3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8.7|13.8|36.6|32.3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|16.9|10.3|30.5|3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9.6|20.8|21.3|32.7|28.9|14.3|15.9|50.7|34.4|25|2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7.9|8|19.6|5.1|31.7|21.8|11.7|3.8|37.5|19.2|32.1|30.8|45.4|2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8.4|18.8|26|13.8|38.1|42.3|31.8|35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26718</TotalTime>
  <Words>515</Words>
  <Application>Microsoft Office PowerPoint</Application>
  <PresentationFormat>Custom</PresentationFormat>
  <Paragraphs>181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Kernel Trick</vt:lpstr>
      <vt:lpstr>Logistics</vt:lpstr>
      <vt:lpstr>Limits of linear Models</vt:lpstr>
      <vt:lpstr>Linear Models for Nonlinear Problems</vt:lpstr>
      <vt:lpstr>Linear Models for Nonlinear Problems</vt:lpstr>
      <vt:lpstr>Linear Models for Nonlinear Problems</vt:lpstr>
      <vt:lpstr>Linear Models for Nonlinear Problems</vt:lpstr>
      <vt:lpstr>Not Every Mapping is Helpful</vt:lpstr>
      <vt:lpstr>How to get these “good” (nonlinear) mappings?</vt:lpstr>
      <vt:lpstr>Kernels as (Implicit) Feature Maps</vt:lpstr>
      <vt:lpstr>Kernel Functions</vt:lpstr>
      <vt:lpstr>Kernel Functions</vt:lpstr>
      <vt:lpstr>Some Pre-defined Kernel Functions</vt:lpstr>
      <vt:lpstr>RBF Kernel = Infinite Dimensional Mapping</vt:lpstr>
      <vt:lpstr>Kernel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1849</cp:revision>
  <dcterms:created xsi:type="dcterms:W3CDTF">2020-07-07T20:42:16Z</dcterms:created>
  <dcterms:modified xsi:type="dcterms:W3CDTF">2021-10-18T13:34:46Z</dcterms:modified>
</cp:coreProperties>
</file>