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72" r:id="rId2"/>
    <p:sldId id="514" r:id="rId3"/>
    <p:sldId id="515" r:id="rId4"/>
    <p:sldId id="494" r:id="rId5"/>
    <p:sldId id="510" r:id="rId6"/>
    <p:sldId id="516" r:id="rId7"/>
    <p:sldId id="517" r:id="rId8"/>
    <p:sldId id="518" r:id="rId9"/>
    <p:sldId id="512" r:id="rId10"/>
    <p:sldId id="509" r:id="rId11"/>
    <p:sldId id="5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A21C8C"/>
    <a:srgbClr val="B806AB"/>
    <a:srgbClr val="33CC33"/>
    <a:srgbClr val="FF66FF"/>
    <a:srgbClr val="060A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K-means extensions and evaluating </a:t>
            </a:r>
            <a:r>
              <a:rPr lang="en-GB" sz="40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clusters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7054"/>
    </mc:Choice>
    <mc:Fallback>
      <p:transition spd="slow" advTm="670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Evaluating Clustering Algorithms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Clustering algos are in general harder to evaluate since we rarely know the ground truth clustering (since clustering is unsupervised)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ground truth labels not available, use output of clustering for some other task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example, use cluster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(hard or soft) as a new feature representation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Performance on some task using this new rep. is a measure of goodness of clustering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ground truth labels are available, can compare them with clustering based labels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 straightforward to compute accuracy since the label identities may not be the same, e.g., </a:t>
                </a:r>
              </a:p>
              <a:p>
                <a:pPr marL="457200" lvl="1" indent="0">
                  <a:buNone/>
                </a:pPr>
                <a:r>
                  <a:rPr lang="en-GB" sz="2200" dirty="0">
                    <a:latin typeface="Abadi Extra Light" panose="020B0204020104020204" pitchFamily="34" charset="0"/>
                  </a:rPr>
                  <a:t>			 </a:t>
                </a:r>
                <a:r>
                  <a:rPr lang="en-GB" sz="1800" dirty="0">
                    <a:latin typeface="Abadi Extra Light" panose="020B0204020104020204" pitchFamily="34" charset="0"/>
                  </a:rPr>
                  <a:t>Ground truth = [1 1 1 0 0 0]     Clustering = [0 0 0 1 1 1]     </a:t>
                </a:r>
              </a:p>
              <a:p>
                <a:pPr marL="457200" lvl="1" indent="0">
                  <a:buNone/>
                </a:pPr>
                <a:r>
                  <a:rPr lang="en-GB" sz="1800" dirty="0">
                    <a:latin typeface="Abadi Extra Light" panose="020B0204020104020204" pitchFamily="34" charset="0"/>
                  </a:rPr>
                  <a:t>                                  (Perfect clustering but zero “accuracy” if we just do a direct match)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There are various metrics that take into account the above fact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badi Extra Light" panose="020B0204020104020204" pitchFamily="34" charset="0"/>
                  </a:rPr>
                  <a:t>Purity, Rand Index, F-score, Normalized Mutual Information, etc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452753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81088"/>
    </mc:Choice>
    <mc:Fallback>
      <p:transition spd="slow" advTm="281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Evaluating Clustering Algorithms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Purity: Looks at how many points in each cluster belong to the majority class in that 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Rand Index (RI): Can also look at what fractions of pairs of points with same (resp. different) label are assigned to same (resp. different) cluster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E12E3F3-42A3-4EEC-9CEE-B78CABAF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58" y="1975091"/>
            <a:ext cx="3914775" cy="151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4C0EAB-2C26-40B8-AC8F-D1273045F1AF}"/>
              </a:ext>
            </a:extLst>
          </p:cNvPr>
          <p:cNvSpPr txBox="1"/>
          <p:nvPr/>
        </p:nvSpPr>
        <p:spPr>
          <a:xfrm>
            <a:off x="4254374" y="244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F31570-6F77-4AEB-95D8-081F059085D3}"/>
              </a:ext>
            </a:extLst>
          </p:cNvPr>
          <p:cNvSpPr txBox="1"/>
          <p:nvPr/>
        </p:nvSpPr>
        <p:spPr>
          <a:xfrm>
            <a:off x="5555102" y="244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266947-F966-4ACD-B3EB-8C8C65AA30D3}"/>
              </a:ext>
            </a:extLst>
          </p:cNvPr>
          <p:cNvSpPr txBox="1"/>
          <p:nvPr/>
        </p:nvSpPr>
        <p:spPr>
          <a:xfrm>
            <a:off x="6855830" y="244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="" xmlns:a16="http://schemas.microsoft.com/office/drawing/2014/main" id="{97DDFF18-D84D-4BB2-A18F-12EE615E38D3}"/>
              </a:ext>
            </a:extLst>
          </p:cNvPr>
          <p:cNvSpPr/>
          <p:nvPr/>
        </p:nvSpPr>
        <p:spPr>
          <a:xfrm>
            <a:off x="395167" y="2387530"/>
            <a:ext cx="2947880" cy="689596"/>
          </a:xfrm>
          <a:prstGeom prst="wedgeRectCallout">
            <a:avLst>
              <a:gd name="adj1" fmla="val 68148"/>
              <a:gd name="adj2" fmla="val 95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3 classes  (x, o ,   , assuming known ground truth labels)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54007D45-3BE6-43BF-AE64-08868A125AA1}"/>
              </a:ext>
            </a:extLst>
          </p:cNvPr>
          <p:cNvSpPr/>
          <p:nvPr/>
        </p:nvSpPr>
        <p:spPr>
          <a:xfrm>
            <a:off x="2009867" y="2544780"/>
            <a:ext cx="117446" cy="12043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7D824-6D2A-4F5B-8188-F1F979E02EA9}"/>
                  </a:ext>
                </a:extLst>
              </p:cNvPr>
              <p:cNvSpPr txBox="1"/>
              <p:nvPr/>
            </p:nvSpPr>
            <p:spPr>
              <a:xfrm>
                <a:off x="7778173" y="2547662"/>
                <a:ext cx="2727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Purity = (5+4+3)/17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≈0.71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C87D824-6D2A-4F5B-8188-F1F979E0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73" y="2547662"/>
                <a:ext cx="2727029" cy="369332"/>
              </a:xfrm>
              <a:prstGeom prst="rect">
                <a:avLst/>
              </a:prstGeom>
              <a:blipFill>
                <a:blip r:embed="rId4" cstate="print"/>
                <a:stretch>
                  <a:fillRect l="-2013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="" xmlns:a16="http://schemas.microsoft.com/office/drawing/2014/main" id="{73F9157A-8DF4-4D56-9821-CF31B21D7A2B}"/>
              </a:ext>
            </a:extLst>
          </p:cNvPr>
          <p:cNvSpPr/>
          <p:nvPr/>
        </p:nvSpPr>
        <p:spPr>
          <a:xfrm>
            <a:off x="8891572" y="1918940"/>
            <a:ext cx="2454571" cy="525941"/>
          </a:xfrm>
          <a:prstGeom prst="wedgeRectCallout">
            <a:avLst>
              <a:gd name="adj1" fmla="val -37825"/>
              <a:gd name="adj2" fmla="val 792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Sum and divide by total number of points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99BAB620-AF64-4ADD-9B7D-71901885A7A2}"/>
              </a:ext>
            </a:extLst>
          </p:cNvPr>
          <p:cNvSpPr/>
          <p:nvPr/>
        </p:nvSpPr>
        <p:spPr>
          <a:xfrm>
            <a:off x="7663334" y="3033413"/>
            <a:ext cx="4342528" cy="276457"/>
          </a:xfrm>
          <a:prstGeom prst="wedgeRectCallout">
            <a:avLst>
              <a:gd name="adj1" fmla="val -41095"/>
              <a:gd name="adj2" fmla="val -1064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Close to 0 for bad clustering, 1 for perfect clustering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D89CD042-67DE-484B-B43B-19D97DEC7EDD}"/>
              </a:ext>
            </a:extLst>
          </p:cNvPr>
          <p:cNvSpPr/>
          <p:nvPr/>
        </p:nvSpPr>
        <p:spPr>
          <a:xfrm>
            <a:off x="4213280" y="3506372"/>
            <a:ext cx="7729563" cy="276457"/>
          </a:xfrm>
          <a:prstGeom prst="wedgeRectCallout">
            <a:avLst>
              <a:gd name="adj1" fmla="val 232"/>
              <a:gd name="adj2" fmla="val -1355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a bad metric if number of clusters is very large – each cluster will be kind of pure anyway</a:t>
            </a:r>
          </a:p>
        </p:txBody>
      </p:sp>
      <p:pic>
        <p:nvPicPr>
          <p:cNvPr id="1026" name="Picture 2" descr="\begin{eqnarray*}&#10;\mbox{RI} = \frac{\mbox{TP}+\mbox{TN}}{\mbox{TP}+\mbox{FP}+\mbox{FN}+\mbox{TN}}&#10;\end{eqnarray*}">
            <a:extLst>
              <a:ext uri="{FF2B5EF4-FFF2-40B4-BE49-F238E27FC236}">
                <a16:creationId xmlns="" xmlns:a16="http://schemas.microsoft.com/office/drawing/2014/main" id="{3013F117-4337-4871-99C6-90250056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37" y="5488559"/>
            <a:ext cx="3223642" cy="726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37E76B5C-EE54-4BF0-9A04-FE285ADA0DF1}"/>
              </a:ext>
            </a:extLst>
          </p:cNvPr>
          <p:cNvSpPr/>
          <p:nvPr/>
        </p:nvSpPr>
        <p:spPr>
          <a:xfrm>
            <a:off x="3850700" y="4877857"/>
            <a:ext cx="3277673" cy="525941"/>
          </a:xfrm>
          <a:prstGeom prst="wedgeRectCallout">
            <a:avLst>
              <a:gd name="adj1" fmla="val 40530"/>
              <a:gd name="adj2" fmla="val 729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True Positive: No. of pairs with same true label and same cluster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433F19B5-FE6C-4AB0-97A1-E333608AD8AC}"/>
              </a:ext>
            </a:extLst>
          </p:cNvPr>
          <p:cNvSpPr/>
          <p:nvPr/>
        </p:nvSpPr>
        <p:spPr>
          <a:xfrm>
            <a:off x="8012031" y="4913338"/>
            <a:ext cx="3277673" cy="525941"/>
          </a:xfrm>
          <a:prstGeom prst="wedgeRectCallout">
            <a:avLst>
              <a:gd name="adj1" fmla="val -47666"/>
              <a:gd name="adj2" fmla="val 817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True Negative: No. of pairs with diff true label and diff clusters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B7A7AEBC-C9D2-4CAF-B241-FE5BC20A5ADD}"/>
              </a:ext>
            </a:extLst>
          </p:cNvPr>
          <p:cNvSpPr/>
          <p:nvPr/>
        </p:nvSpPr>
        <p:spPr>
          <a:xfrm>
            <a:off x="4203612" y="6264044"/>
            <a:ext cx="3277673" cy="525941"/>
          </a:xfrm>
          <a:prstGeom prst="wedgeRectCallout">
            <a:avLst>
              <a:gd name="adj1" fmla="val 36224"/>
              <a:gd name="adj2" fmla="val -6520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False Positive: No. of pairs with diff true label and same cluster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26537387-ED5A-4E5F-920D-E2AD300CB111}"/>
              </a:ext>
            </a:extLst>
          </p:cNvPr>
          <p:cNvSpPr/>
          <p:nvPr/>
        </p:nvSpPr>
        <p:spPr>
          <a:xfrm>
            <a:off x="7665883" y="6247138"/>
            <a:ext cx="3277673" cy="525941"/>
          </a:xfrm>
          <a:prstGeom prst="wedgeRectCallout">
            <a:avLst>
              <a:gd name="adj1" fmla="val -40004"/>
              <a:gd name="adj2" fmla="val -627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False Negative: No. of pairs with same true label and diff cluster</a:t>
            </a:r>
          </a:p>
        </p:txBody>
      </p:sp>
      <p:pic>
        <p:nvPicPr>
          <p:cNvPr id="1028" name="Picture 4" descr="\begin{eqnarray*}&#10;P = \frac{\mbox{TP}}{\mbox{TP}+\mbox{FP}} \qquad&#10;R = \frac{\mb...&#10;...+\mbox{FN}} \qquad&#10;F_{\beta} = \frac{(\beta^2+1)PR}{\beta^2 P+R}&#10;\end{eqnarray*}">
            <a:extLst>
              <a:ext uri="{FF2B5EF4-FFF2-40B4-BE49-F238E27FC236}">
                <a16:creationId xmlns="" xmlns:a16="http://schemas.microsoft.com/office/drawing/2014/main" id="{F9A552B4-7EB0-4CF5-BD02-2238ABC1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" y="5693842"/>
            <a:ext cx="3571875" cy="44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FCE9B2-996E-4E73-81E6-7982C239E5C2}"/>
                  </a:ext>
                </a:extLst>
              </p:cNvPr>
              <p:cNvSpPr txBox="1"/>
              <p:nvPr/>
            </p:nvSpPr>
            <p:spPr>
              <a:xfrm>
                <a:off x="71053" y="5299760"/>
                <a:ext cx="237776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score is also popular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CFCE9B2-996E-4E73-81E6-7982C239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3" y="5299760"/>
                <a:ext cx="2377767" cy="394082"/>
              </a:xfrm>
              <a:prstGeom prst="rect">
                <a:avLst/>
              </a:prstGeom>
              <a:blipFill>
                <a:blip r:embed="rId7" cstate="print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FF073A2-CA7D-438A-A6F1-44D4FA26EF2F}"/>
              </a:ext>
            </a:extLst>
          </p:cNvPr>
          <p:cNvSpPr/>
          <p:nvPr/>
        </p:nvSpPr>
        <p:spPr>
          <a:xfrm>
            <a:off x="71053" y="5299760"/>
            <a:ext cx="3677505" cy="964284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peech Bubble: Rectangle 24">
            <a:extLst>
              <a:ext uri="{FF2B5EF4-FFF2-40B4-BE49-F238E27FC236}">
                <a16:creationId xmlns="" xmlns:a16="http://schemas.microsoft.com/office/drawing/2014/main" id="{F7B3CC6D-9D42-42BB-BC25-89B3DE165FE4}"/>
              </a:ext>
            </a:extLst>
          </p:cNvPr>
          <p:cNvSpPr/>
          <p:nvPr/>
        </p:nvSpPr>
        <p:spPr>
          <a:xfrm>
            <a:off x="83170" y="6301981"/>
            <a:ext cx="1044362" cy="386337"/>
          </a:xfrm>
          <a:prstGeom prst="wedgeRectCallout">
            <a:avLst>
              <a:gd name="adj1" fmla="val -37809"/>
              <a:gd name="adj2" fmla="val -9438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Precision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="" xmlns:a16="http://schemas.microsoft.com/office/drawing/2014/main" id="{5BBA0A07-968F-4B04-A314-14339CA73996}"/>
              </a:ext>
            </a:extLst>
          </p:cNvPr>
          <p:cNvSpPr/>
          <p:nvPr/>
        </p:nvSpPr>
        <p:spPr>
          <a:xfrm>
            <a:off x="1309607" y="6301980"/>
            <a:ext cx="749930" cy="386337"/>
          </a:xfrm>
          <a:prstGeom prst="wedgeRectCallout">
            <a:avLst>
              <a:gd name="adj1" fmla="val -37809"/>
              <a:gd name="adj2" fmla="val -9438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Recall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688672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31581"/>
    </mc:Choice>
    <mc:Fallback>
      <p:transition spd="slow" advTm="631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5" grpId="0" animBg="1"/>
      <p:bldP spid="6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16" grpId="0" animBg="1"/>
      <p:bldP spid="17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-means algorithm: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recap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1,2,…,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one-hot vector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mean the same)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049FA8C6-5874-48FC-BDB6-152E571C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9" y="2429186"/>
            <a:ext cx="11366032" cy="39781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115311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21345"/>
    </mc:Choice>
    <mc:Fallback>
      <p:transition spd="slow" advTm="32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K-means loss function: recap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sz="800" dirty="0">
                    <a:latin typeface="Cambria Math" panose="02040503050406030204" pitchFamily="18" charset="0"/>
                  </a:rPr>
                  <a:t>  </a:t>
                </a:r>
                <a:r>
                  <a:rPr lang="en-IN" dirty="0">
                    <a:latin typeface="Abadi Extra Light" panose="020B0204020104020204" pitchFamily="34" charset="0"/>
                  </a:rPr>
                  <a:t>be the K cluster centroids/means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</a:t>
                </a: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∈ {0, 1} </a:t>
                </a:r>
                <a:r>
                  <a:rPr lang="en-GB" dirty="0">
                    <a:latin typeface="Abadi Extra Light" panose="020B0204020104020204" pitchFamily="34" charset="0"/>
                  </a:rPr>
                  <a:t>be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otherwise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the distortion or “loss” for the cluster assignment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Total distortion over all points defines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-means “loss function”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-means </a:t>
                </a:r>
                <a:r>
                  <a:rPr lang="en-GB" sz="2600" u="sng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problem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to minimize this objective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Alternating optimization on this loss would give the </a:t>
                </a:r>
                <a:r>
                  <a:rPr lang="en-GB" sz="22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K-means (Lloyd’s) </a:t>
                </a:r>
                <a:r>
                  <a:rPr lang="en-GB" sz="2200" u="sng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algorithm</a:t>
                </a:r>
                <a:r>
                  <a:rPr lang="en-GB" sz="22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we saw earlier!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2B7ABAF9-C84C-4F59-8C7C-A66F8E7F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66" y="2608035"/>
            <a:ext cx="4791075" cy="1076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="" xmlns:a16="http://schemas.microsoft.com/office/drawing/2014/main" id="{FE50A4BE-B0AE-44E7-87D2-888E863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7" y="4168501"/>
            <a:ext cx="4639167" cy="1047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="" xmlns:a16="http://schemas.microsoft.com/office/drawing/2014/main" id="{84CF2A48-2C60-4521-8C79-C0F271CC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79" y="4341753"/>
            <a:ext cx="2774023" cy="964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9AF85CF-B522-4A66-9E35-59E1A8012037}"/>
              </a:ext>
            </a:extLst>
          </p:cNvPr>
          <p:cNvSpPr/>
          <p:nvPr/>
        </p:nvSpPr>
        <p:spPr>
          <a:xfrm>
            <a:off x="8721853" y="4194602"/>
            <a:ext cx="934560" cy="1016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FACFBC5-FD46-4989-A21D-96CB4AFC254A}"/>
              </a:ext>
            </a:extLst>
          </p:cNvPr>
          <p:cNvSpPr/>
          <p:nvPr/>
        </p:nvSpPr>
        <p:spPr>
          <a:xfrm>
            <a:off x="9955594" y="4199314"/>
            <a:ext cx="555150" cy="1016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Z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FDBDF7-7C34-46BD-9CC4-67300E215CBE}"/>
                  </a:ext>
                </a:extLst>
              </p:cNvPr>
              <p:cNvSpPr/>
              <p:nvPr/>
            </p:nvSpPr>
            <p:spPr>
              <a:xfrm>
                <a:off x="10777180" y="4194602"/>
                <a:ext cx="835933" cy="5049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FFDBDF7-7C34-46BD-9CC4-67300E215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180" y="4194602"/>
                <a:ext cx="835933" cy="50495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1EAAD3-06BB-4496-883E-C2D26F65D995}"/>
              </a:ext>
            </a:extLst>
          </p:cNvPr>
          <p:cNvSpPr txBox="1"/>
          <p:nvPr/>
        </p:nvSpPr>
        <p:spPr>
          <a:xfrm>
            <a:off x="8413202" y="45395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0AF2822-FB0A-40CB-9A5A-1A7966454094}"/>
              </a:ext>
            </a:extLst>
          </p:cNvPr>
          <p:cNvSpPr txBox="1"/>
          <p:nvPr/>
        </p:nvSpPr>
        <p:spPr>
          <a:xfrm>
            <a:off x="9036687" y="38345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FB8D988-8FF4-494A-A227-0AEF7BD53E07}"/>
              </a:ext>
            </a:extLst>
          </p:cNvPr>
          <p:cNvSpPr txBox="1"/>
          <p:nvPr/>
        </p:nvSpPr>
        <p:spPr>
          <a:xfrm>
            <a:off x="10080723" y="38239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D24221-EEB1-4750-8CCB-4366D86F1165}"/>
              </a:ext>
            </a:extLst>
          </p:cNvPr>
          <p:cNvSpPr txBox="1"/>
          <p:nvPr/>
        </p:nvSpPr>
        <p:spPr>
          <a:xfrm>
            <a:off x="10513781" y="42624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C0F94F-DDD7-494B-9604-0D4E5CA2D87B}"/>
                  </a:ext>
                </a:extLst>
              </p:cNvPr>
              <p:cNvSpPr txBox="1"/>
              <p:nvPr/>
            </p:nvSpPr>
            <p:spPr>
              <a:xfrm>
                <a:off x="9540546" y="4417814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5C0F94F-DDD7-494B-9604-0D4E5CA2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46" y="4417814"/>
                <a:ext cx="530915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E15D0-C064-4C5F-8936-B0A819CB0857}"/>
                  </a:ext>
                </a:extLst>
              </p:cNvPr>
              <p:cNvSpPr txBox="1"/>
              <p:nvPr/>
            </p:nvSpPr>
            <p:spPr>
              <a:xfrm>
                <a:off x="9421561" y="5220903"/>
                <a:ext cx="17375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   Row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(one-hot vector)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42E15D0-C064-4C5F-8936-B0A819CB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561" y="5220903"/>
                <a:ext cx="1737515" cy="646331"/>
              </a:xfrm>
              <a:prstGeom prst="rect">
                <a:avLst/>
              </a:prstGeom>
              <a:blipFill>
                <a:blip r:embed="rId9" cstate="print"/>
                <a:stretch>
                  <a:fillRect l="-3158" t="-4717" r="-245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3B16CC-625C-4C1E-AF04-76EB882ACB8C}"/>
                  </a:ext>
                </a:extLst>
              </p:cNvPr>
              <p:cNvSpPr txBox="1"/>
              <p:nvPr/>
            </p:nvSpPr>
            <p:spPr>
              <a:xfrm>
                <a:off x="10581512" y="4724257"/>
                <a:ext cx="1345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A3B16CC-625C-4C1E-AF04-76EB882AC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12" y="4724257"/>
                <a:ext cx="1345243" cy="369332"/>
              </a:xfrm>
              <a:prstGeom prst="rect">
                <a:avLst/>
              </a:prstGeom>
              <a:blipFill>
                <a:blip r:embed="rId10" cstate="print"/>
                <a:stretch>
                  <a:fillRect l="-4091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B501D098-D71B-4E79-BBEF-FB3D14073D5F}"/>
                  </a:ext>
                </a:extLst>
              </p:cNvPr>
              <p:cNvSpPr/>
              <p:nvPr/>
            </p:nvSpPr>
            <p:spPr>
              <a:xfrm>
                <a:off x="9249012" y="820030"/>
                <a:ext cx="2525209" cy="819150"/>
              </a:xfrm>
              <a:prstGeom prst="wedgeRectCallout">
                <a:avLst>
                  <a:gd name="adj1" fmla="val -83308"/>
                  <a:gd name="adj2" fmla="val 503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] denotes a length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501D098-D71B-4E79-BBEF-FB3D14073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012" y="820030"/>
                <a:ext cx="2525209" cy="819150"/>
              </a:xfrm>
              <a:prstGeom prst="wedgeRectCallout">
                <a:avLst>
                  <a:gd name="adj1" fmla="val -83308"/>
                  <a:gd name="adj2" fmla="val 50318"/>
                </a:avLst>
              </a:prstGeom>
              <a:blipFill>
                <a:blip r:embed="rId11" cstate="print"/>
                <a:stretch>
                  <a:fillRect t="-2857" b="-57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1675495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61643"/>
    </mc:Choice>
    <mc:Fallback>
      <p:transition spd="slow" advTm="461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5" grpId="0"/>
      <p:bldP spid="13" grpId="0"/>
      <p:bldP spid="14" grpId="0"/>
      <p:bldP spid="15" grpId="0"/>
      <p:bldP spid="6" grpId="0" animBg="1"/>
      <p:bldP spid="7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K-means++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 results can be sensitive to initialization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-means++ (Arthur and </a:t>
                </a:r>
                <a:r>
                  <a:rPr lang="en-IN" dirty="0" err="1">
                    <a:latin typeface="Abadi Extra Light" panose="020B0204020104020204" pitchFamily="34" charset="0"/>
                  </a:rPr>
                  <a:t>Vassilvitskii</a:t>
                </a:r>
                <a:r>
                  <a:rPr lang="en-IN" dirty="0">
                    <a:latin typeface="Abadi Extra Light" panose="020B0204020104020204" pitchFamily="34" charset="0"/>
                  </a:rPr>
                  <a:t>, 2007) an improvement over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</a:t>
                </a: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Only difference is the way we initialize the cluster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centers</a:t>
                </a:r>
                <a:r>
                  <a:rPr lang="en-IN" dirty="0">
                    <a:latin typeface="Abadi Extra Light" panose="020B0204020104020204" pitchFamily="34" charset="0"/>
                  </a:rPr>
                  <a:t> (rest of it is just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-means)</a:t>
                </a:r>
              </a:p>
              <a:p>
                <a:pPr marL="457200" lvl="1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Basic idea: Initialize cluster </a:t>
                </a:r>
                <a:r>
                  <a:rPr lang="en-IN" sz="2200" dirty="0" err="1">
                    <a:latin typeface="Abadi Extra Light" panose="020B0204020104020204" pitchFamily="34" charset="0"/>
                  </a:rPr>
                  <a:t>centers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such that they are reasonably far from each other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-means++, the cluster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are chosen to be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of the data points themselves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7731B03-7D86-41B4-99E5-5535A1AA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22" y="1932768"/>
            <a:ext cx="2827556" cy="1851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A106B432-040A-48BE-95AE-EA47D4F5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26" y="1892326"/>
            <a:ext cx="2827556" cy="18918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0D4DE4-5B99-451B-A0F3-C99F418B8C29}"/>
              </a:ext>
            </a:extLst>
          </p:cNvPr>
          <p:cNvSpPr txBox="1"/>
          <p:nvPr/>
        </p:nvSpPr>
        <p:spPr>
          <a:xfrm>
            <a:off x="6096000" y="1608498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Poor initialization: bad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531973-3F70-47C9-B9EA-E884DB85F3C7}"/>
              </a:ext>
            </a:extLst>
          </p:cNvPr>
          <p:cNvSpPr txBox="1"/>
          <p:nvPr/>
        </p:nvSpPr>
        <p:spPr>
          <a:xfrm>
            <a:off x="3009899" y="1568056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Desired clustering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5317"/>
    </mc:Choice>
    <mc:Fallback>
      <p:transition spd="slow" advTm="175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K-means++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K-means++ works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Choose the first cluster mean uniformly randomly to be </a:t>
                </a: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 of the data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subsequent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cluster means are chosen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GB" sz="1800" dirty="0">
                    <a:latin typeface="Abadi Extra Light" panose="020B0204020104020204" pitchFamily="34" charset="0"/>
                  </a:rPr>
                  <a:t>For each unselected point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800" b="1" dirty="0">
                    <a:latin typeface="Abadi Extra Light" panose="020B0204020104020204" pitchFamily="34" charset="0"/>
                  </a:rPr>
                  <a:t>, </a:t>
                </a:r>
                <a:r>
                  <a:rPr lang="en-GB" sz="1800" dirty="0">
                    <a:latin typeface="Abadi Extra Light" panose="020B0204020104020204" pitchFamily="34" charset="0"/>
                  </a:rPr>
                  <a:t>compute its </a:t>
                </a:r>
                <a:r>
                  <a:rPr lang="en-GB" sz="1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smallest distance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Abadi Extra Light" panose="020B0204020104020204" pitchFamily="34" charset="0"/>
                  </a:rPr>
                  <a:t> from </a:t>
                </a:r>
                <a:r>
                  <a:rPr lang="en-GB" sz="1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already initialized means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GB" sz="180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GB" sz="1800" dirty="0">
                    <a:latin typeface="Abadi Extra Light" panose="020B0204020104020204" pitchFamily="34" charset="0"/>
                  </a:rPr>
                  <a:t>Select the next cluster mean </a:t>
                </a:r>
                <a:r>
                  <a:rPr lang="en-GB" sz="1800" dirty="0" err="1">
                    <a:latin typeface="Abadi Extra Light" panose="020B0204020104020204" pitchFamily="34" charset="0"/>
                  </a:rPr>
                  <a:t>unif</a:t>
                </a:r>
                <a:r>
                  <a:rPr lang="en-GB" sz="1800" dirty="0">
                    <a:latin typeface="Abadi Extra Light" panose="020B0204020104020204" pitchFamily="34" charset="0"/>
                  </a:rPr>
                  <a:t>. rand. to be one of the unselected points based on probability prop. to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b="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endParaRPr lang="en-IN" sz="1800" b="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GB" sz="1800" dirty="0">
                    <a:latin typeface="Abadi Extra Light" panose="020B0204020104020204" pitchFamily="34" charset="0"/>
                  </a:rPr>
                  <a:t>Repeat 1 and 2 until the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800" dirty="0">
                    <a:latin typeface="Abadi Extra Light" panose="020B0204020104020204" pitchFamily="34" charset="0"/>
                  </a:rPr>
                  <a:t> cluster means are initialized</a:t>
                </a:r>
              </a:p>
              <a:p>
                <a:pPr marL="914400" lvl="2" indent="0">
                  <a:buNone/>
                </a:pPr>
                <a:endParaRPr lang="en-GB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Now run standard K-means with these initial cluster means</a:t>
                </a: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K-means++ initialization scheme sort of ensures that the initial cluster means are located in different clusters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31A2D1BC-07DB-4AB1-87D9-14FEDCE6AB01}"/>
              </a:ext>
            </a:extLst>
          </p:cNvPr>
          <p:cNvSpPr/>
          <p:nvPr/>
        </p:nvSpPr>
        <p:spPr>
          <a:xfrm>
            <a:off x="9075564" y="4681459"/>
            <a:ext cx="2454571" cy="843578"/>
          </a:xfrm>
          <a:prstGeom prst="wedgeRectCallout">
            <a:avLst>
              <a:gd name="adj1" fmla="val -1884"/>
              <a:gd name="adj2" fmla="val -871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Thus farthest points are most likely to be selected as cluster means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91104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8243"/>
    </mc:Choice>
    <mc:Fallback>
      <p:transition spd="slow" advTm="298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-means: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Soft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i="1" dirty="0">
                    <a:latin typeface="Abadi Extra Light" panose="020B0204020104020204" pitchFamily="34" charset="0"/>
                  </a:rPr>
                  <a:t>K</a:t>
                </a:r>
                <a:r>
                  <a:rPr lang="en-GB" dirty="0">
                    <a:latin typeface="Abadi Extra Light" panose="020B0204020104020204" pitchFamily="34" charset="0"/>
                  </a:rPr>
                  <a:t>-means makes hard assignments of points to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Hard assignment: </a:t>
                </a:r>
                <a:r>
                  <a:rPr lang="en-GB" dirty="0">
                    <a:latin typeface="Abadi Extra Light" panose="020B0204020104020204" pitchFamily="34" charset="0"/>
                  </a:rPr>
                  <a:t>A point either completely belongs to a cluster or doesn’t belong at 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When clusters overlap, soft assignment is preferable(i.e., probability of being assigned to each cluster: say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3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for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0.7,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0.2,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0.1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heuristic to get </a:t>
                </a: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soft assignments</a:t>
                </a:r>
                <a:r>
                  <a:rPr lang="en-GB" dirty="0">
                    <a:latin typeface="Abadi Extra Light" panose="020B0204020104020204" pitchFamily="34" charset="0"/>
                  </a:rPr>
                  <a:t>: Transform distances from clusters into prob.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Cluster mean updates also change:                         (all points contribute, fractionally)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800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55188C1-2DE1-47F2-8F4F-A5D3743E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83" y="2033656"/>
            <a:ext cx="3396143" cy="148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E17A30DF-CDDF-4BB5-97F1-EBB247D7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85" y="4820170"/>
            <a:ext cx="7610475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D8282BF-9B26-4433-806F-D4ABB936F95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2206" y="5662674"/>
            <a:ext cx="2112994" cy="689596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1C75B6-3E48-495B-966E-78AB01C94F83}"/>
                  </a:ext>
                </a:extLst>
              </p:cNvPr>
              <p:cNvSpPr/>
              <p:nvPr/>
            </p:nvSpPr>
            <p:spPr>
              <a:xfrm>
                <a:off x="862885" y="4875422"/>
                <a:ext cx="1708626" cy="689596"/>
              </a:xfrm>
              <a:prstGeom prst="wedgeRectCallout">
                <a:avLst>
                  <a:gd name="adj1" fmla="val 79284"/>
                  <a:gd name="adj2" fmla="val 83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F1C75B6-3E48-495B-966E-78AB01C94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4875422"/>
                <a:ext cx="1708626" cy="689596"/>
              </a:xfrm>
              <a:prstGeom prst="wedgeRectCallout">
                <a:avLst>
                  <a:gd name="adj1" fmla="val 79284"/>
                  <a:gd name="adj2" fmla="val 8381"/>
                </a:avLst>
              </a:prstGeom>
              <a:blipFill>
                <a:blip r:embed="rId7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5084232-A4C3-45A0-97B8-ABE7983136B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10048" y="2397118"/>
            <a:ext cx="1010687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5F26831A-0430-43B2-A42A-06A018A21E44}"/>
              </a:ext>
            </a:extLst>
          </p:cNvPr>
          <p:cNvSpPr/>
          <p:nvPr/>
        </p:nvSpPr>
        <p:spPr>
          <a:xfrm>
            <a:off x="8452570" y="2160543"/>
            <a:ext cx="2451390" cy="1201797"/>
          </a:xfrm>
          <a:prstGeom prst="wedgeRectCallout">
            <a:avLst>
              <a:gd name="adj1" fmla="val 61591"/>
              <a:gd name="adj2" fmla="val 7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more principled extension of K-means for doing soft-clustering is via probabilistic mixture models such as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Gaussian Mixture Model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03650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3526"/>
    </mc:Choice>
    <mc:Fallback>
      <p:transition spd="slow" advTm="403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sz="40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-means: Decision Boundaries and Cluster Sizes/Shapes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K-mean assumes that the decision boundary between any two clusters is linear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Reason: The K-means loss function implies assumes equal-sized, spherical clusters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May do badly if clusters are not roughly </a:t>
            </a:r>
            <a:r>
              <a:rPr lang="en-GB" sz="2600" dirty="0" err="1">
                <a:latin typeface="Abadi Extra Light" panose="020B0204020104020204" pitchFamily="34" charset="0"/>
              </a:rPr>
              <a:t>equi</a:t>
            </a:r>
            <a:r>
              <a:rPr lang="en-GB" sz="2600" dirty="0">
                <a:latin typeface="Abadi Extra Light" panose="020B0204020104020204" pitchFamily="34" charset="0"/>
              </a:rPr>
              <a:t>-sized and convex-shaped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893CCF1-BD00-45CD-AEDF-F8C02B8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99" y="2320485"/>
            <a:ext cx="4222499" cy="1866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1C3A431C-90CF-458F-B3A7-9359D1B3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88" y="5149996"/>
            <a:ext cx="1790023" cy="1154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C0D80E06-F063-45C7-B27C-8717994E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86" y="5149996"/>
            <a:ext cx="3414154" cy="1318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D309BCE0-88E7-4902-99D9-E3DDDBDA755E}"/>
              </a:ext>
            </a:extLst>
          </p:cNvPr>
          <p:cNvSpPr/>
          <p:nvPr/>
        </p:nvSpPr>
        <p:spPr>
          <a:xfrm>
            <a:off x="9256977" y="2320485"/>
            <a:ext cx="2243754" cy="858484"/>
          </a:xfrm>
          <a:prstGeom prst="wedgeRectCallout">
            <a:avLst>
              <a:gd name="adj1" fmla="val -43820"/>
              <a:gd name="adj2" fmla="val -73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Reason: Use of Euclidean distances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8540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2612"/>
    </mc:Choice>
    <mc:Fallback>
      <p:transition spd="slow" advTm="202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E993B9-F2DD-413E-AB13-FFDC8F9243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14655" y="401373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-means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Replace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Eucl</a:t>
                </a:r>
                <a:r>
                  <a:rPr lang="en-GB" dirty="0">
                    <a:latin typeface="Abadi Extra Light" panose="020B0204020104020204" pitchFamily="34" charset="0"/>
                  </a:rPr>
                  <a:t>. distances in K-means by the kernelized versions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(., .)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denotes the kernel function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its (implicit) feature map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mean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mappings of the data points assigned to cluster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F9141D38-2BFC-4926-8883-C57F69E2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76" y="1603891"/>
            <a:ext cx="8878393" cy="510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7ACD5D83-2EEB-4A81-9344-F6666059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24" y="2114353"/>
            <a:ext cx="5442830" cy="410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61BF387-BD83-43BF-938B-42D964C57D42}"/>
                  </a:ext>
                </a:extLst>
              </p:cNvPr>
              <p:cNvSpPr/>
              <p:nvPr/>
            </p:nvSpPr>
            <p:spPr>
              <a:xfrm>
                <a:off x="265245" y="2134998"/>
                <a:ext cx="2132401" cy="410952"/>
              </a:xfrm>
              <a:prstGeom prst="wedgeRectCallout">
                <a:avLst>
                  <a:gd name="adj1" fmla="val -1092"/>
                  <a:gd name="adj2" fmla="val -921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Kernelized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distance between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mean of cluster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61BF387-BD83-43BF-938B-42D964C5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134998"/>
                <a:ext cx="2132401" cy="410952"/>
              </a:xfrm>
              <a:prstGeom prst="wedgeRectCallout">
                <a:avLst>
                  <a:gd name="adj1" fmla="val -1092"/>
                  <a:gd name="adj2" fmla="val -92187"/>
                </a:avLst>
              </a:prstGeom>
              <a:blipFill>
                <a:blip r:embed="rId7" cstate="print"/>
                <a:stretch>
                  <a:fillRect b="-89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B8440-0902-4E07-AD6E-E604E7EDAE2E}"/>
                  </a:ext>
                </a:extLst>
              </p:cNvPr>
              <p:cNvSpPr/>
              <p:nvPr/>
            </p:nvSpPr>
            <p:spPr>
              <a:xfrm>
                <a:off x="265245" y="3612060"/>
                <a:ext cx="3390142" cy="941925"/>
              </a:xfrm>
              <a:prstGeom prst="wedgeRectCallout">
                <a:avLst>
                  <a:gd name="adj1" fmla="val 58230"/>
                  <a:gd name="adj2" fmla="val -1874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same as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mapping of the mean of the data points assigned to cluster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F2B8440-0902-4E07-AD6E-E604E7ED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612060"/>
                <a:ext cx="3390142" cy="941925"/>
              </a:xfrm>
              <a:prstGeom prst="wedgeRectCallout">
                <a:avLst>
                  <a:gd name="adj1" fmla="val 58230"/>
                  <a:gd name="adj2" fmla="val -18742"/>
                </a:avLst>
              </a:prstGeom>
              <a:blipFill>
                <a:blip r:embed="rId8" cstate="print"/>
                <a:stretch>
                  <a:fillRect l="-1316" t="-1911" b="-764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="" xmlns:a16="http://schemas.microsoft.com/office/drawing/2014/main" id="{60743E0F-92A4-4AB0-8BB8-E7D81754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21" y="4656262"/>
            <a:ext cx="3326922" cy="1859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471B65-19E5-40C5-9E20-38827B302089}"/>
                  </a:ext>
                </a:extLst>
              </p:cNvPr>
              <p:cNvSpPr txBox="1"/>
              <p:nvPr/>
            </p:nvSpPr>
            <p:spPr>
              <a:xfrm>
                <a:off x="3979889" y="3542769"/>
                <a:ext cx="3544047" cy="941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6471B65-19E5-40C5-9E20-38827B30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89" y="3542769"/>
                <a:ext cx="3544047" cy="941925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="" xmlns:a16="http://schemas.microsoft.com/office/drawing/2014/main" id="{0A760E6E-C521-4048-9F16-5BECC9EC8335}"/>
              </a:ext>
            </a:extLst>
          </p:cNvPr>
          <p:cNvSpPr/>
          <p:nvPr/>
        </p:nvSpPr>
        <p:spPr>
          <a:xfrm>
            <a:off x="8822430" y="443924"/>
            <a:ext cx="2695655" cy="501823"/>
          </a:xfrm>
          <a:prstGeom prst="wedgeRectCallout">
            <a:avLst>
              <a:gd name="adj1" fmla="val -38276"/>
              <a:gd name="adj2" fmla="val 1016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Helps learn non-spherical clusters and nonlinear cluster boundaries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12D1403E-505C-4A93-89A4-3A4B4728E157}"/>
              </a:ext>
            </a:extLst>
          </p:cNvPr>
          <p:cNvSpPr/>
          <p:nvPr/>
        </p:nvSpPr>
        <p:spPr>
          <a:xfrm>
            <a:off x="8147343" y="3872477"/>
            <a:ext cx="2451390" cy="1082178"/>
          </a:xfrm>
          <a:prstGeom prst="wedgeRectCallout">
            <a:avLst>
              <a:gd name="adj1" fmla="val 61591"/>
              <a:gd name="adj2" fmla="val 7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used landmarks or kernel random features idea to get new features and run standard k-means on those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292E0DBB-09DD-4E55-93D0-3655D3CE0C67}"/>
              </a:ext>
            </a:extLst>
          </p:cNvPr>
          <p:cNvSpPr/>
          <p:nvPr/>
        </p:nvSpPr>
        <p:spPr>
          <a:xfrm>
            <a:off x="7366025" y="5243785"/>
            <a:ext cx="4152060" cy="1082178"/>
          </a:xfrm>
          <a:prstGeom prst="wedgeRectCallout">
            <a:avLst>
              <a:gd name="adj1" fmla="val 528"/>
              <a:gd name="adj2" fmla="val -790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Apart from kernels, it is also possible to use other distance functions in K-means.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Bregman Divergence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* is such a family of distances (Euclidean and Mahalanobis are special cases)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AD3286-CE83-4701-A40C-44E52F65014D}"/>
              </a:ext>
            </a:extLst>
          </p:cNvPr>
          <p:cNvSpPr txBox="1"/>
          <p:nvPr/>
        </p:nvSpPr>
        <p:spPr>
          <a:xfrm>
            <a:off x="67112" y="6458590"/>
            <a:ext cx="3966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*Clustering with Bregman Divergences (Banerjee et al, 2005)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3615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8101"/>
    </mc:Choice>
    <mc:Fallback>
      <p:transition spd="slow" advTm="388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3" grpId="0" animBg="1"/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Overlapping 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Have seen hard clustering and soft clustering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hard clustering,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a one-hot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soft clustering,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a vector of probabilities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Overlapping Clustering: A point can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simultaneously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belong to multiple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is different from soft-clustering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would be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rather than a one hot or probability vector,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general, more difficult than hard/soft clustering (for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data points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clusters, the size of the space of possible solutions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𝑁𝐾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- exp in both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K-means has extensions* for doing overlapping clustering. There also exist latent variable models for doing overlapping clustering</a:t>
                </a:r>
              </a:p>
              <a:p>
                <a:pPr marL="457200" lvl="1" indent="0">
                  <a:buNone/>
                </a:pPr>
                <a:r>
                  <a:rPr lang="en-GB" sz="2200" dirty="0">
                    <a:latin typeface="Abadi Extra Light" panose="020B0204020104020204" pitchFamily="34" charset="0"/>
                  </a:rPr>
                  <a:t>			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1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20741-1618-4AE5-9C11-367DBE7916C4}"/>
                  </a:ext>
                </a:extLst>
              </p:cNvPr>
              <p:cNvSpPr txBox="1"/>
              <p:nvPr/>
            </p:nvSpPr>
            <p:spPr>
              <a:xfrm>
                <a:off x="2997261" y="3909552"/>
                <a:ext cx="29328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>
                          <a:latin typeface="Abadi Extra Light" panose="020B0204020104020204" pitchFamily="34" charset="0"/>
                        </a:rPr>
                        <m:t> = [1 0 0 1 0]</m:t>
                      </m:r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5920741-1618-4AE5-9C11-367DBE79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61" y="3909552"/>
                <a:ext cx="2932854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E3DC232E-C8E2-4180-993F-ECF44C1CE096}"/>
                  </a:ext>
                </a:extLst>
              </p:cNvPr>
              <p:cNvSpPr/>
              <p:nvPr/>
            </p:nvSpPr>
            <p:spPr>
              <a:xfrm>
                <a:off x="6373216" y="3894313"/>
                <a:ext cx="5189544" cy="522919"/>
              </a:xfrm>
              <a:prstGeom prst="wedgeRectCallout">
                <a:avLst>
                  <a:gd name="adj1" fmla="val -58832"/>
                  <a:gd name="adj2" fmla="val 112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K=5 clusters with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(</a:t>
                </a:r>
                <a:r>
                  <a:rPr lang="en-IN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whole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not in terms of probabilities) to clusters 1 and 4 </a:t>
                </a:r>
              </a:p>
            </p:txBody>
          </p:sp>
        </mc:Choice>
        <mc:Fallback>
          <p:sp>
            <p:nvSpPr>
              <p:cNvPr id="27" name="Speech Bubble: Rectangle 2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3DC232E-C8E2-4180-993F-ECF44C1CE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16" y="3894313"/>
                <a:ext cx="5189544" cy="522919"/>
              </a:xfrm>
              <a:prstGeom prst="wedgeRectCallout">
                <a:avLst>
                  <a:gd name="adj1" fmla="val -58832"/>
                  <a:gd name="adj2" fmla="val 11297"/>
                </a:avLst>
              </a:prstGeom>
              <a:blipFill>
                <a:blip r:embed="rId5" cstate="print"/>
                <a:stretch>
                  <a:fillRect t="-15730" b="-2584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784A5D-08A3-46DD-AF98-51322C609200}"/>
              </a:ext>
            </a:extLst>
          </p:cNvPr>
          <p:cNvSpPr txBox="1"/>
          <p:nvPr/>
        </p:nvSpPr>
        <p:spPr>
          <a:xfrm>
            <a:off x="186138" y="6458590"/>
            <a:ext cx="10905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*An extended version of the k-means method for overlapping clustering (</a:t>
            </a:r>
            <a:r>
              <a:rPr lang="en-IN" sz="1400" dirty="0" err="1"/>
              <a:t>Cleuziou</a:t>
            </a:r>
            <a:r>
              <a:rPr lang="en-IN" sz="1400" dirty="0"/>
              <a:t>, 2008); Non-exhaustive, Overlapping k-means (Whang et al, 2015)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="" xmlns:a16="http://schemas.microsoft.com/office/drawing/2014/main" id="{50BC2899-754A-41C3-BC51-B89829528D67}"/>
              </a:ext>
            </a:extLst>
          </p:cNvPr>
          <p:cNvSpPr/>
          <p:nvPr/>
        </p:nvSpPr>
        <p:spPr>
          <a:xfrm>
            <a:off x="7796721" y="397231"/>
            <a:ext cx="4130034" cy="790209"/>
          </a:xfrm>
          <a:prstGeom prst="wedgeRectCallout">
            <a:avLst>
              <a:gd name="adj1" fmla="val -39091"/>
              <a:gd name="adj2" fmla="val 755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unsupervised version of multi-label classification (just like standard clustering is like unsupervised multi-class classification)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="" xmlns:a16="http://schemas.microsoft.com/office/drawing/2014/main" id="{C322C03A-8323-48B8-9AD2-67B9F0785D5C}"/>
              </a:ext>
            </a:extLst>
          </p:cNvPr>
          <p:cNvSpPr/>
          <p:nvPr/>
        </p:nvSpPr>
        <p:spPr>
          <a:xfrm>
            <a:off x="7493794" y="1421058"/>
            <a:ext cx="4432961" cy="1113290"/>
          </a:xfrm>
          <a:prstGeom prst="wedgeRectCallout">
            <a:avLst>
              <a:gd name="adj1" fmla="val -3332"/>
              <a:gd name="adj2" fmla="val 650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Example: Clustering people based on the interests they may have (a person may have multiple interests; thus may belong to more than one cluster simultaneously)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72542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5247"/>
    </mc:Choice>
    <mc:Fallback>
      <p:transition spd="slow" advTm="405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11" grpId="0"/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9.1|33.1|80.4|58.6|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0.6|40.7|68.2|21.4|11.2|10.9|86.5|54.6|19.5|40.6|28.3|33|31.6|26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1|18.4|22.8|22.1|65.2|10|16.8|56.3|86.3|5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2|21.3|45.4|12.8|18.3|3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.8|33.1|14.5|26.8|34.7|9.6|20.9|1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2.4|39.5|42.9|34.2|54.3|46.7|13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8.5|14.1|13.4|56.7|15.8|3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3.1|26.6|24|25.4|22.9|8|15.1|18.1|40.3|65.3|4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5.8|14.4|20.6|39.4|5.1|50.7|46.5|14.6|12.5|28.2|109.2|2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25.4|38.7|58.4|25.5|22.3|23.5|45.6|8.3|1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30687</TotalTime>
  <Words>455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K-means extensions and evaluating clusters</vt:lpstr>
      <vt:lpstr>K-means algorithm: recap</vt:lpstr>
      <vt:lpstr>K-means loss function: recap</vt:lpstr>
      <vt:lpstr>K-means++</vt:lpstr>
      <vt:lpstr>K-means++</vt:lpstr>
      <vt:lpstr>K-means: Soft Clustering</vt:lpstr>
      <vt:lpstr>K-means: Decision Boundaries and Cluster Sizes/Shapes</vt:lpstr>
      <vt:lpstr>Kernel K-means</vt:lpstr>
      <vt:lpstr>Overlapping Clustering</vt:lpstr>
      <vt:lpstr>Evaluating Clustering Algorithms</vt:lpstr>
      <vt:lpstr>Evaluating Clustering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1974</cp:revision>
  <dcterms:created xsi:type="dcterms:W3CDTF">2020-07-07T20:42:16Z</dcterms:created>
  <dcterms:modified xsi:type="dcterms:W3CDTF">2021-11-01T13:36:20Z</dcterms:modified>
</cp:coreProperties>
</file>