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472" r:id="rId2"/>
    <p:sldId id="528" r:id="rId3"/>
    <p:sldId id="494" r:id="rId4"/>
    <p:sldId id="513" r:id="rId5"/>
    <p:sldId id="514" r:id="rId6"/>
    <p:sldId id="527" r:id="rId7"/>
    <p:sldId id="525" r:id="rId8"/>
    <p:sldId id="515" r:id="rId9"/>
    <p:sldId id="516" r:id="rId10"/>
    <p:sldId id="526" r:id="rId11"/>
    <p:sldId id="517" r:id="rId12"/>
    <p:sldId id="518" r:id="rId13"/>
    <p:sldId id="519" r:id="rId14"/>
    <p:sldId id="520" r:id="rId15"/>
    <p:sldId id="521" r:id="rId16"/>
    <p:sldId id="52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=""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B806AB"/>
    <a:srgbClr val="A21C8C"/>
    <a:srgbClr val="33CC33"/>
    <a:srgbClr val="FF66FF"/>
    <a:srgbClr val="060AB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49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pPr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pPr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pPr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pPr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pPr/>
              <a:t>03-11-2021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pPr/>
              <a:t>03-11-2021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pPr/>
              <a:t>03-11-2021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pPr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pPr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pPr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5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24" y="3124199"/>
            <a:ext cx="11701636" cy="609601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Dimensionality Reduction: Principal Component </a:t>
            </a:r>
            <a:r>
              <a:rPr lang="en-GB" sz="44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Analysis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27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48795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7641"/>
    </mc:Choice>
    <mc:Fallback>
      <p:transition spd="slow" advTm="276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462" y="2814890"/>
            <a:ext cx="9795003" cy="8215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Understanding PCA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reconstruction perspective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1886027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2524"/>
    </mc:Choice>
    <mc:Fallback>
      <p:transition spd="slow" advTm="2252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Alternate Basis and Reconstruction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Representing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𝑛𝐷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GB" sz="2600" dirty="0">
                            <a:latin typeface="Abadi Extra Light" panose="020B0204020104020204" pitchFamily="34" charset="0"/>
                          </a:rPr>
                          <m:t>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the standard orthonormal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Let’s represent the same data point in a new orthonormal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Ignoring directions along which 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small, we can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represented by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dim. rep.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=[</m:t>
                    </m:r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𝑛𝐾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(verify)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754" r="-2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4D67BB-8066-46A8-9F37-FCBDDD5A46E4}"/>
                  </a:ext>
                </a:extLst>
              </p:cNvPr>
              <p:cNvSpPr txBox="1"/>
              <p:nvPr/>
            </p:nvSpPr>
            <p:spPr>
              <a:xfrm>
                <a:off x="4374037" y="1753349"/>
                <a:ext cx="251511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E4D67BB-8066-46A8-9F37-FCBDDD5A4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037" y="1753349"/>
                <a:ext cx="2515112" cy="75591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DB138636-921E-42DF-A0E3-2151E4EE6462}"/>
                  </a:ext>
                </a:extLst>
              </p:cNvPr>
              <p:cNvSpPr/>
              <p:nvPr/>
            </p:nvSpPr>
            <p:spPr>
              <a:xfrm>
                <a:off x="7174592" y="1866507"/>
                <a:ext cx="4036216" cy="529598"/>
              </a:xfrm>
              <a:prstGeom prst="wedgeRectCallout">
                <a:avLst>
                  <a:gd name="adj1" fmla="val -56504"/>
                  <a:gd name="adj2" fmla="val 3745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vector of all zeros except a single 1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position. 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sSup>
                          <m:sSup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 </m:t>
                    </m:r>
                    <m:sSup>
                      <m:sSup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’</m:t>
                        </m:r>
                      </m:sup>
                    </m:sSup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6" name="Speech Bubble: Rectangle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B138636-921E-42DF-A0E3-2151E4EE6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592" y="1866507"/>
                <a:ext cx="4036216" cy="529598"/>
              </a:xfrm>
              <a:prstGeom prst="wedgeRectCallout">
                <a:avLst>
                  <a:gd name="adj1" fmla="val -56504"/>
                  <a:gd name="adj2" fmla="val 37451"/>
                </a:avLst>
              </a:prstGeom>
              <a:blipFill>
                <a:blip r:embed="rId5" cstate="print"/>
                <a:stretch>
                  <a:fillRect t="-7778" b="-166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26106-70B4-4C9B-B898-BFFFCC01E4F4}"/>
                  </a:ext>
                </a:extLst>
              </p:cNvPr>
              <p:cNvSpPr txBox="1"/>
              <p:nvPr/>
            </p:nvSpPr>
            <p:spPr>
              <a:xfrm>
                <a:off x="4301774" y="3131825"/>
                <a:ext cx="2587375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4A26106-70B4-4C9B-B898-BFFFCC01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774" y="3131825"/>
                <a:ext cx="2587375" cy="755913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1A6F63C-228E-4CB4-83BA-242A0816632F}"/>
                  </a:ext>
                </a:extLst>
              </p:cNvPr>
              <p:cNvSpPr/>
              <p:nvPr/>
            </p:nvSpPr>
            <p:spPr>
              <a:xfrm>
                <a:off x="7174592" y="3131825"/>
                <a:ext cx="3287595" cy="529598"/>
              </a:xfrm>
              <a:prstGeom prst="wedgeRectCallout">
                <a:avLst>
                  <a:gd name="adj1" fmla="val -56504"/>
                  <a:gd name="adj2" fmla="val 3745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𝑛𝐷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/>
                            </a:solidFill>
                            <a:latin typeface="Abadi Extra Light" panose="020B0204020104020204" pitchFamily="34" charset="0"/>
                          </a:rPr>
                          <m:t> 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denotes the co-ordinates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the new basis  </a:t>
                </a:r>
              </a:p>
            </p:txBody>
          </p:sp>
        </mc:Choice>
        <mc:Fallback>
          <p:sp>
            <p:nvSpPr>
              <p:cNvPr id="8" name="Speech Bubble: Rectangle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1A6F63C-228E-4CB4-83BA-242A08166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592" y="3131825"/>
                <a:ext cx="3287595" cy="529598"/>
              </a:xfrm>
              <a:prstGeom prst="wedgeRectCallout">
                <a:avLst>
                  <a:gd name="adj1" fmla="val -56504"/>
                  <a:gd name="adj2" fmla="val 37451"/>
                </a:avLst>
              </a:prstGeom>
              <a:blipFill>
                <a:blip r:embed="rId7" cstate="print"/>
                <a:stretch>
                  <a:fillRect t="-6667" b="-166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70B7F36B-EBD2-46C6-9DC0-4C11FE4DEC84}"/>
                  </a:ext>
                </a:extLst>
              </p:cNvPr>
              <p:cNvSpPr/>
              <p:nvPr/>
            </p:nvSpPr>
            <p:spPr>
              <a:xfrm>
                <a:off x="265245" y="3164201"/>
                <a:ext cx="3873623" cy="529598"/>
              </a:xfrm>
              <a:prstGeom prst="wedgeRectCallout">
                <a:avLst>
                  <a:gd name="adj1" fmla="val 54341"/>
                  <a:gd name="adj2" fmla="val -170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along the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(verify)</a:t>
                </a: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0B7F36B-EBD2-46C6-9DC0-4C11FE4DE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3164201"/>
                <a:ext cx="3873623" cy="529598"/>
              </a:xfrm>
              <a:prstGeom prst="wedgeRectCallout">
                <a:avLst>
                  <a:gd name="adj1" fmla="val 54341"/>
                  <a:gd name="adj2" fmla="val -1709"/>
                </a:avLst>
              </a:prstGeom>
              <a:blipFill>
                <a:blip r:embed="rId8" cstate="print"/>
                <a:stretch>
                  <a:fillRect t="-7778" b="-166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D2F52A-4281-48FC-90B3-212A6FCD53D9}"/>
                  </a:ext>
                </a:extLst>
              </p:cNvPr>
              <p:cNvSpPr txBox="1"/>
              <p:nvPr/>
            </p:nvSpPr>
            <p:spPr>
              <a:xfrm>
                <a:off x="247653" y="4464632"/>
                <a:ext cx="325743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7D2F52A-4281-48FC-90B3-212A6FCD5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3" y="4464632"/>
                <a:ext cx="3257430" cy="755913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7256A-9487-455B-8B38-D4C9ACAEF914}"/>
                  </a:ext>
                </a:extLst>
              </p:cNvPr>
              <p:cNvSpPr txBox="1"/>
              <p:nvPr/>
            </p:nvSpPr>
            <p:spPr>
              <a:xfrm>
                <a:off x="3608536" y="4464633"/>
                <a:ext cx="265463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4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C17256A-9487-455B-8B38-D4C9ACAE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36" y="4464633"/>
                <a:ext cx="2654637" cy="755913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2E23C4-CD42-4A28-BD61-62F042D847E5}"/>
                  </a:ext>
                </a:extLst>
              </p:cNvPr>
              <p:cNvSpPr txBox="1"/>
              <p:nvPr/>
            </p:nvSpPr>
            <p:spPr>
              <a:xfrm>
                <a:off x="6366626" y="4461896"/>
                <a:ext cx="265297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IN" sz="2400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82E23C4-CD42-4A28-BD61-62F042D84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626" y="4461896"/>
                <a:ext cx="2652970" cy="755913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B4AD-00AF-43FE-BAC9-E783EA7EDEA3}"/>
                  </a:ext>
                </a:extLst>
              </p:cNvPr>
              <p:cNvSpPr txBox="1"/>
              <p:nvPr/>
            </p:nvSpPr>
            <p:spPr>
              <a:xfrm>
                <a:off x="4789052" y="5976364"/>
                <a:ext cx="1958357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 </m:t>
                      </m:r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358B4AD-00AF-43FE-BAC9-E783EA7ED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52" y="5976364"/>
                <a:ext cx="1958357" cy="447045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437E73E5-2C3B-431B-B5DC-BA48FDB4A79C}"/>
                  </a:ext>
                </a:extLst>
              </p:cNvPr>
              <p:cNvSpPr/>
              <p:nvPr/>
            </p:nvSpPr>
            <p:spPr>
              <a:xfrm>
                <a:off x="6936381" y="5868680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 “projection matrix” of size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5" name="Speech Bubble: Rectangle 1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37E73E5-2C3B-431B-B5DC-BA48FDB4A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381" y="5868680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blipFill>
                <a:blip r:embed="rId13" cstate="print"/>
                <a:stretch>
                  <a:fillRect b="-483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93C5AD14-FF32-4F0B-881A-7C968E20D345}"/>
                  </a:ext>
                </a:extLst>
              </p:cNvPr>
              <p:cNvSpPr/>
              <p:nvPr/>
            </p:nvSpPr>
            <p:spPr>
              <a:xfrm>
                <a:off x="9252653" y="4354302"/>
                <a:ext cx="2856661" cy="977552"/>
              </a:xfrm>
              <a:prstGeom prst="wedgeRectCallout">
                <a:avLst>
                  <a:gd name="adj1" fmla="val -60703"/>
                  <a:gd name="adj2" fmla="val -460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4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I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IN" sz="14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IN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IN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reconstruction error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 Would like it to minimize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="" xmlns:a16="http://schemas.microsoft.com/office/drawing/2014/main" id="{93C5AD14-FF32-4F0B-881A-7C968E20D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653" y="4354302"/>
                <a:ext cx="2856661" cy="977552"/>
              </a:xfrm>
              <a:prstGeom prst="wedgeRectCallout">
                <a:avLst>
                  <a:gd name="adj1" fmla="val -60703"/>
                  <a:gd name="adj2" fmla="val -4606"/>
                </a:avLst>
              </a:prstGeom>
              <a:blipFill>
                <a:blip r:embed="rId14" cstate="print"/>
                <a:stretch>
                  <a:fillRect t="-2682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479F3F65-A996-4DE9-8277-7A940346831B}"/>
                  </a:ext>
                </a:extLst>
              </p:cNvPr>
              <p:cNvSpPr/>
              <p:nvPr/>
            </p:nvSpPr>
            <p:spPr>
              <a:xfrm>
                <a:off x="2482109" y="6160254"/>
                <a:ext cx="1891928" cy="447044"/>
              </a:xfrm>
              <a:prstGeom prst="wedgeRectCallout">
                <a:avLst>
                  <a:gd name="adj1" fmla="val 63917"/>
                  <a:gd name="adj2" fmla="val -2068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7" name="Speech Bubble: Rectangle 1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79F3F65-A996-4DE9-8277-7A9403468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109" y="6160254"/>
                <a:ext cx="1891928" cy="447044"/>
              </a:xfrm>
              <a:prstGeom prst="wedgeRectCallout">
                <a:avLst>
                  <a:gd name="adj1" fmla="val 63917"/>
                  <a:gd name="adj2" fmla="val -20689"/>
                </a:avLst>
              </a:prstGeom>
              <a:blipFill>
                <a:blip r:embed="rId15" cstate="print"/>
                <a:stretch>
                  <a:fillRect l="-1923" b="-92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17225144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663985"/>
    </mc:Choice>
    <mc:Fallback>
      <p:transition spd="slow" advTm="663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Minimizing Reconstruction Error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plan to use only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directions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so would like them to be such that the total reconstruction error is minimized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Each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can be found by solving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Thus minimizing the reconstruction error is equivalent to maximizing variance</a:t>
                </a:r>
              </a:p>
              <a:p>
                <a:pPr marL="0" indent="0">
                  <a:buNone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directions can be found by solving the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IN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Note: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r>
                          <a:rPr lang="en-IN" b="1">
                            <a:latin typeface="Cambria Math" panose="02040503050406030204" pitchFamily="18" charset="0"/>
                          </a:rPr>
                          <m:t>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trace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b="1">
                        <a:latin typeface="Cambria Math" panose="02040503050406030204" pitchFamily="18" charset="0"/>
                      </a:rPr>
                      <m:t>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ma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trace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b="1">
                        <a:latin typeface="Cambria Math" panose="02040503050406030204" pitchFamily="18" charset="0"/>
                      </a:rPr>
                      <m:t>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IN" dirty="0">
                    <a:latin typeface="Abadi Extra Light" panose="020B0204020104020204" pitchFamily="34" charset="0"/>
                  </a:rPr>
                  <a:t> orthonormality on columns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the same as solving the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eigendec</a:t>
                </a:r>
                <a:r>
                  <a:rPr lang="en-IN" dirty="0">
                    <a:latin typeface="Abadi Extra Light" panose="020B0204020104020204" pitchFamily="34" charset="0"/>
                  </a:rPr>
                  <a:t>. of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b="1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(recall that Spectral Clustering also required solving this)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r="-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EFAFBB-4A00-4BE5-B588-81A0F1C3BD3D}"/>
                  </a:ext>
                </a:extLst>
              </p:cNvPr>
              <p:cNvSpPr txBox="1"/>
              <p:nvPr/>
            </p:nvSpPr>
            <p:spPr>
              <a:xfrm>
                <a:off x="1150069" y="2073895"/>
                <a:ext cx="7515839" cy="670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I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b="1" i="1" dirty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IN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 dirty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i="1" dirty="0">
                                                  <a:latin typeface="Cambria Math" panose="02040503050406030204" pitchFamily="18" charset="0"/>
                                                </a:rPr>
                                                <m:t>⊤</m:t>
                                              </m:r>
                                            </m:sup>
                                          </m:sSub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3CEFAFBB-4A00-4BE5-B588-81A0F1C3B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69" y="2073895"/>
                <a:ext cx="7515839" cy="67095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2BF007-3190-4454-97F5-79053A40861A}"/>
                  </a:ext>
                </a:extLst>
              </p:cNvPr>
              <p:cNvSpPr txBox="1"/>
              <p:nvPr/>
            </p:nvSpPr>
            <p:spPr>
              <a:xfrm>
                <a:off x="8612867" y="2213054"/>
                <a:ext cx="2711063" cy="288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(verify)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5C2BF007-3190-4454-97F5-79053A408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867" y="2213054"/>
                <a:ext cx="2711063" cy="288092"/>
              </a:xfrm>
              <a:prstGeom prst="rect">
                <a:avLst/>
              </a:prstGeom>
              <a:blipFill>
                <a:blip r:embed="rId5" cstate="print"/>
                <a:stretch>
                  <a:fillRect l="-2022" t="-165957" r="-4045" b="-2574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40CA928-7FFE-427F-87F4-0844D4347954}"/>
                  </a:ext>
                </a:extLst>
              </p:cNvPr>
              <p:cNvSpPr/>
              <p:nvPr/>
            </p:nvSpPr>
            <p:spPr>
              <a:xfrm>
                <a:off x="8734137" y="1671935"/>
                <a:ext cx="1645240" cy="426439"/>
              </a:xfrm>
              <a:prstGeom prst="wedgeRectCallout">
                <a:avLst>
                  <a:gd name="adj1" fmla="val -42419"/>
                  <a:gd name="adj2" fmla="val 7709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Constant; doesn’t depend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7" name="Speech Bubble: Rectangle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40CA928-7FFE-427F-87F4-0844D4347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137" y="1671935"/>
                <a:ext cx="1645240" cy="426439"/>
              </a:xfrm>
              <a:prstGeom prst="wedgeRectCallout">
                <a:avLst>
                  <a:gd name="adj1" fmla="val -42419"/>
                  <a:gd name="adj2" fmla="val 77098"/>
                </a:avLst>
              </a:prstGeom>
              <a:blipFill>
                <a:blip r:embed="rId6" cstate="print"/>
                <a:stretch>
                  <a:fillRect l="-733" t="-85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4A853F9-D2A3-4375-AA3B-5D08CE4C571C}"/>
                  </a:ext>
                </a:extLst>
              </p:cNvPr>
              <p:cNvSpPr/>
              <p:nvPr/>
            </p:nvSpPr>
            <p:spPr>
              <a:xfrm>
                <a:off x="10219311" y="2546107"/>
                <a:ext cx="1645240" cy="288092"/>
              </a:xfrm>
              <a:prstGeom prst="wedgeRectCallout">
                <a:avLst>
                  <a:gd name="adj1" fmla="val -60754"/>
                  <a:gd name="adj2" fmla="val -4890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Variance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4A853F9-D2A3-4375-AA3B-5D08CE4C5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311" y="2546107"/>
                <a:ext cx="1645240" cy="288092"/>
              </a:xfrm>
              <a:prstGeom prst="wedgeRectCallout">
                <a:avLst>
                  <a:gd name="adj1" fmla="val -60754"/>
                  <a:gd name="adj2" fmla="val -48906"/>
                </a:avLst>
              </a:prstGeom>
              <a:blipFill>
                <a:blip r:embed="rId7" cstate="print"/>
                <a:stretch>
                  <a:fillRect b="-1923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457EA9-B6DD-407A-97AA-EC6533C3A32E}"/>
                  </a:ext>
                </a:extLst>
              </p:cNvPr>
              <p:cNvSpPr txBox="1"/>
              <p:nvPr/>
            </p:nvSpPr>
            <p:spPr>
              <a:xfrm>
                <a:off x="3095724" y="3278288"/>
                <a:ext cx="5849550" cy="54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lim>
                    </m:limLow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i="1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ax</m:t>
                        </m:r>
                      </m:e>
                      <m:li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lim>
                    </m:limLow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400" b="1" i="0">
                        <a:latin typeface="Cambria Math" panose="02040503050406030204" pitchFamily="18" charset="0"/>
                      </a:rPr>
                      <m:t>𝐒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4457EA9-B6DD-407A-97AA-EC6533C3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724" y="3278288"/>
                <a:ext cx="5849550" cy="546112"/>
              </a:xfrm>
              <a:prstGeom prst="rect">
                <a:avLst/>
              </a:prstGeom>
              <a:blipFill>
                <a:blip r:embed="rId8" cstate="print"/>
                <a:stretch>
                  <a:fillRect l="-1877" b="-11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39666008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65997"/>
    </mc:Choice>
    <mc:Fallback>
      <p:transition spd="slow" advTm="3659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Principal Component Analysis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Center the data (subtract the mean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from each data point)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Compute 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covariance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using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centered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data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Do an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the covariance matrix </a:t>
                </a:r>
                <a14:m>
                  <m:oMath xmlns:m="http://schemas.openxmlformats.org/officeDocument/2006/math">
                    <m:r>
                      <a:rPr lang="en-IN" sz="2400" b="1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(many methods exist)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Take top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leading eigvectors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with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eigvalues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-dimensional projection/embedding of each input is</a:t>
                </a:r>
                <a:br>
                  <a:rPr lang="en-GB" sz="2600" dirty="0">
                    <a:latin typeface="Abadi Extra Light" panose="020B0204020104020204" pitchFamily="34" charset="0"/>
                  </a:rPr>
                </a:b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329"/>
                </a:stretch>
              </a:blipFill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9D3633-927F-427F-8CDC-BB7CA0EB03BE}"/>
                  </a:ext>
                </a:extLst>
              </p:cNvPr>
              <p:cNvSpPr txBox="1"/>
              <p:nvPr/>
            </p:nvSpPr>
            <p:spPr>
              <a:xfrm>
                <a:off x="4708472" y="2262432"/>
                <a:ext cx="1807098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99D3633-927F-427F-8CDC-BB7CA0EB0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72" y="2262432"/>
                <a:ext cx="1807098" cy="80663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A0420-311A-4D82-AF17-69CCD7BD48ED}"/>
                  </a:ext>
                </a:extLst>
              </p:cNvPr>
              <p:cNvSpPr txBox="1"/>
              <p:nvPr/>
            </p:nvSpPr>
            <p:spPr>
              <a:xfrm>
                <a:off x="7041823" y="2481082"/>
                <a:ext cx="3482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(Assuming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IN" dirty="0"/>
                  <a:t> is arranged as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/>
                  <a:t>)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14A0420-311A-4D82-AF17-69CCD7B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823" y="2481082"/>
                <a:ext cx="3482941" cy="369332"/>
              </a:xfrm>
              <a:prstGeom prst="rect">
                <a:avLst/>
              </a:prstGeom>
              <a:blipFill>
                <a:blip r:embed="rId5" cstate="print"/>
                <a:stretch>
                  <a:fillRect l="-1399" t="-8197" r="-52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39909-AA02-4DE0-AA51-B9F672034D42}"/>
                  </a:ext>
                </a:extLst>
              </p:cNvPr>
              <p:cNvSpPr txBox="1"/>
              <p:nvPr/>
            </p:nvSpPr>
            <p:spPr>
              <a:xfrm>
                <a:off x="1649926" y="5384480"/>
                <a:ext cx="1958357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 </m:t>
                      </m:r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2D39909-AA02-4DE0-AA51-B9F672034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26" y="5384480"/>
                <a:ext cx="1958357" cy="447045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2D38C98D-D7A4-4D9F-80E4-035F36889D69}"/>
                  </a:ext>
                </a:extLst>
              </p:cNvPr>
              <p:cNvSpPr/>
              <p:nvPr/>
            </p:nvSpPr>
            <p:spPr>
              <a:xfrm>
                <a:off x="3844389" y="5369501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 “projection matrix” of size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D38C98D-D7A4-4D9F-80E4-035F36889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389" y="5369501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blipFill>
                <a:blip r:embed="rId7" cstate="print"/>
                <a:stretch>
                  <a:fillRect b="-483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26BE6E4-357E-4599-AFBD-1D9478A898C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42074" y="5348913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45FBB44-39CF-492D-9735-BE922D5F8E9A}"/>
                  </a:ext>
                </a:extLst>
              </p:cNvPr>
              <p:cNvSpPr/>
              <p:nvPr/>
            </p:nvSpPr>
            <p:spPr>
              <a:xfrm>
                <a:off x="7569724" y="4937378"/>
                <a:ext cx="2789839" cy="1750940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Can decide how many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eigvecs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use based on how much variance we want to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campure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(recall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gives the variance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direction (and their sum is the total variance)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1" name="Speech Bubble: Rectangle 1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45FBB44-39CF-492D-9735-BE922D5F8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724" y="4937378"/>
                <a:ext cx="2789839" cy="1750940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blipFill>
                <a:blip r:embed="rId9" cstate="print"/>
                <a:stretch>
                  <a:fillRect l="-887" t="-2069" b="-517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6036113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11539"/>
    </mc:Choice>
    <mc:Fallback>
      <p:transition spd="slow" advTm="311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Singular Value Decomposition (SVD)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Any matrix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can be represented as the following decomposition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matrix of 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left singular vectors</a:t>
                </a:r>
                <a:r>
                  <a:rPr lang="en-IN" dirty="0">
                    <a:latin typeface="Abadi Extra Light" panose="020B0204020104020204" pitchFamily="34" charset="0"/>
                  </a:rPr>
                  <a:t>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also orthonormal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matrix of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right singular vectors</a:t>
                </a:r>
                <a:r>
                  <a:rPr lang="en-GB" dirty="0">
                    <a:latin typeface="Abadi Extra Light" panose="020B0204020104020204" pitchFamily="34" charset="0"/>
                  </a:rPr>
                  <a:t>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also orthonormal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with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diagonal entries -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singular values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If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symmetric then it is known as eigenvalue decomposition (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A039D3D7-389F-4E7B-9B1E-D3AD0929E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9" y="1612211"/>
            <a:ext cx="5678933" cy="16091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B1A81E-66E6-4996-B90F-A4FBC4A06527}"/>
                  </a:ext>
                </a:extLst>
              </p:cNvPr>
              <p:cNvSpPr txBox="1"/>
              <p:nvPr/>
            </p:nvSpPr>
            <p:spPr>
              <a:xfrm>
                <a:off x="6621078" y="1829354"/>
                <a:ext cx="4502964" cy="772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BB1A81E-66E6-4996-B90F-A4FBC4A0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78" y="1829354"/>
                <a:ext cx="4502964" cy="772584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6880FAB-9060-40E9-A4B4-3600A5A26274}"/>
                  </a:ext>
                </a:extLst>
              </p:cNvPr>
              <p:cNvSpPr/>
              <p:nvPr/>
            </p:nvSpPr>
            <p:spPr>
              <a:xfrm>
                <a:off x="5345511" y="2819081"/>
                <a:ext cx="3742372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Diagonal matrix. If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last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rows are all zeros; if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last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columns are all zeros</a:t>
                </a:r>
              </a:p>
            </p:txBody>
          </p:sp>
        </mc:Choice>
        <mc:Fallback>
          <p:sp>
            <p:nvSpPr>
              <p:cNvPr id="7" name="Speech Bubble: Rectangle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6880FAB-9060-40E9-A4B4-3600A5A26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511" y="2819081"/>
                <a:ext cx="3742372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blipFill>
                <a:blip r:embed="rId6" cstate="print"/>
                <a:stretch>
                  <a:fillRect b="-879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24401979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70813"/>
    </mc:Choice>
    <mc:Fallback>
      <p:transition spd="slow" advTm="2708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Low-Rank Approximation via SVD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If we just use the top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IN" b="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singular values, we get a rank-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SVD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Above SVD approx. can be shown to minimize the reconstruction error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Fact: SVD gives the best rank-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approximation of a matrix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PCA is done by doing SVD on the covariance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(left and right singular vectors are the same and become eigenvectors, singular values become eigenvalues)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9751786-E974-4FDB-B381-38F97E0ACB4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770" y="1972162"/>
            <a:ext cx="6134100" cy="21717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8FEE8C6C-14DF-4A15-A2C8-50D32EAA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395" y="2224528"/>
            <a:ext cx="5038725" cy="1085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0131240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39497"/>
    </mc:Choice>
    <mc:Fallback>
      <p:transition spd="slow" advTm="239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Dim-Red as Matrix Factorization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 we don’t care about the orthonormality constraints, then dim-red can also be achieved by solving a matrix factorization problem on the data matrix </a:t>
                </a:r>
                <a14:m>
                  <m:oMath xmlns:m="http://schemas.openxmlformats.org/officeDocument/2006/math">
                    <m:r>
                      <a:rPr lang="en-IN" sz="26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solve such problems using ALT-OPT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impose various constraints on </a:t>
                </a:r>
                <a14:m>
                  <m:oMath xmlns:m="http://schemas.openxmlformats.org/officeDocument/2006/math">
                    <m:r>
                      <a:rPr lang="en-IN" sz="2600" b="1" i="0" dirty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IN" sz="2600" b="1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1" i="0" dirty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(e.g., sparsity, non-negativity, etc)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 b="-4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455A31B-2970-4AFF-B292-7D5DFD4E12CA}"/>
              </a:ext>
            </a:extLst>
          </p:cNvPr>
          <p:cNvSpPr/>
          <p:nvPr/>
        </p:nvSpPr>
        <p:spPr>
          <a:xfrm>
            <a:off x="2267324" y="2414965"/>
            <a:ext cx="2460396" cy="22812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FD8CE7C-FB47-4B28-A0E3-84D8CDFE3071}"/>
              </a:ext>
            </a:extLst>
          </p:cNvPr>
          <p:cNvSpPr/>
          <p:nvPr/>
        </p:nvSpPr>
        <p:spPr>
          <a:xfrm>
            <a:off x="6096000" y="2420889"/>
            <a:ext cx="1491283" cy="2281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441A147-5301-4677-B794-2E6578D56FA5}"/>
              </a:ext>
            </a:extLst>
          </p:cNvPr>
          <p:cNvSpPr/>
          <p:nvPr/>
        </p:nvSpPr>
        <p:spPr>
          <a:xfrm>
            <a:off x="8146904" y="2420889"/>
            <a:ext cx="2460395" cy="1293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FD67B0E-A54F-401A-8751-90A0544238B2}"/>
              </a:ext>
            </a:extLst>
          </p:cNvPr>
          <p:cNvSpPr txBox="1"/>
          <p:nvPr/>
        </p:nvSpPr>
        <p:spPr>
          <a:xfrm>
            <a:off x="1649568" y="3201664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6A7310-AB4E-415B-BC71-DA21B1C76705}"/>
              </a:ext>
            </a:extLst>
          </p:cNvPr>
          <p:cNvSpPr txBox="1"/>
          <p:nvPr/>
        </p:nvSpPr>
        <p:spPr>
          <a:xfrm>
            <a:off x="3290948" y="1836894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9C255CA-520F-47BA-A25B-070D1542F92B}"/>
              </a:ext>
            </a:extLst>
          </p:cNvPr>
          <p:cNvSpPr txBox="1"/>
          <p:nvPr/>
        </p:nvSpPr>
        <p:spPr>
          <a:xfrm>
            <a:off x="9021840" y="1832847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AE1E5BC-FA3D-4FAA-8126-469D3E4215C4}"/>
              </a:ext>
            </a:extLst>
          </p:cNvPr>
          <p:cNvSpPr txBox="1"/>
          <p:nvPr/>
        </p:nvSpPr>
        <p:spPr>
          <a:xfrm>
            <a:off x="7708904" y="272111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0CDEF2C-9AA8-407F-8D70-4D34A201469E}"/>
              </a:ext>
            </a:extLst>
          </p:cNvPr>
          <p:cNvSpPr txBox="1"/>
          <p:nvPr/>
        </p:nvSpPr>
        <p:spPr>
          <a:xfrm>
            <a:off x="6676234" y="183284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0AA102D-50B8-4BD9-BC8F-16D3595F5F9E}"/>
              </a:ext>
            </a:extLst>
          </p:cNvPr>
          <p:cNvSpPr txBox="1"/>
          <p:nvPr/>
        </p:nvSpPr>
        <p:spPr>
          <a:xfrm>
            <a:off x="5619065" y="3201666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N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2E27C7-3CF8-4589-9654-E319BC85C1AD}"/>
                  </a:ext>
                </a:extLst>
              </p:cNvPr>
              <p:cNvSpPr txBox="1"/>
              <p:nvPr/>
            </p:nvSpPr>
            <p:spPr>
              <a:xfrm>
                <a:off x="4911402" y="3201664"/>
                <a:ext cx="59311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8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IN" sz="4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42E27C7-3CF8-4589-9654-E319BC85C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402" y="3201664"/>
                <a:ext cx="593111" cy="738664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8B912573-FD0D-4E0F-A334-8EE6393EC088}"/>
                  </a:ext>
                </a:extLst>
              </p:cNvPr>
              <p:cNvSpPr/>
              <p:nvPr/>
            </p:nvSpPr>
            <p:spPr>
              <a:xfrm>
                <a:off x="7872486" y="4131061"/>
                <a:ext cx="1711378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containing the low-dim rep of </a:t>
                </a:r>
                <a14:m>
                  <m:oMath xmlns:m="http://schemas.openxmlformats.org/officeDocument/2006/math">
                    <m:r>
                      <a:rPr lang="en-IN" sz="1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IN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9" name="Speech Bubble: Rectangle 1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B912573-FD0D-4E0F-A334-8EE6393EC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86" y="4131061"/>
                <a:ext cx="1711378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blipFill>
                <a:blip r:embed="rId5" cstate="print"/>
                <a:stretch>
                  <a:fillRect b="-989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AC77CB-00D8-40B8-B189-AF374F31F7B0}"/>
                  </a:ext>
                </a:extLst>
              </p:cNvPr>
              <p:cNvSpPr txBox="1"/>
              <p:nvPr/>
            </p:nvSpPr>
            <p:spPr>
              <a:xfrm>
                <a:off x="1194632" y="4947679"/>
                <a:ext cx="6441699" cy="622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IN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600" b="1" i="0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</m:e>
                          </m:acc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e>
                      </m:d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600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IN" sz="36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6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sub>
                      </m:sSub>
                      <m:sSup>
                        <m:sSupPr>
                          <m:ctrlPr>
                            <a:rPr lang="en-IN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𝐙𝐖</m:t>
                              </m:r>
                            </m:e>
                          </m:d>
                        </m:e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43AC77CB-00D8-40B8-B189-AF374F31F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32" y="4947679"/>
                <a:ext cx="6441699" cy="622606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6D0F8F34-109A-4527-8844-473BF94AB3E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95175" y="5204817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01C5ED8A-7809-443B-BCB9-8293D08B477A}"/>
                  </a:ext>
                </a:extLst>
              </p:cNvPr>
              <p:cNvSpPr/>
              <p:nvPr/>
            </p:nvSpPr>
            <p:spPr>
              <a:xfrm>
                <a:off x="7872486" y="5070577"/>
                <a:ext cx="3103760" cy="817008"/>
              </a:xfrm>
              <a:prstGeom prst="wedgeRectCallout">
                <a:avLst>
                  <a:gd name="adj1" fmla="val 59201"/>
                  <a:gd name="adj2" fmla="val 170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m:rPr>
                        <m:sty m:val="p"/>
                      </m:rP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such a factorization gives a low-rank approximation of the data matrix X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22" name="Speech Bubble: Rectangle 2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1C5ED8A-7809-443B-BCB9-8293D08B4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86" y="5070577"/>
                <a:ext cx="3103760" cy="817008"/>
              </a:xfrm>
              <a:prstGeom prst="wedgeRectCallout">
                <a:avLst>
                  <a:gd name="adj1" fmla="val 59201"/>
                  <a:gd name="adj2" fmla="val 17005"/>
                </a:avLst>
              </a:prstGeom>
              <a:blipFill>
                <a:blip r:embed="rId8" cstate="print"/>
                <a:stretch>
                  <a:fillRect l="-710" t="-2190" b="-802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26380418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0786"/>
    </mc:Choice>
    <mc:Fallback>
      <p:transition spd="slow" advTm="2507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6" grpId="0"/>
      <p:bldP spid="13" grpId="0"/>
      <p:bldP spid="14" grpId="0"/>
      <p:bldP spid="15" grpId="0"/>
      <p:bldP spid="16" grpId="0"/>
      <p:bldP spid="17" grpId="0"/>
      <p:bldP spid="7" grpId="0" animBg="1"/>
      <p:bldP spid="19" grpId="0" animBg="1"/>
      <p:bldP spid="18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K-means loss function: recap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xmlns="" id="{FE50A4BE-B0AE-44E7-87D2-888E863F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9865" y="2545646"/>
            <a:ext cx="4639167" cy="104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xmlns="" id="{84CF2A48-2C60-4521-8C79-C0F271CC9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2402" y="3839244"/>
            <a:ext cx="2774023" cy="96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9AF85CF-B522-4A66-9E35-59E1A8012037}"/>
              </a:ext>
            </a:extLst>
          </p:cNvPr>
          <p:cNvSpPr/>
          <p:nvPr/>
        </p:nvSpPr>
        <p:spPr>
          <a:xfrm>
            <a:off x="7725076" y="3692093"/>
            <a:ext cx="934560" cy="101646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FACFBC5-FD46-4989-A21D-96CB4AFC254A}"/>
              </a:ext>
            </a:extLst>
          </p:cNvPr>
          <p:cNvSpPr/>
          <p:nvPr/>
        </p:nvSpPr>
        <p:spPr>
          <a:xfrm>
            <a:off x="8958817" y="3696805"/>
            <a:ext cx="555150" cy="1016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FFDBDF7-7C34-46BD-9CC4-67300E215CBE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77180" y="4194602"/>
            <a:ext cx="835933" cy="504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1EAAD3-06BB-4496-883E-C2D26F65D995}"/>
              </a:ext>
            </a:extLst>
          </p:cNvPr>
          <p:cNvSpPr txBox="1"/>
          <p:nvPr/>
        </p:nvSpPr>
        <p:spPr>
          <a:xfrm>
            <a:off x="7416425" y="403708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FB8D988-8FF4-494A-A227-0AEF7BD53E07}"/>
              </a:ext>
            </a:extLst>
          </p:cNvPr>
          <p:cNvSpPr txBox="1"/>
          <p:nvPr/>
        </p:nvSpPr>
        <p:spPr>
          <a:xfrm>
            <a:off x="10369046" y="43841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D24221-EEB1-4750-8CCB-4366D86F1165}"/>
              </a:ext>
            </a:extLst>
          </p:cNvPr>
          <p:cNvSpPr txBox="1"/>
          <p:nvPr/>
        </p:nvSpPr>
        <p:spPr>
          <a:xfrm>
            <a:off x="9072160" y="330682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E5C0F94F-DDD7-494B-9604-0D4E5CA2D87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540546" y="4417814"/>
            <a:ext cx="530915" cy="523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42E15D0-C064-4C5F-8936-B0A819CB085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421561" y="5220903"/>
            <a:ext cx="1737515" cy="646331"/>
          </a:xfrm>
          <a:prstGeom prst="rect">
            <a:avLst/>
          </a:prstGeom>
          <a:blipFill>
            <a:blip r:embed="rId7" cstate="print"/>
            <a:stretch>
              <a:fillRect l="-3158" t="-4717" r="-2456" b="-14151"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4A3B16CC-625C-4C1E-AF04-76EB882ACB8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581512" y="4724257"/>
            <a:ext cx="1345243" cy="369332"/>
          </a:xfrm>
          <a:prstGeom prst="rect">
            <a:avLst/>
          </a:prstGeom>
          <a:blipFill>
            <a:blip r:embed="rId8" cstate="print"/>
            <a:stretch>
              <a:fillRect l="-4091" t="-9836" b="-24590"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B501D098-D71B-4E79-BBEF-FB3D14073D5F}"/>
                  </a:ext>
                </a:extLst>
              </p:cNvPr>
              <p:cNvSpPr/>
              <p:nvPr/>
            </p:nvSpPr>
            <p:spPr>
              <a:xfrm>
                <a:off x="9249012" y="820030"/>
                <a:ext cx="2525209" cy="819150"/>
              </a:xfrm>
              <a:prstGeom prst="wedgeRectCallout">
                <a:avLst>
                  <a:gd name="adj1" fmla="val -83308"/>
                  <a:gd name="adj2" fmla="val 5031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</a:t>
                </a:r>
                <a:r>
                  <a:rPr lang="en-IN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𝑛𝐾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] denotes a length </a:t>
                </a:r>
                <a14:m>
                  <m:oMath xmlns:m="http://schemas.openxmlformats.org/officeDocument/2006/math">
                    <m:r>
                      <a:rPr lang="en-GB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one-hot encoding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01D098-D71B-4E79-BBEF-FB3D14073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012" y="820030"/>
                <a:ext cx="2525209" cy="819150"/>
              </a:xfrm>
              <a:prstGeom prst="wedgeRectCallout">
                <a:avLst>
                  <a:gd name="adj1" fmla="val -83308"/>
                  <a:gd name="adj2" fmla="val 50318"/>
                </a:avLst>
              </a:prstGeom>
              <a:blipFill>
                <a:blip r:embed="rId9" cstate="print"/>
                <a:stretch>
                  <a:fillRect t="-2857" b="-571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Remember the matrix factorization view of the k-means loss function?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approximated an N x D matrix with </a:t>
            </a:r>
          </a:p>
          <a:p>
            <a:pPr lvl="1"/>
            <a:r>
              <a:rPr lang="en-US" dirty="0" smtClean="0"/>
              <a:t>An NxK matrix and a</a:t>
            </a:r>
          </a:p>
          <a:p>
            <a:pPr lvl="1"/>
            <a:r>
              <a:rPr lang="en-US" dirty="0" smtClean="0"/>
              <a:t>KXD matrix</a:t>
            </a:r>
          </a:p>
          <a:p>
            <a:r>
              <a:rPr lang="en-US" dirty="0" smtClean="0"/>
              <a:t>This could be storage efficient if K is much smaller than D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8015417" y="329513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1009870" y="385942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167549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61643"/>
    </mc:Choice>
    <mc:Fallback>
      <p:transition spd="slow" advTm="4616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5" grpId="0"/>
      <p:bldP spid="14" grpId="0"/>
      <p:bldP spid="15" grpId="0"/>
      <p:bldP spid="6" grpId="0" animBg="1"/>
      <p:bldP spid="7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Dimensionality Reduction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 broad class of techniques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Goal is to compress the original representation of the inputs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Example: Approximate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i="1" dirty="0" err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as a linear combination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n-IN" b="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“basis”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each also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have represented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by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-dim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(a new feat. rep)</a:t>
                </a:r>
              </a:p>
              <a:p>
                <a:pPr marL="0" indent="0">
                  <a:buNone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To store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such inputs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we need to keep </a:t>
                </a:r>
                <a14:m>
                  <m:oMath xmlns:m="http://schemas.openxmlformats.org/officeDocument/2006/math">
                    <m:r>
                      <a:rPr lang="en-I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Originally we required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>
                    <a:solidFill>
                      <a:srgbClr val="B806AB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storage, now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storage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If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≪ </m:t>
                    </m:r>
                    <m:r>
                      <m:rPr>
                        <m:sty m:val="p"/>
                      </m:rPr>
                      <a:rPr lang="en-IN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this yields substantial storage saving, hence good compression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DEE6EE-5131-4EE3-A223-DFEBC7ACA5F5}"/>
                  </a:ext>
                </a:extLst>
              </p:cNvPr>
              <p:cNvSpPr txBox="1"/>
              <p:nvPr/>
            </p:nvSpPr>
            <p:spPr>
              <a:xfrm>
                <a:off x="4171325" y="3429000"/>
                <a:ext cx="351237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𝐖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1DEE6EE-5131-4EE3-A223-DFEBC7ACA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325" y="3429000"/>
                <a:ext cx="3512372" cy="75591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A80DA78-2961-447E-A091-3E4BE248AFB0}"/>
              </a:ext>
            </a:extLst>
          </p:cNvPr>
          <p:cNvSpPr txBox="1"/>
          <p:nvPr/>
        </p:nvSpPr>
        <p:spPr>
          <a:xfrm>
            <a:off x="7586148" y="332856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6B5AB30-1BB0-45BB-903A-EA29FC59F224}"/>
                  </a:ext>
                </a:extLst>
              </p:cNvPr>
              <p:cNvSpPr/>
              <p:nvPr/>
            </p:nvSpPr>
            <p:spPr>
              <a:xfrm>
                <a:off x="7660311" y="3326705"/>
                <a:ext cx="3181451" cy="369332"/>
              </a:xfrm>
              <a:prstGeom prst="wedgeRectCallout">
                <a:avLst>
                  <a:gd name="adj1" fmla="val -65125"/>
                  <a:gd name="adj2" fmla="val 4309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1" name="Speech Bubble: Rectangle 1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6B5AB30-1BB0-45BB-903A-EA29FC59F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11" y="3326705"/>
                <a:ext cx="3181451" cy="369332"/>
              </a:xfrm>
              <a:prstGeom prst="wedgeRectCallout">
                <a:avLst>
                  <a:gd name="adj1" fmla="val -65125"/>
                  <a:gd name="adj2" fmla="val 43096"/>
                </a:avLst>
              </a:prstGeom>
              <a:blipFill>
                <a:blip r:embed="rId5" cstate="print"/>
                <a:stretch>
                  <a:fillRect t="-6349" b="-2222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A80BC074-F13E-4BE8-9521-3897B7447528}"/>
                  </a:ext>
                </a:extLst>
              </p:cNvPr>
              <p:cNvSpPr/>
              <p:nvPr/>
            </p:nvSpPr>
            <p:spPr>
              <a:xfrm>
                <a:off x="7929264" y="3858670"/>
                <a:ext cx="3181452" cy="369332"/>
              </a:xfrm>
              <a:prstGeom prst="wedgeRectCallout">
                <a:avLst>
                  <a:gd name="adj1" fmla="val -57949"/>
                  <a:gd name="adj2" fmla="val -205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3" name="Speech Bubble: Rectangle 1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80BC074-F13E-4BE8-9521-3897B7447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264" y="3858670"/>
                <a:ext cx="3181452" cy="369332"/>
              </a:xfrm>
              <a:prstGeom prst="wedgeRectCallout">
                <a:avLst>
                  <a:gd name="adj1" fmla="val -57949"/>
                  <a:gd name="adj2" fmla="val -20503"/>
                </a:avLst>
              </a:prstGeom>
              <a:blipFill>
                <a:blip r:embed="rId6" cstate="print"/>
                <a:stretch>
                  <a:fillRect t="-6250" b="-2031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13">
            <a:extLst>
              <a:ext uri="{FF2B5EF4-FFF2-40B4-BE49-F238E27FC236}">
                <a16:creationId xmlns="" xmlns:a16="http://schemas.microsoft.com/office/drawing/2014/main" id="{3D0EFDF7-228F-4B31-9576-7D766D98C4D3}"/>
              </a:ext>
            </a:extLst>
          </p:cNvPr>
          <p:cNvSpPr/>
          <p:nvPr/>
        </p:nvSpPr>
        <p:spPr>
          <a:xfrm>
            <a:off x="333481" y="3511371"/>
            <a:ext cx="3354442" cy="880844"/>
          </a:xfrm>
          <a:prstGeom prst="wedgeRectCallout">
            <a:avLst>
              <a:gd name="adj1" fmla="val 44075"/>
              <a:gd name="adj2" fmla="val -7566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These “basis” vectors need not necessarily be linearly independent. But for some dim. red. techniques, e.g., classic principal component analysis (PCA), they are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5E25AF0-2F6A-49BE-9B70-F2A09A8E096A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10716" y="882194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A73D2A74-766A-4653-A654-EA8CE3F78CAB}"/>
                  </a:ext>
                </a:extLst>
              </p:cNvPr>
              <p:cNvSpPr/>
              <p:nvPr/>
            </p:nvSpPr>
            <p:spPr>
              <a:xfrm>
                <a:off x="7394683" y="486833"/>
                <a:ext cx="3569728" cy="558920"/>
              </a:xfrm>
              <a:prstGeom prst="wedgeRectCallout">
                <a:avLst>
                  <a:gd name="adj1" fmla="val 59909"/>
                  <a:gd name="adj2" fmla="val 5245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think of </a:t>
                </a:r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 a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linear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mapping that transforms low-dim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high-dim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73D2A74-766A-4653-A654-EA8CE3F78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83" y="486833"/>
                <a:ext cx="3569728" cy="558920"/>
              </a:xfrm>
              <a:prstGeom prst="wedgeRectCallout">
                <a:avLst>
                  <a:gd name="adj1" fmla="val 59909"/>
                  <a:gd name="adj2" fmla="val 52451"/>
                </a:avLst>
              </a:prstGeom>
              <a:blipFill>
                <a:blip r:embed="rId8" cstate="print"/>
                <a:stretch>
                  <a:fillRect l="-611" t="-4000" b="-7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0CB6CAB5-1587-4CE0-98E2-C025B9F43D8A}"/>
                  </a:ext>
                </a:extLst>
              </p:cNvPr>
              <p:cNvSpPr/>
              <p:nvPr/>
            </p:nvSpPr>
            <p:spPr>
              <a:xfrm>
                <a:off x="6811861" y="1208386"/>
                <a:ext cx="3902278" cy="558920"/>
              </a:xfrm>
              <a:prstGeom prst="wedgeRectCallout">
                <a:avLst>
                  <a:gd name="adj1" fmla="val -722"/>
                  <a:gd name="adj2" fmla="val -8263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Some dim-red techniques assume a nonlinear mapping function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7" name="Speech Bubble: Rectangle 1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CB6CAB5-1587-4CE0-98E2-C025B9F4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861" y="1208386"/>
                <a:ext cx="3902278" cy="558920"/>
              </a:xfrm>
              <a:prstGeom prst="wedgeRectCallout">
                <a:avLst>
                  <a:gd name="adj1" fmla="val -722"/>
                  <a:gd name="adj2" fmla="val -82633"/>
                </a:avLst>
              </a:prstGeom>
              <a:blipFill>
                <a:blip r:embed="rId9" cstate="print"/>
                <a:stretch>
                  <a:fillRect l="-621" b="-1023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D859DD70-E98D-454D-AA22-6817CA93EB20}"/>
                  </a:ext>
                </a:extLst>
              </p:cNvPr>
              <p:cNvSpPr/>
              <p:nvPr/>
            </p:nvSpPr>
            <p:spPr>
              <a:xfrm>
                <a:off x="9075180" y="1969561"/>
                <a:ext cx="2778463" cy="558920"/>
              </a:xfrm>
              <a:prstGeom prst="wedgeRectCallout">
                <a:avLst>
                  <a:gd name="adj1" fmla="val -1628"/>
                  <a:gd name="adj2" fmla="val -9163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modeled by a kernel or a deep neural net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8" name="Speech Bubble: Rectangle 1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859DD70-E98D-454D-AA22-6817CA93E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80" y="1969561"/>
                <a:ext cx="2778463" cy="558920"/>
              </a:xfrm>
              <a:prstGeom prst="wedgeRectCallout">
                <a:avLst>
                  <a:gd name="adj1" fmla="val -1628"/>
                  <a:gd name="adj2" fmla="val -91639"/>
                </a:avLst>
              </a:prstGeom>
              <a:blipFill>
                <a:blip r:embed="rId10" cstate="print"/>
                <a:stretch>
                  <a:fillRect l="-1092" r="-218" b="-888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31656778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67045"/>
    </mc:Choice>
    <mc:Fallback>
      <p:transition spd="slow" advTm="3670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Dimensionality Reduction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Dim-red for face images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In this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low-dim feature rep.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Essentially, each face image in the dataset now represented by just 4 real numbers </a:t>
                </a:r>
                <a:r>
                  <a:rPr lang="en-GB" sz="26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Different dim-red algos differ in terms of how the basis vectors are defined/learned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.. And in general, how the function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in the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2200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en-GB" sz="22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GB" sz="2200" i="1" dirty="0" err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2200" b="1" i="1" dirty="0" err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𝒛</m:t>
                        </m:r>
                      </m:e>
                      <m:sub>
                        <m:r>
                          <a:rPr lang="en-GB" sz="2200" i="1" dirty="0" err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is defined</a:t>
                </a: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DA7983B-2B2E-4447-AE1B-75B2FBDBD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43" y="1720630"/>
            <a:ext cx="9067800" cy="2552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166C7D5A-0D5F-4792-99EB-42E6B40FA73F}"/>
                  </a:ext>
                </a:extLst>
              </p:cNvPr>
              <p:cNvSpPr/>
              <p:nvPr/>
            </p:nvSpPr>
            <p:spPr>
              <a:xfrm>
                <a:off x="4019503" y="4038292"/>
                <a:ext cx="1349451" cy="528772"/>
              </a:xfrm>
              <a:prstGeom prst="wedgeRectCallout">
                <a:avLst>
                  <a:gd name="adj1" fmla="val 54404"/>
                  <a:gd name="adj2" fmla="val -770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face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6" name="Speech Bubble: Rectangle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66C7D5A-0D5F-4792-99EB-42E6B40FA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503" y="4038292"/>
                <a:ext cx="1349451" cy="528772"/>
              </a:xfrm>
              <a:prstGeom prst="wedgeRectCallout">
                <a:avLst>
                  <a:gd name="adj1" fmla="val 54404"/>
                  <a:gd name="adj2" fmla="val -77071"/>
                </a:avLst>
              </a:prstGeom>
              <a:blipFill>
                <a:blip r:embed="rId5" cstate="print"/>
                <a:stretch>
                  <a:fillRect l="-2857" b="-512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="" xmlns:a16="http://schemas.microsoft.com/office/drawing/2014/main" id="{B9151429-F9E2-4C8F-9DF5-18EF990BF369}"/>
              </a:ext>
            </a:extLst>
          </p:cNvPr>
          <p:cNvSpPr/>
          <p:nvPr/>
        </p:nvSpPr>
        <p:spPr>
          <a:xfrm>
            <a:off x="9172158" y="1351298"/>
            <a:ext cx="2681486" cy="369332"/>
          </a:xfrm>
          <a:prstGeom prst="wedgeRectCallout">
            <a:avLst>
              <a:gd name="adj1" fmla="val -48601"/>
              <a:gd name="adj2" fmla="val 976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K=4 “basis” face images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="" xmlns:a16="http://schemas.microsoft.com/office/drawing/2014/main" id="{8AC40B30-D755-45BB-9161-8C2765456A34}"/>
              </a:ext>
            </a:extLst>
          </p:cNvPr>
          <p:cNvSpPr/>
          <p:nvPr/>
        </p:nvSpPr>
        <p:spPr>
          <a:xfrm>
            <a:off x="5530791" y="890517"/>
            <a:ext cx="3422469" cy="751362"/>
          </a:xfrm>
          <a:prstGeom prst="wedgeRectCallout">
            <a:avLst>
              <a:gd name="adj1" fmla="val 58973"/>
              <a:gd name="adj2" fmla="val 328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“basis” image is like a “template” that captures the common properties of face images in the dataset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B864F53D-4B28-455A-AA3B-5B954151C6F1}"/>
                  </a:ext>
                </a:extLst>
              </p:cNvPr>
              <p:cNvSpPr/>
              <p:nvPr/>
            </p:nvSpPr>
            <p:spPr>
              <a:xfrm>
                <a:off x="6169127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864F53D-4B28-455A-AA3B-5B954151C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127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6" cstate="print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ACC44062-8D45-4B9E-BD24-0F65616D2F07}"/>
                  </a:ext>
                </a:extLst>
              </p:cNvPr>
              <p:cNvSpPr/>
              <p:nvPr/>
            </p:nvSpPr>
            <p:spPr>
              <a:xfrm>
                <a:off x="7479594" y="4129406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4" name="Speech Bubble: Rectangle 1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CC44062-8D45-4B9E-BD24-0F65616D2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94" y="4129406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7" cstate="print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ECE4C98-1DEE-4D26-8764-BCC379AEF0F2}"/>
                  </a:ext>
                </a:extLst>
              </p:cNvPr>
              <p:cNvSpPr/>
              <p:nvPr/>
            </p:nvSpPr>
            <p:spPr>
              <a:xfrm>
                <a:off x="8566741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5" name="Speech Bubble: Rectangle 1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ECE4C98-1DEE-4D26-8764-BCC379AEF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741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8" cstate="print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E4DE4A67-A2CB-42E9-AF20-37E6FFE15132}"/>
                  </a:ext>
                </a:extLst>
              </p:cNvPr>
              <p:cNvSpPr/>
              <p:nvPr/>
            </p:nvSpPr>
            <p:spPr>
              <a:xfrm>
                <a:off x="9747970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4DE4A67-A2CB-42E9-AF20-37E6FFE15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970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9" cstate="print"/>
                <a:stretch>
                  <a:fillRect r="-131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BC39B209-B25A-4DBD-93BF-72A3FBCAD3C0}"/>
                  </a:ext>
                </a:extLst>
              </p:cNvPr>
              <p:cNvSpPr/>
              <p:nvPr/>
            </p:nvSpPr>
            <p:spPr>
              <a:xfrm>
                <a:off x="6795386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7" name="Speech Bubble: Rectangle 1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C39B209-B25A-4DBD-93BF-72A3FBCAD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386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0" cstate="print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C4DF9FA7-344F-4DBF-95CF-6DC5C62085CF}"/>
                  </a:ext>
                </a:extLst>
              </p:cNvPr>
              <p:cNvSpPr/>
              <p:nvPr/>
            </p:nvSpPr>
            <p:spPr>
              <a:xfrm>
                <a:off x="8036065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8" name="Speech Bubble: Rectangle 1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4DF9FA7-344F-4DBF-95CF-6DC5C6208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065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1" cstate="print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83381AD9-2340-4F16-9B8C-B81FD7562B4A}"/>
                  </a:ext>
                </a:extLst>
              </p:cNvPr>
              <p:cNvSpPr/>
              <p:nvPr/>
            </p:nvSpPr>
            <p:spPr>
              <a:xfrm>
                <a:off x="9172158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9" name="Speech Bubble: Rectangle 1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3381AD9-2340-4F16-9B8C-B81FD7562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158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2" cstate="print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4AC9E662-FD13-4004-84BE-ADF6922BBCB0}"/>
                  </a:ext>
                </a:extLst>
              </p:cNvPr>
              <p:cNvSpPr/>
              <p:nvPr/>
            </p:nvSpPr>
            <p:spPr>
              <a:xfrm>
                <a:off x="10379904" y="4131715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20" name="Speech Bubble: Rectangle 1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AC9E662-FD13-4004-84BE-ADF6922B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904" y="4131715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3" cstate="print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9ADE2B5-8A8F-4FE9-A107-A7B9E8745DA9}"/>
              </a:ext>
            </a:extLst>
          </p:cNvPr>
          <p:cNvSpPr txBox="1"/>
          <p:nvPr/>
        </p:nvSpPr>
        <p:spPr>
          <a:xfrm>
            <a:off x="9395478" y="370477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+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="" xmlns:a16="http://schemas.microsoft.com/office/drawing/2014/main" id="{3AD01500-2996-497A-9726-28D8156B767F}"/>
              </a:ext>
            </a:extLst>
          </p:cNvPr>
          <p:cNvSpPr/>
          <p:nvPr/>
        </p:nvSpPr>
        <p:spPr>
          <a:xfrm>
            <a:off x="10379904" y="4708321"/>
            <a:ext cx="1625957" cy="353212"/>
          </a:xfrm>
          <a:prstGeom prst="wedgeRectCallout">
            <a:avLst>
              <a:gd name="adj1" fmla="val -49450"/>
              <a:gd name="adj2" fmla="val 1056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Like 4 new features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3897489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83100"/>
    </mc:Choice>
    <mc:Fallback>
      <p:transition spd="slow" advTm="283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Principal Component Analysis (PCA)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classic linear dim. reduction method (Pearson, 1901; Hotelling, 1930)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Can be seen 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Learning directions (co-ordinate axes) that capture maximum variance in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Learning projection directions that result in smallest reconstruction error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PCA also assumes that the projection directions are orthonormal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288B99-BED5-4F23-BDA3-181C33637F03}"/>
                  </a:ext>
                </a:extLst>
              </p:cNvPr>
              <p:cNvSpPr txBox="1"/>
              <p:nvPr/>
            </p:nvSpPr>
            <p:spPr>
              <a:xfrm>
                <a:off x="1428518" y="5328878"/>
                <a:ext cx="666689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lim>
                      </m:limLow>
                      <m:nary>
                        <m:naryPr>
                          <m:chr m:val="∑"/>
                          <m:limLoc m:val="subSup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𝒁𝑾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2288B99-BED5-4F23-BDA3-181C33637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518" y="5328878"/>
                <a:ext cx="6666890" cy="75591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61562748-DB04-4890-AFA5-BC29F986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152" y="2610840"/>
            <a:ext cx="1971153" cy="19371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5E8CFB-501D-402E-99DB-871B9D6D2393}"/>
                  </a:ext>
                </a:extLst>
              </p:cNvPr>
              <p:cNvSpPr txBox="1"/>
              <p:nvPr/>
            </p:nvSpPr>
            <p:spPr>
              <a:xfrm>
                <a:off x="5499394" y="3046966"/>
                <a:ext cx="322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95E8CFB-501D-402E-99DB-871B9D6D2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394" y="3046966"/>
                <a:ext cx="322460" cy="276999"/>
              </a:xfrm>
              <a:prstGeom prst="rect">
                <a:avLst/>
              </a:prstGeom>
              <a:blipFill>
                <a:blip r:embed="rId5" cstate="print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25BE94-1ECC-40BC-908F-067C7C16B5FE}"/>
                  </a:ext>
                </a:extLst>
              </p:cNvPr>
              <p:cNvSpPr txBox="1"/>
              <p:nvPr/>
            </p:nvSpPr>
            <p:spPr>
              <a:xfrm>
                <a:off x="6165737" y="2941512"/>
                <a:ext cx="322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B25BE94-1ECC-40BC-908F-067C7C16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37" y="2941512"/>
                <a:ext cx="322460" cy="276999"/>
              </a:xfrm>
              <a:prstGeom prst="rect">
                <a:avLst/>
              </a:prstGeom>
              <a:blipFill>
                <a:blip r:embed="rId6" cstate="print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9">
            <a:extLst>
              <a:ext uri="{FF2B5EF4-FFF2-40B4-BE49-F238E27FC236}">
                <a16:creationId xmlns="" xmlns:a16="http://schemas.microsoft.com/office/drawing/2014/main" id="{D34445E8-233A-47B7-9237-71DFB5040DF5}"/>
              </a:ext>
            </a:extLst>
          </p:cNvPr>
          <p:cNvSpPr/>
          <p:nvPr/>
        </p:nvSpPr>
        <p:spPr>
          <a:xfrm>
            <a:off x="7155112" y="2642485"/>
            <a:ext cx="3634792" cy="437527"/>
          </a:xfrm>
          <a:prstGeom prst="wedgeRectCallout">
            <a:avLst>
              <a:gd name="adj1" fmla="val -63346"/>
              <a:gd name="adj2" fmla="val 3974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PCA is essentially doing a change of axes in which we are representing the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605FD4CF-5290-41C3-9020-30EE0262E500}"/>
              </a:ext>
            </a:extLst>
          </p:cNvPr>
          <p:cNvCxnSpPr/>
          <p:nvPr/>
        </p:nvCxnSpPr>
        <p:spPr>
          <a:xfrm>
            <a:off x="4999839" y="4370664"/>
            <a:ext cx="202174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C0435694-D7DA-41CF-9C12-042CFA310C5B}"/>
              </a:ext>
            </a:extLst>
          </p:cNvPr>
          <p:cNvCxnSpPr>
            <a:cxnSpLocks/>
          </p:cNvCxnSpPr>
          <p:nvPr/>
        </p:nvCxnSpPr>
        <p:spPr>
          <a:xfrm flipV="1">
            <a:off x="4999839" y="2533475"/>
            <a:ext cx="0" cy="1874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A47040-B806-4914-9F05-D531FF9E9917}"/>
                  </a:ext>
                </a:extLst>
              </p:cNvPr>
              <p:cNvSpPr txBox="1"/>
              <p:nvPr/>
            </p:nvSpPr>
            <p:spPr>
              <a:xfrm>
                <a:off x="7039619" y="4130483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7A47040-B806-4914-9F05-D531FF9E9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19" y="4130483"/>
                <a:ext cx="261995" cy="276999"/>
              </a:xfrm>
              <a:prstGeom prst="rect">
                <a:avLst/>
              </a:prstGeom>
              <a:blipFill>
                <a:blip r:embed="rId7" cstate="print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FE0C13-F5B1-4A2A-9820-CE2537521861}"/>
                  </a:ext>
                </a:extLst>
              </p:cNvPr>
              <p:cNvSpPr txBox="1"/>
              <p:nvPr/>
            </p:nvSpPr>
            <p:spPr>
              <a:xfrm>
                <a:off x="4636178" y="2394975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8FE0C13-F5B1-4A2A-9820-CE2537521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178" y="2394975"/>
                <a:ext cx="267317" cy="276999"/>
              </a:xfrm>
              <a:prstGeom prst="rect">
                <a:avLst/>
              </a:prstGeom>
              <a:blipFill>
                <a:blip r:embed="rId8" cstate="print"/>
                <a:stretch>
                  <a:fillRect l="-13953" r="-9302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64BF28-5E9F-4929-A277-C24B09A1F76D}"/>
                  </a:ext>
                </a:extLst>
              </p:cNvPr>
              <p:cNvSpPr txBox="1"/>
              <p:nvPr/>
            </p:nvSpPr>
            <p:spPr>
              <a:xfrm>
                <a:off x="275106" y="2852951"/>
                <a:ext cx="4517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/>
                  <a:t> Standard co-ordinate axis (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364BF28-5E9F-4929-A277-C24B09A1F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6" y="2852951"/>
                <a:ext cx="4517455" cy="369332"/>
              </a:xfrm>
              <a:prstGeom prst="rect">
                <a:avLst/>
              </a:prstGeom>
              <a:blipFill>
                <a:blip r:embed="rId9" cstate="print"/>
                <a:stretch>
                  <a:fillRect t="-8197" r="-4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17E317-6218-4CD3-9C62-83E46956E1B2}"/>
                  </a:ext>
                </a:extLst>
              </p:cNvPr>
              <p:cNvSpPr txBox="1"/>
              <p:nvPr/>
            </p:nvSpPr>
            <p:spPr>
              <a:xfrm>
                <a:off x="265245" y="3222283"/>
                <a:ext cx="4168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/>
                  <a:t> New co-ordinate axis (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317E317-6218-4CD3-9C62-83E46956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3222283"/>
                <a:ext cx="4168898" cy="369332"/>
              </a:xfrm>
              <a:prstGeom prst="rect">
                <a:avLst/>
              </a:prstGeom>
              <a:blipFill>
                <a:blip r:embed="rId10" cstate="print"/>
                <a:stretch>
                  <a:fillRect t="-10000" r="-58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peech Bubble: Rectangle 20">
            <a:extLst>
              <a:ext uri="{FF2B5EF4-FFF2-40B4-BE49-F238E27FC236}">
                <a16:creationId xmlns="" xmlns:a16="http://schemas.microsoft.com/office/drawing/2014/main" id="{FEA5AB5C-21DB-437B-8C50-8071B4942E5D}"/>
              </a:ext>
            </a:extLst>
          </p:cNvPr>
          <p:cNvSpPr/>
          <p:nvPr/>
        </p:nvSpPr>
        <p:spPr>
          <a:xfrm>
            <a:off x="7415537" y="3241195"/>
            <a:ext cx="3755225" cy="797030"/>
          </a:xfrm>
          <a:prstGeom prst="wedgeRectCallout">
            <a:avLst>
              <a:gd name="adj1" fmla="val -38235"/>
              <a:gd name="adj2" fmla="val -6939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input will still have 2 co-ordinates, in the new co-ordinate system, equal to the distances measured from the new origin 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3660F1A2-74CE-4B87-999D-482072E80772}"/>
                  </a:ext>
                </a:extLst>
              </p:cNvPr>
              <p:cNvSpPr/>
              <p:nvPr/>
            </p:nvSpPr>
            <p:spPr>
              <a:xfrm>
                <a:off x="69149" y="3752943"/>
                <a:ext cx="4652516" cy="1235441"/>
              </a:xfrm>
              <a:prstGeom prst="wedgeRectCallout">
                <a:avLst>
                  <a:gd name="adj1" fmla="val 37735"/>
                  <a:gd name="adj2" fmla="val -6351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To reduce dimension, can only keep the co-ordinates of those directions that have largest variances (e.g., in this example, if we want to reduce to one-dim, we can keep the co-ordinate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of each point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throw away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). We won’t lose much information</a:t>
                </a:r>
              </a:p>
            </p:txBody>
          </p:sp>
        </mc:Choice>
        <mc:Fallback>
          <p:sp>
            <p:nvSpPr>
              <p:cNvPr id="22" name="Speech Bubble: Rectangle 2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660F1A2-74CE-4B87-999D-482072E80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9" y="3752943"/>
                <a:ext cx="4652516" cy="1235441"/>
              </a:xfrm>
              <a:prstGeom prst="wedgeRectCallout">
                <a:avLst>
                  <a:gd name="adj1" fmla="val 37735"/>
                  <a:gd name="adj2" fmla="val -63514"/>
                </a:avLst>
              </a:prstGeom>
              <a:blipFill>
                <a:blip r:embed="rId11" cstate="print"/>
                <a:stretch>
                  <a:fillRect l="-522" r="-522" b="-729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CB13F347-43E6-4D05-B94E-9D916458A2E8}"/>
                  </a:ext>
                </a:extLst>
              </p:cNvPr>
              <p:cNvSpPr/>
              <p:nvPr/>
            </p:nvSpPr>
            <p:spPr>
              <a:xfrm>
                <a:off x="9313773" y="5035100"/>
                <a:ext cx="2386054" cy="819604"/>
              </a:xfrm>
              <a:prstGeom prst="wedgeRectCallout">
                <a:avLst>
                  <a:gd name="adj1" fmla="val -60167"/>
                  <a:gd name="adj2" fmla="val 330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Subject to orthonormality constraints: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 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3" name="Speech Bubble: Rectangle 2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B13F347-43E6-4D05-B94E-9D916458A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773" y="5035100"/>
                <a:ext cx="2386054" cy="819604"/>
              </a:xfrm>
              <a:prstGeom prst="wedgeRectCallout">
                <a:avLst>
                  <a:gd name="adj1" fmla="val -60167"/>
                  <a:gd name="adj2" fmla="val 33010"/>
                </a:avLst>
              </a:prstGeom>
              <a:blipFill>
                <a:blip r:embed="rId12" cstate="print"/>
                <a:stretch>
                  <a:fillRect t="-3650" b="-1021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4B6F9619-F0F5-4035-A942-7E2236CF0678}"/>
              </a:ext>
            </a:extLst>
          </p:cNvPr>
          <p:cNvCxnSpPr>
            <a:cxnSpLocks/>
          </p:cNvCxnSpPr>
          <p:nvPr/>
        </p:nvCxnSpPr>
        <p:spPr>
          <a:xfrm flipV="1">
            <a:off x="5165570" y="3222283"/>
            <a:ext cx="1233704" cy="68284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8CE922A4-7532-4B34-BA6B-55E853090067}"/>
              </a:ext>
            </a:extLst>
          </p:cNvPr>
          <p:cNvCxnSpPr>
            <a:cxnSpLocks/>
          </p:cNvCxnSpPr>
          <p:nvPr/>
        </p:nvCxnSpPr>
        <p:spPr>
          <a:xfrm>
            <a:off x="5699465" y="3352659"/>
            <a:ext cx="222272" cy="360529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EF27588-935A-4C6D-8A98-3408A9211974}"/>
              </a:ext>
            </a:extLst>
          </p:cNvPr>
          <p:cNvSpPr txBox="1"/>
          <p:nvPr/>
        </p:nvSpPr>
        <p:spPr>
          <a:xfrm rot="19860892">
            <a:off x="5498776" y="3687054"/>
            <a:ext cx="108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00B050"/>
                </a:solidFill>
              </a:rPr>
              <a:t>Large variance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E91B104-9161-4EC3-B6E0-FA703BF49905}"/>
              </a:ext>
            </a:extLst>
          </p:cNvPr>
          <p:cNvSpPr txBox="1"/>
          <p:nvPr/>
        </p:nvSpPr>
        <p:spPr>
          <a:xfrm rot="3395506">
            <a:off x="5110116" y="3331428"/>
            <a:ext cx="1083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Small variance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8204410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59191"/>
    </mc:Choice>
    <mc:Fallback>
      <p:transition spd="slow" advTm="3591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0" grpId="0" animBg="1"/>
      <p:bldP spid="16" grpId="0" animBg="1"/>
      <p:bldP spid="18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Principal Component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Analysis: the algorithm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Center the data (subtract the mean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from each data point)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Compute 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covariance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using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centered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data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Do an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the covariance matrix </a:t>
                </a:r>
                <a14:m>
                  <m:oMath xmlns:m="http://schemas.openxmlformats.org/officeDocument/2006/math">
                    <m:r>
                      <a:rPr lang="en-IN" sz="2400" b="1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(many methods exist)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Take top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leading eigvectors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with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eigvalues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-dimensional projection/embedding of each input is</a:t>
                </a:r>
                <a:br>
                  <a:rPr lang="en-GB" sz="2600" dirty="0">
                    <a:latin typeface="Abadi Extra Light" panose="020B0204020104020204" pitchFamily="34" charset="0"/>
                  </a:rPr>
                </a:b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329"/>
                </a:stretch>
              </a:blipFill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9D3633-927F-427F-8CDC-BB7CA0EB03BE}"/>
                  </a:ext>
                </a:extLst>
              </p:cNvPr>
              <p:cNvSpPr txBox="1"/>
              <p:nvPr/>
            </p:nvSpPr>
            <p:spPr>
              <a:xfrm>
                <a:off x="4708472" y="2262432"/>
                <a:ext cx="1807098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99D3633-927F-427F-8CDC-BB7CA0EB0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72" y="2262432"/>
                <a:ext cx="1807098" cy="80663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A0420-311A-4D82-AF17-69CCD7BD48ED}"/>
                  </a:ext>
                </a:extLst>
              </p:cNvPr>
              <p:cNvSpPr txBox="1"/>
              <p:nvPr/>
            </p:nvSpPr>
            <p:spPr>
              <a:xfrm>
                <a:off x="7041823" y="2481082"/>
                <a:ext cx="3482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(Assuming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IN" dirty="0"/>
                  <a:t> is arranged as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/>
                  <a:t>)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14A0420-311A-4D82-AF17-69CCD7B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823" y="2481082"/>
                <a:ext cx="3482941" cy="369332"/>
              </a:xfrm>
              <a:prstGeom prst="rect">
                <a:avLst/>
              </a:prstGeom>
              <a:blipFill>
                <a:blip r:embed="rId5" cstate="print"/>
                <a:stretch>
                  <a:fillRect l="-1399" t="-8197" r="-52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39909-AA02-4DE0-AA51-B9F672034D42}"/>
                  </a:ext>
                </a:extLst>
              </p:cNvPr>
              <p:cNvSpPr txBox="1"/>
              <p:nvPr/>
            </p:nvSpPr>
            <p:spPr>
              <a:xfrm>
                <a:off x="1649926" y="5384480"/>
                <a:ext cx="1958357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 </m:t>
                      </m:r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2D39909-AA02-4DE0-AA51-B9F672034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26" y="5384480"/>
                <a:ext cx="1958357" cy="447045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2D38C98D-D7A4-4D9F-80E4-035F36889D69}"/>
                  </a:ext>
                </a:extLst>
              </p:cNvPr>
              <p:cNvSpPr/>
              <p:nvPr/>
            </p:nvSpPr>
            <p:spPr>
              <a:xfrm>
                <a:off x="3844389" y="5369501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 “projection matrix” of size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D38C98D-D7A4-4D9F-80E4-035F36889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389" y="5369501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blipFill>
                <a:blip r:embed="rId7" cstate="print"/>
                <a:stretch>
                  <a:fillRect b="-483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26BE6E4-357E-4599-AFBD-1D9478A898C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42074" y="5348913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45FBB44-39CF-492D-9735-BE922D5F8E9A}"/>
                  </a:ext>
                </a:extLst>
              </p:cNvPr>
              <p:cNvSpPr/>
              <p:nvPr/>
            </p:nvSpPr>
            <p:spPr>
              <a:xfrm>
                <a:off x="7569724" y="4937378"/>
                <a:ext cx="2789839" cy="1750940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Can decide how many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eigvecs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use based on how much variance we want to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campure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(recall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gives the variance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direction (and their sum is the total variance)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1" name="Speech Bubble: Rectangle 1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45FBB44-39CF-492D-9735-BE922D5F8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724" y="4937378"/>
                <a:ext cx="2789839" cy="1750940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blipFill>
                <a:blip r:embed="rId9" cstate="print"/>
                <a:stretch>
                  <a:fillRect l="-887" t="-2069" b="-517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6036113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11539"/>
    </mc:Choice>
    <mc:Fallback>
      <p:transition spd="slow" advTm="311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752" y="2607500"/>
            <a:ext cx="8294293" cy="8215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Understanding PCA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variance perspective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470809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0749"/>
    </mc:Choice>
    <mc:Fallback>
      <p:transition spd="slow" advTm="207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PCA by Finding Max. Variance Directions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Consider projecting an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along a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Projection/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embedding</a:t>
                </a:r>
                <a:r>
                  <a:rPr lang="en-IN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(red points below) will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(green pts below)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Want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such that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maximized 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359DF28E-34D6-45DF-A823-F537857337CC}"/>
              </a:ext>
            </a:extLst>
          </p:cNvPr>
          <p:cNvCxnSpPr/>
          <p:nvPr/>
        </p:nvCxnSpPr>
        <p:spPr>
          <a:xfrm flipV="1">
            <a:off x="697755" y="3011647"/>
            <a:ext cx="0" cy="212241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CF664C93-4932-4D4C-8B2E-F0AA7A766E47}"/>
              </a:ext>
            </a:extLst>
          </p:cNvPr>
          <p:cNvCxnSpPr>
            <a:cxnSpLocks/>
          </p:cNvCxnSpPr>
          <p:nvPr/>
        </p:nvCxnSpPr>
        <p:spPr>
          <a:xfrm flipV="1">
            <a:off x="697755" y="5134062"/>
            <a:ext cx="2423020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4C00003F-24C8-4BA7-8432-5DE8E129DF05}"/>
              </a:ext>
            </a:extLst>
          </p:cNvPr>
          <p:cNvCxnSpPr>
            <a:cxnSpLocks/>
          </p:cNvCxnSpPr>
          <p:nvPr/>
        </p:nvCxnSpPr>
        <p:spPr>
          <a:xfrm flipV="1">
            <a:off x="935397" y="3480695"/>
            <a:ext cx="1947735" cy="12556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0E4F851A-0F5C-4AA9-B7FA-273802AF48BF}"/>
              </a:ext>
            </a:extLst>
          </p:cNvPr>
          <p:cNvSpPr/>
          <p:nvPr/>
        </p:nvSpPr>
        <p:spPr>
          <a:xfrm>
            <a:off x="1662995" y="3844605"/>
            <a:ext cx="109056" cy="1090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C52A4C43-66C5-4A77-94EC-6560A424C485}"/>
              </a:ext>
            </a:extLst>
          </p:cNvPr>
          <p:cNvSpPr/>
          <p:nvPr/>
        </p:nvSpPr>
        <p:spPr>
          <a:xfrm>
            <a:off x="931398" y="4142641"/>
            <a:ext cx="109056" cy="1090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8BB9348D-39F7-461C-A7BE-6976E95F112D}"/>
              </a:ext>
            </a:extLst>
          </p:cNvPr>
          <p:cNvSpPr/>
          <p:nvPr/>
        </p:nvSpPr>
        <p:spPr>
          <a:xfrm>
            <a:off x="1553433" y="4534535"/>
            <a:ext cx="109056" cy="1090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A537739C-08EC-4FFD-9209-015244AEDA2C}"/>
              </a:ext>
            </a:extLst>
          </p:cNvPr>
          <p:cNvSpPr/>
          <p:nvPr/>
        </p:nvSpPr>
        <p:spPr>
          <a:xfrm>
            <a:off x="2546534" y="3923416"/>
            <a:ext cx="109056" cy="1090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5CEA39F7-1DD6-4ECA-AE40-89971B3872EC}"/>
              </a:ext>
            </a:extLst>
          </p:cNvPr>
          <p:cNvSpPr/>
          <p:nvPr/>
        </p:nvSpPr>
        <p:spPr>
          <a:xfrm>
            <a:off x="1160218" y="4480010"/>
            <a:ext cx="109056" cy="1090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3FB2C56A-1B2E-4C81-95C4-8DE3AB1907E5}"/>
              </a:ext>
            </a:extLst>
          </p:cNvPr>
          <p:cNvSpPr/>
          <p:nvPr/>
        </p:nvSpPr>
        <p:spPr>
          <a:xfrm>
            <a:off x="1401009" y="4332750"/>
            <a:ext cx="109056" cy="1090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FF92DAA-7A18-4430-9D98-DEC54B1C95FB}"/>
              </a:ext>
            </a:extLst>
          </p:cNvPr>
          <p:cNvSpPr/>
          <p:nvPr/>
        </p:nvSpPr>
        <p:spPr>
          <a:xfrm>
            <a:off x="1800209" y="4072854"/>
            <a:ext cx="109056" cy="1090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E1A59527-6102-4FDA-A46C-59E30265918C}"/>
              </a:ext>
            </a:extLst>
          </p:cNvPr>
          <p:cNvSpPr/>
          <p:nvPr/>
        </p:nvSpPr>
        <p:spPr>
          <a:xfrm>
            <a:off x="2403518" y="3689812"/>
            <a:ext cx="109056" cy="1090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C79451E3-0E2A-4E2F-B808-0612D1D3B54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1024483" y="4235720"/>
            <a:ext cx="151706" cy="26026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71EECC68-5083-47A2-A853-60901B1A2527}"/>
              </a:ext>
            </a:extLst>
          </p:cNvPr>
          <p:cNvCxnSpPr>
            <a:cxnSpLocks/>
            <a:stCxn id="18" idx="5"/>
            <a:endCxn id="15" idx="1"/>
          </p:cNvCxnSpPr>
          <p:nvPr/>
        </p:nvCxnSpPr>
        <p:spPr>
          <a:xfrm>
            <a:off x="1494094" y="4425829"/>
            <a:ext cx="75310" cy="1246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D908BCAF-D82A-4A52-B8A1-158D35FF1FA2}"/>
              </a:ext>
            </a:extLst>
          </p:cNvPr>
          <p:cNvCxnSpPr>
            <a:cxnSpLocks/>
          </p:cNvCxnSpPr>
          <p:nvPr/>
        </p:nvCxnSpPr>
        <p:spPr>
          <a:xfrm>
            <a:off x="1746378" y="3948179"/>
            <a:ext cx="75310" cy="1246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F51A1502-E4BA-4A8D-8A1C-7AE23931FDBE}"/>
              </a:ext>
            </a:extLst>
          </p:cNvPr>
          <p:cNvCxnSpPr>
            <a:cxnSpLocks/>
          </p:cNvCxnSpPr>
          <p:nvPr/>
        </p:nvCxnSpPr>
        <p:spPr>
          <a:xfrm>
            <a:off x="2496897" y="3798385"/>
            <a:ext cx="75310" cy="1246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85F17-E2D8-48CE-AECC-43A177D54038}"/>
                  </a:ext>
                </a:extLst>
              </p:cNvPr>
              <p:cNvSpPr txBox="1"/>
              <p:nvPr/>
            </p:nvSpPr>
            <p:spPr>
              <a:xfrm>
                <a:off x="2887131" y="3219130"/>
                <a:ext cx="336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0E85F17-E2D8-48CE-AECC-43A177D54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31" y="3219130"/>
                <a:ext cx="336053" cy="276999"/>
              </a:xfrm>
              <a:prstGeom prst="rect">
                <a:avLst/>
              </a:prstGeom>
              <a:blipFill>
                <a:blip r:embed="rId4" cstate="print"/>
                <a:stretch>
                  <a:fillRect l="-10909" r="-5455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8FA6AE-58DE-4CE1-B1B3-33ADA5318497}"/>
                  </a:ext>
                </a:extLst>
              </p:cNvPr>
              <p:cNvSpPr txBox="1"/>
              <p:nvPr/>
            </p:nvSpPr>
            <p:spPr>
              <a:xfrm>
                <a:off x="1536812" y="3536612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48FA6AE-58DE-4CE1-B1B3-33ADA5318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812" y="3536612"/>
                <a:ext cx="307392" cy="276999"/>
              </a:xfrm>
              <a:prstGeom prst="rect">
                <a:avLst/>
              </a:prstGeom>
              <a:blipFill>
                <a:blip r:embed="rId5" cstate="print"/>
                <a:stretch>
                  <a:fillRect l="-11765" r="-1961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2B5107-B69B-4E15-ADE0-1671A433D57F}"/>
                  </a:ext>
                </a:extLst>
              </p:cNvPr>
              <p:cNvSpPr txBox="1"/>
              <p:nvPr/>
            </p:nvSpPr>
            <p:spPr>
              <a:xfrm rot="19738586">
                <a:off x="1143718" y="4091054"/>
                <a:ext cx="412292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2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2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52B5107-B69B-4E15-ADE0-1671A433D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38586">
                <a:off x="1143718" y="4091054"/>
                <a:ext cx="412292" cy="186461"/>
              </a:xfrm>
              <a:prstGeom prst="rect">
                <a:avLst/>
              </a:prstGeom>
              <a:blipFill>
                <a:blip r:embed="rId6" cstate="print"/>
                <a:stretch>
                  <a:fillRect r="-1333" b="-1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F0E65BF1-FDB3-4CFB-AD0C-8C9AA28F4029}"/>
              </a:ext>
            </a:extLst>
          </p:cNvPr>
          <p:cNvCxnSpPr/>
          <p:nvPr/>
        </p:nvCxnSpPr>
        <p:spPr>
          <a:xfrm flipV="1">
            <a:off x="872497" y="4062360"/>
            <a:ext cx="890659" cy="58371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CF7E69-BB5F-4AE1-941A-37E8A882ED4A}"/>
                  </a:ext>
                </a:extLst>
              </p:cNvPr>
              <p:cNvSpPr txBox="1"/>
              <p:nvPr/>
            </p:nvSpPr>
            <p:spPr>
              <a:xfrm>
                <a:off x="3632504" y="2671990"/>
                <a:ext cx="7320466" cy="2628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Mean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of projections of all inputs: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nary>
                  </m:oMath>
                </a14:m>
                <a:endParaRPr lang="en-IN" sz="2400" dirty="0"/>
              </a:p>
              <a:p>
                <a:endParaRPr lang="en-IN" sz="2400" dirty="0"/>
              </a:p>
              <a:p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Variance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of the projections: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b="1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IN" sz="2000" b="1" i="1" dirty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2000" b="1" i="1" dirty="0" smtClean="0">
                                          <a:latin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a:rPr lang="en-IN" sz="2000" b="1" i="1" dirty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b="1" i="1" dirty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  <m:sSubSup>
                        <m:sSubSupPr>
                          <m:ctrlPr>
                            <a:rPr lang="en-IN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sz="20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4CF7E69-BB5F-4AE1-941A-37E8A882E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04" y="2671990"/>
                <a:ext cx="7320466" cy="2628797"/>
              </a:xfrm>
              <a:prstGeom prst="rect">
                <a:avLst/>
              </a:prstGeom>
              <a:blipFill>
                <a:blip r:embed="rId7" cstate="print"/>
                <a:stretch>
                  <a:fillRect l="-1332" t="-20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B56FD281-1EED-44ED-80E7-E4A7E6B924E2}"/>
                  </a:ext>
                </a:extLst>
              </p:cNvPr>
              <p:cNvSpPr/>
              <p:nvPr/>
            </p:nvSpPr>
            <p:spPr>
              <a:xfrm>
                <a:off x="8725398" y="3785595"/>
                <a:ext cx="3410968" cy="764910"/>
              </a:xfrm>
              <a:prstGeom prst="wedgeRectCallout">
                <a:avLst>
                  <a:gd name="adj1" fmla="val -4691"/>
                  <a:gd name="adj2" fmla="val 7873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cov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of the data: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IN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I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I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4" name="Speech Bubble: Rectangle 4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56FD281-1EED-44ED-80E7-E4A7E6B92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398" y="3785595"/>
                <a:ext cx="3410968" cy="764910"/>
              </a:xfrm>
              <a:prstGeom prst="wedgeRectCallout">
                <a:avLst>
                  <a:gd name="adj1" fmla="val -4691"/>
                  <a:gd name="adj2" fmla="val 78731"/>
                </a:avLst>
              </a:prstGeom>
              <a:blipFill>
                <a:blip r:embed="rId8" cstate="print"/>
                <a:stretch>
                  <a:fillRect t="-48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09C9D12E-FBE6-48B8-AC13-A22194407668}"/>
                  </a:ext>
                </a:extLst>
              </p:cNvPr>
              <p:cNvSpPr/>
              <p:nvPr/>
            </p:nvSpPr>
            <p:spPr>
              <a:xfrm>
                <a:off x="8337284" y="5441363"/>
                <a:ext cx="3410968" cy="764910"/>
              </a:xfrm>
              <a:prstGeom prst="wedgeRectCallout">
                <a:avLst>
                  <a:gd name="adj1" fmla="val 3179"/>
                  <a:gd name="adj2" fmla="val -9564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already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centered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data, </a:t>
                </a:r>
                <a14:m>
                  <m:oMath xmlns:m="http://schemas.openxmlformats.org/officeDocument/2006/math">
                    <m:r>
                      <a:rPr lang="en-IN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IN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5" name="Speech Bubble: Rectangle 4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9C9D12E-FBE6-48B8-AC13-A22194407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284" y="5441363"/>
                <a:ext cx="3410968" cy="764910"/>
              </a:xfrm>
              <a:prstGeom prst="wedgeRectCallout">
                <a:avLst>
                  <a:gd name="adj1" fmla="val 3179"/>
                  <a:gd name="adj2" fmla="val -95649"/>
                </a:avLst>
              </a:prstGeom>
              <a:blipFill>
                <a:blip r:embed="rId9" cstate="print"/>
                <a:stretch>
                  <a:fillRect l="-890" b="-4224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09D857C-5010-4344-83B8-D33E98F423DD}"/>
                  </a:ext>
                </a:extLst>
              </p:cNvPr>
              <p:cNvSpPr txBox="1"/>
              <p:nvPr/>
            </p:nvSpPr>
            <p:spPr>
              <a:xfrm>
                <a:off x="3120775" y="5968100"/>
                <a:ext cx="4510017" cy="52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4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       </a:t>
                </a:r>
                <a:r>
                  <a:rPr lang="en-IN" sz="2400" dirty="0" err="1"/>
                  <a:t>s.t.</a:t>
                </a:r>
                <a:r>
                  <a:rPr lang="en-IN" sz="2400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09D857C-5010-4344-83B8-D33E98F42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775" y="5968100"/>
                <a:ext cx="4510017" cy="527004"/>
              </a:xfrm>
              <a:prstGeom prst="rect">
                <a:avLst/>
              </a:prstGeom>
              <a:blipFill>
                <a:blip r:embed="rId10" cstate="print"/>
                <a:stretch>
                  <a:fillRect l="-2432" t="-16279" r="-1216" b="-93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6D97CD-A88B-41DF-BF65-36FBCD656DB6}"/>
              </a:ext>
            </a:extLst>
          </p:cNvPr>
          <p:cNvSpPr/>
          <p:nvPr/>
        </p:nvSpPr>
        <p:spPr>
          <a:xfrm>
            <a:off x="2955172" y="5852290"/>
            <a:ext cx="4727601" cy="671267"/>
          </a:xfrm>
          <a:prstGeom prst="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peech Bubble: Rectangle 46">
            <a:extLst>
              <a:ext uri="{FF2B5EF4-FFF2-40B4-BE49-F238E27FC236}">
                <a16:creationId xmlns="" xmlns:a16="http://schemas.microsoft.com/office/drawing/2014/main" id="{5B91B956-142F-4989-9EAD-1EFF0ED0D867}"/>
              </a:ext>
            </a:extLst>
          </p:cNvPr>
          <p:cNvSpPr/>
          <p:nvPr/>
        </p:nvSpPr>
        <p:spPr>
          <a:xfrm>
            <a:off x="5810986" y="6435492"/>
            <a:ext cx="2472774" cy="383601"/>
          </a:xfrm>
          <a:prstGeom prst="wedgeRectCallout">
            <a:avLst>
              <a:gd name="adj1" fmla="val 4197"/>
              <a:gd name="adj2" fmla="val -7159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Need this constraint otherwise the objective’s max will be infinity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1303500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67020"/>
    </mc:Choice>
    <mc:Fallback>
      <p:transition spd="slow" advTm="3670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3" grpId="0" animBg="1"/>
      <p:bldP spid="34" grpId="0" animBg="1"/>
      <p:bldP spid="40" grpId="0" animBg="1"/>
      <p:bldP spid="44" grpId="0" animBg="1"/>
      <p:bldP spid="45" grpId="0" animBg="1"/>
      <p:bldP spid="46" grpId="0" animBg="1"/>
      <p:bldP spid="48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Max. Variance Direction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Our objective function was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 i="1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6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/>
                  <a:t> 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s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.t.</a:t>
                </a:r>
                <a:r>
                  <a:rPr lang="en-IN" sz="2600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6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construct a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for this problem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Taking derivative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setting to zero gives </a:t>
                </a:r>
                <a14:m>
                  <m:oMath xmlns:m="http://schemas.openxmlformats.org/officeDocument/2006/math"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an </a:t>
                </a:r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eigenvector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of the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with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Claim: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the eigenvector of </a:t>
                </a:r>
                <a14:m>
                  <m:oMath xmlns:m="http://schemas.openxmlformats.org/officeDocument/2006/math"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sz="26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with largest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. Note that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Thus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will be max.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the largest eigenvalue 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the corresponding top eigenvector; also known as the first </a:t>
                </a: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Principal Component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Other large variance directions can also be found likewise (with each being orthogonal to all others) using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(this is PCA)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 r="-52" b="-47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EE2D6-3500-47AF-A9F5-876DCEAF4DCA}"/>
                  </a:ext>
                </a:extLst>
              </p:cNvPr>
              <p:cNvSpPr txBox="1"/>
              <p:nvPr/>
            </p:nvSpPr>
            <p:spPr>
              <a:xfrm>
                <a:off x="3952048" y="2335810"/>
                <a:ext cx="4826899" cy="628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  <m:r>
                      <m:rPr>
                        <m:nor/>
                      </m:rPr>
                      <a:rPr lang="en-IN" sz="2800" dirty="0"/>
                      <m:t> </m:t>
                    </m:r>
                    <m:sSubSup>
                      <m:sSub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IN" sz="2800" dirty="0"/>
                  <a:t>1-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F9EE2D6-3500-47AF-A9F5-876DCEAF4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48" y="2335810"/>
                <a:ext cx="4826899" cy="628826"/>
              </a:xfrm>
              <a:prstGeom prst="rect">
                <a:avLst/>
              </a:prstGeom>
              <a:blipFill>
                <a:blip r:embed="rId4" cstate="print"/>
                <a:stretch>
                  <a:fillRect t="-13592" b="-67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61583C-63F5-43A3-B58F-7255F46BA552}"/>
                  </a:ext>
                </a:extLst>
              </p:cNvPr>
              <p:cNvSpPr txBox="1"/>
              <p:nvPr/>
            </p:nvSpPr>
            <p:spPr>
              <a:xfrm>
                <a:off x="4321217" y="4608981"/>
                <a:ext cx="3760645" cy="434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A61583C-63F5-43A3-B58F-7255F46BA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217" y="4608981"/>
                <a:ext cx="3760645" cy="434991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8E864EAE-ACD6-4889-A017-F2088AF7B33D}"/>
                  </a:ext>
                </a:extLst>
              </p:cNvPr>
              <p:cNvSpPr/>
              <p:nvPr/>
            </p:nvSpPr>
            <p:spPr>
              <a:xfrm>
                <a:off x="6201540" y="339587"/>
                <a:ext cx="1952646" cy="529598"/>
              </a:xfrm>
              <a:prstGeom prst="wedgeRectCallout">
                <a:avLst>
                  <a:gd name="adj1" fmla="val -48031"/>
                  <a:gd name="adj2" fmla="val 979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Variance along the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7" name="Speech Bubble: Rectangle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E864EAE-ACD6-4889-A017-F2088AF7B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40" y="339587"/>
                <a:ext cx="1952646" cy="529598"/>
              </a:xfrm>
              <a:prstGeom prst="wedgeRectCallout">
                <a:avLst>
                  <a:gd name="adj1" fmla="val -48031"/>
                  <a:gd name="adj2" fmla="val 97971"/>
                </a:avLst>
              </a:prstGeom>
              <a:blipFill>
                <a:blip r:embed="rId6" cstate="print"/>
                <a:stretch>
                  <a:fillRect l="-1235" t="-44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66D48DC-1AB3-44B7-85B8-0D66FE37E4A2}"/>
                  </a:ext>
                </a:extLst>
              </p:cNvPr>
              <p:cNvSpPr/>
              <p:nvPr/>
            </p:nvSpPr>
            <p:spPr>
              <a:xfrm>
                <a:off x="9672696" y="2948276"/>
                <a:ext cx="1952646" cy="529598"/>
              </a:xfrm>
              <a:prstGeom prst="wedgeRectCallout">
                <a:avLst>
                  <a:gd name="adj1" fmla="val -48031"/>
                  <a:gd name="adj2" fmla="val 979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In general,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have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eigvecs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8" name="Speech Bubble: Rectangle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66D48DC-1AB3-44B7-85B8-0D66FE37E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696" y="2948276"/>
                <a:ext cx="1952646" cy="529598"/>
              </a:xfrm>
              <a:prstGeom prst="wedgeRectCallout">
                <a:avLst>
                  <a:gd name="adj1" fmla="val -48031"/>
                  <a:gd name="adj2" fmla="val 97971"/>
                </a:avLst>
              </a:prstGeom>
              <a:blipFill>
                <a:blip r:embed="rId7" cstate="print"/>
                <a:stretch>
                  <a:fillRect l="-1548" t="-44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D17A434-69C1-42FD-81D9-1F6C6560FD4A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10716" y="882194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91AE7855-948B-4787-9733-D83A1E4E0169}"/>
                  </a:ext>
                </a:extLst>
              </p:cNvPr>
              <p:cNvSpPr/>
              <p:nvPr/>
            </p:nvSpPr>
            <p:spPr>
              <a:xfrm>
                <a:off x="8815563" y="470659"/>
                <a:ext cx="2112642" cy="1106532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Total variance of the data is equal to the sum of eigenvalues of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0" name="Speech Bubble: Rectangle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1AE7855-948B-4787-9733-D83A1E4E0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563" y="470659"/>
                <a:ext cx="2112642" cy="1106532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blipFill>
                <a:blip r:embed="rId9" cstate="print"/>
                <a:stretch>
                  <a:fillRect l="-928" b="-4918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0B73B99E-736A-466C-BECE-DF8B2903151F}"/>
                  </a:ext>
                </a:extLst>
              </p:cNvPr>
              <p:cNvSpPr/>
              <p:nvPr/>
            </p:nvSpPr>
            <p:spPr>
              <a:xfrm>
                <a:off x="8813123" y="1707132"/>
                <a:ext cx="2112642" cy="844310"/>
              </a:xfrm>
              <a:prstGeom prst="wedgeRectCallout">
                <a:avLst>
                  <a:gd name="adj1" fmla="val 39830"/>
                  <a:gd name="adj2" fmla="val -7071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PCA would keep the top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such directions of largest variances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1" name="Speech Bubble: Rectangle 1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B73B99E-736A-466C-BECE-DF8B29031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123" y="1707132"/>
                <a:ext cx="2112642" cy="844310"/>
              </a:xfrm>
              <a:prstGeom prst="wedgeRectCallout">
                <a:avLst>
                  <a:gd name="adj1" fmla="val 39830"/>
                  <a:gd name="adj2" fmla="val -70714"/>
                </a:avLst>
              </a:prstGeom>
              <a:blipFill>
                <a:blip r:embed="rId10" cstate="print"/>
                <a:stretch>
                  <a:fillRect l="-1433" r="-3152" b="-523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36043192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44933"/>
    </mc:Choice>
    <mc:Fallback>
      <p:transition spd="slow" advTm="3449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15.1|18.4|22.8|22.1|65.2|10|16.8|56.3|86.3|56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24.6|20.9|82.1|25.4|54.1|18.5|98.2|58.7|45.4|8.5|11.7|89.3|32.7|13.9|18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6.7|32.5|14.1|34.7|33.5|24|36.8|29.2|14.6|44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9.3|16.2|26.7|6.1|44.9|36.5|9.6|18|19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8.5|2.7|91.9|37|34|19|24.2|4.1|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2.3|54.4|15.8|36.8|29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39.8|56.1|44.1|14.3|2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.2|12|53.5|41.3|20.7|12.7|14.6|21.2|34.7|40.8|31.3|26.5|1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5.2|55.6|7.2|72.8|5.3|4.1|8|1.2|0.9|1|0.7|0.7|8.7|19.8|20.6|14.4|1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6.7|8.3|12.6|73.5|12.1|12.6|98.1|15.2|54.1|3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9.3|16.2|26.7|6.1|44.9|36.5|9.6|18|19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21.1|9|48.1|23.1|33.3|4.9|31|24.8|52|27|3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0.6|1.8|9.7|8.5|34.7|17.5|14.5|24.4|28.4|29.1|73.9|51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35114</TotalTime>
  <Words>321</Words>
  <Application>Microsoft Office PowerPoint</Application>
  <PresentationFormat>Custom</PresentationFormat>
  <Paragraphs>173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Dimensionality Reduction: Principal Component Analysis</vt:lpstr>
      <vt:lpstr>K-means loss function: recap</vt:lpstr>
      <vt:lpstr>Dimensionality Reduction</vt:lpstr>
      <vt:lpstr>Dimensionality Reduction</vt:lpstr>
      <vt:lpstr>Principal Component Analysis (PCA)</vt:lpstr>
      <vt:lpstr>Principal Component Analysis: the algorithm</vt:lpstr>
      <vt:lpstr>Understanding PCA: The variance perspective</vt:lpstr>
      <vt:lpstr>Solving PCA by Finding Max. Variance Directions</vt:lpstr>
      <vt:lpstr>Max. Variance Direction</vt:lpstr>
      <vt:lpstr>Understanding PCA: The reconstruction perspective</vt:lpstr>
      <vt:lpstr>Alternate Basis and Reconstruction</vt:lpstr>
      <vt:lpstr>Minimizing Reconstruction Error</vt:lpstr>
      <vt:lpstr>Principal Component Analysis</vt:lpstr>
      <vt:lpstr>Singular Value Decomposition (SVD)</vt:lpstr>
      <vt:lpstr>Low-Rank Approximation via SVD</vt:lpstr>
      <vt:lpstr>Dim-Red as Matrix Factorization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2041</cp:revision>
  <dcterms:created xsi:type="dcterms:W3CDTF">2020-07-07T20:42:16Z</dcterms:created>
  <dcterms:modified xsi:type="dcterms:W3CDTF">2021-11-03T12:19:49Z</dcterms:modified>
</cp:coreProperties>
</file>