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472" r:id="rId2"/>
    <p:sldId id="539" r:id="rId3"/>
    <p:sldId id="540" r:id="rId4"/>
    <p:sldId id="541" r:id="rId5"/>
    <p:sldId id="542" r:id="rId6"/>
    <p:sldId id="543" r:id="rId7"/>
    <p:sldId id="544" r:id="rId8"/>
    <p:sldId id="549" r:id="rId9"/>
    <p:sldId id="546" r:id="rId10"/>
    <p:sldId id="547" r:id="rId11"/>
    <p:sldId id="548" r:id="rId12"/>
    <p:sldId id="526" r:id="rId13"/>
    <p:sldId id="527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A21C8C"/>
    <a:srgbClr val="060AB2"/>
    <a:srgbClr val="B806AB"/>
    <a:srgbClr val="33CC33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9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08-11-2021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08-11-2021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08-11-2021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ams.org/publicoutreach/feature-column/fcarc-sv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en.wikipedia.org/wiki/Singular_value_decomposition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24" y="3124199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Dimensionality Reduction (contd.)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487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9101"/>
    </mc:Choice>
    <mc:Fallback>
      <p:transition spd="slow" advTm="491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Low-Rank Approximation via SVD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 we just use the top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singular values, we get a rank-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SVD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SVD approx. can be shown to minimize the reconstruction error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Fact: SVD gives the best rank-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approximation of a matrix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PCA is done by doing SVD on the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(left and right singular vectors are the same and become eigenvectors, singular values become eigenvalues)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9751786-E974-4FDB-B381-38F97E0ACB4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770" y="1972162"/>
            <a:ext cx="6134100" cy="21717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8FEE8C6C-14DF-4A15-A2C8-50D32EAA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95" y="2224528"/>
            <a:ext cx="5038725" cy="1085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13124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39497"/>
    </mc:Choice>
    <mc:Fallback>
      <p:transition spd="slow" advTm="239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Dim-Red as Matrix Factorization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 we don’t care about the orthonormality constraints, then dim-red can also be achieved by solving a matrix factorization problem on the data matrix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solve such problems using ALT-OPT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impose various constraints on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IN" sz="2600" b="1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(e.g., sparsity, non-negativity, etc)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455A31B-2970-4AFF-B292-7D5DFD4E12CA}"/>
              </a:ext>
            </a:extLst>
          </p:cNvPr>
          <p:cNvSpPr/>
          <p:nvPr/>
        </p:nvSpPr>
        <p:spPr>
          <a:xfrm>
            <a:off x="2267324" y="2414965"/>
            <a:ext cx="2460396" cy="22812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FD8CE7C-FB47-4B28-A0E3-84D8CDFE3071}"/>
              </a:ext>
            </a:extLst>
          </p:cNvPr>
          <p:cNvSpPr/>
          <p:nvPr/>
        </p:nvSpPr>
        <p:spPr>
          <a:xfrm>
            <a:off x="6096000" y="2420889"/>
            <a:ext cx="1491283" cy="2281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441A147-5301-4677-B794-2E6578D56FA5}"/>
              </a:ext>
            </a:extLst>
          </p:cNvPr>
          <p:cNvSpPr/>
          <p:nvPr/>
        </p:nvSpPr>
        <p:spPr>
          <a:xfrm>
            <a:off x="8146904" y="2420889"/>
            <a:ext cx="2460395" cy="1293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FD67B0E-A54F-401A-8751-90A0544238B2}"/>
              </a:ext>
            </a:extLst>
          </p:cNvPr>
          <p:cNvSpPr txBox="1"/>
          <p:nvPr/>
        </p:nvSpPr>
        <p:spPr>
          <a:xfrm>
            <a:off x="1649568" y="3201664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6A7310-AB4E-415B-BC71-DA21B1C76705}"/>
              </a:ext>
            </a:extLst>
          </p:cNvPr>
          <p:cNvSpPr txBox="1"/>
          <p:nvPr/>
        </p:nvSpPr>
        <p:spPr>
          <a:xfrm>
            <a:off x="3290948" y="1836894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9C255CA-520F-47BA-A25B-070D1542F92B}"/>
              </a:ext>
            </a:extLst>
          </p:cNvPr>
          <p:cNvSpPr txBox="1"/>
          <p:nvPr/>
        </p:nvSpPr>
        <p:spPr>
          <a:xfrm>
            <a:off x="9021840" y="1832847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AE1E5BC-FA3D-4FAA-8126-469D3E4215C4}"/>
              </a:ext>
            </a:extLst>
          </p:cNvPr>
          <p:cNvSpPr txBox="1"/>
          <p:nvPr/>
        </p:nvSpPr>
        <p:spPr>
          <a:xfrm>
            <a:off x="7708904" y="272111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0CDEF2C-9AA8-407F-8D70-4D34A201469E}"/>
              </a:ext>
            </a:extLst>
          </p:cNvPr>
          <p:cNvSpPr txBox="1"/>
          <p:nvPr/>
        </p:nvSpPr>
        <p:spPr>
          <a:xfrm>
            <a:off x="6676234" y="183284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0AA102D-50B8-4BD9-BC8F-16D3595F5F9E}"/>
              </a:ext>
            </a:extLst>
          </p:cNvPr>
          <p:cNvSpPr txBox="1"/>
          <p:nvPr/>
        </p:nvSpPr>
        <p:spPr>
          <a:xfrm>
            <a:off x="5619065" y="3201666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N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E27C7-3CF8-4589-9654-E319BC85C1AD}"/>
                  </a:ext>
                </a:extLst>
              </p:cNvPr>
              <p:cNvSpPr txBox="1"/>
              <p:nvPr/>
            </p:nvSpPr>
            <p:spPr>
              <a:xfrm>
                <a:off x="4911402" y="3201664"/>
                <a:ext cx="59311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IN" sz="4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42E27C7-3CF8-4589-9654-E319BC85C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02" y="3201664"/>
                <a:ext cx="593111" cy="73866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B912573-FD0D-4E0F-A334-8EE6393EC088}"/>
                  </a:ext>
                </a:extLst>
              </p:cNvPr>
              <p:cNvSpPr/>
              <p:nvPr/>
            </p:nvSpPr>
            <p:spPr>
              <a:xfrm>
                <a:off x="7872486" y="4131061"/>
                <a:ext cx="1711378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containing the low-dim rep of </a:t>
                </a:r>
                <a14:m>
                  <m:oMath xmlns:m="http://schemas.openxmlformats.org/officeDocument/2006/math">
                    <m:r>
                      <a:rPr lang="en-IN" sz="1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9" name="Speech Bubble: Rectangle 1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B912573-FD0D-4E0F-A334-8EE6393E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86" y="4131061"/>
                <a:ext cx="1711378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blipFill>
                <a:blip r:embed="rId5" cstate="print"/>
                <a:stretch>
                  <a:fillRect b="-98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C77CB-00D8-40B8-B189-AF374F31F7B0}"/>
                  </a:ext>
                </a:extLst>
              </p:cNvPr>
              <p:cNvSpPr txBox="1"/>
              <p:nvPr/>
            </p:nvSpPr>
            <p:spPr>
              <a:xfrm>
                <a:off x="1194632" y="4947679"/>
                <a:ext cx="6441699" cy="622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N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0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</m:acc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sub>
                      </m:sSub>
                      <m:sSup>
                        <m:sSupPr>
                          <m:ctrlPr>
                            <a:rPr lang="en-IN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𝐙𝐖</m:t>
                              </m:r>
                            </m:e>
                          </m:d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43AC77CB-00D8-40B8-B189-AF374F31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32" y="4947679"/>
                <a:ext cx="6441699" cy="62260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6D0F8F34-109A-4527-8844-473BF94AB3E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95175" y="5204817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01C5ED8A-7809-443B-BCB9-8293D08B477A}"/>
                  </a:ext>
                </a:extLst>
              </p:cNvPr>
              <p:cNvSpPr/>
              <p:nvPr/>
            </p:nvSpPr>
            <p:spPr>
              <a:xfrm>
                <a:off x="7872486" y="5070577"/>
                <a:ext cx="3103760" cy="817008"/>
              </a:xfrm>
              <a:prstGeom prst="wedgeRectCallout">
                <a:avLst>
                  <a:gd name="adj1" fmla="val 59201"/>
                  <a:gd name="adj2" fmla="val 17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m:rPr>
                        <m:sty m:val="p"/>
                      </m:rP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such a factorization gives a low-rank approximation of the data matrix X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2" name="Speech Bubble: Rectangle 2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1C5ED8A-7809-443B-BCB9-8293D08B4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86" y="5070577"/>
                <a:ext cx="3103760" cy="817008"/>
              </a:xfrm>
              <a:prstGeom prst="wedgeRectCallout">
                <a:avLst>
                  <a:gd name="adj1" fmla="val 59201"/>
                  <a:gd name="adj2" fmla="val 17005"/>
                </a:avLst>
              </a:prstGeom>
              <a:blipFill>
                <a:blip r:embed="rId8" cstate="print"/>
                <a:stretch>
                  <a:fillRect l="-710" t="-2190" b="-80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6380418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0786"/>
    </mc:Choice>
    <mc:Fallback>
      <p:transition spd="slow" advTm="250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6" grpId="0"/>
      <p:bldP spid="13" grpId="0"/>
      <p:bldP spid="14" grpId="0"/>
      <p:bldP spid="15" grpId="0"/>
      <p:bldP spid="16" grpId="0"/>
      <p:bldP spid="17" grpId="0"/>
      <p:bldP spid="7" grpId="0" animBg="1"/>
      <p:bldP spid="19" grpId="0" animBg="1"/>
      <p:bldP spid="18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Supervised 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Maximum variance directions may not be aligned with class separation directions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Be careful when using PCA for supervised learning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 better option would be to project such that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Points within the same class are close (low intra-class variance)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Points from different classes are well separated (the class means are far apart)</a:t>
            </a:r>
            <a:endParaRPr lang="en-IN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0FE712E-E475-408A-9041-76DF0EAA5944}"/>
              </a:ext>
            </a:extLst>
          </p:cNvPr>
          <p:cNvCxnSpPr>
            <a:cxnSpLocks/>
          </p:cNvCxnSpPr>
          <p:nvPr/>
        </p:nvCxnSpPr>
        <p:spPr>
          <a:xfrm flipV="1">
            <a:off x="4261608" y="1694576"/>
            <a:ext cx="0" cy="3036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B47069C-6A31-4D72-A168-BB4C66441429}"/>
              </a:ext>
            </a:extLst>
          </p:cNvPr>
          <p:cNvCxnSpPr>
            <a:cxnSpLocks/>
          </p:cNvCxnSpPr>
          <p:nvPr/>
        </p:nvCxnSpPr>
        <p:spPr>
          <a:xfrm>
            <a:off x="4261608" y="4731391"/>
            <a:ext cx="40143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B2D84286-3D8E-41E0-BF81-2F5D32D82790}"/>
              </a:ext>
            </a:extLst>
          </p:cNvPr>
          <p:cNvSpPr/>
          <p:nvPr/>
        </p:nvSpPr>
        <p:spPr>
          <a:xfrm>
            <a:off x="5905865" y="2256358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60A6109-DF3C-4282-8F5C-DAF228FD964C}"/>
              </a:ext>
            </a:extLst>
          </p:cNvPr>
          <p:cNvSpPr/>
          <p:nvPr/>
        </p:nvSpPr>
        <p:spPr>
          <a:xfrm>
            <a:off x="6293157" y="228989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4BCDB2C-44B1-48A7-AB9F-5EDB1B981150}"/>
              </a:ext>
            </a:extLst>
          </p:cNvPr>
          <p:cNvSpPr/>
          <p:nvPr/>
        </p:nvSpPr>
        <p:spPr>
          <a:xfrm>
            <a:off x="5905864" y="252175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88E70FB8-6F20-4A3A-97C0-5346FA50B47B}"/>
              </a:ext>
            </a:extLst>
          </p:cNvPr>
          <p:cNvSpPr/>
          <p:nvPr/>
        </p:nvSpPr>
        <p:spPr>
          <a:xfrm>
            <a:off x="6083448" y="2415678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3B6546B5-9E7A-4458-839F-5DBCE245881C}"/>
              </a:ext>
            </a:extLst>
          </p:cNvPr>
          <p:cNvSpPr/>
          <p:nvPr/>
        </p:nvSpPr>
        <p:spPr>
          <a:xfrm>
            <a:off x="6572086" y="222282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9E05748-8D5C-4493-B4F6-305D23B7973A}"/>
              </a:ext>
            </a:extLst>
          </p:cNvPr>
          <p:cNvSpPr/>
          <p:nvPr/>
        </p:nvSpPr>
        <p:spPr>
          <a:xfrm>
            <a:off x="7027869" y="232474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50E682B2-7753-4111-97D0-6EA9E32D6CEF}"/>
              </a:ext>
            </a:extLst>
          </p:cNvPr>
          <p:cNvSpPr/>
          <p:nvPr/>
        </p:nvSpPr>
        <p:spPr>
          <a:xfrm>
            <a:off x="6471396" y="250793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9435175-D42F-480E-9BB7-81A634536141}"/>
              </a:ext>
            </a:extLst>
          </p:cNvPr>
          <p:cNvSpPr/>
          <p:nvPr/>
        </p:nvSpPr>
        <p:spPr>
          <a:xfrm>
            <a:off x="6749669" y="238214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8ADFE666-3548-4D54-B09D-C50CB5C3C307}"/>
              </a:ext>
            </a:extLst>
          </p:cNvPr>
          <p:cNvSpPr/>
          <p:nvPr/>
        </p:nvSpPr>
        <p:spPr>
          <a:xfrm>
            <a:off x="7182404" y="219346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BC808635-C368-42BC-B30C-51DCD5DF501F}"/>
              </a:ext>
            </a:extLst>
          </p:cNvPr>
          <p:cNvSpPr/>
          <p:nvPr/>
        </p:nvSpPr>
        <p:spPr>
          <a:xfrm>
            <a:off x="7666113" y="238214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C03B987-7D12-4F68-A1BA-51CD300D6F09}"/>
              </a:ext>
            </a:extLst>
          </p:cNvPr>
          <p:cNvSpPr/>
          <p:nvPr/>
        </p:nvSpPr>
        <p:spPr>
          <a:xfrm>
            <a:off x="7259315" y="252850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2C489B3-A20A-4B0F-938F-7E3C1215276B}"/>
              </a:ext>
            </a:extLst>
          </p:cNvPr>
          <p:cNvSpPr/>
          <p:nvPr/>
        </p:nvSpPr>
        <p:spPr>
          <a:xfrm>
            <a:off x="7401154" y="228572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061A788-2E5D-4658-8032-829FCB524944}"/>
              </a:ext>
            </a:extLst>
          </p:cNvPr>
          <p:cNvSpPr/>
          <p:nvPr/>
        </p:nvSpPr>
        <p:spPr>
          <a:xfrm>
            <a:off x="6279526" y="2660833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BC39E4A-7DF6-47D9-A232-9E2A84CF8978}"/>
              </a:ext>
            </a:extLst>
          </p:cNvPr>
          <p:cNvSpPr/>
          <p:nvPr/>
        </p:nvSpPr>
        <p:spPr>
          <a:xfrm>
            <a:off x="6666818" y="2694365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2920E081-D4EF-419D-9B1F-2916E17ABA66}"/>
              </a:ext>
            </a:extLst>
          </p:cNvPr>
          <p:cNvSpPr/>
          <p:nvPr/>
        </p:nvSpPr>
        <p:spPr>
          <a:xfrm>
            <a:off x="6959322" y="2590541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3555B4F-B381-4788-B92F-31DCF8F6381F}"/>
              </a:ext>
            </a:extLst>
          </p:cNvPr>
          <p:cNvSpPr/>
          <p:nvPr/>
        </p:nvSpPr>
        <p:spPr>
          <a:xfrm>
            <a:off x="7127885" y="2746425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2221359-B12A-49D0-BD09-068AA02432CC}"/>
              </a:ext>
            </a:extLst>
          </p:cNvPr>
          <p:cNvSpPr/>
          <p:nvPr/>
        </p:nvSpPr>
        <p:spPr>
          <a:xfrm>
            <a:off x="5367231" y="237571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DFAA1A4E-9792-4F1A-9001-EF7DE356F47F}"/>
              </a:ext>
            </a:extLst>
          </p:cNvPr>
          <p:cNvSpPr/>
          <p:nvPr/>
        </p:nvSpPr>
        <p:spPr>
          <a:xfrm>
            <a:off x="5754523" y="240924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AD852252-7EA8-423A-A2D5-25BC48FCCF7C}"/>
              </a:ext>
            </a:extLst>
          </p:cNvPr>
          <p:cNvSpPr/>
          <p:nvPr/>
        </p:nvSpPr>
        <p:spPr>
          <a:xfrm>
            <a:off x="5957604" y="2701371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FF325E19-B27F-4793-AF08-A5FC783E2997}"/>
              </a:ext>
            </a:extLst>
          </p:cNvPr>
          <p:cNvSpPr/>
          <p:nvPr/>
        </p:nvSpPr>
        <p:spPr>
          <a:xfrm>
            <a:off x="5544814" y="253503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D47715EE-287D-4CCB-9C3A-FE43C103CC51}"/>
              </a:ext>
            </a:extLst>
          </p:cNvPr>
          <p:cNvSpPr/>
          <p:nvPr/>
        </p:nvSpPr>
        <p:spPr>
          <a:xfrm>
            <a:off x="6063181" y="3566668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B65E1667-270C-454A-B171-2535EF3E6CAB}"/>
              </a:ext>
            </a:extLst>
          </p:cNvPr>
          <p:cNvSpPr/>
          <p:nvPr/>
        </p:nvSpPr>
        <p:spPr>
          <a:xfrm>
            <a:off x="6450473" y="360020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44EAEBC-72BB-4EBC-8D2A-231D500497D7}"/>
              </a:ext>
            </a:extLst>
          </p:cNvPr>
          <p:cNvSpPr/>
          <p:nvPr/>
        </p:nvSpPr>
        <p:spPr>
          <a:xfrm>
            <a:off x="6063180" y="383206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63AC8DF2-A0F4-4A59-AD93-983F19F37C5B}"/>
              </a:ext>
            </a:extLst>
          </p:cNvPr>
          <p:cNvSpPr/>
          <p:nvPr/>
        </p:nvSpPr>
        <p:spPr>
          <a:xfrm>
            <a:off x="6240764" y="3725988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C91543F5-B420-4CD7-90E9-6FC8015F6058}"/>
              </a:ext>
            </a:extLst>
          </p:cNvPr>
          <p:cNvSpPr/>
          <p:nvPr/>
        </p:nvSpPr>
        <p:spPr>
          <a:xfrm>
            <a:off x="6729402" y="353313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9F60AEE5-9F16-42BC-8038-71F06D23C5F9}"/>
              </a:ext>
            </a:extLst>
          </p:cNvPr>
          <p:cNvSpPr/>
          <p:nvPr/>
        </p:nvSpPr>
        <p:spPr>
          <a:xfrm>
            <a:off x="7185185" y="363505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FFC4C46-8C0B-485E-AC4C-D70E3D0214CE}"/>
              </a:ext>
            </a:extLst>
          </p:cNvPr>
          <p:cNvSpPr/>
          <p:nvPr/>
        </p:nvSpPr>
        <p:spPr>
          <a:xfrm>
            <a:off x="6628712" y="381824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7341A04F-69CD-4698-9963-5C76D35288DA}"/>
              </a:ext>
            </a:extLst>
          </p:cNvPr>
          <p:cNvSpPr/>
          <p:nvPr/>
        </p:nvSpPr>
        <p:spPr>
          <a:xfrm>
            <a:off x="6906985" y="369245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9EC17D5A-5FB2-43F3-8795-CC056D0B25DB}"/>
              </a:ext>
            </a:extLst>
          </p:cNvPr>
          <p:cNvSpPr/>
          <p:nvPr/>
        </p:nvSpPr>
        <p:spPr>
          <a:xfrm>
            <a:off x="7339720" y="350377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27E6747-B7A6-40DE-8485-C2D4EB544541}"/>
              </a:ext>
            </a:extLst>
          </p:cNvPr>
          <p:cNvSpPr/>
          <p:nvPr/>
        </p:nvSpPr>
        <p:spPr>
          <a:xfrm>
            <a:off x="7823429" y="369245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E632B69D-4916-4D7F-BFD9-13E9881E280F}"/>
              </a:ext>
            </a:extLst>
          </p:cNvPr>
          <p:cNvSpPr/>
          <p:nvPr/>
        </p:nvSpPr>
        <p:spPr>
          <a:xfrm>
            <a:off x="7416631" y="383881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3A128D48-5C31-4747-B08E-6EFE4EDE63FD}"/>
              </a:ext>
            </a:extLst>
          </p:cNvPr>
          <p:cNvSpPr/>
          <p:nvPr/>
        </p:nvSpPr>
        <p:spPr>
          <a:xfrm>
            <a:off x="7558470" y="359603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FFD0EFEB-1EAC-46BE-9C32-D7611E647F57}"/>
              </a:ext>
            </a:extLst>
          </p:cNvPr>
          <p:cNvSpPr/>
          <p:nvPr/>
        </p:nvSpPr>
        <p:spPr>
          <a:xfrm>
            <a:off x="6436842" y="3971143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D2CB9769-9278-4F66-A54A-099B621F7FD9}"/>
              </a:ext>
            </a:extLst>
          </p:cNvPr>
          <p:cNvSpPr/>
          <p:nvPr/>
        </p:nvSpPr>
        <p:spPr>
          <a:xfrm>
            <a:off x="6824134" y="4004675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6ACB3AAF-02D5-4256-B932-781E75DD3D51}"/>
              </a:ext>
            </a:extLst>
          </p:cNvPr>
          <p:cNvSpPr/>
          <p:nvPr/>
        </p:nvSpPr>
        <p:spPr>
          <a:xfrm>
            <a:off x="7116638" y="3900851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8F1DDA59-FE8E-4304-B298-CF7541CC6D3E}"/>
              </a:ext>
            </a:extLst>
          </p:cNvPr>
          <p:cNvSpPr/>
          <p:nvPr/>
        </p:nvSpPr>
        <p:spPr>
          <a:xfrm>
            <a:off x="7285201" y="4056735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48573D27-D153-41EF-A377-5CAD812F2526}"/>
              </a:ext>
            </a:extLst>
          </p:cNvPr>
          <p:cNvSpPr/>
          <p:nvPr/>
        </p:nvSpPr>
        <p:spPr>
          <a:xfrm>
            <a:off x="5524547" y="368602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029ABBE3-91B5-4D57-BDDE-E59A69E96E22}"/>
              </a:ext>
            </a:extLst>
          </p:cNvPr>
          <p:cNvSpPr/>
          <p:nvPr/>
        </p:nvSpPr>
        <p:spPr>
          <a:xfrm>
            <a:off x="5911839" y="371955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812D8347-3669-4F9A-977F-8F9914BCD8AD}"/>
              </a:ext>
            </a:extLst>
          </p:cNvPr>
          <p:cNvSpPr/>
          <p:nvPr/>
        </p:nvSpPr>
        <p:spPr>
          <a:xfrm>
            <a:off x="6114920" y="4011681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3E3F2BDF-8EC5-48E4-85C6-F4EEB14E9510}"/>
              </a:ext>
            </a:extLst>
          </p:cNvPr>
          <p:cNvSpPr/>
          <p:nvPr/>
        </p:nvSpPr>
        <p:spPr>
          <a:xfrm>
            <a:off x="5702130" y="384534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F34D4CC5-8E8F-4719-AD41-AC62BAF150AC}"/>
              </a:ext>
            </a:extLst>
          </p:cNvPr>
          <p:cNvCxnSpPr>
            <a:cxnSpLocks/>
          </p:cNvCxnSpPr>
          <p:nvPr/>
        </p:nvCxnSpPr>
        <p:spPr>
          <a:xfrm>
            <a:off x="4957894" y="3135226"/>
            <a:ext cx="3229761" cy="102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F446DEF-B1D7-4C88-9EA4-794D64FAC3AC}"/>
              </a:ext>
            </a:extLst>
          </p:cNvPr>
          <p:cNvSpPr txBox="1"/>
          <p:nvPr/>
        </p:nvSpPr>
        <p:spPr>
          <a:xfrm>
            <a:off x="7411367" y="2668068"/>
            <a:ext cx="172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Max variance direction (given by PCA)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DB992F60-F221-49A4-A99F-383AAD734088}"/>
              </a:ext>
            </a:extLst>
          </p:cNvPr>
          <p:cNvCxnSpPr>
            <a:cxnSpLocks/>
          </p:cNvCxnSpPr>
          <p:nvPr/>
        </p:nvCxnSpPr>
        <p:spPr>
          <a:xfrm flipV="1">
            <a:off x="4762890" y="1981938"/>
            <a:ext cx="121347" cy="24159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1D0958F-6858-4632-ACBD-3E295E7DC1AF}"/>
              </a:ext>
            </a:extLst>
          </p:cNvPr>
          <p:cNvSpPr txBox="1"/>
          <p:nvPr/>
        </p:nvSpPr>
        <p:spPr>
          <a:xfrm>
            <a:off x="4872438" y="1716391"/>
            <a:ext cx="206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Direction that preserves class separation</a:t>
            </a:r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xmlns="" id="{BA12CBBE-11B8-4A1C-AF5E-D7AF464DB6CC}"/>
              </a:ext>
            </a:extLst>
          </p:cNvPr>
          <p:cNvSpPr/>
          <p:nvPr/>
        </p:nvSpPr>
        <p:spPr>
          <a:xfrm>
            <a:off x="8895546" y="1742791"/>
            <a:ext cx="3170527" cy="778959"/>
          </a:xfrm>
          <a:prstGeom prst="wedgeRectCallout">
            <a:avLst>
              <a:gd name="adj1" fmla="val -45217"/>
              <a:gd name="adj2" fmla="val 787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Projecting along this will give a one dimensional embedding of each point with both classes overlapping with each other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xmlns="" id="{ED1E4115-C6FB-4893-8F7A-D7DFBC99C4B1}"/>
              </a:ext>
            </a:extLst>
          </p:cNvPr>
          <p:cNvSpPr/>
          <p:nvPr/>
        </p:nvSpPr>
        <p:spPr>
          <a:xfrm>
            <a:off x="1339069" y="1961733"/>
            <a:ext cx="3170527" cy="778959"/>
          </a:xfrm>
          <a:prstGeom prst="wedgeRectCallout">
            <a:avLst>
              <a:gd name="adj1" fmla="val 61414"/>
              <a:gd name="adj2" fmla="val -612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Projecting along this will give a one dimensional embedding of each point with both classes still having a good separation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3285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62435"/>
    </mc:Choice>
    <mc:Fallback>
      <p:transition spd="slow" advTm="362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/>
      <p:bldP spid="67" grpId="0"/>
      <p:bldP spid="68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Supervised 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Many techniques. A simple yet popular one is Fisher Discriminant Analysis, also known as Linear Discriminant Analysis (FDA or LDA)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simplicity, assume two classes (can be generalized for more than 2 classes too)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a projection direction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After projection the means of the two classes are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Total variance of the points after projection will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where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Fisher discriminant analysis finds the optimal projection direction by solving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xmlns="" id="{0742788F-C8D9-4931-A324-2D365E840E41}"/>
              </a:ext>
            </a:extLst>
          </p:cNvPr>
          <p:cNvSpPr/>
          <p:nvPr/>
        </p:nvSpPr>
        <p:spPr>
          <a:xfrm>
            <a:off x="6613740" y="1507899"/>
            <a:ext cx="4283559" cy="505459"/>
          </a:xfrm>
          <a:prstGeom prst="wedgeRectCallout">
            <a:avLst>
              <a:gd name="adj1" fmla="val -53901"/>
              <a:gd name="adj2" fmla="val -112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LDA should not be confused with another very popular ML technique for finding topics in text data (Latent Dirichlet Allocation)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38EB9C-CA78-4B9B-A60D-B7AB2CDCFF5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6563" y="3128364"/>
            <a:ext cx="4344923" cy="702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431E80-939E-4F16-BDD4-142B4579717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19586" y="4299810"/>
            <a:ext cx="6123078" cy="7493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6311A0C-0E4F-4B15-998A-CA86BADA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3068" y="5654635"/>
            <a:ext cx="2384072" cy="73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xmlns="" id="{C3749BB6-F2AB-471D-B2E0-130FF2AF0860}"/>
              </a:ext>
            </a:extLst>
          </p:cNvPr>
          <p:cNvSpPr/>
          <p:nvPr/>
        </p:nvSpPr>
        <p:spPr>
          <a:xfrm>
            <a:off x="7563096" y="5549764"/>
            <a:ext cx="1497016" cy="472584"/>
          </a:xfrm>
          <a:prstGeom prst="wedgeRectCallout">
            <a:avLst>
              <a:gd name="adj1" fmla="val -66593"/>
              <a:gd name="adj2" fmla="val 650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Push the means far apart</a:t>
            </a:r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xmlns="" id="{CE385FDC-45FB-4592-9E25-C9C4F9417328}"/>
              </a:ext>
            </a:extLst>
          </p:cNvPr>
          <p:cNvSpPr/>
          <p:nvPr/>
        </p:nvSpPr>
        <p:spPr>
          <a:xfrm>
            <a:off x="7438658" y="6117482"/>
            <a:ext cx="2384071" cy="674192"/>
          </a:xfrm>
          <a:prstGeom prst="wedgeRectCallout">
            <a:avLst>
              <a:gd name="adj1" fmla="val -61510"/>
              <a:gd name="adj2" fmla="val -242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Make each class tightly packed after projection (small variance)</a:t>
            </a:r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xmlns="" id="{A4039945-8E6F-4062-B0C6-CD900DB65955}"/>
              </a:ext>
            </a:extLst>
          </p:cNvPr>
          <p:cNvSpPr/>
          <p:nvPr/>
        </p:nvSpPr>
        <p:spPr>
          <a:xfrm>
            <a:off x="1057014" y="5600325"/>
            <a:ext cx="3750098" cy="1034313"/>
          </a:xfrm>
          <a:prstGeom prst="wedgeRectCallout">
            <a:avLst>
              <a:gd name="adj1" fmla="val 54624"/>
              <a:gd name="adj2" fmla="val -1492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solution to this problem involves solving an eigendecomposition problem that involves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within class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covariance matrices and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between class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covariance matrices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5C083FF-EA1D-4679-81BB-E45DEF37131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81519" y="3909552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5EBBAD41-E1DD-433B-BF78-384D361711C6}"/>
                  </a:ext>
                </a:extLst>
              </p:cNvPr>
              <p:cNvSpPr/>
              <p:nvPr/>
            </p:nvSpPr>
            <p:spPr>
              <a:xfrm>
                <a:off x="9170676" y="3288024"/>
                <a:ext cx="1824499" cy="1243056"/>
              </a:xfrm>
              <a:prstGeom prst="wedgeRectCallout">
                <a:avLst>
                  <a:gd name="adj1" fmla="val 69438"/>
                  <a:gd name="adj2" fmla="val 316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 we considered projection to one dimension but can be generalized to projection to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dim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xmlns="" id="{5EBBAD41-E1DD-433B-BF78-384D36171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676" y="3288024"/>
                <a:ext cx="1824499" cy="1243056"/>
              </a:xfrm>
              <a:prstGeom prst="wedgeRectCallout">
                <a:avLst>
                  <a:gd name="adj1" fmla="val 69438"/>
                  <a:gd name="adj2" fmla="val 31694"/>
                </a:avLst>
              </a:prstGeom>
              <a:blipFill>
                <a:blip r:embed="rId8" cstate="print"/>
                <a:stretch>
                  <a:fillRect l="-1099" t="-3382" b="-82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100152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36814"/>
    </mc:Choice>
    <mc:Fallback>
      <p:transition spd="slow" advTm="436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9" grpId="0" animBg="1"/>
      <p:bldP spid="6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380" y="2427667"/>
            <a:ext cx="8209054" cy="121012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Dimensionality Reduction given Pairwise Distances between points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314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7867"/>
    </mc:Choice>
    <mc:Fallback>
      <p:transition spd="slow" advTm="2786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Dim. Reduction by Preserving Pairwise Distances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PCA/SVD etc assume we are 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as vectors (e.g., 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dim)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Often the data is given in form of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distances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between points 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Would like to project data such that pairwise distances between points are preserved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Basically,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large (resp. small), would like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be large (resp. small)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Multi-dimensional Scaling (MDS)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is one such algorithm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Euclidean distance, MDS is equivalent to PCA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approach tries to preserve all pairwise distances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try to preserve pairwise distances only between close-by points (i.e.. b/w nearest neighbors). It helps achieve non-linear dim red. Algos like </a:t>
                </a:r>
                <a:r>
                  <a:rPr lang="en-GB" sz="22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Isomap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and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locally linear embedding (LLE)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do this 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b="-40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E1BFA0-8C91-4B21-B12F-8CFECF85D08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29501" y="2817060"/>
            <a:ext cx="6490415" cy="10709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FC5F519-00FE-4BA0-81B3-C55FCD70E725}"/>
                  </a:ext>
                </a:extLst>
              </p:cNvPr>
              <p:cNvSpPr/>
              <p:nvPr/>
            </p:nvSpPr>
            <p:spPr>
              <a:xfrm>
                <a:off x="9485969" y="2891372"/>
                <a:ext cx="2337174" cy="776679"/>
              </a:xfrm>
              <a:prstGeom prst="wedgeRectCallout">
                <a:avLst>
                  <a:gd name="adj1" fmla="val -66778"/>
                  <a:gd name="adj2" fmla="val -441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 low-dim embeddings/projections of points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C5F519-00FE-4BA0-81B3-C55FCD70E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969" y="2891372"/>
                <a:ext cx="2337174" cy="776679"/>
              </a:xfrm>
              <a:prstGeom prst="wedgeRectCallout">
                <a:avLst>
                  <a:gd name="adj1" fmla="val -66778"/>
                  <a:gd name="adj2" fmla="val -4411"/>
                </a:avLst>
              </a:prstGeom>
              <a:blipFill>
                <a:blip r:embed="rId5" cstate="print"/>
                <a:stretch>
                  <a:fillRect t="-5344" r="-1754" b="-1221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93823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1934"/>
    </mc:Choice>
    <mc:Fallback>
      <p:transition spd="slow" advTm="301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MDS: An Example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Result of applying MDS (with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on pairwise distances between some US cities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MDS produces a 2D embedding such that geographically close cities are also close in embedding space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983FF50-FDB8-461D-B8BA-40C463AE424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6835" y="1637690"/>
            <a:ext cx="5044964" cy="40895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1258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4745"/>
    </mc:Choice>
    <mc:Fallback>
      <p:transition spd="slow" advTm="134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43" y="2575774"/>
            <a:ext cx="9214834" cy="121012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Nonlinear 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0630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6422"/>
    </mc:Choice>
    <mc:Fallback>
      <p:transition spd="slow" advTm="3642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Beyond Linear Projections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Consider the swiss-roll dataset (points lying close to a manifold)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Linear projection methods (e.g., PCA) can’t capture intrinsic nonlinearities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Maximum variance directions may not be the most interesting ones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D562A2-68C6-4054-B193-EB2CDDBE29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0237" y="1904893"/>
            <a:ext cx="8461420" cy="304821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xmlns="" id="{537ED486-D06C-4629-9945-ED562267CF1A}"/>
              </a:ext>
            </a:extLst>
          </p:cNvPr>
          <p:cNvSpPr/>
          <p:nvPr/>
        </p:nvSpPr>
        <p:spPr>
          <a:xfrm>
            <a:off x="9492351" y="1731436"/>
            <a:ext cx="2578824" cy="776679"/>
          </a:xfrm>
          <a:prstGeom prst="wedgeRectCallout">
            <a:avLst>
              <a:gd name="adj1" fmla="val -53002"/>
              <a:gd name="adj2" fmla="val 710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Relative positions of points destroyed after the projection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6916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5083"/>
    </mc:Choice>
    <mc:Fallback>
      <p:transition spd="slow" advTm="1750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Nonlinear Dimensionality Reduction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We want to a learn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nonlinear</a:t>
            </a:r>
            <a:r>
              <a:rPr lang="en-GB" sz="2600" dirty="0">
                <a:latin typeface="Abadi Extra Light" panose="020B0204020104020204" pitchFamily="34" charset="0"/>
              </a:rPr>
              <a:t> low-dim projection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Some ways of doing this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 err="1">
                <a:latin typeface="Abadi Extra Light" panose="020B0204020104020204" pitchFamily="34" charset="0"/>
              </a:rPr>
              <a:t>Nonlinearize</a:t>
            </a:r>
            <a:r>
              <a:rPr lang="en-GB" sz="2200" dirty="0">
                <a:latin typeface="Abadi Extra Light" panose="020B0204020104020204" pitchFamily="34" charset="0"/>
              </a:rPr>
              <a:t> a linear dimensionality reduction method. E.g.: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Cluster data and apply linear PCA within each cluster (</a:t>
            </a:r>
            <a:r>
              <a:rPr lang="en-GB" sz="1800" dirty="0">
                <a:solidFill>
                  <a:srgbClr val="0000FF"/>
                </a:solidFill>
                <a:latin typeface="Abadi Extra Light" panose="020B0204020104020204" pitchFamily="34" charset="0"/>
              </a:rPr>
              <a:t>mixture of PCA</a:t>
            </a:r>
            <a:r>
              <a:rPr lang="en-GB" sz="1800" dirty="0">
                <a:latin typeface="Abadi Extra Light" panose="020B0204020104020204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00FF"/>
                </a:solidFill>
                <a:latin typeface="Abadi Extra Light" panose="020B0204020104020204" pitchFamily="34" charset="0"/>
              </a:rPr>
              <a:t>Kernel</a:t>
            </a:r>
            <a:r>
              <a:rPr lang="en-GB" sz="1800" dirty="0">
                <a:latin typeface="Abadi Extra Light" panose="020B0204020104020204" pitchFamily="34" charset="0"/>
              </a:rPr>
              <a:t> PCA (nonlinear PCA)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Using </a:t>
            </a:r>
            <a:r>
              <a:rPr lang="en-GB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manifold based methods </a:t>
            </a:r>
            <a:r>
              <a:rPr lang="en-GB" sz="2200" dirty="0">
                <a:latin typeface="Abadi Extra Light" panose="020B0204020104020204" pitchFamily="34" charset="0"/>
              </a:rPr>
              <a:t>that intrinsically preserve nonlinear geometry, e.g.,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Locally Linear Embedding (LLE), </a:t>
            </a:r>
            <a:r>
              <a:rPr lang="en-GB" sz="1800" dirty="0" err="1">
                <a:latin typeface="Abadi Extra Light" panose="020B0204020104020204" pitchFamily="34" charset="0"/>
              </a:rPr>
              <a:t>Isomap</a:t>
            </a:r>
            <a:endParaRPr lang="en-GB" sz="1800" dirty="0">
              <a:latin typeface="Abadi Extra Light" panose="020B0204020104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Maximum Variance Unfolding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Laplacian Eigenmap, and others such as SNE/</a:t>
            </a:r>
            <a:r>
              <a:rPr lang="en-GB" sz="1800" dirty="0" err="1">
                <a:latin typeface="Abadi Extra Light" panose="020B0204020104020204" pitchFamily="34" charset="0"/>
              </a:rPr>
              <a:t>tSNE</a:t>
            </a:r>
            <a:r>
              <a:rPr lang="en-GB" sz="1800" dirty="0">
                <a:latin typeface="Abadi Extra Light" panose="020B0204020104020204" pitchFamily="34" charset="0"/>
              </a:rPr>
              <a:t>, etc.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644324C-DEE1-4E51-B9E7-A7278933C1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1999" y="1578333"/>
            <a:ext cx="6085938" cy="1941766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xmlns="" id="{3D9E81B5-CA78-4C9B-AB9A-C716701D8888}"/>
              </a:ext>
            </a:extLst>
          </p:cNvPr>
          <p:cNvSpPr/>
          <p:nvPr/>
        </p:nvSpPr>
        <p:spPr>
          <a:xfrm>
            <a:off x="9155976" y="1518526"/>
            <a:ext cx="2523834" cy="776679"/>
          </a:xfrm>
          <a:prstGeom prst="wedgeRectCallout">
            <a:avLst>
              <a:gd name="adj1" fmla="val -53002"/>
              <a:gd name="adj2" fmla="val 710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Relative positions of points preserved after the projection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4669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3442"/>
    </mc:Choice>
    <mc:Fallback>
      <p:transition spd="slow" advTm="253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Principal Component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Analysis: Recap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Center the data (subtract the mean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from each data point)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Compute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centered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data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an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covariance matrix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(many methods exist)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top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leading eigvectors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eigvalues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projection/embedding of each input is</a:t>
                </a:r>
                <a:br>
                  <a:rPr lang="en-GB" sz="2600" dirty="0">
                    <a:latin typeface="Abadi Extra Light" panose="020B0204020104020204" pitchFamily="34" charset="0"/>
                  </a:rPr>
                </a:b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329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/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99D3633-927F-427F-8CDC-BB7CA0EB0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/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(Assuming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/>
                  <a:t> is arranged 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)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14A0420-311A-4D82-AF17-69CCD7B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blipFill>
                <a:blip r:embed="rId5" cstate="print"/>
                <a:stretch>
                  <a:fillRect l="-1399" t="-8197" r="-52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/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2D39909-AA02-4DE0-AA51-B9F67203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/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D38C98D-D7A4-4D9F-80E4-035F36889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7" cstate="print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26BE6E4-357E-4599-AFBD-1D9478A898C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42074" y="534891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45FBB44-39CF-492D-9735-BE922D5F8E9A}"/>
                  </a:ext>
                </a:extLst>
              </p:cNvPr>
              <p:cNvSpPr/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Can decide how many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eigvecs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use based on how much variance we want to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campure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(recall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the variance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direction (and their sum is the total variance)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45FBB44-39CF-492D-9735-BE922D5F8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blipFill>
                <a:blip r:embed="rId9" cstate="print"/>
                <a:stretch>
                  <a:fillRect l="-887" t="-2069" b="-517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60361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11539"/>
    </mc:Choice>
    <mc:Fallback>
      <p:transition spd="slow" advTm="311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Kernel PCA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PCA: Given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400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Assume a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associated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dimensional nonlinear map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Would like to do it without computing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and the mappings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since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very large (even infinite, e.g., when using an RBF kernel)</a:t>
                </a:r>
              </a:p>
              <a:p>
                <a:pPr marL="0" indent="0">
                  <a:buNone/>
                </a:pPr>
                <a:endParaRPr lang="en-GB" sz="1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Boils down to doing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kernel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(PRML 12.3)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verify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above can be written as 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lin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-comb of the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show that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𝑖𝑁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reduces to solving an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Note: Due to req. of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centering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, we work with 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centered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kernel matrix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b="-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648A731-3C6E-4EDF-99EA-06BCAA81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9602" y="1611488"/>
            <a:ext cx="2196398" cy="97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261853F-42F0-4702-BBB2-FFFBDA222A6D}"/>
                  </a:ext>
                </a:extLst>
              </p:cNvPr>
              <p:cNvSpPr/>
              <p:nvPr/>
            </p:nvSpPr>
            <p:spPr>
              <a:xfrm>
                <a:off x="1394602" y="1694990"/>
                <a:ext cx="2196398" cy="546738"/>
              </a:xfrm>
              <a:prstGeom prst="wedgeRectCallout">
                <a:avLst>
                  <a:gd name="adj1" fmla="val 60874"/>
                  <a:gd name="adj2" fmla="val 3367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 matrix assuming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</a:t>
                </a:r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261853F-42F0-4702-BBB2-FFFBDA222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02" y="1694990"/>
                <a:ext cx="2196398" cy="546738"/>
              </a:xfrm>
              <a:prstGeom prst="wedgeRectCallout">
                <a:avLst>
                  <a:gd name="adj1" fmla="val 60874"/>
                  <a:gd name="adj2" fmla="val 33674"/>
                </a:avLst>
              </a:prstGeom>
              <a:blipFill>
                <a:blip r:embed="rId5" cstate="print"/>
                <a:stretch>
                  <a:fillRect l="-1229" t="-5376" b="-139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5CFA3A30-8D9D-4FFB-8A06-3E205ABD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8251" y="1845729"/>
            <a:ext cx="37623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B1C7409-4093-471D-9E74-469C15B7345B}"/>
                  </a:ext>
                </a:extLst>
              </p:cNvPr>
              <p:cNvSpPr/>
              <p:nvPr/>
            </p:nvSpPr>
            <p:spPr>
              <a:xfrm>
                <a:off x="8724493" y="1400960"/>
                <a:ext cx="1933467" cy="292851"/>
              </a:xfrm>
              <a:prstGeom prst="wedgeRectCallout">
                <a:avLst>
                  <a:gd name="adj1" fmla="val -52443"/>
                  <a:gd name="adj2" fmla="val 14122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eigenvectors of </a:t>
                </a:r>
                <a14:m>
                  <m:oMath xmlns:m="http://schemas.openxmlformats.org/officeDocument/2006/math">
                    <m:r>
                      <a:rPr lang="en-IN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B1C7409-4093-471D-9E74-469C15B73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493" y="1400960"/>
                <a:ext cx="1933467" cy="292851"/>
              </a:xfrm>
              <a:prstGeom prst="wedgeRectCallout">
                <a:avLst>
                  <a:gd name="adj1" fmla="val -52443"/>
                  <a:gd name="adj2" fmla="val 141224"/>
                </a:avLst>
              </a:prstGeom>
              <a:blipFill>
                <a:blip r:embed="rId7" cstate="print"/>
                <a:stretch>
                  <a:fillRect t="-61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F030B2F-51CF-473D-8485-6B6C134EF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21469" y="3094278"/>
            <a:ext cx="3085099" cy="9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39CC273-7E37-4F93-932D-7C7A3DBA928A}"/>
                  </a:ext>
                </a:extLst>
              </p:cNvPr>
              <p:cNvSpPr/>
              <p:nvPr/>
            </p:nvSpPr>
            <p:spPr>
              <a:xfrm>
                <a:off x="847288" y="3065496"/>
                <a:ext cx="2602498" cy="736569"/>
              </a:xfrm>
              <a:prstGeom prst="wedgeRectCallout">
                <a:avLst>
                  <a:gd name="adj1" fmla="val 61519"/>
                  <a:gd name="adj2" fmla="val 2228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 matrix assuming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 in the kernel-induced feature space</a:t>
                </a:r>
              </a:p>
            </p:txBody>
          </p:sp>
        </mc:Choice>
        <mc:Fallback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39CC273-7E37-4F93-932D-7C7A3DBA9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88" y="3065496"/>
                <a:ext cx="2602498" cy="736569"/>
              </a:xfrm>
              <a:prstGeom prst="wedgeRectCallout">
                <a:avLst>
                  <a:gd name="adj1" fmla="val 61519"/>
                  <a:gd name="adj2" fmla="val 22285"/>
                </a:avLst>
              </a:prstGeom>
              <a:blipFill>
                <a:blip r:embed="rId9" cstate="print"/>
                <a:stretch>
                  <a:fillRect l="-1035" t="-7258" b="-1451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15DD841B-B694-495A-9BDC-51E81A2B6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8251" y="3326976"/>
            <a:ext cx="37814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53BD250-01B8-4A8E-B216-8975B8BD7BDF}"/>
                  </a:ext>
                </a:extLst>
              </p:cNvPr>
              <p:cNvSpPr/>
              <p:nvPr/>
            </p:nvSpPr>
            <p:spPr>
              <a:xfrm>
                <a:off x="8600708" y="3065496"/>
                <a:ext cx="1933467" cy="261480"/>
              </a:xfrm>
              <a:prstGeom prst="wedgeRectCallout">
                <a:avLst>
                  <a:gd name="adj1" fmla="val -49406"/>
                  <a:gd name="adj2" fmla="val 982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eigenvectors of </a:t>
                </a:r>
                <a14:m>
                  <m:oMath xmlns:m="http://schemas.openxmlformats.org/officeDocument/2006/math">
                    <m:r>
                      <a:rPr lang="en-IN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3BD250-01B8-4A8E-B216-8975B8BD7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708" y="3065496"/>
                <a:ext cx="1933467" cy="261480"/>
              </a:xfrm>
              <a:prstGeom prst="wedgeRectCallout">
                <a:avLst>
                  <a:gd name="adj1" fmla="val -49406"/>
                  <a:gd name="adj2" fmla="val 98255"/>
                </a:avLst>
              </a:prstGeom>
              <a:blipFill>
                <a:blip r:embed="rId11" cstate="print"/>
                <a:stretch>
                  <a:fillRect t="-1159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7A8F588-B7BD-43DF-AD35-E86BBF301FC0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24493" y="6232187"/>
            <a:ext cx="2886075" cy="352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BB2DBC86-8A70-4CA1-8144-9B85A454245E}"/>
                  </a:ext>
                </a:extLst>
              </p:cNvPr>
              <p:cNvSpPr/>
              <p:nvPr/>
            </p:nvSpPr>
            <p:spPr>
              <a:xfrm>
                <a:off x="7916704" y="6566442"/>
                <a:ext cx="2085468" cy="261480"/>
              </a:xfrm>
              <a:prstGeom prst="wedgeRectCallout">
                <a:avLst>
                  <a:gd name="adj1" fmla="val 34017"/>
                  <a:gd name="adj2" fmla="val -653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all 1s</a:t>
                </a: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B2DBC86-8A70-4CA1-8144-9B85A4542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704" y="6566442"/>
                <a:ext cx="2085468" cy="261480"/>
              </a:xfrm>
              <a:prstGeom prst="wedgeRectCallout">
                <a:avLst>
                  <a:gd name="adj1" fmla="val 34017"/>
                  <a:gd name="adj2" fmla="val -65367"/>
                </a:avLst>
              </a:prstGeom>
              <a:blipFill>
                <a:blip r:embed="rId13" cstate="print"/>
                <a:stretch>
                  <a:fillRect t="-1887" b="-320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43960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27958"/>
    </mc:Choice>
    <mc:Fallback>
      <p:transition spd="slow" advTm="627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Locally Linear Embedding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Basic idea: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If two points are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local neighbor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s in the original space then they should be local neighbors in the projected space too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600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LLE is formulated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LLE 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600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such that the same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neighborhood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structure exists in low-dim space too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Basically, if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reconstructed from its neighbors in the original space, the same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should be able to reconstruct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new space too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80B334-F0E8-4889-84CC-2D321BE04FB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5341" y="2577584"/>
            <a:ext cx="4305400" cy="9535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FD99147-181B-4F73-96AC-2A3B07A5CBE0}"/>
                  </a:ext>
                </a:extLst>
              </p:cNvPr>
              <p:cNvSpPr/>
              <p:nvPr/>
            </p:nvSpPr>
            <p:spPr>
              <a:xfrm>
                <a:off x="398302" y="2601783"/>
                <a:ext cx="3672340" cy="1007646"/>
              </a:xfrm>
              <a:prstGeom prst="wedgeRectCallout">
                <a:avLst>
                  <a:gd name="adj1" fmla="val 55612"/>
                  <a:gd name="adj2" fmla="val -603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Solve this to learn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such that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written as a weighted combination of its local neighbors in the original feature space</a:t>
                </a: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FD99147-181B-4F73-96AC-2A3B07A5C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2" y="2601783"/>
                <a:ext cx="3672340" cy="1007646"/>
              </a:xfrm>
              <a:prstGeom prst="wedgeRectCallout">
                <a:avLst>
                  <a:gd name="adj1" fmla="val 55612"/>
                  <a:gd name="adj2" fmla="val -6037"/>
                </a:avLst>
              </a:prstGeom>
              <a:blipFill>
                <a:blip r:embed="rId5" cstate="print"/>
                <a:stretch>
                  <a:fillRect l="-623" t="-5357" b="-1011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BAFF64F-34BA-4A36-9454-394ADDBB91CB}"/>
                  </a:ext>
                </a:extLst>
              </p:cNvPr>
              <p:cNvSpPr/>
              <p:nvPr/>
            </p:nvSpPr>
            <p:spPr>
              <a:xfrm>
                <a:off x="8865440" y="2577099"/>
                <a:ext cx="2828577" cy="851901"/>
              </a:xfrm>
              <a:prstGeom prst="wedgeRectCallout">
                <a:avLst>
                  <a:gd name="adj1" fmla="val -86674"/>
                  <a:gd name="adj2" fmla="val 529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the local neighbors (a predefined number, say K, of them)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BAFF64F-34BA-4A36-9454-394ADDBB9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440" y="2577099"/>
                <a:ext cx="2828577" cy="851901"/>
              </a:xfrm>
              <a:prstGeom prst="wedgeRectCallout">
                <a:avLst>
                  <a:gd name="adj1" fmla="val -86674"/>
                  <a:gd name="adj2" fmla="val 52922"/>
                </a:avLst>
              </a:prstGeom>
              <a:blipFill>
                <a:blip r:embed="rId6" cstate="print"/>
                <a:stretch>
                  <a:fillRect r="-617" b="-13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802A53AF-8970-43E3-83CE-DF655022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7599" y="4577280"/>
            <a:ext cx="5132566" cy="106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xmlns="" id="{6055D9A3-8AC6-412C-9C49-699633D452F5}"/>
              </a:ext>
            </a:extLst>
          </p:cNvPr>
          <p:cNvSpPr/>
          <p:nvPr/>
        </p:nvSpPr>
        <p:spPr>
          <a:xfrm>
            <a:off x="1746388" y="4760870"/>
            <a:ext cx="1929203" cy="639111"/>
          </a:xfrm>
          <a:prstGeom prst="wedgeRectCallout">
            <a:avLst>
              <a:gd name="adj1" fmla="val 64282"/>
              <a:gd name="adj2" fmla="val -12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Requires solving an eigenvalue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4B58063-52BC-4E0B-8CA3-3785A714640C}"/>
              </a:ext>
            </a:extLst>
          </p:cNvPr>
          <p:cNvSpPr txBox="1"/>
          <p:nvPr/>
        </p:nvSpPr>
        <p:spPr>
          <a:xfrm>
            <a:off x="94299" y="6528798"/>
            <a:ext cx="6439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S. T. </a:t>
            </a:r>
            <a:r>
              <a:rPr lang="en-GB" sz="1100" dirty="0" err="1"/>
              <a:t>Roweis</a:t>
            </a:r>
            <a:r>
              <a:rPr lang="en-GB" sz="1100" dirty="0"/>
              <a:t> and L. K. Saul. Nonlinear dimensionality reduction by locally linear embedding. Science 290 (2000)</a:t>
            </a:r>
            <a:endParaRPr lang="en-IN" sz="11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xmlns="" id="{3269BC38-8862-4E6B-A3F9-1652B0381DF8}"/>
              </a:ext>
            </a:extLst>
          </p:cNvPr>
          <p:cNvSpPr/>
          <p:nvPr/>
        </p:nvSpPr>
        <p:spPr>
          <a:xfrm>
            <a:off x="9045744" y="534807"/>
            <a:ext cx="2371377" cy="545363"/>
          </a:xfrm>
          <a:prstGeom prst="wedgeRectCallout">
            <a:avLst>
              <a:gd name="adj1" fmla="val -40695"/>
              <a:gd name="adj2" fmla="val 665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Essentially, neighbourhood preservation, but only local 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xmlns="" id="{AF0B593C-FF49-430E-8559-5E3837AE773E}"/>
              </a:ext>
            </a:extLst>
          </p:cNvPr>
          <p:cNvSpPr/>
          <p:nvPr/>
        </p:nvSpPr>
        <p:spPr>
          <a:xfrm>
            <a:off x="6533882" y="242940"/>
            <a:ext cx="2371377" cy="545363"/>
          </a:xfrm>
          <a:prstGeom prst="wedgeRectCallout">
            <a:avLst>
              <a:gd name="adj1" fmla="val 56791"/>
              <a:gd name="adj2" fmla="val 689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Several non-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lin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dim-red algos use this idea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9459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35151"/>
    </mc:Choice>
    <mc:Fallback>
      <p:transition spd="slow" advTm="335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9" grpId="0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SNE and t-SNE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nonlin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dim-red methods, especially suited for projecting to 2D or 3D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SNE stands for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Stochastic </a:t>
                </a:r>
                <a:r>
                  <a:rPr lang="en-GB" sz="26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Neighbor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Embedding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(Hinton and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Roweis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2002)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Uses the idea of preserving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probabilistically defined </a:t>
                </a:r>
                <a:r>
                  <a:rPr lang="en-GB" sz="26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neighborhoods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 SNE, 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defines the probability of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being its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neighbor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SNE ensures that neighbourhood distributions in both spaces are as close as possible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By minimizing their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Kullback-Leibler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divergence, summed over all points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GB" sz="2200" i="1" dirty="0">
                                <a:latin typeface="Cambria Math" panose="02040503050406030204" pitchFamily="18" charset="0"/>
                              </a:rPr>
                              <m:t>𝐾𝐿</m:t>
                            </m:r>
                            <m:r>
                              <a:rPr lang="en-GB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2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2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200" i="1" dirty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2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2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t-SNE (van der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Maaten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and Hinton, 2008) offers a couple of improvements to SNE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’s by minimizing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symmetric KL divergence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Uses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Student-t distribution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instead of Gaussian for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42D40A0F-E8FB-4E0C-98DB-A039763C072B}"/>
              </a:ext>
            </a:extLst>
          </p:cNvPr>
          <p:cNvSpPr/>
          <p:nvPr/>
        </p:nvSpPr>
        <p:spPr>
          <a:xfrm>
            <a:off x="9394727" y="239485"/>
            <a:ext cx="2532028" cy="821500"/>
          </a:xfrm>
          <a:prstGeom prst="wedgeRectCallout">
            <a:avLst>
              <a:gd name="adj1" fmla="val -48204"/>
              <a:gd name="adj2" fmla="val 662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Thus very useful if we want to visualize some high-dim data in two or three dims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575549-C4C6-48A2-9495-C1CA3728CCC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477" y="3463345"/>
            <a:ext cx="4786581" cy="892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5B6795-A982-47BE-BEAD-BEB9A53ABE4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1137" y="3429000"/>
            <a:ext cx="4660676" cy="877048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xmlns="" id="{5EBA3771-0D57-4178-BAA8-54C1748AFD0B}"/>
              </a:ext>
            </a:extLst>
          </p:cNvPr>
          <p:cNvSpPr/>
          <p:nvPr/>
        </p:nvSpPr>
        <p:spPr>
          <a:xfrm>
            <a:off x="186138" y="3076687"/>
            <a:ext cx="1964028" cy="494107"/>
          </a:xfrm>
          <a:prstGeom prst="wedgeRectCallout">
            <a:avLst>
              <a:gd name="adj1" fmla="val 1952"/>
              <a:gd name="adj2" fmla="val 7929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probability in the original space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xmlns="" id="{859BE6E0-A3E4-441A-9E4C-2B2F8EA1CC9D}"/>
              </a:ext>
            </a:extLst>
          </p:cNvPr>
          <p:cNvSpPr/>
          <p:nvPr/>
        </p:nvSpPr>
        <p:spPr>
          <a:xfrm>
            <a:off x="5511822" y="3022963"/>
            <a:ext cx="2440882" cy="494107"/>
          </a:xfrm>
          <a:prstGeom prst="wedgeRectCallout">
            <a:avLst>
              <a:gd name="adj1" fmla="val 10050"/>
              <a:gd name="adj2" fmla="val 858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probability in the projected/embedding space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1285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86281"/>
    </mc:Choice>
    <mc:Fallback>
      <p:transition spd="slow" advTm="486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SNE and t-SNE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Especially useful for visualizing data by projecting into 2D or 3D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5A9803E-F8C9-4963-B3B1-C47F41D97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4765" y="1731471"/>
            <a:ext cx="5148395" cy="404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21C9DF-5B45-47B0-9E93-09C72BDB25C9}"/>
              </a:ext>
            </a:extLst>
          </p:cNvPr>
          <p:cNvSpPr txBox="1"/>
          <p:nvPr/>
        </p:nvSpPr>
        <p:spPr>
          <a:xfrm>
            <a:off x="1320084" y="5950660"/>
            <a:ext cx="875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Result of visualizing MNIST digits data in 2D (Figure from van der </a:t>
            </a:r>
            <a:r>
              <a:rPr lang="en-IN" dirty="0" err="1">
                <a:latin typeface="Abadi Extra Light" panose="020B0204020104020204" pitchFamily="34" charset="0"/>
              </a:rPr>
              <a:t>Maaten</a:t>
            </a:r>
            <a:r>
              <a:rPr lang="en-IN" dirty="0">
                <a:latin typeface="Abadi Extra Light" panose="020B0204020104020204" pitchFamily="34" charset="0"/>
              </a:rPr>
              <a:t> and Hinton, 2008)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442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9285"/>
    </mc:Choice>
    <mc:Fallback>
      <p:transition spd="slow" advTm="1792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Eigendecomposition refresher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matrices are essentially instructions for transforming vectors</a:t>
            </a:r>
          </a:p>
          <a:p>
            <a:r>
              <a:rPr lang="en-US" dirty="0" smtClean="0"/>
              <a:t>Consider diagonal matrices 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3168" y="6301946"/>
            <a:ext cx="967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Visuals for these slides borrowed from this </a:t>
            </a:r>
            <a:r>
              <a:rPr lang="en-US" dirty="0" smtClean="0">
                <a:hlinkClick r:id="rId2"/>
              </a:rPr>
              <a:t>tutorial</a:t>
            </a:r>
            <a:r>
              <a:rPr lang="en-US" dirty="0" smtClean="0"/>
              <a:t>. Highly recommended. 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2818" y="2712543"/>
            <a:ext cx="952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0801" y="3472763"/>
            <a:ext cx="24003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2238" y="4408273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9226" y="3431574"/>
            <a:ext cx="24003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Symmetric matrices are special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symmetric matrix</a:t>
            </a:r>
          </a:p>
          <a:p>
            <a:r>
              <a:rPr lang="en-US" dirty="0" smtClean="0"/>
              <a:t>It has the following effect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it doing?</a:t>
            </a:r>
          </a:p>
          <a:p>
            <a:pPr lvl="1"/>
            <a:r>
              <a:rPr lang="en-US" dirty="0" smtClean="0"/>
              <a:t>Not clear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0486" y="1839794"/>
            <a:ext cx="952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419" y="2798336"/>
            <a:ext cx="53625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Symmetric matrices behave like diagonal matrices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same operation on a coordinate system rotated by 45 degrees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see that the effect of the symmetric matrix M on this coordinate frame is the same as the effect of a diagonal matrix on the conventional coordinate frame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9032" y="2394850"/>
            <a:ext cx="52197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 simple eigendecomposition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12</a:t>
            </a:r>
            <a:r>
              <a:rPr lang="en-US" baseline="30000" dirty="0" smtClean="0"/>
              <a:t>th</a:t>
            </a:r>
            <a:r>
              <a:rPr lang="en-US" dirty="0" smtClean="0"/>
              <a:t> class linear algebra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eigenvectors x1 = {1,1} and x2 = {-1,1}</a:t>
            </a:r>
          </a:p>
          <a:p>
            <a:r>
              <a:rPr lang="en-US" dirty="0" smtClean="0"/>
              <a:t>What does this mean? 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1988" y="2447925"/>
            <a:ext cx="32480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Eigendecomposition to information compression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eigendecomposition of M found the vectors we could use to form a coordinate basis </a:t>
            </a:r>
          </a:p>
          <a:p>
            <a:pPr lvl="1"/>
            <a:r>
              <a:rPr lang="en-US" dirty="0" smtClean="0"/>
              <a:t>In which the matrix operation M on a vector would correspond to a simple scaling operation on the same vector</a:t>
            </a:r>
          </a:p>
          <a:p>
            <a:pPr lvl="1"/>
            <a:r>
              <a:rPr lang="en-US" dirty="0" smtClean="0"/>
              <a:t>M</a:t>
            </a:r>
            <a:r>
              <a:rPr lang="en-US" b="1" dirty="0" smtClean="0"/>
              <a:t>x</a:t>
            </a:r>
            <a:r>
              <a:rPr lang="en-US" dirty="0" smtClean="0"/>
              <a:t> = </a:t>
            </a:r>
            <a:r>
              <a:rPr lang="el-GR" dirty="0" smtClean="0"/>
              <a:t>λ</a:t>
            </a:r>
            <a:r>
              <a:rPr lang="en-US" b="1" dirty="0" smtClean="0"/>
              <a:t>x</a:t>
            </a:r>
          </a:p>
          <a:p>
            <a:r>
              <a:rPr lang="en-US" dirty="0" smtClean="0"/>
              <a:t>Important: each eigenvalue is simply performing a scaling operation in the new coordinate basis. The bigger the eigenvalue, the bigger the transformation</a:t>
            </a:r>
          </a:p>
          <a:p>
            <a:r>
              <a:rPr lang="en-US" dirty="0" smtClean="0"/>
              <a:t>If we choose to not use some of the eigenvalues, this is equivalent to not using some information in the original matrix</a:t>
            </a:r>
          </a:p>
          <a:p>
            <a:r>
              <a:rPr lang="en-US" dirty="0" smtClean="0"/>
              <a:t>By selecting to ignore smaller eigenvalues, we compress information about a matrix by looking only at the most important scale transformations that matter  </a:t>
            </a:r>
          </a:p>
          <a:p>
            <a:r>
              <a:rPr lang="en-US" dirty="0" smtClean="0"/>
              <a:t>Pro-tip, for symmetric positive definite matrices, eigendecomposition is the same as singular value decomposition (SVD)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An eigendecomposition application: PCA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Center the data (subtract the mean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from each data point)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Compute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centered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data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an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covariance matrix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(many methods exist)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top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leading eigvectors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eigvalues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projection/embedding of each input is</a:t>
                </a:r>
                <a:br>
                  <a:rPr lang="en-GB" sz="2600" dirty="0">
                    <a:latin typeface="Abadi Extra Light" panose="020B0204020104020204" pitchFamily="34" charset="0"/>
                  </a:rPr>
                </a:b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329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/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99D3633-927F-427F-8CDC-BB7CA0EB0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/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(Assuming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/>
                  <a:t> is arranged 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)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14A0420-311A-4D82-AF17-69CCD7B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blipFill>
                <a:blip r:embed="rId5" cstate="print"/>
                <a:stretch>
                  <a:fillRect l="-1399" t="-8197" r="-52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/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2D39909-AA02-4DE0-AA51-B9F67203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/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D38C98D-D7A4-4D9F-80E4-035F36889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7" cstate="print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60361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11539"/>
    </mc:Choice>
    <mc:Fallback>
      <p:transition spd="slow" advTm="311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Singular Value Decomposition (SVD)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Any matrix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can be represented as the following decomposition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matrix of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left singular vectors</a:t>
                </a:r>
                <a:r>
                  <a:rPr lang="en-IN" dirty="0">
                    <a:latin typeface="Abadi Extra Light" panose="020B0204020104020204" pitchFamily="34" charset="0"/>
                  </a:rPr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also orthonormal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matrix of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right singular vectors</a:t>
                </a:r>
                <a:r>
                  <a:rPr lang="en-GB" dirty="0">
                    <a:latin typeface="Abadi Extra Light" panose="020B0204020104020204" pitchFamily="34" charset="0"/>
                  </a:rPr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also orthonormal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with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diagonal entries -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singular values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If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symmetric then it is known as eigenvalue decomposition (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A039D3D7-389F-4E7B-9B1E-D3AD0929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9" y="1612211"/>
            <a:ext cx="5678933" cy="16091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B1A81E-66E6-4996-B90F-A4FBC4A06527}"/>
                  </a:ext>
                </a:extLst>
              </p:cNvPr>
              <p:cNvSpPr txBox="1"/>
              <p:nvPr/>
            </p:nvSpPr>
            <p:spPr>
              <a:xfrm>
                <a:off x="6621078" y="1829354"/>
                <a:ext cx="4502964" cy="772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BB1A81E-66E6-4996-B90F-A4FBC4A0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78" y="1829354"/>
                <a:ext cx="4502964" cy="77258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6880FAB-9060-40E9-A4B4-3600A5A26274}"/>
                  </a:ext>
                </a:extLst>
              </p:cNvPr>
              <p:cNvSpPr/>
              <p:nvPr/>
            </p:nvSpPr>
            <p:spPr>
              <a:xfrm>
                <a:off x="5345511" y="2819081"/>
                <a:ext cx="3742372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Diagonal matrix.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last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rows are all zeros;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last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columns are all zeros</a:t>
                </a: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6880FAB-9060-40E9-A4B4-3600A5A26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511" y="2819081"/>
                <a:ext cx="3742372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blipFill>
                <a:blip r:embed="rId6" cstate="print"/>
                <a:stretch>
                  <a:fillRect b="-879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14401" y="6488668"/>
            <a:ext cx="73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</a:t>
            </a:r>
            <a:r>
              <a:rPr lang="en-US" dirty="0" smtClean="0"/>
              <a:t> article on this is a </a:t>
            </a:r>
            <a:r>
              <a:rPr lang="en-US" dirty="0" smtClean="0">
                <a:hlinkClick r:id="rId7"/>
              </a:rPr>
              <a:t>star</a:t>
            </a:r>
            <a:r>
              <a:rPr lang="en-US" dirty="0" smtClean="0"/>
              <a:t>. Highly recommended.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44019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70813"/>
    </mc:Choice>
    <mc:Fallback>
      <p:transition spd="slow" advTm="270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9.3|16.2|26.7|6.1|44.9|36.5|9.6|18|19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17.6|75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7.1|84.3|12.7|45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4.9|47.7|2|4.9|31.5|27|30.9|10.7|7.1|12.3|12.3|2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6.5|9|3.3|17.9|5.9|27.6|66.8|38.3|30.9|8.2|68.6|63.7|66.1|61.6|50.3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36|12.8|22|12|1.2|17.9|61|7.5|43.8|74.9|16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15.5|15.3|6.8|23.8|14.8|60|22.8|26.4|82.7|1.9|47.7|38.9|43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9.3|16.2|26.7|6.1|44.9|36.5|9.6|18|1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8.5|2.7|91.9|37|34|19|24.2|4.1|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2.3|54.4|15.8|36.8|29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39.8|56.1|44.1|14.3|26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|24.1|30.3|33.3|49.5|10|45.8|13.1|16.1|6.9|4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9.8|26.8|15.4|19.6|35.7|25.6|23.5|27.3|21.7|11.6|54.9|7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8.5|25.9|14.2|26.4|62.9|14.6|23.4|33.7|7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37681</TotalTime>
  <Words>769</Words>
  <Application>Microsoft Office PowerPoint</Application>
  <PresentationFormat>Custom</PresentationFormat>
  <Paragraphs>190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Dimensionality Reduction (contd.)</vt:lpstr>
      <vt:lpstr>Principal Component Analysis: Recap</vt:lpstr>
      <vt:lpstr>Eigendecomposition refresher</vt:lpstr>
      <vt:lpstr>Symmetric matrices are special</vt:lpstr>
      <vt:lpstr>Symmetric matrices behave like diagonal matrices</vt:lpstr>
      <vt:lpstr>A simple eigendecomposition</vt:lpstr>
      <vt:lpstr>Eigendecomposition to information compression</vt:lpstr>
      <vt:lpstr>An eigendecomposition application: PCA</vt:lpstr>
      <vt:lpstr>Singular Value Decomposition (SVD)</vt:lpstr>
      <vt:lpstr>Low-Rank Approximation via SVD</vt:lpstr>
      <vt:lpstr>Dim-Red as Matrix Factorization</vt:lpstr>
      <vt:lpstr>Supervised Dimensionality Reduction</vt:lpstr>
      <vt:lpstr>Supervised Dimensionality Reduction</vt:lpstr>
      <vt:lpstr> Dimensionality Reduction given Pairwise Distances between points</vt:lpstr>
      <vt:lpstr>Dim. Reduction by Preserving Pairwise Distances</vt:lpstr>
      <vt:lpstr>MDS: An Example</vt:lpstr>
      <vt:lpstr> Nonlinear Dimensionality Reduction</vt:lpstr>
      <vt:lpstr>Beyond Linear Projections</vt:lpstr>
      <vt:lpstr>Nonlinear Dimensionality Reduction</vt:lpstr>
      <vt:lpstr>Kernel PCA</vt:lpstr>
      <vt:lpstr>Locally Linear Embedding</vt:lpstr>
      <vt:lpstr>SNE and t-SNE</vt:lpstr>
      <vt:lpstr>SNE and t-SNE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2087</cp:revision>
  <dcterms:created xsi:type="dcterms:W3CDTF">2020-07-07T20:42:16Z</dcterms:created>
  <dcterms:modified xsi:type="dcterms:W3CDTF">2021-11-08T12:27:07Z</dcterms:modified>
</cp:coreProperties>
</file>