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472" r:id="rId2"/>
    <p:sldId id="536" r:id="rId3"/>
    <p:sldId id="537" r:id="rId4"/>
    <p:sldId id="524" r:id="rId5"/>
    <p:sldId id="525" r:id="rId6"/>
    <p:sldId id="530" r:id="rId7"/>
    <p:sldId id="531" r:id="rId8"/>
    <p:sldId id="532" r:id="rId9"/>
    <p:sldId id="535" r:id="rId10"/>
    <p:sldId id="53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=""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A21C8C"/>
    <a:srgbClr val="060AB2"/>
    <a:srgbClr val="B806AB"/>
    <a:srgbClr val="33CC33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9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10-11-2021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8.png"/><Relationship Id="rId21" Type="http://schemas.openxmlformats.org/officeDocument/2006/relationships/image" Target="../media/image61.png"/><Relationship Id="rId7" Type="http://schemas.openxmlformats.org/officeDocument/2006/relationships/image" Target="../media/image20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11" Type="http://schemas.openxmlformats.org/officeDocument/2006/relationships/image" Target="../media/image51.png"/><Relationship Id="rId5" Type="http://schemas.openxmlformats.org/officeDocument/2006/relationships/image" Target="../media/image18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17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3124199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Latent Variable </a:t>
            </a:r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Models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4466"/>
    </mc:Choice>
    <mc:Fallback>
      <p:transition spd="slow" advTm="244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5E57FA2-BB19-4662-AFBE-B7F1A5EADB8C}"/>
              </a:ext>
            </a:extLst>
          </p:cNvPr>
          <p:cNvSpPr/>
          <p:nvPr/>
        </p:nvSpPr>
        <p:spPr>
          <a:xfrm>
            <a:off x="1140903" y="2550145"/>
            <a:ext cx="8835880" cy="208896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Models and Generative Stories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Data generation for a generative model can be imagined via a </a:t>
                </a: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generative story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This story is just our hypothesis of how “nature” generated the data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For the Gaussian mixture model (GMM), the (somewhat boring) story is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imagine a similar story for PPCA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generated from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then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generated from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𝑾𝒛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For GMM/PPCA, the story is rather simplistic but for more sophisticated models, gives an easy way to understand/explain the model, and data generation process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74C97-97B0-475D-8C2D-53DA7D845B06}"/>
                  </a:ext>
                </a:extLst>
              </p:cNvPr>
              <p:cNvSpPr txBox="1"/>
              <p:nvPr/>
            </p:nvSpPr>
            <p:spPr>
              <a:xfrm>
                <a:off x="1202423" y="2550145"/>
                <a:ext cx="883588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with index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Generate its cluster assignment by drawing from prior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generate the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lvl="1"/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E374C97-97B0-475D-8C2D-53DA7D84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23" y="2550145"/>
                <a:ext cx="8835880" cy="2308324"/>
              </a:xfrm>
              <a:prstGeom prst="rect">
                <a:avLst/>
              </a:prstGeom>
              <a:blipFill>
                <a:blip r:embed="rId4" cstate="print"/>
                <a:stretch>
                  <a:fillRect l="-897" t="-2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17729C-8D05-4E7E-A227-9BB36706F30F}"/>
                  </a:ext>
                </a:extLst>
              </p:cNvPr>
              <p:cNvSpPr txBox="1"/>
              <p:nvPr/>
            </p:nvSpPr>
            <p:spPr>
              <a:xfrm>
                <a:off x="4342702" y="3334975"/>
                <a:ext cx="2687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IN" sz="2400" i="1">
                          <a:latin typeface="Cambria Math" panose="02040503050406030204" pitchFamily="18" charset="0"/>
                        </a:rPr>
                        <m:t>multinoulli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117729C-8D05-4E7E-A227-9BB36706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702" y="3334975"/>
                <a:ext cx="2687146" cy="369332"/>
              </a:xfrm>
              <a:prstGeom prst="rect">
                <a:avLst/>
              </a:prstGeom>
              <a:blipFill>
                <a:blip r:embed="rId5" cstate="print"/>
                <a:stretch>
                  <a:fillRect l="-1587" r="-4082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A12CBB-7D22-491A-953C-D1FD69C98000}"/>
                  </a:ext>
                </a:extLst>
              </p:cNvPr>
              <p:cNvSpPr txBox="1"/>
              <p:nvPr/>
            </p:nvSpPr>
            <p:spPr>
              <a:xfrm>
                <a:off x="4283979" y="4065233"/>
                <a:ext cx="2202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AA12CBB-7D22-491A-953C-D1FD69C98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79" y="4065233"/>
                <a:ext cx="2202206" cy="369332"/>
              </a:xfrm>
              <a:prstGeom prst="rect">
                <a:avLst/>
              </a:prstGeom>
              <a:blipFill>
                <a:blip r:embed="rId6" cstate="print"/>
                <a:stretch>
                  <a:fillRect r="-3047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119820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17514"/>
    </mc:Choice>
    <mc:Fallback>
      <p:transition spd="slow" advTm="3175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Coin toss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 you toss a coin N times</a:t>
            </a:r>
          </a:p>
          <a:p>
            <a:r>
              <a:rPr lang="en-US" dirty="0"/>
              <a:t>You want to figure out its bias</a:t>
            </a:r>
          </a:p>
          <a:p>
            <a:r>
              <a:rPr lang="en-US" dirty="0"/>
              <a:t>Bayesian approach</a:t>
            </a:r>
          </a:p>
          <a:p>
            <a:pPr lvl="1"/>
            <a:r>
              <a:rPr lang="en-US" dirty="0"/>
              <a:t>Find the generative model</a:t>
            </a:r>
          </a:p>
          <a:p>
            <a:pPr lvl="1"/>
            <a:r>
              <a:rPr lang="en-US" dirty="0"/>
              <a:t>Each toss ~ Bern(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pPr lvl="1"/>
            <a:r>
              <a:rPr lang="el-GR" dirty="0"/>
              <a:t>θ</a:t>
            </a:r>
            <a:r>
              <a:rPr lang="en-US" dirty="0"/>
              <a:t> ~ Beta(</a:t>
            </a:r>
            <a:r>
              <a:rPr lang="el-GR" dirty="0"/>
              <a:t>α</a:t>
            </a:r>
            <a:r>
              <a:rPr lang="en-US" dirty="0"/>
              <a:t>,</a:t>
            </a:r>
            <a:r>
              <a:rPr lang="el-GR" dirty="0"/>
              <a:t>β</a:t>
            </a:r>
            <a:r>
              <a:rPr lang="en-US" dirty="0"/>
              <a:t>)</a:t>
            </a:r>
          </a:p>
          <a:p>
            <a:r>
              <a:rPr lang="en-US" dirty="0"/>
              <a:t>Draw the generative model in plate notation</a:t>
            </a:r>
          </a:p>
        </p:txBody>
      </p:sp>
      <p:pic>
        <p:nvPicPr>
          <p:cNvPr id="17410" name="Picture 2" descr="http://2.bp.blogspot.com/-mMAfRHErULo/VbXOYuEpL_I/AAAAAAAAANo/8QHjf0diorE/s1600/co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719160"/>
            <a:ext cx="2641600" cy="39196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36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Plate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variables as circles</a:t>
            </a:r>
          </a:p>
          <a:p>
            <a:r>
              <a:rPr lang="en-US" dirty="0"/>
              <a:t>Parameters, fixed values as squares</a:t>
            </a:r>
          </a:p>
          <a:p>
            <a:r>
              <a:rPr lang="en-US" dirty="0"/>
              <a:t>Repetitions of conditional probability structures as rectangular ‘plates’</a:t>
            </a:r>
          </a:p>
          <a:p>
            <a:r>
              <a:rPr lang="en-US" i="1" dirty="0"/>
              <a:t>Switch </a:t>
            </a:r>
            <a:r>
              <a:rPr lang="en-US" dirty="0"/>
              <a:t>conditioning as squiggles</a:t>
            </a:r>
          </a:p>
          <a:p>
            <a:r>
              <a:rPr lang="en-US" dirty="0"/>
              <a:t>Random variables observed in practice are shaded</a:t>
            </a:r>
          </a:p>
        </p:txBody>
      </p:sp>
    </p:spTree>
    <p:extLst>
      <p:ext uri="{BB962C8B-B14F-4D97-AF65-F5344CB8AC3E}">
        <p14:creationId xmlns="" xmlns:p14="http://schemas.microsoft.com/office/powerpoint/2010/main" val="306115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Models with Latent Variables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Have already looked at generative models for supervised learning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Generative models are even more common/popular for unsupervised learning,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Clustering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Dimensionality Reduction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Probability density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such models, each data point is associated with a latent variable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1800" dirty="0">
                    <a:latin typeface="Abadi Extra Light" panose="020B0204020104020204" pitchFamily="34" charset="0"/>
                  </a:rPr>
                  <a:t>Clustering: The cluster 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 (discrete, or a K-dim one-hot rep, or a vector of cluster membership probabilities)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1800" dirty="0">
                    <a:latin typeface="Abadi Extra Light" panose="020B0204020104020204" pitchFamily="34" charset="0"/>
                  </a:rPr>
                  <a:t>Dimensionality reduction: The low-dim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IN" sz="1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These latent variables will be treated as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variables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not just fixed unknowns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therefore assume a suitable prior distribution on these and estimate their posterior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Abadi Extra Light" panose="020B0204020104020204" pitchFamily="34" charset="0"/>
                  </a:rPr>
                  <a:t>If we only need a point estimate (MLE/MAP) of these latent variables, that can be done too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="" xmlns:a16="http://schemas.microsoft.com/office/drawing/2014/main" id="{B748E605-16D9-4E35-BEC0-7B6CBCC1603A}"/>
              </a:ext>
            </a:extLst>
          </p:cNvPr>
          <p:cNvSpPr/>
          <p:nvPr/>
        </p:nvSpPr>
        <p:spPr>
          <a:xfrm>
            <a:off x="9918340" y="2357571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DB3D37EB-EE47-4782-A8CE-48B837E76839}"/>
              </a:ext>
            </a:extLst>
          </p:cNvPr>
          <p:cNvSpPr/>
          <p:nvPr/>
        </p:nvSpPr>
        <p:spPr>
          <a:xfrm>
            <a:off x="7966094" y="2357571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E4A88CF1-65A1-4155-B41A-BA37FA5C20DB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8813382" y="2780026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8BC57-A1A6-4EAE-BA24-66673B5DD544}"/>
                  </a:ext>
                </a:extLst>
              </p:cNvPr>
              <p:cNvSpPr txBox="1"/>
              <p:nvPr/>
            </p:nvSpPr>
            <p:spPr>
              <a:xfrm>
                <a:off x="10083383" y="2389549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4F8BC57-A1A6-4EAE-BA24-66673B5D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383" y="2389549"/>
                <a:ext cx="683328" cy="61555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17FE47-3124-43D3-AAF3-CEB5B7581E6B}"/>
                  </a:ext>
                </a:extLst>
              </p:cNvPr>
              <p:cNvSpPr txBox="1"/>
              <p:nvPr/>
            </p:nvSpPr>
            <p:spPr>
              <a:xfrm>
                <a:off x="8159620" y="2407678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317FE47-3124-43D3-AAF3-CEB5B7581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20" y="2407678"/>
                <a:ext cx="651269" cy="6155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D3C51C84-3B87-485D-B8C9-CAD879D2954F}"/>
                  </a:ext>
                </a:extLst>
              </p:cNvPr>
              <p:cNvSpPr/>
              <p:nvPr/>
            </p:nvSpPr>
            <p:spPr>
              <a:xfrm>
                <a:off x="4907559" y="2407678"/>
                <a:ext cx="2775083" cy="790387"/>
              </a:xfrm>
              <a:prstGeom prst="wedgeRectCallout">
                <a:avLst>
                  <a:gd name="adj1" fmla="val 58048"/>
                  <a:gd name="adj2" fmla="val 8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Latent variable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z_n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usually encodes some latent properties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3C51C84-3B87-485D-B8C9-CAD879D29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59" y="2407678"/>
                <a:ext cx="2775083" cy="790387"/>
              </a:xfrm>
              <a:prstGeom prst="wedgeRectCallout">
                <a:avLst>
                  <a:gd name="adj1" fmla="val 58048"/>
                  <a:gd name="adj2" fmla="val 8971"/>
                </a:avLst>
              </a:prstGeom>
              <a:blipFill>
                <a:blip r:embed="rId6" cstate="print"/>
                <a:stretch>
                  <a:fillRect l="-803" t="-3759" b="-977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1498396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9760"/>
    </mc:Choice>
    <mc:Fallback>
      <p:transition spd="slow" advTm="4097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Models with Latent Variables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 typical generative model with latent variables might look like this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this generative model,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assumed generated via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unknowns in such latent var models (LVMs) are of two types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Global variables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: Shared by all data points (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in the above diagram)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Local variables: 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Specific to each data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’s in the above diagram)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Note: Both global and local unknowns can be treated as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r.v.’s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0E6FBE9-1C7D-4971-A607-79DBB4A2332F}"/>
              </a:ext>
            </a:extLst>
          </p:cNvPr>
          <p:cNvSpPr/>
          <p:nvPr/>
        </p:nvSpPr>
        <p:spPr>
          <a:xfrm>
            <a:off x="3974535" y="2606880"/>
            <a:ext cx="3808602" cy="16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1C2C039-7F7A-4064-8F0A-C5F49B80C2EB}"/>
              </a:ext>
            </a:extLst>
          </p:cNvPr>
          <p:cNvSpPr/>
          <p:nvPr/>
        </p:nvSpPr>
        <p:spPr>
          <a:xfrm>
            <a:off x="6428520" y="2987668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E8305AE8-B643-4BE4-AD7E-B0BA4EF52B5A}"/>
              </a:ext>
            </a:extLst>
          </p:cNvPr>
          <p:cNvSpPr/>
          <p:nvPr/>
        </p:nvSpPr>
        <p:spPr>
          <a:xfrm>
            <a:off x="4476274" y="2987668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FE695A17-4396-4396-B545-6CC88CC39368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5323562" y="3410123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43C5785C-747F-44A0-8169-A87359971B33}"/>
              </a:ext>
            </a:extLst>
          </p:cNvPr>
          <p:cNvSpPr/>
          <p:nvPr/>
        </p:nvSpPr>
        <p:spPr>
          <a:xfrm>
            <a:off x="2524028" y="2987668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30718159-9D54-40E4-AB34-0D9ECD1082C1}"/>
              </a:ext>
            </a:extLst>
          </p:cNvPr>
          <p:cNvCxnSpPr>
            <a:stCxn id="10" idx="6"/>
          </p:cNvCxnSpPr>
          <p:nvPr/>
        </p:nvCxnSpPr>
        <p:spPr>
          <a:xfrm>
            <a:off x="3371316" y="3410123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794F36C-457E-49C0-95BE-B0940620CBCA}"/>
              </a:ext>
            </a:extLst>
          </p:cNvPr>
          <p:cNvSpPr/>
          <p:nvPr/>
        </p:nvSpPr>
        <p:spPr>
          <a:xfrm>
            <a:off x="6433109" y="154595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EB9E86A-EFE0-4627-BFDB-DCDB2D4CE5A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6852164" y="2390859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/>
              <p:nvPr/>
            </p:nvSpPr>
            <p:spPr>
              <a:xfrm>
                <a:off x="6593563" y="3019646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6E56CCB-178A-438B-A539-789296AA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563" y="3019646"/>
                <a:ext cx="683328" cy="61555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/>
              <p:nvPr/>
            </p:nvSpPr>
            <p:spPr>
              <a:xfrm>
                <a:off x="4669800" y="3037775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CB72A6B-B553-4CC7-876F-EEE46A36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00" y="3037775"/>
                <a:ext cx="651269" cy="6155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/>
              <p:nvPr/>
            </p:nvSpPr>
            <p:spPr>
              <a:xfrm>
                <a:off x="6626942" y="1657137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012A477-3205-42FA-AE87-3E876411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942" y="1657137"/>
                <a:ext cx="418961" cy="61555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/>
              <p:nvPr/>
            </p:nvSpPr>
            <p:spPr>
              <a:xfrm>
                <a:off x="2690195" y="3037775"/>
                <a:ext cx="4775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22FDFB5-29EA-4B49-B584-318ACA5B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195" y="3037775"/>
                <a:ext cx="477503" cy="615553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/>
              <p:nvPr/>
            </p:nvSpPr>
            <p:spPr>
              <a:xfrm>
                <a:off x="7445941" y="3859287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36272BE-EAA7-4F24-84EE-B6920154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41" y="3859287"/>
                <a:ext cx="353430" cy="43088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027F3B-058D-4D84-8E78-2D7A40C27F91}"/>
                  </a:ext>
                </a:extLst>
              </p:cNvPr>
              <p:cNvSpPr txBox="1"/>
              <p:nvPr/>
            </p:nvSpPr>
            <p:spPr>
              <a:xfrm>
                <a:off x="640643" y="1939605"/>
                <a:ext cx="5638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A suitable distribution based on the nature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B027F3B-058D-4D84-8E78-2D7A40C2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3" y="1939605"/>
                <a:ext cx="5638467" cy="276999"/>
              </a:xfrm>
              <a:prstGeom prst="rect">
                <a:avLst/>
              </a:prstGeom>
              <a:blipFill>
                <a:blip r:embed="rId9" cstate="print"/>
                <a:stretch>
                  <a:fillRect l="-1514" t="-30435" b="-47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CF3E72-8BE3-4402-958C-89B3AEB6EE75}"/>
                  </a:ext>
                </a:extLst>
              </p:cNvPr>
              <p:cNvSpPr txBox="1"/>
              <p:nvPr/>
            </p:nvSpPr>
            <p:spPr>
              <a:xfrm>
                <a:off x="648470" y="1591834"/>
                <a:ext cx="5401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A suitable distribution based on the nature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CCF3E72-8BE3-4402-958C-89B3AEB6E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0" y="1591834"/>
                <a:ext cx="5401415" cy="276999"/>
              </a:xfrm>
              <a:prstGeom prst="rect">
                <a:avLst/>
              </a:prstGeom>
              <a:blipFill>
                <a:blip r:embed="rId10" cstate="print"/>
                <a:stretch>
                  <a:fillRect l="-1580" t="-30435" b="-47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4442CB98-5C28-4E8D-8317-7CDDF1B739D8}"/>
                  </a:ext>
                </a:extLst>
              </p:cNvPr>
              <p:cNvSpPr/>
              <p:nvPr/>
            </p:nvSpPr>
            <p:spPr>
              <a:xfrm>
                <a:off x="8981512" y="5755838"/>
                <a:ext cx="2789168" cy="965223"/>
              </a:xfrm>
              <a:prstGeom prst="wedgeRectCallout">
                <a:avLst>
                  <a:gd name="adj1" fmla="val -66787"/>
                  <a:gd name="adj2" fmla="val 3232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However, here we will only treat the local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as random latent variable and regard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other unknown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“parameters”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the model</a:t>
                </a:r>
              </a:p>
            </p:txBody>
          </p:sp>
        </mc:Choice>
        <mc:Fallback>
          <p:sp>
            <p:nvSpPr>
              <p:cNvPr id="28" name="Speech Bubble: Rectangle 2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442CB98-5C28-4E8D-8317-7CDDF1B73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512" y="5755838"/>
                <a:ext cx="2789168" cy="965223"/>
              </a:xfrm>
              <a:prstGeom prst="wedgeRectCallout">
                <a:avLst>
                  <a:gd name="adj1" fmla="val -66787"/>
                  <a:gd name="adj2" fmla="val 32329"/>
                </a:avLst>
              </a:prstGeom>
              <a:blipFill>
                <a:blip r:embed="rId11" cstate="print"/>
                <a:stretch>
                  <a:fillRect r="-552" b="-37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peech Bubble: Rectangle 28">
            <a:extLst>
              <a:ext uri="{FF2B5EF4-FFF2-40B4-BE49-F238E27FC236}">
                <a16:creationId xmlns="" xmlns:a16="http://schemas.microsoft.com/office/drawing/2014/main" id="{19D8927F-EC0B-4438-82AD-3A1257BDD353}"/>
              </a:ext>
            </a:extLst>
          </p:cNvPr>
          <p:cNvSpPr/>
          <p:nvPr/>
        </p:nvSpPr>
        <p:spPr>
          <a:xfrm>
            <a:off x="483629" y="3859287"/>
            <a:ext cx="1755203" cy="549277"/>
          </a:xfrm>
          <a:prstGeom prst="wedgeRectCallout">
            <a:avLst>
              <a:gd name="adj1" fmla="val 53560"/>
              <a:gd name="adj2" fmla="val 787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Need probability distributions on both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32519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15795"/>
    </mc:Choice>
    <mc:Fallback>
      <p:transition spd="slow" advTm="515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 Example of a Generative LVM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Probabilistic Clustering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can be formulated as a generative latent variable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probability distributions (e.g., Gaussians), one for each cluster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any such LVM,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denotes parameters of the prior distribution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..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denotes parameters of the likelihood distribution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0E6FBE9-1C7D-4971-A607-79DBB4A2332F}"/>
              </a:ext>
            </a:extLst>
          </p:cNvPr>
          <p:cNvSpPr/>
          <p:nvPr/>
        </p:nvSpPr>
        <p:spPr>
          <a:xfrm>
            <a:off x="4325922" y="3504502"/>
            <a:ext cx="3808602" cy="16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1C2C039-7F7A-4064-8F0A-C5F49B80C2EB}"/>
              </a:ext>
            </a:extLst>
          </p:cNvPr>
          <p:cNvSpPr/>
          <p:nvPr/>
        </p:nvSpPr>
        <p:spPr>
          <a:xfrm>
            <a:off x="6779907" y="3885290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E8305AE8-B643-4BE4-AD7E-B0BA4EF52B5A}"/>
              </a:ext>
            </a:extLst>
          </p:cNvPr>
          <p:cNvSpPr/>
          <p:nvPr/>
        </p:nvSpPr>
        <p:spPr>
          <a:xfrm>
            <a:off x="4827661" y="388529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FE695A17-4396-4396-B545-6CC88CC39368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5674949" y="4307745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43C5785C-747F-44A0-8169-A87359971B33}"/>
              </a:ext>
            </a:extLst>
          </p:cNvPr>
          <p:cNvSpPr/>
          <p:nvPr/>
        </p:nvSpPr>
        <p:spPr>
          <a:xfrm>
            <a:off x="2875415" y="388529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30718159-9D54-40E4-AB34-0D9ECD1082C1}"/>
              </a:ext>
            </a:extLst>
          </p:cNvPr>
          <p:cNvCxnSpPr>
            <a:stCxn id="10" idx="6"/>
          </p:cNvCxnSpPr>
          <p:nvPr/>
        </p:nvCxnSpPr>
        <p:spPr>
          <a:xfrm>
            <a:off x="3722703" y="4307745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794F36C-457E-49C0-95BE-B0940620CBCA}"/>
              </a:ext>
            </a:extLst>
          </p:cNvPr>
          <p:cNvSpPr/>
          <p:nvPr/>
        </p:nvSpPr>
        <p:spPr>
          <a:xfrm>
            <a:off x="6784496" y="2443572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EB9E86A-EFE0-4627-BFDB-DCDB2D4CE5A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7203551" y="3288481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/>
              <p:nvPr/>
            </p:nvSpPr>
            <p:spPr>
              <a:xfrm>
                <a:off x="6944950" y="3917268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6E56CCB-178A-438B-A539-789296AA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950" y="3917268"/>
                <a:ext cx="683328" cy="61555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/>
              <p:nvPr/>
            </p:nvSpPr>
            <p:spPr>
              <a:xfrm>
                <a:off x="4975222" y="3935397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CB72A6B-B553-4CC7-876F-EEE46A36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22" y="3935397"/>
                <a:ext cx="651269" cy="6155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/>
              <p:nvPr/>
            </p:nvSpPr>
            <p:spPr>
              <a:xfrm>
                <a:off x="6978329" y="2554759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012A477-3205-42FA-AE87-3E876411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29" y="2554759"/>
                <a:ext cx="418961" cy="61555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/>
              <p:nvPr/>
            </p:nvSpPr>
            <p:spPr>
              <a:xfrm>
                <a:off x="3041582" y="3935397"/>
                <a:ext cx="4775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22FDFB5-29EA-4B49-B584-318ACA5B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82" y="3935397"/>
                <a:ext cx="477503" cy="615553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/>
              <p:nvPr/>
            </p:nvSpPr>
            <p:spPr>
              <a:xfrm>
                <a:off x="7797328" y="4756909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36272BE-EAA7-4F24-84EE-B6920154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28" y="4756909"/>
                <a:ext cx="353430" cy="43088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F37B5255-DC11-455A-AFE3-44F95D7F01F8}"/>
                  </a:ext>
                </a:extLst>
              </p:cNvPr>
              <p:cNvSpPr/>
              <p:nvPr/>
            </p:nvSpPr>
            <p:spPr>
              <a:xfrm>
                <a:off x="873244" y="2810312"/>
                <a:ext cx="3355762" cy="705072"/>
              </a:xfrm>
              <a:prstGeom prst="wedgeRectCallout">
                <a:avLst>
                  <a:gd name="adj1" fmla="val 66499"/>
                  <a:gd name="adj2" fmla="val 11429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Discrete latent variable (with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possible values) or a one-hot vector of length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Modeled by a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multinoulli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distribution as prior</a:t>
                </a:r>
              </a:p>
            </p:txBody>
          </p:sp>
        </mc:Choice>
        <mc:Fallback>
          <p:sp>
            <p:nvSpPr>
              <p:cNvPr id="27" name="Speech Bubble: Rectangle 2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37B5255-DC11-455A-AFE3-44F95D7F0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44" y="2810312"/>
                <a:ext cx="3355762" cy="705072"/>
              </a:xfrm>
              <a:prstGeom prst="wedgeRectCallout">
                <a:avLst>
                  <a:gd name="adj1" fmla="val 66499"/>
                  <a:gd name="adj2" fmla="val 114295"/>
                </a:avLst>
              </a:prstGeom>
              <a:blipFill>
                <a:blip r:embed="rId9" cstate="print"/>
                <a:stretch>
                  <a:fillRect l="-305" t="-15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D37F4263-971D-4170-8EAB-9BA502C4E74E}"/>
                  </a:ext>
                </a:extLst>
              </p:cNvPr>
              <p:cNvSpPr/>
              <p:nvPr/>
            </p:nvSpPr>
            <p:spPr>
              <a:xfrm>
                <a:off x="4097802" y="2130037"/>
                <a:ext cx="2565433" cy="547172"/>
              </a:xfrm>
              <a:prstGeom prst="wedgeRectCallout">
                <a:avLst>
                  <a:gd name="adj1" fmla="val 57615"/>
                  <a:gd name="adj2" fmla="val 4727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Parameters of the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distributions,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e.g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9" name="Speech Bubble: Rectangle 2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37F4263-971D-4170-8EAB-9BA502C4E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02" y="2130037"/>
                <a:ext cx="2565433" cy="547172"/>
              </a:xfrm>
              <a:prstGeom prst="wedgeRectCallout">
                <a:avLst>
                  <a:gd name="adj1" fmla="val 57615"/>
                  <a:gd name="adj2" fmla="val 47276"/>
                </a:avLst>
              </a:prstGeom>
              <a:blipFill>
                <a:blip r:embed="rId10" cstate="print"/>
                <a:stretch>
                  <a:fillRect l="-434" b="-75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BDB91FC-9596-4ED4-B354-6B41BA7AEE2D}"/>
                  </a:ext>
                </a:extLst>
              </p:cNvPr>
              <p:cNvSpPr/>
              <p:nvPr/>
            </p:nvSpPr>
            <p:spPr>
              <a:xfrm>
                <a:off x="487147" y="3943846"/>
                <a:ext cx="1989791" cy="607104"/>
              </a:xfrm>
              <a:prstGeom prst="wedgeRectCallout">
                <a:avLst>
                  <a:gd name="adj1" fmla="val 67205"/>
                  <a:gd name="adj2" fmla="val 97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parameter vector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multinoulli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distribution</a:t>
                </a:r>
              </a:p>
            </p:txBody>
          </p:sp>
        </mc:Choice>
        <mc:Fallback>
          <p:sp>
            <p:nvSpPr>
              <p:cNvPr id="30" name="Speech Bubble: Rectangle 2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BDB91FC-9596-4ED4-B354-6B41BA7AE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7" y="3943846"/>
                <a:ext cx="1989791" cy="607104"/>
              </a:xfrm>
              <a:prstGeom prst="wedgeRectCallout">
                <a:avLst>
                  <a:gd name="adj1" fmla="val 67205"/>
                  <a:gd name="adj2" fmla="val 9794"/>
                </a:avLst>
              </a:prstGeom>
              <a:blipFill>
                <a:blip r:embed="rId11" cstate="print"/>
                <a:stretch>
                  <a:fillRect l="-512" t="-10680" b="-174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62387-9250-4CE9-83FB-5E95761E79BB}"/>
                  </a:ext>
                </a:extLst>
              </p:cNvPr>
              <p:cNvSpPr txBox="1"/>
              <p:nvPr/>
            </p:nvSpPr>
            <p:spPr>
              <a:xfrm>
                <a:off x="644740" y="2180583"/>
                <a:ext cx="2635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multinoulli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3F62387-9250-4CE9-83FB-5E95761E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40" y="2180583"/>
                <a:ext cx="2635593" cy="276999"/>
              </a:xfrm>
              <a:prstGeom prst="rect">
                <a:avLst/>
              </a:prstGeom>
              <a:blipFill>
                <a:blip r:embed="rId12" cstate="print"/>
                <a:stretch>
                  <a:fillRect l="-1852" t="-4444" r="-300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9EC51-D366-4C53-9152-E5AD824DE903}"/>
                  </a:ext>
                </a:extLst>
              </p:cNvPr>
              <p:cNvSpPr txBox="1"/>
              <p:nvPr/>
            </p:nvSpPr>
            <p:spPr>
              <a:xfrm>
                <a:off x="8365546" y="4676735"/>
                <a:ext cx="3008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639EC51-D366-4C53-9152-E5AD824DE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546" y="4676735"/>
                <a:ext cx="3008259" cy="276999"/>
              </a:xfrm>
              <a:prstGeom prst="rect">
                <a:avLst/>
              </a:prstGeom>
              <a:blipFill>
                <a:blip r:embed="rId13" cstate="print"/>
                <a:stretch>
                  <a:fillRect l="-1417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8430F35F-D36E-47E4-B240-026589757367}"/>
                  </a:ext>
                </a:extLst>
              </p:cNvPr>
              <p:cNvSpPr/>
              <p:nvPr/>
            </p:nvSpPr>
            <p:spPr>
              <a:xfrm>
                <a:off x="8410837" y="3263553"/>
                <a:ext cx="2279178" cy="1132277"/>
              </a:xfrm>
              <a:prstGeom prst="wedgeRectCallout">
                <a:avLst>
                  <a:gd name="adj1" fmla="val -79398"/>
                  <a:gd name="adj2" fmla="val 358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Assumed generated from one of the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distributions depending on the true (but unknown)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(which clustering will find))</a:t>
                </a:r>
              </a:p>
            </p:txBody>
          </p:sp>
        </mc:Choice>
        <mc:Fallback>
          <p:sp>
            <p:nvSpPr>
              <p:cNvPr id="33" name="Speech Bubble: Rectangle 3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430F35F-D36E-47E4-B240-026589757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837" y="3263553"/>
                <a:ext cx="2279178" cy="1132277"/>
              </a:xfrm>
              <a:prstGeom prst="wedgeRectCallout">
                <a:avLst>
                  <a:gd name="adj1" fmla="val -79398"/>
                  <a:gd name="adj2" fmla="val 35855"/>
                </a:avLst>
              </a:prstGeom>
              <a:blipFill>
                <a:blip r:embed="rId14" cstate="print"/>
                <a:stretch>
                  <a:fillRect t="-1587" r="-406" b="-582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38931E-B7E2-4CF9-B892-02919B2E6230}"/>
                  </a:ext>
                </a:extLst>
              </p:cNvPr>
              <p:cNvSpPr txBox="1"/>
              <p:nvPr/>
            </p:nvSpPr>
            <p:spPr>
              <a:xfrm>
                <a:off x="487147" y="2439149"/>
                <a:ext cx="30960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solidFill>
                      <a:schemeClr val="tx1"/>
                    </a:solidFill>
                  </a:rPr>
                  <a:t>(also means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038931E-B7E2-4CF9-B892-02919B2E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7" y="2439149"/>
                <a:ext cx="3096040" cy="276999"/>
              </a:xfrm>
              <a:prstGeom prst="rect">
                <a:avLst/>
              </a:prstGeom>
              <a:blipFill>
                <a:blip r:embed="rId15" cstate="print"/>
                <a:stretch>
                  <a:fillRect l="-4724" t="-28261" r="-2756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34">
            <a:extLst>
              <a:ext uri="{FF2B5EF4-FFF2-40B4-BE49-F238E27FC236}">
                <a16:creationId xmlns="" xmlns:a16="http://schemas.microsoft.com/office/drawing/2014/main" id="{67A1E3EE-D8BD-4A41-A5B3-9BCC35499245}"/>
              </a:ext>
            </a:extLst>
          </p:cNvPr>
          <p:cNvSpPr/>
          <p:nvPr/>
        </p:nvSpPr>
        <p:spPr>
          <a:xfrm>
            <a:off x="10820384" y="3346299"/>
            <a:ext cx="1193595" cy="529694"/>
          </a:xfrm>
          <a:prstGeom prst="wedgeRectCallout">
            <a:avLst>
              <a:gd name="adj1" fmla="val -79398"/>
              <a:gd name="adj2" fmla="val 358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likelihood distributions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1A2281E-22F5-4DD0-91A7-A8914473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784" y="1986574"/>
            <a:ext cx="1809519" cy="1170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05182D16-D3EB-46FE-BB29-DD2C2A00A11B}"/>
                  </a:ext>
                </a:extLst>
              </p:cNvPr>
              <p:cNvSpPr/>
              <p:nvPr/>
            </p:nvSpPr>
            <p:spPr>
              <a:xfrm>
                <a:off x="10775134" y="1809265"/>
                <a:ext cx="1376477" cy="686470"/>
              </a:xfrm>
              <a:prstGeom prst="wedgeRectCallout">
                <a:avLst>
                  <a:gd name="adj1" fmla="val -62009"/>
                  <a:gd name="adj2" fmla="val 460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Gaussian mixture model (GMM)</a:t>
                </a:r>
              </a:p>
            </p:txBody>
          </p:sp>
        </mc:Choice>
        <mc:Fallback>
          <p:sp>
            <p:nvSpPr>
              <p:cNvPr id="31" name="Speech Bubble: Rectangle 3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5182D16-D3EB-46FE-BB29-DD2C2A00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5134" y="1809265"/>
                <a:ext cx="1376477" cy="686470"/>
              </a:xfrm>
              <a:prstGeom prst="wedgeRectCallout">
                <a:avLst>
                  <a:gd name="adj1" fmla="val -62009"/>
                  <a:gd name="adj2" fmla="val 46081"/>
                </a:avLst>
              </a:prstGeom>
              <a:blipFill>
                <a:blip r:embed="rId17" cstate="print"/>
                <a:stretch>
                  <a:fillRect t="-4348" r="-3101" b="-113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2418381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59575"/>
    </mc:Choice>
    <mc:Fallback>
      <p:transition spd="slow" advTm="5595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9" grpId="0" animBg="1"/>
      <p:bldP spid="30" grpId="0" animBg="1"/>
      <p:bldP spid="6" grpId="0" animBg="1"/>
      <p:bldP spid="32" grpId="0" animBg="1"/>
      <p:bldP spid="33" grpId="0" animBg="1"/>
      <p:bldP spid="34" grpId="0" animBg="1"/>
      <p:bldP spid="35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Parameter Estimation for Generative LVM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So how do we estimate the parameters of a generative LVM, say prob. clustering?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guess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can be in one of the two forms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A “hard” guess – a fixed value (some “optimal” value of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The “expected” value </a:t>
                </a:r>
                <a14:m>
                  <m:oMath xmlns:m="http://schemas.openxmlformats.org/officeDocument/2006/math">
                    <m:r>
                      <a:rPr lang="en-I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of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the hard guess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will result in an ALT-OPT like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will give the so-called Expectation-Maximization (EM) algo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2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0E6FBE9-1C7D-4971-A607-79DBB4A2332F}"/>
              </a:ext>
            </a:extLst>
          </p:cNvPr>
          <p:cNvSpPr/>
          <p:nvPr/>
        </p:nvSpPr>
        <p:spPr>
          <a:xfrm>
            <a:off x="4805165" y="2789930"/>
            <a:ext cx="3808602" cy="16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1C2C039-7F7A-4064-8F0A-C5F49B80C2EB}"/>
              </a:ext>
            </a:extLst>
          </p:cNvPr>
          <p:cNvSpPr/>
          <p:nvPr/>
        </p:nvSpPr>
        <p:spPr>
          <a:xfrm>
            <a:off x="7259150" y="3170718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E8305AE8-B643-4BE4-AD7E-B0BA4EF52B5A}"/>
              </a:ext>
            </a:extLst>
          </p:cNvPr>
          <p:cNvSpPr/>
          <p:nvPr/>
        </p:nvSpPr>
        <p:spPr>
          <a:xfrm>
            <a:off x="5306904" y="3170718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FE695A17-4396-4396-B545-6CC88CC39368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6154192" y="3593173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43C5785C-747F-44A0-8169-A87359971B33}"/>
              </a:ext>
            </a:extLst>
          </p:cNvPr>
          <p:cNvSpPr/>
          <p:nvPr/>
        </p:nvSpPr>
        <p:spPr>
          <a:xfrm>
            <a:off x="3354658" y="3170718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30718159-9D54-40E4-AB34-0D9ECD1082C1}"/>
              </a:ext>
            </a:extLst>
          </p:cNvPr>
          <p:cNvCxnSpPr>
            <a:stCxn id="10" idx="6"/>
          </p:cNvCxnSpPr>
          <p:nvPr/>
        </p:nvCxnSpPr>
        <p:spPr>
          <a:xfrm>
            <a:off x="4201946" y="3593173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794F36C-457E-49C0-95BE-B0940620CBCA}"/>
              </a:ext>
            </a:extLst>
          </p:cNvPr>
          <p:cNvSpPr/>
          <p:nvPr/>
        </p:nvSpPr>
        <p:spPr>
          <a:xfrm>
            <a:off x="7263739" y="172900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EB9E86A-EFE0-4627-BFDB-DCDB2D4CE5A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7682794" y="2573909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/>
              <p:nvPr/>
            </p:nvSpPr>
            <p:spPr>
              <a:xfrm>
                <a:off x="7424193" y="3202696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6E56CCB-178A-438B-A539-789296AA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193" y="3202696"/>
                <a:ext cx="683328" cy="61555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/>
              <p:nvPr/>
            </p:nvSpPr>
            <p:spPr>
              <a:xfrm>
                <a:off x="5454465" y="3220825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CB72A6B-B553-4CC7-876F-EEE46A36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65" y="3220825"/>
                <a:ext cx="651269" cy="6155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/>
              <p:nvPr/>
            </p:nvSpPr>
            <p:spPr>
              <a:xfrm>
                <a:off x="7457572" y="1840187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012A477-3205-42FA-AE87-3E876411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572" y="1840187"/>
                <a:ext cx="418961" cy="61555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/>
              <p:nvPr/>
            </p:nvSpPr>
            <p:spPr>
              <a:xfrm>
                <a:off x="3520825" y="3220825"/>
                <a:ext cx="4775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22FDFB5-29EA-4B49-B584-318ACA5B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25" y="3220825"/>
                <a:ext cx="477503" cy="615553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/>
              <p:nvPr/>
            </p:nvSpPr>
            <p:spPr>
              <a:xfrm>
                <a:off x="8276571" y="4042337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36272BE-EAA7-4F24-84EE-B6920154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71" y="4042337"/>
                <a:ext cx="353430" cy="43088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peech Bubble: Rectangle 41">
            <a:extLst>
              <a:ext uri="{FF2B5EF4-FFF2-40B4-BE49-F238E27FC236}">
                <a16:creationId xmlns="" xmlns:a16="http://schemas.microsoft.com/office/drawing/2014/main" id="{9AF99F09-C2F6-423A-B6F6-BD2499D32C09}"/>
              </a:ext>
            </a:extLst>
          </p:cNvPr>
          <p:cNvSpPr/>
          <p:nvPr/>
        </p:nvSpPr>
        <p:spPr>
          <a:xfrm>
            <a:off x="9564054" y="5364729"/>
            <a:ext cx="2362701" cy="724969"/>
          </a:xfrm>
          <a:prstGeom prst="wedgeRectCallout">
            <a:avLst>
              <a:gd name="adj1" fmla="val -40754"/>
              <a:gd name="adj2" fmla="val 695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EM is pretty much like ALT-OPT but with soft/expected values of the latent variables</a:t>
            </a:r>
          </a:p>
        </p:txBody>
      </p:sp>
      <p:sp>
        <p:nvSpPr>
          <p:cNvPr id="43" name="Slide Number Placeholder 11">
            <a:extLst>
              <a:ext uri="{FF2B5EF4-FFF2-40B4-BE49-F238E27FC236}">
                <a16:creationId xmlns="" xmlns:a16="http://schemas.microsoft.com/office/drawing/2014/main" id="{1168326C-7E99-40FF-8655-AD5B9B22792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596147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3177"/>
    </mc:Choice>
    <mc:Fallback>
      <p:transition spd="slow" advTm="403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Parameter Estimation for Generative LVM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we estimate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(say)</a:t>
                </a:r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of an LVM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without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?</a:t>
                </a:r>
                <a:r>
                  <a:rPr lang="en-IN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principle yes, but it is harder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the MLE problem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For the probabilistic clustering model (GMM) we saw,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MLE problem thus will be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b="-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9881AEE-A08C-417B-BA64-9E127FBD757D}"/>
              </a:ext>
            </a:extLst>
          </p:cNvPr>
          <p:cNvSpPr txBox="1"/>
          <p:nvPr/>
        </p:nvSpPr>
        <p:spPr>
          <a:xfrm>
            <a:off x="7769786" y="3520278"/>
            <a:ext cx="280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IN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A5F7AD-5B21-44DE-B740-3C3EE20FA131}"/>
                  </a:ext>
                </a:extLst>
              </p:cNvPr>
              <p:cNvSpPr txBox="1"/>
              <p:nvPr/>
            </p:nvSpPr>
            <p:spPr>
              <a:xfrm>
                <a:off x="596396" y="2874337"/>
                <a:ext cx="3530786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AA5F7AD-5B21-44DE-B740-3C3EE20F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96" y="2874337"/>
                <a:ext cx="3530786" cy="75591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DFD974-76FE-4F1D-90D3-A8CFF3B91206}"/>
                  </a:ext>
                </a:extLst>
              </p:cNvPr>
              <p:cNvSpPr txBox="1"/>
              <p:nvPr/>
            </p:nvSpPr>
            <p:spPr>
              <a:xfrm>
                <a:off x="4433786" y="2882536"/>
                <a:ext cx="4827660" cy="941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DDFD974-76FE-4F1D-90D3-A8CFF3B9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86" y="2882536"/>
                <a:ext cx="4827660" cy="94192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7AB500D8-4E4D-428D-813E-3A27C145BB27}"/>
                  </a:ext>
                </a:extLst>
              </p:cNvPr>
              <p:cNvSpPr/>
              <p:nvPr/>
            </p:nvSpPr>
            <p:spPr>
              <a:xfrm>
                <a:off x="6946061" y="3933305"/>
                <a:ext cx="4006738" cy="449430"/>
              </a:xfrm>
              <a:prstGeom prst="wedgeRectCallout">
                <a:avLst>
                  <a:gd name="adj1" fmla="val -34976"/>
                  <a:gd name="adj2" fmla="val -7763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Summing over all possible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 (would be an integral instead of sum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continuous</a:t>
                </a:r>
              </a:p>
            </p:txBody>
          </p:sp>
        </mc:Choice>
        <mc:Fallback>
          <p:sp>
            <p:nvSpPr>
              <p:cNvPr id="29" name="Speech Bubble: Rectangle 2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AB500D8-4E4D-428D-813E-3A27C145B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061" y="3933305"/>
                <a:ext cx="4006738" cy="449430"/>
              </a:xfrm>
              <a:prstGeom prst="wedgeRectCallout">
                <a:avLst>
                  <a:gd name="adj1" fmla="val -34976"/>
                  <a:gd name="adj2" fmla="val -77632"/>
                </a:avLst>
              </a:prstGeom>
              <a:blipFill>
                <a:blip r:embed="rId6" cstate="print"/>
                <a:stretch>
                  <a:fillRect l="-303" b="-1428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20198BDF-AD0F-40CA-8FA5-0D1CD5260FDB}"/>
                  </a:ext>
                </a:extLst>
              </p:cNvPr>
              <p:cNvSpPr/>
              <p:nvPr/>
            </p:nvSpPr>
            <p:spPr>
              <a:xfrm>
                <a:off x="2645987" y="3691307"/>
                <a:ext cx="3313665" cy="754793"/>
              </a:xfrm>
              <a:prstGeom prst="wedgeRectCallout">
                <a:avLst>
                  <a:gd name="adj1" fmla="val -39160"/>
                  <a:gd name="adj2" fmla="val -739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After the summation/integral on the RHS,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sz="1400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no longer exp. family even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in exp-fam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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0" name="Speech Bubble: Rectangle 2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0198BDF-AD0F-40CA-8FA5-0D1CD526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87" y="3691307"/>
                <a:ext cx="3313665" cy="754793"/>
              </a:xfrm>
              <a:prstGeom prst="wedgeRectCallout">
                <a:avLst>
                  <a:gd name="adj1" fmla="val -39160"/>
                  <a:gd name="adj2" fmla="val -73994"/>
                </a:avLst>
              </a:prstGeom>
              <a:blipFill>
                <a:blip r:embed="rId7" cstate="print"/>
                <a:stretch>
                  <a:fillRect l="-366" b="-44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3FB29FBF-DF6B-4A97-8D53-7554C9289A00}"/>
                  </a:ext>
                </a:extLst>
              </p:cNvPr>
              <p:cNvSpPr/>
              <p:nvPr/>
            </p:nvSpPr>
            <p:spPr>
              <a:xfrm>
                <a:off x="7769786" y="2747384"/>
                <a:ext cx="4033161" cy="276999"/>
              </a:xfrm>
              <a:prstGeom prst="wedgeRectCallout">
                <a:avLst>
                  <a:gd name="adj1" fmla="val -36432"/>
                  <a:gd name="adj2" fmla="val 8893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 note that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2" name="Speech Bubble: Rectangle 3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FB29FBF-DF6B-4A97-8D53-7554C9289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86" y="2747384"/>
                <a:ext cx="4033161" cy="276999"/>
              </a:xfrm>
              <a:prstGeom prst="wedgeRectCallout">
                <a:avLst>
                  <a:gd name="adj1" fmla="val -36432"/>
                  <a:gd name="adj2" fmla="val 88937"/>
                </a:avLst>
              </a:prstGeom>
              <a:blipFill>
                <a:blip r:embed="rId8" cstate="print"/>
                <a:stretch>
                  <a:fillRect l="-301" t="-45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6AE668-D3F8-4686-B51C-AEF8C56C480C}"/>
                  </a:ext>
                </a:extLst>
              </p:cNvPr>
              <p:cNvSpPr txBox="1"/>
              <p:nvPr/>
            </p:nvSpPr>
            <p:spPr>
              <a:xfrm>
                <a:off x="1004120" y="5160328"/>
                <a:ext cx="9781075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26AE668-D3F8-4686-B51C-AEF8C56C4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20" y="5160328"/>
                <a:ext cx="9781075" cy="566886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5945B36C-28B8-4C81-930A-DA345CD83031}"/>
                  </a:ext>
                </a:extLst>
              </p:cNvPr>
              <p:cNvSpPr/>
              <p:nvPr/>
            </p:nvSpPr>
            <p:spPr>
              <a:xfrm>
                <a:off x="9753976" y="4491579"/>
                <a:ext cx="2397646" cy="672357"/>
              </a:xfrm>
              <a:prstGeom prst="wedgeRectCallout">
                <a:avLst>
                  <a:gd name="adj1" fmla="val -43373"/>
                  <a:gd name="adj2" fmla="val 6834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Convex combination (mixture) of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Gaussians. No longer an exp-family distribution</a:t>
                </a:r>
              </a:p>
            </p:txBody>
          </p:sp>
        </mc:Choice>
        <mc:Fallback>
          <p:sp>
            <p:nvSpPr>
              <p:cNvPr id="33" name="Speech Bubble: Rectangle 3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945B36C-28B8-4C81-930A-DA345CD83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976" y="4491579"/>
                <a:ext cx="2397646" cy="672357"/>
              </a:xfrm>
              <a:prstGeom prst="wedgeRectCallout">
                <a:avLst>
                  <a:gd name="adj1" fmla="val -43373"/>
                  <a:gd name="adj2" fmla="val 68349"/>
                </a:avLst>
              </a:prstGeom>
              <a:blipFill>
                <a:blip r:embed="rId10" cstate="print"/>
                <a:stretch>
                  <a:fillRect l="-505" t="-444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BE3A-4D3F-4FCB-953A-EB80E7729596}"/>
                  </a:ext>
                </a:extLst>
              </p:cNvPr>
              <p:cNvSpPr txBox="1"/>
              <p:nvPr/>
            </p:nvSpPr>
            <p:spPr>
              <a:xfrm>
                <a:off x="3953073" y="5910054"/>
                <a:ext cx="5417113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F6ABE3A-4D3F-4FCB-953A-EB80E772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73" y="5910054"/>
                <a:ext cx="5417113" cy="755913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6" name="Speech Bubble: Rectangle 35">
                <a:extLst>
                  <a:ext uri="{FF2B5EF4-FFF2-40B4-BE49-F238E27FC236}">
                    <a16:creationId xmlns:a16="http://schemas.microsoft.com/office/drawing/2014/main" id="{01DD4E26-2A61-49ED-A85F-32F40E499420}"/>
                  </a:ext>
                </a:extLst>
              </p:cNvPr>
              <p:cNvSpPr/>
              <p:nvPr/>
            </p:nvSpPr>
            <p:spPr>
              <a:xfrm>
                <a:off x="9490428" y="5637290"/>
                <a:ext cx="2588314" cy="947053"/>
              </a:xfrm>
              <a:prstGeom prst="wedgeRectCallout">
                <a:avLst>
                  <a:gd name="adj1" fmla="val -55922"/>
                  <a:gd name="adj2" fmla="val 2142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The </a:t>
                </a:r>
                <a:r>
                  <a:rPr lang="en-IN" sz="1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log of sum </a:t>
                </a:r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doesn’t give us a simple expression; MLE can still be done using gradient based methods but update will be complicated. ALT-OPT or EM make it simpler by using guesses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2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’s</a:t>
                </a:r>
                <a:endParaRPr lang="en-IN" sz="12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6" name="Speech Bubble: Rectangle 3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1DD4E26-2A61-49ED-A85F-32F40E499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28" y="5637290"/>
                <a:ext cx="2588314" cy="947053"/>
              </a:xfrm>
              <a:prstGeom prst="wedgeRectCallout">
                <a:avLst>
                  <a:gd name="adj1" fmla="val -55922"/>
                  <a:gd name="adj2" fmla="val 21420"/>
                </a:avLst>
              </a:prstGeom>
              <a:blipFill>
                <a:blip r:embed="rId12" cstate="print"/>
                <a:stretch>
                  <a:fillRect t="-3165" r="-441" b="-696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lide Number Placeholder 11">
            <a:extLst>
              <a:ext uri="{FF2B5EF4-FFF2-40B4-BE49-F238E27FC236}">
                <a16:creationId xmlns="" xmlns:a16="http://schemas.microsoft.com/office/drawing/2014/main" id="{F999251E-132A-4BA1-A2CA-71F5BDE18180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30DEAA4E-B8CB-4C6A-99D8-F10D8045B2A8}"/>
                  </a:ext>
                </a:extLst>
              </p:cNvPr>
              <p:cNvSpPr/>
              <p:nvPr/>
            </p:nvSpPr>
            <p:spPr>
              <a:xfrm>
                <a:off x="7527903" y="1614212"/>
                <a:ext cx="2477742" cy="452474"/>
              </a:xfrm>
              <a:prstGeom prst="wedgeRectCallout">
                <a:avLst>
                  <a:gd name="adj1" fmla="val -37888"/>
                  <a:gd name="adj2" fmla="val 820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discussion here is also true for MAP estimation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8" name="Speech Bubble: Rectangle 3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0DEAA4E-B8CB-4C6A-99D8-F10D8045B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03" y="1614212"/>
                <a:ext cx="2477742" cy="452474"/>
              </a:xfrm>
              <a:prstGeom prst="wedgeRectCallout">
                <a:avLst>
                  <a:gd name="adj1" fmla="val -37888"/>
                  <a:gd name="adj2" fmla="val 82015"/>
                </a:avLst>
              </a:prstGeom>
              <a:blipFill>
                <a:blip r:embed="rId13" cstate="print"/>
                <a:stretch>
                  <a:fillRect l="-489" t="-58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="" xmlns:p14="http://schemas.microsoft.com/office/powerpoint/2010/main" val="1982760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97074"/>
    </mc:Choice>
    <mc:Fallback>
      <p:transition spd="slow" advTm="697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30" grpId="0" animBg="1"/>
      <p:bldP spid="32" grpId="0" animBg="1"/>
      <p:bldP spid="6" grpId="0" animBg="1"/>
      <p:bldP spid="33" grpId="0" animBg="1"/>
      <p:bldP spid="35" grpId="0" animBg="1"/>
      <p:bldP spid="36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Another Example of a Gen. LVM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Probabilistic PCA (PPCA)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is another example of a generative latent var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a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-dim latent var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mapped to a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-dim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via a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prob. mapping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PPCA has several benefits over PCA, some of which include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Can use suitable distributions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to better capture properties of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Parameter estimation can be done faster without eigen-decomposition (using ALT-OPT/EM algos)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831" t="-1645" b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0E6FBE9-1C7D-4971-A607-79DBB4A2332F}"/>
              </a:ext>
            </a:extLst>
          </p:cNvPr>
          <p:cNvSpPr/>
          <p:nvPr/>
        </p:nvSpPr>
        <p:spPr>
          <a:xfrm>
            <a:off x="4325922" y="3504502"/>
            <a:ext cx="3808602" cy="16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1C2C039-7F7A-4064-8F0A-C5F49B80C2EB}"/>
              </a:ext>
            </a:extLst>
          </p:cNvPr>
          <p:cNvSpPr/>
          <p:nvPr/>
        </p:nvSpPr>
        <p:spPr>
          <a:xfrm>
            <a:off x="6779907" y="3885290"/>
            <a:ext cx="847288" cy="84490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E8305AE8-B643-4BE4-AD7E-B0BA4EF52B5A}"/>
              </a:ext>
            </a:extLst>
          </p:cNvPr>
          <p:cNvSpPr/>
          <p:nvPr/>
        </p:nvSpPr>
        <p:spPr>
          <a:xfrm>
            <a:off x="4827661" y="388529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FE695A17-4396-4396-B545-6CC88CC39368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5674949" y="4307745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43C5785C-747F-44A0-8169-A87359971B33}"/>
              </a:ext>
            </a:extLst>
          </p:cNvPr>
          <p:cNvSpPr/>
          <p:nvPr/>
        </p:nvSpPr>
        <p:spPr>
          <a:xfrm>
            <a:off x="2875415" y="3885290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30718159-9D54-40E4-AB34-0D9ECD1082C1}"/>
              </a:ext>
            </a:extLst>
          </p:cNvPr>
          <p:cNvCxnSpPr>
            <a:stCxn id="10" idx="6"/>
          </p:cNvCxnSpPr>
          <p:nvPr/>
        </p:nvCxnSpPr>
        <p:spPr>
          <a:xfrm>
            <a:off x="3722703" y="4307745"/>
            <a:ext cx="1104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794F36C-457E-49C0-95BE-B0940620CBCA}"/>
              </a:ext>
            </a:extLst>
          </p:cNvPr>
          <p:cNvSpPr/>
          <p:nvPr/>
        </p:nvSpPr>
        <p:spPr>
          <a:xfrm>
            <a:off x="6784496" y="2443572"/>
            <a:ext cx="847288" cy="84490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EB9E86A-EFE0-4627-BFDB-DCDB2D4CE5A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7203551" y="3288481"/>
            <a:ext cx="4589" cy="596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E56CCB-178A-438B-A539-789296AAC10D}"/>
                  </a:ext>
                </a:extLst>
              </p:cNvPr>
              <p:cNvSpPr txBox="1"/>
              <p:nvPr/>
            </p:nvSpPr>
            <p:spPr>
              <a:xfrm>
                <a:off x="6944950" y="3917268"/>
                <a:ext cx="6833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6E56CCB-178A-438B-A539-789296AA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950" y="3917268"/>
                <a:ext cx="683328" cy="61555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B72A6B-B553-4CC7-876F-EEE46A367B05}"/>
                  </a:ext>
                </a:extLst>
              </p:cNvPr>
              <p:cNvSpPr txBox="1"/>
              <p:nvPr/>
            </p:nvSpPr>
            <p:spPr>
              <a:xfrm>
                <a:off x="4975222" y="3935397"/>
                <a:ext cx="6512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CB72A6B-B553-4CC7-876F-EEE46A36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22" y="3935397"/>
                <a:ext cx="651269" cy="61555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2A477-3205-42FA-AE87-3E876411683E}"/>
                  </a:ext>
                </a:extLst>
              </p:cNvPr>
              <p:cNvSpPr txBox="1"/>
              <p:nvPr/>
            </p:nvSpPr>
            <p:spPr>
              <a:xfrm>
                <a:off x="6978329" y="2554759"/>
                <a:ext cx="4189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012A477-3205-42FA-AE87-3E876411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29" y="2554759"/>
                <a:ext cx="418961" cy="61555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2FDFB5-29EA-4B49-B584-318ACA5B262E}"/>
                  </a:ext>
                </a:extLst>
              </p:cNvPr>
              <p:cNvSpPr txBox="1"/>
              <p:nvPr/>
            </p:nvSpPr>
            <p:spPr>
              <a:xfrm>
                <a:off x="3041582" y="3935397"/>
                <a:ext cx="4775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22FDFB5-29EA-4B49-B584-318ACA5B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82" y="3935397"/>
                <a:ext cx="477503" cy="615553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6272BE-EAA7-4F24-84EE-B6920154D94D}"/>
                  </a:ext>
                </a:extLst>
              </p:cNvPr>
              <p:cNvSpPr txBox="1"/>
              <p:nvPr/>
            </p:nvSpPr>
            <p:spPr>
              <a:xfrm>
                <a:off x="7797328" y="4756909"/>
                <a:ext cx="353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36272BE-EAA7-4F24-84EE-B6920154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28" y="4756909"/>
                <a:ext cx="353430" cy="43088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F37B5255-DC11-455A-AFE3-44F95D7F01F8}"/>
                  </a:ext>
                </a:extLst>
              </p:cNvPr>
              <p:cNvSpPr/>
              <p:nvPr/>
            </p:nvSpPr>
            <p:spPr>
              <a:xfrm>
                <a:off x="655613" y="2985596"/>
                <a:ext cx="3500432" cy="540669"/>
              </a:xfrm>
              <a:prstGeom prst="wedgeRectCallout">
                <a:avLst>
                  <a:gd name="adj1" fmla="val 68177"/>
                  <a:gd name="adj2" fmla="val 15123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Real-valued vector of length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Modeled by a zero-mean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Gaussian distribution as prior</a:t>
                </a:r>
              </a:p>
            </p:txBody>
          </p:sp>
        </mc:Choice>
        <mc:Fallback>
          <p:sp>
            <p:nvSpPr>
              <p:cNvPr id="27" name="Speech Bubble: Rectangle 2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37B5255-DC11-455A-AFE3-44F95D7F0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3" y="2985596"/>
                <a:ext cx="3500432" cy="540669"/>
              </a:xfrm>
              <a:prstGeom prst="wedgeRectCallout">
                <a:avLst>
                  <a:gd name="adj1" fmla="val 68177"/>
                  <a:gd name="adj2" fmla="val 151235"/>
                </a:avLst>
              </a:prstGeom>
              <a:blipFill>
                <a:blip r:embed="rId9" cstate="print"/>
                <a:stretch>
                  <a:fillRect l="-2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D37F4263-971D-4170-8EAB-9BA502C4E74E}"/>
                  </a:ext>
                </a:extLst>
              </p:cNvPr>
              <p:cNvSpPr/>
              <p:nvPr/>
            </p:nvSpPr>
            <p:spPr>
              <a:xfrm>
                <a:off x="4748169" y="2130037"/>
                <a:ext cx="1915066" cy="547172"/>
              </a:xfrm>
              <a:prstGeom prst="wedgeRectCallout">
                <a:avLst>
                  <a:gd name="adj1" fmla="val 57615"/>
                  <a:gd name="adj2" fmla="val 4727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Parameters defining the projection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9" name="Speech Bubble: Rectangle 2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37F4263-971D-4170-8EAB-9BA502C4E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69" y="2130037"/>
                <a:ext cx="1915066" cy="547172"/>
              </a:xfrm>
              <a:prstGeom prst="wedgeRectCallout">
                <a:avLst>
                  <a:gd name="adj1" fmla="val 57615"/>
                  <a:gd name="adj2" fmla="val 47276"/>
                </a:avLst>
              </a:prstGeom>
              <a:blipFill>
                <a:blip r:embed="rId10" cstate="print"/>
                <a:stretch>
                  <a:fillRect l="-580" b="-53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BDB91FC-9596-4ED4-B354-6B41BA7AEE2D}"/>
                  </a:ext>
                </a:extLst>
              </p:cNvPr>
              <p:cNvSpPr/>
              <p:nvPr/>
            </p:nvSpPr>
            <p:spPr>
              <a:xfrm>
                <a:off x="72974" y="3671853"/>
                <a:ext cx="2359941" cy="1758194"/>
              </a:xfrm>
              <a:prstGeom prst="wedgeRectCallout">
                <a:avLst>
                  <a:gd name="adj1" fmla="val 70156"/>
                  <a:gd name="adj2" fmla="val 35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parameters of the Gaussian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In this example, no such parameters are actually needed since mean is zero and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is identity, but can use nonzero mean and more general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for the Gaussian prior</a:t>
                </a:r>
              </a:p>
            </p:txBody>
          </p:sp>
        </mc:Choice>
        <mc:Fallback>
          <p:sp>
            <p:nvSpPr>
              <p:cNvPr id="30" name="Speech Bubble: Rectangle 2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BDB91FC-9596-4ED4-B354-6B41BA7AE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" y="3671853"/>
                <a:ext cx="2359941" cy="1758194"/>
              </a:xfrm>
              <a:prstGeom prst="wedgeRectCallout">
                <a:avLst>
                  <a:gd name="adj1" fmla="val 70156"/>
                  <a:gd name="adj2" fmla="val 353"/>
                </a:avLst>
              </a:prstGeom>
              <a:blipFill>
                <a:blip r:embed="rId11" cstate="print"/>
                <a:stretch>
                  <a:fillRect l="-425" t="-1370" b="-411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62387-9250-4CE9-83FB-5E95761E79BB}"/>
                  </a:ext>
                </a:extLst>
              </p:cNvPr>
              <p:cNvSpPr txBox="1"/>
              <p:nvPr/>
            </p:nvSpPr>
            <p:spPr>
              <a:xfrm>
                <a:off x="655613" y="2260317"/>
                <a:ext cx="2049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3F62387-9250-4CE9-83FB-5E95761E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3" y="2260317"/>
                <a:ext cx="2049343" cy="276999"/>
              </a:xfrm>
              <a:prstGeom prst="rect">
                <a:avLst/>
              </a:prstGeom>
              <a:blipFill>
                <a:blip r:embed="rId12" cstate="print"/>
                <a:stretch>
                  <a:fillRect l="-2381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580D9B29-17AA-4000-817A-4C54617517E9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42252" y="534807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98E4DA18-2529-4261-968F-F10E1BFA2BF8}"/>
                  </a:ext>
                </a:extLst>
              </p:cNvPr>
              <p:cNvSpPr/>
              <p:nvPr/>
            </p:nvSpPr>
            <p:spPr>
              <a:xfrm>
                <a:off x="7593422" y="90273"/>
                <a:ext cx="3448830" cy="1131271"/>
              </a:xfrm>
              <a:prstGeom prst="wedgeRectCallout">
                <a:avLst>
                  <a:gd name="adj1" fmla="val 58042"/>
                  <a:gd name="adj2" fmla="val 252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were known, it just becomes a probabilistic version of the multi-output regression problem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 are the observed input features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1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are the vector-valued outputs</a:t>
                </a:r>
              </a:p>
            </p:txBody>
          </p:sp>
        </mc:Choice>
        <mc:Fallback>
          <p:sp>
            <p:nvSpPr>
              <p:cNvPr id="37" name="Speech Bubble: Rectangle 3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8E4DA18-2529-4261-968F-F10E1BFA2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22" y="90273"/>
                <a:ext cx="3448830" cy="1131271"/>
              </a:xfrm>
              <a:prstGeom prst="wedgeRectCallout">
                <a:avLst>
                  <a:gd name="adj1" fmla="val 58042"/>
                  <a:gd name="adj2" fmla="val 25270"/>
                </a:avLst>
              </a:prstGeom>
              <a:blipFill>
                <a:blip r:embed="rId14" cstate="print"/>
                <a:stretch>
                  <a:fillRect l="-325" t="-1596" b="-585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=""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A0D965-A427-481D-96FD-0E1D7E18E26D}"/>
                  </a:ext>
                </a:extLst>
              </p:cNvPr>
              <p:cNvSpPr txBox="1"/>
              <p:nvPr/>
            </p:nvSpPr>
            <p:spPr>
              <a:xfrm>
                <a:off x="9325242" y="2461765"/>
                <a:ext cx="16937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DA0D965-A427-481D-96FD-0E1D7E18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242" y="2461765"/>
                <a:ext cx="1693797" cy="430887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7671E883-09D8-4775-A355-6B3CF8B80E6F}"/>
                  </a:ext>
                </a:extLst>
              </p:cNvPr>
              <p:cNvSpPr/>
              <p:nvPr/>
            </p:nvSpPr>
            <p:spPr>
              <a:xfrm>
                <a:off x="10942256" y="2215217"/>
                <a:ext cx="683086" cy="267004"/>
              </a:xfrm>
              <a:prstGeom prst="wedgeRectCallout">
                <a:avLst>
                  <a:gd name="adj1" fmla="val -62857"/>
                  <a:gd name="adj2" fmla="val 9271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0" name="Speech Bubble: Rectangle 3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671E883-09D8-4775-A355-6B3CF8B80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256" y="2215217"/>
                <a:ext cx="683086" cy="267004"/>
              </a:xfrm>
              <a:prstGeom prst="wedgeRectCallout">
                <a:avLst>
                  <a:gd name="adj1" fmla="val -62857"/>
                  <a:gd name="adj2" fmla="val 92719"/>
                </a:avLst>
              </a:prstGeom>
              <a:blipFill>
                <a:blip r:embed="rId16" cstate="print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1" name="Speech Bubble: Rectangle 40">
                <a:extLst>
                  <a:ext uri="{FF2B5EF4-FFF2-40B4-BE49-F238E27FC236}">
                    <a16:creationId xmlns:a16="http://schemas.microsoft.com/office/drawing/2014/main" id="{40CADA7C-B83B-46F7-9CE9-8EB0311877B8}"/>
                  </a:ext>
                </a:extLst>
              </p:cNvPr>
              <p:cNvSpPr/>
              <p:nvPr/>
            </p:nvSpPr>
            <p:spPr>
              <a:xfrm>
                <a:off x="9069259" y="2046757"/>
                <a:ext cx="1776862" cy="267004"/>
              </a:xfrm>
              <a:prstGeom prst="wedgeRectCallout">
                <a:avLst>
                  <a:gd name="adj1" fmla="val 27659"/>
                  <a:gd name="adj2" fmla="val 13202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matrix</a:t>
                </a:r>
              </a:p>
            </p:txBody>
          </p:sp>
        </mc:Choice>
        <mc:Fallback>
          <p:sp>
            <p:nvSpPr>
              <p:cNvPr id="41" name="Speech Bubble: Rectangle 4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0CADA7C-B83B-46F7-9CE9-8EB031187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259" y="2046757"/>
                <a:ext cx="1776862" cy="267004"/>
              </a:xfrm>
              <a:prstGeom prst="wedgeRectCallout">
                <a:avLst>
                  <a:gd name="adj1" fmla="val 27659"/>
                  <a:gd name="adj2" fmla="val 132020"/>
                </a:avLst>
              </a:prstGeom>
              <a:blipFill>
                <a:blip r:embed="rId17" cstate="print"/>
                <a:stretch>
                  <a:fillRect t="-476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A7DBBA43-DB12-483A-82DD-C54601EF9989}"/>
                  </a:ext>
                </a:extLst>
              </p:cNvPr>
              <p:cNvSpPr/>
              <p:nvPr/>
            </p:nvSpPr>
            <p:spPr>
              <a:xfrm>
                <a:off x="7889979" y="2435489"/>
                <a:ext cx="1271811" cy="430887"/>
              </a:xfrm>
              <a:prstGeom prst="wedgeRectCallout">
                <a:avLst>
                  <a:gd name="adj1" fmla="val 64842"/>
                  <a:gd name="adj2" fmla="val 568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mean of the mapping</a:t>
                </a:r>
              </a:p>
            </p:txBody>
          </p:sp>
        </mc:Choice>
        <mc:Fallback>
          <p:sp>
            <p:nvSpPr>
              <p:cNvPr id="42" name="Speech Bubble: Rectangle 4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7DBBA43-DB12-483A-82DD-C54601EF9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979" y="2435489"/>
                <a:ext cx="1271811" cy="430887"/>
              </a:xfrm>
              <a:prstGeom prst="wedgeRectCallout">
                <a:avLst>
                  <a:gd name="adj1" fmla="val 64842"/>
                  <a:gd name="adj2" fmla="val 5686"/>
                </a:avLst>
              </a:prstGeom>
              <a:blipFill>
                <a:blip r:embed="rId18" cstate="print"/>
                <a:stretch>
                  <a:fillRect l="-806" t="-10959" b="-2191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979B24-F5DD-44A0-A9D1-AD98C1D1129C}"/>
                  </a:ext>
                </a:extLst>
              </p:cNvPr>
              <p:cNvSpPr txBox="1"/>
              <p:nvPr/>
            </p:nvSpPr>
            <p:spPr>
              <a:xfrm>
                <a:off x="7979840" y="3032256"/>
                <a:ext cx="4265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4979B24-F5DD-44A0-A9D1-AD98C1D1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840" y="3032256"/>
                <a:ext cx="4265335" cy="369332"/>
              </a:xfrm>
              <a:prstGeom prst="rect">
                <a:avLst/>
              </a:prstGeom>
              <a:blipFill>
                <a:blip r:embed="rId19" cstate="print"/>
                <a:stretch>
                  <a:fillRect l="-12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95B57FB5-94F3-4DA1-960A-5008593765BF}"/>
                  </a:ext>
                </a:extLst>
              </p:cNvPr>
              <p:cNvSpPr/>
              <p:nvPr/>
            </p:nvSpPr>
            <p:spPr>
              <a:xfrm>
                <a:off x="8732154" y="3546818"/>
                <a:ext cx="3297938" cy="1000075"/>
              </a:xfrm>
              <a:prstGeom prst="wedgeRectCallout">
                <a:avLst>
                  <a:gd name="adj1" fmla="val -38292"/>
                  <a:gd name="adj2" fmla="val -628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Probabilistic mapping means that will be not exactly but somewhere around the mean (in some sense, it is a noisy mapping):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5" name="Speech Bubble: Rectangle 4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5B57FB5-94F3-4DA1-960A-500859376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54" y="3546818"/>
                <a:ext cx="3297938" cy="1000075"/>
              </a:xfrm>
              <a:prstGeom prst="wedgeRectCallout">
                <a:avLst>
                  <a:gd name="adj1" fmla="val -38292"/>
                  <a:gd name="adj2" fmla="val -62859"/>
                </a:avLst>
              </a:prstGeom>
              <a:blipFill>
                <a:blip r:embed="rId20" cstate="print"/>
                <a:stretch>
                  <a:fillRect l="-368" r="-7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6" name="Speech Bubble: Rectangle 45">
                <a:extLst>
                  <a:ext uri="{FF2B5EF4-FFF2-40B4-BE49-F238E27FC236}">
                    <a16:creationId xmlns:a16="http://schemas.microsoft.com/office/drawing/2014/main" id="{634DF8F2-42EC-49B5-BB43-BF06B4740A81}"/>
                  </a:ext>
                </a:extLst>
              </p:cNvPr>
              <p:cNvSpPr/>
              <p:nvPr/>
            </p:nvSpPr>
            <p:spPr>
              <a:xfrm>
                <a:off x="8488761" y="4664016"/>
                <a:ext cx="2131972" cy="1138397"/>
              </a:xfrm>
              <a:prstGeom prst="wedgeRectCallout">
                <a:avLst>
                  <a:gd name="adj1" fmla="val -34634"/>
                  <a:gd name="adj2" fmla="val -6675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instead of a linear mapping </a:t>
                </a:r>
                <a14:m>
                  <m:oMath xmlns:m="http://schemas.openxmlformats.org/officeDocument/2006/math">
                    <m:r>
                      <a:rPr lang="en-I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can be defined as a nonlinear mapping (variational autoencoders, kernel based latent variable models)</a:t>
                </a:r>
              </a:p>
            </p:txBody>
          </p:sp>
        </mc:Choice>
        <mc:Fallback>
          <p:sp>
            <p:nvSpPr>
              <p:cNvPr id="46" name="Speech Bubble: Rectangle 4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34DF8F2-42EC-49B5-BB43-BF06B474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761" y="4664016"/>
                <a:ext cx="2131972" cy="1138397"/>
              </a:xfrm>
              <a:prstGeom prst="wedgeRectCallout">
                <a:avLst>
                  <a:gd name="adj1" fmla="val -34634"/>
                  <a:gd name="adj2" fmla="val -66754"/>
                </a:avLst>
              </a:prstGeom>
              <a:blipFill>
                <a:blip r:embed="rId21" cstate="print"/>
                <a:stretch>
                  <a:fillRect r="-1136" b="-448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peech Bubble: Rectangle 46">
            <a:extLst>
              <a:ext uri="{FF2B5EF4-FFF2-40B4-BE49-F238E27FC236}">
                <a16:creationId xmlns="" xmlns:a16="http://schemas.microsoft.com/office/drawing/2014/main" id="{88F501EF-4C2A-4D1F-B31C-2430FC8663E9}"/>
              </a:ext>
            </a:extLst>
          </p:cNvPr>
          <p:cNvSpPr/>
          <p:nvPr/>
        </p:nvSpPr>
        <p:spPr>
          <a:xfrm>
            <a:off x="10723537" y="4658862"/>
            <a:ext cx="1401982" cy="1000075"/>
          </a:xfrm>
          <a:prstGeom prst="wedgeRectCallout">
            <a:avLst>
              <a:gd name="adj1" fmla="val -33730"/>
              <a:gd name="adj2" fmla="val -654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Added Gaussian noise just like probabilistic linear regression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84355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25990"/>
    </mc:Choice>
    <mc:Fallback>
      <p:transition spd="slow" advTm="925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9" grpId="0" animBg="1"/>
      <p:bldP spid="30" grpId="0" animBg="1"/>
      <p:bldP spid="6" grpId="0" animBg="1"/>
      <p:bldP spid="37" grpId="0" animBg="1"/>
      <p:bldP spid="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3|19.2|10.9|19.8|34.5|18.3|42.6|38.7|42.3|51.7|24.3|2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|42.5|21.3|13.7|25.1|32.5|53.1|53.7|45.1|20.5|25.2|53.8|17.5|3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42.2|37|21.9|34.3|22.9|39.1|42|11.3|37.3|11.8|16.5|32.7|33.7|41.8|1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22.9|15.7|43.1|37|38.3|8.6|46.5|76.3|45.4|1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1.6|11.6|22.5|24.1|60.1|57.3|50.4|37.5|88.4|27.5|57.4|28.5|8.5|7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9.7|19.6|25.4|19.5|19.2|15.1|19.6|18.8|27.9|4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38388</TotalTime>
  <Words>161</Words>
  <Application>Microsoft Office PowerPoint</Application>
  <PresentationFormat>Custom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Latent Variable Models</vt:lpstr>
      <vt:lpstr>Coin toss example</vt:lpstr>
      <vt:lpstr>Plate notation</vt:lpstr>
      <vt:lpstr>Generative Models with Latent Variables </vt:lpstr>
      <vt:lpstr>Generative Models with Latent Variables </vt:lpstr>
      <vt:lpstr>An Example of a Generative LVM</vt:lpstr>
      <vt:lpstr>Parameter Estimation for Generative LVM</vt:lpstr>
      <vt:lpstr>Parameter Estimation for Generative LVM</vt:lpstr>
      <vt:lpstr>Another Example of a Gen. LVM</vt:lpstr>
      <vt:lpstr>Generative Models and Generative Stories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2137</cp:revision>
  <dcterms:created xsi:type="dcterms:W3CDTF">2020-07-07T20:42:16Z</dcterms:created>
  <dcterms:modified xsi:type="dcterms:W3CDTF">2021-11-10T12:30:32Z</dcterms:modified>
</cp:coreProperties>
</file>