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472" r:id="rId2"/>
    <p:sldId id="543" r:id="rId3"/>
    <p:sldId id="545" r:id="rId4"/>
    <p:sldId id="546" r:id="rId5"/>
    <p:sldId id="547" r:id="rId6"/>
    <p:sldId id="548" r:id="rId7"/>
    <p:sldId id="549" r:id="rId8"/>
    <p:sldId id="526" r:id="rId9"/>
    <p:sldId id="536" r:id="rId10"/>
    <p:sldId id="538" r:id="rId11"/>
    <p:sldId id="551" r:id="rId12"/>
    <p:sldId id="539" r:id="rId13"/>
    <p:sldId id="529" r:id="rId14"/>
    <p:sldId id="540" r:id="rId15"/>
    <p:sldId id="541" r:id="rId16"/>
    <p:sldId id="5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B806AB"/>
    <a:srgbClr val="A21C8C"/>
    <a:srgbClr val="33CC33"/>
    <a:srgbClr val="060AB2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12-11-2021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379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561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400" y="1371600"/>
            <a:ext cx="5615517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1" y="6502401"/>
            <a:ext cx="6769100" cy="257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tags" Target="../tags/tag6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towardsdatascience.com/gaussian-discriminant-analysis-an-example-of-generative-learning-algorithms-2e336ba7aa5c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95451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Expectation Maximization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87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769"/>
    </mc:Choice>
    <mc:Fallback>
      <p:transition spd="slow" advTm="167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Observations on the GDA objective function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Here is a formal derivation of the MLE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IN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45B6F7-C154-4945-8697-562DD2F437FD}"/>
                  </a:ext>
                </a:extLst>
              </p:cNvPr>
              <p:cNvSpPr txBox="1"/>
              <p:nvPr/>
            </p:nvSpPr>
            <p:spPr>
              <a:xfrm>
                <a:off x="892842" y="1717375"/>
                <a:ext cx="3213572" cy="381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45B6F7-C154-4945-8697-562DD2F4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2" y="1717375"/>
                <a:ext cx="3213572" cy="381643"/>
              </a:xfrm>
              <a:prstGeom prst="rect">
                <a:avLst/>
              </a:prstGeom>
              <a:blipFill>
                <a:blip r:embed="rId4" cstate="print"/>
                <a:stretch>
                  <a:fillRect l="-1705" t="-19355" r="-3030" b="-33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DD177F-F39C-45B2-9E74-F362D5374892}"/>
                  </a:ext>
                </a:extLst>
              </p:cNvPr>
              <p:cNvSpPr txBox="1"/>
              <p:nvPr/>
            </p:nvSpPr>
            <p:spPr>
              <a:xfrm>
                <a:off x="4276131" y="1734397"/>
                <a:ext cx="3973139" cy="3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DD177F-F39C-45B2-9E74-F362D537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31" y="1734397"/>
                <a:ext cx="3973139" cy="375744"/>
              </a:xfrm>
              <a:prstGeom prst="rect">
                <a:avLst/>
              </a:prstGeom>
              <a:blipFill>
                <a:blip r:embed="rId5" cstate="print"/>
                <a:stretch>
                  <a:fillRect l="-1687" t="-173770" r="-1074" b="-255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FBE09-851D-4F13-AACD-A47512965B7F}"/>
                  </a:ext>
                </a:extLst>
              </p:cNvPr>
              <p:cNvSpPr txBox="1"/>
              <p:nvPr/>
            </p:nvSpPr>
            <p:spPr>
              <a:xfrm>
                <a:off x="4276131" y="2403029"/>
                <a:ext cx="5061514" cy="3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:endParaRPr lang="en-IN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5FBE09-851D-4F13-AACD-A4751296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31" y="2403029"/>
                <a:ext cx="5061514" cy="375744"/>
              </a:xfrm>
              <a:prstGeom prst="rect">
                <a:avLst/>
              </a:prstGeom>
              <a:blipFill>
                <a:blip r:embed="rId6" cstate="print"/>
                <a:stretch>
                  <a:fillRect l="-1324" t="-169355" r="-481" b="-25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2A94FC-208C-4765-9915-77CA702B7B59}"/>
                  </a:ext>
                </a:extLst>
              </p:cNvPr>
              <p:cNvSpPr txBox="1"/>
              <p:nvPr/>
            </p:nvSpPr>
            <p:spPr>
              <a:xfrm>
                <a:off x="4283716" y="3105042"/>
                <a:ext cx="7050200" cy="419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I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2A94FC-208C-4765-9915-77CA702B7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16" y="3105042"/>
                <a:ext cx="7050200" cy="419538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E7A542-CFE0-4CDF-A1D7-519DDDF7BB8D}"/>
                  </a:ext>
                </a:extLst>
              </p:cNvPr>
              <p:cNvSpPr txBox="1"/>
              <p:nvPr/>
            </p:nvSpPr>
            <p:spPr>
              <a:xfrm>
                <a:off x="4202185" y="3713837"/>
                <a:ext cx="6623288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E7A542-CFE0-4CDF-A1D7-519DDDF7B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85" y="3713837"/>
                <a:ext cx="6623288" cy="75591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DB6064-79B0-4EF4-99EB-D8B35669D526}"/>
                  </a:ext>
                </a:extLst>
              </p:cNvPr>
              <p:cNvSpPr txBox="1"/>
              <p:nvPr/>
            </p:nvSpPr>
            <p:spPr>
              <a:xfrm>
                <a:off x="3840336" y="4548687"/>
                <a:ext cx="702243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solidFill>
                            <a:srgbClr val="A21C8C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9DB6064-79B0-4EF4-99EB-D8B35669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36" y="4548687"/>
                <a:ext cx="7022435" cy="75591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8EFC87-3810-4CDE-8767-5D4C49BD4822}"/>
                  </a:ext>
                </a:extLst>
              </p:cNvPr>
              <p:cNvSpPr txBox="1"/>
              <p:nvPr/>
            </p:nvSpPr>
            <p:spPr>
              <a:xfrm>
                <a:off x="3840336" y="5472186"/>
                <a:ext cx="763305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8EFC87-3810-4CDE-8767-5D4C49BD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36" y="5472186"/>
                <a:ext cx="7633052" cy="75591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3046665-C7B0-4EF2-A215-0391B26E4F5A}"/>
              </a:ext>
            </a:extLst>
          </p:cNvPr>
          <p:cNvCxnSpPr/>
          <p:nvPr/>
        </p:nvCxnSpPr>
        <p:spPr>
          <a:xfrm flipH="1">
            <a:off x="7513857" y="2182465"/>
            <a:ext cx="805343" cy="21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5350FB-9F0A-42A9-9251-48FBD30B2612}"/>
              </a:ext>
            </a:extLst>
          </p:cNvPr>
          <p:cNvSpPr txBox="1"/>
          <p:nvPr/>
        </p:nvSpPr>
        <p:spPr>
          <a:xfrm>
            <a:off x="8073259" y="187056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Abadi Extra Light" panose="020B0204020104020204" pitchFamily="34" charset="0"/>
              </a:rPr>
              <a:t>multinoulli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D2E0ACA-F4AD-4A17-82D5-4D7D6ADF7D5B}"/>
              </a:ext>
            </a:extLst>
          </p:cNvPr>
          <p:cNvSpPr txBox="1"/>
          <p:nvPr/>
        </p:nvSpPr>
        <p:spPr>
          <a:xfrm>
            <a:off x="9675602" y="189454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Gaussian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C104DC3-E401-459C-951A-8E984054B511}"/>
              </a:ext>
            </a:extLst>
          </p:cNvPr>
          <p:cNvCxnSpPr/>
          <p:nvPr/>
        </p:nvCxnSpPr>
        <p:spPr>
          <a:xfrm flipH="1">
            <a:off x="9177996" y="2223680"/>
            <a:ext cx="805343" cy="21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C64ED22F-ACF4-4B7D-A29D-41C2418BADA8}"/>
                  </a:ext>
                </a:extLst>
              </p:cNvPr>
              <p:cNvSpPr/>
              <p:nvPr/>
            </p:nvSpPr>
            <p:spPr>
              <a:xfrm>
                <a:off x="677487" y="4726891"/>
                <a:ext cx="2750607" cy="1106939"/>
              </a:xfrm>
              <a:prstGeom prst="wedgeRectCallout">
                <a:avLst>
                  <a:gd name="adj1" fmla="val 83932"/>
                  <a:gd name="adj2" fmla="val 390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see that, when estimating the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Gaussian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), we only will only need training examples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class, i.e.,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64ED22F-ACF4-4B7D-A29D-41C2418BA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87" y="4726891"/>
                <a:ext cx="2750607" cy="1106939"/>
              </a:xfrm>
              <a:prstGeom prst="wedgeRectCallout">
                <a:avLst>
                  <a:gd name="adj1" fmla="val 83932"/>
                  <a:gd name="adj2" fmla="val 39081"/>
                </a:avLst>
              </a:prstGeom>
              <a:blipFill>
                <a:blip r:embed="rId11" cstate="print"/>
                <a:stretch>
                  <a:fillRect l="-325" t="-2703" b="-70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xmlns="" id="{B0B4EBD5-053C-4463-A296-83797A1C41B4}"/>
              </a:ext>
            </a:extLst>
          </p:cNvPr>
          <p:cNvSpPr/>
          <p:nvPr/>
        </p:nvSpPr>
        <p:spPr>
          <a:xfrm>
            <a:off x="718612" y="3556599"/>
            <a:ext cx="2900730" cy="966684"/>
          </a:xfrm>
          <a:prstGeom prst="wedgeRectCallout">
            <a:avLst>
              <a:gd name="adj1" fmla="val 39489"/>
              <a:gd name="adj2" fmla="val 724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due to the form of the likelihood (Gaussian) and prior (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multinoulli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), the MLE problem had a nice separable structure after taking the log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xmlns="" id="{83AE7489-1994-4A28-9EF3-748DD6CAD48B}"/>
              </a:ext>
            </a:extLst>
          </p:cNvPr>
          <p:cNvSpPr/>
          <p:nvPr/>
        </p:nvSpPr>
        <p:spPr>
          <a:xfrm>
            <a:off x="218681" y="2669353"/>
            <a:ext cx="3621655" cy="686396"/>
          </a:xfrm>
          <a:prstGeom prst="wedgeRectCallout">
            <a:avLst>
              <a:gd name="adj1" fmla="val 35255"/>
              <a:gd name="adj2" fmla="val 844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in models with probability distributions from the </a:t>
            </a:r>
            <a:r>
              <a:rPr lang="en-IN" sz="14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exponential family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the MLE problem will usually have a simple analytic form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xmlns="" id="{55C18865-EBBB-4FE1-9A5A-C1325699CEC2}"/>
              </a:ext>
            </a:extLst>
          </p:cNvPr>
          <p:cNvSpPr/>
          <p:nvPr/>
        </p:nvSpPr>
        <p:spPr>
          <a:xfrm>
            <a:off x="1196423" y="6138656"/>
            <a:ext cx="3621655" cy="524104"/>
          </a:xfrm>
          <a:prstGeom prst="wedgeRectCallout">
            <a:avLst>
              <a:gd name="adj1" fmla="val 67684"/>
              <a:gd name="adj2" fmla="val -3531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The form of this expression is important; will encounter this in GMM too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3835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8701"/>
    </mc:Choice>
    <mc:Fallback>
      <p:transition spd="slow" advTm="388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" grpId="0"/>
      <p:bldP spid="25" grpId="0"/>
      <p:bldP spid="27" grpId="0" animBg="1"/>
      <p:bldP spid="28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Need for EM/ALT-OPT: Two Equivalent Perspectives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badi Extra Light" panose="020B0204020104020204" pitchFamily="34" charset="0"/>
              </a:rPr>
              <a:t>Consider an LVM with </a:t>
            </a:r>
            <a:r>
              <a:rPr lang="en-IN" sz="2600" dirty="0">
                <a:solidFill>
                  <a:srgbClr val="A21C8C"/>
                </a:solidFill>
                <a:latin typeface="Abadi Extra Light" panose="020B0204020104020204" pitchFamily="34" charset="0"/>
              </a:rPr>
              <a:t>latent variables </a:t>
            </a:r>
            <a:r>
              <a:rPr lang="en-IN" sz="2600" dirty="0">
                <a:latin typeface="Abadi Extra Light" panose="020B0204020104020204" pitchFamily="34" charset="0"/>
              </a:rPr>
              <a:t>and </a:t>
            </a:r>
            <a:r>
              <a:rPr lang="en-IN" sz="2600" dirty="0">
                <a:solidFill>
                  <a:srgbClr val="00B050"/>
                </a:solidFill>
                <a:latin typeface="Abadi Extra Light" panose="020B0204020104020204" pitchFamily="34" charset="0"/>
              </a:rPr>
              <a:t>parameters</a:t>
            </a:r>
            <a:r>
              <a:rPr lang="en-IN" sz="2600" dirty="0">
                <a:latin typeface="Abadi Extra Light" panose="020B0204020104020204" pitchFamily="34" charset="0"/>
              </a:rPr>
              <a:t>. Trying to estimate parameters without also estimating the latent variables (by marginalizing them) is difficult</a:t>
            </a: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badi Extra Light" panose="020B0204020104020204" pitchFamily="34" charset="0"/>
              </a:rPr>
              <a:t>Consider a complex prob. density (without any latent vars) for which MLE is hard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75A91B-67A8-4E7F-973C-AA71E1C77AA8}"/>
                  </a:ext>
                </a:extLst>
              </p:cNvPr>
              <p:cNvSpPr txBox="1"/>
              <p:nvPr/>
            </p:nvSpPr>
            <p:spPr>
              <a:xfrm>
                <a:off x="836340" y="2115125"/>
                <a:ext cx="9781075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IN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A21C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A21C8C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A21C8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75A91B-67A8-4E7F-973C-AA71E1C77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40" y="2115125"/>
                <a:ext cx="9781075" cy="56688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849A5-727C-4E6D-A575-8F0EB0C59948}"/>
                  </a:ext>
                </a:extLst>
              </p:cNvPr>
              <p:cNvSpPr txBox="1"/>
              <p:nvPr/>
            </p:nvSpPr>
            <p:spPr>
              <a:xfrm>
                <a:off x="2711594" y="2838933"/>
                <a:ext cx="5302432" cy="566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3849A5-727C-4E6D-A575-8F0EB0C5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94" y="2838933"/>
                <a:ext cx="5302432" cy="56688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AABA3D0E-0F70-4803-B540-75BF4800F8EB}"/>
              </a:ext>
            </a:extLst>
          </p:cNvPr>
          <p:cNvSpPr/>
          <p:nvPr/>
        </p:nvSpPr>
        <p:spPr>
          <a:xfrm>
            <a:off x="9345336" y="1888862"/>
            <a:ext cx="2660526" cy="298323"/>
          </a:xfrm>
          <a:prstGeom prst="wedgeRectCallout">
            <a:avLst>
              <a:gd name="adj1" fmla="val -36956"/>
              <a:gd name="adj2" fmla="val 711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Gaussian Mixture Model (GMM)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36AB50F2-3352-4BC9-BD09-8347C2E5F517}"/>
              </a:ext>
            </a:extLst>
          </p:cNvPr>
          <p:cNvSpPr/>
          <p:nvPr/>
        </p:nvSpPr>
        <p:spPr>
          <a:xfrm>
            <a:off x="72823" y="2816589"/>
            <a:ext cx="2787758" cy="473821"/>
          </a:xfrm>
          <a:prstGeom prst="wedgeRectCallout">
            <a:avLst>
              <a:gd name="adj1" fmla="val 52767"/>
              <a:gd name="adj2" fmla="val 244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MLE for GMM with cluster ids marginalized/summed/integrated out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7896185-9B8A-47D4-9712-C4A701A7D23E}"/>
                  </a:ext>
                </a:extLst>
              </p:cNvPr>
              <p:cNvSpPr/>
              <p:nvPr/>
            </p:nvSpPr>
            <p:spPr>
              <a:xfrm>
                <a:off x="8060341" y="2735923"/>
                <a:ext cx="2787758" cy="687602"/>
              </a:xfrm>
              <a:prstGeom prst="wedgeRectCallout">
                <a:avLst>
                  <a:gd name="adj1" fmla="val -57455"/>
                  <a:gd name="adj2" fmla="val 262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Can’t get closed form expressions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due to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“log of sum”.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Have to use gradient based methods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7896185-9B8A-47D4-9712-C4A701A7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41" y="2735923"/>
                <a:ext cx="2787758" cy="687602"/>
              </a:xfrm>
              <a:prstGeom prst="wedgeRectCallout">
                <a:avLst>
                  <a:gd name="adj1" fmla="val -57455"/>
                  <a:gd name="adj2" fmla="val 26270"/>
                </a:avLst>
              </a:prstGeom>
              <a:blipFill>
                <a:blip r:embed="rId5" cstate="print"/>
                <a:stretch>
                  <a:fillRect t="-4310" r="-1205" b="-103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F691BD4-52EB-46F4-BC67-768C1A2F3249}"/>
                  </a:ext>
                </a:extLst>
              </p:cNvPr>
              <p:cNvSpPr/>
              <p:nvPr/>
            </p:nvSpPr>
            <p:spPr>
              <a:xfrm>
                <a:off x="5176559" y="3549239"/>
                <a:ext cx="4823988" cy="493163"/>
              </a:xfrm>
              <a:prstGeom prst="wedgeRectCallout">
                <a:avLst>
                  <a:gd name="adj1" fmla="val 40574"/>
                  <a:gd name="adj2" fmla="val -84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we knew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’s, the problem will be much simpler; just like MLE for generative classification with Gaussian class-conditional </a:t>
                </a: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F691BD4-52EB-46F4-BC67-768C1A2F3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59" y="3549239"/>
                <a:ext cx="4823988" cy="493163"/>
              </a:xfrm>
              <a:prstGeom prst="wedgeRectCallout">
                <a:avLst>
                  <a:gd name="adj1" fmla="val 40574"/>
                  <a:gd name="adj2" fmla="val -84460"/>
                </a:avLst>
              </a:prstGeom>
              <a:blipFill>
                <a:blip r:embed="rId6" cstate="print"/>
                <a:stretch>
                  <a:fillRect l="-252" b="-97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9365657-A03A-4A14-8994-4FD3DFA52F16}"/>
                  </a:ext>
                </a:extLst>
              </p:cNvPr>
              <p:cNvSpPr/>
              <p:nvPr/>
            </p:nvSpPr>
            <p:spPr>
              <a:xfrm>
                <a:off x="1305699" y="3639789"/>
                <a:ext cx="3731090" cy="493163"/>
              </a:xfrm>
              <a:prstGeom prst="wedgeRectCallout">
                <a:avLst>
                  <a:gd name="adj1" fmla="val 56029"/>
                  <a:gd name="adj2" fmla="val -198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EM/ALT-OPT will help us “simulate” this condition by making guesses about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9365657-A03A-4A14-8994-4FD3DFA52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99" y="3639789"/>
                <a:ext cx="3731090" cy="493163"/>
              </a:xfrm>
              <a:prstGeom prst="wedgeRectCallout">
                <a:avLst>
                  <a:gd name="adj1" fmla="val 56029"/>
                  <a:gd name="adj2" fmla="val -19820"/>
                </a:avLst>
              </a:prstGeom>
              <a:blipFill>
                <a:blip r:embed="rId7" cstate="print"/>
                <a:stretch>
                  <a:fillRect l="-304" t="-3571" b="-130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764AC8-797E-4256-9F0E-21D777B17074}"/>
                  </a:ext>
                </a:extLst>
              </p:cNvPr>
              <p:cNvSpPr txBox="1"/>
              <p:nvPr/>
            </p:nvSpPr>
            <p:spPr>
              <a:xfrm>
                <a:off x="4221285" y="4848265"/>
                <a:ext cx="3367268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2764AC8-797E-4256-9F0E-21D777B1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285" y="4848265"/>
                <a:ext cx="3367268" cy="566886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0112A41C-162C-4D07-821A-D154CBEEE8F3}"/>
                  </a:ext>
                </a:extLst>
              </p:cNvPr>
              <p:cNvSpPr/>
              <p:nvPr/>
            </p:nvSpPr>
            <p:spPr>
              <a:xfrm>
                <a:off x="121333" y="4848265"/>
                <a:ext cx="3956040" cy="878949"/>
              </a:xfrm>
              <a:prstGeom prst="wedgeRectCallout">
                <a:avLst>
                  <a:gd name="adj1" fmla="val 54205"/>
                  <a:gd name="adj2" fmla="val -174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Directly defining a probability density as a mixture of Gaussians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generated by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Gaussian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without any reference to any latent variable whatsoever (we didn’t define it as an LVM)</a:t>
                </a: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12A41C-162C-4D07-821A-D154CBEEE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3" y="4848265"/>
                <a:ext cx="3956040" cy="878949"/>
              </a:xfrm>
              <a:prstGeom prst="wedgeRectCallout">
                <a:avLst>
                  <a:gd name="adj1" fmla="val 54205"/>
                  <a:gd name="adj2" fmla="val -17455"/>
                </a:avLst>
              </a:prstGeom>
              <a:blipFill>
                <a:blip r:embed="rId9" cstate="print"/>
                <a:stretch>
                  <a:fillRect l="-294" t="-4054" b="-87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28BF89D-1D0F-4B5A-954C-2D9005982229}"/>
                  </a:ext>
                </a:extLst>
              </p:cNvPr>
              <p:cNvSpPr/>
              <p:nvPr/>
            </p:nvSpPr>
            <p:spPr>
              <a:xfrm>
                <a:off x="7825497" y="4787906"/>
                <a:ext cx="3956040" cy="821499"/>
              </a:xfrm>
              <a:prstGeom prst="wedgeRectCallout">
                <a:avLst>
                  <a:gd name="adj1" fmla="val -57105"/>
                  <a:gd name="adj2" fmla="val -47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MLE for the params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this distribution will again be hard (as we already saw above). However, we can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artificially introduce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denoting which Gaussian generated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8BF89D-1D0F-4B5A-954C-2D9005982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497" y="4787906"/>
                <a:ext cx="3956040" cy="821499"/>
              </a:xfrm>
              <a:prstGeom prst="wedgeRectCallout">
                <a:avLst>
                  <a:gd name="adj1" fmla="val -57105"/>
                  <a:gd name="adj2" fmla="val -4782"/>
                </a:avLst>
              </a:prstGeom>
              <a:blipFill>
                <a:blip r:embed="rId10" cstate="print"/>
                <a:stretch>
                  <a:fillRect t="-7246" r="-712" b="-1376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D1040307-3A8F-4A59-875C-4D42EA6F85CA}"/>
              </a:ext>
            </a:extLst>
          </p:cNvPr>
          <p:cNvSpPr/>
          <p:nvPr/>
        </p:nvSpPr>
        <p:spPr>
          <a:xfrm>
            <a:off x="10940730" y="2452725"/>
            <a:ext cx="1209044" cy="970800"/>
          </a:xfrm>
          <a:prstGeom prst="wedgeRectCallout">
            <a:avLst>
              <a:gd name="adj1" fmla="val -61140"/>
              <a:gd name="adj2" fmla="val 352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issue not just for MLE for GMM but MLE for other LVMs too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E7F6E2A-0DDB-4F12-8916-225DE8083433}"/>
                  </a:ext>
                </a:extLst>
              </p:cNvPr>
              <p:cNvSpPr/>
              <p:nvPr/>
            </p:nvSpPr>
            <p:spPr>
              <a:xfrm>
                <a:off x="505720" y="5886470"/>
                <a:ext cx="3918982" cy="878949"/>
              </a:xfrm>
              <a:prstGeom prst="wedgeRectCallout">
                <a:avLst>
                  <a:gd name="adj1" fmla="val 54097"/>
                  <a:gd name="adj2" fmla="val -422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now apply ALT-OPT/EM to estimate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+ we get the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a “by-product” (though we may not be interested in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if our goal is just density estimation, not clustering)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E7F6E2A-0DDB-4F12-8916-225DE8083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0" y="5886470"/>
                <a:ext cx="3918982" cy="878949"/>
              </a:xfrm>
              <a:prstGeom prst="wedgeRectCallout">
                <a:avLst>
                  <a:gd name="adj1" fmla="val 54097"/>
                  <a:gd name="adj2" fmla="val -42298"/>
                </a:avLst>
              </a:prstGeom>
              <a:blipFill>
                <a:blip r:embed="rId11" cstate="print"/>
                <a:stretch>
                  <a:fillRect l="-296" t="-4762"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4C359C4F-FEF9-4E20-98C4-283B28B83747}"/>
                  </a:ext>
                </a:extLst>
              </p:cNvPr>
              <p:cNvSpPr/>
              <p:nvPr/>
            </p:nvSpPr>
            <p:spPr>
              <a:xfrm>
                <a:off x="4559399" y="6185281"/>
                <a:ext cx="3537521" cy="612038"/>
              </a:xfrm>
              <a:prstGeom prst="wedgeRectCallout">
                <a:avLst>
                  <a:gd name="adj1" fmla="val -57334"/>
                  <a:gd name="adj2" fmla="val -1124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Even though we didn’t need the artificially introduced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’s, their presence and doing ALT-OPT/EM made our job of estimating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easier!</a:t>
                </a:r>
              </a:p>
            </p:txBody>
          </p:sp>
        </mc:Choice>
        <mc:Fallback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C359C4F-FEF9-4E20-98C4-283B28B83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99" y="6185281"/>
                <a:ext cx="3537521" cy="612038"/>
              </a:xfrm>
              <a:prstGeom prst="wedgeRectCallout">
                <a:avLst>
                  <a:gd name="adj1" fmla="val -57334"/>
                  <a:gd name="adj2" fmla="val -11244"/>
                </a:avLst>
              </a:prstGeom>
              <a:blipFill>
                <a:blip r:embed="rId12" cstate="print"/>
                <a:stretch>
                  <a:fillRect t="-10680" b="-174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0827E4E3-8E7A-4057-A5C4-A9C2D82B1BEE}"/>
                  </a:ext>
                </a:extLst>
              </p:cNvPr>
              <p:cNvSpPr/>
              <p:nvPr/>
            </p:nvSpPr>
            <p:spPr>
              <a:xfrm>
                <a:off x="10270442" y="3607648"/>
                <a:ext cx="1875190" cy="551544"/>
              </a:xfrm>
              <a:prstGeom prst="wedgeRectCallout">
                <a:avLst>
                  <a:gd name="adj1" fmla="val -70862"/>
                  <a:gd name="adj2" fmla="val -28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Since no marginalization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sz="1400" b="1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required</a:t>
                </a:r>
              </a:p>
            </p:txBody>
          </p:sp>
        </mc:Choice>
        <mc:Fallback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827E4E3-8E7A-4057-A5C4-A9C2D82B1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42" y="3607648"/>
                <a:ext cx="1875190" cy="551544"/>
              </a:xfrm>
              <a:prstGeom prst="wedgeRectCallout">
                <a:avLst>
                  <a:gd name="adj1" fmla="val -70862"/>
                  <a:gd name="adj2" fmla="val -2839"/>
                </a:avLst>
              </a:prstGeom>
              <a:blipFill>
                <a:blip r:embed="rId13" cstate="print"/>
                <a:stretch>
                  <a:fillRect r="-1047" b="-64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5829B7F-2FA3-4121-9633-A60CBD09F417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81313" y="572309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A19955C9-BED0-4E1B-8067-2BCDDCDB1FE6}"/>
                  </a:ext>
                </a:extLst>
              </p:cNvPr>
              <p:cNvSpPr/>
              <p:nvPr/>
            </p:nvSpPr>
            <p:spPr>
              <a:xfrm>
                <a:off x="9006292" y="5785057"/>
                <a:ext cx="2175021" cy="941811"/>
              </a:xfrm>
              <a:prstGeom prst="wedgeRectCallout">
                <a:avLst>
                  <a:gd name="adj1" fmla="val 59586"/>
                  <a:gd name="adj2" fmla="val -123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in any LVM,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you can always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’s. Likewise,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you can always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19955C9-BED0-4E1B-8067-2BCDDCDB1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292" y="5785057"/>
                <a:ext cx="2175021" cy="941811"/>
              </a:xfrm>
              <a:prstGeom prst="wedgeRectCallout">
                <a:avLst>
                  <a:gd name="adj1" fmla="val 59586"/>
                  <a:gd name="adj2" fmla="val -12312"/>
                </a:avLst>
              </a:prstGeom>
              <a:blipFill>
                <a:blip r:embed="rId15" cstate="print"/>
                <a:stretch>
                  <a:fillRect l="-505" t="-637" b="-57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117588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75744"/>
    </mc:Choice>
    <mc:Fallback>
      <p:transition spd="slow" advTm="67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MLE for GMM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Already saw that MLE is hard for GMM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Two possible ways to solve this MLE problem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If someone gave us optimal “point”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’s of cluster 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’s, we could do MLE for the parameters just like we did for generative classification with Gaussian class-conditionals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IN" sz="2200" dirty="0">
                    <a:latin typeface="Abadi Extra Light" panose="020B0204020104020204" pitchFamily="34" charset="0"/>
                  </a:rPr>
                  <a:t>2.	Alternatively, if someone gave a “probabilistic”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’s, we can do MLE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Approach 1 is </a:t>
                </a:r>
                <a:r>
                  <a:rPr lang="en-IN" sz="2600" b="1" dirty="0">
                    <a:latin typeface="Abadi Extra Light" panose="020B0204020104020204" pitchFamily="34" charset="0"/>
                  </a:rPr>
                  <a:t>ALT-OPT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and Approach 2 is </a:t>
                </a:r>
                <a:r>
                  <a:rPr lang="en-IN" sz="2600" b="1" dirty="0">
                    <a:latin typeface="Abadi Extra Light" panose="020B0204020104020204" pitchFamily="34" charset="0"/>
                  </a:rPr>
                  <a:t>Expectation Maximization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(“soft” ALT-OPT). Both require alternating between estimating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until convergence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59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A5E596-094A-4A8D-BCF5-764658C65DD2}"/>
                  </a:ext>
                </a:extLst>
              </p:cNvPr>
              <p:cNvSpPr txBox="1"/>
              <p:nvPr/>
            </p:nvSpPr>
            <p:spPr>
              <a:xfrm>
                <a:off x="894249" y="1624651"/>
                <a:ext cx="10482607" cy="629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2A5E596-094A-4A8D-BCF5-764658C6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49" y="1624651"/>
                <a:ext cx="10482607" cy="62998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EDA02-D104-4D9B-8212-D4504A30ABAA}"/>
                  </a:ext>
                </a:extLst>
              </p:cNvPr>
              <p:cNvSpPr txBox="1"/>
              <p:nvPr/>
            </p:nvSpPr>
            <p:spPr>
              <a:xfrm>
                <a:off x="1213508" y="3659215"/>
                <a:ext cx="9764981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acc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8EDA02-D104-4D9B-8212-D4504A30A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508" y="3659215"/>
                <a:ext cx="9764981" cy="62998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955B31-F209-4FAA-9885-490A95AACE16}"/>
                  </a:ext>
                </a:extLst>
              </p:cNvPr>
              <p:cNvSpPr txBox="1"/>
              <p:nvPr/>
            </p:nvSpPr>
            <p:spPr>
              <a:xfrm>
                <a:off x="1111674" y="5052076"/>
                <a:ext cx="10265182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5955B31-F209-4FAA-9885-490A95AA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74" y="5052076"/>
                <a:ext cx="10265182" cy="62998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E23441B0-D928-4046-8F62-9C6394FE2C3D}"/>
              </a:ext>
            </a:extLst>
          </p:cNvPr>
          <p:cNvSpPr/>
          <p:nvPr/>
        </p:nvSpPr>
        <p:spPr>
          <a:xfrm>
            <a:off x="7190894" y="2531759"/>
            <a:ext cx="1819825" cy="493161"/>
          </a:xfrm>
          <a:prstGeom prst="wedgeRectCallout">
            <a:avLst>
              <a:gd name="adj1" fmla="val -137848"/>
              <a:gd name="adj2" fmla="val 5476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Will soon see how to get these guesses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9C8F04D0-10B3-4244-B59C-0210E0DA780E}"/>
              </a:ext>
            </a:extLst>
          </p:cNvPr>
          <p:cNvSpPr/>
          <p:nvPr/>
        </p:nvSpPr>
        <p:spPr>
          <a:xfrm>
            <a:off x="3754381" y="5575080"/>
            <a:ext cx="2341618" cy="493161"/>
          </a:xfrm>
          <a:prstGeom prst="wedgeRectCallout">
            <a:avLst>
              <a:gd name="adj1" fmla="val -78072"/>
              <a:gd name="adj2" fmla="val -602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Similar to Approach 1 but maximizes an expectation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4ABE13D1-38C7-43E5-90D8-C44A05CF8984}"/>
              </a:ext>
            </a:extLst>
          </p:cNvPr>
          <p:cNvSpPr/>
          <p:nvPr/>
        </p:nvSpPr>
        <p:spPr>
          <a:xfrm>
            <a:off x="6309277" y="5727214"/>
            <a:ext cx="4858858" cy="340947"/>
          </a:xfrm>
          <a:prstGeom prst="wedgeRectCallout">
            <a:avLst>
              <a:gd name="adj1" fmla="val -56490"/>
              <a:gd name="adj2" fmla="val -1101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The expectation is w.r.t a distribution of Z which we will see shortly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xmlns="" id="{2C140362-D5DB-4E24-AE5F-6C0DE4535D62}"/>
              </a:ext>
            </a:extLst>
          </p:cNvPr>
          <p:cNvSpPr/>
          <p:nvPr/>
        </p:nvSpPr>
        <p:spPr>
          <a:xfrm>
            <a:off x="7497624" y="4296270"/>
            <a:ext cx="3026190" cy="427731"/>
          </a:xfrm>
          <a:prstGeom prst="wedgeRectCallout">
            <a:avLst>
              <a:gd name="adj1" fmla="val -64955"/>
              <a:gd name="adj2" fmla="val 503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In form of a probability distribution instead of a singe “optimal” guess 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5530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38180"/>
    </mc:Choice>
    <mc:Fallback>
      <p:transition spd="slow" advTm="338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A927131-7470-4E1C-AD58-0C56A262FD9B}"/>
              </a:ext>
            </a:extLst>
          </p:cNvPr>
          <p:cNvSpPr/>
          <p:nvPr/>
        </p:nvSpPr>
        <p:spPr>
          <a:xfrm>
            <a:off x="276284" y="5397380"/>
            <a:ext cx="4006391" cy="139255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ALT-OPT for GMM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will assume we have a “hard” (most probable)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Then ALT-OPT would look like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b="0" i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2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Repeat the following until convergence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, compute most probable value (our best guess)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 marL="914400" lvl="2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Solve MLE problem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using most probable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 err="1">
                    <a:latin typeface="Abadi Extra Light" panose="020B0204020104020204" pitchFamily="34" charset="0"/>
                  </a:rPr>
                  <a:t>’s</a:t>
                </a: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E6F8954-F5D2-4A50-B875-1FC15AD2C21A}"/>
                  </a:ext>
                </a:extLst>
              </p:cNvPr>
              <p:cNvSpPr/>
              <p:nvPr/>
            </p:nvSpPr>
            <p:spPr>
              <a:xfrm>
                <a:off x="9605682" y="2676666"/>
                <a:ext cx="1819825" cy="683751"/>
              </a:xfrm>
              <a:prstGeom prst="wedgeRectCallout">
                <a:avLst>
                  <a:gd name="adj1" fmla="val -70617"/>
                  <a:gd name="adj2" fmla="val 626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Posterior probability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cluster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E6F8954-F5D2-4A50-B875-1FC15AD2C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682" y="2676666"/>
                <a:ext cx="1819825" cy="683751"/>
              </a:xfrm>
              <a:prstGeom prst="wedgeRectCallout">
                <a:avLst>
                  <a:gd name="adj1" fmla="val -70617"/>
                  <a:gd name="adj2" fmla="val 62665"/>
                </a:avLst>
              </a:prstGeom>
              <a:blipFill>
                <a:blip r:embed="rId4" cstate="print"/>
                <a:stretch>
                  <a:fillRect t="-37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DFCDDD1-D32B-4A6C-ACAA-D3744DD8983D}"/>
                  </a:ext>
                </a:extLst>
              </p:cNvPr>
              <p:cNvSpPr/>
              <p:nvPr/>
            </p:nvSpPr>
            <p:spPr>
              <a:xfrm>
                <a:off x="6096000" y="1946143"/>
                <a:ext cx="4009810" cy="475684"/>
              </a:xfrm>
              <a:prstGeom prst="wedgeRectCallout">
                <a:avLst>
                  <a:gd name="adj1" fmla="val 46467"/>
                  <a:gd name="adj2" fmla="val 1090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Proportional to prior prob times likelihood, i.e., 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1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FCDDD1-D32B-4A6C-ACAA-D3744DD89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46143"/>
                <a:ext cx="4009810" cy="475684"/>
              </a:xfrm>
              <a:prstGeom prst="wedgeRectCallout">
                <a:avLst>
                  <a:gd name="adj1" fmla="val 46467"/>
                  <a:gd name="adj2" fmla="val 109091"/>
                </a:avLst>
              </a:prstGeom>
              <a:blipFill>
                <a:blip r:embed="rId5" cstate="print"/>
                <a:stretch>
                  <a:fillRect l="-303" t="-31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1422B-C89B-4290-821E-2E6A2B7FC87D}"/>
                  </a:ext>
                </a:extLst>
              </p:cNvPr>
              <p:cNvSpPr txBox="1"/>
              <p:nvPr/>
            </p:nvSpPr>
            <p:spPr>
              <a:xfrm>
                <a:off x="2117272" y="4404041"/>
                <a:ext cx="8889549" cy="452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E1422B-C89B-4290-821E-2E6A2B7F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72" y="4404041"/>
                <a:ext cx="8889549" cy="45236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0334F-9605-4D0F-97E0-D5CB110514F3}"/>
                  </a:ext>
                </a:extLst>
              </p:cNvPr>
              <p:cNvSpPr txBox="1"/>
              <p:nvPr/>
            </p:nvSpPr>
            <p:spPr>
              <a:xfrm>
                <a:off x="2608873" y="3211718"/>
                <a:ext cx="663418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dirty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=1,2,…, 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E40334F-9605-4D0F-97E0-D5CB11051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73" y="3211718"/>
                <a:ext cx="6634187" cy="555858"/>
              </a:xfrm>
              <a:prstGeom prst="rect">
                <a:avLst/>
              </a:prstGeom>
              <a:blipFill>
                <a:blip r:embed="rId7" cstate="print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5F89132-333C-4759-B331-19DBC0502356}"/>
                  </a:ext>
                </a:extLst>
              </p:cNvPr>
              <p:cNvSpPr/>
              <p:nvPr/>
            </p:nvSpPr>
            <p:spPr>
              <a:xfrm>
                <a:off x="179577" y="4236345"/>
                <a:ext cx="1767009" cy="1063635"/>
              </a:xfrm>
              <a:prstGeom prst="wedgeRectCallout">
                <a:avLst>
                  <a:gd name="adj1" fmla="val 101809"/>
                  <a:gd name="adj2" fmla="val 894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objective function as generative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-class classification with Gaussian class-conditionals  </a:t>
                </a: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F89132-333C-4759-B331-19DBC0502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7" y="4236345"/>
                <a:ext cx="1767009" cy="1063635"/>
              </a:xfrm>
              <a:prstGeom prst="wedgeRectCallout">
                <a:avLst>
                  <a:gd name="adj1" fmla="val 101809"/>
                  <a:gd name="adj2" fmla="val 8947"/>
                </a:avLst>
              </a:prstGeom>
              <a:blipFill>
                <a:blip r:embed="rId8" cstate="print"/>
                <a:stretch>
                  <a:fillRect l="-442" t="-5085" b="-960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C6D7638-12B6-400B-91D3-AC1D9984ADEE}"/>
                  </a:ext>
                </a:extLst>
              </p:cNvPr>
              <p:cNvSpPr/>
              <p:nvPr/>
            </p:nvSpPr>
            <p:spPr>
              <a:xfrm>
                <a:off x="2672043" y="4930861"/>
                <a:ext cx="8970553" cy="337383"/>
              </a:xfrm>
              <a:prstGeom prst="wedgeRectCallout">
                <a:avLst>
                  <a:gd name="adj1" fmla="val -59959"/>
                  <a:gd name="adj2" fmla="val 161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The objective function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en-I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en-I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>
                            <a:solidFill>
                              <a:schemeClr val="tx1"/>
                            </a:solidFill>
                            <a:latin typeface="Abadi Extra Light" panose="020B0204020104020204" pitchFamily="34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en-I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id="{7C6D7638-12B6-400B-91D3-AC1D9984A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43" y="4930861"/>
                <a:ext cx="8970553" cy="337383"/>
              </a:xfrm>
              <a:prstGeom prst="wedgeRectCallout">
                <a:avLst>
                  <a:gd name="adj1" fmla="val -59959"/>
                  <a:gd name="adj2" fmla="val 16167"/>
                </a:avLst>
              </a:prstGeom>
              <a:blipFill>
                <a:blip r:embed="rId9" cstate="print"/>
                <a:stretch>
                  <a:fillRect t="-125862" b="-1982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197ABD85-511F-4C61-8D40-DB535E93737E}"/>
                  </a:ext>
                </a:extLst>
              </p:cNvPr>
              <p:cNvSpPr/>
              <p:nvPr/>
            </p:nvSpPr>
            <p:spPr>
              <a:xfrm>
                <a:off x="7386694" y="5518102"/>
                <a:ext cx="3454131" cy="1152750"/>
              </a:xfrm>
              <a:prstGeom prst="wedgeRectCallout">
                <a:avLst>
                  <a:gd name="adj1" fmla="val -52845"/>
                  <a:gd name="adj2" fmla="val -6739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But wait! This is not the same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was the original MLE objective for this LVM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</a:t>
                </a:r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7ABD85-511F-4C61-8D40-DB535E937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694" y="5518102"/>
                <a:ext cx="3454131" cy="1152750"/>
              </a:xfrm>
              <a:prstGeom prst="wedgeRectCallout">
                <a:avLst>
                  <a:gd name="adj1" fmla="val -52845"/>
                  <a:gd name="adj2" fmla="val -67393"/>
                </a:avLst>
              </a:prstGeom>
              <a:blipFill>
                <a:blip r:embed="rId10" cstate="print"/>
                <a:stretch>
                  <a:fillRect l="-5705" t="-2643" r="-2517" b="-14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96208CF-9AF9-4BA0-8077-8B77317D2995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81313" y="13894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7B2DC81E-792D-4376-BAE5-4FE1FB11369D}"/>
                  </a:ext>
                </a:extLst>
              </p:cNvPr>
              <p:cNvSpPr/>
              <p:nvPr/>
            </p:nvSpPr>
            <p:spPr>
              <a:xfrm>
                <a:off x="4459464" y="222924"/>
                <a:ext cx="6760418" cy="965223"/>
              </a:xfrm>
              <a:prstGeom prst="wedgeRectCallout">
                <a:avLst>
                  <a:gd name="adj1" fmla="val 53281"/>
                  <a:gd name="adj2" fmla="val -164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Keep in mind: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LVMs, assuming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i.i.d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data, the quantity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called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incomplete data log-likelihood (ILL)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whereas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called </a:t>
                </a:r>
                <a:r>
                  <a:rPr lang="en-IN" sz="1400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complete data log-likelihood (CLL)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Goal is to maximize ILL but ALT-OPT maximizes CLL (EM too will maximize the expectation of CLL). The latent vars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“complete”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B2DC81E-792D-4376-BAE5-4FE1FB113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464" y="222924"/>
                <a:ext cx="6760418" cy="965223"/>
              </a:xfrm>
              <a:prstGeom prst="wedgeRectCallout">
                <a:avLst>
                  <a:gd name="adj1" fmla="val 53281"/>
                  <a:gd name="adj2" fmla="val -16474"/>
                </a:avLst>
              </a:prstGeom>
              <a:blipFill>
                <a:blip r:embed="rId12" cstate="print"/>
                <a:stretch>
                  <a:fillRect l="-174" t="-30435" b="-55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FBAE38-2E67-4B5F-B686-259C384D70D3}"/>
                  </a:ext>
                </a:extLst>
              </p:cNvPr>
              <p:cNvSpPr txBox="1"/>
              <p:nvPr/>
            </p:nvSpPr>
            <p:spPr>
              <a:xfrm>
                <a:off x="325794" y="5524102"/>
                <a:ext cx="1639551" cy="5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6BFBAE38-2E67-4B5F-B686-259C384D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4" y="5524102"/>
                <a:ext cx="1639551" cy="503856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0C3B83-45BA-4FE6-A719-3C4BAB1A75CB}"/>
                  </a:ext>
                </a:extLst>
              </p:cNvPr>
              <p:cNvSpPr txBox="1"/>
              <p:nvPr/>
            </p:nvSpPr>
            <p:spPr>
              <a:xfrm>
                <a:off x="2109536" y="5655036"/>
                <a:ext cx="1939634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720C3B83-45BA-4FE6-A719-3C4BAB1A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36" y="5655036"/>
                <a:ext cx="1939634" cy="513667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ADA647-0595-47C3-A215-540CC8823E9A}"/>
                  </a:ext>
                </a:extLst>
              </p:cNvPr>
              <p:cNvSpPr txBox="1"/>
              <p:nvPr/>
            </p:nvSpPr>
            <p:spPr>
              <a:xfrm>
                <a:off x="671431" y="6183367"/>
                <a:ext cx="3362011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A0ADA647-0595-47C3-A215-540CC882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1" y="6183367"/>
                <a:ext cx="3362011" cy="513667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3292362C-5CEA-4537-A868-155A7C5D796D}"/>
              </a:ext>
            </a:extLst>
          </p:cNvPr>
          <p:cNvSpPr/>
          <p:nvPr/>
        </p:nvSpPr>
        <p:spPr>
          <a:xfrm>
            <a:off x="4459464" y="5441574"/>
            <a:ext cx="2772222" cy="695327"/>
          </a:xfrm>
          <a:prstGeom prst="wedgeRectCallout">
            <a:avLst>
              <a:gd name="adj1" fmla="val 56432"/>
              <a:gd name="adj2" fmla="val -19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Does that matter? Should we worry that we aren’t solving the actual problem anymore?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xmlns="" id="{5FF745B4-B27A-415A-A7CA-E8FA77E23834}"/>
              </a:ext>
            </a:extLst>
          </p:cNvPr>
          <p:cNvSpPr/>
          <p:nvPr/>
        </p:nvSpPr>
        <p:spPr>
          <a:xfrm>
            <a:off x="4822323" y="6215484"/>
            <a:ext cx="2125232" cy="547584"/>
          </a:xfrm>
          <a:prstGeom prst="wedgeRectCallout">
            <a:avLst>
              <a:gd name="adj1" fmla="val 54387"/>
              <a:gd name="adj2" fmla="val -725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really; will see the justification soon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F480283-C857-46DB-A818-F622E729CF29}"/>
              </a:ext>
            </a:extLst>
          </p:cNvPr>
          <p:cNvSpPr/>
          <p:nvPr/>
        </p:nvSpPr>
        <p:spPr>
          <a:xfrm>
            <a:off x="988840" y="5439584"/>
            <a:ext cx="1091083" cy="66903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76833B63-027A-4992-A37A-59CC7C2B26DB}"/>
                  </a:ext>
                </a:extLst>
              </p:cNvPr>
              <p:cNvSpPr/>
              <p:nvPr/>
            </p:nvSpPr>
            <p:spPr>
              <a:xfrm>
                <a:off x="2253520" y="5294865"/>
                <a:ext cx="1548172" cy="389243"/>
              </a:xfrm>
              <a:prstGeom prst="wedgeRectCallout">
                <a:avLst>
                  <a:gd name="adj1" fmla="val -65855"/>
                  <a:gd name="adj2" fmla="val 467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: Effective number of points in cluster k</a:t>
                </a:r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xmlns="" id="{76833B63-027A-4992-A37A-59CC7C2B2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20" y="5294865"/>
                <a:ext cx="1548172" cy="389243"/>
              </a:xfrm>
              <a:prstGeom prst="wedgeRectCallout">
                <a:avLst>
                  <a:gd name="adj1" fmla="val -65855"/>
                  <a:gd name="adj2" fmla="val 46714"/>
                </a:avLst>
              </a:prstGeom>
              <a:blipFill>
                <a:blip r:embed="rId16" cstate="print"/>
                <a:stretch>
                  <a:fillRect t="-7576" b="-181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80347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49002"/>
    </mc:Choice>
    <mc:Fallback>
      <p:transition spd="slow" advTm="349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3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5E82BB2-12BF-48C5-B195-752096396CD4}"/>
              </a:ext>
            </a:extLst>
          </p:cNvPr>
          <p:cNvSpPr/>
          <p:nvPr/>
        </p:nvSpPr>
        <p:spPr>
          <a:xfrm>
            <a:off x="1216058" y="5307455"/>
            <a:ext cx="4293397" cy="139255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Expectation-Maximization (EM) for GMM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EM finds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by maximizing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rather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Note: Expectation will be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the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conditional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posterior distribution of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6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EM algorithm for GMM operates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b="0" i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2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Repeat until convergence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Compute conditional posterior </a:t>
                </a:r>
                <a14:m>
                  <m:oMath xmlns:m="http://schemas.openxmlformats.org/officeDocument/2006/math">
                    <m:r>
                      <a:rPr lang="en-IN" sz="1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8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. Since </a:t>
                </a:r>
                <a:r>
                  <a:rPr lang="en-IN" sz="1800" dirty="0" err="1">
                    <a:latin typeface="Abadi Extra Light" panose="020B0204020104020204" pitchFamily="34" charset="0"/>
                  </a:rPr>
                  <a:t>obs</a:t>
                </a:r>
                <a:r>
                  <a:rPr lang="en-IN" sz="1800" dirty="0">
                    <a:latin typeface="Abadi Extra Light" panose="020B0204020104020204" pitchFamily="34" charset="0"/>
                  </a:rPr>
                  <a:t> are </a:t>
                </a:r>
                <a:r>
                  <a:rPr lang="en-IN" sz="1800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IN" sz="1800" dirty="0">
                    <a:latin typeface="Abadi Extra Light" panose="020B0204020104020204" pitchFamily="34" charset="0"/>
                  </a:rPr>
                  <a:t>, compute separately for each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 (and for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=1,2,..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IN" sz="1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by maximizing the expected complete data log-likelihood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AAE6FAF8-4CF4-4A29-B064-C18378EE9F06}"/>
              </a:ext>
            </a:extLst>
          </p:cNvPr>
          <p:cNvSpPr/>
          <p:nvPr/>
        </p:nvSpPr>
        <p:spPr>
          <a:xfrm>
            <a:off x="10406961" y="575015"/>
            <a:ext cx="1785039" cy="544083"/>
          </a:xfrm>
          <a:prstGeom prst="wedgeRectCallout">
            <a:avLst>
              <a:gd name="adj1" fmla="val -80977"/>
              <a:gd name="adj2" fmla="val 502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.. which we maximized in ALT-OPT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9EB37-BEBE-4D09-963C-96223178A724}"/>
                  </a:ext>
                </a:extLst>
              </p:cNvPr>
              <p:cNvSpPr txBox="1"/>
              <p:nvPr/>
            </p:nvSpPr>
            <p:spPr>
              <a:xfrm>
                <a:off x="2181267" y="4694964"/>
                <a:ext cx="7350474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349EB37-BEBE-4D09-963C-96223178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67" y="4694964"/>
                <a:ext cx="7350474" cy="56688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A1A9FA-47E7-4270-BBAA-95B71028BFFF}"/>
                  </a:ext>
                </a:extLst>
              </p:cNvPr>
              <p:cNvSpPr txBox="1"/>
              <p:nvPr/>
            </p:nvSpPr>
            <p:spPr>
              <a:xfrm>
                <a:off x="2853384" y="3781938"/>
                <a:ext cx="745909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IN" sz="2000" dirty="0">
                          <a:latin typeface="Abadi Extra Light" panose="020B0204020104020204" pitchFamily="34" charset="0"/>
                        </a:rPr>
                        <m:t> 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A1A9FA-47E7-4270-BBAA-95B71028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84" y="3781938"/>
                <a:ext cx="7459093" cy="347403"/>
              </a:xfrm>
              <a:prstGeom prst="rect">
                <a:avLst/>
              </a:prstGeom>
              <a:blipFill>
                <a:blip r:embed="rId5" cstate="print"/>
                <a:stretch>
                  <a:fillRect t="-19298" r="-654" b="-26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B534791F-9DB8-4072-8F96-DBDB30E62EE3}"/>
              </a:ext>
            </a:extLst>
          </p:cNvPr>
          <p:cNvSpPr/>
          <p:nvPr/>
        </p:nvSpPr>
        <p:spPr>
          <a:xfrm>
            <a:off x="6647237" y="857839"/>
            <a:ext cx="1676631" cy="341853"/>
          </a:xfrm>
          <a:prstGeom prst="wedgeRectCallout">
            <a:avLst>
              <a:gd name="adj1" fmla="val -70857"/>
              <a:gd name="adj2" fmla="val 419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Expectation of CLL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E5877A63-C2B3-498F-9A17-C82E5DEE9827}"/>
              </a:ext>
            </a:extLst>
          </p:cNvPr>
          <p:cNvSpPr/>
          <p:nvPr/>
        </p:nvSpPr>
        <p:spPr>
          <a:xfrm>
            <a:off x="9719036" y="2292264"/>
            <a:ext cx="2116318" cy="544083"/>
          </a:xfrm>
          <a:prstGeom prst="wedgeRectCallout">
            <a:avLst>
              <a:gd name="adj1" fmla="val 6370"/>
              <a:gd name="adj2" fmla="val -831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Why </a:t>
            </a:r>
            <a:r>
              <a:rPr lang="en-IN" sz="14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w.r.t.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 this distribution? Will see justification in a bit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xmlns="" id="{F96C9AA3-92C5-4B2A-915C-A1C74144780A}"/>
              </a:ext>
            </a:extLst>
          </p:cNvPr>
          <p:cNvSpPr/>
          <p:nvPr/>
        </p:nvSpPr>
        <p:spPr>
          <a:xfrm>
            <a:off x="4431486" y="2962701"/>
            <a:ext cx="2548379" cy="341853"/>
          </a:xfrm>
          <a:prstGeom prst="wedgeRectCallout">
            <a:avLst>
              <a:gd name="adj1" fmla="val -57591"/>
              <a:gd name="adj2" fmla="val 861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Needed to get the expected CLL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00967D-8812-478E-9A60-A96413EC9453}"/>
                  </a:ext>
                </a:extLst>
              </p:cNvPr>
              <p:cNvSpPr/>
              <p:nvPr/>
            </p:nvSpPr>
            <p:spPr>
              <a:xfrm>
                <a:off x="5598518" y="5291441"/>
                <a:ext cx="6236836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00967D-8812-478E-9A60-A96413EC9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18" y="5291441"/>
                <a:ext cx="6236836" cy="7087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F8C5ED-96EE-4AB2-81C5-336656A0E395}"/>
                  </a:ext>
                </a:extLst>
              </p:cNvPr>
              <p:cNvSpPr/>
              <p:nvPr/>
            </p:nvSpPr>
            <p:spPr>
              <a:xfrm>
                <a:off x="5598518" y="5908382"/>
                <a:ext cx="6147773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8F8C5ED-96EE-4AB2-81C5-336656A0E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18" y="5908382"/>
                <a:ext cx="6147773" cy="659219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369F20-FF08-4063-BCE9-2BB30104E305}"/>
                  </a:ext>
                </a:extLst>
              </p:cNvPr>
              <p:cNvSpPr txBox="1"/>
              <p:nvPr/>
            </p:nvSpPr>
            <p:spPr>
              <a:xfrm>
                <a:off x="1309729" y="5467427"/>
                <a:ext cx="1915268" cy="5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369F20-FF08-4063-BCE9-2BB30104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29" y="5467427"/>
                <a:ext cx="1915268" cy="503856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7FB55C-F697-49E7-8239-B0D01C50A9E5}"/>
                  </a:ext>
                </a:extLst>
              </p:cNvPr>
              <p:cNvSpPr txBox="1"/>
              <p:nvPr/>
            </p:nvSpPr>
            <p:spPr>
              <a:xfrm>
                <a:off x="3300652" y="5462864"/>
                <a:ext cx="2215350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2D7FB55C-F697-49E7-8239-B0D01C50A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652" y="5462864"/>
                <a:ext cx="2215350" cy="513667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E5AB6-D1A3-4C9D-BEB0-4CCC9479AD8F}"/>
                  </a:ext>
                </a:extLst>
              </p:cNvPr>
              <p:cNvSpPr txBox="1"/>
              <p:nvPr/>
            </p:nvSpPr>
            <p:spPr>
              <a:xfrm>
                <a:off x="1655366" y="6126692"/>
                <a:ext cx="3637726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F04E5AB6-D1A3-4C9D-BEB0-4CCC9479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66" y="6126692"/>
                <a:ext cx="3637726" cy="513667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605C2302-E2EC-4FC1-91F6-6D41F970CBCC}"/>
                  </a:ext>
                </a:extLst>
              </p:cNvPr>
              <p:cNvSpPr/>
              <p:nvPr/>
            </p:nvSpPr>
            <p:spPr>
              <a:xfrm>
                <a:off x="55649" y="4649358"/>
                <a:ext cx="2006323" cy="821500"/>
              </a:xfrm>
              <a:prstGeom prst="wedgeRectCallout">
                <a:avLst>
                  <a:gd name="adj1" fmla="val 36791"/>
                  <a:gd name="adj2" fmla="val 611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Solution has a similar form as ALT-OPT (or gen. class.), except we now have the </a:t>
                </a:r>
                <a:r>
                  <a:rPr lang="en-IN" sz="12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expectation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being used</a:t>
                </a:r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5C2302-E2EC-4FC1-91F6-6D41F970C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9" y="4649358"/>
                <a:ext cx="2006323" cy="821500"/>
              </a:xfrm>
              <a:prstGeom prst="wedgeRectCallout">
                <a:avLst>
                  <a:gd name="adj1" fmla="val 36791"/>
                  <a:gd name="adj2" fmla="val 61116"/>
                </a:avLst>
              </a:prstGeom>
              <a:blipFill>
                <a:blip r:embed="rId11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86CA54F8-CC03-44C1-897C-1D41D5DD2906}"/>
                  </a:ext>
                </a:extLst>
              </p:cNvPr>
              <p:cNvSpPr/>
              <p:nvPr/>
            </p:nvSpPr>
            <p:spPr>
              <a:xfrm>
                <a:off x="55648" y="3672197"/>
                <a:ext cx="2586883" cy="566886"/>
              </a:xfrm>
              <a:prstGeom prst="wedgeRectCallout">
                <a:avLst>
                  <a:gd name="adj1" fmla="val 58969"/>
                  <a:gd name="adj2" fmla="val 157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IN" sz="1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1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just a different notation</a:t>
                </a:r>
              </a:p>
            </p:txBody>
          </p:sp>
        </mc:Choice>
        <mc:Fallback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CA54F8-CC03-44C1-897C-1D41D5DD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" y="3672197"/>
                <a:ext cx="2586883" cy="566886"/>
              </a:xfrm>
              <a:prstGeom prst="wedgeRectCallout">
                <a:avLst>
                  <a:gd name="adj1" fmla="val 58969"/>
                  <a:gd name="adj2" fmla="val 15756"/>
                </a:avLst>
              </a:prstGeom>
              <a:blipFill>
                <a:blip r:embed="rId12" cstate="print"/>
                <a:stretch>
                  <a:fillRect l="-426" b="-520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A22381CC-946D-40A7-B308-CDB1BE580EA1}"/>
                  </a:ext>
                </a:extLst>
              </p:cNvPr>
              <p:cNvSpPr/>
              <p:nvPr/>
            </p:nvSpPr>
            <p:spPr>
              <a:xfrm>
                <a:off x="6979865" y="2153282"/>
                <a:ext cx="2239549" cy="665345"/>
              </a:xfrm>
              <a:prstGeom prst="wedgeRectCallout">
                <a:avLst>
                  <a:gd name="adj1" fmla="val -44364"/>
                  <a:gd name="adj2" fmla="val -637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It is “conditional” posterior because it is also conditioned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, not just data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22381CC-946D-40A7-B308-CDB1BE580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865" y="2153282"/>
                <a:ext cx="2239549" cy="665345"/>
              </a:xfrm>
              <a:prstGeom prst="wedgeRectCallout">
                <a:avLst>
                  <a:gd name="adj1" fmla="val -44364"/>
                  <a:gd name="adj2" fmla="val -63787"/>
                </a:avLst>
              </a:prstGeom>
              <a:blipFill>
                <a:blip r:embed="rId13" cstate="print"/>
                <a:stretch>
                  <a:fillRect l="-541" r="-1892" b="-108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DB1704AA-B944-42FA-94DA-37B497A01D69}"/>
                  </a:ext>
                </a:extLst>
              </p:cNvPr>
              <p:cNvSpPr/>
              <p:nvPr/>
            </p:nvSpPr>
            <p:spPr>
              <a:xfrm>
                <a:off x="8380430" y="2886897"/>
                <a:ext cx="1618154" cy="341853"/>
              </a:xfrm>
              <a:prstGeom prst="wedgeRectCallout">
                <a:avLst>
                  <a:gd name="adj1" fmla="val -33713"/>
                  <a:gd name="adj2" fmla="val -848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Requires knowing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1704AA-B944-42FA-94DA-37B497A0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30" y="2886897"/>
                <a:ext cx="1618154" cy="341853"/>
              </a:xfrm>
              <a:prstGeom prst="wedgeRectCallout">
                <a:avLst>
                  <a:gd name="adj1" fmla="val -33713"/>
                  <a:gd name="adj2" fmla="val -84811"/>
                </a:avLst>
              </a:prstGeom>
              <a:blipFill>
                <a:blip r:embed="rId14" cstate="print"/>
                <a:stretch>
                  <a:fillRect l="-746" b="-625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xmlns="" id="{69D71582-197F-4D8A-A36C-0BD9CE10216B}"/>
              </a:ext>
            </a:extLst>
          </p:cNvPr>
          <p:cNvSpPr/>
          <p:nvPr/>
        </p:nvSpPr>
        <p:spPr>
          <a:xfrm>
            <a:off x="1997569" y="5401453"/>
            <a:ext cx="1252088" cy="67727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130D9FC8-AA78-46E6-8FD6-557592B2419C}"/>
                  </a:ext>
                </a:extLst>
              </p:cNvPr>
              <p:cNvSpPr/>
              <p:nvPr/>
            </p:nvSpPr>
            <p:spPr>
              <a:xfrm>
                <a:off x="125469" y="5881133"/>
                <a:ext cx="1504399" cy="438161"/>
              </a:xfrm>
              <a:prstGeom prst="wedgeRectCallout">
                <a:avLst>
                  <a:gd name="adj1" fmla="val 81803"/>
                  <a:gd name="adj2" fmla="val -246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: Effective number of points in cluster k</a:t>
                </a:r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xmlns="" id="{130D9FC8-AA78-46E6-8FD6-557592B24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9" y="5881133"/>
                <a:ext cx="1504399" cy="438161"/>
              </a:xfrm>
              <a:prstGeom prst="wedgeRectCallout">
                <a:avLst>
                  <a:gd name="adj1" fmla="val 81803"/>
                  <a:gd name="adj2" fmla="val -24683"/>
                </a:avLst>
              </a:prstGeom>
              <a:blipFill>
                <a:blip r:embed="rId15" cstate="print"/>
                <a:stretch>
                  <a:fillRect t="-1333" b="-93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03352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6087"/>
    </mc:Choice>
    <mc:Fallback>
      <p:transition spd="slow" advTm="386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EM for GMM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EM algo for GMM required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.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BF1578-D288-4D93-BB6B-27826CDB85B0}"/>
                  </a:ext>
                </a:extLst>
              </p:cNvPr>
              <p:cNvSpPr txBox="1"/>
              <p:nvPr/>
            </p:nvSpPr>
            <p:spPr>
              <a:xfrm>
                <a:off x="1345984" y="1670154"/>
                <a:ext cx="5340116" cy="254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)+1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BF1578-D288-4D93-BB6B-27826CDB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984" y="1670154"/>
                <a:ext cx="5340116" cy="254493"/>
              </a:xfrm>
              <a:prstGeom prst="rect">
                <a:avLst/>
              </a:prstGeom>
              <a:blipFill>
                <a:blip r:embed="rId4" cstate="print"/>
                <a:stretch>
                  <a:fillRect l="-1370" t="-19048" r="-5023" b="-30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FEE9D-DDFB-4FB5-8A09-B0C3C3FA2BB3}"/>
                  </a:ext>
                </a:extLst>
              </p:cNvPr>
              <p:cNvSpPr txBox="1"/>
              <p:nvPr/>
            </p:nvSpPr>
            <p:spPr>
              <a:xfrm>
                <a:off x="8501558" y="1605443"/>
                <a:ext cx="17977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1FEE9D-DDFB-4FB5-8A09-B0C3C3FA2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558" y="1605443"/>
                <a:ext cx="1797736" cy="312650"/>
              </a:xfrm>
              <a:prstGeom prst="rect">
                <a:avLst/>
              </a:prstGeom>
              <a:blipFill>
                <a:blip r:embed="rId5" cstate="print"/>
                <a:stretch>
                  <a:fillRect l="-3729" t="-13462" r="-64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D54A41-9663-4563-8620-B251270BBE88}"/>
                  </a:ext>
                </a:extLst>
              </p:cNvPr>
              <p:cNvSpPr txBox="1"/>
              <p:nvPr/>
            </p:nvSpPr>
            <p:spPr>
              <a:xfrm>
                <a:off x="6686100" y="1634521"/>
                <a:ext cx="2274698" cy="254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1D54A41-9663-4563-8620-B251270BB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00" y="1634521"/>
                <a:ext cx="2274698" cy="254493"/>
              </a:xfrm>
              <a:prstGeom prst="rect">
                <a:avLst/>
              </a:prstGeom>
              <a:blipFill>
                <a:blip r:embed="rId6" cstate="print"/>
                <a:stretch>
                  <a:fillRect l="-1877" t="-16667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D5C19E20-46D8-48EB-A58B-C015C3AF41BB}"/>
                  </a:ext>
                </a:extLst>
              </p:cNvPr>
              <p:cNvSpPr/>
              <p:nvPr/>
            </p:nvSpPr>
            <p:spPr>
              <a:xfrm>
                <a:off x="8497700" y="1042644"/>
                <a:ext cx="3603188" cy="432926"/>
              </a:xfrm>
              <a:prstGeom prst="wedgeRectCallout">
                <a:avLst>
                  <a:gd name="adj1" fmla="val -37502"/>
                  <a:gd name="adj2" fmla="val 688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Need to normalize: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ℓ=1</m:t>
                            </m:r>
                          </m:sub>
                          <m:sup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I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n-I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4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 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C19E20-46D8-48EB-A58B-C015C3AF4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00" y="1042644"/>
                <a:ext cx="3603188" cy="432926"/>
              </a:xfrm>
              <a:prstGeom prst="wedgeRectCallout">
                <a:avLst>
                  <a:gd name="adj1" fmla="val -37502"/>
                  <a:gd name="adj2" fmla="val 68856"/>
                </a:avLst>
              </a:prstGeom>
              <a:blipFill>
                <a:blip r:embed="rId7" cstate="print"/>
                <a:stretch>
                  <a:fillRect l="-337" t="-1136" b="-511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424245-B277-4330-AC5D-0CBCFF4B896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5240" y="2014938"/>
            <a:ext cx="9462782" cy="47794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0D89BF4F-50E5-4C61-9E3A-4E2E86402A89}"/>
                  </a:ext>
                </a:extLst>
              </p:cNvPr>
              <p:cNvSpPr/>
              <p:nvPr/>
            </p:nvSpPr>
            <p:spPr>
              <a:xfrm>
                <a:off x="9780074" y="607249"/>
                <a:ext cx="1945195" cy="344784"/>
              </a:xfrm>
              <a:prstGeom prst="wedgeRectCallout">
                <a:avLst>
                  <a:gd name="adj1" fmla="val -38365"/>
                  <a:gd name="adj2" fmla="val 956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Reason: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89BF4F-50E5-4C61-9E3A-4E2E86402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074" y="607249"/>
                <a:ext cx="1945195" cy="344784"/>
              </a:xfrm>
              <a:prstGeom prst="wedgeRectCallout">
                <a:avLst>
                  <a:gd name="adj1" fmla="val -38365"/>
                  <a:gd name="adj2" fmla="val 95620"/>
                </a:avLst>
              </a:prstGeom>
              <a:blipFill>
                <a:blip r:embed="rId9" cstate="print"/>
                <a:stretch>
                  <a:fillRect l="-621" t="-54651" b="-5814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25BB2A-76A6-4FED-863B-0C73BDC938B2}"/>
              </a:ext>
            </a:extLst>
          </p:cNvPr>
          <p:cNvSpPr txBox="1"/>
          <p:nvPr/>
        </p:nvSpPr>
        <p:spPr>
          <a:xfrm>
            <a:off x="3238151" y="5187846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M-step: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3981C8B2-36B5-4FAF-B1B1-60CF7894AE3C}"/>
              </a:ext>
            </a:extLst>
          </p:cNvPr>
          <p:cNvSpPr/>
          <p:nvPr/>
        </p:nvSpPr>
        <p:spPr>
          <a:xfrm>
            <a:off x="265245" y="3352828"/>
            <a:ext cx="2945123" cy="821500"/>
          </a:xfrm>
          <a:prstGeom prst="wedgeRectCallout">
            <a:avLst>
              <a:gd name="adj1" fmla="val 64745"/>
              <a:gd name="adj2" fmla="val 55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Soft K-means, which are more of a heuristic to get soft-clustering,  also gave us probabilities but didn’t account for cluster shapes or fraction of points in each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1C4C0F0-B0FB-49A8-B542-F8724229659D}"/>
              </a:ext>
            </a:extLst>
          </p:cNvPr>
          <p:cNvSpPr/>
          <p:nvPr/>
        </p:nvSpPr>
        <p:spPr>
          <a:xfrm>
            <a:off x="6096000" y="3352828"/>
            <a:ext cx="1794235" cy="41789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FCB4B9E-3990-496A-9B51-C8629D509C4A}"/>
              </a:ext>
            </a:extLst>
          </p:cNvPr>
          <p:cNvSpPr/>
          <p:nvPr/>
        </p:nvSpPr>
        <p:spPr>
          <a:xfrm>
            <a:off x="5406806" y="3352828"/>
            <a:ext cx="752355" cy="41789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3CB0D683-E713-4B6A-AC58-91243363B5E6}"/>
              </a:ext>
            </a:extLst>
          </p:cNvPr>
          <p:cNvSpPr/>
          <p:nvPr/>
        </p:nvSpPr>
        <p:spPr>
          <a:xfrm>
            <a:off x="8068316" y="3191014"/>
            <a:ext cx="2647219" cy="417894"/>
          </a:xfrm>
          <a:prstGeom prst="wedgeRectCallout">
            <a:avLst>
              <a:gd name="adj1" fmla="val -57497"/>
              <a:gd name="adj2" fmla="val 29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Accounts for cluster shapes (since each cluster is a Gaussian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375176B0-1F81-4C26-B45F-CA79974E28D5}"/>
              </a:ext>
            </a:extLst>
          </p:cNvPr>
          <p:cNvSpPr/>
          <p:nvPr/>
        </p:nvSpPr>
        <p:spPr>
          <a:xfrm>
            <a:off x="3293423" y="3183498"/>
            <a:ext cx="2053532" cy="417894"/>
          </a:xfrm>
          <a:prstGeom prst="wedgeRectCallout">
            <a:avLst>
              <a:gd name="adj1" fmla="val 54436"/>
              <a:gd name="adj2" fmla="val 264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Accounts for fraction of points in each cluster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37B53F7-5DD8-4835-BFBC-0ED1909A1BE1}"/>
              </a:ext>
            </a:extLst>
          </p:cNvPr>
          <p:cNvSpPr/>
          <p:nvPr/>
        </p:nvSpPr>
        <p:spPr>
          <a:xfrm>
            <a:off x="6159161" y="4132610"/>
            <a:ext cx="1794235" cy="48659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73328B37-7EC8-4B6B-A9A3-44F3D70EFFE3}"/>
                  </a:ext>
                </a:extLst>
              </p:cNvPr>
              <p:cNvSpPr/>
              <p:nvPr/>
            </p:nvSpPr>
            <p:spPr>
              <a:xfrm>
                <a:off x="7466572" y="4654874"/>
                <a:ext cx="2035647" cy="417894"/>
              </a:xfrm>
              <a:prstGeom prst="wedgeRectCallout">
                <a:avLst>
                  <a:gd name="adj1" fmla="val -58209"/>
                  <a:gd name="adj2" fmla="val -519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Effective number of points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cluster</a:t>
                </a:r>
              </a:p>
            </p:txBody>
          </p:sp>
        </mc:Choice>
        <mc:Fallback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3328B37-7EC8-4B6B-A9A3-44F3D70EF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72" y="4654874"/>
                <a:ext cx="2035647" cy="417894"/>
              </a:xfrm>
              <a:prstGeom prst="wedgeRectCallout">
                <a:avLst>
                  <a:gd name="adj1" fmla="val -58209"/>
                  <a:gd name="adj2" fmla="val -51994"/>
                </a:avLst>
              </a:prstGeom>
              <a:blipFill>
                <a:blip r:embed="rId10" cstate="print"/>
                <a:stretch>
                  <a:fillRect t="-6579" r="-1351" b="-2236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82305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59939"/>
    </mc:Choice>
    <mc:Fallback>
      <p:transition spd="slow" advTm="459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9" grpId="0" animBg="1"/>
      <p:bldP spid="30" grpId="0" animBg="1"/>
      <p:bldP spid="31" grpId="0" animBg="1"/>
      <p:bldP spid="7" grpId="0"/>
      <p:bldP spid="15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EM for GMM in action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128" y="1825625"/>
            <a:ext cx="798174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67265" y="6227805"/>
            <a:ext cx="880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Just like with k-means, cluster initialization matters. EM only finds local optima.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Building intuition for EM: a case study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Let events be “grades in a class”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w</a:t>
            </a:r>
            <a:r>
              <a:rPr lang="en-US" sz="2400" baseline="-25000" dirty="0"/>
              <a:t>1</a:t>
            </a:r>
            <a:r>
              <a:rPr lang="en-US" sz="2400" dirty="0"/>
              <a:t> = Gets an A		P(A) = ½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w</a:t>
            </a:r>
            <a:r>
              <a:rPr lang="en-US" sz="2400" baseline="-25000" dirty="0"/>
              <a:t>2</a:t>
            </a:r>
            <a:r>
              <a:rPr lang="en-US" sz="2400" dirty="0"/>
              <a:t> = Gets a   B		P(B) = </a:t>
            </a:r>
            <a:r>
              <a:rPr lang="el-GR" sz="2400" dirty="0"/>
              <a:t>μ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w</a:t>
            </a:r>
            <a:r>
              <a:rPr lang="en-US" sz="2400" baseline="-25000" dirty="0"/>
              <a:t>3</a:t>
            </a:r>
            <a:r>
              <a:rPr lang="en-US" sz="2400" dirty="0"/>
              <a:t> = Gets a   C		P(C) = 2</a:t>
            </a:r>
            <a:r>
              <a:rPr lang="el-GR" sz="2400" dirty="0"/>
              <a:t>μ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w</a:t>
            </a:r>
            <a:r>
              <a:rPr lang="en-US" sz="2400" baseline="-25000" dirty="0"/>
              <a:t>4</a:t>
            </a:r>
            <a:r>
              <a:rPr lang="en-US" sz="2400" dirty="0"/>
              <a:t> = Gets a   D		P(D) = ½-3</a:t>
            </a:r>
            <a:r>
              <a:rPr lang="el-GR" sz="2400" dirty="0"/>
              <a:t>μ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		(Note  0 </a:t>
            </a:r>
            <a:r>
              <a:rPr lang="en-US" sz="2400" dirty="0">
                <a:latin typeface="MS Reference Sans Serif" pitchFamily="34" charset="0"/>
              </a:rPr>
              <a:t>≤</a:t>
            </a:r>
            <a:r>
              <a:rPr lang="en-US" sz="2400" dirty="0"/>
              <a:t> </a:t>
            </a:r>
            <a:r>
              <a:rPr lang="el-GR" sz="2400" dirty="0"/>
              <a:t>μ</a:t>
            </a:r>
            <a:r>
              <a:rPr lang="en-US" sz="2400" dirty="0"/>
              <a:t> </a:t>
            </a:r>
            <a:r>
              <a:rPr lang="en-US" sz="2400" dirty="0">
                <a:latin typeface="MS Reference Sans Serif" pitchFamily="34" charset="0"/>
              </a:rPr>
              <a:t>≤</a:t>
            </a:r>
            <a:r>
              <a:rPr lang="en-US" sz="2400" dirty="0"/>
              <a:t>1/6)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Assume we want to estimate </a:t>
            </a:r>
            <a:r>
              <a:rPr lang="el-GR" sz="2400" dirty="0"/>
              <a:t>μ</a:t>
            </a:r>
            <a:r>
              <a:rPr lang="en-US" sz="2400" dirty="0"/>
              <a:t> from data.  In a given class there were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/>
              <a:t>				a   A’s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/>
              <a:t>				b   B’s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/>
              <a:t>				c   C’s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/>
              <a:t>				d   D’s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/>
              <a:t>What’s the maximum likelihood estimate of </a:t>
            </a:r>
            <a:r>
              <a:rPr lang="el-GR" sz="2400" dirty="0"/>
              <a:t>μ</a:t>
            </a:r>
            <a:r>
              <a:rPr lang="en-US" sz="2400" dirty="0"/>
              <a:t> given </a:t>
            </a:r>
            <a:r>
              <a:rPr lang="en-US" sz="2400" dirty="0" err="1"/>
              <a:t>a,b,c,d</a:t>
            </a:r>
            <a:r>
              <a:rPr lang="en-US" sz="2400" dirty="0"/>
              <a:t> ?</a:t>
            </a:r>
            <a:endParaRPr lang="el-GR" sz="24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4801" y="6502401"/>
            <a:ext cx="2487826" cy="2571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2001, 2004, Andrew W. Moore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Max likelihood solution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11480800" cy="137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P(A) = ½    P(B) = </a:t>
            </a:r>
            <a:r>
              <a:rPr lang="el-GR" sz="2000"/>
              <a:t>μ</a:t>
            </a:r>
            <a:r>
              <a:rPr lang="en-US" sz="2000"/>
              <a:t>    P(C) = 2</a:t>
            </a:r>
            <a:r>
              <a:rPr lang="el-GR" sz="2000"/>
              <a:t>μ</a:t>
            </a:r>
            <a:r>
              <a:rPr lang="en-US" sz="2000"/>
              <a:t>    P(D) = ½-3</a:t>
            </a:r>
            <a:r>
              <a:rPr lang="el-GR" sz="2000"/>
              <a:t>μ</a:t>
            </a:r>
            <a:endParaRPr lang="en-US" sz="2000"/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P( </a:t>
            </a:r>
            <a:r>
              <a:rPr lang="en-US" sz="2000" i="1"/>
              <a:t>a,b,c,d</a:t>
            </a:r>
            <a:r>
              <a:rPr lang="en-US" sz="2000"/>
              <a:t> | </a:t>
            </a:r>
            <a:r>
              <a:rPr lang="el-GR" sz="2000"/>
              <a:t>μ</a:t>
            </a:r>
            <a:r>
              <a:rPr lang="en-US" sz="2000"/>
              <a:t>) = K(½)</a:t>
            </a:r>
            <a:r>
              <a:rPr lang="en-US" sz="2000" i="1" baseline="30000"/>
              <a:t>a</a:t>
            </a:r>
            <a:r>
              <a:rPr lang="en-US" sz="2000"/>
              <a:t>(</a:t>
            </a:r>
            <a:r>
              <a:rPr lang="el-GR" sz="2000"/>
              <a:t>μ</a:t>
            </a:r>
            <a:r>
              <a:rPr lang="en-US" sz="2000"/>
              <a:t>)</a:t>
            </a:r>
            <a:r>
              <a:rPr lang="en-US" sz="2000" i="1" baseline="30000"/>
              <a:t>b</a:t>
            </a:r>
            <a:r>
              <a:rPr lang="en-US" sz="2000"/>
              <a:t>(2</a:t>
            </a:r>
            <a:r>
              <a:rPr lang="el-GR" sz="2000"/>
              <a:t>μ</a:t>
            </a:r>
            <a:r>
              <a:rPr lang="en-US" sz="2000"/>
              <a:t>)</a:t>
            </a:r>
            <a:r>
              <a:rPr lang="en-US" sz="2000" i="1" baseline="30000"/>
              <a:t>c</a:t>
            </a:r>
            <a:r>
              <a:rPr lang="en-US" sz="2000"/>
              <a:t>(½-3</a:t>
            </a:r>
            <a:r>
              <a:rPr lang="el-GR" sz="2000"/>
              <a:t>μ</a:t>
            </a:r>
            <a:r>
              <a:rPr lang="en-US" sz="2000"/>
              <a:t>)</a:t>
            </a:r>
            <a:r>
              <a:rPr lang="en-US" sz="2000" i="1" baseline="30000"/>
              <a:t>d</a:t>
            </a:r>
            <a:endParaRPr lang="en-US" sz="2000"/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log P( </a:t>
            </a:r>
            <a:r>
              <a:rPr lang="en-US" sz="2000" i="1"/>
              <a:t>a,b,c,d</a:t>
            </a:r>
            <a:r>
              <a:rPr lang="en-US" sz="2000"/>
              <a:t> | </a:t>
            </a:r>
            <a:r>
              <a:rPr lang="el-GR" sz="2000"/>
              <a:t>μ</a:t>
            </a:r>
            <a:r>
              <a:rPr lang="en-US" sz="2000"/>
              <a:t>) = log K + </a:t>
            </a:r>
            <a:r>
              <a:rPr lang="en-US" sz="2000" i="1"/>
              <a:t>a</a:t>
            </a:r>
            <a:r>
              <a:rPr lang="en-US" sz="2000"/>
              <a:t>log ½ + </a:t>
            </a:r>
            <a:r>
              <a:rPr lang="en-US" sz="2000" i="1"/>
              <a:t>b</a:t>
            </a:r>
            <a:r>
              <a:rPr lang="en-US" sz="2000"/>
              <a:t>log </a:t>
            </a:r>
            <a:r>
              <a:rPr lang="el-GR" sz="2000"/>
              <a:t>μ</a:t>
            </a:r>
            <a:r>
              <a:rPr lang="en-US" sz="2000"/>
              <a:t> + </a:t>
            </a:r>
            <a:r>
              <a:rPr lang="en-US" sz="2000" i="1"/>
              <a:t>c</a:t>
            </a:r>
            <a:r>
              <a:rPr lang="en-US" sz="2000"/>
              <a:t>log 2</a:t>
            </a:r>
            <a:r>
              <a:rPr lang="el-GR" sz="2000"/>
              <a:t>μ</a:t>
            </a:r>
            <a:r>
              <a:rPr lang="en-US" sz="2000"/>
              <a:t> + </a:t>
            </a:r>
            <a:r>
              <a:rPr lang="en-US" sz="2000" i="1"/>
              <a:t>d</a:t>
            </a:r>
            <a:r>
              <a:rPr lang="en-US" sz="2000"/>
              <a:t>log (½-3</a:t>
            </a:r>
            <a:r>
              <a:rPr lang="el-GR" sz="2000"/>
              <a:t>μ</a:t>
            </a:r>
            <a:r>
              <a:rPr lang="en-US" sz="2000"/>
              <a:t>)</a:t>
            </a:r>
            <a:endParaRPr lang="el-GR" sz="2000" i="1" baseline="30000"/>
          </a:p>
        </p:txBody>
      </p:sp>
      <p:graphicFrame>
        <p:nvGraphicFramePr>
          <p:cNvPr id="611328" name="Object 1024"/>
          <p:cNvGraphicFramePr>
            <a:graphicFrameLocks noChangeAspect="1"/>
          </p:cNvGraphicFramePr>
          <p:nvPr/>
        </p:nvGraphicFramePr>
        <p:xfrm>
          <a:off x="1320800" y="2590801"/>
          <a:ext cx="5994400" cy="3814763"/>
        </p:xfrm>
        <a:graphic>
          <a:graphicData uri="http://schemas.openxmlformats.org/presentationml/2006/ole">
            <p:oleObj spid="_x0000_s1026" name="Microsoft Equation 3.0" r:id="rId3" imgW="2234880" imgH="2184120" progId="Equation.3">
              <p:embed/>
            </p:oleObj>
          </a:graphicData>
        </a:graphic>
      </p:graphicFrame>
      <p:graphicFrame>
        <p:nvGraphicFramePr>
          <p:cNvPr id="539675" name="Group 27"/>
          <p:cNvGraphicFramePr>
            <a:graphicFrameLocks noGrp="1"/>
          </p:cNvGraphicFramePr>
          <p:nvPr>
            <p:ph sz="half" idx="2"/>
          </p:nvPr>
        </p:nvGraphicFramePr>
        <p:xfrm>
          <a:off x="4064000" y="4953000"/>
          <a:ext cx="4267200" cy="65405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 txBox="1">
            <a:spLocks/>
          </p:cNvSpPr>
          <p:nvPr/>
        </p:nvSpPr>
        <p:spPr>
          <a:xfrm>
            <a:off x="304801" y="6502401"/>
            <a:ext cx="6769100" cy="2571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2001, 2004, Andrew W. Moore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1379200" cy="762000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Same Problem with Hidden Information</a:t>
            </a:r>
          </a:p>
        </p:txBody>
      </p:sp>
      <p:sp>
        <p:nvSpPr>
          <p:cNvPr id="540681" name="Text Box 9"/>
          <p:cNvSpPr txBox="1">
            <a:spLocks noChangeArrowheads="1"/>
          </p:cNvSpPr>
          <p:nvPr/>
        </p:nvSpPr>
        <p:spPr bwMode="auto">
          <a:xfrm>
            <a:off x="406400" y="1066800"/>
            <a:ext cx="1168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/>
            <a:r>
              <a:rPr lang="en-US"/>
              <a:t>Someone tells us that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/>
              <a:t>Number of High grades (A’s + B’s) =</a:t>
            </a:r>
            <a:r>
              <a:rPr lang="en-US" i="1"/>
              <a:t> h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/>
              <a:t>Number of C’s                                 = </a:t>
            </a:r>
            <a:r>
              <a:rPr lang="en-US" i="1"/>
              <a:t>c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/>
              <a:t>Number of D’s                                 = </a:t>
            </a:r>
            <a:r>
              <a:rPr lang="en-US" i="1"/>
              <a:t>d</a:t>
            </a:r>
          </a:p>
          <a:p>
            <a:pPr marL="342900" indent="-342900" algn="l"/>
            <a:r>
              <a:rPr lang="en-US"/>
              <a:t>What is the max. like estimate of </a:t>
            </a:r>
            <a:r>
              <a:rPr lang="el-GR"/>
              <a:t>μ</a:t>
            </a:r>
            <a:r>
              <a:rPr lang="en-US"/>
              <a:t> now?</a:t>
            </a:r>
          </a:p>
        </p:txBody>
      </p:sp>
      <p:sp>
        <p:nvSpPr>
          <p:cNvPr id="540686" name="Text Box 14"/>
          <p:cNvSpPr txBox="1">
            <a:spLocks noChangeArrowheads="1"/>
          </p:cNvSpPr>
          <p:nvPr/>
        </p:nvSpPr>
        <p:spPr bwMode="auto">
          <a:xfrm>
            <a:off x="8839200" y="914401"/>
            <a:ext cx="1828800" cy="116955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/>
            <a:r>
              <a:rPr lang="en-US" sz="1400"/>
              <a:t>REMEMBER</a:t>
            </a:r>
          </a:p>
          <a:p>
            <a:pPr marL="342900" indent="-342900" algn="l"/>
            <a:r>
              <a:rPr lang="en-US" sz="1400"/>
              <a:t>P(A) = ½</a:t>
            </a:r>
          </a:p>
          <a:p>
            <a:pPr marL="342900" indent="-342900" algn="l"/>
            <a:r>
              <a:rPr lang="en-US" sz="1400"/>
              <a:t>P(B) = </a:t>
            </a:r>
            <a:r>
              <a:rPr lang="el-GR" sz="1400"/>
              <a:t>μ</a:t>
            </a:r>
            <a:endParaRPr lang="en-US" sz="1400"/>
          </a:p>
          <a:p>
            <a:pPr marL="342900" indent="-342900" algn="l"/>
            <a:r>
              <a:rPr lang="en-US" sz="1400"/>
              <a:t>P(C) = 2</a:t>
            </a:r>
            <a:r>
              <a:rPr lang="el-GR" sz="1400"/>
              <a:t>μ</a:t>
            </a:r>
            <a:endParaRPr lang="en-US" sz="1400"/>
          </a:p>
          <a:p>
            <a:pPr marL="342900" indent="-342900" algn="l"/>
            <a:r>
              <a:rPr lang="en-US" sz="1400"/>
              <a:t>P(D) = ½-3</a:t>
            </a:r>
            <a:r>
              <a:rPr lang="el-GR" sz="1400"/>
              <a:t>μ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4801" y="6502401"/>
            <a:ext cx="2553729" cy="2571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2001, 2004, Andrew W. Moore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1379200" cy="762000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Same Problem with Hidden Information</a:t>
            </a:r>
          </a:p>
        </p:txBody>
      </p:sp>
      <p:graphicFrame>
        <p:nvGraphicFramePr>
          <p:cNvPr id="59289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620000" y="4038601"/>
          <a:ext cx="4267200" cy="969963"/>
        </p:xfrm>
        <a:graphic>
          <a:graphicData uri="http://schemas.openxmlformats.org/presentationml/2006/ole">
            <p:oleObj spid="_x0000_s2050" name="Equation" r:id="rId3" imgW="1841400" imgH="558720" progId="Equation.3">
              <p:embed/>
            </p:oleObj>
          </a:graphicData>
        </a:graphic>
      </p:graphicFrame>
      <p:graphicFrame>
        <p:nvGraphicFramePr>
          <p:cNvPr id="5929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721600" y="5518151"/>
          <a:ext cx="2844800" cy="881063"/>
        </p:xfrm>
        <a:graphic>
          <a:graphicData uri="http://schemas.openxmlformats.org/presentationml/2006/ole">
            <p:oleObj spid="_x0000_s2051" name="Equation" r:id="rId4" imgW="1015920" imgH="419040" progId="Equation.3">
              <p:embed/>
            </p:oleObj>
          </a:graphicData>
        </a:graphic>
      </p:graphicFrame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406400" y="1066800"/>
            <a:ext cx="1168400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/>
            <a:r>
              <a:rPr lang="en-US"/>
              <a:t>Someone tells us that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/>
              <a:t>Number of High grades (A’s + B’s) =</a:t>
            </a:r>
            <a:r>
              <a:rPr lang="en-US" i="1"/>
              <a:t> h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/>
              <a:t>Number of C’s                                 = </a:t>
            </a:r>
            <a:r>
              <a:rPr lang="en-US" i="1"/>
              <a:t>c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/>
              <a:t>Number of D’s                                 = </a:t>
            </a:r>
            <a:r>
              <a:rPr lang="en-US" i="1"/>
              <a:t>d</a:t>
            </a:r>
          </a:p>
          <a:p>
            <a:pPr marL="342900" indent="-342900" algn="l"/>
            <a:r>
              <a:rPr lang="en-US"/>
              <a:t>What is the max. like estimate of </a:t>
            </a:r>
            <a:r>
              <a:rPr lang="el-GR"/>
              <a:t>μ</a:t>
            </a:r>
            <a:r>
              <a:rPr lang="en-US"/>
              <a:t> now?</a:t>
            </a:r>
          </a:p>
          <a:p>
            <a:pPr marL="342900" indent="-342900" algn="l"/>
            <a:r>
              <a:rPr lang="en-US"/>
              <a:t>We can answer this question circularly:</a:t>
            </a:r>
            <a:endParaRPr lang="el-GR"/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304800" y="3505200"/>
            <a:ext cx="2743200" cy="369332"/>
          </a:xfrm>
          <a:prstGeom prst="rect">
            <a:avLst/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/>
            <a:r>
              <a:rPr lang="en-US" b="1">
                <a:solidFill>
                  <a:schemeClr val="hlink"/>
                </a:solidFill>
              </a:rPr>
              <a:t>EXPECTATION</a:t>
            </a:r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304800" y="4876800"/>
            <a:ext cx="3251200" cy="369332"/>
          </a:xfrm>
          <a:prstGeom prst="rect">
            <a:avLst/>
          </a:prstGeom>
          <a:solidFill>
            <a:srgbClr val="ADC6C7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/>
            <a:r>
              <a:rPr lang="en-US" b="1">
                <a:solidFill>
                  <a:schemeClr val="folHlink"/>
                </a:solidFill>
              </a:rPr>
              <a:t>MAXIMIZATION</a:t>
            </a:r>
          </a:p>
        </p:txBody>
      </p: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3251200" y="3657600"/>
            <a:ext cx="863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If we know the value of </a:t>
            </a:r>
            <a:r>
              <a:rPr lang="el-GR"/>
              <a:t>μ</a:t>
            </a:r>
            <a:r>
              <a:rPr lang="en-US"/>
              <a:t> we could compute the expected value of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endParaRPr lang="el-GR" i="1"/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609600" y="5334001"/>
            <a:ext cx="690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If we know the expected values of </a:t>
            </a:r>
            <a:r>
              <a:rPr lang="en-US" i="1"/>
              <a:t>a </a:t>
            </a:r>
            <a:r>
              <a:rPr lang="en-US"/>
              <a:t>and </a:t>
            </a:r>
            <a:r>
              <a:rPr lang="en-US" i="1"/>
              <a:t>b</a:t>
            </a:r>
            <a:r>
              <a:rPr lang="en-US"/>
              <a:t> we could compute the maximum likelihood value of </a:t>
            </a:r>
            <a:r>
              <a:rPr lang="el-GR"/>
              <a:t>μ</a:t>
            </a:r>
          </a:p>
        </p:txBody>
      </p:sp>
      <p:sp>
        <p:nvSpPr>
          <p:cNvPr id="592906" name="Text Box 10"/>
          <p:cNvSpPr txBox="1">
            <a:spLocks noChangeArrowheads="1"/>
          </p:cNvSpPr>
          <p:nvPr/>
        </p:nvSpPr>
        <p:spPr bwMode="auto">
          <a:xfrm>
            <a:off x="8839200" y="914401"/>
            <a:ext cx="1828800" cy="116955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/>
            <a:r>
              <a:rPr lang="en-US" sz="1400"/>
              <a:t>REMEMBER</a:t>
            </a:r>
          </a:p>
          <a:p>
            <a:pPr marL="342900" indent="-342900" algn="l"/>
            <a:r>
              <a:rPr lang="en-US" sz="1400"/>
              <a:t>P(A) = ½</a:t>
            </a:r>
          </a:p>
          <a:p>
            <a:pPr marL="342900" indent="-342900" algn="l"/>
            <a:r>
              <a:rPr lang="en-US" sz="1400"/>
              <a:t>P(B) = </a:t>
            </a:r>
            <a:r>
              <a:rPr lang="el-GR" sz="1400"/>
              <a:t>μ</a:t>
            </a:r>
            <a:endParaRPr lang="en-US" sz="1400"/>
          </a:p>
          <a:p>
            <a:pPr marL="342900" indent="-342900" algn="l"/>
            <a:r>
              <a:rPr lang="en-US" sz="1400"/>
              <a:t>P(C) = 2</a:t>
            </a:r>
            <a:r>
              <a:rPr lang="el-GR" sz="1400"/>
              <a:t>μ</a:t>
            </a:r>
            <a:endParaRPr lang="en-US" sz="1400"/>
          </a:p>
          <a:p>
            <a:pPr marL="342900" indent="-342900" algn="l"/>
            <a:r>
              <a:rPr lang="en-US" sz="1400"/>
              <a:t>P(D) = ½-3</a:t>
            </a:r>
            <a:r>
              <a:rPr lang="el-GR" sz="1400"/>
              <a:t>μ</a:t>
            </a:r>
          </a:p>
        </p:txBody>
      </p:sp>
      <p:sp>
        <p:nvSpPr>
          <p:cNvPr id="592907" name="AutoShape 11"/>
          <p:cNvSpPr>
            <a:spLocks noChangeArrowheads="1"/>
          </p:cNvSpPr>
          <p:nvPr/>
        </p:nvSpPr>
        <p:spPr bwMode="auto">
          <a:xfrm>
            <a:off x="1422400" y="4343400"/>
            <a:ext cx="5892800" cy="381000"/>
          </a:xfrm>
          <a:prstGeom prst="wedgeRectCallout">
            <a:avLst>
              <a:gd name="adj1" fmla="val 54884"/>
              <a:gd name="adj2" fmla="val -14583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spcBef>
                <a:spcPct val="0"/>
              </a:spcBef>
            </a:pPr>
            <a:r>
              <a:rPr lang="en-US" sz="1200"/>
              <a:t>Since the ratio a:b should be the same as the ratio ½ : </a:t>
            </a:r>
            <a:r>
              <a:rPr lang="en-US" sz="1200">
                <a:latin typeface="Symbol" pitchFamily="18" charset="2"/>
              </a:rPr>
              <a:t>m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4801" y="6502401"/>
            <a:ext cx="2487826" cy="2571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2001, 2004, Andrew W. Moore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3472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EM </a:t>
            </a:r>
            <a:r>
              <a:rPr lang="en-US" dirty="0">
                <a:solidFill>
                  <a:schemeClr val="accent2"/>
                </a:solidFill>
              </a:rPr>
              <a:t>for our </a:t>
            </a:r>
            <a:r>
              <a:rPr lang="en-US" dirty="0" smtClean="0">
                <a:solidFill>
                  <a:schemeClr val="accent2"/>
                </a:solidFill>
              </a:rPr>
              <a:t>problem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9347200" cy="20574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1800" dirty="0"/>
              <a:t>We begin with a guess for </a:t>
            </a:r>
            <a:r>
              <a:rPr lang="el-GR" sz="1800" dirty="0"/>
              <a:t>μ</a:t>
            </a:r>
            <a:endParaRPr lang="en-US" sz="1800" dirty="0"/>
          </a:p>
          <a:p>
            <a:pPr marL="0" indent="0">
              <a:buFontTx/>
              <a:buNone/>
            </a:pPr>
            <a:r>
              <a:rPr lang="en-US" sz="1800" dirty="0"/>
              <a:t>We iterate between EXPECTATION and </a:t>
            </a:r>
            <a:r>
              <a:rPr lang="en-US" sz="1800" dirty="0" smtClean="0"/>
              <a:t>MAXIMIZATION </a:t>
            </a:r>
            <a:r>
              <a:rPr lang="en-US" sz="1800" dirty="0"/>
              <a:t>to improve our estimates of  </a:t>
            </a:r>
            <a:r>
              <a:rPr lang="el-GR" sz="1800" dirty="0"/>
              <a:t>μ</a:t>
            </a:r>
            <a:r>
              <a:rPr lang="en-US" sz="1800" dirty="0"/>
              <a:t> and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.</a:t>
            </a:r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buFontTx/>
              <a:buNone/>
            </a:pPr>
            <a:r>
              <a:rPr lang="en-US" sz="1800" dirty="0"/>
              <a:t>Define    </a:t>
            </a:r>
            <a:r>
              <a:rPr lang="el-GR" sz="1800" dirty="0"/>
              <a:t>μ</a:t>
            </a:r>
            <a:r>
              <a:rPr lang="en-US" sz="1800" dirty="0"/>
              <a:t>(t)  the estimate of </a:t>
            </a:r>
            <a:r>
              <a:rPr lang="el-GR" sz="1800" dirty="0"/>
              <a:t>μ</a:t>
            </a:r>
            <a:r>
              <a:rPr lang="en-US" sz="1800" dirty="0"/>
              <a:t> on the </a:t>
            </a:r>
            <a:r>
              <a:rPr lang="en-US" sz="1800" dirty="0" err="1"/>
              <a:t>t’th</a:t>
            </a:r>
            <a:r>
              <a:rPr lang="en-US" sz="1800" dirty="0"/>
              <a:t> iteration</a:t>
            </a:r>
          </a:p>
          <a:p>
            <a:pPr marL="0" indent="0">
              <a:buFontTx/>
              <a:buNone/>
            </a:pPr>
            <a:r>
              <a:rPr lang="en-US" sz="1800" dirty="0"/>
              <a:t>               b(t)  the estimate of </a:t>
            </a:r>
            <a:r>
              <a:rPr lang="en-US" sz="1800" i="1" dirty="0"/>
              <a:t>b</a:t>
            </a:r>
            <a:r>
              <a:rPr lang="en-US" sz="1800" dirty="0"/>
              <a:t> on </a:t>
            </a:r>
            <a:r>
              <a:rPr lang="en-US" sz="1800" dirty="0" err="1"/>
              <a:t>t’th</a:t>
            </a:r>
            <a:r>
              <a:rPr lang="en-US" sz="1800" dirty="0"/>
              <a:t> iteration</a:t>
            </a:r>
          </a:p>
          <a:p>
            <a:pPr marL="0" indent="0">
              <a:buFontTx/>
              <a:buNone/>
            </a:pPr>
            <a:endParaRPr lang="el-GR" sz="1800" dirty="0"/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9652000" y="304801"/>
            <a:ext cx="2133600" cy="116955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/>
            <a:r>
              <a:rPr lang="en-US" sz="1400"/>
              <a:t>REMEMBER</a:t>
            </a:r>
          </a:p>
          <a:p>
            <a:pPr marL="342900" indent="-342900" algn="l"/>
            <a:r>
              <a:rPr lang="en-US" sz="1400"/>
              <a:t>P(A) = ½</a:t>
            </a:r>
          </a:p>
          <a:p>
            <a:pPr marL="342900" indent="-342900" algn="l"/>
            <a:r>
              <a:rPr lang="en-US" sz="1400"/>
              <a:t>P(B) = </a:t>
            </a:r>
            <a:r>
              <a:rPr lang="el-GR" sz="1400"/>
              <a:t>μ</a:t>
            </a:r>
            <a:endParaRPr lang="en-US" sz="1400"/>
          </a:p>
          <a:p>
            <a:pPr marL="342900" indent="-342900" algn="l"/>
            <a:r>
              <a:rPr lang="en-US" sz="1400"/>
              <a:t>P(C) = 2</a:t>
            </a:r>
            <a:r>
              <a:rPr lang="el-GR" sz="1400"/>
              <a:t>μ</a:t>
            </a:r>
            <a:endParaRPr lang="en-US" sz="1400"/>
          </a:p>
          <a:p>
            <a:pPr marL="342900" indent="-342900" algn="l"/>
            <a:r>
              <a:rPr lang="en-US" sz="1400"/>
              <a:t>P(D) = ½-3</a:t>
            </a:r>
            <a:r>
              <a:rPr lang="el-GR" sz="1400"/>
              <a:t>μ</a:t>
            </a:r>
            <a:endParaRPr lang="en-US" b="1"/>
          </a:p>
        </p:txBody>
      </p:sp>
      <p:graphicFrame>
        <p:nvGraphicFramePr>
          <p:cNvPr id="612352" name="Object 2048"/>
          <p:cNvGraphicFramePr>
            <a:graphicFrameLocks noChangeAspect="1"/>
          </p:cNvGraphicFramePr>
          <p:nvPr>
            <p:ph sz="half" idx="2"/>
          </p:nvPr>
        </p:nvGraphicFramePr>
        <p:xfrm>
          <a:off x="508000" y="2971800"/>
          <a:ext cx="5615517" cy="2584450"/>
        </p:xfrm>
        <a:graphic>
          <a:graphicData uri="http://schemas.openxmlformats.org/presentationml/2006/ole">
            <p:oleObj spid="_x0000_s3074" name="Equation" r:id="rId3" imgW="2234880" imgH="1371600" progId="Equation.3">
              <p:embed/>
            </p:oleObj>
          </a:graphicData>
        </a:graphic>
      </p:graphicFrame>
      <p:sp>
        <p:nvSpPr>
          <p:cNvPr id="10" name="Footer Placeholder 4"/>
          <p:cNvSpPr txBox="1">
            <a:spLocks/>
          </p:cNvSpPr>
          <p:nvPr/>
        </p:nvSpPr>
        <p:spPr>
          <a:xfrm>
            <a:off x="304801" y="6502401"/>
            <a:ext cx="2487826" cy="2571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2001, 2004, Andrew W. Moore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66703" y="3509319"/>
            <a:ext cx="319628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-step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495535" y="4518454"/>
            <a:ext cx="319628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 -step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1" y="6502401"/>
            <a:ext cx="3039761" cy="257175"/>
          </a:xfrm>
        </p:spPr>
        <p:txBody>
          <a:bodyPr/>
          <a:lstStyle/>
          <a:p>
            <a:pPr algn="l"/>
            <a:r>
              <a:rPr lang="en-US" dirty="0"/>
              <a:t>Copyright © 2001, 2004, Andrew W. Moore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EM </a:t>
            </a:r>
            <a:r>
              <a:rPr lang="en-US" dirty="0">
                <a:solidFill>
                  <a:schemeClr val="accent2"/>
                </a:solidFill>
              </a:rPr>
              <a:t>Convergence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11582400" cy="1828800"/>
          </a:xfrm>
        </p:spPr>
        <p:txBody>
          <a:bodyPr/>
          <a:lstStyle/>
          <a:p>
            <a:r>
              <a:rPr lang="en-US" sz="2000"/>
              <a:t>Convergence proof based on fact that Prob(data | </a:t>
            </a:r>
            <a:r>
              <a:rPr lang="el-GR" sz="2000"/>
              <a:t>μ</a:t>
            </a:r>
            <a:r>
              <a:rPr lang="en-US" sz="2000"/>
              <a:t>) must increase or remain same between each iteration </a:t>
            </a:r>
            <a:r>
              <a:rPr lang="en-US" sz="1200"/>
              <a:t>[NOT OBVIOUS]</a:t>
            </a:r>
          </a:p>
          <a:p>
            <a:r>
              <a:rPr lang="en-US" sz="2000"/>
              <a:t>But it can never exceed 1    </a:t>
            </a:r>
            <a:r>
              <a:rPr lang="en-US" sz="1200"/>
              <a:t>[OBVIOUS]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So it must therefore converge   </a:t>
            </a:r>
            <a:r>
              <a:rPr lang="en-US" sz="1200"/>
              <a:t>[OBVIOUS]</a:t>
            </a:r>
            <a:endParaRPr lang="el-GR" sz="1200"/>
          </a:p>
        </p:txBody>
      </p:sp>
      <p:sp>
        <p:nvSpPr>
          <p:cNvPr id="542724" name="Line 4"/>
          <p:cNvSpPr>
            <a:spLocks noChangeShapeType="1"/>
          </p:cNvSpPr>
          <p:nvPr/>
        </p:nvSpPr>
        <p:spPr bwMode="auto">
          <a:xfrm>
            <a:off x="0" y="3276600"/>
            <a:ext cx="1219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542835" name="Group 115"/>
          <p:cNvGraphicFramePr>
            <a:graphicFrameLocks noGrp="1"/>
          </p:cNvGraphicFramePr>
          <p:nvPr>
            <p:ph sz="half" idx="2"/>
          </p:nvPr>
        </p:nvGraphicFramePr>
        <p:xfrm>
          <a:off x="7518400" y="3352800"/>
          <a:ext cx="4218517" cy="3124200"/>
        </p:xfrm>
        <a:graphic>
          <a:graphicData uri="http://schemas.openxmlformats.org/drawingml/2006/table">
            <a:tbl>
              <a:tblPr/>
              <a:tblGrid>
                <a:gridCol w="474133"/>
                <a:gridCol w="1873251"/>
                <a:gridCol w="1871133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μ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(t)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b(t)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0.0833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2.857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0.0937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3.158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0.0947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3.185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0.0948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3.187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0.0948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3.187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0.0948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3.187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836" name="Text Box 116"/>
          <p:cNvSpPr txBox="1">
            <a:spLocks noChangeArrowheads="1"/>
          </p:cNvSpPr>
          <p:nvPr/>
        </p:nvSpPr>
        <p:spPr bwMode="auto">
          <a:xfrm>
            <a:off x="304800" y="3352801"/>
            <a:ext cx="345440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/>
              <a:t>In our example, suppose we had</a:t>
            </a:r>
          </a:p>
          <a:p>
            <a:pPr algn="l">
              <a:spcBef>
                <a:spcPct val="10000"/>
              </a:spcBef>
            </a:pPr>
            <a:r>
              <a:rPr lang="en-US"/>
              <a:t>	h = 20</a:t>
            </a:r>
          </a:p>
          <a:p>
            <a:pPr algn="l">
              <a:spcBef>
                <a:spcPct val="10000"/>
              </a:spcBef>
            </a:pPr>
            <a:r>
              <a:rPr lang="en-US"/>
              <a:t>	c = 10</a:t>
            </a:r>
          </a:p>
          <a:p>
            <a:pPr algn="l">
              <a:spcBef>
                <a:spcPct val="10000"/>
              </a:spcBef>
            </a:pPr>
            <a:r>
              <a:rPr lang="en-US"/>
              <a:t>	d = 10</a:t>
            </a:r>
          </a:p>
          <a:p>
            <a:pPr algn="l">
              <a:spcBef>
                <a:spcPct val="10000"/>
              </a:spcBef>
            </a:pPr>
            <a:r>
              <a:rPr lang="en-US"/>
              <a:t>         </a:t>
            </a:r>
            <a:r>
              <a:rPr lang="el-GR"/>
              <a:t>μ</a:t>
            </a:r>
            <a:r>
              <a:rPr lang="en-US"/>
              <a:t>(0) = 0</a:t>
            </a:r>
            <a:endParaRPr lang="el-GR"/>
          </a:p>
        </p:txBody>
      </p:sp>
      <p:sp>
        <p:nvSpPr>
          <p:cNvPr id="542837" name="Text Box 117"/>
          <p:cNvSpPr txBox="1">
            <a:spLocks noChangeArrowheads="1"/>
          </p:cNvSpPr>
          <p:nvPr/>
        </p:nvSpPr>
        <p:spPr bwMode="auto">
          <a:xfrm>
            <a:off x="609600" y="5562600"/>
            <a:ext cx="68072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/>
              <a:t>Convergence is generally </a:t>
            </a:r>
            <a:r>
              <a:rPr lang="en-US" u="sng"/>
              <a:t>linear</a:t>
            </a:r>
            <a:r>
              <a:rPr lang="en-US"/>
              <a:t>: error decreases by a constant factor each time step.</a:t>
            </a:r>
          </a:p>
        </p:txBody>
      </p:sp>
      <p:sp>
        <p:nvSpPr>
          <p:cNvPr id="542838" name="AutoShape 118"/>
          <p:cNvSpPr>
            <a:spLocks noChangeArrowheads="1"/>
          </p:cNvSpPr>
          <p:nvPr/>
        </p:nvSpPr>
        <p:spPr bwMode="auto">
          <a:xfrm>
            <a:off x="3759200" y="3810000"/>
            <a:ext cx="3149600" cy="1524000"/>
          </a:xfrm>
          <a:prstGeom prst="notchedRightArrow">
            <a:avLst>
              <a:gd name="adj1" fmla="val 50000"/>
              <a:gd name="adj2" fmla="val 38750"/>
            </a:avLst>
          </a:prstGeom>
          <a:solidFill>
            <a:srgbClr val="ADC6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53" y="2862548"/>
            <a:ext cx="9382094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ALT-OPT/EM for Gaussian Mixture Model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0925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988"/>
    </mc:Choice>
    <mc:Fallback>
      <p:transition spd="slow" advTm="299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MLE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Gaussian Discriminant Analysis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class generative classification model with Gaussian class-conditionals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class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modeled by a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assume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one-hot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o/w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Assuming class prior as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 model has params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IN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Given training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IN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 MLE solution will be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E47FB369-2BB3-4267-B729-FC71708D7B9E}"/>
                  </a:ext>
                </a:extLst>
              </p:cNvPr>
              <p:cNvSpPr/>
              <p:nvPr/>
            </p:nvSpPr>
            <p:spPr>
              <a:xfrm>
                <a:off x="4614247" y="4691591"/>
                <a:ext cx="3288816" cy="631186"/>
              </a:xfrm>
              <a:prstGeom prst="wedgeRectCallout">
                <a:avLst>
                  <a:gd name="adj1" fmla="val -61891"/>
                  <a:gd name="adj2" fmla="val -98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7FB369-2BB3-4267-B729-FC71708D7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47" y="4691591"/>
                <a:ext cx="3288816" cy="631186"/>
              </a:xfrm>
              <a:prstGeom prst="wedgeRectCallout">
                <a:avLst>
                  <a:gd name="adj1" fmla="val -61891"/>
                  <a:gd name="adj2" fmla="val -9801"/>
                </a:avLst>
              </a:prstGeom>
              <a:blipFill>
                <a:blip r:embed="rId4" cstate="print"/>
                <a:stretch>
                  <a:fillRect b="-28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9488EF1-4883-4BE2-967D-ACA8900E645C}"/>
                  </a:ext>
                </a:extLst>
              </p:cNvPr>
              <p:cNvSpPr/>
              <p:nvPr/>
            </p:nvSpPr>
            <p:spPr>
              <a:xfrm>
                <a:off x="6637871" y="5518401"/>
                <a:ext cx="5367991" cy="631186"/>
              </a:xfrm>
              <a:prstGeom prst="wedgeRectCallout">
                <a:avLst>
                  <a:gd name="adj1" fmla="val -56576"/>
                  <a:gd name="adj2" fmla="val -1049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9488EF1-4883-4BE2-967D-ACA8900E6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71" y="5518401"/>
                <a:ext cx="5367991" cy="631186"/>
              </a:xfrm>
              <a:prstGeom prst="wedgeRectCallout">
                <a:avLst>
                  <a:gd name="adj1" fmla="val -56576"/>
                  <a:gd name="adj2" fmla="val -10496"/>
                </a:avLst>
              </a:prstGeom>
              <a:blipFill>
                <a:blip r:embed="rId5" cstate="print"/>
                <a:stretch>
                  <a:fillRect b="-18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526890-7990-4DE1-ABF4-9A589A59A1F8}"/>
                  </a:ext>
                </a:extLst>
              </p:cNvPr>
              <p:cNvSpPr txBox="1"/>
              <p:nvPr/>
            </p:nvSpPr>
            <p:spPr>
              <a:xfrm>
                <a:off x="1398744" y="3746087"/>
                <a:ext cx="247439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526890-7990-4DE1-ABF4-9A589A59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44" y="3746087"/>
                <a:ext cx="2474395" cy="75591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B9FB70-83C1-45AE-8428-D0A941C90C63}"/>
                  </a:ext>
                </a:extLst>
              </p:cNvPr>
              <p:cNvSpPr txBox="1"/>
              <p:nvPr/>
            </p:nvSpPr>
            <p:spPr>
              <a:xfrm>
                <a:off x="1388778" y="4532540"/>
                <a:ext cx="2922980" cy="77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FB9FB70-83C1-45AE-8428-D0A941C90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78" y="4532540"/>
                <a:ext cx="2922980" cy="77066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674FE2-723B-4015-AD1D-2DA0766ED8EC}"/>
                  </a:ext>
                </a:extLst>
              </p:cNvPr>
              <p:cNvSpPr txBox="1"/>
              <p:nvPr/>
            </p:nvSpPr>
            <p:spPr>
              <a:xfrm>
                <a:off x="1388778" y="5376415"/>
                <a:ext cx="5054139" cy="77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6674FE2-723B-4015-AD1D-2DA0766ED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78" y="5376415"/>
                <a:ext cx="5054139" cy="77066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5603EBA9-284A-46E9-A7B0-51880FB1E560}"/>
                  </a:ext>
                </a:extLst>
              </p:cNvPr>
              <p:cNvSpPr/>
              <p:nvPr/>
            </p:nvSpPr>
            <p:spPr>
              <a:xfrm>
                <a:off x="4380757" y="3739797"/>
                <a:ext cx="7475163" cy="609077"/>
              </a:xfrm>
              <a:prstGeom prst="wedgeRectCallout">
                <a:avLst>
                  <a:gd name="adj1" fmla="val -55430"/>
                  <a:gd name="adj2" fmla="val 335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# of training ex.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603EBA9-284A-46E9-A7B0-51880FB1E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57" y="3739797"/>
                <a:ext cx="7475163" cy="609077"/>
              </a:xfrm>
              <a:prstGeom prst="wedgeRectCallout">
                <a:avLst>
                  <a:gd name="adj1" fmla="val -55430"/>
                  <a:gd name="adj2" fmla="val 33546"/>
                </a:avLst>
              </a:prstGeom>
              <a:blipFill>
                <a:blip r:embed="rId9" cstate="print"/>
                <a:stretch>
                  <a:fillRect b="-77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50789" y="6334897"/>
            <a:ext cx="435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10"/>
              </a:rPr>
              <a:t>here</a:t>
            </a:r>
            <a:r>
              <a:rPr lang="en-US" dirty="0" smtClean="0"/>
              <a:t> for a derivation of the MLE for GDA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1150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5630"/>
    </mc:Choice>
    <mc:Fallback>
      <p:transition spd="slow" advTm="205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5.8|8.4|26.4|30.2|6.9|1.1|36.2|9.3|36.8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0.2|16.5|8.7|17.1|10|3.7|52.9|21.7|13.2|32.2|45.3|25|4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32.7|80.4|27.8|38.4|15.8|67.7|47|39.9|4.3|26.5|28.4|6.6|39.3|53.5|11.2|48.2|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4.5|16.7|9.3|46.6|10.6|35.6|26.1|22.7|70.1|18.5|2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1|11.8|5.6|3.3|8.8|15.1|13.6|18.3|6.2|31.3|1.6|16.7|35.5|15.9|13.4|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8.6|14.3|12|30.9|14.3|17.5|24.2|6.9|7.6|2.3|26.5|1.5|28.9|19.1|21|25.9|15.6|32.9|1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8.7|32.6|9.3|14.5|26|31.8|126.2|28|23.6|1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40727</TotalTime>
  <Words>874</Words>
  <Application>Microsoft Office PowerPoint</Application>
  <PresentationFormat>Custom</PresentationFormat>
  <Paragraphs>223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 3.0</vt:lpstr>
      <vt:lpstr>Expectation Maximization</vt:lpstr>
      <vt:lpstr>Building intuition for EM: a case study</vt:lpstr>
      <vt:lpstr>Max likelihood solution</vt:lpstr>
      <vt:lpstr>Same Problem with Hidden Information</vt:lpstr>
      <vt:lpstr>Same Problem with Hidden Information</vt:lpstr>
      <vt:lpstr>EM for our problem</vt:lpstr>
      <vt:lpstr>EM Convergence</vt:lpstr>
      <vt:lpstr>ALT-OPT/EM for Gaussian Mixture Model</vt:lpstr>
      <vt:lpstr>MLE for Gaussian Discriminant Analysis</vt:lpstr>
      <vt:lpstr>Observations on the GDA objective function</vt:lpstr>
      <vt:lpstr>Need for EM/ALT-OPT: Two Equivalent Perspectives</vt:lpstr>
      <vt:lpstr>MLE for GMM</vt:lpstr>
      <vt:lpstr>ALT-OPT for GMM</vt:lpstr>
      <vt:lpstr>Expectation-Maximization (EM) for GMM</vt:lpstr>
      <vt:lpstr>EM for GMM (Contd)</vt:lpstr>
      <vt:lpstr>EM for GMM in 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2235</cp:revision>
  <dcterms:created xsi:type="dcterms:W3CDTF">2020-07-07T20:42:16Z</dcterms:created>
  <dcterms:modified xsi:type="dcterms:W3CDTF">2021-11-12T11:41:17Z</dcterms:modified>
</cp:coreProperties>
</file>