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551" r:id="rId2"/>
    <p:sldId id="563" r:id="rId3"/>
    <p:sldId id="573" r:id="rId4"/>
    <p:sldId id="564" r:id="rId5"/>
    <p:sldId id="566" r:id="rId6"/>
    <p:sldId id="567" r:id="rId7"/>
    <p:sldId id="568" r:id="rId8"/>
    <p:sldId id="569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71" r:id="rId18"/>
    <p:sldId id="5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97/recht19a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Learning (contd.)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30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140"/>
    </mc:Choice>
    <mc:Fallback>
      <p:transition spd="slow" advTm="23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09600" y="274680"/>
            <a:ext cx="109723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Discriminability from diverse filtering</a:t>
            </a:r>
          </a:p>
        </p:txBody>
      </p:sp>
      <p:pic>
        <p:nvPicPr>
          <p:cNvPr id="294" name="Picture 2"/>
          <p:cNvPicPr/>
          <p:nvPr/>
        </p:nvPicPr>
        <p:blipFill>
          <a:blip r:embed="rId2" cstate="print"/>
          <a:stretch/>
        </p:blipFill>
        <p:spPr>
          <a:xfrm>
            <a:off x="3352800" y="1295280"/>
            <a:ext cx="4343040" cy="535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typical convnet: AlexNet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26" name="Picture 2" descr="AlexNet - ImageNet Classification with Convolutional Neural Networ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542" y="1460886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Superhuman object recognition in images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43010" name="Picture 2" descr="Various Types of Convolutional Neural Network | by Himadri Sankar  Chatterjee |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421" y="1685823"/>
            <a:ext cx="7818544" cy="4283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But deep networks are fickle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0FED9D3-AF84-488D-8A6A-726D5349CDAB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44034" name="Picture 2" descr="ImageNet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685" y="2308073"/>
            <a:ext cx="9016097" cy="333314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91978" y="5914768"/>
            <a:ext cx="908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imagenet classifiers generalize to imagenet?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… and brittle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1 1DBB14UzotqdvCe812j8AQ@2x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559" y="1600201"/>
            <a:ext cx="6598883" cy="4525963"/>
          </a:xfrm>
        </p:spPr>
      </p:pic>
      <p:sp>
        <p:nvSpPr>
          <p:cNvPr id="5" name="TextBox 4"/>
          <p:cNvSpPr txBox="1"/>
          <p:nvPr/>
        </p:nvSpPr>
        <p:spPr>
          <a:xfrm>
            <a:off x="5892800" y="6336268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https://arxiv.org/pdf/1811.11553.pdf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… and </a:t>
            </a:r>
            <a:r>
              <a:rPr lang="en-US" dirty="0" smtClean="0">
                <a:solidFill>
                  <a:schemeClr val="accent2"/>
                </a:solidFill>
              </a:rPr>
              <a:t>stupid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507" y="1600201"/>
            <a:ext cx="7476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… </a:t>
            </a:r>
            <a:r>
              <a:rPr lang="en-US" dirty="0" smtClean="0">
                <a:solidFill>
                  <a:schemeClr val="accent2"/>
                </a:solidFill>
              </a:rPr>
              <a:t>beyond belief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Untransformed images are classified with 98% and 100% accuracy</a:t>
            </a:r>
          </a:p>
          <a:p>
            <a:r>
              <a:rPr lang="en-US" dirty="0" smtClean="0"/>
              <a:t>Transformed image accuracy drops enormously </a:t>
            </a:r>
          </a:p>
          <a:p>
            <a:r>
              <a:rPr lang="en-US" dirty="0" smtClean="0"/>
              <a:t>Human performance is unaffected</a:t>
            </a:r>
          </a:p>
          <a:p>
            <a:r>
              <a:rPr lang="en-US" dirty="0" smtClean="0"/>
              <a:t>Humans know when they are going to have trouble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4808" y="1600201"/>
            <a:ext cx="48503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Using a Pre-trained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deep NN already trained in some “generic” data can be useful for other tasks,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Feature extraction:</a:t>
            </a:r>
            <a:r>
              <a:rPr lang="en-GB" sz="2200" dirty="0">
                <a:latin typeface="Abadi Extra Light" panose="020B0204020104020204" pitchFamily="34" charset="0"/>
              </a:rPr>
              <a:t> Use a pre-trained net, remove the output layer, and use the rest of the network as a feature extractor for a related dataset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Fine-tuning:</a:t>
            </a:r>
            <a:r>
              <a:rPr lang="en-GB" sz="2200" dirty="0">
                <a:latin typeface="Abadi Extra Light" panose="020B0204020104020204" pitchFamily="34" charset="0"/>
              </a:rPr>
              <a:t> Use a pre-trained net, use its weights as initialization to train a deep net for a new but related task (useful when we don’t have much training data for the new task)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193497-942E-4382-B0EB-B65F653EE5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193" y="2345498"/>
            <a:ext cx="3172009" cy="30519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1606CF-B5C6-4D75-8885-AC8A80C33616}"/>
              </a:ext>
            </a:extLst>
          </p:cNvPr>
          <p:cNvSpPr/>
          <p:nvPr/>
        </p:nvSpPr>
        <p:spPr>
          <a:xfrm>
            <a:off x="4546833" y="2994212"/>
            <a:ext cx="2978092" cy="208112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EDB6E7DD-66CC-4A17-A471-AD1A8CADD76C}"/>
              </a:ext>
            </a:extLst>
          </p:cNvPr>
          <p:cNvSpPr/>
          <p:nvPr/>
        </p:nvSpPr>
        <p:spPr>
          <a:xfrm>
            <a:off x="7658660" y="2395386"/>
            <a:ext cx="2686611" cy="706402"/>
          </a:xfrm>
          <a:prstGeom prst="wedgeRectCallout">
            <a:avLst>
              <a:gd name="adj1" fmla="val -49560"/>
              <a:gd name="adj2" fmla="val 7413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part of a pre-trained net can be used as a feature extractor on some new task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867DD997-751F-486A-87F7-FC72E9A3ECD7}"/>
              </a:ext>
            </a:extLst>
          </p:cNvPr>
          <p:cNvSpPr/>
          <p:nvPr/>
        </p:nvSpPr>
        <p:spPr>
          <a:xfrm>
            <a:off x="7926199" y="3328373"/>
            <a:ext cx="2686611" cy="706402"/>
          </a:xfrm>
          <a:prstGeom prst="wedgeRectCallout">
            <a:avLst>
              <a:gd name="adj1" fmla="val 492"/>
              <a:gd name="adj2" fmla="val -933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Many packages, like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Tensorflow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PyTorch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provide such pre-trained module ready to be used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C5F0490B-63D7-4461-ACE5-BD29E958CC1D}"/>
              </a:ext>
            </a:extLst>
          </p:cNvPr>
          <p:cNvSpPr/>
          <p:nvPr/>
        </p:nvSpPr>
        <p:spPr>
          <a:xfrm>
            <a:off x="8781085" y="4700587"/>
            <a:ext cx="2978092" cy="598787"/>
          </a:xfrm>
          <a:prstGeom prst="wedgeRectCallout">
            <a:avLst>
              <a:gd name="adj1" fmla="val -42052"/>
              <a:gd name="adj2" fmla="val 825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also known as “transfer learning” in the context of neural nets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538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3437"/>
    </mc:Choice>
    <mc:Fallback>
      <p:transition spd="slow" advTm="183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Deep Neural Nets: Some Comments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Highly effective in learning good feature rep. from data in an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“end-to-end” manner</a:t>
            </a:r>
          </a:p>
          <a:p>
            <a:pPr marL="0" indent="0">
              <a:buNone/>
            </a:pP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objective functions of these models are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highly non-convex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fast and robust non-convex opt algos exist for learning such deep networks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Training these models is computationally very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GPUs can help to speed up many of the computations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Also useful for unsupervised learning problems (will see some examples)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Autoencoders for 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Deep generative models for generating data and (</a:t>
            </a:r>
            <a:r>
              <a:rPr lang="en-GB" sz="2200" dirty="0" err="1">
                <a:latin typeface="Abadi Extra Light" panose="020B0204020104020204" pitchFamily="34" charset="0"/>
              </a:rPr>
              <a:t>unsupervisedly</a:t>
            </a:r>
            <a:r>
              <a:rPr lang="en-GB" sz="2200" dirty="0">
                <a:latin typeface="Abadi Extra Light" panose="020B0204020104020204" pitchFamily="34" charset="0"/>
              </a:rPr>
              <a:t>) learning features – examples include generative adversarial networks (GAN) and variational auto-encoders (VAE)</a:t>
            </a:r>
            <a:endParaRPr lang="en-IN" sz="2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5086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6338"/>
    </mc:Choice>
    <mc:Fallback>
      <p:transition spd="slow" advTm="146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Backpropagation = Gradient descent using chain rule of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Chain rule of derivatives: Example, if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xmlns="" id="{69BCE3FE-DB4B-468F-B428-C964B8BF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19" y="592220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xmlns="" id="{2CEEFCE8-990E-4FFE-87A8-EDE9A847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019" y="5885692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xmlns="" id="{2DE1FF58-3C63-42E2-8719-9227A799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394" y="588410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xmlns="" id="{5F3CBFA5-26C6-40D8-81BF-86B08A75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44" y="404736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" name="AutoShape 5">
            <a:extLst>
              <a:ext uri="{FF2B5EF4-FFF2-40B4-BE49-F238E27FC236}">
                <a16:creationId xmlns:a16="http://schemas.microsoft.com/office/drawing/2014/main" xmlns="" id="{91707953-0F66-4D29-B87A-1127AED7EE0F}"/>
              </a:ext>
            </a:extLst>
          </p:cNvPr>
          <p:cNvCxnSpPr>
            <a:cxnSpLocks noChangeShapeType="1"/>
            <a:stCxn id="10" idx="0"/>
            <a:endCxn id="11" idx="3"/>
          </p:cNvCxnSpPr>
          <p:nvPr/>
        </p:nvCxnSpPr>
        <p:spPr bwMode="auto">
          <a:xfrm flipV="1">
            <a:off x="4097294" y="4631567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6">
            <a:extLst>
              <a:ext uri="{FF2B5EF4-FFF2-40B4-BE49-F238E27FC236}">
                <a16:creationId xmlns:a16="http://schemas.microsoft.com/office/drawing/2014/main" xmlns="" id="{06449CA1-51B2-49D2-AD78-C385F2D9C9ED}"/>
              </a:ext>
            </a:extLst>
          </p:cNvPr>
          <p:cNvCxnSpPr>
            <a:cxnSpLocks noChangeShapeType="1"/>
            <a:stCxn id="8" idx="1"/>
            <a:endCxn id="11" idx="4"/>
          </p:cNvCxnSpPr>
          <p:nvPr/>
        </p:nvCxnSpPr>
        <p:spPr bwMode="auto">
          <a:xfrm flipH="1" flipV="1">
            <a:off x="5934031" y="4733167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7">
            <a:extLst>
              <a:ext uri="{FF2B5EF4-FFF2-40B4-BE49-F238E27FC236}">
                <a16:creationId xmlns:a16="http://schemas.microsoft.com/office/drawing/2014/main" xmlns="" id="{55730F82-9768-450E-8642-1A788F298732}"/>
              </a:ext>
            </a:extLst>
          </p:cNvPr>
          <p:cNvCxnSpPr>
            <a:cxnSpLocks noChangeShapeType="1"/>
            <a:stCxn id="9" idx="1"/>
            <a:endCxn id="11" idx="5"/>
          </p:cNvCxnSpPr>
          <p:nvPr/>
        </p:nvCxnSpPr>
        <p:spPr bwMode="auto">
          <a:xfrm flipH="1" flipV="1">
            <a:off x="6175331" y="4631567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Oval 8">
            <a:extLst>
              <a:ext uri="{FF2B5EF4-FFF2-40B4-BE49-F238E27FC236}">
                <a16:creationId xmlns:a16="http://schemas.microsoft.com/office/drawing/2014/main" xmlns="" id="{7188B1B8-E299-4CF1-A2D4-4CB63AC7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31" y="26075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6" name="AutoShape 9">
            <a:extLst>
              <a:ext uri="{FF2B5EF4-FFF2-40B4-BE49-F238E27FC236}">
                <a16:creationId xmlns:a16="http://schemas.microsoft.com/office/drawing/2014/main" xmlns="" id="{871DA042-170C-4134-8B38-38B72F101083}"/>
              </a:ext>
            </a:extLst>
          </p:cNvPr>
          <p:cNvCxnSpPr>
            <a:cxnSpLocks noChangeShapeType="1"/>
            <a:endCxn id="15" idx="4"/>
          </p:cNvCxnSpPr>
          <p:nvPr/>
        </p:nvCxnSpPr>
        <p:spPr bwMode="auto">
          <a:xfrm flipV="1">
            <a:off x="5849894" y="3293305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0">
            <a:extLst>
              <a:ext uri="{FF2B5EF4-FFF2-40B4-BE49-F238E27FC236}">
                <a16:creationId xmlns:a16="http://schemas.microsoft.com/office/drawing/2014/main" xmlns="" id="{1550D1B6-0E37-4927-908A-F3ECB0A57923}"/>
              </a:ext>
            </a:extLst>
          </p:cNvPr>
          <p:cNvCxnSpPr>
            <a:cxnSpLocks noChangeShapeType="1"/>
            <a:endCxn id="15" idx="4"/>
          </p:cNvCxnSpPr>
          <p:nvPr/>
        </p:nvCxnSpPr>
        <p:spPr bwMode="auto">
          <a:xfrm flipH="1" flipV="1">
            <a:off x="6759531" y="3293305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8" name="Group 11">
            <a:extLst>
              <a:ext uri="{FF2B5EF4-FFF2-40B4-BE49-F238E27FC236}">
                <a16:creationId xmlns:a16="http://schemas.microsoft.com/office/drawing/2014/main" xmlns="" id="{599FB5E2-419D-48A8-BAF5-111D0238CABA}"/>
              </a:ext>
            </a:extLst>
          </p:cNvPr>
          <p:cNvGrpSpPr>
            <a:grpSpLocks/>
          </p:cNvGrpSpPr>
          <p:nvPr/>
        </p:nvGrpSpPr>
        <p:grpSpPr bwMode="auto">
          <a:xfrm>
            <a:off x="5770519" y="4429955"/>
            <a:ext cx="250825" cy="225425"/>
            <a:chOff x="3243" y="2373"/>
            <a:chExt cx="158" cy="142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8FA1545A-1D8E-4109-8923-A5B2393E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0925E6A6-8F29-4479-AC72-1F2F25A25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1" name="Picture 14">
            <a:extLst>
              <a:ext uri="{FF2B5EF4-FFF2-40B4-BE49-F238E27FC236}">
                <a16:creationId xmlns:a16="http://schemas.microsoft.com/office/drawing/2014/main" xmlns="" id="{CD565DE3-EAE1-412C-B028-B532239F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3056" y="4117217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xmlns="" id="{9D50F84A-62FF-45BD-8E4B-B56092A69B74}"/>
              </a:ext>
            </a:extLst>
          </p:cNvPr>
          <p:cNvGrpSpPr>
            <a:grpSpLocks/>
          </p:cNvGrpSpPr>
          <p:nvPr/>
        </p:nvGrpSpPr>
        <p:grpSpPr bwMode="auto">
          <a:xfrm>
            <a:off x="3033669" y="6138105"/>
            <a:ext cx="622300" cy="344487"/>
            <a:chOff x="1519" y="3449"/>
            <a:chExt cx="392" cy="217"/>
          </a:xfrm>
        </p:grpSpPr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358E0A34-F67C-4A67-9D5D-F53692EE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6789B3F6-C709-42C7-B2DF-857DDD97F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62BA3A19-09D7-40A7-B099-D542B169C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7417E100-8B7D-4687-B7CF-7961FF7F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xmlns="" id="{7C9D4E04-A6B4-437B-95B2-AA89828123E8}"/>
              </a:ext>
            </a:extLst>
          </p:cNvPr>
          <p:cNvGrpSpPr>
            <a:grpSpLocks/>
          </p:cNvGrpSpPr>
          <p:nvPr/>
        </p:nvGrpSpPr>
        <p:grpSpPr bwMode="auto">
          <a:xfrm>
            <a:off x="5734006" y="6152392"/>
            <a:ext cx="611188" cy="344488"/>
            <a:chOff x="3220" y="3458"/>
            <a:chExt cx="385" cy="217"/>
          </a:xfrm>
        </p:grpSpPr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5612C0E8-97BC-42BC-A71F-4C1470BB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5653DD44-37C2-43BB-84CC-6A1008D4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F45328C0-B3E0-4EAA-B1A0-D0677BCE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0220ACD-D643-4AD2-8EC0-57F4DD79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xmlns="" id="{04582B04-2AA3-48E1-9307-A959231A5ECA}"/>
              </a:ext>
            </a:extLst>
          </p:cNvPr>
          <p:cNvGrpSpPr>
            <a:grpSpLocks/>
          </p:cNvGrpSpPr>
          <p:nvPr/>
        </p:nvGrpSpPr>
        <p:grpSpPr bwMode="auto">
          <a:xfrm>
            <a:off x="8578806" y="6103180"/>
            <a:ext cx="611188" cy="393700"/>
            <a:chOff x="5012" y="3427"/>
            <a:chExt cx="385" cy="248"/>
          </a:xfrm>
        </p:grpSpPr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3D4C2519-EB2D-4491-9044-3AFA5FB9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CF17D686-7CF2-4EBB-A862-1CA999AD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92D5C7BF-DBD5-49AC-B641-938FAAF5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3A7733EC-ED21-4923-9F17-A1B5EC02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" name="Group 30">
            <a:extLst>
              <a:ext uri="{FF2B5EF4-FFF2-40B4-BE49-F238E27FC236}">
                <a16:creationId xmlns:a16="http://schemas.microsoft.com/office/drawing/2014/main" xmlns="" id="{9F017ECD-4441-4A15-AE4A-88A0335FBCC6}"/>
              </a:ext>
            </a:extLst>
          </p:cNvPr>
          <p:cNvGrpSpPr>
            <a:grpSpLocks/>
          </p:cNvGrpSpPr>
          <p:nvPr/>
        </p:nvGrpSpPr>
        <p:grpSpPr bwMode="auto">
          <a:xfrm>
            <a:off x="4330656" y="4950655"/>
            <a:ext cx="393700" cy="285750"/>
            <a:chOff x="2336" y="2701"/>
            <a:chExt cx="248" cy="180"/>
          </a:xfrm>
        </p:grpSpPr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869EE967-5DBA-434D-87FF-54A582AD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xmlns="" id="{0C6EAE91-F185-4DD7-BA56-8C6CD2DC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xmlns="" id="{49172180-27C0-4958-851D-44418F67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xmlns="" id="{BB4F5C97-0752-490E-8487-216A7571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xmlns="" id="{5AF50C09-A353-462E-A56B-1F2B69319FBE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5490405"/>
            <a:ext cx="387350" cy="236537"/>
            <a:chOff x="3288" y="3041"/>
            <a:chExt cx="244" cy="149"/>
          </a:xfrm>
        </p:grpSpPr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xmlns="" id="{69099BAC-FB61-48F4-AE7A-D5E16173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xmlns="" id="{91B47294-D7C7-49EA-9895-FCF77E41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xmlns="" id="{EAF0A65D-04E5-43A8-AE1F-57FAE2744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xmlns="" id="{7EFA3C9F-4F48-4D65-9D37-AD24BE42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40">
            <a:extLst>
              <a:ext uri="{FF2B5EF4-FFF2-40B4-BE49-F238E27FC236}">
                <a16:creationId xmlns:a16="http://schemas.microsoft.com/office/drawing/2014/main" xmlns="" id="{D236E05C-E609-4F20-99F2-7916DD68AB30}"/>
              </a:ext>
            </a:extLst>
          </p:cNvPr>
          <p:cNvGrpSpPr>
            <a:grpSpLocks/>
          </p:cNvGrpSpPr>
          <p:nvPr/>
        </p:nvGrpSpPr>
        <p:grpSpPr bwMode="auto">
          <a:xfrm>
            <a:off x="7929519" y="5598355"/>
            <a:ext cx="393700" cy="285750"/>
            <a:chOff x="4603" y="3109"/>
            <a:chExt cx="248" cy="180"/>
          </a:xfrm>
        </p:grpSpPr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xmlns="" id="{59C5DA3A-A0F1-4FE2-A8B8-EBB0032A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xmlns="" id="{44DE46BE-D424-42ED-BDA8-FA221ECD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xmlns="" id="{23CAE137-3427-4E33-B420-2640ADA7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xmlns="" id="{D2768915-AF48-45E6-B53F-A35D9A36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53" name="AutoShape 45">
            <a:extLst>
              <a:ext uri="{FF2B5EF4-FFF2-40B4-BE49-F238E27FC236}">
                <a16:creationId xmlns:a16="http://schemas.microsoft.com/office/drawing/2014/main" xmlns="" id="{F6E193C0-D94B-4F09-A9BC-7F90047609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0181" y="4641092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xmlns="" id="{1841211B-A671-45BA-AD5C-D1015A074F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04006" y="4741105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47">
            <a:extLst>
              <a:ext uri="{FF2B5EF4-FFF2-40B4-BE49-F238E27FC236}">
                <a16:creationId xmlns:a16="http://schemas.microsoft.com/office/drawing/2014/main" xmlns="" id="{56406BF5-8813-419F-A506-1C3F875BFEB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32694" y="4641092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6" name="Group 48">
            <a:extLst>
              <a:ext uri="{FF2B5EF4-FFF2-40B4-BE49-F238E27FC236}">
                <a16:creationId xmlns:a16="http://schemas.microsoft.com/office/drawing/2014/main" xmlns="" id="{BAF133E9-E117-43A3-9188-06E0C31AE7DB}"/>
              </a:ext>
            </a:extLst>
          </p:cNvPr>
          <p:cNvGrpSpPr>
            <a:grpSpLocks/>
          </p:cNvGrpSpPr>
          <p:nvPr/>
        </p:nvGrpSpPr>
        <p:grpSpPr bwMode="auto">
          <a:xfrm>
            <a:off x="4330656" y="4955417"/>
            <a:ext cx="393700" cy="285750"/>
            <a:chOff x="2336" y="2704"/>
            <a:chExt cx="248" cy="180"/>
          </a:xfrm>
        </p:grpSpPr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xmlns="" id="{DDB6B208-04FA-414B-AF42-95528164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xmlns="" id="{AD992DB6-F4F8-4248-B5B2-229B13D3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xmlns="" id="{BF747560-778D-4B9C-A7D9-89268790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xmlns="" id="{6311FCFF-FA9A-48AD-90F3-FCC1957D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xmlns="" id="{C906924A-A7D6-4F3D-997F-E5C31F6C14C4}"/>
              </a:ext>
            </a:extLst>
          </p:cNvPr>
          <p:cNvGrpSpPr>
            <a:grpSpLocks/>
          </p:cNvGrpSpPr>
          <p:nvPr/>
        </p:nvGrpSpPr>
        <p:grpSpPr bwMode="auto">
          <a:xfrm>
            <a:off x="5086306" y="5220530"/>
            <a:ext cx="358775" cy="273050"/>
            <a:chOff x="2812" y="2871"/>
            <a:chExt cx="226" cy="172"/>
          </a:xfrm>
        </p:grpSpPr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xmlns="" id="{4395B8FC-CF64-46CD-916B-87057C073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xmlns="" id="{99DFF22E-851D-492B-BBA8-8C472FFD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xmlns="" id="{9F8F2CF0-16B7-44BF-BF91-4AB117FB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xmlns="" id="{4FE92E6D-3BA4-4433-A0F6-1CF177B2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58">
            <a:extLst>
              <a:ext uri="{FF2B5EF4-FFF2-40B4-BE49-F238E27FC236}">
                <a16:creationId xmlns:a16="http://schemas.microsoft.com/office/drawing/2014/main" xmlns="" id="{34FCB5E2-A5CB-4216-A95B-7D98EE7F44ED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5495167"/>
            <a:ext cx="387350" cy="236538"/>
            <a:chOff x="3288" y="3044"/>
            <a:chExt cx="244" cy="149"/>
          </a:xfrm>
        </p:grpSpPr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xmlns="" id="{79878407-6FC7-457F-A0ED-7BC39E94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xmlns="" id="{6D3D1B2C-D3B6-4649-8719-108F7A04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xmlns="" id="{9294741D-C39B-47F5-A850-C7D6B80A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xmlns="" id="{1DB7B2F3-FD33-4B20-92CE-4FD9B93B1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" name="Group 63">
            <a:extLst>
              <a:ext uri="{FF2B5EF4-FFF2-40B4-BE49-F238E27FC236}">
                <a16:creationId xmlns:a16="http://schemas.microsoft.com/office/drawing/2014/main" xmlns="" id="{F8498C07-57AC-4B90-9A07-37787D323F29}"/>
              </a:ext>
            </a:extLst>
          </p:cNvPr>
          <p:cNvGrpSpPr>
            <a:grpSpLocks/>
          </p:cNvGrpSpPr>
          <p:nvPr/>
        </p:nvGrpSpPr>
        <p:grpSpPr bwMode="auto">
          <a:xfrm>
            <a:off x="6711906" y="5495167"/>
            <a:ext cx="388938" cy="285750"/>
            <a:chOff x="3836" y="3044"/>
            <a:chExt cx="245" cy="180"/>
          </a:xfrm>
        </p:grpSpPr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xmlns="" id="{2C9B72E3-826A-4C30-B804-91A6C42C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xmlns="" id="{D82FCB64-599F-4AE8-9151-0FEAB3C8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xmlns="" id="{CE9C6278-6FA0-4F76-BFC9-5819D442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xmlns="" id="{3343CD39-B5F9-489C-ACF4-377AC103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6" name="Group 68">
            <a:extLst>
              <a:ext uri="{FF2B5EF4-FFF2-40B4-BE49-F238E27FC236}">
                <a16:creationId xmlns:a16="http://schemas.microsoft.com/office/drawing/2014/main" xmlns="" id="{7142FF8F-CDC0-4AE7-83C9-0BC1FDDB45AF}"/>
              </a:ext>
            </a:extLst>
          </p:cNvPr>
          <p:cNvGrpSpPr>
            <a:grpSpLocks/>
          </p:cNvGrpSpPr>
          <p:nvPr/>
        </p:nvGrpSpPr>
        <p:grpSpPr bwMode="auto">
          <a:xfrm>
            <a:off x="7929519" y="5603117"/>
            <a:ext cx="393700" cy="285750"/>
            <a:chOff x="4603" y="3112"/>
            <a:chExt cx="248" cy="180"/>
          </a:xfrm>
        </p:grpSpPr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xmlns="" id="{B8B3CC97-5BF2-4D57-ADB2-75D3EBCB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xmlns="" id="{55CE6A91-E3A7-4681-9413-278E6193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xmlns="" id="{A5668CE7-F31C-4CAD-9810-EF08DD710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xmlns="" id="{F605648C-9666-4430-8FC7-6294D2B3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73">
            <a:extLst>
              <a:ext uri="{FF2B5EF4-FFF2-40B4-BE49-F238E27FC236}">
                <a16:creationId xmlns:a16="http://schemas.microsoft.com/office/drawing/2014/main" xmlns="" id="{F803D1A1-4710-4894-BF06-F4F06357CACD}"/>
              </a:ext>
            </a:extLst>
          </p:cNvPr>
          <p:cNvGrpSpPr>
            <a:grpSpLocks/>
          </p:cNvGrpSpPr>
          <p:nvPr/>
        </p:nvGrpSpPr>
        <p:grpSpPr bwMode="auto">
          <a:xfrm>
            <a:off x="8339094" y="5214180"/>
            <a:ext cx="381000" cy="279400"/>
            <a:chOff x="4861" y="2867"/>
            <a:chExt cx="240" cy="176"/>
          </a:xfrm>
        </p:grpSpPr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xmlns="" id="{CAF8F974-9488-4DE4-B43F-DB57914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xmlns="" id="{EDA87291-44B0-49E6-A4A6-E4B647C0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xmlns="" id="{1189BBB9-18B6-414F-99D5-907EEB61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xmlns="" id="{3A67D605-24EC-488E-A37D-2408ED3B9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6" name="Oval 78">
            <a:extLst>
              <a:ext uri="{FF2B5EF4-FFF2-40B4-BE49-F238E27FC236}">
                <a16:creationId xmlns:a16="http://schemas.microsoft.com/office/drawing/2014/main" xmlns="" id="{BB756383-ED13-4D58-8503-6C33147E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694" y="404736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7" name="Group 79">
            <a:extLst>
              <a:ext uri="{FF2B5EF4-FFF2-40B4-BE49-F238E27FC236}">
                <a16:creationId xmlns:a16="http://schemas.microsoft.com/office/drawing/2014/main" xmlns="" id="{3481806A-E0A8-4804-BF7B-EFD255B39691}"/>
              </a:ext>
            </a:extLst>
          </p:cNvPr>
          <p:cNvGrpSpPr>
            <a:grpSpLocks/>
          </p:cNvGrpSpPr>
          <p:nvPr/>
        </p:nvGrpSpPr>
        <p:grpSpPr bwMode="auto">
          <a:xfrm>
            <a:off x="5961019" y="2793242"/>
            <a:ext cx="415925" cy="307975"/>
            <a:chOff x="3363" y="1342"/>
            <a:chExt cx="262" cy="194"/>
          </a:xfrm>
        </p:grpSpPr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xmlns="" id="{56E173EE-63E8-472E-B5A2-1A78F4A17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xmlns="" id="{F406467D-463E-4612-A281-F4D8D2D7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xmlns="" id="{B81B43F9-441F-4C74-9D1E-4D64ABD8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xmlns="" id="{EEA9FF32-B319-4C96-9106-5795EC768653}"/>
              </a:ext>
            </a:extLst>
          </p:cNvPr>
          <p:cNvGrpSpPr>
            <a:grpSpLocks/>
          </p:cNvGrpSpPr>
          <p:nvPr/>
        </p:nvGrpSpPr>
        <p:grpSpPr bwMode="auto">
          <a:xfrm>
            <a:off x="7210381" y="3401255"/>
            <a:ext cx="322263" cy="285750"/>
            <a:chOff x="4150" y="1725"/>
            <a:chExt cx="203" cy="180"/>
          </a:xfrm>
        </p:grpSpPr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xmlns="" id="{39FBBC9C-AA3E-41A7-BFE2-169812A6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xmlns="" id="{50F6BB6D-B868-44BB-99F7-1E503279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xmlns="" id="{374E3A46-1574-4AFB-B953-5E28C1F5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5" name="Group 87">
            <a:extLst>
              <a:ext uri="{FF2B5EF4-FFF2-40B4-BE49-F238E27FC236}">
                <a16:creationId xmlns:a16="http://schemas.microsoft.com/office/drawing/2014/main" xmlns="" id="{BC8037FB-55B7-43BF-AB9F-173FFD4C56F1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3456817"/>
            <a:ext cx="300038" cy="266700"/>
            <a:chOff x="3288" y="1760"/>
            <a:chExt cx="189" cy="168"/>
          </a:xfrm>
        </p:grpSpPr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xmlns="" id="{6719AFAE-D506-4F76-B892-05262DE3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xmlns="" id="{1A97B540-6B79-4AED-BAF1-B40879E5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xmlns="" id="{255BAC9D-4562-423C-B5C7-FB8994E6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" name="Line 91">
            <a:extLst>
              <a:ext uri="{FF2B5EF4-FFF2-40B4-BE49-F238E27FC236}">
                <a16:creationId xmlns:a16="http://schemas.microsoft.com/office/drawing/2014/main" xmlns="" id="{089DA8A6-1B23-4C95-88A1-3FFA76A2F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44" y="439503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" name="Line 92">
            <a:extLst>
              <a:ext uri="{FF2B5EF4-FFF2-40B4-BE49-F238E27FC236}">
                <a16:creationId xmlns:a16="http://schemas.microsoft.com/office/drawing/2014/main" xmlns="" id="{51FB70DA-1977-4A91-ACDD-F5CB45A3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281" y="4404555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1" name="Picture 93">
            <a:extLst>
              <a:ext uri="{FF2B5EF4-FFF2-40B4-BE49-F238E27FC236}">
                <a16:creationId xmlns:a16="http://schemas.microsoft.com/office/drawing/2014/main" xmlns="" id="{AEEA99F9-9441-4D2A-9AFF-A72E5F44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5669" y="411721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" name="Group 94">
            <a:extLst>
              <a:ext uri="{FF2B5EF4-FFF2-40B4-BE49-F238E27FC236}">
                <a16:creationId xmlns:a16="http://schemas.microsoft.com/office/drawing/2014/main" xmlns="" id="{71AD34A3-8735-4234-B607-5F5C494A0D48}"/>
              </a:ext>
            </a:extLst>
          </p:cNvPr>
          <p:cNvGrpSpPr>
            <a:grpSpLocks/>
          </p:cNvGrpSpPr>
          <p:nvPr/>
        </p:nvGrpSpPr>
        <p:grpSpPr bwMode="auto">
          <a:xfrm>
            <a:off x="7605669" y="4429955"/>
            <a:ext cx="250825" cy="225425"/>
            <a:chOff x="4399" y="2373"/>
            <a:chExt cx="158" cy="142"/>
          </a:xfrm>
        </p:grpSpPr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xmlns="" id="{3059E0E3-53FC-410B-A071-2E3587E7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xmlns="" id="{DE182BF9-C0ED-4AEA-B8F1-EED76CDD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" name="Line 97">
            <a:extLst>
              <a:ext uri="{FF2B5EF4-FFF2-40B4-BE49-F238E27FC236}">
                <a16:creationId xmlns:a16="http://schemas.microsoft.com/office/drawing/2014/main" xmlns="" id="{66F3A815-D743-4BF6-9057-823D10FD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456" y="295834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6" name="Picture 98">
            <a:extLst>
              <a:ext uri="{FF2B5EF4-FFF2-40B4-BE49-F238E27FC236}">
                <a16:creationId xmlns:a16="http://schemas.microsoft.com/office/drawing/2014/main" xmlns="" id="{1015E12A-E25A-4909-9D34-88EBDF17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431" y="2669417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7" name="Group 99">
            <a:extLst>
              <a:ext uri="{FF2B5EF4-FFF2-40B4-BE49-F238E27FC236}">
                <a16:creationId xmlns:a16="http://schemas.microsoft.com/office/drawing/2014/main" xmlns="" id="{2CD67E0D-8DD3-4023-A17E-DD172E2094BB}"/>
              </a:ext>
            </a:extLst>
          </p:cNvPr>
          <p:cNvGrpSpPr>
            <a:grpSpLocks/>
          </p:cNvGrpSpPr>
          <p:nvPr/>
        </p:nvGrpSpPr>
        <p:grpSpPr bwMode="auto">
          <a:xfrm>
            <a:off x="6629356" y="2993267"/>
            <a:ext cx="250825" cy="225425"/>
            <a:chOff x="3784" y="1468"/>
            <a:chExt cx="158" cy="142"/>
          </a:xfrm>
        </p:grpSpPr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xmlns="" id="{24BF82F0-F2C9-43CD-BB9A-BD72DC9C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xmlns="" id="{292AAA29-0CD5-4791-9F2E-D35275D8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" name="Group 102">
            <a:extLst>
              <a:ext uri="{FF2B5EF4-FFF2-40B4-BE49-F238E27FC236}">
                <a16:creationId xmlns:a16="http://schemas.microsoft.com/office/drawing/2014/main" xmlns="" id="{02D2BE6F-C2EA-4680-87EA-B946AEA75F75}"/>
              </a:ext>
            </a:extLst>
          </p:cNvPr>
          <p:cNvGrpSpPr>
            <a:grpSpLocks/>
          </p:cNvGrpSpPr>
          <p:nvPr/>
        </p:nvGrpSpPr>
        <p:grpSpPr bwMode="auto">
          <a:xfrm>
            <a:off x="5014869" y="4080705"/>
            <a:ext cx="501650" cy="430212"/>
            <a:chOff x="2767" y="2153"/>
            <a:chExt cx="316" cy="271"/>
          </a:xfrm>
        </p:grpSpPr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xmlns="" id="{EA1D85A8-E11C-426C-8A46-BF0F01F1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xmlns="" id="{85E2582F-5394-448A-B441-6E43CA40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xmlns="" id="{0BC6CE8E-0E3A-4A62-9155-B9C61298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xmlns="" id="{F85511B4-879D-4728-98D6-439524C6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5" name="Group 107">
            <a:extLst>
              <a:ext uri="{FF2B5EF4-FFF2-40B4-BE49-F238E27FC236}">
                <a16:creationId xmlns:a16="http://schemas.microsoft.com/office/drawing/2014/main" xmlns="" id="{978DCFAC-56BA-44B2-9AA2-6FE338A6658A}"/>
              </a:ext>
            </a:extLst>
          </p:cNvPr>
          <p:cNvGrpSpPr>
            <a:grpSpLocks/>
          </p:cNvGrpSpPr>
          <p:nvPr/>
        </p:nvGrpSpPr>
        <p:grpSpPr bwMode="auto">
          <a:xfrm>
            <a:off x="6813506" y="4080705"/>
            <a:ext cx="466725" cy="406400"/>
            <a:chOff x="3900" y="2153"/>
            <a:chExt cx="294" cy="256"/>
          </a:xfrm>
        </p:grpSpPr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xmlns="" id="{B2F31E04-10A5-4D99-A7D7-B933B9D6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xmlns="" id="{954E4FBF-4993-483E-9C02-B9C6BC1C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xmlns="" id="{16DCC1B2-610F-422F-9635-95E15261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xmlns="" id="{1E7F9FDA-FFF0-4745-B9F9-DAF318E4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0" name="Group 112">
            <a:extLst>
              <a:ext uri="{FF2B5EF4-FFF2-40B4-BE49-F238E27FC236}">
                <a16:creationId xmlns:a16="http://schemas.microsoft.com/office/drawing/2014/main" xmlns="" id="{72DBD854-9499-4853-A1B5-7DF060D9C091}"/>
              </a:ext>
            </a:extLst>
          </p:cNvPr>
          <p:cNvGrpSpPr>
            <a:grpSpLocks/>
          </p:cNvGrpSpPr>
          <p:nvPr/>
        </p:nvGrpSpPr>
        <p:grpSpPr bwMode="auto">
          <a:xfrm>
            <a:off x="1882731" y="4334705"/>
            <a:ext cx="1498600" cy="501650"/>
            <a:chOff x="794" y="2313"/>
            <a:chExt cx="944" cy="316"/>
          </a:xfrm>
        </p:grpSpPr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xmlns="" id="{6D7F1675-C771-4243-BEB4-9B98AC31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316"/>
              <a:ext cx="944" cy="313"/>
            </a:xfrm>
            <a:custGeom>
              <a:avLst/>
              <a:gdLst>
                <a:gd name="T0" fmla="*/ 2082 w 4166"/>
                <a:gd name="T1" fmla="*/ 1382 h 1383"/>
                <a:gd name="T2" fmla="*/ 0 w 4166"/>
                <a:gd name="T3" fmla="*/ 1382 h 1383"/>
                <a:gd name="T4" fmla="*/ 0 w 4166"/>
                <a:gd name="T5" fmla="*/ 0 h 1383"/>
                <a:gd name="T6" fmla="*/ 4165 w 4166"/>
                <a:gd name="T7" fmla="*/ 0 h 1383"/>
                <a:gd name="T8" fmla="*/ 4165 w 4166"/>
                <a:gd name="T9" fmla="*/ 1382 h 1383"/>
                <a:gd name="T10" fmla="*/ 2082 w 4166"/>
                <a:gd name="T11" fmla="*/ 138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6" h="1383">
                  <a:moveTo>
                    <a:pt x="2082" y="1382"/>
                  </a:moveTo>
                  <a:lnTo>
                    <a:pt x="0" y="1382"/>
                  </a:lnTo>
                  <a:lnTo>
                    <a:pt x="0" y="0"/>
                  </a:lnTo>
                  <a:lnTo>
                    <a:pt x="4165" y="0"/>
                  </a:lnTo>
                  <a:lnTo>
                    <a:pt x="4165" y="1382"/>
                  </a:lnTo>
                  <a:lnTo>
                    <a:pt x="2082" y="13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xmlns="" id="{3CD2BC99-5A26-45C8-8DA5-50DF1063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3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xmlns="" id="{B583B4D3-7659-41CE-A04C-8F877714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314"/>
              <a:ext cx="71" cy="103"/>
            </a:xfrm>
            <a:custGeom>
              <a:avLst/>
              <a:gdLst>
                <a:gd name="T0" fmla="*/ 77 w 318"/>
                <a:gd name="T1" fmla="*/ 385 h 457"/>
                <a:gd name="T2" fmla="*/ 118 w 318"/>
                <a:gd name="T3" fmla="*/ 259 h 457"/>
                <a:gd name="T4" fmla="*/ 188 w 318"/>
                <a:gd name="T5" fmla="*/ 54 h 457"/>
                <a:gd name="T6" fmla="*/ 214 w 318"/>
                <a:gd name="T7" fmla="*/ 39 h 457"/>
                <a:gd name="T8" fmla="*/ 250 w 318"/>
                <a:gd name="T9" fmla="*/ 91 h 457"/>
                <a:gd name="T10" fmla="*/ 246 w 318"/>
                <a:gd name="T11" fmla="*/ 114 h 457"/>
                <a:gd name="T12" fmla="*/ 251 w 318"/>
                <a:gd name="T13" fmla="*/ 117 h 457"/>
                <a:gd name="T14" fmla="*/ 286 w 318"/>
                <a:gd name="T15" fmla="*/ 101 h 457"/>
                <a:gd name="T16" fmla="*/ 298 w 318"/>
                <a:gd name="T17" fmla="*/ 61 h 457"/>
                <a:gd name="T18" fmla="*/ 257 w 318"/>
                <a:gd name="T19" fmla="*/ 0 h 457"/>
                <a:gd name="T20" fmla="*/ 145 w 318"/>
                <a:gd name="T21" fmla="*/ 68 h 457"/>
                <a:gd name="T22" fmla="*/ 72 w 318"/>
                <a:gd name="T23" fmla="*/ 279 h 457"/>
                <a:gd name="T24" fmla="*/ 43 w 318"/>
                <a:gd name="T25" fmla="*/ 380 h 457"/>
                <a:gd name="T26" fmla="*/ 19 w 318"/>
                <a:gd name="T27" fmla="*/ 425 h 457"/>
                <a:gd name="T28" fmla="*/ 0 w 318"/>
                <a:gd name="T29" fmla="*/ 453 h 457"/>
                <a:gd name="T30" fmla="*/ 5 w 318"/>
                <a:gd name="T31" fmla="*/ 456 h 457"/>
                <a:gd name="T32" fmla="*/ 30 w 318"/>
                <a:gd name="T33" fmla="*/ 444 h 457"/>
                <a:gd name="T34" fmla="*/ 52 w 318"/>
                <a:gd name="T35" fmla="*/ 421 h 457"/>
                <a:gd name="T36" fmla="*/ 127 w 318"/>
                <a:gd name="T37" fmla="*/ 438 h 457"/>
                <a:gd name="T38" fmla="*/ 204 w 318"/>
                <a:gd name="T39" fmla="*/ 456 h 457"/>
                <a:gd name="T40" fmla="*/ 304 w 318"/>
                <a:gd name="T41" fmla="*/ 391 h 457"/>
                <a:gd name="T42" fmla="*/ 317 w 318"/>
                <a:gd name="T43" fmla="*/ 357 h 457"/>
                <a:gd name="T44" fmla="*/ 315 w 318"/>
                <a:gd name="T45" fmla="*/ 354 h 457"/>
                <a:gd name="T46" fmla="*/ 286 w 318"/>
                <a:gd name="T47" fmla="*/ 367 h 457"/>
                <a:gd name="T48" fmla="*/ 267 w 318"/>
                <a:gd name="T49" fmla="*/ 392 h 457"/>
                <a:gd name="T50" fmla="*/ 260 w 318"/>
                <a:gd name="T51" fmla="*/ 410 h 457"/>
                <a:gd name="T52" fmla="*/ 246 w 318"/>
                <a:gd name="T53" fmla="*/ 418 h 457"/>
                <a:gd name="T54" fmla="*/ 165 w 318"/>
                <a:gd name="T55" fmla="*/ 398 h 457"/>
                <a:gd name="T56" fmla="*/ 95 w 318"/>
                <a:gd name="T57" fmla="*/ 382 h 457"/>
                <a:gd name="T58" fmla="*/ 77 w 318"/>
                <a:gd name="T59" fmla="*/ 38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8" h="457">
                  <a:moveTo>
                    <a:pt x="77" y="385"/>
                  </a:moveTo>
                  <a:cubicBezTo>
                    <a:pt x="103" y="331"/>
                    <a:pt x="113" y="291"/>
                    <a:pt x="118" y="259"/>
                  </a:cubicBezTo>
                  <a:cubicBezTo>
                    <a:pt x="136" y="171"/>
                    <a:pt x="156" y="97"/>
                    <a:pt x="188" y="54"/>
                  </a:cubicBezTo>
                  <a:cubicBezTo>
                    <a:pt x="194" y="45"/>
                    <a:pt x="197" y="39"/>
                    <a:pt x="214" y="39"/>
                  </a:cubicBezTo>
                  <a:cubicBezTo>
                    <a:pt x="250" y="39"/>
                    <a:pt x="250" y="82"/>
                    <a:pt x="250" y="91"/>
                  </a:cubicBezTo>
                  <a:cubicBezTo>
                    <a:pt x="250" y="104"/>
                    <a:pt x="246" y="110"/>
                    <a:pt x="246" y="114"/>
                  </a:cubicBezTo>
                  <a:cubicBezTo>
                    <a:pt x="246" y="117"/>
                    <a:pt x="251" y="117"/>
                    <a:pt x="251" y="117"/>
                  </a:cubicBezTo>
                  <a:cubicBezTo>
                    <a:pt x="258" y="117"/>
                    <a:pt x="273" y="110"/>
                    <a:pt x="286" y="101"/>
                  </a:cubicBezTo>
                  <a:cubicBezTo>
                    <a:pt x="294" y="91"/>
                    <a:pt x="298" y="86"/>
                    <a:pt x="298" y="61"/>
                  </a:cubicBezTo>
                  <a:cubicBezTo>
                    <a:pt x="298" y="25"/>
                    <a:pt x="286" y="0"/>
                    <a:pt x="257" y="0"/>
                  </a:cubicBezTo>
                  <a:cubicBezTo>
                    <a:pt x="239" y="0"/>
                    <a:pt x="195" y="6"/>
                    <a:pt x="145" y="68"/>
                  </a:cubicBezTo>
                  <a:cubicBezTo>
                    <a:pt x="106" y="117"/>
                    <a:pt x="81" y="232"/>
                    <a:pt x="72" y="279"/>
                  </a:cubicBezTo>
                  <a:cubicBezTo>
                    <a:pt x="63" y="323"/>
                    <a:pt x="58" y="342"/>
                    <a:pt x="43" y="380"/>
                  </a:cubicBezTo>
                  <a:cubicBezTo>
                    <a:pt x="38" y="386"/>
                    <a:pt x="26" y="416"/>
                    <a:pt x="19" y="425"/>
                  </a:cubicBezTo>
                  <a:cubicBezTo>
                    <a:pt x="5" y="438"/>
                    <a:pt x="0" y="452"/>
                    <a:pt x="0" y="453"/>
                  </a:cubicBezTo>
                  <a:cubicBezTo>
                    <a:pt x="0" y="455"/>
                    <a:pt x="1" y="456"/>
                    <a:pt x="5" y="456"/>
                  </a:cubicBezTo>
                  <a:cubicBezTo>
                    <a:pt x="7" y="456"/>
                    <a:pt x="17" y="455"/>
                    <a:pt x="30" y="444"/>
                  </a:cubicBezTo>
                  <a:cubicBezTo>
                    <a:pt x="38" y="438"/>
                    <a:pt x="41" y="437"/>
                    <a:pt x="52" y="421"/>
                  </a:cubicBezTo>
                  <a:cubicBezTo>
                    <a:pt x="78" y="422"/>
                    <a:pt x="95" y="428"/>
                    <a:pt x="127" y="438"/>
                  </a:cubicBezTo>
                  <a:cubicBezTo>
                    <a:pt x="153" y="447"/>
                    <a:pt x="179" y="456"/>
                    <a:pt x="204" y="456"/>
                  </a:cubicBezTo>
                  <a:cubicBezTo>
                    <a:pt x="245" y="456"/>
                    <a:pt x="288" y="419"/>
                    <a:pt x="304" y="391"/>
                  </a:cubicBezTo>
                  <a:cubicBezTo>
                    <a:pt x="315" y="375"/>
                    <a:pt x="317" y="358"/>
                    <a:pt x="317" y="357"/>
                  </a:cubicBezTo>
                  <a:cubicBezTo>
                    <a:pt x="317" y="354"/>
                    <a:pt x="315" y="354"/>
                    <a:pt x="315" y="354"/>
                  </a:cubicBezTo>
                  <a:cubicBezTo>
                    <a:pt x="305" y="354"/>
                    <a:pt x="293" y="360"/>
                    <a:pt x="286" y="367"/>
                  </a:cubicBezTo>
                  <a:cubicBezTo>
                    <a:pt x="272" y="376"/>
                    <a:pt x="269" y="382"/>
                    <a:pt x="267" y="392"/>
                  </a:cubicBezTo>
                  <a:cubicBezTo>
                    <a:pt x="264" y="403"/>
                    <a:pt x="262" y="407"/>
                    <a:pt x="260" y="410"/>
                  </a:cubicBezTo>
                  <a:cubicBezTo>
                    <a:pt x="255" y="418"/>
                    <a:pt x="255" y="418"/>
                    <a:pt x="246" y="418"/>
                  </a:cubicBezTo>
                  <a:cubicBezTo>
                    <a:pt x="222" y="418"/>
                    <a:pt x="197" y="409"/>
                    <a:pt x="165" y="398"/>
                  </a:cubicBezTo>
                  <a:cubicBezTo>
                    <a:pt x="150" y="392"/>
                    <a:pt x="121" y="382"/>
                    <a:pt x="95" y="382"/>
                  </a:cubicBezTo>
                  <a:cubicBezTo>
                    <a:pt x="89" y="382"/>
                    <a:pt x="82" y="382"/>
                    <a:pt x="77" y="3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xmlns="" id="{866536AE-2725-4445-B400-E48ED5F0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472"/>
              <a:ext cx="246" cy="5"/>
            </a:xfrm>
            <a:custGeom>
              <a:avLst/>
              <a:gdLst>
                <a:gd name="T0" fmla="*/ 546 w 1091"/>
                <a:gd name="T1" fmla="*/ 27 h 28"/>
                <a:gd name="T2" fmla="*/ 0 w 1091"/>
                <a:gd name="T3" fmla="*/ 27 h 28"/>
                <a:gd name="T4" fmla="*/ 0 w 1091"/>
                <a:gd name="T5" fmla="*/ 0 h 28"/>
                <a:gd name="T6" fmla="*/ 1090 w 1091"/>
                <a:gd name="T7" fmla="*/ 0 h 28"/>
                <a:gd name="T8" fmla="*/ 1090 w 1091"/>
                <a:gd name="T9" fmla="*/ 27 h 28"/>
                <a:gd name="T10" fmla="*/ 546 w 1091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28">
                  <a:moveTo>
                    <a:pt x="54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90" y="0"/>
                  </a:lnTo>
                  <a:lnTo>
                    <a:pt x="1090" y="27"/>
                  </a:lnTo>
                  <a:lnTo>
                    <a:pt x="54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xmlns="" id="{8A8A8BDD-9D26-490D-9237-B250F934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xmlns="" id="{08B6020F-D645-49C0-B6D9-069F1C77C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5"/>
              <a:ext cx="76" cy="64"/>
            </a:xfrm>
            <a:custGeom>
              <a:avLst/>
              <a:gdLst>
                <a:gd name="T0" fmla="*/ 221 w 339"/>
                <a:gd name="T1" fmla="*/ 64 h 286"/>
                <a:gd name="T2" fmla="*/ 228 w 339"/>
                <a:gd name="T3" fmla="*/ 25 h 286"/>
                <a:gd name="T4" fmla="*/ 214 w 339"/>
                <a:gd name="T5" fmla="*/ 7 h 286"/>
                <a:gd name="T6" fmla="*/ 194 w 339"/>
                <a:gd name="T7" fmla="*/ 25 h 286"/>
                <a:gd name="T8" fmla="*/ 165 w 339"/>
                <a:gd name="T9" fmla="*/ 166 h 286"/>
                <a:gd name="T10" fmla="*/ 160 w 339"/>
                <a:gd name="T11" fmla="*/ 207 h 286"/>
                <a:gd name="T12" fmla="*/ 161 w 339"/>
                <a:gd name="T13" fmla="*/ 217 h 286"/>
                <a:gd name="T14" fmla="*/ 114 w 339"/>
                <a:gd name="T15" fmla="*/ 270 h 286"/>
                <a:gd name="T16" fmla="*/ 73 w 339"/>
                <a:gd name="T17" fmla="*/ 214 h 286"/>
                <a:gd name="T18" fmla="*/ 101 w 339"/>
                <a:gd name="T19" fmla="*/ 91 h 286"/>
                <a:gd name="T20" fmla="*/ 108 w 339"/>
                <a:gd name="T21" fmla="*/ 52 h 286"/>
                <a:gd name="T22" fmla="*/ 66 w 339"/>
                <a:gd name="T23" fmla="*/ 0 h 286"/>
                <a:gd name="T24" fmla="*/ 0 w 339"/>
                <a:gd name="T25" fmla="*/ 97 h 286"/>
                <a:gd name="T26" fmla="*/ 6 w 339"/>
                <a:gd name="T27" fmla="*/ 104 h 286"/>
                <a:gd name="T28" fmla="*/ 14 w 339"/>
                <a:gd name="T29" fmla="*/ 91 h 286"/>
                <a:gd name="T30" fmla="*/ 66 w 339"/>
                <a:gd name="T31" fmla="*/ 15 h 286"/>
                <a:gd name="T32" fmla="*/ 78 w 339"/>
                <a:gd name="T33" fmla="*/ 34 h 286"/>
                <a:gd name="T34" fmla="*/ 70 w 339"/>
                <a:gd name="T35" fmla="*/ 79 h 286"/>
                <a:gd name="T36" fmla="*/ 41 w 339"/>
                <a:gd name="T37" fmla="*/ 205 h 286"/>
                <a:gd name="T38" fmla="*/ 113 w 339"/>
                <a:gd name="T39" fmla="*/ 285 h 286"/>
                <a:gd name="T40" fmla="*/ 166 w 339"/>
                <a:gd name="T41" fmla="*/ 241 h 286"/>
                <a:gd name="T42" fmla="*/ 230 w 339"/>
                <a:gd name="T43" fmla="*/ 285 h 286"/>
                <a:gd name="T44" fmla="*/ 303 w 339"/>
                <a:gd name="T45" fmla="*/ 208 h 286"/>
                <a:gd name="T46" fmla="*/ 338 w 339"/>
                <a:gd name="T47" fmla="*/ 45 h 286"/>
                <a:gd name="T48" fmla="*/ 315 w 339"/>
                <a:gd name="T49" fmla="*/ 0 h 286"/>
                <a:gd name="T50" fmla="*/ 288 w 339"/>
                <a:gd name="T51" fmla="*/ 30 h 286"/>
                <a:gd name="T52" fmla="*/ 297 w 339"/>
                <a:gd name="T53" fmla="*/ 46 h 286"/>
                <a:gd name="T54" fmla="*/ 315 w 339"/>
                <a:gd name="T55" fmla="*/ 101 h 286"/>
                <a:gd name="T56" fmla="*/ 287 w 339"/>
                <a:gd name="T57" fmla="*/ 215 h 286"/>
                <a:gd name="T58" fmla="*/ 231 w 339"/>
                <a:gd name="T59" fmla="*/ 270 h 286"/>
                <a:gd name="T60" fmla="*/ 194 w 339"/>
                <a:gd name="T61" fmla="*/ 217 h 286"/>
                <a:gd name="T62" fmla="*/ 200 w 339"/>
                <a:gd name="T63" fmla="*/ 171 h 286"/>
                <a:gd name="T64" fmla="*/ 221 w 339"/>
                <a:gd name="T65" fmla="*/ 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86">
                  <a:moveTo>
                    <a:pt x="221" y="64"/>
                  </a:moveTo>
                  <a:cubicBezTo>
                    <a:pt x="222" y="52"/>
                    <a:pt x="228" y="27"/>
                    <a:pt x="228" y="25"/>
                  </a:cubicBezTo>
                  <a:cubicBezTo>
                    <a:pt x="228" y="12"/>
                    <a:pt x="221" y="7"/>
                    <a:pt x="214" y="7"/>
                  </a:cubicBezTo>
                  <a:cubicBezTo>
                    <a:pt x="207" y="7"/>
                    <a:pt x="197" y="10"/>
                    <a:pt x="194" y="25"/>
                  </a:cubicBezTo>
                  <a:cubicBezTo>
                    <a:pt x="194" y="28"/>
                    <a:pt x="168" y="150"/>
                    <a:pt x="165" y="166"/>
                  </a:cubicBezTo>
                  <a:cubicBezTo>
                    <a:pt x="161" y="184"/>
                    <a:pt x="160" y="196"/>
                    <a:pt x="160" y="207"/>
                  </a:cubicBezTo>
                  <a:cubicBezTo>
                    <a:pt x="160" y="214"/>
                    <a:pt x="160" y="215"/>
                    <a:pt x="161" y="217"/>
                  </a:cubicBezTo>
                  <a:cubicBezTo>
                    <a:pt x="150" y="253"/>
                    <a:pt x="135" y="270"/>
                    <a:pt x="114" y="270"/>
                  </a:cubicBezTo>
                  <a:cubicBezTo>
                    <a:pt x="73" y="270"/>
                    <a:pt x="73" y="224"/>
                    <a:pt x="73" y="214"/>
                  </a:cubicBezTo>
                  <a:cubicBezTo>
                    <a:pt x="73" y="195"/>
                    <a:pt x="77" y="169"/>
                    <a:pt x="101" y="91"/>
                  </a:cubicBezTo>
                  <a:cubicBezTo>
                    <a:pt x="107" y="73"/>
                    <a:pt x="108" y="64"/>
                    <a:pt x="108" y="52"/>
                  </a:cubicBezTo>
                  <a:cubicBezTo>
                    <a:pt x="108" y="24"/>
                    <a:pt x="93" y="0"/>
                    <a:pt x="66" y="0"/>
                  </a:cubicBezTo>
                  <a:cubicBezTo>
                    <a:pt x="19" y="0"/>
                    <a:pt x="0" y="91"/>
                    <a:pt x="0" y="97"/>
                  </a:cubicBezTo>
                  <a:cubicBezTo>
                    <a:pt x="0" y="104"/>
                    <a:pt x="5" y="104"/>
                    <a:pt x="6" y="104"/>
                  </a:cubicBezTo>
                  <a:cubicBezTo>
                    <a:pt x="12" y="104"/>
                    <a:pt x="12" y="104"/>
                    <a:pt x="14" y="91"/>
                  </a:cubicBezTo>
                  <a:cubicBezTo>
                    <a:pt x="28" y="33"/>
                    <a:pt x="48" y="15"/>
                    <a:pt x="66" y="15"/>
                  </a:cubicBezTo>
                  <a:cubicBezTo>
                    <a:pt x="71" y="15"/>
                    <a:pt x="78" y="15"/>
                    <a:pt x="78" y="34"/>
                  </a:cubicBezTo>
                  <a:cubicBezTo>
                    <a:pt x="78" y="51"/>
                    <a:pt x="72" y="68"/>
                    <a:pt x="70" y="79"/>
                  </a:cubicBezTo>
                  <a:cubicBezTo>
                    <a:pt x="48" y="153"/>
                    <a:pt x="41" y="181"/>
                    <a:pt x="41" y="205"/>
                  </a:cubicBezTo>
                  <a:cubicBezTo>
                    <a:pt x="41" y="265"/>
                    <a:pt x="75" y="285"/>
                    <a:pt x="113" y="285"/>
                  </a:cubicBezTo>
                  <a:cubicBezTo>
                    <a:pt x="121" y="285"/>
                    <a:pt x="145" y="285"/>
                    <a:pt x="166" y="241"/>
                  </a:cubicBezTo>
                  <a:cubicBezTo>
                    <a:pt x="179" y="282"/>
                    <a:pt x="215" y="285"/>
                    <a:pt x="230" y="285"/>
                  </a:cubicBezTo>
                  <a:cubicBezTo>
                    <a:pt x="268" y="285"/>
                    <a:pt x="290" y="247"/>
                    <a:pt x="303" y="208"/>
                  </a:cubicBezTo>
                  <a:cubicBezTo>
                    <a:pt x="320" y="159"/>
                    <a:pt x="338" y="74"/>
                    <a:pt x="338" y="45"/>
                  </a:cubicBezTo>
                  <a:cubicBezTo>
                    <a:pt x="338" y="10"/>
                    <a:pt x="323" y="0"/>
                    <a:pt x="315" y="0"/>
                  </a:cubicBezTo>
                  <a:cubicBezTo>
                    <a:pt x="302" y="0"/>
                    <a:pt x="288" y="16"/>
                    <a:pt x="288" y="30"/>
                  </a:cubicBezTo>
                  <a:cubicBezTo>
                    <a:pt x="288" y="39"/>
                    <a:pt x="291" y="43"/>
                    <a:pt x="297" y="46"/>
                  </a:cubicBezTo>
                  <a:cubicBezTo>
                    <a:pt x="303" y="54"/>
                    <a:pt x="315" y="70"/>
                    <a:pt x="315" y="101"/>
                  </a:cubicBezTo>
                  <a:cubicBezTo>
                    <a:pt x="315" y="123"/>
                    <a:pt x="301" y="184"/>
                    <a:pt x="287" y="215"/>
                  </a:cubicBezTo>
                  <a:cubicBezTo>
                    <a:pt x="274" y="250"/>
                    <a:pt x="257" y="270"/>
                    <a:pt x="231" y="270"/>
                  </a:cubicBezTo>
                  <a:cubicBezTo>
                    <a:pt x="207" y="270"/>
                    <a:pt x="194" y="253"/>
                    <a:pt x="194" y="217"/>
                  </a:cubicBezTo>
                  <a:cubicBezTo>
                    <a:pt x="194" y="199"/>
                    <a:pt x="197" y="180"/>
                    <a:pt x="200" y="171"/>
                  </a:cubicBezTo>
                  <a:lnTo>
                    <a:pt x="221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xmlns="" id="{BD9BC475-484E-4D48-9522-DC8C74CF5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:a16="http://schemas.microsoft.com/office/drawing/2014/main" xmlns="" id="{57C4F6B1-28EA-4D9B-9AA1-CD990C6E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:a16="http://schemas.microsoft.com/office/drawing/2014/main" xmlns="" id="{489689C3-CB6A-4E93-A66A-602DA29D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458"/>
              <a:ext cx="76" cy="33"/>
            </a:xfrm>
            <a:custGeom>
              <a:avLst/>
              <a:gdLst>
                <a:gd name="T0" fmla="*/ 320 w 339"/>
                <a:gd name="T1" fmla="*/ 25 h 150"/>
                <a:gd name="T2" fmla="*/ 338 w 339"/>
                <a:gd name="T3" fmla="*/ 12 h 150"/>
                <a:gd name="T4" fmla="*/ 322 w 339"/>
                <a:gd name="T5" fmla="*/ 0 h 150"/>
                <a:gd name="T6" fmla="*/ 17 w 339"/>
                <a:gd name="T7" fmla="*/ 0 h 150"/>
                <a:gd name="T8" fmla="*/ 0 w 339"/>
                <a:gd name="T9" fmla="*/ 12 h 150"/>
                <a:gd name="T10" fmla="*/ 17 w 339"/>
                <a:gd name="T11" fmla="*/ 25 h 150"/>
                <a:gd name="T12" fmla="*/ 320 w 339"/>
                <a:gd name="T13" fmla="*/ 25 h 150"/>
                <a:gd name="T14" fmla="*/ 322 w 339"/>
                <a:gd name="T15" fmla="*/ 149 h 150"/>
                <a:gd name="T16" fmla="*/ 338 w 339"/>
                <a:gd name="T17" fmla="*/ 135 h 150"/>
                <a:gd name="T18" fmla="*/ 320 w 339"/>
                <a:gd name="T19" fmla="*/ 123 h 150"/>
                <a:gd name="T20" fmla="*/ 17 w 339"/>
                <a:gd name="T21" fmla="*/ 123 h 150"/>
                <a:gd name="T22" fmla="*/ 0 w 339"/>
                <a:gd name="T23" fmla="*/ 135 h 150"/>
                <a:gd name="T24" fmla="*/ 17 w 339"/>
                <a:gd name="T25" fmla="*/ 149 h 150"/>
                <a:gd name="T26" fmla="*/ 322 w 339"/>
                <a:gd name="T2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" h="150">
                  <a:moveTo>
                    <a:pt x="320" y="25"/>
                  </a:moveTo>
                  <a:cubicBezTo>
                    <a:pt x="329" y="25"/>
                    <a:pt x="338" y="25"/>
                    <a:pt x="338" y="12"/>
                  </a:cubicBezTo>
                  <a:cubicBezTo>
                    <a:pt x="338" y="0"/>
                    <a:pt x="329" y="0"/>
                    <a:pt x="322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2"/>
                  </a:cubicBezTo>
                  <a:cubicBezTo>
                    <a:pt x="0" y="25"/>
                    <a:pt x="8" y="25"/>
                    <a:pt x="17" y="25"/>
                  </a:cubicBezTo>
                  <a:lnTo>
                    <a:pt x="320" y="25"/>
                  </a:lnTo>
                  <a:close/>
                  <a:moveTo>
                    <a:pt x="322" y="149"/>
                  </a:moveTo>
                  <a:cubicBezTo>
                    <a:pt x="329" y="149"/>
                    <a:pt x="338" y="149"/>
                    <a:pt x="338" y="135"/>
                  </a:cubicBezTo>
                  <a:cubicBezTo>
                    <a:pt x="338" y="123"/>
                    <a:pt x="329" y="123"/>
                    <a:pt x="320" y="123"/>
                  </a:cubicBezTo>
                  <a:lnTo>
                    <a:pt x="17" y="123"/>
                  </a:lnTo>
                  <a:cubicBezTo>
                    <a:pt x="8" y="123"/>
                    <a:pt x="0" y="123"/>
                    <a:pt x="0" y="135"/>
                  </a:cubicBezTo>
                  <a:cubicBezTo>
                    <a:pt x="0" y="149"/>
                    <a:pt x="8" y="149"/>
                    <a:pt x="17" y="149"/>
                  </a:cubicBezTo>
                  <a:lnTo>
                    <a:pt x="322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:a16="http://schemas.microsoft.com/office/drawing/2014/main" xmlns="" id="{7AB49C23-CFA6-4294-A00A-4A0F33E8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2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:a16="http://schemas.microsoft.com/office/drawing/2014/main" xmlns="" id="{9CC78F0D-1B09-48BB-85D7-3DA13FD3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314"/>
              <a:ext cx="71" cy="103"/>
            </a:xfrm>
            <a:custGeom>
              <a:avLst/>
              <a:gdLst>
                <a:gd name="T0" fmla="*/ 77 w 318"/>
                <a:gd name="T1" fmla="*/ 385 h 457"/>
                <a:gd name="T2" fmla="*/ 118 w 318"/>
                <a:gd name="T3" fmla="*/ 259 h 457"/>
                <a:gd name="T4" fmla="*/ 188 w 318"/>
                <a:gd name="T5" fmla="*/ 54 h 457"/>
                <a:gd name="T6" fmla="*/ 214 w 318"/>
                <a:gd name="T7" fmla="*/ 39 h 457"/>
                <a:gd name="T8" fmla="*/ 250 w 318"/>
                <a:gd name="T9" fmla="*/ 91 h 457"/>
                <a:gd name="T10" fmla="*/ 246 w 318"/>
                <a:gd name="T11" fmla="*/ 114 h 457"/>
                <a:gd name="T12" fmla="*/ 251 w 318"/>
                <a:gd name="T13" fmla="*/ 117 h 457"/>
                <a:gd name="T14" fmla="*/ 286 w 318"/>
                <a:gd name="T15" fmla="*/ 101 h 457"/>
                <a:gd name="T16" fmla="*/ 298 w 318"/>
                <a:gd name="T17" fmla="*/ 61 h 457"/>
                <a:gd name="T18" fmla="*/ 257 w 318"/>
                <a:gd name="T19" fmla="*/ 0 h 457"/>
                <a:gd name="T20" fmla="*/ 145 w 318"/>
                <a:gd name="T21" fmla="*/ 68 h 457"/>
                <a:gd name="T22" fmla="*/ 72 w 318"/>
                <a:gd name="T23" fmla="*/ 279 h 457"/>
                <a:gd name="T24" fmla="*/ 43 w 318"/>
                <a:gd name="T25" fmla="*/ 380 h 457"/>
                <a:gd name="T26" fmla="*/ 19 w 318"/>
                <a:gd name="T27" fmla="*/ 425 h 457"/>
                <a:gd name="T28" fmla="*/ 0 w 318"/>
                <a:gd name="T29" fmla="*/ 453 h 457"/>
                <a:gd name="T30" fmla="*/ 5 w 318"/>
                <a:gd name="T31" fmla="*/ 456 h 457"/>
                <a:gd name="T32" fmla="*/ 30 w 318"/>
                <a:gd name="T33" fmla="*/ 444 h 457"/>
                <a:gd name="T34" fmla="*/ 52 w 318"/>
                <a:gd name="T35" fmla="*/ 421 h 457"/>
                <a:gd name="T36" fmla="*/ 127 w 318"/>
                <a:gd name="T37" fmla="*/ 438 h 457"/>
                <a:gd name="T38" fmla="*/ 204 w 318"/>
                <a:gd name="T39" fmla="*/ 456 h 457"/>
                <a:gd name="T40" fmla="*/ 304 w 318"/>
                <a:gd name="T41" fmla="*/ 391 h 457"/>
                <a:gd name="T42" fmla="*/ 317 w 318"/>
                <a:gd name="T43" fmla="*/ 357 h 457"/>
                <a:gd name="T44" fmla="*/ 315 w 318"/>
                <a:gd name="T45" fmla="*/ 354 h 457"/>
                <a:gd name="T46" fmla="*/ 286 w 318"/>
                <a:gd name="T47" fmla="*/ 367 h 457"/>
                <a:gd name="T48" fmla="*/ 267 w 318"/>
                <a:gd name="T49" fmla="*/ 392 h 457"/>
                <a:gd name="T50" fmla="*/ 260 w 318"/>
                <a:gd name="T51" fmla="*/ 410 h 457"/>
                <a:gd name="T52" fmla="*/ 246 w 318"/>
                <a:gd name="T53" fmla="*/ 418 h 457"/>
                <a:gd name="T54" fmla="*/ 165 w 318"/>
                <a:gd name="T55" fmla="*/ 398 h 457"/>
                <a:gd name="T56" fmla="*/ 95 w 318"/>
                <a:gd name="T57" fmla="*/ 382 h 457"/>
                <a:gd name="T58" fmla="*/ 77 w 318"/>
                <a:gd name="T59" fmla="*/ 38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8" h="457">
                  <a:moveTo>
                    <a:pt x="77" y="385"/>
                  </a:moveTo>
                  <a:cubicBezTo>
                    <a:pt x="102" y="331"/>
                    <a:pt x="113" y="291"/>
                    <a:pt x="118" y="259"/>
                  </a:cubicBezTo>
                  <a:cubicBezTo>
                    <a:pt x="136" y="171"/>
                    <a:pt x="156" y="97"/>
                    <a:pt x="188" y="54"/>
                  </a:cubicBezTo>
                  <a:cubicBezTo>
                    <a:pt x="194" y="45"/>
                    <a:pt x="197" y="39"/>
                    <a:pt x="214" y="39"/>
                  </a:cubicBezTo>
                  <a:cubicBezTo>
                    <a:pt x="250" y="39"/>
                    <a:pt x="250" y="82"/>
                    <a:pt x="250" y="91"/>
                  </a:cubicBezTo>
                  <a:cubicBezTo>
                    <a:pt x="250" y="104"/>
                    <a:pt x="246" y="110"/>
                    <a:pt x="246" y="114"/>
                  </a:cubicBezTo>
                  <a:cubicBezTo>
                    <a:pt x="246" y="117"/>
                    <a:pt x="251" y="117"/>
                    <a:pt x="251" y="117"/>
                  </a:cubicBezTo>
                  <a:cubicBezTo>
                    <a:pt x="258" y="117"/>
                    <a:pt x="273" y="110"/>
                    <a:pt x="286" y="101"/>
                  </a:cubicBezTo>
                  <a:cubicBezTo>
                    <a:pt x="294" y="91"/>
                    <a:pt x="298" y="86"/>
                    <a:pt x="298" y="61"/>
                  </a:cubicBezTo>
                  <a:cubicBezTo>
                    <a:pt x="298" y="25"/>
                    <a:pt x="286" y="0"/>
                    <a:pt x="257" y="0"/>
                  </a:cubicBezTo>
                  <a:cubicBezTo>
                    <a:pt x="239" y="0"/>
                    <a:pt x="195" y="6"/>
                    <a:pt x="145" y="68"/>
                  </a:cubicBezTo>
                  <a:cubicBezTo>
                    <a:pt x="106" y="117"/>
                    <a:pt x="81" y="232"/>
                    <a:pt x="72" y="279"/>
                  </a:cubicBezTo>
                  <a:cubicBezTo>
                    <a:pt x="63" y="323"/>
                    <a:pt x="58" y="342"/>
                    <a:pt x="43" y="380"/>
                  </a:cubicBezTo>
                  <a:cubicBezTo>
                    <a:pt x="38" y="386"/>
                    <a:pt x="26" y="416"/>
                    <a:pt x="19" y="425"/>
                  </a:cubicBezTo>
                  <a:cubicBezTo>
                    <a:pt x="5" y="438"/>
                    <a:pt x="0" y="452"/>
                    <a:pt x="0" y="453"/>
                  </a:cubicBezTo>
                  <a:cubicBezTo>
                    <a:pt x="0" y="455"/>
                    <a:pt x="1" y="456"/>
                    <a:pt x="5" y="456"/>
                  </a:cubicBezTo>
                  <a:cubicBezTo>
                    <a:pt x="7" y="456"/>
                    <a:pt x="17" y="455"/>
                    <a:pt x="30" y="444"/>
                  </a:cubicBezTo>
                  <a:cubicBezTo>
                    <a:pt x="38" y="438"/>
                    <a:pt x="41" y="437"/>
                    <a:pt x="52" y="421"/>
                  </a:cubicBezTo>
                  <a:cubicBezTo>
                    <a:pt x="78" y="422"/>
                    <a:pt x="95" y="428"/>
                    <a:pt x="127" y="438"/>
                  </a:cubicBezTo>
                  <a:cubicBezTo>
                    <a:pt x="153" y="447"/>
                    <a:pt x="179" y="456"/>
                    <a:pt x="204" y="456"/>
                  </a:cubicBezTo>
                  <a:cubicBezTo>
                    <a:pt x="245" y="456"/>
                    <a:pt x="288" y="419"/>
                    <a:pt x="304" y="391"/>
                  </a:cubicBezTo>
                  <a:cubicBezTo>
                    <a:pt x="315" y="375"/>
                    <a:pt x="317" y="358"/>
                    <a:pt x="317" y="357"/>
                  </a:cubicBezTo>
                  <a:cubicBezTo>
                    <a:pt x="317" y="354"/>
                    <a:pt x="315" y="354"/>
                    <a:pt x="315" y="354"/>
                  </a:cubicBezTo>
                  <a:cubicBezTo>
                    <a:pt x="305" y="354"/>
                    <a:pt x="293" y="360"/>
                    <a:pt x="286" y="367"/>
                  </a:cubicBezTo>
                  <a:cubicBezTo>
                    <a:pt x="272" y="376"/>
                    <a:pt x="269" y="382"/>
                    <a:pt x="267" y="392"/>
                  </a:cubicBezTo>
                  <a:cubicBezTo>
                    <a:pt x="264" y="403"/>
                    <a:pt x="262" y="407"/>
                    <a:pt x="260" y="410"/>
                  </a:cubicBezTo>
                  <a:cubicBezTo>
                    <a:pt x="255" y="418"/>
                    <a:pt x="255" y="418"/>
                    <a:pt x="246" y="418"/>
                  </a:cubicBezTo>
                  <a:cubicBezTo>
                    <a:pt x="222" y="418"/>
                    <a:pt x="197" y="409"/>
                    <a:pt x="165" y="398"/>
                  </a:cubicBezTo>
                  <a:cubicBezTo>
                    <a:pt x="150" y="392"/>
                    <a:pt x="121" y="382"/>
                    <a:pt x="95" y="382"/>
                  </a:cubicBezTo>
                  <a:cubicBezTo>
                    <a:pt x="89" y="382"/>
                    <a:pt x="82" y="382"/>
                    <a:pt x="77" y="3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124">
              <a:extLst>
                <a:ext uri="{FF2B5EF4-FFF2-40B4-BE49-F238E27FC236}">
                  <a16:creationId xmlns:a16="http://schemas.microsoft.com/office/drawing/2014/main" xmlns="" id="{1D6CF2C6-6BBC-4216-B132-B7FE876D2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472"/>
              <a:ext cx="242" cy="5"/>
            </a:xfrm>
            <a:custGeom>
              <a:avLst/>
              <a:gdLst>
                <a:gd name="T0" fmla="*/ 534 w 1070"/>
                <a:gd name="T1" fmla="*/ 27 h 28"/>
                <a:gd name="T2" fmla="*/ 0 w 1070"/>
                <a:gd name="T3" fmla="*/ 27 h 28"/>
                <a:gd name="T4" fmla="*/ 0 w 1070"/>
                <a:gd name="T5" fmla="*/ 0 h 28"/>
                <a:gd name="T6" fmla="*/ 1069 w 1070"/>
                <a:gd name="T7" fmla="*/ 0 h 28"/>
                <a:gd name="T8" fmla="*/ 1069 w 1070"/>
                <a:gd name="T9" fmla="*/ 27 h 28"/>
                <a:gd name="T10" fmla="*/ 534 w 1070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0" h="28">
                  <a:moveTo>
                    <a:pt x="534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69" y="0"/>
                  </a:lnTo>
                  <a:lnTo>
                    <a:pt x="1069" y="27"/>
                  </a:lnTo>
                  <a:lnTo>
                    <a:pt x="534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" name="Freeform 125">
              <a:extLst>
                <a:ext uri="{FF2B5EF4-FFF2-40B4-BE49-F238E27FC236}">
                  <a16:creationId xmlns:a16="http://schemas.microsoft.com/office/drawing/2014/main" xmlns="" id="{A0482F0E-E14D-49E5-AFA6-22ED593C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Freeform 126">
              <a:extLst>
                <a:ext uri="{FF2B5EF4-FFF2-40B4-BE49-F238E27FC236}">
                  <a16:creationId xmlns:a16="http://schemas.microsoft.com/office/drawing/2014/main" xmlns="" id="{C7AC2FEC-002E-4F37-A9D6-CD374B6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2509"/>
              <a:ext cx="56" cy="100"/>
            </a:xfrm>
            <a:custGeom>
              <a:avLst/>
              <a:gdLst>
                <a:gd name="T0" fmla="*/ 118 w 252"/>
                <a:gd name="T1" fmla="*/ 7 h 445"/>
                <a:gd name="T2" fmla="*/ 113 w 252"/>
                <a:gd name="T3" fmla="*/ 0 h 445"/>
                <a:gd name="T4" fmla="*/ 49 w 252"/>
                <a:gd name="T5" fmla="*/ 6 h 445"/>
                <a:gd name="T6" fmla="*/ 38 w 252"/>
                <a:gd name="T7" fmla="*/ 18 h 445"/>
                <a:gd name="T8" fmla="*/ 52 w 252"/>
                <a:gd name="T9" fmla="*/ 27 h 445"/>
                <a:gd name="T10" fmla="*/ 78 w 252"/>
                <a:gd name="T11" fmla="*/ 37 h 445"/>
                <a:gd name="T12" fmla="*/ 77 w 252"/>
                <a:gd name="T13" fmla="*/ 51 h 445"/>
                <a:gd name="T14" fmla="*/ 2 w 252"/>
                <a:gd name="T15" fmla="*/ 412 h 445"/>
                <a:gd name="T16" fmla="*/ 0 w 252"/>
                <a:gd name="T17" fmla="*/ 425 h 445"/>
                <a:gd name="T18" fmla="*/ 14 w 252"/>
                <a:gd name="T19" fmla="*/ 444 h 445"/>
                <a:gd name="T20" fmla="*/ 34 w 252"/>
                <a:gd name="T21" fmla="*/ 427 h 445"/>
                <a:gd name="T22" fmla="*/ 43 w 252"/>
                <a:gd name="T23" fmla="*/ 380 h 445"/>
                <a:gd name="T24" fmla="*/ 55 w 252"/>
                <a:gd name="T25" fmla="*/ 323 h 445"/>
                <a:gd name="T26" fmla="*/ 64 w 252"/>
                <a:gd name="T27" fmla="*/ 282 h 445"/>
                <a:gd name="T28" fmla="*/ 70 w 252"/>
                <a:gd name="T29" fmla="*/ 253 h 445"/>
                <a:gd name="T30" fmla="*/ 103 w 252"/>
                <a:gd name="T31" fmla="*/ 195 h 445"/>
                <a:gd name="T32" fmla="*/ 153 w 252"/>
                <a:gd name="T33" fmla="*/ 172 h 445"/>
                <a:gd name="T34" fmla="*/ 180 w 252"/>
                <a:gd name="T35" fmla="*/ 217 h 445"/>
                <a:gd name="T36" fmla="*/ 147 w 252"/>
                <a:gd name="T37" fmla="*/ 357 h 445"/>
                <a:gd name="T38" fmla="*/ 142 w 252"/>
                <a:gd name="T39" fmla="*/ 392 h 445"/>
                <a:gd name="T40" fmla="*/ 183 w 252"/>
                <a:gd name="T41" fmla="*/ 444 h 445"/>
                <a:gd name="T42" fmla="*/ 251 w 252"/>
                <a:gd name="T43" fmla="*/ 346 h 445"/>
                <a:gd name="T44" fmla="*/ 244 w 252"/>
                <a:gd name="T45" fmla="*/ 339 h 445"/>
                <a:gd name="T46" fmla="*/ 237 w 252"/>
                <a:gd name="T47" fmla="*/ 351 h 445"/>
                <a:gd name="T48" fmla="*/ 185 w 252"/>
                <a:gd name="T49" fmla="*/ 430 h 445"/>
                <a:gd name="T50" fmla="*/ 172 w 252"/>
                <a:gd name="T51" fmla="*/ 409 h 445"/>
                <a:gd name="T52" fmla="*/ 182 w 252"/>
                <a:gd name="T53" fmla="*/ 364 h 445"/>
                <a:gd name="T54" fmla="*/ 212 w 252"/>
                <a:gd name="T55" fmla="*/ 224 h 445"/>
                <a:gd name="T56" fmla="*/ 153 w 252"/>
                <a:gd name="T57" fmla="*/ 159 h 445"/>
                <a:gd name="T58" fmla="*/ 78 w 252"/>
                <a:gd name="T59" fmla="*/ 207 h 445"/>
                <a:gd name="T60" fmla="*/ 118 w 252"/>
                <a:gd name="T61" fmla="*/ 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5">
                  <a:moveTo>
                    <a:pt x="118" y="7"/>
                  </a:moveTo>
                  <a:cubicBezTo>
                    <a:pt x="118" y="6"/>
                    <a:pt x="118" y="0"/>
                    <a:pt x="113" y="0"/>
                  </a:cubicBezTo>
                  <a:cubicBezTo>
                    <a:pt x="101" y="0"/>
                    <a:pt x="63" y="6"/>
                    <a:pt x="49" y="6"/>
                  </a:cubicBezTo>
                  <a:cubicBezTo>
                    <a:pt x="44" y="7"/>
                    <a:pt x="38" y="7"/>
                    <a:pt x="38" y="18"/>
                  </a:cubicBezTo>
                  <a:cubicBezTo>
                    <a:pt x="38" y="27"/>
                    <a:pt x="43" y="27"/>
                    <a:pt x="52" y="27"/>
                  </a:cubicBezTo>
                  <a:cubicBezTo>
                    <a:pt x="77" y="27"/>
                    <a:pt x="78" y="33"/>
                    <a:pt x="78" y="37"/>
                  </a:cubicBezTo>
                  <a:lnTo>
                    <a:pt x="77" y="51"/>
                  </a:lnTo>
                  <a:lnTo>
                    <a:pt x="2" y="412"/>
                  </a:lnTo>
                  <a:cubicBezTo>
                    <a:pt x="0" y="421"/>
                    <a:pt x="0" y="422"/>
                    <a:pt x="0" y="425"/>
                  </a:cubicBezTo>
                  <a:cubicBezTo>
                    <a:pt x="0" y="440"/>
                    <a:pt x="10" y="444"/>
                    <a:pt x="14" y="444"/>
                  </a:cubicBezTo>
                  <a:cubicBezTo>
                    <a:pt x="23" y="444"/>
                    <a:pt x="31" y="435"/>
                    <a:pt x="34" y="427"/>
                  </a:cubicBezTo>
                  <a:lnTo>
                    <a:pt x="43" y="380"/>
                  </a:lnTo>
                  <a:lnTo>
                    <a:pt x="55" y="323"/>
                  </a:lnTo>
                  <a:cubicBezTo>
                    <a:pt x="58" y="309"/>
                    <a:pt x="60" y="296"/>
                    <a:pt x="64" y="282"/>
                  </a:cubicBezTo>
                  <a:cubicBezTo>
                    <a:pt x="65" y="276"/>
                    <a:pt x="67" y="256"/>
                    <a:pt x="70" y="253"/>
                  </a:cubicBezTo>
                  <a:cubicBezTo>
                    <a:pt x="71" y="247"/>
                    <a:pt x="87" y="211"/>
                    <a:pt x="103" y="195"/>
                  </a:cubicBezTo>
                  <a:cubicBezTo>
                    <a:pt x="114" y="184"/>
                    <a:pt x="130" y="172"/>
                    <a:pt x="153" y="172"/>
                  </a:cubicBezTo>
                  <a:cubicBezTo>
                    <a:pt x="174" y="172"/>
                    <a:pt x="180" y="195"/>
                    <a:pt x="180" y="217"/>
                  </a:cubicBezTo>
                  <a:cubicBezTo>
                    <a:pt x="180" y="250"/>
                    <a:pt x="160" y="318"/>
                    <a:pt x="147" y="357"/>
                  </a:cubicBezTo>
                  <a:cubicBezTo>
                    <a:pt x="144" y="372"/>
                    <a:pt x="142" y="380"/>
                    <a:pt x="142" y="392"/>
                  </a:cubicBezTo>
                  <a:cubicBezTo>
                    <a:pt x="142" y="421"/>
                    <a:pt x="159" y="444"/>
                    <a:pt x="183" y="444"/>
                  </a:cubicBezTo>
                  <a:cubicBezTo>
                    <a:pt x="231" y="444"/>
                    <a:pt x="251" y="351"/>
                    <a:pt x="251" y="346"/>
                  </a:cubicBezTo>
                  <a:cubicBezTo>
                    <a:pt x="251" y="339"/>
                    <a:pt x="245" y="339"/>
                    <a:pt x="244" y="339"/>
                  </a:cubicBezTo>
                  <a:cubicBezTo>
                    <a:pt x="239" y="339"/>
                    <a:pt x="239" y="342"/>
                    <a:pt x="237" y="351"/>
                  </a:cubicBezTo>
                  <a:cubicBezTo>
                    <a:pt x="228" y="385"/>
                    <a:pt x="212" y="430"/>
                    <a:pt x="185" y="430"/>
                  </a:cubicBezTo>
                  <a:cubicBezTo>
                    <a:pt x="175" y="430"/>
                    <a:pt x="172" y="425"/>
                    <a:pt x="172" y="409"/>
                  </a:cubicBezTo>
                  <a:cubicBezTo>
                    <a:pt x="172" y="392"/>
                    <a:pt x="175" y="377"/>
                    <a:pt x="182" y="364"/>
                  </a:cubicBezTo>
                  <a:cubicBezTo>
                    <a:pt x="189" y="337"/>
                    <a:pt x="212" y="262"/>
                    <a:pt x="212" y="224"/>
                  </a:cubicBezTo>
                  <a:cubicBezTo>
                    <a:pt x="212" y="186"/>
                    <a:pt x="192" y="159"/>
                    <a:pt x="153" y="159"/>
                  </a:cubicBezTo>
                  <a:cubicBezTo>
                    <a:pt x="121" y="159"/>
                    <a:pt x="96" y="178"/>
                    <a:pt x="78" y="207"/>
                  </a:cubicBezTo>
                  <a:lnTo>
                    <a:pt x="118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127">
              <a:extLst>
                <a:ext uri="{FF2B5EF4-FFF2-40B4-BE49-F238E27FC236}">
                  <a16:creationId xmlns:a16="http://schemas.microsoft.com/office/drawing/2014/main" xmlns="" id="{66CF2C3C-4AB8-4944-AB8A-FFE62465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585"/>
              <a:ext cx="49" cy="44"/>
            </a:xfrm>
            <a:custGeom>
              <a:avLst/>
              <a:gdLst>
                <a:gd name="T0" fmla="*/ 26 w 219"/>
                <a:gd name="T1" fmla="*/ 168 h 200"/>
                <a:gd name="T2" fmla="*/ 23 w 219"/>
                <a:gd name="T3" fmla="*/ 186 h 200"/>
                <a:gd name="T4" fmla="*/ 36 w 219"/>
                <a:gd name="T5" fmla="*/ 199 h 200"/>
                <a:gd name="T6" fmla="*/ 49 w 219"/>
                <a:gd name="T7" fmla="*/ 189 h 200"/>
                <a:gd name="T8" fmla="*/ 55 w 219"/>
                <a:gd name="T9" fmla="*/ 162 h 200"/>
                <a:gd name="T10" fmla="*/ 64 w 219"/>
                <a:gd name="T11" fmla="*/ 123 h 200"/>
                <a:gd name="T12" fmla="*/ 70 w 219"/>
                <a:gd name="T13" fmla="*/ 92 h 200"/>
                <a:gd name="T14" fmla="*/ 84 w 219"/>
                <a:gd name="T15" fmla="*/ 54 h 200"/>
                <a:gd name="T16" fmla="*/ 138 w 219"/>
                <a:gd name="T17" fmla="*/ 12 h 200"/>
                <a:gd name="T18" fmla="*/ 159 w 219"/>
                <a:gd name="T19" fmla="*/ 43 h 200"/>
                <a:gd name="T20" fmla="*/ 138 w 219"/>
                <a:gd name="T21" fmla="*/ 137 h 200"/>
                <a:gd name="T22" fmla="*/ 132 w 219"/>
                <a:gd name="T23" fmla="*/ 161 h 200"/>
                <a:gd name="T24" fmla="*/ 166 w 219"/>
                <a:gd name="T25" fmla="*/ 199 h 200"/>
                <a:gd name="T26" fmla="*/ 218 w 219"/>
                <a:gd name="T27" fmla="*/ 132 h 200"/>
                <a:gd name="T28" fmla="*/ 212 w 219"/>
                <a:gd name="T29" fmla="*/ 125 h 200"/>
                <a:gd name="T30" fmla="*/ 204 w 219"/>
                <a:gd name="T31" fmla="*/ 134 h 200"/>
                <a:gd name="T32" fmla="*/ 167 w 219"/>
                <a:gd name="T33" fmla="*/ 187 h 200"/>
                <a:gd name="T34" fmla="*/ 159 w 219"/>
                <a:gd name="T35" fmla="*/ 171 h 200"/>
                <a:gd name="T36" fmla="*/ 167 w 219"/>
                <a:gd name="T37" fmla="*/ 135 h 200"/>
                <a:gd name="T38" fmla="*/ 186 w 219"/>
                <a:gd name="T39" fmla="*/ 51 h 200"/>
                <a:gd name="T40" fmla="*/ 139 w 219"/>
                <a:gd name="T41" fmla="*/ 0 h 200"/>
                <a:gd name="T42" fmla="*/ 79 w 219"/>
                <a:gd name="T43" fmla="*/ 39 h 200"/>
                <a:gd name="T44" fmla="*/ 42 w 219"/>
                <a:gd name="T45" fmla="*/ 0 h 200"/>
                <a:gd name="T46" fmla="*/ 13 w 219"/>
                <a:gd name="T47" fmla="*/ 25 h 200"/>
                <a:gd name="T48" fmla="*/ 0 w 219"/>
                <a:gd name="T49" fmla="*/ 68 h 200"/>
                <a:gd name="T50" fmla="*/ 6 w 219"/>
                <a:gd name="T51" fmla="*/ 73 h 200"/>
                <a:gd name="T52" fmla="*/ 14 w 219"/>
                <a:gd name="T53" fmla="*/ 61 h 200"/>
                <a:gd name="T54" fmla="*/ 41 w 219"/>
                <a:gd name="T55" fmla="*/ 12 h 200"/>
                <a:gd name="T56" fmla="*/ 52 w 219"/>
                <a:gd name="T57" fmla="*/ 34 h 200"/>
                <a:gd name="T58" fmla="*/ 46 w 219"/>
                <a:gd name="T59" fmla="*/ 71 h 200"/>
                <a:gd name="T60" fmla="*/ 37 w 219"/>
                <a:gd name="T61" fmla="*/ 110 h 200"/>
                <a:gd name="T62" fmla="*/ 26 w 219"/>
                <a:gd name="T6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00">
                  <a:moveTo>
                    <a:pt x="26" y="168"/>
                  </a:moveTo>
                  <a:cubicBezTo>
                    <a:pt x="26" y="172"/>
                    <a:pt x="23" y="184"/>
                    <a:pt x="23" y="186"/>
                  </a:cubicBezTo>
                  <a:cubicBezTo>
                    <a:pt x="23" y="196"/>
                    <a:pt x="30" y="199"/>
                    <a:pt x="36" y="199"/>
                  </a:cubicBezTo>
                  <a:cubicBezTo>
                    <a:pt x="42" y="199"/>
                    <a:pt x="48" y="195"/>
                    <a:pt x="49" y="189"/>
                  </a:cubicBezTo>
                  <a:cubicBezTo>
                    <a:pt x="50" y="186"/>
                    <a:pt x="55" y="171"/>
                    <a:pt x="55" y="162"/>
                  </a:cubicBezTo>
                  <a:cubicBezTo>
                    <a:pt x="58" y="153"/>
                    <a:pt x="60" y="134"/>
                    <a:pt x="64" y="123"/>
                  </a:cubicBezTo>
                  <a:cubicBezTo>
                    <a:pt x="66" y="113"/>
                    <a:pt x="67" y="104"/>
                    <a:pt x="70" y="92"/>
                  </a:cubicBezTo>
                  <a:cubicBezTo>
                    <a:pt x="73" y="74"/>
                    <a:pt x="73" y="71"/>
                    <a:pt x="84" y="54"/>
                  </a:cubicBezTo>
                  <a:cubicBezTo>
                    <a:pt x="95" y="36"/>
                    <a:pt x="111" y="12"/>
                    <a:pt x="138" y="12"/>
                  </a:cubicBezTo>
                  <a:cubicBezTo>
                    <a:pt x="159" y="12"/>
                    <a:pt x="159" y="34"/>
                    <a:pt x="159" y="43"/>
                  </a:cubicBezTo>
                  <a:cubicBezTo>
                    <a:pt x="159" y="70"/>
                    <a:pt x="144" y="117"/>
                    <a:pt x="138" y="137"/>
                  </a:cubicBezTo>
                  <a:cubicBezTo>
                    <a:pt x="135" y="150"/>
                    <a:pt x="132" y="153"/>
                    <a:pt x="132" y="161"/>
                  </a:cubicBezTo>
                  <a:cubicBezTo>
                    <a:pt x="132" y="184"/>
                    <a:pt x="149" y="199"/>
                    <a:pt x="166" y="199"/>
                  </a:cubicBezTo>
                  <a:cubicBezTo>
                    <a:pt x="202" y="199"/>
                    <a:pt x="218" y="140"/>
                    <a:pt x="218" y="132"/>
                  </a:cubicBezTo>
                  <a:cubicBezTo>
                    <a:pt x="218" y="125"/>
                    <a:pt x="214" y="125"/>
                    <a:pt x="212" y="125"/>
                  </a:cubicBezTo>
                  <a:cubicBezTo>
                    <a:pt x="208" y="125"/>
                    <a:pt x="207" y="128"/>
                    <a:pt x="204" y="134"/>
                  </a:cubicBezTo>
                  <a:cubicBezTo>
                    <a:pt x="197" y="168"/>
                    <a:pt x="182" y="187"/>
                    <a:pt x="167" y="187"/>
                  </a:cubicBezTo>
                  <a:cubicBezTo>
                    <a:pt x="160" y="187"/>
                    <a:pt x="159" y="181"/>
                    <a:pt x="159" y="171"/>
                  </a:cubicBezTo>
                  <a:cubicBezTo>
                    <a:pt x="159" y="161"/>
                    <a:pt x="160" y="155"/>
                    <a:pt x="167" y="135"/>
                  </a:cubicBezTo>
                  <a:cubicBezTo>
                    <a:pt x="171" y="122"/>
                    <a:pt x="186" y="74"/>
                    <a:pt x="186" y="51"/>
                  </a:cubicBezTo>
                  <a:cubicBezTo>
                    <a:pt x="186" y="7"/>
                    <a:pt x="159" y="0"/>
                    <a:pt x="139" y="0"/>
                  </a:cubicBezTo>
                  <a:cubicBezTo>
                    <a:pt x="109" y="0"/>
                    <a:pt x="89" y="24"/>
                    <a:pt x="79" y="39"/>
                  </a:cubicBezTo>
                  <a:cubicBezTo>
                    <a:pt x="77" y="10"/>
                    <a:pt x="55" y="0"/>
                    <a:pt x="42" y="0"/>
                  </a:cubicBezTo>
                  <a:cubicBezTo>
                    <a:pt x="26" y="0"/>
                    <a:pt x="17" y="15"/>
                    <a:pt x="13" y="25"/>
                  </a:cubicBezTo>
                  <a:cubicBezTo>
                    <a:pt x="5" y="39"/>
                    <a:pt x="0" y="65"/>
                    <a:pt x="0" y="68"/>
                  </a:cubicBezTo>
                  <a:cubicBezTo>
                    <a:pt x="0" y="73"/>
                    <a:pt x="5" y="73"/>
                    <a:pt x="6" y="73"/>
                  </a:cubicBezTo>
                  <a:cubicBezTo>
                    <a:pt x="12" y="73"/>
                    <a:pt x="12" y="71"/>
                    <a:pt x="14" y="61"/>
                  </a:cubicBezTo>
                  <a:cubicBezTo>
                    <a:pt x="20" y="34"/>
                    <a:pt x="26" y="12"/>
                    <a:pt x="41" y="12"/>
                  </a:cubicBezTo>
                  <a:cubicBezTo>
                    <a:pt x="49" y="12"/>
                    <a:pt x="52" y="21"/>
                    <a:pt x="52" y="34"/>
                  </a:cubicBezTo>
                  <a:cubicBezTo>
                    <a:pt x="52" y="43"/>
                    <a:pt x="49" y="59"/>
                    <a:pt x="46" y="71"/>
                  </a:cubicBezTo>
                  <a:cubicBezTo>
                    <a:pt x="43" y="82"/>
                    <a:pt x="41" y="101"/>
                    <a:pt x="37" y="110"/>
                  </a:cubicBezTo>
                  <a:lnTo>
                    <a:pt x="26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128">
              <a:extLst>
                <a:ext uri="{FF2B5EF4-FFF2-40B4-BE49-F238E27FC236}">
                  <a16:creationId xmlns:a16="http://schemas.microsoft.com/office/drawing/2014/main" xmlns="" id="{CE5363A6-4C6C-438A-A8B7-726841DE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129">
              <a:extLst>
                <a:ext uri="{FF2B5EF4-FFF2-40B4-BE49-F238E27FC236}">
                  <a16:creationId xmlns:a16="http://schemas.microsoft.com/office/drawing/2014/main" xmlns="" id="{99634157-1ACE-47D6-805C-52B488B2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2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" name="Freeform 130">
              <a:extLst>
                <a:ext uri="{FF2B5EF4-FFF2-40B4-BE49-F238E27FC236}">
                  <a16:creationId xmlns:a16="http://schemas.microsoft.com/office/drawing/2014/main" xmlns="" id="{8E17C34E-6720-4B80-AFC7-17F294B2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316"/>
              <a:ext cx="56" cy="100"/>
            </a:xfrm>
            <a:custGeom>
              <a:avLst/>
              <a:gdLst>
                <a:gd name="T0" fmla="*/ 118 w 252"/>
                <a:gd name="T1" fmla="*/ 7 h 445"/>
                <a:gd name="T2" fmla="*/ 113 w 252"/>
                <a:gd name="T3" fmla="*/ 0 h 445"/>
                <a:gd name="T4" fmla="*/ 49 w 252"/>
                <a:gd name="T5" fmla="*/ 6 h 445"/>
                <a:gd name="T6" fmla="*/ 38 w 252"/>
                <a:gd name="T7" fmla="*/ 18 h 445"/>
                <a:gd name="T8" fmla="*/ 52 w 252"/>
                <a:gd name="T9" fmla="*/ 27 h 445"/>
                <a:gd name="T10" fmla="*/ 78 w 252"/>
                <a:gd name="T11" fmla="*/ 37 h 445"/>
                <a:gd name="T12" fmla="*/ 77 w 252"/>
                <a:gd name="T13" fmla="*/ 51 h 445"/>
                <a:gd name="T14" fmla="*/ 2 w 252"/>
                <a:gd name="T15" fmla="*/ 412 h 445"/>
                <a:gd name="T16" fmla="*/ 0 w 252"/>
                <a:gd name="T17" fmla="*/ 425 h 445"/>
                <a:gd name="T18" fmla="*/ 14 w 252"/>
                <a:gd name="T19" fmla="*/ 444 h 445"/>
                <a:gd name="T20" fmla="*/ 34 w 252"/>
                <a:gd name="T21" fmla="*/ 427 h 445"/>
                <a:gd name="T22" fmla="*/ 43 w 252"/>
                <a:gd name="T23" fmla="*/ 380 h 445"/>
                <a:gd name="T24" fmla="*/ 55 w 252"/>
                <a:gd name="T25" fmla="*/ 323 h 445"/>
                <a:gd name="T26" fmla="*/ 64 w 252"/>
                <a:gd name="T27" fmla="*/ 282 h 445"/>
                <a:gd name="T28" fmla="*/ 70 w 252"/>
                <a:gd name="T29" fmla="*/ 253 h 445"/>
                <a:gd name="T30" fmla="*/ 103 w 252"/>
                <a:gd name="T31" fmla="*/ 195 h 445"/>
                <a:gd name="T32" fmla="*/ 153 w 252"/>
                <a:gd name="T33" fmla="*/ 172 h 445"/>
                <a:gd name="T34" fmla="*/ 180 w 252"/>
                <a:gd name="T35" fmla="*/ 217 h 445"/>
                <a:gd name="T36" fmla="*/ 147 w 252"/>
                <a:gd name="T37" fmla="*/ 357 h 445"/>
                <a:gd name="T38" fmla="*/ 142 w 252"/>
                <a:gd name="T39" fmla="*/ 392 h 445"/>
                <a:gd name="T40" fmla="*/ 183 w 252"/>
                <a:gd name="T41" fmla="*/ 444 h 445"/>
                <a:gd name="T42" fmla="*/ 251 w 252"/>
                <a:gd name="T43" fmla="*/ 346 h 445"/>
                <a:gd name="T44" fmla="*/ 244 w 252"/>
                <a:gd name="T45" fmla="*/ 339 h 445"/>
                <a:gd name="T46" fmla="*/ 237 w 252"/>
                <a:gd name="T47" fmla="*/ 351 h 445"/>
                <a:gd name="T48" fmla="*/ 185 w 252"/>
                <a:gd name="T49" fmla="*/ 430 h 445"/>
                <a:gd name="T50" fmla="*/ 172 w 252"/>
                <a:gd name="T51" fmla="*/ 409 h 445"/>
                <a:gd name="T52" fmla="*/ 182 w 252"/>
                <a:gd name="T53" fmla="*/ 364 h 445"/>
                <a:gd name="T54" fmla="*/ 212 w 252"/>
                <a:gd name="T55" fmla="*/ 224 h 445"/>
                <a:gd name="T56" fmla="*/ 153 w 252"/>
                <a:gd name="T57" fmla="*/ 159 h 445"/>
                <a:gd name="T58" fmla="*/ 78 w 252"/>
                <a:gd name="T59" fmla="*/ 207 h 445"/>
                <a:gd name="T60" fmla="*/ 118 w 252"/>
                <a:gd name="T61" fmla="*/ 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5">
                  <a:moveTo>
                    <a:pt x="118" y="7"/>
                  </a:moveTo>
                  <a:cubicBezTo>
                    <a:pt x="118" y="6"/>
                    <a:pt x="118" y="0"/>
                    <a:pt x="113" y="0"/>
                  </a:cubicBezTo>
                  <a:cubicBezTo>
                    <a:pt x="100" y="0"/>
                    <a:pt x="63" y="6"/>
                    <a:pt x="49" y="6"/>
                  </a:cubicBezTo>
                  <a:cubicBezTo>
                    <a:pt x="44" y="7"/>
                    <a:pt x="38" y="7"/>
                    <a:pt x="38" y="18"/>
                  </a:cubicBezTo>
                  <a:cubicBezTo>
                    <a:pt x="38" y="27"/>
                    <a:pt x="43" y="27"/>
                    <a:pt x="52" y="27"/>
                  </a:cubicBezTo>
                  <a:cubicBezTo>
                    <a:pt x="77" y="27"/>
                    <a:pt x="78" y="33"/>
                    <a:pt x="78" y="37"/>
                  </a:cubicBezTo>
                  <a:lnTo>
                    <a:pt x="77" y="51"/>
                  </a:lnTo>
                  <a:lnTo>
                    <a:pt x="2" y="412"/>
                  </a:lnTo>
                  <a:cubicBezTo>
                    <a:pt x="0" y="421"/>
                    <a:pt x="0" y="422"/>
                    <a:pt x="0" y="425"/>
                  </a:cubicBezTo>
                  <a:cubicBezTo>
                    <a:pt x="0" y="440"/>
                    <a:pt x="10" y="444"/>
                    <a:pt x="14" y="444"/>
                  </a:cubicBezTo>
                  <a:cubicBezTo>
                    <a:pt x="23" y="444"/>
                    <a:pt x="31" y="435"/>
                    <a:pt x="34" y="427"/>
                  </a:cubicBezTo>
                  <a:lnTo>
                    <a:pt x="43" y="380"/>
                  </a:lnTo>
                  <a:lnTo>
                    <a:pt x="55" y="323"/>
                  </a:lnTo>
                  <a:cubicBezTo>
                    <a:pt x="58" y="309"/>
                    <a:pt x="60" y="296"/>
                    <a:pt x="64" y="282"/>
                  </a:cubicBezTo>
                  <a:cubicBezTo>
                    <a:pt x="65" y="276"/>
                    <a:pt x="67" y="256"/>
                    <a:pt x="70" y="253"/>
                  </a:cubicBezTo>
                  <a:cubicBezTo>
                    <a:pt x="71" y="247"/>
                    <a:pt x="87" y="211"/>
                    <a:pt x="103" y="195"/>
                  </a:cubicBezTo>
                  <a:cubicBezTo>
                    <a:pt x="114" y="184"/>
                    <a:pt x="130" y="172"/>
                    <a:pt x="153" y="172"/>
                  </a:cubicBezTo>
                  <a:cubicBezTo>
                    <a:pt x="174" y="172"/>
                    <a:pt x="180" y="195"/>
                    <a:pt x="180" y="217"/>
                  </a:cubicBezTo>
                  <a:cubicBezTo>
                    <a:pt x="180" y="250"/>
                    <a:pt x="160" y="318"/>
                    <a:pt x="147" y="357"/>
                  </a:cubicBezTo>
                  <a:cubicBezTo>
                    <a:pt x="144" y="372"/>
                    <a:pt x="142" y="380"/>
                    <a:pt x="142" y="392"/>
                  </a:cubicBezTo>
                  <a:cubicBezTo>
                    <a:pt x="142" y="421"/>
                    <a:pt x="159" y="444"/>
                    <a:pt x="183" y="444"/>
                  </a:cubicBezTo>
                  <a:cubicBezTo>
                    <a:pt x="231" y="444"/>
                    <a:pt x="251" y="351"/>
                    <a:pt x="251" y="346"/>
                  </a:cubicBezTo>
                  <a:cubicBezTo>
                    <a:pt x="251" y="339"/>
                    <a:pt x="245" y="339"/>
                    <a:pt x="244" y="339"/>
                  </a:cubicBezTo>
                  <a:cubicBezTo>
                    <a:pt x="239" y="339"/>
                    <a:pt x="239" y="342"/>
                    <a:pt x="237" y="351"/>
                  </a:cubicBezTo>
                  <a:cubicBezTo>
                    <a:pt x="228" y="385"/>
                    <a:pt x="212" y="430"/>
                    <a:pt x="185" y="430"/>
                  </a:cubicBezTo>
                  <a:cubicBezTo>
                    <a:pt x="175" y="430"/>
                    <a:pt x="172" y="425"/>
                    <a:pt x="172" y="409"/>
                  </a:cubicBezTo>
                  <a:cubicBezTo>
                    <a:pt x="172" y="392"/>
                    <a:pt x="175" y="377"/>
                    <a:pt x="182" y="364"/>
                  </a:cubicBezTo>
                  <a:cubicBezTo>
                    <a:pt x="189" y="337"/>
                    <a:pt x="212" y="262"/>
                    <a:pt x="212" y="224"/>
                  </a:cubicBezTo>
                  <a:cubicBezTo>
                    <a:pt x="212" y="186"/>
                    <a:pt x="192" y="159"/>
                    <a:pt x="153" y="159"/>
                  </a:cubicBezTo>
                  <a:cubicBezTo>
                    <a:pt x="121" y="159"/>
                    <a:pt x="96" y="178"/>
                    <a:pt x="78" y="207"/>
                  </a:cubicBezTo>
                  <a:lnTo>
                    <a:pt x="118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9" name="Freeform 131">
              <a:extLst>
                <a:ext uri="{FF2B5EF4-FFF2-40B4-BE49-F238E27FC236}">
                  <a16:creationId xmlns:a16="http://schemas.microsoft.com/office/drawing/2014/main" xmlns="" id="{84C6AE18-1932-4678-8DC0-0A19AFB1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392"/>
              <a:ext cx="49" cy="44"/>
            </a:xfrm>
            <a:custGeom>
              <a:avLst/>
              <a:gdLst>
                <a:gd name="T0" fmla="*/ 26 w 219"/>
                <a:gd name="T1" fmla="*/ 168 h 200"/>
                <a:gd name="T2" fmla="*/ 23 w 219"/>
                <a:gd name="T3" fmla="*/ 186 h 200"/>
                <a:gd name="T4" fmla="*/ 36 w 219"/>
                <a:gd name="T5" fmla="*/ 199 h 200"/>
                <a:gd name="T6" fmla="*/ 49 w 219"/>
                <a:gd name="T7" fmla="*/ 189 h 200"/>
                <a:gd name="T8" fmla="*/ 55 w 219"/>
                <a:gd name="T9" fmla="*/ 162 h 200"/>
                <a:gd name="T10" fmla="*/ 64 w 219"/>
                <a:gd name="T11" fmla="*/ 123 h 200"/>
                <a:gd name="T12" fmla="*/ 70 w 219"/>
                <a:gd name="T13" fmla="*/ 92 h 200"/>
                <a:gd name="T14" fmla="*/ 84 w 219"/>
                <a:gd name="T15" fmla="*/ 54 h 200"/>
                <a:gd name="T16" fmla="*/ 138 w 219"/>
                <a:gd name="T17" fmla="*/ 12 h 200"/>
                <a:gd name="T18" fmla="*/ 159 w 219"/>
                <a:gd name="T19" fmla="*/ 43 h 200"/>
                <a:gd name="T20" fmla="*/ 138 w 219"/>
                <a:gd name="T21" fmla="*/ 137 h 200"/>
                <a:gd name="T22" fmla="*/ 132 w 219"/>
                <a:gd name="T23" fmla="*/ 161 h 200"/>
                <a:gd name="T24" fmla="*/ 166 w 219"/>
                <a:gd name="T25" fmla="*/ 199 h 200"/>
                <a:gd name="T26" fmla="*/ 218 w 219"/>
                <a:gd name="T27" fmla="*/ 132 h 200"/>
                <a:gd name="T28" fmla="*/ 212 w 219"/>
                <a:gd name="T29" fmla="*/ 125 h 200"/>
                <a:gd name="T30" fmla="*/ 204 w 219"/>
                <a:gd name="T31" fmla="*/ 134 h 200"/>
                <a:gd name="T32" fmla="*/ 167 w 219"/>
                <a:gd name="T33" fmla="*/ 187 h 200"/>
                <a:gd name="T34" fmla="*/ 159 w 219"/>
                <a:gd name="T35" fmla="*/ 171 h 200"/>
                <a:gd name="T36" fmla="*/ 167 w 219"/>
                <a:gd name="T37" fmla="*/ 135 h 200"/>
                <a:gd name="T38" fmla="*/ 186 w 219"/>
                <a:gd name="T39" fmla="*/ 51 h 200"/>
                <a:gd name="T40" fmla="*/ 139 w 219"/>
                <a:gd name="T41" fmla="*/ 0 h 200"/>
                <a:gd name="T42" fmla="*/ 79 w 219"/>
                <a:gd name="T43" fmla="*/ 39 h 200"/>
                <a:gd name="T44" fmla="*/ 42 w 219"/>
                <a:gd name="T45" fmla="*/ 0 h 200"/>
                <a:gd name="T46" fmla="*/ 13 w 219"/>
                <a:gd name="T47" fmla="*/ 25 h 200"/>
                <a:gd name="T48" fmla="*/ 0 w 219"/>
                <a:gd name="T49" fmla="*/ 68 h 200"/>
                <a:gd name="T50" fmla="*/ 6 w 219"/>
                <a:gd name="T51" fmla="*/ 73 h 200"/>
                <a:gd name="T52" fmla="*/ 14 w 219"/>
                <a:gd name="T53" fmla="*/ 61 h 200"/>
                <a:gd name="T54" fmla="*/ 41 w 219"/>
                <a:gd name="T55" fmla="*/ 12 h 200"/>
                <a:gd name="T56" fmla="*/ 52 w 219"/>
                <a:gd name="T57" fmla="*/ 34 h 200"/>
                <a:gd name="T58" fmla="*/ 46 w 219"/>
                <a:gd name="T59" fmla="*/ 71 h 200"/>
                <a:gd name="T60" fmla="*/ 37 w 219"/>
                <a:gd name="T61" fmla="*/ 110 h 200"/>
                <a:gd name="T62" fmla="*/ 26 w 219"/>
                <a:gd name="T6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00">
                  <a:moveTo>
                    <a:pt x="26" y="168"/>
                  </a:moveTo>
                  <a:cubicBezTo>
                    <a:pt x="26" y="172"/>
                    <a:pt x="23" y="184"/>
                    <a:pt x="23" y="186"/>
                  </a:cubicBezTo>
                  <a:cubicBezTo>
                    <a:pt x="23" y="196"/>
                    <a:pt x="30" y="199"/>
                    <a:pt x="36" y="199"/>
                  </a:cubicBezTo>
                  <a:cubicBezTo>
                    <a:pt x="42" y="199"/>
                    <a:pt x="48" y="195"/>
                    <a:pt x="49" y="189"/>
                  </a:cubicBezTo>
                  <a:cubicBezTo>
                    <a:pt x="50" y="186"/>
                    <a:pt x="55" y="171"/>
                    <a:pt x="55" y="162"/>
                  </a:cubicBezTo>
                  <a:cubicBezTo>
                    <a:pt x="58" y="153"/>
                    <a:pt x="60" y="134"/>
                    <a:pt x="64" y="123"/>
                  </a:cubicBezTo>
                  <a:cubicBezTo>
                    <a:pt x="66" y="113"/>
                    <a:pt x="67" y="104"/>
                    <a:pt x="70" y="92"/>
                  </a:cubicBezTo>
                  <a:cubicBezTo>
                    <a:pt x="73" y="74"/>
                    <a:pt x="73" y="71"/>
                    <a:pt x="84" y="54"/>
                  </a:cubicBezTo>
                  <a:cubicBezTo>
                    <a:pt x="95" y="36"/>
                    <a:pt x="111" y="12"/>
                    <a:pt x="138" y="12"/>
                  </a:cubicBezTo>
                  <a:cubicBezTo>
                    <a:pt x="159" y="12"/>
                    <a:pt x="159" y="34"/>
                    <a:pt x="159" y="43"/>
                  </a:cubicBezTo>
                  <a:cubicBezTo>
                    <a:pt x="159" y="70"/>
                    <a:pt x="144" y="117"/>
                    <a:pt x="138" y="137"/>
                  </a:cubicBezTo>
                  <a:cubicBezTo>
                    <a:pt x="135" y="150"/>
                    <a:pt x="132" y="153"/>
                    <a:pt x="132" y="161"/>
                  </a:cubicBezTo>
                  <a:cubicBezTo>
                    <a:pt x="132" y="184"/>
                    <a:pt x="149" y="199"/>
                    <a:pt x="166" y="199"/>
                  </a:cubicBezTo>
                  <a:cubicBezTo>
                    <a:pt x="202" y="199"/>
                    <a:pt x="218" y="140"/>
                    <a:pt x="218" y="132"/>
                  </a:cubicBezTo>
                  <a:cubicBezTo>
                    <a:pt x="218" y="125"/>
                    <a:pt x="214" y="125"/>
                    <a:pt x="212" y="125"/>
                  </a:cubicBezTo>
                  <a:cubicBezTo>
                    <a:pt x="208" y="125"/>
                    <a:pt x="207" y="128"/>
                    <a:pt x="204" y="134"/>
                  </a:cubicBezTo>
                  <a:cubicBezTo>
                    <a:pt x="197" y="168"/>
                    <a:pt x="182" y="187"/>
                    <a:pt x="167" y="187"/>
                  </a:cubicBezTo>
                  <a:cubicBezTo>
                    <a:pt x="160" y="187"/>
                    <a:pt x="159" y="181"/>
                    <a:pt x="159" y="171"/>
                  </a:cubicBezTo>
                  <a:cubicBezTo>
                    <a:pt x="159" y="161"/>
                    <a:pt x="160" y="155"/>
                    <a:pt x="167" y="135"/>
                  </a:cubicBezTo>
                  <a:cubicBezTo>
                    <a:pt x="171" y="122"/>
                    <a:pt x="186" y="74"/>
                    <a:pt x="186" y="51"/>
                  </a:cubicBezTo>
                  <a:cubicBezTo>
                    <a:pt x="186" y="7"/>
                    <a:pt x="159" y="0"/>
                    <a:pt x="139" y="0"/>
                  </a:cubicBezTo>
                  <a:cubicBezTo>
                    <a:pt x="109" y="0"/>
                    <a:pt x="89" y="24"/>
                    <a:pt x="79" y="39"/>
                  </a:cubicBezTo>
                  <a:cubicBezTo>
                    <a:pt x="77" y="10"/>
                    <a:pt x="55" y="0"/>
                    <a:pt x="42" y="0"/>
                  </a:cubicBezTo>
                  <a:cubicBezTo>
                    <a:pt x="26" y="0"/>
                    <a:pt x="17" y="15"/>
                    <a:pt x="13" y="25"/>
                  </a:cubicBezTo>
                  <a:cubicBezTo>
                    <a:pt x="5" y="39"/>
                    <a:pt x="0" y="65"/>
                    <a:pt x="0" y="68"/>
                  </a:cubicBezTo>
                  <a:cubicBezTo>
                    <a:pt x="0" y="73"/>
                    <a:pt x="5" y="73"/>
                    <a:pt x="6" y="73"/>
                  </a:cubicBezTo>
                  <a:cubicBezTo>
                    <a:pt x="12" y="73"/>
                    <a:pt x="12" y="71"/>
                    <a:pt x="14" y="61"/>
                  </a:cubicBezTo>
                  <a:cubicBezTo>
                    <a:pt x="20" y="34"/>
                    <a:pt x="26" y="12"/>
                    <a:pt x="41" y="12"/>
                  </a:cubicBezTo>
                  <a:cubicBezTo>
                    <a:pt x="49" y="12"/>
                    <a:pt x="52" y="21"/>
                    <a:pt x="52" y="34"/>
                  </a:cubicBezTo>
                  <a:cubicBezTo>
                    <a:pt x="52" y="43"/>
                    <a:pt x="49" y="59"/>
                    <a:pt x="46" y="71"/>
                  </a:cubicBezTo>
                  <a:cubicBezTo>
                    <a:pt x="43" y="82"/>
                    <a:pt x="41" y="101"/>
                    <a:pt x="37" y="110"/>
                  </a:cubicBezTo>
                  <a:lnTo>
                    <a:pt x="26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2">
              <a:extLst>
                <a:ext uri="{FF2B5EF4-FFF2-40B4-BE49-F238E27FC236}">
                  <a16:creationId xmlns:a16="http://schemas.microsoft.com/office/drawing/2014/main" xmlns="" id="{05852C03-52AD-4F6E-A1A6-A5DB3C9C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369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133">
              <a:extLst>
                <a:ext uri="{FF2B5EF4-FFF2-40B4-BE49-F238E27FC236}">
                  <a16:creationId xmlns:a16="http://schemas.microsoft.com/office/drawing/2014/main" xmlns="" id="{B02CBC32-739E-43D9-8830-AAA0E340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472"/>
              <a:ext cx="246" cy="5"/>
            </a:xfrm>
            <a:custGeom>
              <a:avLst/>
              <a:gdLst>
                <a:gd name="T0" fmla="*/ 546 w 1091"/>
                <a:gd name="T1" fmla="*/ 27 h 28"/>
                <a:gd name="T2" fmla="*/ 0 w 1091"/>
                <a:gd name="T3" fmla="*/ 27 h 28"/>
                <a:gd name="T4" fmla="*/ 0 w 1091"/>
                <a:gd name="T5" fmla="*/ 0 h 28"/>
                <a:gd name="T6" fmla="*/ 1090 w 1091"/>
                <a:gd name="T7" fmla="*/ 0 h 28"/>
                <a:gd name="T8" fmla="*/ 1090 w 1091"/>
                <a:gd name="T9" fmla="*/ 27 h 28"/>
                <a:gd name="T10" fmla="*/ 546 w 1091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28">
                  <a:moveTo>
                    <a:pt x="54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90" y="0"/>
                  </a:lnTo>
                  <a:lnTo>
                    <a:pt x="1090" y="27"/>
                  </a:lnTo>
                  <a:lnTo>
                    <a:pt x="54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134">
              <a:extLst>
                <a:ext uri="{FF2B5EF4-FFF2-40B4-BE49-F238E27FC236}">
                  <a16:creationId xmlns:a16="http://schemas.microsoft.com/office/drawing/2014/main" xmlns="" id="{F814CFE2-F9F0-4F10-804B-C2E3B592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Freeform 135">
              <a:extLst>
                <a:ext uri="{FF2B5EF4-FFF2-40B4-BE49-F238E27FC236}">
                  <a16:creationId xmlns:a16="http://schemas.microsoft.com/office/drawing/2014/main" xmlns="" id="{25B817CB-192A-4E97-8D5D-A117A0584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545"/>
              <a:ext cx="76" cy="64"/>
            </a:xfrm>
            <a:custGeom>
              <a:avLst/>
              <a:gdLst>
                <a:gd name="T0" fmla="*/ 221 w 339"/>
                <a:gd name="T1" fmla="*/ 64 h 286"/>
                <a:gd name="T2" fmla="*/ 228 w 339"/>
                <a:gd name="T3" fmla="*/ 25 h 286"/>
                <a:gd name="T4" fmla="*/ 214 w 339"/>
                <a:gd name="T5" fmla="*/ 7 h 286"/>
                <a:gd name="T6" fmla="*/ 194 w 339"/>
                <a:gd name="T7" fmla="*/ 25 h 286"/>
                <a:gd name="T8" fmla="*/ 165 w 339"/>
                <a:gd name="T9" fmla="*/ 166 h 286"/>
                <a:gd name="T10" fmla="*/ 160 w 339"/>
                <a:gd name="T11" fmla="*/ 207 h 286"/>
                <a:gd name="T12" fmla="*/ 161 w 339"/>
                <a:gd name="T13" fmla="*/ 217 h 286"/>
                <a:gd name="T14" fmla="*/ 114 w 339"/>
                <a:gd name="T15" fmla="*/ 270 h 286"/>
                <a:gd name="T16" fmla="*/ 73 w 339"/>
                <a:gd name="T17" fmla="*/ 214 h 286"/>
                <a:gd name="T18" fmla="*/ 101 w 339"/>
                <a:gd name="T19" fmla="*/ 91 h 286"/>
                <a:gd name="T20" fmla="*/ 108 w 339"/>
                <a:gd name="T21" fmla="*/ 52 h 286"/>
                <a:gd name="T22" fmla="*/ 66 w 339"/>
                <a:gd name="T23" fmla="*/ 0 h 286"/>
                <a:gd name="T24" fmla="*/ 0 w 339"/>
                <a:gd name="T25" fmla="*/ 97 h 286"/>
                <a:gd name="T26" fmla="*/ 6 w 339"/>
                <a:gd name="T27" fmla="*/ 104 h 286"/>
                <a:gd name="T28" fmla="*/ 14 w 339"/>
                <a:gd name="T29" fmla="*/ 91 h 286"/>
                <a:gd name="T30" fmla="*/ 66 w 339"/>
                <a:gd name="T31" fmla="*/ 15 h 286"/>
                <a:gd name="T32" fmla="*/ 78 w 339"/>
                <a:gd name="T33" fmla="*/ 34 h 286"/>
                <a:gd name="T34" fmla="*/ 70 w 339"/>
                <a:gd name="T35" fmla="*/ 79 h 286"/>
                <a:gd name="T36" fmla="*/ 41 w 339"/>
                <a:gd name="T37" fmla="*/ 205 h 286"/>
                <a:gd name="T38" fmla="*/ 113 w 339"/>
                <a:gd name="T39" fmla="*/ 285 h 286"/>
                <a:gd name="T40" fmla="*/ 166 w 339"/>
                <a:gd name="T41" fmla="*/ 241 h 286"/>
                <a:gd name="T42" fmla="*/ 230 w 339"/>
                <a:gd name="T43" fmla="*/ 285 h 286"/>
                <a:gd name="T44" fmla="*/ 303 w 339"/>
                <a:gd name="T45" fmla="*/ 208 h 286"/>
                <a:gd name="T46" fmla="*/ 338 w 339"/>
                <a:gd name="T47" fmla="*/ 45 h 286"/>
                <a:gd name="T48" fmla="*/ 315 w 339"/>
                <a:gd name="T49" fmla="*/ 0 h 286"/>
                <a:gd name="T50" fmla="*/ 288 w 339"/>
                <a:gd name="T51" fmla="*/ 30 h 286"/>
                <a:gd name="T52" fmla="*/ 297 w 339"/>
                <a:gd name="T53" fmla="*/ 46 h 286"/>
                <a:gd name="T54" fmla="*/ 315 w 339"/>
                <a:gd name="T55" fmla="*/ 101 h 286"/>
                <a:gd name="T56" fmla="*/ 287 w 339"/>
                <a:gd name="T57" fmla="*/ 215 h 286"/>
                <a:gd name="T58" fmla="*/ 231 w 339"/>
                <a:gd name="T59" fmla="*/ 270 h 286"/>
                <a:gd name="T60" fmla="*/ 194 w 339"/>
                <a:gd name="T61" fmla="*/ 217 h 286"/>
                <a:gd name="T62" fmla="*/ 200 w 339"/>
                <a:gd name="T63" fmla="*/ 171 h 286"/>
                <a:gd name="T64" fmla="*/ 221 w 339"/>
                <a:gd name="T65" fmla="*/ 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86">
                  <a:moveTo>
                    <a:pt x="221" y="64"/>
                  </a:moveTo>
                  <a:cubicBezTo>
                    <a:pt x="222" y="52"/>
                    <a:pt x="228" y="27"/>
                    <a:pt x="228" y="25"/>
                  </a:cubicBezTo>
                  <a:cubicBezTo>
                    <a:pt x="228" y="12"/>
                    <a:pt x="221" y="7"/>
                    <a:pt x="214" y="7"/>
                  </a:cubicBezTo>
                  <a:cubicBezTo>
                    <a:pt x="207" y="7"/>
                    <a:pt x="197" y="10"/>
                    <a:pt x="194" y="25"/>
                  </a:cubicBezTo>
                  <a:cubicBezTo>
                    <a:pt x="194" y="28"/>
                    <a:pt x="168" y="150"/>
                    <a:pt x="165" y="166"/>
                  </a:cubicBezTo>
                  <a:cubicBezTo>
                    <a:pt x="161" y="184"/>
                    <a:pt x="160" y="196"/>
                    <a:pt x="160" y="207"/>
                  </a:cubicBezTo>
                  <a:cubicBezTo>
                    <a:pt x="160" y="214"/>
                    <a:pt x="160" y="215"/>
                    <a:pt x="161" y="217"/>
                  </a:cubicBezTo>
                  <a:cubicBezTo>
                    <a:pt x="150" y="253"/>
                    <a:pt x="135" y="270"/>
                    <a:pt x="114" y="270"/>
                  </a:cubicBezTo>
                  <a:cubicBezTo>
                    <a:pt x="73" y="270"/>
                    <a:pt x="73" y="224"/>
                    <a:pt x="73" y="214"/>
                  </a:cubicBezTo>
                  <a:cubicBezTo>
                    <a:pt x="73" y="195"/>
                    <a:pt x="77" y="169"/>
                    <a:pt x="101" y="91"/>
                  </a:cubicBezTo>
                  <a:cubicBezTo>
                    <a:pt x="107" y="73"/>
                    <a:pt x="108" y="64"/>
                    <a:pt x="108" y="52"/>
                  </a:cubicBezTo>
                  <a:cubicBezTo>
                    <a:pt x="108" y="24"/>
                    <a:pt x="93" y="0"/>
                    <a:pt x="66" y="0"/>
                  </a:cubicBezTo>
                  <a:cubicBezTo>
                    <a:pt x="19" y="0"/>
                    <a:pt x="0" y="91"/>
                    <a:pt x="0" y="97"/>
                  </a:cubicBezTo>
                  <a:cubicBezTo>
                    <a:pt x="0" y="104"/>
                    <a:pt x="5" y="104"/>
                    <a:pt x="6" y="104"/>
                  </a:cubicBezTo>
                  <a:cubicBezTo>
                    <a:pt x="12" y="104"/>
                    <a:pt x="12" y="104"/>
                    <a:pt x="14" y="91"/>
                  </a:cubicBezTo>
                  <a:cubicBezTo>
                    <a:pt x="28" y="33"/>
                    <a:pt x="48" y="15"/>
                    <a:pt x="66" y="15"/>
                  </a:cubicBezTo>
                  <a:cubicBezTo>
                    <a:pt x="71" y="15"/>
                    <a:pt x="78" y="15"/>
                    <a:pt x="78" y="34"/>
                  </a:cubicBezTo>
                  <a:cubicBezTo>
                    <a:pt x="78" y="51"/>
                    <a:pt x="72" y="68"/>
                    <a:pt x="70" y="79"/>
                  </a:cubicBezTo>
                  <a:cubicBezTo>
                    <a:pt x="48" y="153"/>
                    <a:pt x="41" y="181"/>
                    <a:pt x="41" y="205"/>
                  </a:cubicBezTo>
                  <a:cubicBezTo>
                    <a:pt x="41" y="265"/>
                    <a:pt x="75" y="285"/>
                    <a:pt x="113" y="285"/>
                  </a:cubicBezTo>
                  <a:cubicBezTo>
                    <a:pt x="121" y="285"/>
                    <a:pt x="145" y="285"/>
                    <a:pt x="166" y="241"/>
                  </a:cubicBezTo>
                  <a:cubicBezTo>
                    <a:pt x="179" y="282"/>
                    <a:pt x="215" y="285"/>
                    <a:pt x="230" y="285"/>
                  </a:cubicBezTo>
                  <a:cubicBezTo>
                    <a:pt x="268" y="285"/>
                    <a:pt x="290" y="247"/>
                    <a:pt x="303" y="208"/>
                  </a:cubicBezTo>
                  <a:cubicBezTo>
                    <a:pt x="320" y="159"/>
                    <a:pt x="338" y="74"/>
                    <a:pt x="338" y="45"/>
                  </a:cubicBezTo>
                  <a:cubicBezTo>
                    <a:pt x="338" y="10"/>
                    <a:pt x="323" y="0"/>
                    <a:pt x="315" y="0"/>
                  </a:cubicBezTo>
                  <a:cubicBezTo>
                    <a:pt x="302" y="0"/>
                    <a:pt x="288" y="16"/>
                    <a:pt x="288" y="30"/>
                  </a:cubicBezTo>
                  <a:cubicBezTo>
                    <a:pt x="288" y="39"/>
                    <a:pt x="291" y="43"/>
                    <a:pt x="297" y="46"/>
                  </a:cubicBezTo>
                  <a:cubicBezTo>
                    <a:pt x="303" y="54"/>
                    <a:pt x="315" y="70"/>
                    <a:pt x="315" y="101"/>
                  </a:cubicBezTo>
                  <a:cubicBezTo>
                    <a:pt x="315" y="123"/>
                    <a:pt x="301" y="184"/>
                    <a:pt x="287" y="215"/>
                  </a:cubicBezTo>
                  <a:cubicBezTo>
                    <a:pt x="274" y="250"/>
                    <a:pt x="257" y="270"/>
                    <a:pt x="231" y="270"/>
                  </a:cubicBezTo>
                  <a:cubicBezTo>
                    <a:pt x="207" y="270"/>
                    <a:pt x="194" y="253"/>
                    <a:pt x="194" y="217"/>
                  </a:cubicBezTo>
                  <a:cubicBezTo>
                    <a:pt x="194" y="199"/>
                    <a:pt x="197" y="180"/>
                    <a:pt x="200" y="171"/>
                  </a:cubicBezTo>
                  <a:lnTo>
                    <a:pt x="221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36">
              <a:extLst>
                <a:ext uri="{FF2B5EF4-FFF2-40B4-BE49-F238E27FC236}">
                  <a16:creationId xmlns:a16="http://schemas.microsoft.com/office/drawing/2014/main" xmlns="" id="{1879277B-52A5-4CFC-989A-884AF1B4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37">
              <a:extLst>
                <a:ext uri="{FF2B5EF4-FFF2-40B4-BE49-F238E27FC236}">
                  <a16:creationId xmlns:a16="http://schemas.microsoft.com/office/drawing/2014/main" xmlns="" id="{8A07F82D-2900-40BE-A15D-9CC74727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6" name="Group 138">
            <a:extLst>
              <a:ext uri="{FF2B5EF4-FFF2-40B4-BE49-F238E27FC236}">
                <a16:creationId xmlns:a16="http://schemas.microsoft.com/office/drawing/2014/main" xmlns="" id="{B394F3A3-E704-44AC-B7D0-A3EB2562450A}"/>
              </a:ext>
            </a:extLst>
          </p:cNvPr>
          <p:cNvGrpSpPr>
            <a:grpSpLocks/>
          </p:cNvGrpSpPr>
          <p:nvPr/>
        </p:nvGrpSpPr>
        <p:grpSpPr bwMode="auto">
          <a:xfrm>
            <a:off x="1846219" y="4910967"/>
            <a:ext cx="1617662" cy="446088"/>
            <a:chOff x="771" y="2676"/>
            <a:chExt cx="1019" cy="281"/>
          </a:xfrm>
        </p:grpSpPr>
        <p:sp>
          <p:nvSpPr>
            <p:cNvPr id="147" name="Freeform 139">
              <a:extLst>
                <a:ext uri="{FF2B5EF4-FFF2-40B4-BE49-F238E27FC236}">
                  <a16:creationId xmlns:a16="http://schemas.microsoft.com/office/drawing/2014/main" xmlns="" id="{AE06965B-D050-4ED0-9E9C-86B406A0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678"/>
              <a:ext cx="1020" cy="277"/>
            </a:xfrm>
            <a:custGeom>
              <a:avLst/>
              <a:gdLst>
                <a:gd name="T0" fmla="*/ 2249 w 4501"/>
                <a:gd name="T1" fmla="*/ 1226 h 1227"/>
                <a:gd name="T2" fmla="*/ 0 w 4501"/>
                <a:gd name="T3" fmla="*/ 1226 h 1227"/>
                <a:gd name="T4" fmla="*/ 0 w 4501"/>
                <a:gd name="T5" fmla="*/ 0 h 1227"/>
                <a:gd name="T6" fmla="*/ 4500 w 4501"/>
                <a:gd name="T7" fmla="*/ 0 h 1227"/>
                <a:gd name="T8" fmla="*/ 4500 w 4501"/>
                <a:gd name="T9" fmla="*/ 1226 h 1227"/>
                <a:gd name="T10" fmla="*/ 2249 w 4501"/>
                <a:gd name="T11" fmla="*/ 1226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1" h="1227">
                  <a:moveTo>
                    <a:pt x="2249" y="1226"/>
                  </a:moveTo>
                  <a:lnTo>
                    <a:pt x="0" y="1226"/>
                  </a:lnTo>
                  <a:lnTo>
                    <a:pt x="0" y="0"/>
                  </a:lnTo>
                  <a:lnTo>
                    <a:pt x="4500" y="0"/>
                  </a:lnTo>
                  <a:lnTo>
                    <a:pt x="4500" y="1226"/>
                  </a:lnTo>
                  <a:lnTo>
                    <a:pt x="2249" y="122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" name="Freeform 140">
              <a:extLst>
                <a:ext uri="{FF2B5EF4-FFF2-40B4-BE49-F238E27FC236}">
                  <a16:creationId xmlns:a16="http://schemas.microsoft.com/office/drawing/2014/main" xmlns="" id="{C03BF4E6-F2E4-4CDB-BB66-A42C6BE8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7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xmlns="" id="{191DB15B-E0F7-4A0A-97BD-41BD3D3F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677"/>
              <a:ext cx="77" cy="91"/>
            </a:xfrm>
            <a:custGeom>
              <a:avLst/>
              <a:gdLst>
                <a:gd name="T0" fmla="*/ 83 w 344"/>
                <a:gd name="T1" fmla="*/ 341 h 406"/>
                <a:gd name="T2" fmla="*/ 127 w 344"/>
                <a:gd name="T3" fmla="*/ 229 h 406"/>
                <a:gd name="T4" fmla="*/ 203 w 344"/>
                <a:gd name="T5" fmla="*/ 47 h 406"/>
                <a:gd name="T6" fmla="*/ 231 w 344"/>
                <a:gd name="T7" fmla="*/ 34 h 406"/>
                <a:gd name="T8" fmla="*/ 270 w 344"/>
                <a:gd name="T9" fmla="*/ 80 h 406"/>
                <a:gd name="T10" fmla="*/ 266 w 344"/>
                <a:gd name="T11" fmla="*/ 102 h 406"/>
                <a:gd name="T12" fmla="*/ 271 w 344"/>
                <a:gd name="T13" fmla="*/ 104 h 406"/>
                <a:gd name="T14" fmla="*/ 309 w 344"/>
                <a:gd name="T15" fmla="*/ 90 h 406"/>
                <a:gd name="T16" fmla="*/ 322 w 344"/>
                <a:gd name="T17" fmla="*/ 54 h 406"/>
                <a:gd name="T18" fmla="*/ 278 w 344"/>
                <a:gd name="T19" fmla="*/ 0 h 406"/>
                <a:gd name="T20" fmla="*/ 157 w 344"/>
                <a:gd name="T21" fmla="*/ 61 h 406"/>
                <a:gd name="T22" fmla="*/ 78 w 344"/>
                <a:gd name="T23" fmla="*/ 248 h 406"/>
                <a:gd name="T24" fmla="*/ 47 w 344"/>
                <a:gd name="T25" fmla="*/ 338 h 406"/>
                <a:gd name="T26" fmla="*/ 21 w 344"/>
                <a:gd name="T27" fmla="*/ 377 h 406"/>
                <a:gd name="T28" fmla="*/ 0 w 344"/>
                <a:gd name="T29" fmla="*/ 402 h 406"/>
                <a:gd name="T30" fmla="*/ 5 w 344"/>
                <a:gd name="T31" fmla="*/ 405 h 406"/>
                <a:gd name="T32" fmla="*/ 32 w 344"/>
                <a:gd name="T33" fmla="*/ 394 h 406"/>
                <a:gd name="T34" fmla="*/ 56 w 344"/>
                <a:gd name="T35" fmla="*/ 373 h 406"/>
                <a:gd name="T36" fmla="*/ 138 w 344"/>
                <a:gd name="T37" fmla="*/ 389 h 406"/>
                <a:gd name="T38" fmla="*/ 221 w 344"/>
                <a:gd name="T39" fmla="*/ 405 h 406"/>
                <a:gd name="T40" fmla="*/ 329 w 344"/>
                <a:gd name="T41" fmla="*/ 347 h 406"/>
                <a:gd name="T42" fmla="*/ 343 w 344"/>
                <a:gd name="T43" fmla="*/ 316 h 406"/>
                <a:gd name="T44" fmla="*/ 340 w 344"/>
                <a:gd name="T45" fmla="*/ 314 h 406"/>
                <a:gd name="T46" fmla="*/ 309 w 344"/>
                <a:gd name="T47" fmla="*/ 326 h 406"/>
                <a:gd name="T48" fmla="*/ 288 w 344"/>
                <a:gd name="T49" fmla="*/ 348 h 406"/>
                <a:gd name="T50" fmla="*/ 281 w 344"/>
                <a:gd name="T51" fmla="*/ 364 h 406"/>
                <a:gd name="T52" fmla="*/ 266 w 344"/>
                <a:gd name="T53" fmla="*/ 370 h 406"/>
                <a:gd name="T54" fmla="*/ 178 w 344"/>
                <a:gd name="T55" fmla="*/ 353 h 406"/>
                <a:gd name="T56" fmla="*/ 103 w 344"/>
                <a:gd name="T57" fmla="*/ 339 h 406"/>
                <a:gd name="T58" fmla="*/ 83 w 344"/>
                <a:gd name="T59" fmla="*/ 3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4" h="406">
                  <a:moveTo>
                    <a:pt x="83" y="341"/>
                  </a:moveTo>
                  <a:cubicBezTo>
                    <a:pt x="112" y="294"/>
                    <a:pt x="122" y="258"/>
                    <a:pt x="127" y="229"/>
                  </a:cubicBezTo>
                  <a:cubicBezTo>
                    <a:pt x="147" y="152"/>
                    <a:pt x="169" y="86"/>
                    <a:pt x="203" y="47"/>
                  </a:cubicBezTo>
                  <a:cubicBezTo>
                    <a:pt x="209" y="40"/>
                    <a:pt x="213" y="34"/>
                    <a:pt x="231" y="34"/>
                  </a:cubicBezTo>
                  <a:cubicBezTo>
                    <a:pt x="270" y="34"/>
                    <a:pt x="270" y="73"/>
                    <a:pt x="270" y="80"/>
                  </a:cubicBezTo>
                  <a:cubicBezTo>
                    <a:pt x="270" y="92"/>
                    <a:pt x="266" y="98"/>
                    <a:pt x="266" y="102"/>
                  </a:cubicBezTo>
                  <a:cubicBezTo>
                    <a:pt x="266" y="104"/>
                    <a:pt x="271" y="104"/>
                    <a:pt x="271" y="104"/>
                  </a:cubicBezTo>
                  <a:cubicBezTo>
                    <a:pt x="279" y="104"/>
                    <a:pt x="295" y="98"/>
                    <a:pt x="309" y="90"/>
                  </a:cubicBezTo>
                  <a:cubicBezTo>
                    <a:pt x="318" y="80"/>
                    <a:pt x="322" y="76"/>
                    <a:pt x="322" y="54"/>
                  </a:cubicBezTo>
                  <a:cubicBezTo>
                    <a:pt x="322" y="22"/>
                    <a:pt x="309" y="0"/>
                    <a:pt x="278" y="0"/>
                  </a:cubicBezTo>
                  <a:cubicBezTo>
                    <a:pt x="258" y="0"/>
                    <a:pt x="210" y="5"/>
                    <a:pt x="157" y="61"/>
                  </a:cubicBezTo>
                  <a:cubicBezTo>
                    <a:pt x="114" y="104"/>
                    <a:pt x="87" y="206"/>
                    <a:pt x="78" y="248"/>
                  </a:cubicBezTo>
                  <a:cubicBezTo>
                    <a:pt x="68" y="286"/>
                    <a:pt x="62" y="303"/>
                    <a:pt x="47" y="338"/>
                  </a:cubicBezTo>
                  <a:cubicBezTo>
                    <a:pt x="42" y="343"/>
                    <a:pt x="29" y="369"/>
                    <a:pt x="21" y="377"/>
                  </a:cubicBezTo>
                  <a:cubicBezTo>
                    <a:pt x="5" y="389"/>
                    <a:pt x="0" y="401"/>
                    <a:pt x="0" y="402"/>
                  </a:cubicBezTo>
                  <a:cubicBezTo>
                    <a:pt x="0" y="403"/>
                    <a:pt x="1" y="405"/>
                    <a:pt x="5" y="405"/>
                  </a:cubicBezTo>
                  <a:cubicBezTo>
                    <a:pt x="8" y="405"/>
                    <a:pt x="18" y="403"/>
                    <a:pt x="32" y="394"/>
                  </a:cubicBezTo>
                  <a:cubicBezTo>
                    <a:pt x="42" y="389"/>
                    <a:pt x="44" y="388"/>
                    <a:pt x="56" y="373"/>
                  </a:cubicBezTo>
                  <a:cubicBezTo>
                    <a:pt x="84" y="374"/>
                    <a:pt x="103" y="380"/>
                    <a:pt x="138" y="389"/>
                  </a:cubicBezTo>
                  <a:cubicBezTo>
                    <a:pt x="165" y="397"/>
                    <a:pt x="194" y="405"/>
                    <a:pt x="221" y="405"/>
                  </a:cubicBezTo>
                  <a:cubicBezTo>
                    <a:pt x="265" y="405"/>
                    <a:pt x="312" y="372"/>
                    <a:pt x="329" y="347"/>
                  </a:cubicBezTo>
                  <a:cubicBezTo>
                    <a:pt x="340" y="332"/>
                    <a:pt x="343" y="318"/>
                    <a:pt x="343" y="316"/>
                  </a:cubicBezTo>
                  <a:cubicBezTo>
                    <a:pt x="343" y="314"/>
                    <a:pt x="340" y="314"/>
                    <a:pt x="340" y="314"/>
                  </a:cubicBezTo>
                  <a:cubicBezTo>
                    <a:pt x="330" y="314"/>
                    <a:pt x="317" y="319"/>
                    <a:pt x="309" y="326"/>
                  </a:cubicBezTo>
                  <a:cubicBezTo>
                    <a:pt x="294" y="334"/>
                    <a:pt x="291" y="339"/>
                    <a:pt x="288" y="348"/>
                  </a:cubicBezTo>
                  <a:cubicBezTo>
                    <a:pt x="286" y="357"/>
                    <a:pt x="283" y="361"/>
                    <a:pt x="281" y="364"/>
                  </a:cubicBezTo>
                  <a:cubicBezTo>
                    <a:pt x="275" y="370"/>
                    <a:pt x="275" y="370"/>
                    <a:pt x="266" y="370"/>
                  </a:cubicBezTo>
                  <a:cubicBezTo>
                    <a:pt x="240" y="370"/>
                    <a:pt x="213" y="363"/>
                    <a:pt x="178" y="353"/>
                  </a:cubicBezTo>
                  <a:cubicBezTo>
                    <a:pt x="162" y="348"/>
                    <a:pt x="131" y="339"/>
                    <a:pt x="103" y="339"/>
                  </a:cubicBezTo>
                  <a:cubicBezTo>
                    <a:pt x="96" y="339"/>
                    <a:pt x="88" y="339"/>
                    <a:pt x="83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xmlns="" id="{20F59A2D-D00C-4C6F-884B-8F9E66E17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817"/>
              <a:ext cx="266" cy="5"/>
            </a:xfrm>
            <a:custGeom>
              <a:avLst/>
              <a:gdLst>
                <a:gd name="T0" fmla="*/ 590 w 1179"/>
                <a:gd name="T1" fmla="*/ 24 h 25"/>
                <a:gd name="T2" fmla="*/ 0 w 1179"/>
                <a:gd name="T3" fmla="*/ 24 h 25"/>
                <a:gd name="T4" fmla="*/ 0 w 1179"/>
                <a:gd name="T5" fmla="*/ 0 h 25"/>
                <a:gd name="T6" fmla="*/ 1178 w 1179"/>
                <a:gd name="T7" fmla="*/ 0 h 25"/>
                <a:gd name="T8" fmla="*/ 1178 w 1179"/>
                <a:gd name="T9" fmla="*/ 24 h 25"/>
                <a:gd name="T10" fmla="*/ 590 w 117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25">
                  <a:moveTo>
                    <a:pt x="59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78" y="0"/>
                  </a:lnTo>
                  <a:lnTo>
                    <a:pt x="1178" y="24"/>
                  </a:lnTo>
                  <a:lnTo>
                    <a:pt x="59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xmlns="" id="{49D0FC33-3F98-4E14-BF76-2C463C9A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xmlns="" id="{446406EF-759B-4DF2-8C53-363EED5E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2882"/>
              <a:ext cx="82" cy="57"/>
            </a:xfrm>
            <a:custGeom>
              <a:avLst/>
              <a:gdLst>
                <a:gd name="T0" fmla="*/ 239 w 366"/>
                <a:gd name="T1" fmla="*/ 57 h 254"/>
                <a:gd name="T2" fmla="*/ 247 w 366"/>
                <a:gd name="T3" fmla="*/ 22 h 254"/>
                <a:gd name="T4" fmla="*/ 231 w 366"/>
                <a:gd name="T5" fmla="*/ 7 h 254"/>
                <a:gd name="T6" fmla="*/ 209 w 366"/>
                <a:gd name="T7" fmla="*/ 22 h 254"/>
                <a:gd name="T8" fmla="*/ 178 w 366"/>
                <a:gd name="T9" fmla="*/ 148 h 254"/>
                <a:gd name="T10" fmla="*/ 173 w 366"/>
                <a:gd name="T11" fmla="*/ 183 h 254"/>
                <a:gd name="T12" fmla="*/ 174 w 366"/>
                <a:gd name="T13" fmla="*/ 192 h 254"/>
                <a:gd name="T14" fmla="*/ 123 w 366"/>
                <a:gd name="T15" fmla="*/ 240 h 254"/>
                <a:gd name="T16" fmla="*/ 79 w 366"/>
                <a:gd name="T17" fmla="*/ 190 h 254"/>
                <a:gd name="T18" fmla="*/ 109 w 366"/>
                <a:gd name="T19" fmla="*/ 80 h 254"/>
                <a:gd name="T20" fmla="*/ 117 w 366"/>
                <a:gd name="T21" fmla="*/ 46 h 254"/>
                <a:gd name="T22" fmla="*/ 71 w 366"/>
                <a:gd name="T23" fmla="*/ 0 h 254"/>
                <a:gd name="T24" fmla="*/ 0 w 366"/>
                <a:gd name="T25" fmla="*/ 86 h 254"/>
                <a:gd name="T26" fmla="*/ 6 w 366"/>
                <a:gd name="T27" fmla="*/ 92 h 254"/>
                <a:gd name="T28" fmla="*/ 16 w 366"/>
                <a:gd name="T29" fmla="*/ 80 h 254"/>
                <a:gd name="T30" fmla="*/ 71 w 366"/>
                <a:gd name="T31" fmla="*/ 13 h 254"/>
                <a:gd name="T32" fmla="*/ 84 w 366"/>
                <a:gd name="T33" fmla="*/ 30 h 254"/>
                <a:gd name="T34" fmla="*/ 75 w 366"/>
                <a:gd name="T35" fmla="*/ 70 h 254"/>
                <a:gd name="T36" fmla="*/ 44 w 366"/>
                <a:gd name="T37" fmla="*/ 182 h 254"/>
                <a:gd name="T38" fmla="*/ 122 w 366"/>
                <a:gd name="T39" fmla="*/ 253 h 254"/>
                <a:gd name="T40" fmla="*/ 179 w 366"/>
                <a:gd name="T41" fmla="*/ 214 h 254"/>
                <a:gd name="T42" fmla="*/ 248 w 366"/>
                <a:gd name="T43" fmla="*/ 253 h 254"/>
                <a:gd name="T44" fmla="*/ 327 w 366"/>
                <a:gd name="T45" fmla="*/ 185 h 254"/>
                <a:gd name="T46" fmla="*/ 365 w 366"/>
                <a:gd name="T47" fmla="*/ 40 h 254"/>
                <a:gd name="T48" fmla="*/ 340 w 366"/>
                <a:gd name="T49" fmla="*/ 0 h 254"/>
                <a:gd name="T50" fmla="*/ 312 w 366"/>
                <a:gd name="T51" fmla="*/ 26 h 254"/>
                <a:gd name="T52" fmla="*/ 321 w 366"/>
                <a:gd name="T53" fmla="*/ 41 h 254"/>
                <a:gd name="T54" fmla="*/ 340 w 366"/>
                <a:gd name="T55" fmla="*/ 90 h 254"/>
                <a:gd name="T56" fmla="*/ 310 w 366"/>
                <a:gd name="T57" fmla="*/ 191 h 254"/>
                <a:gd name="T58" fmla="*/ 249 w 366"/>
                <a:gd name="T59" fmla="*/ 240 h 254"/>
                <a:gd name="T60" fmla="*/ 209 w 366"/>
                <a:gd name="T61" fmla="*/ 192 h 254"/>
                <a:gd name="T62" fmla="*/ 216 w 366"/>
                <a:gd name="T63" fmla="*/ 152 h 254"/>
                <a:gd name="T64" fmla="*/ 239 w 366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6" h="254">
                  <a:moveTo>
                    <a:pt x="239" y="57"/>
                  </a:moveTo>
                  <a:cubicBezTo>
                    <a:pt x="240" y="46"/>
                    <a:pt x="247" y="24"/>
                    <a:pt x="247" y="22"/>
                  </a:cubicBezTo>
                  <a:cubicBezTo>
                    <a:pt x="247" y="11"/>
                    <a:pt x="239" y="7"/>
                    <a:pt x="231" y="7"/>
                  </a:cubicBezTo>
                  <a:cubicBezTo>
                    <a:pt x="223" y="7"/>
                    <a:pt x="213" y="9"/>
                    <a:pt x="209" y="22"/>
                  </a:cubicBezTo>
                  <a:cubicBezTo>
                    <a:pt x="209" y="25"/>
                    <a:pt x="182" y="133"/>
                    <a:pt x="178" y="148"/>
                  </a:cubicBezTo>
                  <a:cubicBezTo>
                    <a:pt x="174" y="163"/>
                    <a:pt x="173" y="174"/>
                    <a:pt x="173" y="183"/>
                  </a:cubicBezTo>
                  <a:cubicBezTo>
                    <a:pt x="173" y="190"/>
                    <a:pt x="173" y="191"/>
                    <a:pt x="174" y="192"/>
                  </a:cubicBezTo>
                  <a:cubicBezTo>
                    <a:pt x="162" y="224"/>
                    <a:pt x="145" y="240"/>
                    <a:pt x="123" y="240"/>
                  </a:cubicBezTo>
                  <a:cubicBezTo>
                    <a:pt x="79" y="240"/>
                    <a:pt x="79" y="199"/>
                    <a:pt x="79" y="190"/>
                  </a:cubicBezTo>
                  <a:cubicBezTo>
                    <a:pt x="79" y="173"/>
                    <a:pt x="83" y="150"/>
                    <a:pt x="109" y="80"/>
                  </a:cubicBezTo>
                  <a:cubicBezTo>
                    <a:pt x="116" y="65"/>
                    <a:pt x="117" y="57"/>
                    <a:pt x="117" y="46"/>
                  </a:cubicBezTo>
                  <a:cubicBezTo>
                    <a:pt x="117" y="21"/>
                    <a:pt x="100" y="0"/>
                    <a:pt x="71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6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0" y="29"/>
                    <a:pt x="52" y="13"/>
                    <a:pt x="71" y="13"/>
                  </a:cubicBezTo>
                  <a:cubicBezTo>
                    <a:pt x="77" y="13"/>
                    <a:pt x="84" y="13"/>
                    <a:pt x="84" y="30"/>
                  </a:cubicBezTo>
                  <a:cubicBezTo>
                    <a:pt x="84" y="45"/>
                    <a:pt x="78" y="61"/>
                    <a:pt x="75" y="70"/>
                  </a:cubicBezTo>
                  <a:cubicBezTo>
                    <a:pt x="52" y="136"/>
                    <a:pt x="44" y="161"/>
                    <a:pt x="44" y="182"/>
                  </a:cubicBezTo>
                  <a:cubicBezTo>
                    <a:pt x="44" y="235"/>
                    <a:pt x="81" y="253"/>
                    <a:pt x="122" y="253"/>
                  </a:cubicBezTo>
                  <a:cubicBezTo>
                    <a:pt x="131" y="253"/>
                    <a:pt x="157" y="253"/>
                    <a:pt x="179" y="214"/>
                  </a:cubicBezTo>
                  <a:cubicBezTo>
                    <a:pt x="194" y="251"/>
                    <a:pt x="232" y="253"/>
                    <a:pt x="248" y="253"/>
                  </a:cubicBezTo>
                  <a:cubicBezTo>
                    <a:pt x="290" y="253"/>
                    <a:pt x="313" y="219"/>
                    <a:pt x="327" y="185"/>
                  </a:cubicBezTo>
                  <a:cubicBezTo>
                    <a:pt x="345" y="141"/>
                    <a:pt x="365" y="66"/>
                    <a:pt x="365" y="40"/>
                  </a:cubicBezTo>
                  <a:cubicBezTo>
                    <a:pt x="365" y="9"/>
                    <a:pt x="349" y="0"/>
                    <a:pt x="340" y="0"/>
                  </a:cubicBezTo>
                  <a:cubicBezTo>
                    <a:pt x="326" y="0"/>
                    <a:pt x="312" y="15"/>
                    <a:pt x="312" y="26"/>
                  </a:cubicBezTo>
                  <a:cubicBezTo>
                    <a:pt x="312" y="34"/>
                    <a:pt x="314" y="38"/>
                    <a:pt x="321" y="41"/>
                  </a:cubicBezTo>
                  <a:cubicBezTo>
                    <a:pt x="327" y="47"/>
                    <a:pt x="340" y="62"/>
                    <a:pt x="340" y="90"/>
                  </a:cubicBezTo>
                  <a:cubicBezTo>
                    <a:pt x="340" y="109"/>
                    <a:pt x="325" y="163"/>
                    <a:pt x="310" y="191"/>
                  </a:cubicBezTo>
                  <a:cubicBezTo>
                    <a:pt x="296" y="222"/>
                    <a:pt x="278" y="240"/>
                    <a:pt x="249" y="240"/>
                  </a:cubicBezTo>
                  <a:cubicBezTo>
                    <a:pt x="223" y="240"/>
                    <a:pt x="209" y="224"/>
                    <a:pt x="209" y="192"/>
                  </a:cubicBezTo>
                  <a:cubicBezTo>
                    <a:pt x="209" y="177"/>
                    <a:pt x="213" y="160"/>
                    <a:pt x="216" y="152"/>
                  </a:cubicBezTo>
                  <a:lnTo>
                    <a:pt x="239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xmlns="" id="{75FC0FB5-2A92-4BCB-9941-6CFE9FAE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98"/>
              <a:ext cx="38" cy="58"/>
            </a:xfrm>
            <a:custGeom>
              <a:avLst/>
              <a:gdLst>
                <a:gd name="T0" fmla="*/ 171 w 172"/>
                <a:gd name="T1" fmla="*/ 189 h 261"/>
                <a:gd name="T2" fmla="*/ 157 w 172"/>
                <a:gd name="T3" fmla="*/ 189 h 261"/>
                <a:gd name="T4" fmla="*/ 147 w 172"/>
                <a:gd name="T5" fmla="*/ 224 h 261"/>
                <a:gd name="T6" fmla="*/ 109 w 172"/>
                <a:gd name="T7" fmla="*/ 227 h 261"/>
                <a:gd name="T8" fmla="*/ 39 w 172"/>
                <a:gd name="T9" fmla="*/ 227 h 261"/>
                <a:gd name="T10" fmla="*/ 116 w 172"/>
                <a:gd name="T11" fmla="*/ 161 h 261"/>
                <a:gd name="T12" fmla="*/ 171 w 172"/>
                <a:gd name="T13" fmla="*/ 76 h 261"/>
                <a:gd name="T14" fmla="*/ 79 w 172"/>
                <a:gd name="T15" fmla="*/ 0 h 261"/>
                <a:gd name="T16" fmla="*/ 0 w 172"/>
                <a:gd name="T17" fmla="*/ 70 h 261"/>
                <a:gd name="T18" fmla="*/ 21 w 172"/>
                <a:gd name="T19" fmla="*/ 92 h 261"/>
                <a:gd name="T20" fmla="*/ 40 w 172"/>
                <a:gd name="T21" fmla="*/ 71 h 261"/>
                <a:gd name="T22" fmla="*/ 18 w 172"/>
                <a:gd name="T23" fmla="*/ 50 h 261"/>
                <a:gd name="T24" fmla="*/ 75 w 172"/>
                <a:gd name="T25" fmla="*/ 15 h 261"/>
                <a:gd name="T26" fmla="*/ 134 w 172"/>
                <a:gd name="T27" fmla="*/ 76 h 261"/>
                <a:gd name="T28" fmla="*/ 96 w 172"/>
                <a:gd name="T29" fmla="*/ 152 h 261"/>
                <a:gd name="T30" fmla="*/ 3 w 172"/>
                <a:gd name="T31" fmla="*/ 244 h 261"/>
                <a:gd name="T32" fmla="*/ 0 w 172"/>
                <a:gd name="T33" fmla="*/ 260 h 261"/>
                <a:gd name="T34" fmla="*/ 158 w 172"/>
                <a:gd name="T35" fmla="*/ 260 h 261"/>
                <a:gd name="T36" fmla="*/ 171 w 172"/>
                <a:gd name="T37" fmla="*/ 18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61">
                  <a:moveTo>
                    <a:pt x="171" y="189"/>
                  </a:moveTo>
                  <a:lnTo>
                    <a:pt x="157" y="189"/>
                  </a:lnTo>
                  <a:cubicBezTo>
                    <a:pt x="156" y="198"/>
                    <a:pt x="153" y="220"/>
                    <a:pt x="147" y="224"/>
                  </a:cubicBezTo>
                  <a:cubicBezTo>
                    <a:pt x="145" y="227"/>
                    <a:pt x="116" y="227"/>
                    <a:pt x="109" y="227"/>
                  </a:cubicBezTo>
                  <a:lnTo>
                    <a:pt x="39" y="227"/>
                  </a:lnTo>
                  <a:cubicBezTo>
                    <a:pt x="78" y="190"/>
                    <a:pt x="92" y="181"/>
                    <a:pt x="116" y="161"/>
                  </a:cubicBezTo>
                  <a:cubicBezTo>
                    <a:pt x="145" y="137"/>
                    <a:pt x="171" y="113"/>
                    <a:pt x="171" y="76"/>
                  </a:cubicBezTo>
                  <a:cubicBezTo>
                    <a:pt x="171" y="29"/>
                    <a:pt x="130" y="0"/>
                    <a:pt x="79" y="0"/>
                  </a:cubicBezTo>
                  <a:cubicBezTo>
                    <a:pt x="32" y="0"/>
                    <a:pt x="0" y="34"/>
                    <a:pt x="0" y="70"/>
                  </a:cubicBezTo>
                  <a:cubicBezTo>
                    <a:pt x="0" y="90"/>
                    <a:pt x="16" y="92"/>
                    <a:pt x="21" y="92"/>
                  </a:cubicBezTo>
                  <a:cubicBezTo>
                    <a:pt x="30" y="92"/>
                    <a:pt x="40" y="86"/>
                    <a:pt x="40" y="71"/>
                  </a:cubicBezTo>
                  <a:cubicBezTo>
                    <a:pt x="40" y="65"/>
                    <a:pt x="39" y="50"/>
                    <a:pt x="18" y="50"/>
                  </a:cubicBezTo>
                  <a:cubicBezTo>
                    <a:pt x="30" y="22"/>
                    <a:pt x="56" y="15"/>
                    <a:pt x="75" y="15"/>
                  </a:cubicBezTo>
                  <a:cubicBezTo>
                    <a:pt x="114" y="15"/>
                    <a:pt x="134" y="45"/>
                    <a:pt x="134" y="76"/>
                  </a:cubicBezTo>
                  <a:cubicBezTo>
                    <a:pt x="134" y="111"/>
                    <a:pt x="109" y="136"/>
                    <a:pt x="96" y="152"/>
                  </a:cubicBezTo>
                  <a:lnTo>
                    <a:pt x="3" y="244"/>
                  </a:lnTo>
                  <a:cubicBezTo>
                    <a:pt x="0" y="248"/>
                    <a:pt x="0" y="251"/>
                    <a:pt x="0" y="260"/>
                  </a:cubicBezTo>
                  <a:lnTo>
                    <a:pt x="158" y="260"/>
                  </a:lnTo>
                  <a:lnTo>
                    <a:pt x="171" y="1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xmlns="" id="{489AA707-E237-4716-BEE3-5FFF0A5D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xmlns="" id="{B73E9DEA-CF53-4C7E-86EB-6B8262C0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804"/>
              <a:ext cx="82" cy="29"/>
            </a:xfrm>
            <a:custGeom>
              <a:avLst/>
              <a:gdLst>
                <a:gd name="T0" fmla="*/ 345 w 366"/>
                <a:gd name="T1" fmla="*/ 22 h 133"/>
                <a:gd name="T2" fmla="*/ 365 w 366"/>
                <a:gd name="T3" fmla="*/ 11 h 133"/>
                <a:gd name="T4" fmla="*/ 348 w 366"/>
                <a:gd name="T5" fmla="*/ 0 h 133"/>
                <a:gd name="T6" fmla="*/ 18 w 366"/>
                <a:gd name="T7" fmla="*/ 0 h 133"/>
                <a:gd name="T8" fmla="*/ 0 w 366"/>
                <a:gd name="T9" fmla="*/ 11 h 133"/>
                <a:gd name="T10" fmla="*/ 18 w 366"/>
                <a:gd name="T11" fmla="*/ 22 h 133"/>
                <a:gd name="T12" fmla="*/ 345 w 366"/>
                <a:gd name="T13" fmla="*/ 22 h 133"/>
                <a:gd name="T14" fmla="*/ 348 w 366"/>
                <a:gd name="T15" fmla="*/ 132 h 133"/>
                <a:gd name="T16" fmla="*/ 365 w 366"/>
                <a:gd name="T17" fmla="*/ 120 h 133"/>
                <a:gd name="T18" fmla="*/ 345 w 366"/>
                <a:gd name="T19" fmla="*/ 109 h 133"/>
                <a:gd name="T20" fmla="*/ 18 w 366"/>
                <a:gd name="T21" fmla="*/ 109 h 133"/>
                <a:gd name="T22" fmla="*/ 0 w 366"/>
                <a:gd name="T23" fmla="*/ 120 h 133"/>
                <a:gd name="T24" fmla="*/ 18 w 366"/>
                <a:gd name="T25" fmla="*/ 132 h 133"/>
                <a:gd name="T26" fmla="*/ 348 w 3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133">
                  <a:moveTo>
                    <a:pt x="345" y="22"/>
                  </a:moveTo>
                  <a:cubicBezTo>
                    <a:pt x="356" y="22"/>
                    <a:pt x="365" y="22"/>
                    <a:pt x="365" y="11"/>
                  </a:cubicBezTo>
                  <a:cubicBezTo>
                    <a:pt x="365" y="0"/>
                    <a:pt x="356" y="0"/>
                    <a:pt x="34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8" y="22"/>
                  </a:cubicBezTo>
                  <a:lnTo>
                    <a:pt x="345" y="22"/>
                  </a:lnTo>
                  <a:close/>
                  <a:moveTo>
                    <a:pt x="348" y="132"/>
                  </a:moveTo>
                  <a:cubicBezTo>
                    <a:pt x="356" y="132"/>
                    <a:pt x="365" y="132"/>
                    <a:pt x="365" y="120"/>
                  </a:cubicBezTo>
                  <a:cubicBezTo>
                    <a:pt x="365" y="109"/>
                    <a:pt x="356" y="109"/>
                    <a:pt x="345" y="109"/>
                  </a:cubicBezTo>
                  <a:lnTo>
                    <a:pt x="18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8" y="132"/>
                  </a:cubicBezTo>
                  <a:lnTo>
                    <a:pt x="348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xmlns="" id="{8CC28020-7BB8-4C28-8E5B-DBDEBF4F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6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xmlns="" id="{58BEECF0-C7AC-440A-8066-2BE83EB4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677"/>
              <a:ext cx="77" cy="91"/>
            </a:xfrm>
            <a:custGeom>
              <a:avLst/>
              <a:gdLst>
                <a:gd name="T0" fmla="*/ 83 w 344"/>
                <a:gd name="T1" fmla="*/ 341 h 406"/>
                <a:gd name="T2" fmla="*/ 127 w 344"/>
                <a:gd name="T3" fmla="*/ 229 h 406"/>
                <a:gd name="T4" fmla="*/ 203 w 344"/>
                <a:gd name="T5" fmla="*/ 47 h 406"/>
                <a:gd name="T6" fmla="*/ 231 w 344"/>
                <a:gd name="T7" fmla="*/ 34 h 406"/>
                <a:gd name="T8" fmla="*/ 270 w 344"/>
                <a:gd name="T9" fmla="*/ 80 h 406"/>
                <a:gd name="T10" fmla="*/ 266 w 344"/>
                <a:gd name="T11" fmla="*/ 102 h 406"/>
                <a:gd name="T12" fmla="*/ 271 w 344"/>
                <a:gd name="T13" fmla="*/ 104 h 406"/>
                <a:gd name="T14" fmla="*/ 309 w 344"/>
                <a:gd name="T15" fmla="*/ 90 h 406"/>
                <a:gd name="T16" fmla="*/ 322 w 344"/>
                <a:gd name="T17" fmla="*/ 54 h 406"/>
                <a:gd name="T18" fmla="*/ 278 w 344"/>
                <a:gd name="T19" fmla="*/ 0 h 406"/>
                <a:gd name="T20" fmla="*/ 157 w 344"/>
                <a:gd name="T21" fmla="*/ 61 h 406"/>
                <a:gd name="T22" fmla="*/ 78 w 344"/>
                <a:gd name="T23" fmla="*/ 248 h 406"/>
                <a:gd name="T24" fmla="*/ 47 w 344"/>
                <a:gd name="T25" fmla="*/ 338 h 406"/>
                <a:gd name="T26" fmla="*/ 21 w 344"/>
                <a:gd name="T27" fmla="*/ 377 h 406"/>
                <a:gd name="T28" fmla="*/ 0 w 344"/>
                <a:gd name="T29" fmla="*/ 402 h 406"/>
                <a:gd name="T30" fmla="*/ 5 w 344"/>
                <a:gd name="T31" fmla="*/ 405 h 406"/>
                <a:gd name="T32" fmla="*/ 32 w 344"/>
                <a:gd name="T33" fmla="*/ 394 h 406"/>
                <a:gd name="T34" fmla="*/ 56 w 344"/>
                <a:gd name="T35" fmla="*/ 373 h 406"/>
                <a:gd name="T36" fmla="*/ 138 w 344"/>
                <a:gd name="T37" fmla="*/ 389 h 406"/>
                <a:gd name="T38" fmla="*/ 221 w 344"/>
                <a:gd name="T39" fmla="*/ 405 h 406"/>
                <a:gd name="T40" fmla="*/ 329 w 344"/>
                <a:gd name="T41" fmla="*/ 347 h 406"/>
                <a:gd name="T42" fmla="*/ 343 w 344"/>
                <a:gd name="T43" fmla="*/ 316 h 406"/>
                <a:gd name="T44" fmla="*/ 340 w 344"/>
                <a:gd name="T45" fmla="*/ 314 h 406"/>
                <a:gd name="T46" fmla="*/ 309 w 344"/>
                <a:gd name="T47" fmla="*/ 326 h 406"/>
                <a:gd name="T48" fmla="*/ 288 w 344"/>
                <a:gd name="T49" fmla="*/ 348 h 406"/>
                <a:gd name="T50" fmla="*/ 281 w 344"/>
                <a:gd name="T51" fmla="*/ 364 h 406"/>
                <a:gd name="T52" fmla="*/ 266 w 344"/>
                <a:gd name="T53" fmla="*/ 370 h 406"/>
                <a:gd name="T54" fmla="*/ 178 w 344"/>
                <a:gd name="T55" fmla="*/ 353 h 406"/>
                <a:gd name="T56" fmla="*/ 103 w 344"/>
                <a:gd name="T57" fmla="*/ 339 h 406"/>
                <a:gd name="T58" fmla="*/ 83 w 344"/>
                <a:gd name="T59" fmla="*/ 3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4" h="406">
                  <a:moveTo>
                    <a:pt x="83" y="341"/>
                  </a:moveTo>
                  <a:cubicBezTo>
                    <a:pt x="110" y="294"/>
                    <a:pt x="122" y="258"/>
                    <a:pt x="127" y="229"/>
                  </a:cubicBezTo>
                  <a:cubicBezTo>
                    <a:pt x="147" y="152"/>
                    <a:pt x="169" y="86"/>
                    <a:pt x="203" y="47"/>
                  </a:cubicBezTo>
                  <a:cubicBezTo>
                    <a:pt x="209" y="40"/>
                    <a:pt x="213" y="34"/>
                    <a:pt x="231" y="34"/>
                  </a:cubicBezTo>
                  <a:cubicBezTo>
                    <a:pt x="270" y="34"/>
                    <a:pt x="270" y="73"/>
                    <a:pt x="270" y="80"/>
                  </a:cubicBezTo>
                  <a:cubicBezTo>
                    <a:pt x="270" y="92"/>
                    <a:pt x="266" y="98"/>
                    <a:pt x="266" y="102"/>
                  </a:cubicBezTo>
                  <a:cubicBezTo>
                    <a:pt x="266" y="104"/>
                    <a:pt x="271" y="104"/>
                    <a:pt x="271" y="104"/>
                  </a:cubicBezTo>
                  <a:cubicBezTo>
                    <a:pt x="279" y="104"/>
                    <a:pt x="295" y="98"/>
                    <a:pt x="309" y="90"/>
                  </a:cubicBezTo>
                  <a:cubicBezTo>
                    <a:pt x="318" y="80"/>
                    <a:pt x="322" y="76"/>
                    <a:pt x="322" y="54"/>
                  </a:cubicBezTo>
                  <a:cubicBezTo>
                    <a:pt x="322" y="22"/>
                    <a:pt x="309" y="0"/>
                    <a:pt x="278" y="0"/>
                  </a:cubicBezTo>
                  <a:cubicBezTo>
                    <a:pt x="258" y="0"/>
                    <a:pt x="210" y="5"/>
                    <a:pt x="157" y="61"/>
                  </a:cubicBezTo>
                  <a:cubicBezTo>
                    <a:pt x="114" y="104"/>
                    <a:pt x="87" y="206"/>
                    <a:pt x="78" y="248"/>
                  </a:cubicBezTo>
                  <a:cubicBezTo>
                    <a:pt x="68" y="286"/>
                    <a:pt x="62" y="303"/>
                    <a:pt x="47" y="338"/>
                  </a:cubicBezTo>
                  <a:cubicBezTo>
                    <a:pt x="42" y="343"/>
                    <a:pt x="29" y="369"/>
                    <a:pt x="21" y="377"/>
                  </a:cubicBezTo>
                  <a:cubicBezTo>
                    <a:pt x="5" y="389"/>
                    <a:pt x="0" y="401"/>
                    <a:pt x="0" y="402"/>
                  </a:cubicBezTo>
                  <a:cubicBezTo>
                    <a:pt x="0" y="403"/>
                    <a:pt x="1" y="405"/>
                    <a:pt x="5" y="405"/>
                  </a:cubicBezTo>
                  <a:cubicBezTo>
                    <a:pt x="8" y="405"/>
                    <a:pt x="18" y="403"/>
                    <a:pt x="32" y="394"/>
                  </a:cubicBezTo>
                  <a:cubicBezTo>
                    <a:pt x="42" y="389"/>
                    <a:pt x="44" y="388"/>
                    <a:pt x="56" y="373"/>
                  </a:cubicBezTo>
                  <a:cubicBezTo>
                    <a:pt x="84" y="374"/>
                    <a:pt x="103" y="380"/>
                    <a:pt x="138" y="389"/>
                  </a:cubicBezTo>
                  <a:cubicBezTo>
                    <a:pt x="165" y="397"/>
                    <a:pt x="194" y="405"/>
                    <a:pt x="221" y="405"/>
                  </a:cubicBezTo>
                  <a:cubicBezTo>
                    <a:pt x="265" y="405"/>
                    <a:pt x="312" y="372"/>
                    <a:pt x="329" y="347"/>
                  </a:cubicBezTo>
                  <a:cubicBezTo>
                    <a:pt x="340" y="332"/>
                    <a:pt x="343" y="318"/>
                    <a:pt x="343" y="316"/>
                  </a:cubicBezTo>
                  <a:cubicBezTo>
                    <a:pt x="343" y="314"/>
                    <a:pt x="340" y="314"/>
                    <a:pt x="340" y="314"/>
                  </a:cubicBezTo>
                  <a:cubicBezTo>
                    <a:pt x="330" y="314"/>
                    <a:pt x="317" y="319"/>
                    <a:pt x="309" y="326"/>
                  </a:cubicBezTo>
                  <a:cubicBezTo>
                    <a:pt x="294" y="334"/>
                    <a:pt x="291" y="339"/>
                    <a:pt x="288" y="348"/>
                  </a:cubicBezTo>
                  <a:cubicBezTo>
                    <a:pt x="286" y="357"/>
                    <a:pt x="283" y="361"/>
                    <a:pt x="281" y="364"/>
                  </a:cubicBezTo>
                  <a:cubicBezTo>
                    <a:pt x="275" y="370"/>
                    <a:pt x="275" y="370"/>
                    <a:pt x="266" y="370"/>
                  </a:cubicBezTo>
                  <a:cubicBezTo>
                    <a:pt x="240" y="370"/>
                    <a:pt x="213" y="363"/>
                    <a:pt x="178" y="353"/>
                  </a:cubicBezTo>
                  <a:cubicBezTo>
                    <a:pt x="162" y="348"/>
                    <a:pt x="131" y="339"/>
                    <a:pt x="103" y="339"/>
                  </a:cubicBezTo>
                  <a:cubicBezTo>
                    <a:pt x="96" y="339"/>
                    <a:pt x="88" y="339"/>
                    <a:pt x="83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xmlns="" id="{FA0E132B-DC42-421B-A3DD-752C462A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817"/>
              <a:ext cx="261" cy="5"/>
            </a:xfrm>
            <a:custGeom>
              <a:avLst/>
              <a:gdLst>
                <a:gd name="T0" fmla="*/ 577 w 1156"/>
                <a:gd name="T1" fmla="*/ 24 h 25"/>
                <a:gd name="T2" fmla="*/ 0 w 1156"/>
                <a:gd name="T3" fmla="*/ 24 h 25"/>
                <a:gd name="T4" fmla="*/ 0 w 1156"/>
                <a:gd name="T5" fmla="*/ 0 h 25"/>
                <a:gd name="T6" fmla="*/ 1155 w 1156"/>
                <a:gd name="T7" fmla="*/ 0 h 25"/>
                <a:gd name="T8" fmla="*/ 1155 w 1156"/>
                <a:gd name="T9" fmla="*/ 24 h 25"/>
                <a:gd name="T10" fmla="*/ 577 w 115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6" h="25">
                  <a:moveTo>
                    <a:pt x="577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55" y="0"/>
                  </a:lnTo>
                  <a:lnTo>
                    <a:pt x="1155" y="24"/>
                  </a:lnTo>
                  <a:lnTo>
                    <a:pt x="577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xmlns="" id="{B6AA631A-428C-4B7E-A114-9C22E2A0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xmlns="" id="{52CA3C70-9614-45F4-926A-B3334702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850"/>
              <a:ext cx="61" cy="89"/>
            </a:xfrm>
            <a:custGeom>
              <a:avLst/>
              <a:gdLst>
                <a:gd name="T0" fmla="*/ 127 w 272"/>
                <a:gd name="T1" fmla="*/ 7 h 395"/>
                <a:gd name="T2" fmla="*/ 122 w 272"/>
                <a:gd name="T3" fmla="*/ 0 h 395"/>
                <a:gd name="T4" fmla="*/ 53 w 272"/>
                <a:gd name="T5" fmla="*/ 5 h 395"/>
                <a:gd name="T6" fmla="*/ 42 w 272"/>
                <a:gd name="T7" fmla="*/ 16 h 395"/>
                <a:gd name="T8" fmla="*/ 56 w 272"/>
                <a:gd name="T9" fmla="*/ 24 h 395"/>
                <a:gd name="T10" fmla="*/ 84 w 272"/>
                <a:gd name="T11" fmla="*/ 33 h 395"/>
                <a:gd name="T12" fmla="*/ 83 w 272"/>
                <a:gd name="T13" fmla="*/ 45 h 395"/>
                <a:gd name="T14" fmla="*/ 3 w 272"/>
                <a:gd name="T15" fmla="*/ 365 h 395"/>
                <a:gd name="T16" fmla="*/ 0 w 272"/>
                <a:gd name="T17" fmla="*/ 377 h 395"/>
                <a:gd name="T18" fmla="*/ 16 w 272"/>
                <a:gd name="T19" fmla="*/ 394 h 395"/>
                <a:gd name="T20" fmla="*/ 36 w 272"/>
                <a:gd name="T21" fmla="*/ 378 h 395"/>
                <a:gd name="T22" fmla="*/ 47 w 272"/>
                <a:gd name="T23" fmla="*/ 338 h 395"/>
                <a:gd name="T24" fmla="*/ 60 w 272"/>
                <a:gd name="T25" fmla="*/ 286 h 395"/>
                <a:gd name="T26" fmla="*/ 69 w 272"/>
                <a:gd name="T27" fmla="*/ 251 h 395"/>
                <a:gd name="T28" fmla="*/ 75 w 272"/>
                <a:gd name="T29" fmla="*/ 224 h 395"/>
                <a:gd name="T30" fmla="*/ 112 w 272"/>
                <a:gd name="T31" fmla="*/ 173 h 395"/>
                <a:gd name="T32" fmla="*/ 165 w 272"/>
                <a:gd name="T33" fmla="*/ 153 h 395"/>
                <a:gd name="T34" fmla="*/ 195 w 272"/>
                <a:gd name="T35" fmla="*/ 192 h 395"/>
                <a:gd name="T36" fmla="*/ 158 w 272"/>
                <a:gd name="T37" fmla="*/ 316 h 395"/>
                <a:gd name="T38" fmla="*/ 153 w 272"/>
                <a:gd name="T39" fmla="*/ 348 h 395"/>
                <a:gd name="T40" fmla="*/ 197 w 272"/>
                <a:gd name="T41" fmla="*/ 394 h 395"/>
                <a:gd name="T42" fmla="*/ 271 w 272"/>
                <a:gd name="T43" fmla="*/ 307 h 395"/>
                <a:gd name="T44" fmla="*/ 264 w 272"/>
                <a:gd name="T45" fmla="*/ 301 h 395"/>
                <a:gd name="T46" fmla="*/ 256 w 272"/>
                <a:gd name="T47" fmla="*/ 311 h 395"/>
                <a:gd name="T48" fmla="*/ 200 w 272"/>
                <a:gd name="T49" fmla="*/ 381 h 395"/>
                <a:gd name="T50" fmla="*/ 186 w 272"/>
                <a:gd name="T51" fmla="*/ 363 h 395"/>
                <a:gd name="T52" fmla="*/ 196 w 272"/>
                <a:gd name="T53" fmla="*/ 323 h 395"/>
                <a:gd name="T54" fmla="*/ 229 w 272"/>
                <a:gd name="T55" fmla="*/ 199 h 395"/>
                <a:gd name="T56" fmla="*/ 165 w 272"/>
                <a:gd name="T57" fmla="*/ 141 h 395"/>
                <a:gd name="T58" fmla="*/ 84 w 272"/>
                <a:gd name="T59" fmla="*/ 183 h 395"/>
                <a:gd name="T60" fmla="*/ 127 w 272"/>
                <a:gd name="T61" fmla="*/ 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395">
                  <a:moveTo>
                    <a:pt x="127" y="7"/>
                  </a:moveTo>
                  <a:cubicBezTo>
                    <a:pt x="127" y="5"/>
                    <a:pt x="127" y="0"/>
                    <a:pt x="122" y="0"/>
                  </a:cubicBezTo>
                  <a:cubicBezTo>
                    <a:pt x="109" y="0"/>
                    <a:pt x="68" y="5"/>
                    <a:pt x="53" y="5"/>
                  </a:cubicBezTo>
                  <a:cubicBezTo>
                    <a:pt x="48" y="7"/>
                    <a:pt x="42" y="7"/>
                    <a:pt x="42" y="16"/>
                  </a:cubicBezTo>
                  <a:cubicBezTo>
                    <a:pt x="42" y="24"/>
                    <a:pt x="47" y="24"/>
                    <a:pt x="56" y="24"/>
                  </a:cubicBezTo>
                  <a:cubicBezTo>
                    <a:pt x="83" y="24"/>
                    <a:pt x="84" y="29"/>
                    <a:pt x="84" y="33"/>
                  </a:cubicBezTo>
                  <a:lnTo>
                    <a:pt x="83" y="45"/>
                  </a:lnTo>
                  <a:lnTo>
                    <a:pt x="3" y="365"/>
                  </a:lnTo>
                  <a:cubicBezTo>
                    <a:pt x="0" y="373"/>
                    <a:pt x="0" y="374"/>
                    <a:pt x="0" y="377"/>
                  </a:cubicBezTo>
                  <a:cubicBezTo>
                    <a:pt x="0" y="390"/>
                    <a:pt x="10" y="394"/>
                    <a:pt x="16" y="394"/>
                  </a:cubicBezTo>
                  <a:cubicBezTo>
                    <a:pt x="25" y="394"/>
                    <a:pt x="34" y="386"/>
                    <a:pt x="36" y="378"/>
                  </a:cubicBezTo>
                  <a:lnTo>
                    <a:pt x="47" y="338"/>
                  </a:lnTo>
                  <a:lnTo>
                    <a:pt x="60" y="286"/>
                  </a:lnTo>
                  <a:cubicBezTo>
                    <a:pt x="62" y="274"/>
                    <a:pt x="65" y="262"/>
                    <a:pt x="69" y="251"/>
                  </a:cubicBezTo>
                  <a:cubicBezTo>
                    <a:pt x="70" y="245"/>
                    <a:pt x="73" y="227"/>
                    <a:pt x="75" y="224"/>
                  </a:cubicBezTo>
                  <a:cubicBezTo>
                    <a:pt x="77" y="219"/>
                    <a:pt x="94" y="187"/>
                    <a:pt x="112" y="173"/>
                  </a:cubicBezTo>
                  <a:cubicBezTo>
                    <a:pt x="123" y="163"/>
                    <a:pt x="140" y="153"/>
                    <a:pt x="165" y="153"/>
                  </a:cubicBezTo>
                  <a:cubicBezTo>
                    <a:pt x="188" y="153"/>
                    <a:pt x="195" y="173"/>
                    <a:pt x="195" y="192"/>
                  </a:cubicBezTo>
                  <a:cubicBezTo>
                    <a:pt x="195" y="222"/>
                    <a:pt x="173" y="282"/>
                    <a:pt x="158" y="316"/>
                  </a:cubicBezTo>
                  <a:cubicBezTo>
                    <a:pt x="156" y="330"/>
                    <a:pt x="153" y="338"/>
                    <a:pt x="153" y="348"/>
                  </a:cubicBezTo>
                  <a:cubicBezTo>
                    <a:pt x="153" y="373"/>
                    <a:pt x="171" y="394"/>
                    <a:pt x="197" y="394"/>
                  </a:cubicBezTo>
                  <a:cubicBezTo>
                    <a:pt x="249" y="394"/>
                    <a:pt x="271" y="311"/>
                    <a:pt x="271" y="307"/>
                  </a:cubicBezTo>
                  <a:cubicBezTo>
                    <a:pt x="271" y="301"/>
                    <a:pt x="265" y="301"/>
                    <a:pt x="264" y="301"/>
                  </a:cubicBezTo>
                  <a:cubicBezTo>
                    <a:pt x="258" y="301"/>
                    <a:pt x="258" y="303"/>
                    <a:pt x="256" y="311"/>
                  </a:cubicBezTo>
                  <a:cubicBezTo>
                    <a:pt x="247" y="341"/>
                    <a:pt x="229" y="381"/>
                    <a:pt x="200" y="381"/>
                  </a:cubicBezTo>
                  <a:cubicBezTo>
                    <a:pt x="190" y="381"/>
                    <a:pt x="186" y="377"/>
                    <a:pt x="186" y="363"/>
                  </a:cubicBezTo>
                  <a:cubicBezTo>
                    <a:pt x="186" y="348"/>
                    <a:pt x="190" y="335"/>
                    <a:pt x="196" y="323"/>
                  </a:cubicBezTo>
                  <a:cubicBezTo>
                    <a:pt x="204" y="299"/>
                    <a:pt x="229" y="232"/>
                    <a:pt x="229" y="199"/>
                  </a:cubicBezTo>
                  <a:cubicBezTo>
                    <a:pt x="229" y="165"/>
                    <a:pt x="208" y="141"/>
                    <a:pt x="165" y="141"/>
                  </a:cubicBezTo>
                  <a:cubicBezTo>
                    <a:pt x="131" y="141"/>
                    <a:pt x="104" y="158"/>
                    <a:pt x="84" y="183"/>
                  </a:cubicBezTo>
                  <a:lnTo>
                    <a:pt x="127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xmlns="" id="{78654CA6-CDE4-4864-AD55-48B9C92E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917"/>
              <a:ext cx="53" cy="39"/>
            </a:xfrm>
            <a:custGeom>
              <a:avLst/>
              <a:gdLst>
                <a:gd name="T0" fmla="*/ 29 w 236"/>
                <a:gd name="T1" fmla="*/ 149 h 178"/>
                <a:gd name="T2" fmla="*/ 25 w 236"/>
                <a:gd name="T3" fmla="*/ 165 h 178"/>
                <a:gd name="T4" fmla="*/ 39 w 236"/>
                <a:gd name="T5" fmla="*/ 177 h 178"/>
                <a:gd name="T6" fmla="*/ 53 w 236"/>
                <a:gd name="T7" fmla="*/ 167 h 178"/>
                <a:gd name="T8" fmla="*/ 60 w 236"/>
                <a:gd name="T9" fmla="*/ 144 h 178"/>
                <a:gd name="T10" fmla="*/ 69 w 236"/>
                <a:gd name="T11" fmla="*/ 109 h 178"/>
                <a:gd name="T12" fmla="*/ 75 w 236"/>
                <a:gd name="T13" fmla="*/ 82 h 178"/>
                <a:gd name="T14" fmla="*/ 91 w 236"/>
                <a:gd name="T15" fmla="*/ 47 h 178"/>
                <a:gd name="T16" fmla="*/ 149 w 236"/>
                <a:gd name="T17" fmla="*/ 11 h 178"/>
                <a:gd name="T18" fmla="*/ 171 w 236"/>
                <a:gd name="T19" fmla="*/ 38 h 178"/>
                <a:gd name="T20" fmla="*/ 149 w 236"/>
                <a:gd name="T21" fmla="*/ 121 h 178"/>
                <a:gd name="T22" fmla="*/ 143 w 236"/>
                <a:gd name="T23" fmla="*/ 142 h 178"/>
                <a:gd name="T24" fmla="*/ 179 w 236"/>
                <a:gd name="T25" fmla="*/ 177 h 178"/>
                <a:gd name="T26" fmla="*/ 235 w 236"/>
                <a:gd name="T27" fmla="*/ 117 h 178"/>
                <a:gd name="T28" fmla="*/ 229 w 236"/>
                <a:gd name="T29" fmla="*/ 111 h 178"/>
                <a:gd name="T30" fmla="*/ 221 w 236"/>
                <a:gd name="T31" fmla="*/ 119 h 178"/>
                <a:gd name="T32" fmla="*/ 181 w 236"/>
                <a:gd name="T33" fmla="*/ 166 h 178"/>
                <a:gd name="T34" fmla="*/ 171 w 236"/>
                <a:gd name="T35" fmla="*/ 152 h 178"/>
                <a:gd name="T36" fmla="*/ 181 w 236"/>
                <a:gd name="T37" fmla="*/ 120 h 178"/>
                <a:gd name="T38" fmla="*/ 201 w 236"/>
                <a:gd name="T39" fmla="*/ 45 h 178"/>
                <a:gd name="T40" fmla="*/ 151 w 236"/>
                <a:gd name="T41" fmla="*/ 0 h 178"/>
                <a:gd name="T42" fmla="*/ 86 w 236"/>
                <a:gd name="T43" fmla="*/ 34 h 178"/>
                <a:gd name="T44" fmla="*/ 45 w 236"/>
                <a:gd name="T45" fmla="*/ 0 h 178"/>
                <a:gd name="T46" fmla="*/ 14 w 236"/>
                <a:gd name="T47" fmla="*/ 22 h 178"/>
                <a:gd name="T48" fmla="*/ 0 w 236"/>
                <a:gd name="T49" fmla="*/ 61 h 178"/>
                <a:gd name="T50" fmla="*/ 6 w 236"/>
                <a:gd name="T51" fmla="*/ 65 h 178"/>
                <a:gd name="T52" fmla="*/ 16 w 236"/>
                <a:gd name="T53" fmla="*/ 54 h 178"/>
                <a:gd name="T54" fmla="*/ 44 w 236"/>
                <a:gd name="T55" fmla="*/ 11 h 178"/>
                <a:gd name="T56" fmla="*/ 56 w 236"/>
                <a:gd name="T57" fmla="*/ 30 h 178"/>
                <a:gd name="T58" fmla="*/ 49 w 236"/>
                <a:gd name="T59" fmla="*/ 63 h 178"/>
                <a:gd name="T60" fmla="*/ 40 w 236"/>
                <a:gd name="T61" fmla="*/ 98 h 178"/>
                <a:gd name="T62" fmla="*/ 29 w 236"/>
                <a:gd name="T6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78">
                  <a:moveTo>
                    <a:pt x="29" y="149"/>
                  </a:moveTo>
                  <a:cubicBezTo>
                    <a:pt x="29" y="153"/>
                    <a:pt x="25" y="163"/>
                    <a:pt x="25" y="165"/>
                  </a:cubicBezTo>
                  <a:cubicBezTo>
                    <a:pt x="25" y="174"/>
                    <a:pt x="32" y="177"/>
                    <a:pt x="39" y="177"/>
                  </a:cubicBezTo>
                  <a:cubicBezTo>
                    <a:pt x="45" y="177"/>
                    <a:pt x="52" y="173"/>
                    <a:pt x="53" y="167"/>
                  </a:cubicBezTo>
                  <a:cubicBezTo>
                    <a:pt x="55" y="165"/>
                    <a:pt x="60" y="152"/>
                    <a:pt x="60" y="144"/>
                  </a:cubicBezTo>
                  <a:cubicBezTo>
                    <a:pt x="62" y="136"/>
                    <a:pt x="65" y="119"/>
                    <a:pt x="69" y="109"/>
                  </a:cubicBezTo>
                  <a:cubicBezTo>
                    <a:pt x="71" y="100"/>
                    <a:pt x="73" y="92"/>
                    <a:pt x="75" y="82"/>
                  </a:cubicBezTo>
                  <a:cubicBezTo>
                    <a:pt x="79" y="66"/>
                    <a:pt x="79" y="63"/>
                    <a:pt x="91" y="47"/>
                  </a:cubicBezTo>
                  <a:cubicBezTo>
                    <a:pt x="103" y="32"/>
                    <a:pt x="119" y="11"/>
                    <a:pt x="149" y="11"/>
                  </a:cubicBezTo>
                  <a:cubicBezTo>
                    <a:pt x="171" y="11"/>
                    <a:pt x="171" y="30"/>
                    <a:pt x="171" y="38"/>
                  </a:cubicBezTo>
                  <a:cubicBezTo>
                    <a:pt x="171" y="62"/>
                    <a:pt x="156" y="104"/>
                    <a:pt x="149" y="121"/>
                  </a:cubicBezTo>
                  <a:cubicBezTo>
                    <a:pt x="145" y="133"/>
                    <a:pt x="143" y="136"/>
                    <a:pt x="143" y="142"/>
                  </a:cubicBezTo>
                  <a:cubicBezTo>
                    <a:pt x="143" y="163"/>
                    <a:pt x="161" y="177"/>
                    <a:pt x="179" y="177"/>
                  </a:cubicBezTo>
                  <a:cubicBezTo>
                    <a:pt x="218" y="177"/>
                    <a:pt x="235" y="124"/>
                    <a:pt x="235" y="117"/>
                  </a:cubicBezTo>
                  <a:cubicBezTo>
                    <a:pt x="235" y="111"/>
                    <a:pt x="231" y="111"/>
                    <a:pt x="229" y="111"/>
                  </a:cubicBezTo>
                  <a:cubicBezTo>
                    <a:pt x="225" y="111"/>
                    <a:pt x="223" y="113"/>
                    <a:pt x="221" y="119"/>
                  </a:cubicBezTo>
                  <a:cubicBezTo>
                    <a:pt x="213" y="149"/>
                    <a:pt x="196" y="166"/>
                    <a:pt x="181" y="166"/>
                  </a:cubicBezTo>
                  <a:cubicBezTo>
                    <a:pt x="173" y="166"/>
                    <a:pt x="171" y="161"/>
                    <a:pt x="171" y="152"/>
                  </a:cubicBezTo>
                  <a:cubicBezTo>
                    <a:pt x="171" y="142"/>
                    <a:pt x="173" y="137"/>
                    <a:pt x="181" y="120"/>
                  </a:cubicBezTo>
                  <a:cubicBezTo>
                    <a:pt x="184" y="108"/>
                    <a:pt x="201" y="66"/>
                    <a:pt x="201" y="45"/>
                  </a:cubicBezTo>
                  <a:cubicBezTo>
                    <a:pt x="201" y="7"/>
                    <a:pt x="171" y="0"/>
                    <a:pt x="151" y="0"/>
                  </a:cubicBezTo>
                  <a:cubicBezTo>
                    <a:pt x="118" y="0"/>
                    <a:pt x="96" y="21"/>
                    <a:pt x="86" y="34"/>
                  </a:cubicBezTo>
                  <a:cubicBezTo>
                    <a:pt x="83" y="9"/>
                    <a:pt x="60" y="0"/>
                    <a:pt x="45" y="0"/>
                  </a:cubicBezTo>
                  <a:cubicBezTo>
                    <a:pt x="29" y="0"/>
                    <a:pt x="18" y="13"/>
                    <a:pt x="14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5"/>
                    <a:pt x="5" y="65"/>
                    <a:pt x="6" y="65"/>
                  </a:cubicBezTo>
                  <a:cubicBezTo>
                    <a:pt x="13" y="65"/>
                    <a:pt x="13" y="63"/>
                    <a:pt x="16" y="54"/>
                  </a:cubicBezTo>
                  <a:cubicBezTo>
                    <a:pt x="22" y="30"/>
                    <a:pt x="29" y="11"/>
                    <a:pt x="44" y="11"/>
                  </a:cubicBezTo>
                  <a:cubicBezTo>
                    <a:pt x="53" y="11"/>
                    <a:pt x="56" y="18"/>
                    <a:pt x="56" y="30"/>
                  </a:cubicBezTo>
                  <a:cubicBezTo>
                    <a:pt x="56" y="38"/>
                    <a:pt x="53" y="53"/>
                    <a:pt x="49" y="63"/>
                  </a:cubicBezTo>
                  <a:cubicBezTo>
                    <a:pt x="47" y="73"/>
                    <a:pt x="44" y="90"/>
                    <a:pt x="40" y="98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xmlns="" id="{9F9028D8-9CA8-428B-B28D-B0D0D59A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xmlns="" id="{27518297-6851-46D5-85BC-C9074591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6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156">
              <a:extLst>
                <a:ext uri="{FF2B5EF4-FFF2-40B4-BE49-F238E27FC236}">
                  <a16:creationId xmlns:a16="http://schemas.microsoft.com/office/drawing/2014/main" xmlns="" id="{5013FD07-1B04-488C-9639-C0044304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678"/>
              <a:ext cx="61" cy="89"/>
            </a:xfrm>
            <a:custGeom>
              <a:avLst/>
              <a:gdLst>
                <a:gd name="T0" fmla="*/ 127 w 272"/>
                <a:gd name="T1" fmla="*/ 7 h 395"/>
                <a:gd name="T2" fmla="*/ 122 w 272"/>
                <a:gd name="T3" fmla="*/ 0 h 395"/>
                <a:gd name="T4" fmla="*/ 53 w 272"/>
                <a:gd name="T5" fmla="*/ 5 h 395"/>
                <a:gd name="T6" fmla="*/ 42 w 272"/>
                <a:gd name="T7" fmla="*/ 16 h 395"/>
                <a:gd name="T8" fmla="*/ 56 w 272"/>
                <a:gd name="T9" fmla="*/ 24 h 395"/>
                <a:gd name="T10" fmla="*/ 84 w 272"/>
                <a:gd name="T11" fmla="*/ 33 h 395"/>
                <a:gd name="T12" fmla="*/ 83 w 272"/>
                <a:gd name="T13" fmla="*/ 45 h 395"/>
                <a:gd name="T14" fmla="*/ 3 w 272"/>
                <a:gd name="T15" fmla="*/ 365 h 395"/>
                <a:gd name="T16" fmla="*/ 0 w 272"/>
                <a:gd name="T17" fmla="*/ 377 h 395"/>
                <a:gd name="T18" fmla="*/ 16 w 272"/>
                <a:gd name="T19" fmla="*/ 394 h 395"/>
                <a:gd name="T20" fmla="*/ 36 w 272"/>
                <a:gd name="T21" fmla="*/ 378 h 395"/>
                <a:gd name="T22" fmla="*/ 47 w 272"/>
                <a:gd name="T23" fmla="*/ 338 h 395"/>
                <a:gd name="T24" fmla="*/ 60 w 272"/>
                <a:gd name="T25" fmla="*/ 286 h 395"/>
                <a:gd name="T26" fmla="*/ 69 w 272"/>
                <a:gd name="T27" fmla="*/ 251 h 395"/>
                <a:gd name="T28" fmla="*/ 75 w 272"/>
                <a:gd name="T29" fmla="*/ 224 h 395"/>
                <a:gd name="T30" fmla="*/ 112 w 272"/>
                <a:gd name="T31" fmla="*/ 173 h 395"/>
                <a:gd name="T32" fmla="*/ 165 w 272"/>
                <a:gd name="T33" fmla="*/ 153 h 395"/>
                <a:gd name="T34" fmla="*/ 195 w 272"/>
                <a:gd name="T35" fmla="*/ 192 h 395"/>
                <a:gd name="T36" fmla="*/ 158 w 272"/>
                <a:gd name="T37" fmla="*/ 316 h 395"/>
                <a:gd name="T38" fmla="*/ 153 w 272"/>
                <a:gd name="T39" fmla="*/ 348 h 395"/>
                <a:gd name="T40" fmla="*/ 197 w 272"/>
                <a:gd name="T41" fmla="*/ 394 h 395"/>
                <a:gd name="T42" fmla="*/ 271 w 272"/>
                <a:gd name="T43" fmla="*/ 307 h 395"/>
                <a:gd name="T44" fmla="*/ 264 w 272"/>
                <a:gd name="T45" fmla="*/ 301 h 395"/>
                <a:gd name="T46" fmla="*/ 256 w 272"/>
                <a:gd name="T47" fmla="*/ 311 h 395"/>
                <a:gd name="T48" fmla="*/ 200 w 272"/>
                <a:gd name="T49" fmla="*/ 381 h 395"/>
                <a:gd name="T50" fmla="*/ 186 w 272"/>
                <a:gd name="T51" fmla="*/ 363 h 395"/>
                <a:gd name="T52" fmla="*/ 196 w 272"/>
                <a:gd name="T53" fmla="*/ 323 h 395"/>
                <a:gd name="T54" fmla="*/ 229 w 272"/>
                <a:gd name="T55" fmla="*/ 199 h 395"/>
                <a:gd name="T56" fmla="*/ 165 w 272"/>
                <a:gd name="T57" fmla="*/ 141 h 395"/>
                <a:gd name="T58" fmla="*/ 84 w 272"/>
                <a:gd name="T59" fmla="*/ 183 h 395"/>
                <a:gd name="T60" fmla="*/ 127 w 272"/>
                <a:gd name="T61" fmla="*/ 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395">
                  <a:moveTo>
                    <a:pt x="127" y="7"/>
                  </a:moveTo>
                  <a:cubicBezTo>
                    <a:pt x="127" y="5"/>
                    <a:pt x="127" y="0"/>
                    <a:pt x="122" y="0"/>
                  </a:cubicBezTo>
                  <a:cubicBezTo>
                    <a:pt x="108" y="0"/>
                    <a:pt x="68" y="5"/>
                    <a:pt x="53" y="5"/>
                  </a:cubicBezTo>
                  <a:cubicBezTo>
                    <a:pt x="48" y="7"/>
                    <a:pt x="42" y="7"/>
                    <a:pt x="42" y="16"/>
                  </a:cubicBezTo>
                  <a:cubicBezTo>
                    <a:pt x="42" y="24"/>
                    <a:pt x="47" y="24"/>
                    <a:pt x="56" y="24"/>
                  </a:cubicBezTo>
                  <a:cubicBezTo>
                    <a:pt x="83" y="24"/>
                    <a:pt x="84" y="29"/>
                    <a:pt x="84" y="33"/>
                  </a:cubicBezTo>
                  <a:lnTo>
                    <a:pt x="83" y="45"/>
                  </a:lnTo>
                  <a:lnTo>
                    <a:pt x="3" y="365"/>
                  </a:lnTo>
                  <a:cubicBezTo>
                    <a:pt x="0" y="373"/>
                    <a:pt x="0" y="374"/>
                    <a:pt x="0" y="377"/>
                  </a:cubicBezTo>
                  <a:cubicBezTo>
                    <a:pt x="0" y="390"/>
                    <a:pt x="10" y="394"/>
                    <a:pt x="16" y="394"/>
                  </a:cubicBezTo>
                  <a:cubicBezTo>
                    <a:pt x="25" y="394"/>
                    <a:pt x="34" y="386"/>
                    <a:pt x="36" y="378"/>
                  </a:cubicBezTo>
                  <a:lnTo>
                    <a:pt x="47" y="338"/>
                  </a:lnTo>
                  <a:lnTo>
                    <a:pt x="60" y="286"/>
                  </a:lnTo>
                  <a:cubicBezTo>
                    <a:pt x="62" y="274"/>
                    <a:pt x="65" y="262"/>
                    <a:pt x="69" y="251"/>
                  </a:cubicBezTo>
                  <a:cubicBezTo>
                    <a:pt x="70" y="245"/>
                    <a:pt x="73" y="227"/>
                    <a:pt x="75" y="224"/>
                  </a:cubicBezTo>
                  <a:cubicBezTo>
                    <a:pt x="77" y="219"/>
                    <a:pt x="94" y="187"/>
                    <a:pt x="112" y="173"/>
                  </a:cubicBezTo>
                  <a:cubicBezTo>
                    <a:pt x="123" y="163"/>
                    <a:pt x="140" y="153"/>
                    <a:pt x="165" y="153"/>
                  </a:cubicBezTo>
                  <a:cubicBezTo>
                    <a:pt x="188" y="153"/>
                    <a:pt x="195" y="173"/>
                    <a:pt x="195" y="192"/>
                  </a:cubicBezTo>
                  <a:cubicBezTo>
                    <a:pt x="195" y="222"/>
                    <a:pt x="173" y="282"/>
                    <a:pt x="158" y="316"/>
                  </a:cubicBezTo>
                  <a:cubicBezTo>
                    <a:pt x="156" y="330"/>
                    <a:pt x="153" y="338"/>
                    <a:pt x="153" y="348"/>
                  </a:cubicBezTo>
                  <a:cubicBezTo>
                    <a:pt x="153" y="373"/>
                    <a:pt x="171" y="394"/>
                    <a:pt x="197" y="394"/>
                  </a:cubicBezTo>
                  <a:cubicBezTo>
                    <a:pt x="249" y="394"/>
                    <a:pt x="271" y="311"/>
                    <a:pt x="271" y="307"/>
                  </a:cubicBezTo>
                  <a:cubicBezTo>
                    <a:pt x="271" y="301"/>
                    <a:pt x="265" y="301"/>
                    <a:pt x="264" y="301"/>
                  </a:cubicBezTo>
                  <a:cubicBezTo>
                    <a:pt x="258" y="301"/>
                    <a:pt x="258" y="303"/>
                    <a:pt x="256" y="311"/>
                  </a:cubicBezTo>
                  <a:cubicBezTo>
                    <a:pt x="247" y="341"/>
                    <a:pt x="229" y="381"/>
                    <a:pt x="200" y="381"/>
                  </a:cubicBezTo>
                  <a:cubicBezTo>
                    <a:pt x="190" y="381"/>
                    <a:pt x="186" y="377"/>
                    <a:pt x="186" y="363"/>
                  </a:cubicBezTo>
                  <a:cubicBezTo>
                    <a:pt x="186" y="348"/>
                    <a:pt x="190" y="335"/>
                    <a:pt x="196" y="323"/>
                  </a:cubicBezTo>
                  <a:cubicBezTo>
                    <a:pt x="204" y="299"/>
                    <a:pt x="229" y="232"/>
                    <a:pt x="229" y="199"/>
                  </a:cubicBezTo>
                  <a:cubicBezTo>
                    <a:pt x="229" y="165"/>
                    <a:pt x="208" y="141"/>
                    <a:pt x="165" y="141"/>
                  </a:cubicBezTo>
                  <a:cubicBezTo>
                    <a:pt x="131" y="141"/>
                    <a:pt x="104" y="158"/>
                    <a:pt x="84" y="183"/>
                  </a:cubicBezTo>
                  <a:lnTo>
                    <a:pt x="127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157">
              <a:extLst>
                <a:ext uri="{FF2B5EF4-FFF2-40B4-BE49-F238E27FC236}">
                  <a16:creationId xmlns:a16="http://schemas.microsoft.com/office/drawing/2014/main" xmlns="" id="{BF8538F2-C906-41FA-ABC6-E4E82C32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746"/>
              <a:ext cx="53" cy="39"/>
            </a:xfrm>
            <a:custGeom>
              <a:avLst/>
              <a:gdLst>
                <a:gd name="T0" fmla="*/ 29 w 236"/>
                <a:gd name="T1" fmla="*/ 149 h 178"/>
                <a:gd name="T2" fmla="*/ 25 w 236"/>
                <a:gd name="T3" fmla="*/ 165 h 178"/>
                <a:gd name="T4" fmla="*/ 39 w 236"/>
                <a:gd name="T5" fmla="*/ 177 h 178"/>
                <a:gd name="T6" fmla="*/ 53 w 236"/>
                <a:gd name="T7" fmla="*/ 167 h 178"/>
                <a:gd name="T8" fmla="*/ 60 w 236"/>
                <a:gd name="T9" fmla="*/ 144 h 178"/>
                <a:gd name="T10" fmla="*/ 69 w 236"/>
                <a:gd name="T11" fmla="*/ 109 h 178"/>
                <a:gd name="T12" fmla="*/ 75 w 236"/>
                <a:gd name="T13" fmla="*/ 82 h 178"/>
                <a:gd name="T14" fmla="*/ 91 w 236"/>
                <a:gd name="T15" fmla="*/ 47 h 178"/>
                <a:gd name="T16" fmla="*/ 149 w 236"/>
                <a:gd name="T17" fmla="*/ 11 h 178"/>
                <a:gd name="T18" fmla="*/ 171 w 236"/>
                <a:gd name="T19" fmla="*/ 38 h 178"/>
                <a:gd name="T20" fmla="*/ 149 w 236"/>
                <a:gd name="T21" fmla="*/ 121 h 178"/>
                <a:gd name="T22" fmla="*/ 143 w 236"/>
                <a:gd name="T23" fmla="*/ 142 h 178"/>
                <a:gd name="T24" fmla="*/ 179 w 236"/>
                <a:gd name="T25" fmla="*/ 177 h 178"/>
                <a:gd name="T26" fmla="*/ 235 w 236"/>
                <a:gd name="T27" fmla="*/ 117 h 178"/>
                <a:gd name="T28" fmla="*/ 229 w 236"/>
                <a:gd name="T29" fmla="*/ 111 h 178"/>
                <a:gd name="T30" fmla="*/ 221 w 236"/>
                <a:gd name="T31" fmla="*/ 119 h 178"/>
                <a:gd name="T32" fmla="*/ 181 w 236"/>
                <a:gd name="T33" fmla="*/ 166 h 178"/>
                <a:gd name="T34" fmla="*/ 171 w 236"/>
                <a:gd name="T35" fmla="*/ 152 h 178"/>
                <a:gd name="T36" fmla="*/ 181 w 236"/>
                <a:gd name="T37" fmla="*/ 120 h 178"/>
                <a:gd name="T38" fmla="*/ 201 w 236"/>
                <a:gd name="T39" fmla="*/ 45 h 178"/>
                <a:gd name="T40" fmla="*/ 151 w 236"/>
                <a:gd name="T41" fmla="*/ 0 h 178"/>
                <a:gd name="T42" fmla="*/ 86 w 236"/>
                <a:gd name="T43" fmla="*/ 34 h 178"/>
                <a:gd name="T44" fmla="*/ 45 w 236"/>
                <a:gd name="T45" fmla="*/ 0 h 178"/>
                <a:gd name="T46" fmla="*/ 14 w 236"/>
                <a:gd name="T47" fmla="*/ 22 h 178"/>
                <a:gd name="T48" fmla="*/ 0 w 236"/>
                <a:gd name="T49" fmla="*/ 61 h 178"/>
                <a:gd name="T50" fmla="*/ 6 w 236"/>
                <a:gd name="T51" fmla="*/ 65 h 178"/>
                <a:gd name="T52" fmla="*/ 16 w 236"/>
                <a:gd name="T53" fmla="*/ 54 h 178"/>
                <a:gd name="T54" fmla="*/ 44 w 236"/>
                <a:gd name="T55" fmla="*/ 11 h 178"/>
                <a:gd name="T56" fmla="*/ 56 w 236"/>
                <a:gd name="T57" fmla="*/ 30 h 178"/>
                <a:gd name="T58" fmla="*/ 49 w 236"/>
                <a:gd name="T59" fmla="*/ 63 h 178"/>
                <a:gd name="T60" fmla="*/ 40 w 236"/>
                <a:gd name="T61" fmla="*/ 98 h 178"/>
                <a:gd name="T62" fmla="*/ 29 w 236"/>
                <a:gd name="T6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78">
                  <a:moveTo>
                    <a:pt x="29" y="149"/>
                  </a:moveTo>
                  <a:cubicBezTo>
                    <a:pt x="29" y="153"/>
                    <a:pt x="25" y="163"/>
                    <a:pt x="25" y="165"/>
                  </a:cubicBezTo>
                  <a:cubicBezTo>
                    <a:pt x="25" y="174"/>
                    <a:pt x="32" y="177"/>
                    <a:pt x="39" y="177"/>
                  </a:cubicBezTo>
                  <a:cubicBezTo>
                    <a:pt x="45" y="177"/>
                    <a:pt x="52" y="173"/>
                    <a:pt x="53" y="167"/>
                  </a:cubicBezTo>
                  <a:cubicBezTo>
                    <a:pt x="55" y="165"/>
                    <a:pt x="60" y="152"/>
                    <a:pt x="60" y="144"/>
                  </a:cubicBezTo>
                  <a:cubicBezTo>
                    <a:pt x="62" y="136"/>
                    <a:pt x="65" y="119"/>
                    <a:pt x="69" y="109"/>
                  </a:cubicBezTo>
                  <a:cubicBezTo>
                    <a:pt x="71" y="100"/>
                    <a:pt x="73" y="92"/>
                    <a:pt x="75" y="82"/>
                  </a:cubicBezTo>
                  <a:cubicBezTo>
                    <a:pt x="79" y="66"/>
                    <a:pt x="79" y="63"/>
                    <a:pt x="91" y="47"/>
                  </a:cubicBezTo>
                  <a:cubicBezTo>
                    <a:pt x="103" y="32"/>
                    <a:pt x="119" y="11"/>
                    <a:pt x="149" y="11"/>
                  </a:cubicBezTo>
                  <a:cubicBezTo>
                    <a:pt x="171" y="11"/>
                    <a:pt x="171" y="30"/>
                    <a:pt x="171" y="38"/>
                  </a:cubicBezTo>
                  <a:cubicBezTo>
                    <a:pt x="171" y="62"/>
                    <a:pt x="156" y="104"/>
                    <a:pt x="149" y="121"/>
                  </a:cubicBezTo>
                  <a:cubicBezTo>
                    <a:pt x="145" y="133"/>
                    <a:pt x="143" y="136"/>
                    <a:pt x="143" y="142"/>
                  </a:cubicBezTo>
                  <a:cubicBezTo>
                    <a:pt x="143" y="163"/>
                    <a:pt x="161" y="177"/>
                    <a:pt x="179" y="177"/>
                  </a:cubicBezTo>
                  <a:cubicBezTo>
                    <a:pt x="218" y="177"/>
                    <a:pt x="235" y="124"/>
                    <a:pt x="235" y="117"/>
                  </a:cubicBezTo>
                  <a:cubicBezTo>
                    <a:pt x="235" y="111"/>
                    <a:pt x="231" y="111"/>
                    <a:pt x="229" y="111"/>
                  </a:cubicBezTo>
                  <a:cubicBezTo>
                    <a:pt x="225" y="111"/>
                    <a:pt x="223" y="113"/>
                    <a:pt x="221" y="119"/>
                  </a:cubicBezTo>
                  <a:cubicBezTo>
                    <a:pt x="213" y="149"/>
                    <a:pt x="196" y="166"/>
                    <a:pt x="181" y="166"/>
                  </a:cubicBezTo>
                  <a:cubicBezTo>
                    <a:pt x="173" y="166"/>
                    <a:pt x="171" y="161"/>
                    <a:pt x="171" y="152"/>
                  </a:cubicBezTo>
                  <a:cubicBezTo>
                    <a:pt x="171" y="142"/>
                    <a:pt x="173" y="137"/>
                    <a:pt x="181" y="120"/>
                  </a:cubicBezTo>
                  <a:cubicBezTo>
                    <a:pt x="184" y="108"/>
                    <a:pt x="201" y="66"/>
                    <a:pt x="201" y="45"/>
                  </a:cubicBezTo>
                  <a:cubicBezTo>
                    <a:pt x="201" y="7"/>
                    <a:pt x="171" y="0"/>
                    <a:pt x="151" y="0"/>
                  </a:cubicBezTo>
                  <a:cubicBezTo>
                    <a:pt x="118" y="0"/>
                    <a:pt x="96" y="21"/>
                    <a:pt x="86" y="34"/>
                  </a:cubicBezTo>
                  <a:cubicBezTo>
                    <a:pt x="83" y="9"/>
                    <a:pt x="60" y="0"/>
                    <a:pt x="45" y="0"/>
                  </a:cubicBezTo>
                  <a:cubicBezTo>
                    <a:pt x="29" y="0"/>
                    <a:pt x="18" y="13"/>
                    <a:pt x="14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5"/>
                    <a:pt x="5" y="65"/>
                    <a:pt x="6" y="65"/>
                  </a:cubicBezTo>
                  <a:cubicBezTo>
                    <a:pt x="13" y="65"/>
                    <a:pt x="13" y="63"/>
                    <a:pt x="16" y="54"/>
                  </a:cubicBezTo>
                  <a:cubicBezTo>
                    <a:pt x="22" y="30"/>
                    <a:pt x="29" y="11"/>
                    <a:pt x="44" y="11"/>
                  </a:cubicBezTo>
                  <a:cubicBezTo>
                    <a:pt x="53" y="11"/>
                    <a:pt x="56" y="18"/>
                    <a:pt x="56" y="30"/>
                  </a:cubicBezTo>
                  <a:cubicBezTo>
                    <a:pt x="56" y="38"/>
                    <a:pt x="53" y="53"/>
                    <a:pt x="49" y="63"/>
                  </a:cubicBezTo>
                  <a:cubicBezTo>
                    <a:pt x="47" y="73"/>
                    <a:pt x="44" y="90"/>
                    <a:pt x="40" y="98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158">
              <a:extLst>
                <a:ext uri="{FF2B5EF4-FFF2-40B4-BE49-F238E27FC236}">
                  <a16:creationId xmlns:a16="http://schemas.microsoft.com/office/drawing/2014/main" xmlns="" id="{BB81053D-268D-484B-A78D-B54DFC7B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726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" name="Freeform 159">
              <a:extLst>
                <a:ext uri="{FF2B5EF4-FFF2-40B4-BE49-F238E27FC236}">
                  <a16:creationId xmlns:a16="http://schemas.microsoft.com/office/drawing/2014/main" xmlns="" id="{EFBD6162-E27A-4BF3-9D3D-1E24BC25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817"/>
              <a:ext cx="266" cy="5"/>
            </a:xfrm>
            <a:custGeom>
              <a:avLst/>
              <a:gdLst>
                <a:gd name="T0" fmla="*/ 590 w 1179"/>
                <a:gd name="T1" fmla="*/ 24 h 25"/>
                <a:gd name="T2" fmla="*/ 0 w 1179"/>
                <a:gd name="T3" fmla="*/ 24 h 25"/>
                <a:gd name="T4" fmla="*/ 0 w 1179"/>
                <a:gd name="T5" fmla="*/ 0 h 25"/>
                <a:gd name="T6" fmla="*/ 1178 w 1179"/>
                <a:gd name="T7" fmla="*/ 0 h 25"/>
                <a:gd name="T8" fmla="*/ 1178 w 1179"/>
                <a:gd name="T9" fmla="*/ 24 h 25"/>
                <a:gd name="T10" fmla="*/ 590 w 117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25">
                  <a:moveTo>
                    <a:pt x="59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78" y="0"/>
                  </a:lnTo>
                  <a:lnTo>
                    <a:pt x="1178" y="24"/>
                  </a:lnTo>
                  <a:lnTo>
                    <a:pt x="59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Freeform 160">
              <a:extLst>
                <a:ext uri="{FF2B5EF4-FFF2-40B4-BE49-F238E27FC236}">
                  <a16:creationId xmlns:a16="http://schemas.microsoft.com/office/drawing/2014/main" xmlns="" id="{C9FCCA57-4C07-46AA-9F5A-883DE08B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xmlns="" id="{49B7E556-1986-4C18-95FA-2EBDC9F6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882"/>
              <a:ext cx="82" cy="57"/>
            </a:xfrm>
            <a:custGeom>
              <a:avLst/>
              <a:gdLst>
                <a:gd name="T0" fmla="*/ 239 w 366"/>
                <a:gd name="T1" fmla="*/ 57 h 254"/>
                <a:gd name="T2" fmla="*/ 247 w 366"/>
                <a:gd name="T3" fmla="*/ 22 h 254"/>
                <a:gd name="T4" fmla="*/ 231 w 366"/>
                <a:gd name="T5" fmla="*/ 7 h 254"/>
                <a:gd name="T6" fmla="*/ 209 w 366"/>
                <a:gd name="T7" fmla="*/ 22 h 254"/>
                <a:gd name="T8" fmla="*/ 178 w 366"/>
                <a:gd name="T9" fmla="*/ 148 h 254"/>
                <a:gd name="T10" fmla="*/ 173 w 366"/>
                <a:gd name="T11" fmla="*/ 183 h 254"/>
                <a:gd name="T12" fmla="*/ 174 w 366"/>
                <a:gd name="T13" fmla="*/ 192 h 254"/>
                <a:gd name="T14" fmla="*/ 123 w 366"/>
                <a:gd name="T15" fmla="*/ 240 h 254"/>
                <a:gd name="T16" fmla="*/ 79 w 366"/>
                <a:gd name="T17" fmla="*/ 190 h 254"/>
                <a:gd name="T18" fmla="*/ 109 w 366"/>
                <a:gd name="T19" fmla="*/ 80 h 254"/>
                <a:gd name="T20" fmla="*/ 117 w 366"/>
                <a:gd name="T21" fmla="*/ 46 h 254"/>
                <a:gd name="T22" fmla="*/ 71 w 366"/>
                <a:gd name="T23" fmla="*/ 0 h 254"/>
                <a:gd name="T24" fmla="*/ 0 w 366"/>
                <a:gd name="T25" fmla="*/ 86 h 254"/>
                <a:gd name="T26" fmla="*/ 6 w 366"/>
                <a:gd name="T27" fmla="*/ 92 h 254"/>
                <a:gd name="T28" fmla="*/ 16 w 366"/>
                <a:gd name="T29" fmla="*/ 80 h 254"/>
                <a:gd name="T30" fmla="*/ 71 w 366"/>
                <a:gd name="T31" fmla="*/ 13 h 254"/>
                <a:gd name="T32" fmla="*/ 84 w 366"/>
                <a:gd name="T33" fmla="*/ 30 h 254"/>
                <a:gd name="T34" fmla="*/ 75 w 366"/>
                <a:gd name="T35" fmla="*/ 70 h 254"/>
                <a:gd name="T36" fmla="*/ 44 w 366"/>
                <a:gd name="T37" fmla="*/ 182 h 254"/>
                <a:gd name="T38" fmla="*/ 122 w 366"/>
                <a:gd name="T39" fmla="*/ 253 h 254"/>
                <a:gd name="T40" fmla="*/ 179 w 366"/>
                <a:gd name="T41" fmla="*/ 214 h 254"/>
                <a:gd name="T42" fmla="*/ 248 w 366"/>
                <a:gd name="T43" fmla="*/ 253 h 254"/>
                <a:gd name="T44" fmla="*/ 327 w 366"/>
                <a:gd name="T45" fmla="*/ 185 h 254"/>
                <a:gd name="T46" fmla="*/ 365 w 366"/>
                <a:gd name="T47" fmla="*/ 40 h 254"/>
                <a:gd name="T48" fmla="*/ 340 w 366"/>
                <a:gd name="T49" fmla="*/ 0 h 254"/>
                <a:gd name="T50" fmla="*/ 312 w 366"/>
                <a:gd name="T51" fmla="*/ 26 h 254"/>
                <a:gd name="T52" fmla="*/ 321 w 366"/>
                <a:gd name="T53" fmla="*/ 41 h 254"/>
                <a:gd name="T54" fmla="*/ 340 w 366"/>
                <a:gd name="T55" fmla="*/ 90 h 254"/>
                <a:gd name="T56" fmla="*/ 310 w 366"/>
                <a:gd name="T57" fmla="*/ 191 h 254"/>
                <a:gd name="T58" fmla="*/ 249 w 366"/>
                <a:gd name="T59" fmla="*/ 240 h 254"/>
                <a:gd name="T60" fmla="*/ 209 w 366"/>
                <a:gd name="T61" fmla="*/ 192 h 254"/>
                <a:gd name="T62" fmla="*/ 216 w 366"/>
                <a:gd name="T63" fmla="*/ 152 h 254"/>
                <a:gd name="T64" fmla="*/ 239 w 366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6" h="254">
                  <a:moveTo>
                    <a:pt x="239" y="57"/>
                  </a:moveTo>
                  <a:cubicBezTo>
                    <a:pt x="240" y="46"/>
                    <a:pt x="247" y="24"/>
                    <a:pt x="247" y="22"/>
                  </a:cubicBezTo>
                  <a:cubicBezTo>
                    <a:pt x="247" y="11"/>
                    <a:pt x="239" y="7"/>
                    <a:pt x="231" y="7"/>
                  </a:cubicBezTo>
                  <a:cubicBezTo>
                    <a:pt x="223" y="7"/>
                    <a:pt x="213" y="9"/>
                    <a:pt x="209" y="22"/>
                  </a:cubicBezTo>
                  <a:cubicBezTo>
                    <a:pt x="209" y="25"/>
                    <a:pt x="182" y="133"/>
                    <a:pt x="178" y="148"/>
                  </a:cubicBezTo>
                  <a:cubicBezTo>
                    <a:pt x="174" y="163"/>
                    <a:pt x="173" y="174"/>
                    <a:pt x="173" y="183"/>
                  </a:cubicBezTo>
                  <a:cubicBezTo>
                    <a:pt x="173" y="190"/>
                    <a:pt x="173" y="191"/>
                    <a:pt x="174" y="192"/>
                  </a:cubicBezTo>
                  <a:cubicBezTo>
                    <a:pt x="162" y="224"/>
                    <a:pt x="145" y="240"/>
                    <a:pt x="123" y="240"/>
                  </a:cubicBezTo>
                  <a:cubicBezTo>
                    <a:pt x="79" y="240"/>
                    <a:pt x="79" y="199"/>
                    <a:pt x="79" y="190"/>
                  </a:cubicBezTo>
                  <a:cubicBezTo>
                    <a:pt x="79" y="173"/>
                    <a:pt x="83" y="150"/>
                    <a:pt x="109" y="80"/>
                  </a:cubicBezTo>
                  <a:cubicBezTo>
                    <a:pt x="116" y="65"/>
                    <a:pt x="117" y="57"/>
                    <a:pt x="117" y="46"/>
                  </a:cubicBezTo>
                  <a:cubicBezTo>
                    <a:pt x="117" y="21"/>
                    <a:pt x="100" y="0"/>
                    <a:pt x="71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6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0" y="29"/>
                    <a:pt x="52" y="13"/>
                    <a:pt x="71" y="13"/>
                  </a:cubicBezTo>
                  <a:cubicBezTo>
                    <a:pt x="77" y="13"/>
                    <a:pt x="84" y="13"/>
                    <a:pt x="84" y="30"/>
                  </a:cubicBezTo>
                  <a:cubicBezTo>
                    <a:pt x="84" y="45"/>
                    <a:pt x="78" y="61"/>
                    <a:pt x="75" y="70"/>
                  </a:cubicBezTo>
                  <a:cubicBezTo>
                    <a:pt x="52" y="136"/>
                    <a:pt x="44" y="161"/>
                    <a:pt x="44" y="182"/>
                  </a:cubicBezTo>
                  <a:cubicBezTo>
                    <a:pt x="44" y="235"/>
                    <a:pt x="81" y="253"/>
                    <a:pt x="122" y="253"/>
                  </a:cubicBezTo>
                  <a:cubicBezTo>
                    <a:pt x="131" y="253"/>
                    <a:pt x="157" y="253"/>
                    <a:pt x="179" y="214"/>
                  </a:cubicBezTo>
                  <a:cubicBezTo>
                    <a:pt x="194" y="251"/>
                    <a:pt x="232" y="253"/>
                    <a:pt x="248" y="253"/>
                  </a:cubicBezTo>
                  <a:cubicBezTo>
                    <a:pt x="290" y="253"/>
                    <a:pt x="313" y="219"/>
                    <a:pt x="327" y="185"/>
                  </a:cubicBezTo>
                  <a:cubicBezTo>
                    <a:pt x="345" y="141"/>
                    <a:pt x="365" y="66"/>
                    <a:pt x="365" y="40"/>
                  </a:cubicBezTo>
                  <a:cubicBezTo>
                    <a:pt x="365" y="9"/>
                    <a:pt x="349" y="0"/>
                    <a:pt x="340" y="0"/>
                  </a:cubicBezTo>
                  <a:cubicBezTo>
                    <a:pt x="326" y="0"/>
                    <a:pt x="312" y="15"/>
                    <a:pt x="312" y="26"/>
                  </a:cubicBezTo>
                  <a:cubicBezTo>
                    <a:pt x="312" y="34"/>
                    <a:pt x="314" y="38"/>
                    <a:pt x="321" y="41"/>
                  </a:cubicBezTo>
                  <a:cubicBezTo>
                    <a:pt x="327" y="47"/>
                    <a:pt x="340" y="62"/>
                    <a:pt x="340" y="90"/>
                  </a:cubicBezTo>
                  <a:cubicBezTo>
                    <a:pt x="340" y="109"/>
                    <a:pt x="325" y="163"/>
                    <a:pt x="310" y="191"/>
                  </a:cubicBezTo>
                  <a:cubicBezTo>
                    <a:pt x="296" y="222"/>
                    <a:pt x="278" y="240"/>
                    <a:pt x="249" y="240"/>
                  </a:cubicBezTo>
                  <a:cubicBezTo>
                    <a:pt x="223" y="240"/>
                    <a:pt x="209" y="224"/>
                    <a:pt x="209" y="192"/>
                  </a:cubicBezTo>
                  <a:cubicBezTo>
                    <a:pt x="209" y="177"/>
                    <a:pt x="213" y="160"/>
                    <a:pt x="216" y="152"/>
                  </a:cubicBezTo>
                  <a:lnTo>
                    <a:pt x="239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xmlns="" id="{BBB568C5-FEDE-4E3C-8367-76FB1600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98"/>
              <a:ext cx="38" cy="58"/>
            </a:xfrm>
            <a:custGeom>
              <a:avLst/>
              <a:gdLst>
                <a:gd name="T0" fmla="*/ 171 w 172"/>
                <a:gd name="T1" fmla="*/ 189 h 261"/>
                <a:gd name="T2" fmla="*/ 157 w 172"/>
                <a:gd name="T3" fmla="*/ 189 h 261"/>
                <a:gd name="T4" fmla="*/ 147 w 172"/>
                <a:gd name="T5" fmla="*/ 224 h 261"/>
                <a:gd name="T6" fmla="*/ 109 w 172"/>
                <a:gd name="T7" fmla="*/ 227 h 261"/>
                <a:gd name="T8" fmla="*/ 39 w 172"/>
                <a:gd name="T9" fmla="*/ 227 h 261"/>
                <a:gd name="T10" fmla="*/ 116 w 172"/>
                <a:gd name="T11" fmla="*/ 161 h 261"/>
                <a:gd name="T12" fmla="*/ 171 w 172"/>
                <a:gd name="T13" fmla="*/ 76 h 261"/>
                <a:gd name="T14" fmla="*/ 79 w 172"/>
                <a:gd name="T15" fmla="*/ 0 h 261"/>
                <a:gd name="T16" fmla="*/ 0 w 172"/>
                <a:gd name="T17" fmla="*/ 70 h 261"/>
                <a:gd name="T18" fmla="*/ 21 w 172"/>
                <a:gd name="T19" fmla="*/ 92 h 261"/>
                <a:gd name="T20" fmla="*/ 40 w 172"/>
                <a:gd name="T21" fmla="*/ 71 h 261"/>
                <a:gd name="T22" fmla="*/ 18 w 172"/>
                <a:gd name="T23" fmla="*/ 50 h 261"/>
                <a:gd name="T24" fmla="*/ 75 w 172"/>
                <a:gd name="T25" fmla="*/ 15 h 261"/>
                <a:gd name="T26" fmla="*/ 134 w 172"/>
                <a:gd name="T27" fmla="*/ 76 h 261"/>
                <a:gd name="T28" fmla="*/ 96 w 172"/>
                <a:gd name="T29" fmla="*/ 152 h 261"/>
                <a:gd name="T30" fmla="*/ 3 w 172"/>
                <a:gd name="T31" fmla="*/ 244 h 261"/>
                <a:gd name="T32" fmla="*/ 0 w 172"/>
                <a:gd name="T33" fmla="*/ 260 h 261"/>
                <a:gd name="T34" fmla="*/ 158 w 172"/>
                <a:gd name="T35" fmla="*/ 260 h 261"/>
                <a:gd name="T36" fmla="*/ 171 w 172"/>
                <a:gd name="T37" fmla="*/ 18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61">
                  <a:moveTo>
                    <a:pt x="171" y="189"/>
                  </a:moveTo>
                  <a:lnTo>
                    <a:pt x="157" y="189"/>
                  </a:lnTo>
                  <a:cubicBezTo>
                    <a:pt x="156" y="198"/>
                    <a:pt x="153" y="220"/>
                    <a:pt x="147" y="224"/>
                  </a:cubicBezTo>
                  <a:cubicBezTo>
                    <a:pt x="145" y="227"/>
                    <a:pt x="116" y="227"/>
                    <a:pt x="109" y="227"/>
                  </a:cubicBezTo>
                  <a:lnTo>
                    <a:pt x="39" y="227"/>
                  </a:lnTo>
                  <a:cubicBezTo>
                    <a:pt x="78" y="190"/>
                    <a:pt x="92" y="181"/>
                    <a:pt x="116" y="161"/>
                  </a:cubicBezTo>
                  <a:cubicBezTo>
                    <a:pt x="145" y="137"/>
                    <a:pt x="171" y="113"/>
                    <a:pt x="171" y="76"/>
                  </a:cubicBezTo>
                  <a:cubicBezTo>
                    <a:pt x="171" y="29"/>
                    <a:pt x="130" y="0"/>
                    <a:pt x="79" y="0"/>
                  </a:cubicBezTo>
                  <a:cubicBezTo>
                    <a:pt x="32" y="0"/>
                    <a:pt x="0" y="34"/>
                    <a:pt x="0" y="70"/>
                  </a:cubicBezTo>
                  <a:cubicBezTo>
                    <a:pt x="0" y="90"/>
                    <a:pt x="16" y="92"/>
                    <a:pt x="21" y="92"/>
                  </a:cubicBezTo>
                  <a:cubicBezTo>
                    <a:pt x="30" y="92"/>
                    <a:pt x="40" y="86"/>
                    <a:pt x="40" y="71"/>
                  </a:cubicBezTo>
                  <a:cubicBezTo>
                    <a:pt x="40" y="65"/>
                    <a:pt x="39" y="50"/>
                    <a:pt x="18" y="50"/>
                  </a:cubicBezTo>
                  <a:cubicBezTo>
                    <a:pt x="30" y="22"/>
                    <a:pt x="56" y="15"/>
                    <a:pt x="75" y="15"/>
                  </a:cubicBezTo>
                  <a:cubicBezTo>
                    <a:pt x="114" y="15"/>
                    <a:pt x="134" y="45"/>
                    <a:pt x="134" y="76"/>
                  </a:cubicBezTo>
                  <a:cubicBezTo>
                    <a:pt x="134" y="111"/>
                    <a:pt x="109" y="136"/>
                    <a:pt x="96" y="152"/>
                  </a:cubicBezTo>
                  <a:lnTo>
                    <a:pt x="3" y="244"/>
                  </a:lnTo>
                  <a:cubicBezTo>
                    <a:pt x="0" y="248"/>
                    <a:pt x="0" y="251"/>
                    <a:pt x="0" y="260"/>
                  </a:cubicBezTo>
                  <a:lnTo>
                    <a:pt x="158" y="260"/>
                  </a:lnTo>
                  <a:lnTo>
                    <a:pt x="171" y="1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xmlns="" id="{D22D623E-688A-4CA6-AD24-47BB3E32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2" name="Group 164">
            <a:extLst>
              <a:ext uri="{FF2B5EF4-FFF2-40B4-BE49-F238E27FC236}">
                <a16:creationId xmlns:a16="http://schemas.microsoft.com/office/drawing/2014/main" xmlns="" id="{16B9B591-C248-4843-BE18-6EEB72ABFD71}"/>
              </a:ext>
            </a:extLst>
          </p:cNvPr>
          <p:cNvGrpSpPr>
            <a:grpSpLocks/>
          </p:cNvGrpSpPr>
          <p:nvPr/>
        </p:nvGrpSpPr>
        <p:grpSpPr bwMode="auto">
          <a:xfrm>
            <a:off x="1846219" y="5450717"/>
            <a:ext cx="1570037" cy="466725"/>
            <a:chOff x="771" y="3016"/>
            <a:chExt cx="989" cy="294"/>
          </a:xfrm>
        </p:grpSpPr>
        <p:sp>
          <p:nvSpPr>
            <p:cNvPr id="173" name="Freeform 165">
              <a:extLst>
                <a:ext uri="{FF2B5EF4-FFF2-40B4-BE49-F238E27FC236}">
                  <a16:creationId xmlns:a16="http://schemas.microsoft.com/office/drawing/2014/main" xmlns="" id="{DD8B51E1-8253-48C7-93D5-1EDCBFA6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019"/>
              <a:ext cx="989" cy="290"/>
            </a:xfrm>
            <a:custGeom>
              <a:avLst/>
              <a:gdLst>
                <a:gd name="T0" fmla="*/ 2182 w 4366"/>
                <a:gd name="T1" fmla="*/ 1281 h 1282"/>
                <a:gd name="T2" fmla="*/ 0 w 4366"/>
                <a:gd name="T3" fmla="*/ 1281 h 1282"/>
                <a:gd name="T4" fmla="*/ 0 w 4366"/>
                <a:gd name="T5" fmla="*/ 0 h 1282"/>
                <a:gd name="T6" fmla="*/ 4365 w 4366"/>
                <a:gd name="T7" fmla="*/ 0 h 1282"/>
                <a:gd name="T8" fmla="*/ 4365 w 4366"/>
                <a:gd name="T9" fmla="*/ 1281 h 1282"/>
                <a:gd name="T10" fmla="*/ 2182 w 4366"/>
                <a:gd name="T11" fmla="*/ 128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6" h="1282">
                  <a:moveTo>
                    <a:pt x="2182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4365" y="0"/>
                  </a:lnTo>
                  <a:lnTo>
                    <a:pt x="4365" y="1281"/>
                  </a:lnTo>
                  <a:lnTo>
                    <a:pt x="2182" y="128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xmlns="" id="{F9C19C6D-FEE3-4710-A9ED-6FDF9685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5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xmlns="" id="{34BC58C8-396C-4AB1-AD57-173BD5A4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017"/>
              <a:ext cx="75" cy="95"/>
            </a:xfrm>
            <a:custGeom>
              <a:avLst/>
              <a:gdLst>
                <a:gd name="T0" fmla="*/ 81 w 334"/>
                <a:gd name="T1" fmla="*/ 357 h 424"/>
                <a:gd name="T2" fmla="*/ 123 w 334"/>
                <a:gd name="T3" fmla="*/ 240 h 424"/>
                <a:gd name="T4" fmla="*/ 197 w 334"/>
                <a:gd name="T5" fmla="*/ 50 h 424"/>
                <a:gd name="T6" fmla="*/ 224 w 334"/>
                <a:gd name="T7" fmla="*/ 36 h 424"/>
                <a:gd name="T8" fmla="*/ 262 w 334"/>
                <a:gd name="T9" fmla="*/ 84 h 424"/>
                <a:gd name="T10" fmla="*/ 258 w 334"/>
                <a:gd name="T11" fmla="*/ 106 h 424"/>
                <a:gd name="T12" fmla="*/ 263 w 334"/>
                <a:gd name="T13" fmla="*/ 109 h 424"/>
                <a:gd name="T14" fmla="*/ 300 w 334"/>
                <a:gd name="T15" fmla="*/ 94 h 424"/>
                <a:gd name="T16" fmla="*/ 312 w 334"/>
                <a:gd name="T17" fmla="*/ 56 h 424"/>
                <a:gd name="T18" fmla="*/ 270 w 334"/>
                <a:gd name="T19" fmla="*/ 0 h 424"/>
                <a:gd name="T20" fmla="*/ 152 w 334"/>
                <a:gd name="T21" fmla="*/ 63 h 424"/>
                <a:gd name="T22" fmla="*/ 76 w 334"/>
                <a:gd name="T23" fmla="*/ 259 h 424"/>
                <a:gd name="T24" fmla="*/ 45 w 334"/>
                <a:gd name="T25" fmla="*/ 353 h 424"/>
                <a:gd name="T26" fmla="*/ 20 w 334"/>
                <a:gd name="T27" fmla="*/ 391 h 424"/>
                <a:gd name="T28" fmla="*/ 0 w 334"/>
                <a:gd name="T29" fmla="*/ 420 h 424"/>
                <a:gd name="T30" fmla="*/ 5 w 334"/>
                <a:gd name="T31" fmla="*/ 423 h 424"/>
                <a:gd name="T32" fmla="*/ 31 w 334"/>
                <a:gd name="T33" fmla="*/ 412 h 424"/>
                <a:gd name="T34" fmla="*/ 54 w 334"/>
                <a:gd name="T35" fmla="*/ 390 h 424"/>
                <a:gd name="T36" fmla="*/ 134 w 334"/>
                <a:gd name="T37" fmla="*/ 406 h 424"/>
                <a:gd name="T38" fmla="*/ 214 w 334"/>
                <a:gd name="T39" fmla="*/ 423 h 424"/>
                <a:gd name="T40" fmla="*/ 319 w 334"/>
                <a:gd name="T41" fmla="*/ 362 h 424"/>
                <a:gd name="T42" fmla="*/ 333 w 334"/>
                <a:gd name="T43" fmla="*/ 331 h 424"/>
                <a:gd name="T44" fmla="*/ 330 w 334"/>
                <a:gd name="T45" fmla="*/ 325 h 424"/>
                <a:gd name="T46" fmla="*/ 300 w 334"/>
                <a:gd name="T47" fmla="*/ 339 h 424"/>
                <a:gd name="T48" fmla="*/ 280 w 334"/>
                <a:gd name="T49" fmla="*/ 364 h 424"/>
                <a:gd name="T50" fmla="*/ 272 w 334"/>
                <a:gd name="T51" fmla="*/ 380 h 424"/>
                <a:gd name="T52" fmla="*/ 258 w 334"/>
                <a:gd name="T53" fmla="*/ 387 h 424"/>
                <a:gd name="T54" fmla="*/ 173 w 334"/>
                <a:gd name="T55" fmla="*/ 369 h 424"/>
                <a:gd name="T56" fmla="*/ 100 w 334"/>
                <a:gd name="T57" fmla="*/ 354 h 424"/>
                <a:gd name="T58" fmla="*/ 81 w 334"/>
                <a:gd name="T59" fmla="*/ 35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4" h="424">
                  <a:moveTo>
                    <a:pt x="81" y="357"/>
                  </a:moveTo>
                  <a:cubicBezTo>
                    <a:pt x="108" y="307"/>
                    <a:pt x="118" y="270"/>
                    <a:pt x="123" y="240"/>
                  </a:cubicBezTo>
                  <a:cubicBezTo>
                    <a:pt x="142" y="158"/>
                    <a:pt x="164" y="90"/>
                    <a:pt x="197" y="50"/>
                  </a:cubicBezTo>
                  <a:cubicBezTo>
                    <a:pt x="203" y="41"/>
                    <a:pt x="207" y="36"/>
                    <a:pt x="224" y="36"/>
                  </a:cubicBezTo>
                  <a:cubicBezTo>
                    <a:pt x="262" y="36"/>
                    <a:pt x="262" y="76"/>
                    <a:pt x="262" y="84"/>
                  </a:cubicBezTo>
                  <a:cubicBezTo>
                    <a:pt x="262" y="96"/>
                    <a:pt x="258" y="102"/>
                    <a:pt x="258" y="106"/>
                  </a:cubicBezTo>
                  <a:cubicBezTo>
                    <a:pt x="258" y="109"/>
                    <a:pt x="263" y="109"/>
                    <a:pt x="263" y="109"/>
                  </a:cubicBezTo>
                  <a:cubicBezTo>
                    <a:pt x="271" y="109"/>
                    <a:pt x="286" y="102"/>
                    <a:pt x="300" y="94"/>
                  </a:cubicBezTo>
                  <a:cubicBezTo>
                    <a:pt x="309" y="84"/>
                    <a:pt x="312" y="80"/>
                    <a:pt x="312" y="56"/>
                  </a:cubicBezTo>
                  <a:cubicBezTo>
                    <a:pt x="312" y="23"/>
                    <a:pt x="300" y="0"/>
                    <a:pt x="270" y="0"/>
                  </a:cubicBezTo>
                  <a:cubicBezTo>
                    <a:pt x="251" y="0"/>
                    <a:pt x="204" y="6"/>
                    <a:pt x="152" y="63"/>
                  </a:cubicBezTo>
                  <a:cubicBezTo>
                    <a:pt x="111" y="109"/>
                    <a:pt x="84" y="215"/>
                    <a:pt x="76" y="259"/>
                  </a:cubicBezTo>
                  <a:cubicBezTo>
                    <a:pt x="66" y="299"/>
                    <a:pt x="60" y="317"/>
                    <a:pt x="45" y="353"/>
                  </a:cubicBezTo>
                  <a:cubicBezTo>
                    <a:pt x="40" y="358"/>
                    <a:pt x="28" y="384"/>
                    <a:pt x="20" y="391"/>
                  </a:cubicBezTo>
                  <a:cubicBezTo>
                    <a:pt x="5" y="406"/>
                    <a:pt x="0" y="417"/>
                    <a:pt x="0" y="420"/>
                  </a:cubicBezTo>
                  <a:cubicBezTo>
                    <a:pt x="0" y="421"/>
                    <a:pt x="1" y="423"/>
                    <a:pt x="5" y="423"/>
                  </a:cubicBezTo>
                  <a:cubicBezTo>
                    <a:pt x="8" y="423"/>
                    <a:pt x="18" y="421"/>
                    <a:pt x="31" y="412"/>
                  </a:cubicBezTo>
                  <a:cubicBezTo>
                    <a:pt x="40" y="405"/>
                    <a:pt x="43" y="405"/>
                    <a:pt x="54" y="390"/>
                  </a:cubicBezTo>
                  <a:cubicBezTo>
                    <a:pt x="82" y="391"/>
                    <a:pt x="100" y="397"/>
                    <a:pt x="134" y="406"/>
                  </a:cubicBezTo>
                  <a:cubicBezTo>
                    <a:pt x="160" y="415"/>
                    <a:pt x="188" y="423"/>
                    <a:pt x="214" y="423"/>
                  </a:cubicBezTo>
                  <a:cubicBezTo>
                    <a:pt x="257" y="423"/>
                    <a:pt x="302" y="388"/>
                    <a:pt x="319" y="362"/>
                  </a:cubicBezTo>
                  <a:cubicBezTo>
                    <a:pt x="330" y="346"/>
                    <a:pt x="333" y="332"/>
                    <a:pt x="333" y="331"/>
                  </a:cubicBezTo>
                  <a:cubicBezTo>
                    <a:pt x="333" y="325"/>
                    <a:pt x="330" y="325"/>
                    <a:pt x="330" y="325"/>
                  </a:cubicBezTo>
                  <a:cubicBezTo>
                    <a:pt x="320" y="325"/>
                    <a:pt x="307" y="332"/>
                    <a:pt x="300" y="339"/>
                  </a:cubicBezTo>
                  <a:cubicBezTo>
                    <a:pt x="285" y="348"/>
                    <a:pt x="282" y="353"/>
                    <a:pt x="280" y="364"/>
                  </a:cubicBezTo>
                  <a:cubicBezTo>
                    <a:pt x="277" y="372"/>
                    <a:pt x="275" y="376"/>
                    <a:pt x="272" y="380"/>
                  </a:cubicBezTo>
                  <a:cubicBezTo>
                    <a:pt x="267" y="387"/>
                    <a:pt x="267" y="387"/>
                    <a:pt x="258" y="387"/>
                  </a:cubicBezTo>
                  <a:cubicBezTo>
                    <a:pt x="233" y="387"/>
                    <a:pt x="207" y="379"/>
                    <a:pt x="173" y="369"/>
                  </a:cubicBezTo>
                  <a:cubicBezTo>
                    <a:pt x="157" y="364"/>
                    <a:pt x="127" y="354"/>
                    <a:pt x="100" y="354"/>
                  </a:cubicBezTo>
                  <a:cubicBezTo>
                    <a:pt x="93" y="354"/>
                    <a:pt x="86" y="354"/>
                    <a:pt x="81" y="3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" name="Freeform 168">
              <a:extLst>
                <a:ext uri="{FF2B5EF4-FFF2-40B4-BE49-F238E27FC236}">
                  <a16:creationId xmlns:a16="http://schemas.microsoft.com/office/drawing/2014/main" xmlns="" id="{9D326B0A-3318-48EB-9AEF-D6E0C78F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163"/>
              <a:ext cx="258" cy="5"/>
            </a:xfrm>
            <a:custGeom>
              <a:avLst/>
              <a:gdLst>
                <a:gd name="T0" fmla="*/ 572 w 1144"/>
                <a:gd name="T1" fmla="*/ 25 h 26"/>
                <a:gd name="T2" fmla="*/ 0 w 1144"/>
                <a:gd name="T3" fmla="*/ 25 h 26"/>
                <a:gd name="T4" fmla="*/ 0 w 1144"/>
                <a:gd name="T5" fmla="*/ 0 h 26"/>
                <a:gd name="T6" fmla="*/ 1143 w 1144"/>
                <a:gd name="T7" fmla="*/ 0 h 26"/>
                <a:gd name="T8" fmla="*/ 1143 w 1144"/>
                <a:gd name="T9" fmla="*/ 25 h 26"/>
                <a:gd name="T10" fmla="*/ 572 w 114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4" h="26">
                  <a:moveTo>
                    <a:pt x="572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43" y="0"/>
                  </a:lnTo>
                  <a:lnTo>
                    <a:pt x="1143" y="25"/>
                  </a:lnTo>
                  <a:lnTo>
                    <a:pt x="57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169">
              <a:extLst>
                <a:ext uri="{FF2B5EF4-FFF2-40B4-BE49-F238E27FC236}">
                  <a16:creationId xmlns:a16="http://schemas.microsoft.com/office/drawing/2014/main" xmlns="" id="{CDB24190-E2F6-42F0-92AC-B34A0317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170">
              <a:extLst>
                <a:ext uri="{FF2B5EF4-FFF2-40B4-BE49-F238E27FC236}">
                  <a16:creationId xmlns:a16="http://schemas.microsoft.com/office/drawing/2014/main" xmlns="" id="{44A639DC-954A-437C-9F07-E8D40819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3231"/>
              <a:ext cx="80" cy="59"/>
            </a:xfrm>
            <a:custGeom>
              <a:avLst/>
              <a:gdLst>
                <a:gd name="T0" fmla="*/ 232 w 355"/>
                <a:gd name="T1" fmla="*/ 59 h 265"/>
                <a:gd name="T2" fmla="*/ 239 w 355"/>
                <a:gd name="T3" fmla="*/ 23 h 265"/>
                <a:gd name="T4" fmla="*/ 224 w 355"/>
                <a:gd name="T5" fmla="*/ 7 h 265"/>
                <a:gd name="T6" fmla="*/ 203 w 355"/>
                <a:gd name="T7" fmla="*/ 23 h 265"/>
                <a:gd name="T8" fmla="*/ 173 w 355"/>
                <a:gd name="T9" fmla="*/ 154 h 265"/>
                <a:gd name="T10" fmla="*/ 168 w 355"/>
                <a:gd name="T11" fmla="*/ 191 h 265"/>
                <a:gd name="T12" fmla="*/ 169 w 355"/>
                <a:gd name="T13" fmla="*/ 201 h 265"/>
                <a:gd name="T14" fmla="*/ 120 w 355"/>
                <a:gd name="T15" fmla="*/ 251 h 265"/>
                <a:gd name="T16" fmla="*/ 77 w 355"/>
                <a:gd name="T17" fmla="*/ 198 h 265"/>
                <a:gd name="T18" fmla="*/ 106 w 355"/>
                <a:gd name="T19" fmla="*/ 84 h 265"/>
                <a:gd name="T20" fmla="*/ 113 w 355"/>
                <a:gd name="T21" fmla="*/ 48 h 265"/>
                <a:gd name="T22" fmla="*/ 69 w 355"/>
                <a:gd name="T23" fmla="*/ 0 h 265"/>
                <a:gd name="T24" fmla="*/ 0 w 355"/>
                <a:gd name="T25" fmla="*/ 90 h 265"/>
                <a:gd name="T26" fmla="*/ 6 w 355"/>
                <a:gd name="T27" fmla="*/ 96 h 265"/>
                <a:gd name="T28" fmla="*/ 15 w 355"/>
                <a:gd name="T29" fmla="*/ 84 h 265"/>
                <a:gd name="T30" fmla="*/ 69 w 355"/>
                <a:gd name="T31" fmla="*/ 14 h 265"/>
                <a:gd name="T32" fmla="*/ 82 w 355"/>
                <a:gd name="T33" fmla="*/ 32 h 265"/>
                <a:gd name="T34" fmla="*/ 73 w 355"/>
                <a:gd name="T35" fmla="*/ 73 h 265"/>
                <a:gd name="T36" fmla="*/ 43 w 355"/>
                <a:gd name="T37" fmla="*/ 190 h 265"/>
                <a:gd name="T38" fmla="*/ 118 w 355"/>
                <a:gd name="T39" fmla="*/ 264 h 265"/>
                <a:gd name="T40" fmla="*/ 174 w 355"/>
                <a:gd name="T41" fmla="*/ 223 h 265"/>
                <a:gd name="T42" fmla="*/ 241 w 355"/>
                <a:gd name="T43" fmla="*/ 264 h 265"/>
                <a:gd name="T44" fmla="*/ 317 w 355"/>
                <a:gd name="T45" fmla="*/ 193 h 265"/>
                <a:gd name="T46" fmla="*/ 354 w 355"/>
                <a:gd name="T47" fmla="*/ 41 h 265"/>
                <a:gd name="T48" fmla="*/ 330 w 355"/>
                <a:gd name="T49" fmla="*/ 0 h 265"/>
                <a:gd name="T50" fmla="*/ 302 w 355"/>
                <a:gd name="T51" fmla="*/ 28 h 265"/>
                <a:gd name="T52" fmla="*/ 311 w 355"/>
                <a:gd name="T53" fmla="*/ 43 h 265"/>
                <a:gd name="T54" fmla="*/ 330 w 355"/>
                <a:gd name="T55" fmla="*/ 94 h 265"/>
                <a:gd name="T56" fmla="*/ 301 w 355"/>
                <a:gd name="T57" fmla="*/ 200 h 265"/>
                <a:gd name="T58" fmla="*/ 242 w 355"/>
                <a:gd name="T59" fmla="*/ 251 h 265"/>
                <a:gd name="T60" fmla="*/ 203 w 355"/>
                <a:gd name="T61" fmla="*/ 201 h 265"/>
                <a:gd name="T62" fmla="*/ 209 w 355"/>
                <a:gd name="T63" fmla="*/ 158 h 265"/>
                <a:gd name="T64" fmla="*/ 232 w 355"/>
                <a:gd name="T65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65">
                  <a:moveTo>
                    <a:pt x="232" y="59"/>
                  </a:moveTo>
                  <a:cubicBezTo>
                    <a:pt x="233" y="48"/>
                    <a:pt x="239" y="25"/>
                    <a:pt x="239" y="23"/>
                  </a:cubicBezTo>
                  <a:cubicBezTo>
                    <a:pt x="239" y="11"/>
                    <a:pt x="232" y="7"/>
                    <a:pt x="224" y="7"/>
                  </a:cubicBezTo>
                  <a:cubicBezTo>
                    <a:pt x="217" y="7"/>
                    <a:pt x="207" y="10"/>
                    <a:pt x="203" y="23"/>
                  </a:cubicBezTo>
                  <a:cubicBezTo>
                    <a:pt x="203" y="26"/>
                    <a:pt x="176" y="139"/>
                    <a:pt x="173" y="154"/>
                  </a:cubicBezTo>
                  <a:cubicBezTo>
                    <a:pt x="169" y="171"/>
                    <a:pt x="168" y="182"/>
                    <a:pt x="168" y="191"/>
                  </a:cubicBezTo>
                  <a:cubicBezTo>
                    <a:pt x="168" y="198"/>
                    <a:pt x="168" y="200"/>
                    <a:pt x="169" y="201"/>
                  </a:cubicBezTo>
                  <a:cubicBezTo>
                    <a:pt x="157" y="234"/>
                    <a:pt x="141" y="251"/>
                    <a:pt x="120" y="251"/>
                  </a:cubicBezTo>
                  <a:cubicBezTo>
                    <a:pt x="77" y="251"/>
                    <a:pt x="77" y="208"/>
                    <a:pt x="77" y="198"/>
                  </a:cubicBezTo>
                  <a:cubicBezTo>
                    <a:pt x="77" y="180"/>
                    <a:pt x="81" y="157"/>
                    <a:pt x="106" y="84"/>
                  </a:cubicBezTo>
                  <a:cubicBezTo>
                    <a:pt x="112" y="67"/>
                    <a:pt x="113" y="59"/>
                    <a:pt x="113" y="48"/>
                  </a:cubicBezTo>
                  <a:cubicBezTo>
                    <a:pt x="113" y="22"/>
                    <a:pt x="97" y="0"/>
                    <a:pt x="69" y="0"/>
                  </a:cubicBezTo>
                  <a:cubicBezTo>
                    <a:pt x="20" y="0"/>
                    <a:pt x="0" y="84"/>
                    <a:pt x="0" y="90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3" y="96"/>
                    <a:pt x="13" y="96"/>
                    <a:pt x="15" y="84"/>
                  </a:cubicBezTo>
                  <a:cubicBezTo>
                    <a:pt x="29" y="30"/>
                    <a:pt x="50" y="14"/>
                    <a:pt x="69" y="14"/>
                  </a:cubicBezTo>
                  <a:cubicBezTo>
                    <a:pt x="74" y="14"/>
                    <a:pt x="82" y="14"/>
                    <a:pt x="82" y="32"/>
                  </a:cubicBezTo>
                  <a:cubicBezTo>
                    <a:pt x="82" y="47"/>
                    <a:pt x="76" y="63"/>
                    <a:pt x="73" y="73"/>
                  </a:cubicBezTo>
                  <a:cubicBezTo>
                    <a:pt x="50" y="142"/>
                    <a:pt x="43" y="168"/>
                    <a:pt x="43" y="190"/>
                  </a:cubicBezTo>
                  <a:cubicBezTo>
                    <a:pt x="43" y="245"/>
                    <a:pt x="78" y="264"/>
                    <a:pt x="118" y="264"/>
                  </a:cubicBezTo>
                  <a:cubicBezTo>
                    <a:pt x="127" y="264"/>
                    <a:pt x="152" y="264"/>
                    <a:pt x="174" y="223"/>
                  </a:cubicBezTo>
                  <a:cubicBezTo>
                    <a:pt x="188" y="262"/>
                    <a:pt x="225" y="264"/>
                    <a:pt x="241" y="264"/>
                  </a:cubicBezTo>
                  <a:cubicBezTo>
                    <a:pt x="281" y="264"/>
                    <a:pt x="304" y="229"/>
                    <a:pt x="317" y="193"/>
                  </a:cubicBezTo>
                  <a:cubicBezTo>
                    <a:pt x="335" y="147"/>
                    <a:pt x="354" y="69"/>
                    <a:pt x="354" y="41"/>
                  </a:cubicBezTo>
                  <a:cubicBezTo>
                    <a:pt x="354" y="10"/>
                    <a:pt x="339" y="0"/>
                    <a:pt x="330" y="0"/>
                  </a:cubicBezTo>
                  <a:cubicBezTo>
                    <a:pt x="316" y="0"/>
                    <a:pt x="302" y="15"/>
                    <a:pt x="302" y="28"/>
                  </a:cubicBezTo>
                  <a:cubicBezTo>
                    <a:pt x="302" y="36"/>
                    <a:pt x="305" y="40"/>
                    <a:pt x="311" y="43"/>
                  </a:cubicBezTo>
                  <a:cubicBezTo>
                    <a:pt x="317" y="50"/>
                    <a:pt x="330" y="65"/>
                    <a:pt x="330" y="94"/>
                  </a:cubicBezTo>
                  <a:cubicBezTo>
                    <a:pt x="330" y="114"/>
                    <a:pt x="315" y="171"/>
                    <a:pt x="301" y="200"/>
                  </a:cubicBezTo>
                  <a:cubicBezTo>
                    <a:pt x="287" y="231"/>
                    <a:pt x="270" y="251"/>
                    <a:pt x="242" y="251"/>
                  </a:cubicBezTo>
                  <a:cubicBezTo>
                    <a:pt x="217" y="251"/>
                    <a:pt x="203" y="234"/>
                    <a:pt x="203" y="201"/>
                  </a:cubicBezTo>
                  <a:cubicBezTo>
                    <a:pt x="203" y="185"/>
                    <a:pt x="207" y="167"/>
                    <a:pt x="209" y="158"/>
                  </a:cubicBezTo>
                  <a:lnTo>
                    <a:pt x="232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171">
              <a:extLst>
                <a:ext uri="{FF2B5EF4-FFF2-40B4-BE49-F238E27FC236}">
                  <a16:creationId xmlns:a16="http://schemas.microsoft.com/office/drawing/2014/main" xmlns="" id="{DF75438D-C599-4440-B4B2-0551F846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3247"/>
              <a:ext cx="38" cy="63"/>
            </a:xfrm>
            <a:custGeom>
              <a:avLst/>
              <a:gdLst>
                <a:gd name="T0" fmla="*/ 82 w 174"/>
                <a:gd name="T1" fmla="*/ 135 h 281"/>
                <a:gd name="T2" fmla="*/ 131 w 174"/>
                <a:gd name="T3" fmla="*/ 201 h 281"/>
                <a:gd name="T4" fmla="*/ 83 w 174"/>
                <a:gd name="T5" fmla="*/ 266 h 281"/>
                <a:gd name="T6" fmla="*/ 20 w 174"/>
                <a:gd name="T7" fmla="*/ 238 h 281"/>
                <a:gd name="T8" fmla="*/ 40 w 174"/>
                <a:gd name="T9" fmla="*/ 215 h 281"/>
                <a:gd name="T10" fmla="*/ 21 w 174"/>
                <a:gd name="T11" fmla="*/ 193 h 281"/>
                <a:gd name="T12" fmla="*/ 0 w 174"/>
                <a:gd name="T13" fmla="*/ 215 h 281"/>
                <a:gd name="T14" fmla="*/ 84 w 174"/>
                <a:gd name="T15" fmla="*/ 280 h 281"/>
                <a:gd name="T16" fmla="*/ 173 w 174"/>
                <a:gd name="T17" fmla="*/ 201 h 281"/>
                <a:gd name="T18" fmla="*/ 107 w 174"/>
                <a:gd name="T19" fmla="*/ 127 h 281"/>
                <a:gd name="T20" fmla="*/ 160 w 174"/>
                <a:gd name="T21" fmla="*/ 56 h 281"/>
                <a:gd name="T22" fmla="*/ 84 w 174"/>
                <a:gd name="T23" fmla="*/ 0 h 281"/>
                <a:gd name="T24" fmla="*/ 13 w 174"/>
                <a:gd name="T25" fmla="*/ 55 h 281"/>
                <a:gd name="T26" fmla="*/ 31 w 174"/>
                <a:gd name="T27" fmla="*/ 76 h 281"/>
                <a:gd name="T28" fmla="*/ 52 w 174"/>
                <a:gd name="T29" fmla="*/ 56 h 281"/>
                <a:gd name="T30" fmla="*/ 31 w 174"/>
                <a:gd name="T31" fmla="*/ 34 h 281"/>
                <a:gd name="T32" fmla="*/ 83 w 174"/>
                <a:gd name="T33" fmla="*/ 11 h 281"/>
                <a:gd name="T34" fmla="*/ 123 w 174"/>
                <a:gd name="T35" fmla="*/ 56 h 281"/>
                <a:gd name="T36" fmla="*/ 108 w 174"/>
                <a:gd name="T37" fmla="*/ 105 h 281"/>
                <a:gd name="T38" fmla="*/ 68 w 174"/>
                <a:gd name="T39" fmla="*/ 123 h 281"/>
                <a:gd name="T40" fmla="*/ 55 w 174"/>
                <a:gd name="T41" fmla="*/ 124 h 281"/>
                <a:gd name="T42" fmla="*/ 52 w 174"/>
                <a:gd name="T43" fmla="*/ 129 h 281"/>
                <a:gd name="T44" fmla="*/ 62 w 174"/>
                <a:gd name="T45" fmla="*/ 135 h 281"/>
                <a:gd name="T46" fmla="*/ 82 w 174"/>
                <a:gd name="T47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281">
                  <a:moveTo>
                    <a:pt x="82" y="135"/>
                  </a:moveTo>
                  <a:cubicBezTo>
                    <a:pt x="112" y="135"/>
                    <a:pt x="131" y="157"/>
                    <a:pt x="131" y="201"/>
                  </a:cubicBezTo>
                  <a:cubicBezTo>
                    <a:pt x="131" y="251"/>
                    <a:pt x="106" y="266"/>
                    <a:pt x="83" y="266"/>
                  </a:cubicBezTo>
                  <a:cubicBezTo>
                    <a:pt x="69" y="266"/>
                    <a:pt x="35" y="262"/>
                    <a:pt x="20" y="238"/>
                  </a:cubicBezTo>
                  <a:cubicBezTo>
                    <a:pt x="38" y="237"/>
                    <a:pt x="40" y="223"/>
                    <a:pt x="40" y="215"/>
                  </a:cubicBezTo>
                  <a:cubicBezTo>
                    <a:pt x="40" y="201"/>
                    <a:pt x="33" y="193"/>
                    <a:pt x="21" y="193"/>
                  </a:cubicBezTo>
                  <a:cubicBezTo>
                    <a:pt x="10" y="193"/>
                    <a:pt x="0" y="200"/>
                    <a:pt x="0" y="215"/>
                  </a:cubicBezTo>
                  <a:cubicBezTo>
                    <a:pt x="0" y="255"/>
                    <a:pt x="39" y="280"/>
                    <a:pt x="84" y="280"/>
                  </a:cubicBezTo>
                  <a:cubicBezTo>
                    <a:pt x="136" y="280"/>
                    <a:pt x="173" y="241"/>
                    <a:pt x="173" y="201"/>
                  </a:cubicBezTo>
                  <a:cubicBezTo>
                    <a:pt x="173" y="168"/>
                    <a:pt x="149" y="138"/>
                    <a:pt x="107" y="127"/>
                  </a:cubicBezTo>
                  <a:cubicBezTo>
                    <a:pt x="146" y="113"/>
                    <a:pt x="160" y="81"/>
                    <a:pt x="160" y="56"/>
                  </a:cubicBezTo>
                  <a:cubicBezTo>
                    <a:pt x="160" y="23"/>
                    <a:pt x="127" y="0"/>
                    <a:pt x="84" y="0"/>
                  </a:cubicBezTo>
                  <a:cubicBezTo>
                    <a:pt x="44" y="0"/>
                    <a:pt x="13" y="23"/>
                    <a:pt x="13" y="55"/>
                  </a:cubicBezTo>
                  <a:cubicBezTo>
                    <a:pt x="13" y="69"/>
                    <a:pt x="20" y="76"/>
                    <a:pt x="31" y="76"/>
                  </a:cubicBezTo>
                  <a:cubicBezTo>
                    <a:pt x="43" y="76"/>
                    <a:pt x="52" y="67"/>
                    <a:pt x="52" y="56"/>
                  </a:cubicBezTo>
                  <a:cubicBezTo>
                    <a:pt x="52" y="43"/>
                    <a:pt x="43" y="36"/>
                    <a:pt x="31" y="34"/>
                  </a:cubicBezTo>
                  <a:cubicBezTo>
                    <a:pt x="45" y="17"/>
                    <a:pt x="69" y="11"/>
                    <a:pt x="83" y="11"/>
                  </a:cubicBezTo>
                  <a:cubicBezTo>
                    <a:pt x="100" y="11"/>
                    <a:pt x="123" y="22"/>
                    <a:pt x="123" y="56"/>
                  </a:cubicBezTo>
                  <a:cubicBezTo>
                    <a:pt x="123" y="74"/>
                    <a:pt x="118" y="92"/>
                    <a:pt x="108" y="105"/>
                  </a:cubicBezTo>
                  <a:cubicBezTo>
                    <a:pt x="97" y="121"/>
                    <a:pt x="88" y="123"/>
                    <a:pt x="68" y="123"/>
                  </a:cubicBezTo>
                  <a:cubicBezTo>
                    <a:pt x="58" y="123"/>
                    <a:pt x="58" y="123"/>
                    <a:pt x="55" y="124"/>
                  </a:cubicBezTo>
                  <a:cubicBezTo>
                    <a:pt x="55" y="124"/>
                    <a:pt x="52" y="124"/>
                    <a:pt x="52" y="129"/>
                  </a:cubicBezTo>
                  <a:cubicBezTo>
                    <a:pt x="52" y="135"/>
                    <a:pt x="55" y="135"/>
                    <a:pt x="62" y="135"/>
                  </a:cubicBezTo>
                  <a:lnTo>
                    <a:pt x="82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" name="Freeform 172">
              <a:extLst>
                <a:ext uri="{FF2B5EF4-FFF2-40B4-BE49-F238E27FC236}">
                  <a16:creationId xmlns:a16="http://schemas.microsoft.com/office/drawing/2014/main" xmlns="" id="{20A437F9-F33A-4EFB-92C6-19D1033D0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1" name="Freeform 173">
              <a:extLst>
                <a:ext uri="{FF2B5EF4-FFF2-40B4-BE49-F238E27FC236}">
                  <a16:creationId xmlns:a16="http://schemas.microsoft.com/office/drawing/2014/main" xmlns="" id="{97BF1487-EDF4-4C15-A2D3-9C7D824A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3150"/>
              <a:ext cx="80" cy="31"/>
            </a:xfrm>
            <a:custGeom>
              <a:avLst/>
              <a:gdLst>
                <a:gd name="T0" fmla="*/ 335 w 355"/>
                <a:gd name="T1" fmla="*/ 23 h 139"/>
                <a:gd name="T2" fmla="*/ 354 w 355"/>
                <a:gd name="T3" fmla="*/ 11 h 139"/>
                <a:gd name="T4" fmla="*/ 338 w 355"/>
                <a:gd name="T5" fmla="*/ 0 h 139"/>
                <a:gd name="T6" fmla="*/ 18 w 355"/>
                <a:gd name="T7" fmla="*/ 0 h 139"/>
                <a:gd name="T8" fmla="*/ 0 w 355"/>
                <a:gd name="T9" fmla="*/ 11 h 139"/>
                <a:gd name="T10" fmla="*/ 18 w 355"/>
                <a:gd name="T11" fmla="*/ 23 h 139"/>
                <a:gd name="T12" fmla="*/ 335 w 355"/>
                <a:gd name="T13" fmla="*/ 23 h 139"/>
                <a:gd name="T14" fmla="*/ 338 w 355"/>
                <a:gd name="T15" fmla="*/ 138 h 139"/>
                <a:gd name="T16" fmla="*/ 354 w 355"/>
                <a:gd name="T17" fmla="*/ 125 h 139"/>
                <a:gd name="T18" fmla="*/ 335 w 355"/>
                <a:gd name="T19" fmla="*/ 114 h 139"/>
                <a:gd name="T20" fmla="*/ 18 w 355"/>
                <a:gd name="T21" fmla="*/ 114 h 139"/>
                <a:gd name="T22" fmla="*/ 0 w 355"/>
                <a:gd name="T23" fmla="*/ 125 h 139"/>
                <a:gd name="T24" fmla="*/ 18 w 355"/>
                <a:gd name="T25" fmla="*/ 138 h 139"/>
                <a:gd name="T26" fmla="*/ 338 w 355"/>
                <a:gd name="T27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39">
                  <a:moveTo>
                    <a:pt x="335" y="23"/>
                  </a:moveTo>
                  <a:cubicBezTo>
                    <a:pt x="345" y="23"/>
                    <a:pt x="354" y="23"/>
                    <a:pt x="354" y="11"/>
                  </a:cubicBezTo>
                  <a:cubicBezTo>
                    <a:pt x="354" y="0"/>
                    <a:pt x="345" y="0"/>
                    <a:pt x="33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8" y="23"/>
                  </a:cubicBezTo>
                  <a:lnTo>
                    <a:pt x="335" y="23"/>
                  </a:lnTo>
                  <a:close/>
                  <a:moveTo>
                    <a:pt x="338" y="138"/>
                  </a:moveTo>
                  <a:cubicBezTo>
                    <a:pt x="345" y="138"/>
                    <a:pt x="354" y="138"/>
                    <a:pt x="354" y="125"/>
                  </a:cubicBezTo>
                  <a:cubicBezTo>
                    <a:pt x="354" y="114"/>
                    <a:pt x="345" y="114"/>
                    <a:pt x="335" y="114"/>
                  </a:cubicBezTo>
                  <a:lnTo>
                    <a:pt x="18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8"/>
                    <a:pt x="9" y="138"/>
                    <a:pt x="18" y="138"/>
                  </a:cubicBezTo>
                  <a:lnTo>
                    <a:pt x="338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xmlns="" id="{3F0ADD8A-43CE-4728-BE9D-F139F257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4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xmlns="" id="{F84F3A20-84D5-4D80-BF6E-89189AD8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17"/>
              <a:ext cx="75" cy="95"/>
            </a:xfrm>
            <a:custGeom>
              <a:avLst/>
              <a:gdLst>
                <a:gd name="T0" fmla="*/ 81 w 334"/>
                <a:gd name="T1" fmla="*/ 357 h 424"/>
                <a:gd name="T2" fmla="*/ 123 w 334"/>
                <a:gd name="T3" fmla="*/ 240 h 424"/>
                <a:gd name="T4" fmla="*/ 197 w 334"/>
                <a:gd name="T5" fmla="*/ 50 h 424"/>
                <a:gd name="T6" fmla="*/ 224 w 334"/>
                <a:gd name="T7" fmla="*/ 36 h 424"/>
                <a:gd name="T8" fmla="*/ 262 w 334"/>
                <a:gd name="T9" fmla="*/ 84 h 424"/>
                <a:gd name="T10" fmla="*/ 258 w 334"/>
                <a:gd name="T11" fmla="*/ 106 h 424"/>
                <a:gd name="T12" fmla="*/ 263 w 334"/>
                <a:gd name="T13" fmla="*/ 109 h 424"/>
                <a:gd name="T14" fmla="*/ 300 w 334"/>
                <a:gd name="T15" fmla="*/ 94 h 424"/>
                <a:gd name="T16" fmla="*/ 312 w 334"/>
                <a:gd name="T17" fmla="*/ 56 h 424"/>
                <a:gd name="T18" fmla="*/ 270 w 334"/>
                <a:gd name="T19" fmla="*/ 0 h 424"/>
                <a:gd name="T20" fmla="*/ 152 w 334"/>
                <a:gd name="T21" fmla="*/ 63 h 424"/>
                <a:gd name="T22" fmla="*/ 76 w 334"/>
                <a:gd name="T23" fmla="*/ 259 h 424"/>
                <a:gd name="T24" fmla="*/ 45 w 334"/>
                <a:gd name="T25" fmla="*/ 353 h 424"/>
                <a:gd name="T26" fmla="*/ 20 w 334"/>
                <a:gd name="T27" fmla="*/ 391 h 424"/>
                <a:gd name="T28" fmla="*/ 0 w 334"/>
                <a:gd name="T29" fmla="*/ 420 h 424"/>
                <a:gd name="T30" fmla="*/ 5 w 334"/>
                <a:gd name="T31" fmla="*/ 423 h 424"/>
                <a:gd name="T32" fmla="*/ 31 w 334"/>
                <a:gd name="T33" fmla="*/ 412 h 424"/>
                <a:gd name="T34" fmla="*/ 54 w 334"/>
                <a:gd name="T35" fmla="*/ 390 h 424"/>
                <a:gd name="T36" fmla="*/ 134 w 334"/>
                <a:gd name="T37" fmla="*/ 406 h 424"/>
                <a:gd name="T38" fmla="*/ 214 w 334"/>
                <a:gd name="T39" fmla="*/ 423 h 424"/>
                <a:gd name="T40" fmla="*/ 319 w 334"/>
                <a:gd name="T41" fmla="*/ 362 h 424"/>
                <a:gd name="T42" fmla="*/ 333 w 334"/>
                <a:gd name="T43" fmla="*/ 331 h 424"/>
                <a:gd name="T44" fmla="*/ 330 w 334"/>
                <a:gd name="T45" fmla="*/ 325 h 424"/>
                <a:gd name="T46" fmla="*/ 300 w 334"/>
                <a:gd name="T47" fmla="*/ 339 h 424"/>
                <a:gd name="T48" fmla="*/ 280 w 334"/>
                <a:gd name="T49" fmla="*/ 364 h 424"/>
                <a:gd name="T50" fmla="*/ 272 w 334"/>
                <a:gd name="T51" fmla="*/ 380 h 424"/>
                <a:gd name="T52" fmla="*/ 258 w 334"/>
                <a:gd name="T53" fmla="*/ 387 h 424"/>
                <a:gd name="T54" fmla="*/ 173 w 334"/>
                <a:gd name="T55" fmla="*/ 369 h 424"/>
                <a:gd name="T56" fmla="*/ 100 w 334"/>
                <a:gd name="T57" fmla="*/ 354 h 424"/>
                <a:gd name="T58" fmla="*/ 81 w 334"/>
                <a:gd name="T59" fmla="*/ 35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4" h="424">
                  <a:moveTo>
                    <a:pt x="81" y="357"/>
                  </a:moveTo>
                  <a:cubicBezTo>
                    <a:pt x="107" y="307"/>
                    <a:pt x="118" y="270"/>
                    <a:pt x="123" y="240"/>
                  </a:cubicBezTo>
                  <a:cubicBezTo>
                    <a:pt x="142" y="158"/>
                    <a:pt x="164" y="90"/>
                    <a:pt x="197" y="50"/>
                  </a:cubicBezTo>
                  <a:cubicBezTo>
                    <a:pt x="203" y="41"/>
                    <a:pt x="207" y="36"/>
                    <a:pt x="224" y="36"/>
                  </a:cubicBezTo>
                  <a:cubicBezTo>
                    <a:pt x="262" y="36"/>
                    <a:pt x="262" y="76"/>
                    <a:pt x="262" y="84"/>
                  </a:cubicBezTo>
                  <a:cubicBezTo>
                    <a:pt x="262" y="96"/>
                    <a:pt x="258" y="102"/>
                    <a:pt x="258" y="106"/>
                  </a:cubicBezTo>
                  <a:cubicBezTo>
                    <a:pt x="258" y="109"/>
                    <a:pt x="263" y="109"/>
                    <a:pt x="263" y="109"/>
                  </a:cubicBezTo>
                  <a:cubicBezTo>
                    <a:pt x="271" y="109"/>
                    <a:pt x="286" y="102"/>
                    <a:pt x="300" y="94"/>
                  </a:cubicBezTo>
                  <a:cubicBezTo>
                    <a:pt x="309" y="84"/>
                    <a:pt x="312" y="80"/>
                    <a:pt x="312" y="56"/>
                  </a:cubicBezTo>
                  <a:cubicBezTo>
                    <a:pt x="312" y="23"/>
                    <a:pt x="300" y="0"/>
                    <a:pt x="270" y="0"/>
                  </a:cubicBezTo>
                  <a:cubicBezTo>
                    <a:pt x="251" y="0"/>
                    <a:pt x="204" y="6"/>
                    <a:pt x="152" y="63"/>
                  </a:cubicBezTo>
                  <a:cubicBezTo>
                    <a:pt x="111" y="109"/>
                    <a:pt x="84" y="215"/>
                    <a:pt x="76" y="259"/>
                  </a:cubicBezTo>
                  <a:cubicBezTo>
                    <a:pt x="66" y="299"/>
                    <a:pt x="60" y="317"/>
                    <a:pt x="45" y="353"/>
                  </a:cubicBezTo>
                  <a:cubicBezTo>
                    <a:pt x="40" y="358"/>
                    <a:pt x="28" y="384"/>
                    <a:pt x="20" y="391"/>
                  </a:cubicBezTo>
                  <a:cubicBezTo>
                    <a:pt x="5" y="406"/>
                    <a:pt x="0" y="417"/>
                    <a:pt x="0" y="420"/>
                  </a:cubicBezTo>
                  <a:cubicBezTo>
                    <a:pt x="0" y="421"/>
                    <a:pt x="1" y="423"/>
                    <a:pt x="5" y="423"/>
                  </a:cubicBezTo>
                  <a:cubicBezTo>
                    <a:pt x="8" y="423"/>
                    <a:pt x="18" y="421"/>
                    <a:pt x="31" y="412"/>
                  </a:cubicBezTo>
                  <a:cubicBezTo>
                    <a:pt x="40" y="405"/>
                    <a:pt x="43" y="405"/>
                    <a:pt x="54" y="390"/>
                  </a:cubicBezTo>
                  <a:cubicBezTo>
                    <a:pt x="82" y="391"/>
                    <a:pt x="100" y="397"/>
                    <a:pt x="134" y="406"/>
                  </a:cubicBezTo>
                  <a:cubicBezTo>
                    <a:pt x="160" y="415"/>
                    <a:pt x="188" y="423"/>
                    <a:pt x="214" y="423"/>
                  </a:cubicBezTo>
                  <a:cubicBezTo>
                    <a:pt x="257" y="423"/>
                    <a:pt x="302" y="388"/>
                    <a:pt x="319" y="362"/>
                  </a:cubicBezTo>
                  <a:cubicBezTo>
                    <a:pt x="330" y="346"/>
                    <a:pt x="333" y="332"/>
                    <a:pt x="333" y="331"/>
                  </a:cubicBezTo>
                  <a:cubicBezTo>
                    <a:pt x="333" y="325"/>
                    <a:pt x="330" y="325"/>
                    <a:pt x="330" y="325"/>
                  </a:cubicBezTo>
                  <a:cubicBezTo>
                    <a:pt x="320" y="325"/>
                    <a:pt x="307" y="332"/>
                    <a:pt x="300" y="339"/>
                  </a:cubicBezTo>
                  <a:cubicBezTo>
                    <a:pt x="285" y="348"/>
                    <a:pt x="282" y="353"/>
                    <a:pt x="280" y="364"/>
                  </a:cubicBezTo>
                  <a:cubicBezTo>
                    <a:pt x="277" y="372"/>
                    <a:pt x="275" y="376"/>
                    <a:pt x="272" y="380"/>
                  </a:cubicBezTo>
                  <a:cubicBezTo>
                    <a:pt x="267" y="387"/>
                    <a:pt x="267" y="387"/>
                    <a:pt x="258" y="387"/>
                  </a:cubicBezTo>
                  <a:cubicBezTo>
                    <a:pt x="233" y="387"/>
                    <a:pt x="207" y="379"/>
                    <a:pt x="173" y="369"/>
                  </a:cubicBezTo>
                  <a:cubicBezTo>
                    <a:pt x="157" y="364"/>
                    <a:pt x="127" y="354"/>
                    <a:pt x="100" y="354"/>
                  </a:cubicBezTo>
                  <a:cubicBezTo>
                    <a:pt x="93" y="354"/>
                    <a:pt x="86" y="354"/>
                    <a:pt x="81" y="3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176">
              <a:extLst>
                <a:ext uri="{FF2B5EF4-FFF2-40B4-BE49-F238E27FC236}">
                  <a16:creationId xmlns:a16="http://schemas.microsoft.com/office/drawing/2014/main" xmlns="" id="{C70D790C-4036-404B-BEDA-ED4F9056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3163"/>
              <a:ext cx="253" cy="5"/>
            </a:xfrm>
            <a:custGeom>
              <a:avLst/>
              <a:gdLst>
                <a:gd name="T0" fmla="*/ 559 w 1121"/>
                <a:gd name="T1" fmla="*/ 25 h 26"/>
                <a:gd name="T2" fmla="*/ 0 w 1121"/>
                <a:gd name="T3" fmla="*/ 25 h 26"/>
                <a:gd name="T4" fmla="*/ 0 w 1121"/>
                <a:gd name="T5" fmla="*/ 0 h 26"/>
                <a:gd name="T6" fmla="*/ 1120 w 1121"/>
                <a:gd name="T7" fmla="*/ 0 h 26"/>
                <a:gd name="T8" fmla="*/ 1120 w 1121"/>
                <a:gd name="T9" fmla="*/ 25 h 26"/>
                <a:gd name="T10" fmla="*/ 559 w 112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1" h="26">
                  <a:moveTo>
                    <a:pt x="559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20" y="0"/>
                  </a:lnTo>
                  <a:lnTo>
                    <a:pt x="1120" y="25"/>
                  </a:lnTo>
                  <a:lnTo>
                    <a:pt x="559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Freeform 177">
              <a:extLst>
                <a:ext uri="{FF2B5EF4-FFF2-40B4-BE49-F238E27FC236}">
                  <a16:creationId xmlns:a16="http://schemas.microsoft.com/office/drawing/2014/main" xmlns="" id="{99C0D2D0-F0EA-4BAE-8309-33806B75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6" name="Freeform 178">
              <a:extLst>
                <a:ext uri="{FF2B5EF4-FFF2-40B4-BE49-F238E27FC236}">
                  <a16:creationId xmlns:a16="http://schemas.microsoft.com/office/drawing/2014/main" xmlns="" id="{7C9AF929-D66F-4B96-A7A7-35909F063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98"/>
              <a:ext cx="59" cy="93"/>
            </a:xfrm>
            <a:custGeom>
              <a:avLst/>
              <a:gdLst>
                <a:gd name="T0" fmla="*/ 123 w 264"/>
                <a:gd name="T1" fmla="*/ 7 h 413"/>
                <a:gd name="T2" fmla="*/ 118 w 264"/>
                <a:gd name="T3" fmla="*/ 0 h 413"/>
                <a:gd name="T4" fmla="*/ 52 w 264"/>
                <a:gd name="T5" fmla="*/ 6 h 413"/>
                <a:gd name="T6" fmla="*/ 40 w 264"/>
                <a:gd name="T7" fmla="*/ 17 h 413"/>
                <a:gd name="T8" fmla="*/ 54 w 264"/>
                <a:gd name="T9" fmla="*/ 25 h 413"/>
                <a:gd name="T10" fmla="*/ 82 w 264"/>
                <a:gd name="T11" fmla="*/ 34 h 413"/>
                <a:gd name="T12" fmla="*/ 81 w 264"/>
                <a:gd name="T13" fmla="*/ 47 h 413"/>
                <a:gd name="T14" fmla="*/ 3 w 264"/>
                <a:gd name="T15" fmla="*/ 381 h 413"/>
                <a:gd name="T16" fmla="*/ 0 w 264"/>
                <a:gd name="T17" fmla="*/ 392 h 413"/>
                <a:gd name="T18" fmla="*/ 15 w 264"/>
                <a:gd name="T19" fmla="*/ 412 h 413"/>
                <a:gd name="T20" fmla="*/ 35 w 264"/>
                <a:gd name="T21" fmla="*/ 395 h 413"/>
                <a:gd name="T22" fmla="*/ 45 w 264"/>
                <a:gd name="T23" fmla="*/ 353 h 413"/>
                <a:gd name="T24" fmla="*/ 58 w 264"/>
                <a:gd name="T25" fmla="*/ 299 h 413"/>
                <a:gd name="T26" fmla="*/ 67 w 264"/>
                <a:gd name="T27" fmla="*/ 262 h 413"/>
                <a:gd name="T28" fmla="*/ 73 w 264"/>
                <a:gd name="T29" fmla="*/ 234 h 413"/>
                <a:gd name="T30" fmla="*/ 108 w 264"/>
                <a:gd name="T31" fmla="*/ 180 h 413"/>
                <a:gd name="T32" fmla="*/ 160 w 264"/>
                <a:gd name="T33" fmla="*/ 160 h 413"/>
                <a:gd name="T34" fmla="*/ 189 w 264"/>
                <a:gd name="T35" fmla="*/ 201 h 413"/>
                <a:gd name="T36" fmla="*/ 154 w 264"/>
                <a:gd name="T37" fmla="*/ 331 h 413"/>
                <a:gd name="T38" fmla="*/ 149 w 264"/>
                <a:gd name="T39" fmla="*/ 364 h 413"/>
                <a:gd name="T40" fmla="*/ 191 w 264"/>
                <a:gd name="T41" fmla="*/ 412 h 413"/>
                <a:gd name="T42" fmla="*/ 263 w 264"/>
                <a:gd name="T43" fmla="*/ 321 h 413"/>
                <a:gd name="T44" fmla="*/ 256 w 264"/>
                <a:gd name="T45" fmla="*/ 314 h 413"/>
                <a:gd name="T46" fmla="*/ 248 w 264"/>
                <a:gd name="T47" fmla="*/ 325 h 413"/>
                <a:gd name="T48" fmla="*/ 194 w 264"/>
                <a:gd name="T49" fmla="*/ 398 h 413"/>
                <a:gd name="T50" fmla="*/ 180 w 264"/>
                <a:gd name="T51" fmla="*/ 379 h 413"/>
                <a:gd name="T52" fmla="*/ 190 w 264"/>
                <a:gd name="T53" fmla="*/ 337 h 413"/>
                <a:gd name="T54" fmla="*/ 222 w 264"/>
                <a:gd name="T55" fmla="*/ 208 h 413"/>
                <a:gd name="T56" fmla="*/ 160 w 264"/>
                <a:gd name="T57" fmla="*/ 147 h 413"/>
                <a:gd name="T58" fmla="*/ 82 w 264"/>
                <a:gd name="T59" fmla="*/ 191 h 413"/>
                <a:gd name="T60" fmla="*/ 123 w 264"/>
                <a:gd name="T61" fmla="*/ 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413">
                  <a:moveTo>
                    <a:pt x="123" y="7"/>
                  </a:moveTo>
                  <a:cubicBezTo>
                    <a:pt x="123" y="6"/>
                    <a:pt x="123" y="0"/>
                    <a:pt x="118" y="0"/>
                  </a:cubicBezTo>
                  <a:cubicBezTo>
                    <a:pt x="106" y="0"/>
                    <a:pt x="66" y="6"/>
                    <a:pt x="52" y="6"/>
                  </a:cubicBezTo>
                  <a:cubicBezTo>
                    <a:pt x="47" y="7"/>
                    <a:pt x="40" y="7"/>
                    <a:pt x="40" y="17"/>
                  </a:cubicBezTo>
                  <a:cubicBezTo>
                    <a:pt x="40" y="25"/>
                    <a:pt x="45" y="25"/>
                    <a:pt x="54" y="25"/>
                  </a:cubicBezTo>
                  <a:cubicBezTo>
                    <a:pt x="81" y="25"/>
                    <a:pt x="82" y="30"/>
                    <a:pt x="82" y="34"/>
                  </a:cubicBezTo>
                  <a:lnTo>
                    <a:pt x="81" y="47"/>
                  </a:lnTo>
                  <a:lnTo>
                    <a:pt x="3" y="381"/>
                  </a:lnTo>
                  <a:cubicBezTo>
                    <a:pt x="0" y="390"/>
                    <a:pt x="0" y="391"/>
                    <a:pt x="0" y="392"/>
                  </a:cubicBezTo>
                  <a:cubicBezTo>
                    <a:pt x="0" y="408"/>
                    <a:pt x="10" y="412"/>
                    <a:pt x="15" y="412"/>
                  </a:cubicBezTo>
                  <a:cubicBezTo>
                    <a:pt x="24" y="412"/>
                    <a:pt x="33" y="403"/>
                    <a:pt x="35" y="395"/>
                  </a:cubicBezTo>
                  <a:lnTo>
                    <a:pt x="45" y="353"/>
                  </a:lnTo>
                  <a:lnTo>
                    <a:pt x="58" y="299"/>
                  </a:lnTo>
                  <a:cubicBezTo>
                    <a:pt x="60" y="286"/>
                    <a:pt x="63" y="274"/>
                    <a:pt x="67" y="262"/>
                  </a:cubicBezTo>
                  <a:cubicBezTo>
                    <a:pt x="68" y="256"/>
                    <a:pt x="71" y="237"/>
                    <a:pt x="73" y="234"/>
                  </a:cubicBezTo>
                  <a:cubicBezTo>
                    <a:pt x="74" y="229"/>
                    <a:pt x="91" y="196"/>
                    <a:pt x="108" y="180"/>
                  </a:cubicBezTo>
                  <a:cubicBezTo>
                    <a:pt x="120" y="171"/>
                    <a:pt x="136" y="160"/>
                    <a:pt x="160" y="160"/>
                  </a:cubicBezTo>
                  <a:cubicBezTo>
                    <a:pt x="183" y="160"/>
                    <a:pt x="189" y="180"/>
                    <a:pt x="189" y="201"/>
                  </a:cubicBezTo>
                  <a:cubicBezTo>
                    <a:pt x="189" y="231"/>
                    <a:pt x="168" y="295"/>
                    <a:pt x="154" y="331"/>
                  </a:cubicBezTo>
                  <a:cubicBezTo>
                    <a:pt x="151" y="344"/>
                    <a:pt x="149" y="353"/>
                    <a:pt x="149" y="364"/>
                  </a:cubicBezTo>
                  <a:cubicBezTo>
                    <a:pt x="149" y="390"/>
                    <a:pt x="166" y="412"/>
                    <a:pt x="191" y="412"/>
                  </a:cubicBezTo>
                  <a:cubicBezTo>
                    <a:pt x="242" y="412"/>
                    <a:pt x="263" y="325"/>
                    <a:pt x="263" y="321"/>
                  </a:cubicBezTo>
                  <a:cubicBezTo>
                    <a:pt x="263" y="314"/>
                    <a:pt x="257" y="314"/>
                    <a:pt x="256" y="314"/>
                  </a:cubicBezTo>
                  <a:cubicBezTo>
                    <a:pt x="251" y="314"/>
                    <a:pt x="251" y="317"/>
                    <a:pt x="248" y="325"/>
                  </a:cubicBezTo>
                  <a:cubicBezTo>
                    <a:pt x="239" y="357"/>
                    <a:pt x="222" y="398"/>
                    <a:pt x="194" y="398"/>
                  </a:cubicBezTo>
                  <a:cubicBezTo>
                    <a:pt x="184" y="398"/>
                    <a:pt x="180" y="391"/>
                    <a:pt x="180" y="379"/>
                  </a:cubicBezTo>
                  <a:cubicBezTo>
                    <a:pt x="180" y="364"/>
                    <a:pt x="184" y="350"/>
                    <a:pt x="190" y="337"/>
                  </a:cubicBezTo>
                  <a:cubicBezTo>
                    <a:pt x="198" y="313"/>
                    <a:pt x="222" y="242"/>
                    <a:pt x="222" y="208"/>
                  </a:cubicBezTo>
                  <a:cubicBezTo>
                    <a:pt x="222" y="172"/>
                    <a:pt x="202" y="147"/>
                    <a:pt x="160" y="147"/>
                  </a:cubicBezTo>
                  <a:cubicBezTo>
                    <a:pt x="127" y="147"/>
                    <a:pt x="101" y="165"/>
                    <a:pt x="82" y="191"/>
                  </a:cubicBezTo>
                  <a:lnTo>
                    <a:pt x="123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179">
              <a:extLst>
                <a:ext uri="{FF2B5EF4-FFF2-40B4-BE49-F238E27FC236}">
                  <a16:creationId xmlns:a16="http://schemas.microsoft.com/office/drawing/2014/main" xmlns="" id="{07CA1EAE-E921-420A-BA86-BF18C152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268"/>
              <a:ext cx="51" cy="41"/>
            </a:xfrm>
            <a:custGeom>
              <a:avLst/>
              <a:gdLst>
                <a:gd name="T0" fmla="*/ 28 w 229"/>
                <a:gd name="T1" fmla="*/ 156 h 186"/>
                <a:gd name="T2" fmla="*/ 24 w 229"/>
                <a:gd name="T3" fmla="*/ 172 h 186"/>
                <a:gd name="T4" fmla="*/ 38 w 229"/>
                <a:gd name="T5" fmla="*/ 185 h 186"/>
                <a:gd name="T6" fmla="*/ 52 w 229"/>
                <a:gd name="T7" fmla="*/ 175 h 186"/>
                <a:gd name="T8" fmla="*/ 58 w 229"/>
                <a:gd name="T9" fmla="*/ 150 h 186"/>
                <a:gd name="T10" fmla="*/ 67 w 229"/>
                <a:gd name="T11" fmla="*/ 114 h 186"/>
                <a:gd name="T12" fmla="*/ 73 w 229"/>
                <a:gd name="T13" fmla="*/ 85 h 186"/>
                <a:gd name="T14" fmla="*/ 88 w 229"/>
                <a:gd name="T15" fmla="*/ 50 h 186"/>
                <a:gd name="T16" fmla="*/ 145 w 229"/>
                <a:gd name="T17" fmla="*/ 11 h 186"/>
                <a:gd name="T18" fmla="*/ 166 w 229"/>
                <a:gd name="T19" fmla="*/ 40 h 186"/>
                <a:gd name="T20" fmla="*/ 145 w 229"/>
                <a:gd name="T21" fmla="*/ 127 h 186"/>
                <a:gd name="T22" fmla="*/ 139 w 229"/>
                <a:gd name="T23" fmla="*/ 149 h 186"/>
                <a:gd name="T24" fmla="*/ 174 w 229"/>
                <a:gd name="T25" fmla="*/ 185 h 186"/>
                <a:gd name="T26" fmla="*/ 228 w 229"/>
                <a:gd name="T27" fmla="*/ 123 h 186"/>
                <a:gd name="T28" fmla="*/ 222 w 229"/>
                <a:gd name="T29" fmla="*/ 116 h 186"/>
                <a:gd name="T30" fmla="*/ 214 w 229"/>
                <a:gd name="T31" fmla="*/ 124 h 186"/>
                <a:gd name="T32" fmla="*/ 175 w 229"/>
                <a:gd name="T33" fmla="*/ 174 h 186"/>
                <a:gd name="T34" fmla="*/ 166 w 229"/>
                <a:gd name="T35" fmla="*/ 158 h 186"/>
                <a:gd name="T36" fmla="*/ 175 w 229"/>
                <a:gd name="T37" fmla="*/ 125 h 186"/>
                <a:gd name="T38" fmla="*/ 195 w 229"/>
                <a:gd name="T39" fmla="*/ 47 h 186"/>
                <a:gd name="T40" fmla="*/ 146 w 229"/>
                <a:gd name="T41" fmla="*/ 0 h 186"/>
                <a:gd name="T42" fmla="*/ 83 w 229"/>
                <a:gd name="T43" fmla="*/ 36 h 186"/>
                <a:gd name="T44" fmla="*/ 44 w 229"/>
                <a:gd name="T45" fmla="*/ 0 h 186"/>
                <a:gd name="T46" fmla="*/ 14 w 229"/>
                <a:gd name="T47" fmla="*/ 23 h 186"/>
                <a:gd name="T48" fmla="*/ 0 w 229"/>
                <a:gd name="T49" fmla="*/ 63 h 186"/>
                <a:gd name="T50" fmla="*/ 6 w 229"/>
                <a:gd name="T51" fmla="*/ 67 h 186"/>
                <a:gd name="T52" fmla="*/ 15 w 229"/>
                <a:gd name="T53" fmla="*/ 56 h 186"/>
                <a:gd name="T54" fmla="*/ 43 w 229"/>
                <a:gd name="T55" fmla="*/ 11 h 186"/>
                <a:gd name="T56" fmla="*/ 54 w 229"/>
                <a:gd name="T57" fmla="*/ 32 h 186"/>
                <a:gd name="T58" fmla="*/ 48 w 229"/>
                <a:gd name="T59" fmla="*/ 66 h 186"/>
                <a:gd name="T60" fmla="*/ 39 w 229"/>
                <a:gd name="T61" fmla="*/ 102 h 186"/>
                <a:gd name="T62" fmla="*/ 28 w 229"/>
                <a:gd name="T6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86">
                  <a:moveTo>
                    <a:pt x="28" y="156"/>
                  </a:moveTo>
                  <a:cubicBezTo>
                    <a:pt x="28" y="160"/>
                    <a:pt x="24" y="171"/>
                    <a:pt x="24" y="172"/>
                  </a:cubicBezTo>
                  <a:cubicBezTo>
                    <a:pt x="24" y="182"/>
                    <a:pt x="31" y="185"/>
                    <a:pt x="38" y="185"/>
                  </a:cubicBezTo>
                  <a:cubicBezTo>
                    <a:pt x="44" y="185"/>
                    <a:pt x="50" y="180"/>
                    <a:pt x="52" y="175"/>
                  </a:cubicBezTo>
                  <a:cubicBezTo>
                    <a:pt x="53" y="172"/>
                    <a:pt x="58" y="158"/>
                    <a:pt x="58" y="150"/>
                  </a:cubicBezTo>
                  <a:cubicBezTo>
                    <a:pt x="60" y="142"/>
                    <a:pt x="63" y="124"/>
                    <a:pt x="67" y="114"/>
                  </a:cubicBezTo>
                  <a:cubicBezTo>
                    <a:pt x="69" y="105"/>
                    <a:pt x="71" y="96"/>
                    <a:pt x="73" y="85"/>
                  </a:cubicBezTo>
                  <a:cubicBezTo>
                    <a:pt x="77" y="69"/>
                    <a:pt x="77" y="66"/>
                    <a:pt x="88" y="50"/>
                  </a:cubicBezTo>
                  <a:cubicBezTo>
                    <a:pt x="100" y="33"/>
                    <a:pt x="116" y="11"/>
                    <a:pt x="145" y="11"/>
                  </a:cubicBezTo>
                  <a:cubicBezTo>
                    <a:pt x="166" y="11"/>
                    <a:pt x="166" y="32"/>
                    <a:pt x="166" y="40"/>
                  </a:cubicBezTo>
                  <a:cubicBezTo>
                    <a:pt x="166" y="65"/>
                    <a:pt x="151" y="109"/>
                    <a:pt x="145" y="127"/>
                  </a:cubicBezTo>
                  <a:cubicBezTo>
                    <a:pt x="141" y="139"/>
                    <a:pt x="139" y="142"/>
                    <a:pt x="139" y="149"/>
                  </a:cubicBezTo>
                  <a:cubicBezTo>
                    <a:pt x="139" y="171"/>
                    <a:pt x="156" y="185"/>
                    <a:pt x="174" y="185"/>
                  </a:cubicBezTo>
                  <a:cubicBezTo>
                    <a:pt x="212" y="185"/>
                    <a:pt x="228" y="129"/>
                    <a:pt x="228" y="123"/>
                  </a:cubicBezTo>
                  <a:cubicBezTo>
                    <a:pt x="228" y="116"/>
                    <a:pt x="224" y="116"/>
                    <a:pt x="222" y="116"/>
                  </a:cubicBezTo>
                  <a:cubicBezTo>
                    <a:pt x="218" y="116"/>
                    <a:pt x="217" y="118"/>
                    <a:pt x="214" y="124"/>
                  </a:cubicBezTo>
                  <a:cubicBezTo>
                    <a:pt x="207" y="156"/>
                    <a:pt x="190" y="174"/>
                    <a:pt x="175" y="174"/>
                  </a:cubicBezTo>
                  <a:cubicBezTo>
                    <a:pt x="168" y="174"/>
                    <a:pt x="166" y="168"/>
                    <a:pt x="166" y="158"/>
                  </a:cubicBezTo>
                  <a:cubicBezTo>
                    <a:pt x="166" y="149"/>
                    <a:pt x="168" y="143"/>
                    <a:pt x="175" y="125"/>
                  </a:cubicBezTo>
                  <a:cubicBezTo>
                    <a:pt x="179" y="113"/>
                    <a:pt x="195" y="69"/>
                    <a:pt x="195" y="47"/>
                  </a:cubicBezTo>
                  <a:cubicBezTo>
                    <a:pt x="195" y="7"/>
                    <a:pt x="166" y="0"/>
                    <a:pt x="146" y="0"/>
                  </a:cubicBezTo>
                  <a:cubicBezTo>
                    <a:pt x="115" y="0"/>
                    <a:pt x="93" y="22"/>
                    <a:pt x="83" y="36"/>
                  </a:cubicBezTo>
                  <a:cubicBezTo>
                    <a:pt x="81" y="10"/>
                    <a:pt x="58" y="0"/>
                    <a:pt x="44" y="0"/>
                  </a:cubicBezTo>
                  <a:cubicBezTo>
                    <a:pt x="28" y="0"/>
                    <a:pt x="18" y="14"/>
                    <a:pt x="14" y="23"/>
                  </a:cubicBezTo>
                  <a:cubicBezTo>
                    <a:pt x="5" y="36"/>
                    <a:pt x="0" y="61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3" y="67"/>
                    <a:pt x="13" y="66"/>
                    <a:pt x="15" y="56"/>
                  </a:cubicBezTo>
                  <a:cubicBezTo>
                    <a:pt x="21" y="32"/>
                    <a:pt x="28" y="11"/>
                    <a:pt x="43" y="11"/>
                  </a:cubicBezTo>
                  <a:cubicBezTo>
                    <a:pt x="52" y="11"/>
                    <a:pt x="54" y="19"/>
                    <a:pt x="54" y="32"/>
                  </a:cubicBezTo>
                  <a:cubicBezTo>
                    <a:pt x="54" y="40"/>
                    <a:pt x="52" y="55"/>
                    <a:pt x="48" y="66"/>
                  </a:cubicBezTo>
                  <a:cubicBezTo>
                    <a:pt x="45" y="76"/>
                    <a:pt x="43" y="94"/>
                    <a:pt x="39" y="102"/>
                  </a:cubicBezTo>
                  <a:lnTo>
                    <a:pt x="28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180">
              <a:extLst>
                <a:ext uri="{FF2B5EF4-FFF2-40B4-BE49-F238E27FC236}">
                  <a16:creationId xmlns:a16="http://schemas.microsoft.com/office/drawing/2014/main" xmlns="" id="{58C2CB9E-F81D-4938-B835-93342A5C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181">
              <a:extLst>
                <a:ext uri="{FF2B5EF4-FFF2-40B4-BE49-F238E27FC236}">
                  <a16:creationId xmlns:a16="http://schemas.microsoft.com/office/drawing/2014/main" xmlns="" id="{7EAEB215-6AF6-4D17-9EB9-60E71A0D3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4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" name="Freeform 182">
              <a:extLst>
                <a:ext uri="{FF2B5EF4-FFF2-40B4-BE49-F238E27FC236}">
                  <a16:creationId xmlns:a16="http://schemas.microsoft.com/office/drawing/2014/main" xmlns="" id="{029F7EE2-21E6-4200-B297-F5DEF86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019"/>
              <a:ext cx="59" cy="93"/>
            </a:xfrm>
            <a:custGeom>
              <a:avLst/>
              <a:gdLst>
                <a:gd name="T0" fmla="*/ 123 w 264"/>
                <a:gd name="T1" fmla="*/ 7 h 413"/>
                <a:gd name="T2" fmla="*/ 118 w 264"/>
                <a:gd name="T3" fmla="*/ 0 h 413"/>
                <a:gd name="T4" fmla="*/ 52 w 264"/>
                <a:gd name="T5" fmla="*/ 6 h 413"/>
                <a:gd name="T6" fmla="*/ 40 w 264"/>
                <a:gd name="T7" fmla="*/ 17 h 413"/>
                <a:gd name="T8" fmla="*/ 54 w 264"/>
                <a:gd name="T9" fmla="*/ 25 h 413"/>
                <a:gd name="T10" fmla="*/ 82 w 264"/>
                <a:gd name="T11" fmla="*/ 34 h 413"/>
                <a:gd name="T12" fmla="*/ 81 w 264"/>
                <a:gd name="T13" fmla="*/ 47 h 413"/>
                <a:gd name="T14" fmla="*/ 3 w 264"/>
                <a:gd name="T15" fmla="*/ 381 h 413"/>
                <a:gd name="T16" fmla="*/ 0 w 264"/>
                <a:gd name="T17" fmla="*/ 392 h 413"/>
                <a:gd name="T18" fmla="*/ 15 w 264"/>
                <a:gd name="T19" fmla="*/ 412 h 413"/>
                <a:gd name="T20" fmla="*/ 35 w 264"/>
                <a:gd name="T21" fmla="*/ 395 h 413"/>
                <a:gd name="T22" fmla="*/ 45 w 264"/>
                <a:gd name="T23" fmla="*/ 353 h 413"/>
                <a:gd name="T24" fmla="*/ 58 w 264"/>
                <a:gd name="T25" fmla="*/ 299 h 413"/>
                <a:gd name="T26" fmla="*/ 67 w 264"/>
                <a:gd name="T27" fmla="*/ 262 h 413"/>
                <a:gd name="T28" fmla="*/ 73 w 264"/>
                <a:gd name="T29" fmla="*/ 234 h 413"/>
                <a:gd name="T30" fmla="*/ 108 w 264"/>
                <a:gd name="T31" fmla="*/ 180 h 413"/>
                <a:gd name="T32" fmla="*/ 160 w 264"/>
                <a:gd name="T33" fmla="*/ 160 h 413"/>
                <a:gd name="T34" fmla="*/ 189 w 264"/>
                <a:gd name="T35" fmla="*/ 201 h 413"/>
                <a:gd name="T36" fmla="*/ 154 w 264"/>
                <a:gd name="T37" fmla="*/ 331 h 413"/>
                <a:gd name="T38" fmla="*/ 149 w 264"/>
                <a:gd name="T39" fmla="*/ 364 h 413"/>
                <a:gd name="T40" fmla="*/ 191 w 264"/>
                <a:gd name="T41" fmla="*/ 412 h 413"/>
                <a:gd name="T42" fmla="*/ 263 w 264"/>
                <a:gd name="T43" fmla="*/ 321 h 413"/>
                <a:gd name="T44" fmla="*/ 256 w 264"/>
                <a:gd name="T45" fmla="*/ 314 h 413"/>
                <a:gd name="T46" fmla="*/ 248 w 264"/>
                <a:gd name="T47" fmla="*/ 325 h 413"/>
                <a:gd name="T48" fmla="*/ 194 w 264"/>
                <a:gd name="T49" fmla="*/ 398 h 413"/>
                <a:gd name="T50" fmla="*/ 180 w 264"/>
                <a:gd name="T51" fmla="*/ 379 h 413"/>
                <a:gd name="T52" fmla="*/ 190 w 264"/>
                <a:gd name="T53" fmla="*/ 337 h 413"/>
                <a:gd name="T54" fmla="*/ 222 w 264"/>
                <a:gd name="T55" fmla="*/ 208 h 413"/>
                <a:gd name="T56" fmla="*/ 160 w 264"/>
                <a:gd name="T57" fmla="*/ 147 h 413"/>
                <a:gd name="T58" fmla="*/ 82 w 264"/>
                <a:gd name="T59" fmla="*/ 191 h 413"/>
                <a:gd name="T60" fmla="*/ 123 w 264"/>
                <a:gd name="T61" fmla="*/ 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413">
                  <a:moveTo>
                    <a:pt x="123" y="7"/>
                  </a:moveTo>
                  <a:cubicBezTo>
                    <a:pt x="123" y="6"/>
                    <a:pt x="123" y="0"/>
                    <a:pt x="118" y="0"/>
                  </a:cubicBezTo>
                  <a:cubicBezTo>
                    <a:pt x="105" y="0"/>
                    <a:pt x="66" y="6"/>
                    <a:pt x="52" y="6"/>
                  </a:cubicBezTo>
                  <a:cubicBezTo>
                    <a:pt x="47" y="7"/>
                    <a:pt x="40" y="7"/>
                    <a:pt x="40" y="17"/>
                  </a:cubicBezTo>
                  <a:cubicBezTo>
                    <a:pt x="40" y="25"/>
                    <a:pt x="45" y="25"/>
                    <a:pt x="54" y="25"/>
                  </a:cubicBezTo>
                  <a:cubicBezTo>
                    <a:pt x="81" y="25"/>
                    <a:pt x="82" y="30"/>
                    <a:pt x="82" y="34"/>
                  </a:cubicBezTo>
                  <a:lnTo>
                    <a:pt x="81" y="47"/>
                  </a:lnTo>
                  <a:lnTo>
                    <a:pt x="3" y="381"/>
                  </a:lnTo>
                  <a:cubicBezTo>
                    <a:pt x="0" y="390"/>
                    <a:pt x="0" y="391"/>
                    <a:pt x="0" y="392"/>
                  </a:cubicBezTo>
                  <a:cubicBezTo>
                    <a:pt x="0" y="408"/>
                    <a:pt x="10" y="412"/>
                    <a:pt x="15" y="412"/>
                  </a:cubicBezTo>
                  <a:cubicBezTo>
                    <a:pt x="24" y="412"/>
                    <a:pt x="33" y="403"/>
                    <a:pt x="35" y="395"/>
                  </a:cubicBezTo>
                  <a:lnTo>
                    <a:pt x="45" y="353"/>
                  </a:lnTo>
                  <a:lnTo>
                    <a:pt x="58" y="299"/>
                  </a:lnTo>
                  <a:cubicBezTo>
                    <a:pt x="60" y="286"/>
                    <a:pt x="63" y="274"/>
                    <a:pt x="67" y="262"/>
                  </a:cubicBezTo>
                  <a:cubicBezTo>
                    <a:pt x="68" y="256"/>
                    <a:pt x="71" y="237"/>
                    <a:pt x="73" y="234"/>
                  </a:cubicBezTo>
                  <a:cubicBezTo>
                    <a:pt x="74" y="229"/>
                    <a:pt x="91" y="196"/>
                    <a:pt x="108" y="180"/>
                  </a:cubicBezTo>
                  <a:cubicBezTo>
                    <a:pt x="120" y="171"/>
                    <a:pt x="136" y="160"/>
                    <a:pt x="160" y="160"/>
                  </a:cubicBezTo>
                  <a:cubicBezTo>
                    <a:pt x="183" y="160"/>
                    <a:pt x="189" y="180"/>
                    <a:pt x="189" y="201"/>
                  </a:cubicBezTo>
                  <a:cubicBezTo>
                    <a:pt x="189" y="231"/>
                    <a:pt x="168" y="295"/>
                    <a:pt x="154" y="331"/>
                  </a:cubicBezTo>
                  <a:cubicBezTo>
                    <a:pt x="151" y="344"/>
                    <a:pt x="149" y="353"/>
                    <a:pt x="149" y="364"/>
                  </a:cubicBezTo>
                  <a:cubicBezTo>
                    <a:pt x="149" y="390"/>
                    <a:pt x="166" y="412"/>
                    <a:pt x="191" y="412"/>
                  </a:cubicBezTo>
                  <a:cubicBezTo>
                    <a:pt x="242" y="412"/>
                    <a:pt x="263" y="325"/>
                    <a:pt x="263" y="321"/>
                  </a:cubicBezTo>
                  <a:cubicBezTo>
                    <a:pt x="263" y="314"/>
                    <a:pt x="257" y="314"/>
                    <a:pt x="256" y="314"/>
                  </a:cubicBezTo>
                  <a:cubicBezTo>
                    <a:pt x="251" y="314"/>
                    <a:pt x="251" y="317"/>
                    <a:pt x="248" y="325"/>
                  </a:cubicBezTo>
                  <a:cubicBezTo>
                    <a:pt x="239" y="357"/>
                    <a:pt x="222" y="398"/>
                    <a:pt x="194" y="398"/>
                  </a:cubicBezTo>
                  <a:cubicBezTo>
                    <a:pt x="184" y="398"/>
                    <a:pt x="180" y="391"/>
                    <a:pt x="180" y="379"/>
                  </a:cubicBezTo>
                  <a:cubicBezTo>
                    <a:pt x="180" y="364"/>
                    <a:pt x="184" y="350"/>
                    <a:pt x="190" y="337"/>
                  </a:cubicBezTo>
                  <a:cubicBezTo>
                    <a:pt x="198" y="313"/>
                    <a:pt x="222" y="242"/>
                    <a:pt x="222" y="208"/>
                  </a:cubicBezTo>
                  <a:cubicBezTo>
                    <a:pt x="222" y="172"/>
                    <a:pt x="202" y="147"/>
                    <a:pt x="160" y="147"/>
                  </a:cubicBezTo>
                  <a:cubicBezTo>
                    <a:pt x="127" y="147"/>
                    <a:pt x="101" y="165"/>
                    <a:pt x="82" y="191"/>
                  </a:cubicBezTo>
                  <a:lnTo>
                    <a:pt x="123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xmlns="" id="{2CA1651B-E839-47FF-933B-3CD95BF9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89"/>
              <a:ext cx="51" cy="41"/>
            </a:xfrm>
            <a:custGeom>
              <a:avLst/>
              <a:gdLst>
                <a:gd name="T0" fmla="*/ 28 w 229"/>
                <a:gd name="T1" fmla="*/ 156 h 186"/>
                <a:gd name="T2" fmla="*/ 24 w 229"/>
                <a:gd name="T3" fmla="*/ 172 h 186"/>
                <a:gd name="T4" fmla="*/ 38 w 229"/>
                <a:gd name="T5" fmla="*/ 185 h 186"/>
                <a:gd name="T6" fmla="*/ 52 w 229"/>
                <a:gd name="T7" fmla="*/ 175 h 186"/>
                <a:gd name="T8" fmla="*/ 58 w 229"/>
                <a:gd name="T9" fmla="*/ 150 h 186"/>
                <a:gd name="T10" fmla="*/ 67 w 229"/>
                <a:gd name="T11" fmla="*/ 114 h 186"/>
                <a:gd name="T12" fmla="*/ 73 w 229"/>
                <a:gd name="T13" fmla="*/ 85 h 186"/>
                <a:gd name="T14" fmla="*/ 88 w 229"/>
                <a:gd name="T15" fmla="*/ 50 h 186"/>
                <a:gd name="T16" fmla="*/ 145 w 229"/>
                <a:gd name="T17" fmla="*/ 11 h 186"/>
                <a:gd name="T18" fmla="*/ 166 w 229"/>
                <a:gd name="T19" fmla="*/ 40 h 186"/>
                <a:gd name="T20" fmla="*/ 145 w 229"/>
                <a:gd name="T21" fmla="*/ 127 h 186"/>
                <a:gd name="T22" fmla="*/ 139 w 229"/>
                <a:gd name="T23" fmla="*/ 149 h 186"/>
                <a:gd name="T24" fmla="*/ 174 w 229"/>
                <a:gd name="T25" fmla="*/ 185 h 186"/>
                <a:gd name="T26" fmla="*/ 228 w 229"/>
                <a:gd name="T27" fmla="*/ 123 h 186"/>
                <a:gd name="T28" fmla="*/ 222 w 229"/>
                <a:gd name="T29" fmla="*/ 116 h 186"/>
                <a:gd name="T30" fmla="*/ 214 w 229"/>
                <a:gd name="T31" fmla="*/ 124 h 186"/>
                <a:gd name="T32" fmla="*/ 175 w 229"/>
                <a:gd name="T33" fmla="*/ 174 h 186"/>
                <a:gd name="T34" fmla="*/ 166 w 229"/>
                <a:gd name="T35" fmla="*/ 158 h 186"/>
                <a:gd name="T36" fmla="*/ 175 w 229"/>
                <a:gd name="T37" fmla="*/ 125 h 186"/>
                <a:gd name="T38" fmla="*/ 195 w 229"/>
                <a:gd name="T39" fmla="*/ 47 h 186"/>
                <a:gd name="T40" fmla="*/ 146 w 229"/>
                <a:gd name="T41" fmla="*/ 0 h 186"/>
                <a:gd name="T42" fmla="*/ 83 w 229"/>
                <a:gd name="T43" fmla="*/ 36 h 186"/>
                <a:gd name="T44" fmla="*/ 44 w 229"/>
                <a:gd name="T45" fmla="*/ 0 h 186"/>
                <a:gd name="T46" fmla="*/ 14 w 229"/>
                <a:gd name="T47" fmla="*/ 23 h 186"/>
                <a:gd name="T48" fmla="*/ 0 w 229"/>
                <a:gd name="T49" fmla="*/ 63 h 186"/>
                <a:gd name="T50" fmla="*/ 6 w 229"/>
                <a:gd name="T51" fmla="*/ 67 h 186"/>
                <a:gd name="T52" fmla="*/ 15 w 229"/>
                <a:gd name="T53" fmla="*/ 56 h 186"/>
                <a:gd name="T54" fmla="*/ 43 w 229"/>
                <a:gd name="T55" fmla="*/ 11 h 186"/>
                <a:gd name="T56" fmla="*/ 54 w 229"/>
                <a:gd name="T57" fmla="*/ 32 h 186"/>
                <a:gd name="T58" fmla="*/ 48 w 229"/>
                <a:gd name="T59" fmla="*/ 66 h 186"/>
                <a:gd name="T60" fmla="*/ 39 w 229"/>
                <a:gd name="T61" fmla="*/ 102 h 186"/>
                <a:gd name="T62" fmla="*/ 28 w 229"/>
                <a:gd name="T6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86">
                  <a:moveTo>
                    <a:pt x="28" y="156"/>
                  </a:moveTo>
                  <a:cubicBezTo>
                    <a:pt x="28" y="160"/>
                    <a:pt x="24" y="171"/>
                    <a:pt x="24" y="172"/>
                  </a:cubicBezTo>
                  <a:cubicBezTo>
                    <a:pt x="24" y="182"/>
                    <a:pt x="31" y="185"/>
                    <a:pt x="38" y="185"/>
                  </a:cubicBezTo>
                  <a:cubicBezTo>
                    <a:pt x="44" y="185"/>
                    <a:pt x="50" y="180"/>
                    <a:pt x="52" y="175"/>
                  </a:cubicBezTo>
                  <a:cubicBezTo>
                    <a:pt x="53" y="172"/>
                    <a:pt x="58" y="158"/>
                    <a:pt x="58" y="150"/>
                  </a:cubicBezTo>
                  <a:cubicBezTo>
                    <a:pt x="60" y="142"/>
                    <a:pt x="63" y="124"/>
                    <a:pt x="67" y="114"/>
                  </a:cubicBezTo>
                  <a:cubicBezTo>
                    <a:pt x="69" y="105"/>
                    <a:pt x="71" y="96"/>
                    <a:pt x="73" y="85"/>
                  </a:cubicBezTo>
                  <a:cubicBezTo>
                    <a:pt x="77" y="69"/>
                    <a:pt x="77" y="66"/>
                    <a:pt x="88" y="50"/>
                  </a:cubicBezTo>
                  <a:cubicBezTo>
                    <a:pt x="100" y="33"/>
                    <a:pt x="116" y="11"/>
                    <a:pt x="145" y="11"/>
                  </a:cubicBezTo>
                  <a:cubicBezTo>
                    <a:pt x="166" y="11"/>
                    <a:pt x="166" y="32"/>
                    <a:pt x="166" y="40"/>
                  </a:cubicBezTo>
                  <a:cubicBezTo>
                    <a:pt x="166" y="65"/>
                    <a:pt x="151" y="109"/>
                    <a:pt x="145" y="127"/>
                  </a:cubicBezTo>
                  <a:cubicBezTo>
                    <a:pt x="141" y="139"/>
                    <a:pt x="139" y="142"/>
                    <a:pt x="139" y="149"/>
                  </a:cubicBezTo>
                  <a:cubicBezTo>
                    <a:pt x="139" y="171"/>
                    <a:pt x="156" y="185"/>
                    <a:pt x="174" y="185"/>
                  </a:cubicBezTo>
                  <a:cubicBezTo>
                    <a:pt x="212" y="185"/>
                    <a:pt x="228" y="129"/>
                    <a:pt x="228" y="123"/>
                  </a:cubicBezTo>
                  <a:cubicBezTo>
                    <a:pt x="228" y="116"/>
                    <a:pt x="224" y="116"/>
                    <a:pt x="222" y="116"/>
                  </a:cubicBezTo>
                  <a:cubicBezTo>
                    <a:pt x="218" y="116"/>
                    <a:pt x="217" y="118"/>
                    <a:pt x="214" y="124"/>
                  </a:cubicBezTo>
                  <a:cubicBezTo>
                    <a:pt x="207" y="156"/>
                    <a:pt x="190" y="174"/>
                    <a:pt x="175" y="174"/>
                  </a:cubicBezTo>
                  <a:cubicBezTo>
                    <a:pt x="168" y="174"/>
                    <a:pt x="166" y="168"/>
                    <a:pt x="166" y="158"/>
                  </a:cubicBezTo>
                  <a:cubicBezTo>
                    <a:pt x="166" y="149"/>
                    <a:pt x="168" y="143"/>
                    <a:pt x="175" y="125"/>
                  </a:cubicBezTo>
                  <a:cubicBezTo>
                    <a:pt x="179" y="113"/>
                    <a:pt x="195" y="69"/>
                    <a:pt x="195" y="47"/>
                  </a:cubicBezTo>
                  <a:cubicBezTo>
                    <a:pt x="195" y="7"/>
                    <a:pt x="166" y="0"/>
                    <a:pt x="146" y="0"/>
                  </a:cubicBezTo>
                  <a:cubicBezTo>
                    <a:pt x="115" y="0"/>
                    <a:pt x="93" y="22"/>
                    <a:pt x="83" y="36"/>
                  </a:cubicBezTo>
                  <a:cubicBezTo>
                    <a:pt x="81" y="10"/>
                    <a:pt x="58" y="0"/>
                    <a:pt x="44" y="0"/>
                  </a:cubicBezTo>
                  <a:cubicBezTo>
                    <a:pt x="28" y="0"/>
                    <a:pt x="18" y="14"/>
                    <a:pt x="14" y="23"/>
                  </a:cubicBezTo>
                  <a:cubicBezTo>
                    <a:pt x="5" y="36"/>
                    <a:pt x="0" y="61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3" y="67"/>
                    <a:pt x="13" y="66"/>
                    <a:pt x="15" y="56"/>
                  </a:cubicBezTo>
                  <a:cubicBezTo>
                    <a:pt x="21" y="32"/>
                    <a:pt x="28" y="11"/>
                    <a:pt x="43" y="11"/>
                  </a:cubicBezTo>
                  <a:cubicBezTo>
                    <a:pt x="52" y="11"/>
                    <a:pt x="54" y="19"/>
                    <a:pt x="54" y="32"/>
                  </a:cubicBezTo>
                  <a:cubicBezTo>
                    <a:pt x="54" y="40"/>
                    <a:pt x="52" y="55"/>
                    <a:pt x="48" y="66"/>
                  </a:cubicBezTo>
                  <a:cubicBezTo>
                    <a:pt x="45" y="76"/>
                    <a:pt x="43" y="94"/>
                    <a:pt x="39" y="102"/>
                  </a:cubicBezTo>
                  <a:lnTo>
                    <a:pt x="28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xmlns="" id="{DB57FB5B-7E33-4677-85D4-C675367D2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068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xmlns="" id="{65177A6F-8F8C-43BF-A562-8B2238D1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3163"/>
              <a:ext cx="258" cy="5"/>
            </a:xfrm>
            <a:custGeom>
              <a:avLst/>
              <a:gdLst>
                <a:gd name="T0" fmla="*/ 572 w 1144"/>
                <a:gd name="T1" fmla="*/ 25 h 26"/>
                <a:gd name="T2" fmla="*/ 0 w 1144"/>
                <a:gd name="T3" fmla="*/ 25 h 26"/>
                <a:gd name="T4" fmla="*/ 0 w 1144"/>
                <a:gd name="T5" fmla="*/ 0 h 26"/>
                <a:gd name="T6" fmla="*/ 1143 w 1144"/>
                <a:gd name="T7" fmla="*/ 0 h 26"/>
                <a:gd name="T8" fmla="*/ 1143 w 1144"/>
                <a:gd name="T9" fmla="*/ 25 h 26"/>
                <a:gd name="T10" fmla="*/ 572 w 114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4" h="26">
                  <a:moveTo>
                    <a:pt x="572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43" y="0"/>
                  </a:lnTo>
                  <a:lnTo>
                    <a:pt x="1143" y="25"/>
                  </a:lnTo>
                  <a:lnTo>
                    <a:pt x="57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xmlns="" id="{3F829683-A085-444C-8351-8A50590E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xmlns="" id="{C9ABEB7F-A6B5-415B-AC11-94ABFCE3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231"/>
              <a:ext cx="80" cy="59"/>
            </a:xfrm>
            <a:custGeom>
              <a:avLst/>
              <a:gdLst>
                <a:gd name="T0" fmla="*/ 232 w 355"/>
                <a:gd name="T1" fmla="*/ 59 h 265"/>
                <a:gd name="T2" fmla="*/ 239 w 355"/>
                <a:gd name="T3" fmla="*/ 23 h 265"/>
                <a:gd name="T4" fmla="*/ 224 w 355"/>
                <a:gd name="T5" fmla="*/ 7 h 265"/>
                <a:gd name="T6" fmla="*/ 203 w 355"/>
                <a:gd name="T7" fmla="*/ 23 h 265"/>
                <a:gd name="T8" fmla="*/ 173 w 355"/>
                <a:gd name="T9" fmla="*/ 154 h 265"/>
                <a:gd name="T10" fmla="*/ 168 w 355"/>
                <a:gd name="T11" fmla="*/ 191 h 265"/>
                <a:gd name="T12" fmla="*/ 169 w 355"/>
                <a:gd name="T13" fmla="*/ 201 h 265"/>
                <a:gd name="T14" fmla="*/ 120 w 355"/>
                <a:gd name="T15" fmla="*/ 251 h 265"/>
                <a:gd name="T16" fmla="*/ 77 w 355"/>
                <a:gd name="T17" fmla="*/ 198 h 265"/>
                <a:gd name="T18" fmla="*/ 106 w 355"/>
                <a:gd name="T19" fmla="*/ 84 h 265"/>
                <a:gd name="T20" fmla="*/ 113 w 355"/>
                <a:gd name="T21" fmla="*/ 48 h 265"/>
                <a:gd name="T22" fmla="*/ 69 w 355"/>
                <a:gd name="T23" fmla="*/ 0 h 265"/>
                <a:gd name="T24" fmla="*/ 0 w 355"/>
                <a:gd name="T25" fmla="*/ 90 h 265"/>
                <a:gd name="T26" fmla="*/ 6 w 355"/>
                <a:gd name="T27" fmla="*/ 96 h 265"/>
                <a:gd name="T28" fmla="*/ 15 w 355"/>
                <a:gd name="T29" fmla="*/ 84 h 265"/>
                <a:gd name="T30" fmla="*/ 69 w 355"/>
                <a:gd name="T31" fmla="*/ 14 h 265"/>
                <a:gd name="T32" fmla="*/ 82 w 355"/>
                <a:gd name="T33" fmla="*/ 32 h 265"/>
                <a:gd name="T34" fmla="*/ 73 w 355"/>
                <a:gd name="T35" fmla="*/ 73 h 265"/>
                <a:gd name="T36" fmla="*/ 43 w 355"/>
                <a:gd name="T37" fmla="*/ 190 h 265"/>
                <a:gd name="T38" fmla="*/ 118 w 355"/>
                <a:gd name="T39" fmla="*/ 264 h 265"/>
                <a:gd name="T40" fmla="*/ 174 w 355"/>
                <a:gd name="T41" fmla="*/ 223 h 265"/>
                <a:gd name="T42" fmla="*/ 241 w 355"/>
                <a:gd name="T43" fmla="*/ 264 h 265"/>
                <a:gd name="T44" fmla="*/ 317 w 355"/>
                <a:gd name="T45" fmla="*/ 193 h 265"/>
                <a:gd name="T46" fmla="*/ 354 w 355"/>
                <a:gd name="T47" fmla="*/ 41 h 265"/>
                <a:gd name="T48" fmla="*/ 330 w 355"/>
                <a:gd name="T49" fmla="*/ 0 h 265"/>
                <a:gd name="T50" fmla="*/ 302 w 355"/>
                <a:gd name="T51" fmla="*/ 28 h 265"/>
                <a:gd name="T52" fmla="*/ 311 w 355"/>
                <a:gd name="T53" fmla="*/ 43 h 265"/>
                <a:gd name="T54" fmla="*/ 330 w 355"/>
                <a:gd name="T55" fmla="*/ 94 h 265"/>
                <a:gd name="T56" fmla="*/ 301 w 355"/>
                <a:gd name="T57" fmla="*/ 200 h 265"/>
                <a:gd name="T58" fmla="*/ 242 w 355"/>
                <a:gd name="T59" fmla="*/ 251 h 265"/>
                <a:gd name="T60" fmla="*/ 203 w 355"/>
                <a:gd name="T61" fmla="*/ 201 h 265"/>
                <a:gd name="T62" fmla="*/ 209 w 355"/>
                <a:gd name="T63" fmla="*/ 158 h 265"/>
                <a:gd name="T64" fmla="*/ 232 w 355"/>
                <a:gd name="T65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65">
                  <a:moveTo>
                    <a:pt x="232" y="59"/>
                  </a:moveTo>
                  <a:cubicBezTo>
                    <a:pt x="233" y="48"/>
                    <a:pt x="239" y="25"/>
                    <a:pt x="239" y="23"/>
                  </a:cubicBezTo>
                  <a:cubicBezTo>
                    <a:pt x="239" y="11"/>
                    <a:pt x="232" y="7"/>
                    <a:pt x="224" y="7"/>
                  </a:cubicBezTo>
                  <a:cubicBezTo>
                    <a:pt x="217" y="7"/>
                    <a:pt x="207" y="10"/>
                    <a:pt x="203" y="23"/>
                  </a:cubicBezTo>
                  <a:cubicBezTo>
                    <a:pt x="203" y="26"/>
                    <a:pt x="176" y="139"/>
                    <a:pt x="173" y="154"/>
                  </a:cubicBezTo>
                  <a:cubicBezTo>
                    <a:pt x="169" y="171"/>
                    <a:pt x="168" y="182"/>
                    <a:pt x="168" y="191"/>
                  </a:cubicBezTo>
                  <a:cubicBezTo>
                    <a:pt x="168" y="198"/>
                    <a:pt x="168" y="200"/>
                    <a:pt x="169" y="201"/>
                  </a:cubicBezTo>
                  <a:cubicBezTo>
                    <a:pt x="157" y="234"/>
                    <a:pt x="141" y="251"/>
                    <a:pt x="120" y="251"/>
                  </a:cubicBezTo>
                  <a:cubicBezTo>
                    <a:pt x="77" y="251"/>
                    <a:pt x="77" y="208"/>
                    <a:pt x="77" y="198"/>
                  </a:cubicBezTo>
                  <a:cubicBezTo>
                    <a:pt x="77" y="180"/>
                    <a:pt x="81" y="157"/>
                    <a:pt x="106" y="84"/>
                  </a:cubicBezTo>
                  <a:cubicBezTo>
                    <a:pt x="112" y="67"/>
                    <a:pt x="113" y="59"/>
                    <a:pt x="113" y="48"/>
                  </a:cubicBezTo>
                  <a:cubicBezTo>
                    <a:pt x="113" y="22"/>
                    <a:pt x="97" y="0"/>
                    <a:pt x="69" y="0"/>
                  </a:cubicBezTo>
                  <a:cubicBezTo>
                    <a:pt x="20" y="0"/>
                    <a:pt x="0" y="84"/>
                    <a:pt x="0" y="90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3" y="96"/>
                    <a:pt x="13" y="96"/>
                    <a:pt x="15" y="84"/>
                  </a:cubicBezTo>
                  <a:cubicBezTo>
                    <a:pt x="29" y="30"/>
                    <a:pt x="50" y="14"/>
                    <a:pt x="69" y="14"/>
                  </a:cubicBezTo>
                  <a:cubicBezTo>
                    <a:pt x="74" y="14"/>
                    <a:pt x="82" y="14"/>
                    <a:pt x="82" y="32"/>
                  </a:cubicBezTo>
                  <a:cubicBezTo>
                    <a:pt x="82" y="47"/>
                    <a:pt x="76" y="63"/>
                    <a:pt x="73" y="73"/>
                  </a:cubicBezTo>
                  <a:cubicBezTo>
                    <a:pt x="50" y="142"/>
                    <a:pt x="43" y="168"/>
                    <a:pt x="43" y="190"/>
                  </a:cubicBezTo>
                  <a:cubicBezTo>
                    <a:pt x="43" y="245"/>
                    <a:pt x="78" y="264"/>
                    <a:pt x="118" y="264"/>
                  </a:cubicBezTo>
                  <a:cubicBezTo>
                    <a:pt x="127" y="264"/>
                    <a:pt x="152" y="264"/>
                    <a:pt x="174" y="223"/>
                  </a:cubicBezTo>
                  <a:cubicBezTo>
                    <a:pt x="188" y="262"/>
                    <a:pt x="225" y="264"/>
                    <a:pt x="241" y="264"/>
                  </a:cubicBezTo>
                  <a:cubicBezTo>
                    <a:pt x="281" y="264"/>
                    <a:pt x="304" y="229"/>
                    <a:pt x="317" y="193"/>
                  </a:cubicBezTo>
                  <a:cubicBezTo>
                    <a:pt x="335" y="147"/>
                    <a:pt x="354" y="69"/>
                    <a:pt x="354" y="41"/>
                  </a:cubicBezTo>
                  <a:cubicBezTo>
                    <a:pt x="354" y="10"/>
                    <a:pt x="339" y="0"/>
                    <a:pt x="330" y="0"/>
                  </a:cubicBezTo>
                  <a:cubicBezTo>
                    <a:pt x="316" y="0"/>
                    <a:pt x="302" y="15"/>
                    <a:pt x="302" y="28"/>
                  </a:cubicBezTo>
                  <a:cubicBezTo>
                    <a:pt x="302" y="36"/>
                    <a:pt x="305" y="40"/>
                    <a:pt x="311" y="43"/>
                  </a:cubicBezTo>
                  <a:cubicBezTo>
                    <a:pt x="317" y="50"/>
                    <a:pt x="330" y="65"/>
                    <a:pt x="330" y="94"/>
                  </a:cubicBezTo>
                  <a:cubicBezTo>
                    <a:pt x="330" y="114"/>
                    <a:pt x="315" y="171"/>
                    <a:pt x="301" y="200"/>
                  </a:cubicBezTo>
                  <a:cubicBezTo>
                    <a:pt x="287" y="231"/>
                    <a:pt x="270" y="251"/>
                    <a:pt x="242" y="251"/>
                  </a:cubicBezTo>
                  <a:cubicBezTo>
                    <a:pt x="217" y="251"/>
                    <a:pt x="203" y="234"/>
                    <a:pt x="203" y="201"/>
                  </a:cubicBezTo>
                  <a:cubicBezTo>
                    <a:pt x="203" y="185"/>
                    <a:pt x="207" y="167"/>
                    <a:pt x="209" y="158"/>
                  </a:cubicBezTo>
                  <a:lnTo>
                    <a:pt x="232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xmlns="" id="{87391AB8-9F35-4D07-B334-2A14FAE1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247"/>
              <a:ext cx="38" cy="63"/>
            </a:xfrm>
            <a:custGeom>
              <a:avLst/>
              <a:gdLst>
                <a:gd name="T0" fmla="*/ 82 w 174"/>
                <a:gd name="T1" fmla="*/ 135 h 281"/>
                <a:gd name="T2" fmla="*/ 131 w 174"/>
                <a:gd name="T3" fmla="*/ 201 h 281"/>
                <a:gd name="T4" fmla="*/ 83 w 174"/>
                <a:gd name="T5" fmla="*/ 266 h 281"/>
                <a:gd name="T6" fmla="*/ 20 w 174"/>
                <a:gd name="T7" fmla="*/ 238 h 281"/>
                <a:gd name="T8" fmla="*/ 40 w 174"/>
                <a:gd name="T9" fmla="*/ 215 h 281"/>
                <a:gd name="T10" fmla="*/ 21 w 174"/>
                <a:gd name="T11" fmla="*/ 193 h 281"/>
                <a:gd name="T12" fmla="*/ 0 w 174"/>
                <a:gd name="T13" fmla="*/ 215 h 281"/>
                <a:gd name="T14" fmla="*/ 84 w 174"/>
                <a:gd name="T15" fmla="*/ 280 h 281"/>
                <a:gd name="T16" fmla="*/ 173 w 174"/>
                <a:gd name="T17" fmla="*/ 201 h 281"/>
                <a:gd name="T18" fmla="*/ 107 w 174"/>
                <a:gd name="T19" fmla="*/ 127 h 281"/>
                <a:gd name="T20" fmla="*/ 160 w 174"/>
                <a:gd name="T21" fmla="*/ 56 h 281"/>
                <a:gd name="T22" fmla="*/ 84 w 174"/>
                <a:gd name="T23" fmla="*/ 0 h 281"/>
                <a:gd name="T24" fmla="*/ 13 w 174"/>
                <a:gd name="T25" fmla="*/ 55 h 281"/>
                <a:gd name="T26" fmla="*/ 31 w 174"/>
                <a:gd name="T27" fmla="*/ 76 h 281"/>
                <a:gd name="T28" fmla="*/ 52 w 174"/>
                <a:gd name="T29" fmla="*/ 56 h 281"/>
                <a:gd name="T30" fmla="*/ 31 w 174"/>
                <a:gd name="T31" fmla="*/ 34 h 281"/>
                <a:gd name="T32" fmla="*/ 83 w 174"/>
                <a:gd name="T33" fmla="*/ 11 h 281"/>
                <a:gd name="T34" fmla="*/ 123 w 174"/>
                <a:gd name="T35" fmla="*/ 56 h 281"/>
                <a:gd name="T36" fmla="*/ 108 w 174"/>
                <a:gd name="T37" fmla="*/ 105 h 281"/>
                <a:gd name="T38" fmla="*/ 68 w 174"/>
                <a:gd name="T39" fmla="*/ 123 h 281"/>
                <a:gd name="T40" fmla="*/ 55 w 174"/>
                <a:gd name="T41" fmla="*/ 124 h 281"/>
                <a:gd name="T42" fmla="*/ 52 w 174"/>
                <a:gd name="T43" fmla="*/ 129 h 281"/>
                <a:gd name="T44" fmla="*/ 62 w 174"/>
                <a:gd name="T45" fmla="*/ 135 h 281"/>
                <a:gd name="T46" fmla="*/ 82 w 174"/>
                <a:gd name="T47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281">
                  <a:moveTo>
                    <a:pt x="82" y="135"/>
                  </a:moveTo>
                  <a:cubicBezTo>
                    <a:pt x="112" y="135"/>
                    <a:pt x="131" y="157"/>
                    <a:pt x="131" y="201"/>
                  </a:cubicBezTo>
                  <a:cubicBezTo>
                    <a:pt x="131" y="251"/>
                    <a:pt x="106" y="266"/>
                    <a:pt x="83" y="266"/>
                  </a:cubicBezTo>
                  <a:cubicBezTo>
                    <a:pt x="69" y="266"/>
                    <a:pt x="35" y="262"/>
                    <a:pt x="20" y="238"/>
                  </a:cubicBezTo>
                  <a:cubicBezTo>
                    <a:pt x="38" y="237"/>
                    <a:pt x="40" y="223"/>
                    <a:pt x="40" y="215"/>
                  </a:cubicBezTo>
                  <a:cubicBezTo>
                    <a:pt x="40" y="201"/>
                    <a:pt x="33" y="193"/>
                    <a:pt x="21" y="193"/>
                  </a:cubicBezTo>
                  <a:cubicBezTo>
                    <a:pt x="10" y="193"/>
                    <a:pt x="0" y="200"/>
                    <a:pt x="0" y="215"/>
                  </a:cubicBezTo>
                  <a:cubicBezTo>
                    <a:pt x="0" y="255"/>
                    <a:pt x="39" y="280"/>
                    <a:pt x="84" y="280"/>
                  </a:cubicBezTo>
                  <a:cubicBezTo>
                    <a:pt x="136" y="280"/>
                    <a:pt x="173" y="241"/>
                    <a:pt x="173" y="201"/>
                  </a:cubicBezTo>
                  <a:cubicBezTo>
                    <a:pt x="173" y="168"/>
                    <a:pt x="149" y="138"/>
                    <a:pt x="107" y="127"/>
                  </a:cubicBezTo>
                  <a:cubicBezTo>
                    <a:pt x="146" y="113"/>
                    <a:pt x="160" y="81"/>
                    <a:pt x="160" y="56"/>
                  </a:cubicBezTo>
                  <a:cubicBezTo>
                    <a:pt x="160" y="23"/>
                    <a:pt x="127" y="0"/>
                    <a:pt x="84" y="0"/>
                  </a:cubicBezTo>
                  <a:cubicBezTo>
                    <a:pt x="44" y="0"/>
                    <a:pt x="13" y="23"/>
                    <a:pt x="13" y="55"/>
                  </a:cubicBezTo>
                  <a:cubicBezTo>
                    <a:pt x="13" y="69"/>
                    <a:pt x="20" y="76"/>
                    <a:pt x="31" y="76"/>
                  </a:cubicBezTo>
                  <a:cubicBezTo>
                    <a:pt x="43" y="76"/>
                    <a:pt x="52" y="67"/>
                    <a:pt x="52" y="56"/>
                  </a:cubicBezTo>
                  <a:cubicBezTo>
                    <a:pt x="52" y="43"/>
                    <a:pt x="43" y="36"/>
                    <a:pt x="31" y="34"/>
                  </a:cubicBezTo>
                  <a:cubicBezTo>
                    <a:pt x="45" y="17"/>
                    <a:pt x="69" y="11"/>
                    <a:pt x="83" y="11"/>
                  </a:cubicBezTo>
                  <a:cubicBezTo>
                    <a:pt x="100" y="11"/>
                    <a:pt x="123" y="22"/>
                    <a:pt x="123" y="56"/>
                  </a:cubicBezTo>
                  <a:cubicBezTo>
                    <a:pt x="123" y="74"/>
                    <a:pt x="120" y="92"/>
                    <a:pt x="108" y="105"/>
                  </a:cubicBezTo>
                  <a:cubicBezTo>
                    <a:pt x="97" y="121"/>
                    <a:pt x="88" y="123"/>
                    <a:pt x="68" y="123"/>
                  </a:cubicBezTo>
                  <a:cubicBezTo>
                    <a:pt x="58" y="123"/>
                    <a:pt x="58" y="123"/>
                    <a:pt x="55" y="124"/>
                  </a:cubicBezTo>
                  <a:cubicBezTo>
                    <a:pt x="55" y="124"/>
                    <a:pt x="52" y="124"/>
                    <a:pt x="52" y="129"/>
                  </a:cubicBezTo>
                  <a:cubicBezTo>
                    <a:pt x="52" y="135"/>
                    <a:pt x="55" y="135"/>
                    <a:pt x="62" y="135"/>
                  </a:cubicBezTo>
                  <a:lnTo>
                    <a:pt x="82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xmlns="" id="{247B6902-400F-477A-B1BE-42ACCF1E3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8" name="Rectangle 190">
            <a:extLst>
              <a:ext uri="{FF2B5EF4-FFF2-40B4-BE49-F238E27FC236}">
                <a16:creationId xmlns:a16="http://schemas.microsoft.com/office/drawing/2014/main" xmlns="" id="{AB6D74B2-F72E-4737-BE34-9C043FC7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44" y="4190242"/>
            <a:ext cx="431800" cy="1800225"/>
          </a:xfrm>
          <a:prstGeom prst="rect">
            <a:avLst/>
          </a:prstGeom>
          <a:solidFill>
            <a:srgbClr val="729FCF">
              <a:alpha val="18999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" name="Line 191">
            <a:extLst>
              <a:ext uri="{FF2B5EF4-FFF2-40B4-BE49-F238E27FC236}">
                <a16:creationId xmlns:a16="http://schemas.microsoft.com/office/drawing/2014/main" xmlns="" id="{85DFAF0F-211C-4249-BC87-1CEE4840C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4131" y="3794955"/>
            <a:ext cx="687388" cy="323850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0" name="Text Box 192">
            <a:extLst>
              <a:ext uri="{FF2B5EF4-FFF2-40B4-BE49-F238E27FC236}">
                <a16:creationId xmlns:a16="http://schemas.microsoft.com/office/drawing/2014/main" xmlns="" id="{E64A6A96-3EBC-4EE0-BD2D-0504BA6E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44" y="3110743"/>
            <a:ext cx="37798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Reuse already calculated gradients computed by the previous layer</a:t>
            </a:r>
          </a:p>
        </p:txBody>
      </p:sp>
      <p:sp>
        <p:nvSpPr>
          <p:cNvPr id="201" name="Speech Bubble: Rectangle 200">
            <a:extLst>
              <a:ext uri="{FF2B5EF4-FFF2-40B4-BE49-F238E27FC236}">
                <a16:creationId xmlns:a16="http://schemas.microsoft.com/office/drawing/2014/main" xmlns="" id="{218C2E09-EDC8-4BB7-82F7-410370DA3714}"/>
              </a:ext>
            </a:extLst>
          </p:cNvPr>
          <p:cNvSpPr/>
          <p:nvPr/>
        </p:nvSpPr>
        <p:spPr>
          <a:xfrm>
            <a:off x="7715896" y="2453446"/>
            <a:ext cx="2753565" cy="723972"/>
          </a:xfrm>
          <a:prstGeom prst="wedgeRectCallout">
            <a:avLst>
              <a:gd name="adj1" fmla="val -51741"/>
              <a:gd name="adj2" fmla="val 820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Start taking the derivatives of the loss function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w.r.t.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params of the last layer and then proceed backwards</a:t>
            </a:r>
          </a:p>
        </p:txBody>
      </p:sp>
      <p:sp>
        <p:nvSpPr>
          <p:cNvPr id="202" name="Speech Bubble: Rectangle 201">
            <a:extLst>
              <a:ext uri="{FF2B5EF4-FFF2-40B4-BE49-F238E27FC236}">
                <a16:creationId xmlns:a16="http://schemas.microsoft.com/office/drawing/2014/main" xmlns="" id="{13FE20FD-28F3-469A-892D-AB28B44B0B35}"/>
              </a:ext>
            </a:extLst>
          </p:cNvPr>
          <p:cNvSpPr/>
          <p:nvPr/>
        </p:nvSpPr>
        <p:spPr>
          <a:xfrm>
            <a:off x="8823598" y="3536829"/>
            <a:ext cx="2753565" cy="723972"/>
          </a:xfrm>
          <a:prstGeom prst="wedgeRectCallout">
            <a:avLst>
              <a:gd name="adj1" fmla="val -42601"/>
              <a:gd name="adj2" fmla="val -102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reuse previous derivative computations due to the recursive nature of the neural net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1669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1442"/>
    </mc:Choice>
    <mc:Fallback>
      <p:transition spd="slow" advTm="211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86" grpId="0" animBg="1"/>
      <p:bldP spid="99" grpId="0" animBg="1"/>
      <p:bldP spid="100" grpId="0" animBg="1"/>
      <p:bldP spid="105" grpId="0" animBg="1"/>
      <p:bldP spid="198" grpId="0" animBg="1"/>
      <p:bldP spid="199" grpId="0" animBg="1"/>
      <p:bldP spid="200" grpId="0"/>
      <p:bldP spid="201" grpId="0" animBg="1"/>
      <p:bldP spid="2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 through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0FD8BE-DC07-409A-93EB-8A27E3C329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394" y="1077085"/>
            <a:ext cx="4158783" cy="23519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83E08F9-E0F9-42A5-99CA-435F4733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08" y="3710556"/>
            <a:ext cx="4052769" cy="28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56BB5BC4-F831-4D00-B482-C518DAD3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8201" y="1023925"/>
            <a:ext cx="6690906" cy="157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7E276DAE-FC48-41DF-84BA-BC8F25FA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3702" y="2810591"/>
            <a:ext cx="5699707" cy="10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35DE6333-DBA7-43D9-BF80-6B0B3202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9604"/>
            <a:ext cx="4540804" cy="5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xmlns="" id="{9883A5B4-1E71-4821-86E4-F7A933CC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8198" y="4487418"/>
            <a:ext cx="4908826" cy="5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xmlns="" id="{261F445D-60D5-4DF0-870A-18915092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3702" y="5238269"/>
            <a:ext cx="5865478" cy="5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xmlns="" id="{2C156AFC-3583-420C-832F-57AA9625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3703" y="5984808"/>
            <a:ext cx="5926210" cy="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1659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3337"/>
    </mc:Choice>
    <mc:Fallback>
      <p:transition spd="slow" advTm="203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Backprop iterates between a forward pass and a backward pass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Software frameworks such as </a:t>
            </a:r>
            <a:r>
              <a:rPr lang="en-GB" sz="2600" dirty="0" err="1">
                <a:latin typeface="Abadi Extra Light" panose="020B0204020104020204" pitchFamily="34" charset="0"/>
              </a:rPr>
              <a:t>Tensorflow</a:t>
            </a:r>
            <a:r>
              <a:rPr lang="en-GB" sz="2600" dirty="0">
                <a:latin typeface="Abadi Extra Light" panose="020B0204020104020204" pitchFamily="34" charset="0"/>
              </a:rPr>
              <a:t> and </a:t>
            </a:r>
            <a:r>
              <a:rPr lang="en-GB" sz="2600" dirty="0" err="1">
                <a:latin typeface="Abadi Extra Light" panose="020B0204020104020204" pitchFamily="34" charset="0"/>
              </a:rPr>
              <a:t>PyTorch</a:t>
            </a:r>
            <a:r>
              <a:rPr lang="en-GB" sz="2600" dirty="0">
                <a:latin typeface="Abadi Extra Light" panose="020B0204020104020204" pitchFamily="34" charset="0"/>
              </a:rPr>
              <a:t> support this already so you don’t need to implement it by hand (so no worries of computing derivatives etc)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Oval 1">
            <a:extLst>
              <a:ext uri="{FF2B5EF4-FFF2-40B4-BE49-F238E27FC236}">
                <a16:creationId xmlns:a16="http://schemas.microsoft.com/office/drawing/2014/main" xmlns="" id="{F60C95A1-DDBC-4CBC-9309-43C3E768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593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" name="Oval 2">
            <a:extLst>
              <a:ext uri="{FF2B5EF4-FFF2-40B4-BE49-F238E27FC236}">
                <a16:creationId xmlns:a16="http://schemas.microsoft.com/office/drawing/2014/main" xmlns="" id="{F539FD0C-D8D3-4E61-80B5-5794976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522287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" name="Oval 3">
            <a:extLst>
              <a:ext uri="{FF2B5EF4-FFF2-40B4-BE49-F238E27FC236}">
                <a16:creationId xmlns:a16="http://schemas.microsoft.com/office/drawing/2014/main" xmlns="" id="{59E4A093-2D7C-498E-B421-F2C5BAD6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12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" name="Oval 4">
            <a:extLst>
              <a:ext uri="{FF2B5EF4-FFF2-40B4-BE49-F238E27FC236}">
                <a16:creationId xmlns:a16="http://schemas.microsoft.com/office/drawing/2014/main" xmlns="" id="{5806E9AA-2076-426F-BF0B-18AC006E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5" name="AutoShape 5">
            <a:extLst>
              <a:ext uri="{FF2B5EF4-FFF2-40B4-BE49-F238E27FC236}">
                <a16:creationId xmlns:a16="http://schemas.microsoft.com/office/drawing/2014/main" xmlns="" id="{AEB58BF9-02C3-4E2A-812E-E19DC673AF6A}"/>
              </a:ext>
            </a:extLst>
          </p:cNvPr>
          <p:cNvCxnSpPr>
            <a:cxnSpLocks noChangeShapeType="1"/>
            <a:stCxn id="203" idx="0"/>
            <a:endCxn id="204" idx="3"/>
          </p:cNvCxnSpPr>
          <p:nvPr/>
        </p:nvCxnSpPr>
        <p:spPr bwMode="auto">
          <a:xfrm flipV="1">
            <a:off x="3475038" y="3968750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6" name="AutoShape 6">
            <a:extLst>
              <a:ext uri="{FF2B5EF4-FFF2-40B4-BE49-F238E27FC236}">
                <a16:creationId xmlns:a16="http://schemas.microsoft.com/office/drawing/2014/main" xmlns="" id="{5BF30D6E-6D8F-46F0-B1D2-FFA18111A294}"/>
              </a:ext>
            </a:extLst>
          </p:cNvPr>
          <p:cNvCxnSpPr>
            <a:cxnSpLocks noChangeShapeType="1"/>
            <a:stCxn id="201" idx="1"/>
            <a:endCxn id="204" idx="4"/>
          </p:cNvCxnSpPr>
          <p:nvPr/>
        </p:nvCxnSpPr>
        <p:spPr bwMode="auto">
          <a:xfrm flipH="1" flipV="1">
            <a:off x="5311775" y="4070350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7" name="AutoShape 7">
            <a:extLst>
              <a:ext uri="{FF2B5EF4-FFF2-40B4-BE49-F238E27FC236}">
                <a16:creationId xmlns:a16="http://schemas.microsoft.com/office/drawing/2014/main" xmlns="" id="{23334226-6854-4C6A-A690-9D2A7DB415B8}"/>
              </a:ext>
            </a:extLst>
          </p:cNvPr>
          <p:cNvCxnSpPr>
            <a:cxnSpLocks noChangeShapeType="1"/>
            <a:stCxn id="202" idx="1"/>
            <a:endCxn id="204" idx="5"/>
          </p:cNvCxnSpPr>
          <p:nvPr/>
        </p:nvCxnSpPr>
        <p:spPr bwMode="auto">
          <a:xfrm flipH="1" flipV="1">
            <a:off x="5553075" y="3968750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8" name="Oval 8">
            <a:extLst>
              <a:ext uri="{FF2B5EF4-FFF2-40B4-BE49-F238E27FC236}">
                <a16:creationId xmlns:a16="http://schemas.microsoft.com/office/drawing/2014/main" xmlns="" id="{16EB89EF-A265-45B2-ABF7-30CC230F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4468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9" name="AutoShape 9">
            <a:extLst>
              <a:ext uri="{FF2B5EF4-FFF2-40B4-BE49-F238E27FC236}">
                <a16:creationId xmlns:a16="http://schemas.microsoft.com/office/drawing/2014/main" xmlns="" id="{11D08CC7-6698-4733-B31E-0C2E88092834}"/>
              </a:ext>
            </a:extLst>
          </p:cNvPr>
          <p:cNvCxnSpPr>
            <a:cxnSpLocks noChangeShapeType="1"/>
            <a:endCxn id="208" idx="4"/>
          </p:cNvCxnSpPr>
          <p:nvPr/>
        </p:nvCxnSpPr>
        <p:spPr bwMode="auto">
          <a:xfrm flipV="1">
            <a:off x="5227638" y="2630488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0" name="AutoShape 10">
            <a:extLst>
              <a:ext uri="{FF2B5EF4-FFF2-40B4-BE49-F238E27FC236}">
                <a16:creationId xmlns:a16="http://schemas.microsoft.com/office/drawing/2014/main" xmlns="" id="{838DD5F5-2888-4102-B05A-86565C0FC4EB}"/>
              </a:ext>
            </a:extLst>
          </p:cNvPr>
          <p:cNvCxnSpPr>
            <a:cxnSpLocks noChangeShapeType="1"/>
            <a:endCxn id="208" idx="4"/>
          </p:cNvCxnSpPr>
          <p:nvPr/>
        </p:nvCxnSpPr>
        <p:spPr bwMode="auto">
          <a:xfrm flipH="1" flipV="1">
            <a:off x="6137275" y="2630488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11" name="Group 11">
            <a:extLst>
              <a:ext uri="{FF2B5EF4-FFF2-40B4-BE49-F238E27FC236}">
                <a16:creationId xmlns:a16="http://schemas.microsoft.com/office/drawing/2014/main" xmlns="" id="{DBAFF60D-BAAA-4345-8C6C-E8295F2B73EC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67138"/>
            <a:ext cx="250825" cy="225425"/>
            <a:chOff x="3243" y="2373"/>
            <a:chExt cx="158" cy="142"/>
          </a:xfrm>
        </p:grpSpPr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xmlns="" id="{0CFE3546-8385-4EA3-B686-EFCFC0A41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xmlns="" id="{1265DE0B-852D-41B2-9D60-CCDFE572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14" name="Picture 14">
            <a:extLst>
              <a:ext uri="{FF2B5EF4-FFF2-40B4-BE49-F238E27FC236}">
                <a16:creationId xmlns:a16="http://schemas.microsoft.com/office/drawing/2014/main" xmlns="" id="{F8C74E93-DAE4-4102-915A-5AD15EAB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4544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" name="Group 15">
            <a:extLst>
              <a:ext uri="{FF2B5EF4-FFF2-40B4-BE49-F238E27FC236}">
                <a16:creationId xmlns:a16="http://schemas.microsoft.com/office/drawing/2014/main" xmlns="" id="{67CB688C-75BE-43B1-A98A-BA43B1A40473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475288"/>
            <a:ext cx="622300" cy="344487"/>
            <a:chOff x="1519" y="3449"/>
            <a:chExt cx="392" cy="217"/>
          </a:xfrm>
        </p:grpSpPr>
        <p:sp>
          <p:nvSpPr>
            <p:cNvPr id="216" name="Freeform 16">
              <a:extLst>
                <a:ext uri="{FF2B5EF4-FFF2-40B4-BE49-F238E27FC236}">
                  <a16:creationId xmlns:a16="http://schemas.microsoft.com/office/drawing/2014/main" xmlns="" id="{7E161E45-D841-4B8C-89B2-A3ADC57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xmlns="" id="{5F9F4F78-5F3D-4F70-BF44-03DBDD27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xmlns="" id="{1DFEBC15-21BE-4FAB-83C3-948BC3349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xmlns="" id="{AFA018BB-AEDF-48CB-9D19-85677F7E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0" name="Group 20">
            <a:extLst>
              <a:ext uri="{FF2B5EF4-FFF2-40B4-BE49-F238E27FC236}">
                <a16:creationId xmlns:a16="http://schemas.microsoft.com/office/drawing/2014/main" xmlns="" id="{2866ECDF-3BBF-4027-9197-F44067555C05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489575"/>
            <a:ext cx="611188" cy="344488"/>
            <a:chOff x="3220" y="3458"/>
            <a:chExt cx="385" cy="217"/>
          </a:xfrm>
        </p:grpSpPr>
        <p:sp>
          <p:nvSpPr>
            <p:cNvPr id="221" name="Freeform 21">
              <a:extLst>
                <a:ext uri="{FF2B5EF4-FFF2-40B4-BE49-F238E27FC236}">
                  <a16:creationId xmlns:a16="http://schemas.microsoft.com/office/drawing/2014/main" xmlns="" id="{DBFF3CC1-A2A0-44C6-87AE-811A6AFA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xmlns="" id="{CC6B300C-5817-479B-AEB9-5370896E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xmlns="" id="{DEF2E76F-FD0C-4329-90CA-ACDD4963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xmlns="" id="{D087EB74-F815-4B68-9DC5-1321D3B9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" name="Group 25">
            <a:extLst>
              <a:ext uri="{FF2B5EF4-FFF2-40B4-BE49-F238E27FC236}">
                <a16:creationId xmlns:a16="http://schemas.microsoft.com/office/drawing/2014/main" xmlns="" id="{ABD3D527-C44B-46D6-A5F4-5E4773069F06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5440363"/>
            <a:ext cx="611188" cy="393700"/>
            <a:chOff x="5012" y="3427"/>
            <a:chExt cx="385" cy="248"/>
          </a:xfrm>
        </p:grpSpPr>
        <p:sp>
          <p:nvSpPr>
            <p:cNvPr id="226" name="Freeform 26">
              <a:extLst>
                <a:ext uri="{FF2B5EF4-FFF2-40B4-BE49-F238E27FC236}">
                  <a16:creationId xmlns:a16="http://schemas.microsoft.com/office/drawing/2014/main" xmlns="" id="{A8F2572A-C77C-4930-AA39-1ADBE7A7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xmlns="" id="{CFDE25FC-41A8-4C9A-BB2D-8EC347FC4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xmlns="" id="{7E9D7CE9-A31B-4AF1-95BC-B9FD40FC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xmlns="" id="{14C8D46E-A84F-47E3-8AC7-77034D4C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0" name="Group 30">
            <a:extLst>
              <a:ext uri="{FF2B5EF4-FFF2-40B4-BE49-F238E27FC236}">
                <a16:creationId xmlns:a16="http://schemas.microsoft.com/office/drawing/2014/main" xmlns="" id="{C0AE8C10-16CA-44D1-8499-686AC4F16B25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87838"/>
            <a:ext cx="393700" cy="285750"/>
            <a:chOff x="2336" y="2701"/>
            <a:chExt cx="248" cy="180"/>
          </a:xfrm>
        </p:grpSpPr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xmlns="" id="{AE4A431D-87EF-416B-A840-86622BC49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xmlns="" id="{4348835B-17FE-4754-AA3A-CE1D629CD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xmlns="" id="{841B900A-E090-4DEA-A7A4-A99DEF0D4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xmlns="" id="{ABE04FE5-D0CB-4210-BF87-26ED3BE5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5" name="Group 35">
            <a:extLst>
              <a:ext uri="{FF2B5EF4-FFF2-40B4-BE49-F238E27FC236}">
                <a16:creationId xmlns:a16="http://schemas.microsoft.com/office/drawing/2014/main" xmlns="" id="{E4076BA6-EFBF-401D-831B-7E763C77BB9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27588"/>
            <a:ext cx="387350" cy="236537"/>
            <a:chOff x="3288" y="3041"/>
            <a:chExt cx="244" cy="149"/>
          </a:xfrm>
        </p:grpSpPr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xmlns="" id="{7FBC81FF-8177-416C-896F-53ED493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xmlns="" id="{35B31187-61A2-4581-980D-E5B9DBB1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xmlns="" id="{04A72AA0-6711-400B-8259-7AF84864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Freeform 39">
              <a:extLst>
                <a:ext uri="{FF2B5EF4-FFF2-40B4-BE49-F238E27FC236}">
                  <a16:creationId xmlns:a16="http://schemas.microsoft.com/office/drawing/2014/main" xmlns="" id="{4364B224-ED6B-4636-922F-6D5E699D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0" name="Group 40">
            <a:extLst>
              <a:ext uri="{FF2B5EF4-FFF2-40B4-BE49-F238E27FC236}">
                <a16:creationId xmlns:a16="http://schemas.microsoft.com/office/drawing/2014/main" xmlns="" id="{ADA7FECE-1A21-416F-B1AD-C76271DB88C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35538"/>
            <a:ext cx="393700" cy="285750"/>
            <a:chOff x="4603" y="3109"/>
            <a:chExt cx="248" cy="180"/>
          </a:xfrm>
        </p:grpSpPr>
        <p:sp>
          <p:nvSpPr>
            <p:cNvPr id="241" name="Freeform 41">
              <a:extLst>
                <a:ext uri="{FF2B5EF4-FFF2-40B4-BE49-F238E27FC236}">
                  <a16:creationId xmlns:a16="http://schemas.microsoft.com/office/drawing/2014/main" xmlns="" id="{0FB8BC19-6C6A-4EFF-B872-EDE95A68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xmlns="" id="{664BB411-D71D-4899-ADFA-0356EEC9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xmlns="" id="{7F4ABE9E-52DB-4D0C-92E6-13290930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44">
              <a:extLst>
                <a:ext uri="{FF2B5EF4-FFF2-40B4-BE49-F238E27FC236}">
                  <a16:creationId xmlns:a16="http://schemas.microsoft.com/office/drawing/2014/main" xmlns="" id="{02C7F2B0-0361-40BC-A1D3-1FA69B4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45" name="AutoShape 45">
            <a:extLst>
              <a:ext uri="{FF2B5EF4-FFF2-40B4-BE49-F238E27FC236}">
                <a16:creationId xmlns:a16="http://schemas.microsoft.com/office/drawing/2014/main" xmlns="" id="{FD2649C2-C15C-4818-919E-8443A72AA0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7925" y="3978275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46">
            <a:extLst>
              <a:ext uri="{FF2B5EF4-FFF2-40B4-BE49-F238E27FC236}">
                <a16:creationId xmlns:a16="http://schemas.microsoft.com/office/drawing/2014/main" xmlns="" id="{932025F8-5748-4398-9390-4728E2467C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81750" y="4078288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7" name="AutoShape 47">
            <a:extLst>
              <a:ext uri="{FF2B5EF4-FFF2-40B4-BE49-F238E27FC236}">
                <a16:creationId xmlns:a16="http://schemas.microsoft.com/office/drawing/2014/main" xmlns="" id="{02E10592-A8AE-44A7-AEBB-2DFC389060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0438" y="3978275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48" name="Group 48">
            <a:extLst>
              <a:ext uri="{FF2B5EF4-FFF2-40B4-BE49-F238E27FC236}">
                <a16:creationId xmlns:a16="http://schemas.microsoft.com/office/drawing/2014/main" xmlns="" id="{7D5C3A23-9663-41AB-A087-B3AFCDC2A3DC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92600"/>
            <a:ext cx="393700" cy="285750"/>
            <a:chOff x="2336" y="2704"/>
            <a:chExt cx="248" cy="180"/>
          </a:xfrm>
        </p:grpSpPr>
        <p:sp>
          <p:nvSpPr>
            <p:cNvPr id="249" name="Freeform 49">
              <a:extLst>
                <a:ext uri="{FF2B5EF4-FFF2-40B4-BE49-F238E27FC236}">
                  <a16:creationId xmlns:a16="http://schemas.microsoft.com/office/drawing/2014/main" xmlns="" id="{5AF72547-AD02-4281-A5C4-EADBF16A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50">
              <a:extLst>
                <a:ext uri="{FF2B5EF4-FFF2-40B4-BE49-F238E27FC236}">
                  <a16:creationId xmlns:a16="http://schemas.microsoft.com/office/drawing/2014/main" xmlns="" id="{B01C2C51-AF82-4036-B87E-8A569CC1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51">
              <a:extLst>
                <a:ext uri="{FF2B5EF4-FFF2-40B4-BE49-F238E27FC236}">
                  <a16:creationId xmlns:a16="http://schemas.microsoft.com/office/drawing/2014/main" xmlns="" id="{6C6A7707-22E9-483E-948F-6271FFE8E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52">
              <a:extLst>
                <a:ext uri="{FF2B5EF4-FFF2-40B4-BE49-F238E27FC236}">
                  <a16:creationId xmlns:a16="http://schemas.microsoft.com/office/drawing/2014/main" xmlns="" id="{F65BD3C4-513C-4B9D-8C1C-29E7D619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3" name="Group 53">
            <a:extLst>
              <a:ext uri="{FF2B5EF4-FFF2-40B4-BE49-F238E27FC236}">
                <a16:creationId xmlns:a16="http://schemas.microsoft.com/office/drawing/2014/main" xmlns="" id="{DDDDBA21-52F8-4BB1-AB41-22C5699B3B88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4557713"/>
            <a:ext cx="358775" cy="273050"/>
            <a:chOff x="2812" y="2871"/>
            <a:chExt cx="226" cy="172"/>
          </a:xfrm>
        </p:grpSpPr>
        <p:sp>
          <p:nvSpPr>
            <p:cNvPr id="254" name="Freeform 54">
              <a:extLst>
                <a:ext uri="{FF2B5EF4-FFF2-40B4-BE49-F238E27FC236}">
                  <a16:creationId xmlns:a16="http://schemas.microsoft.com/office/drawing/2014/main" xmlns="" id="{564D903C-2A1A-4DBC-8E49-6E147479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55">
              <a:extLst>
                <a:ext uri="{FF2B5EF4-FFF2-40B4-BE49-F238E27FC236}">
                  <a16:creationId xmlns:a16="http://schemas.microsoft.com/office/drawing/2014/main" xmlns="" id="{7A531121-E8F2-4F44-BB43-0838FDFE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56">
              <a:extLst>
                <a:ext uri="{FF2B5EF4-FFF2-40B4-BE49-F238E27FC236}">
                  <a16:creationId xmlns:a16="http://schemas.microsoft.com/office/drawing/2014/main" xmlns="" id="{A516C089-4F1C-4D4C-A9FC-7A8E26C1A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57">
              <a:extLst>
                <a:ext uri="{FF2B5EF4-FFF2-40B4-BE49-F238E27FC236}">
                  <a16:creationId xmlns:a16="http://schemas.microsoft.com/office/drawing/2014/main" xmlns="" id="{1CE175CE-FA5D-424A-8BD2-A5086278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8" name="Group 58">
            <a:extLst>
              <a:ext uri="{FF2B5EF4-FFF2-40B4-BE49-F238E27FC236}">
                <a16:creationId xmlns:a16="http://schemas.microsoft.com/office/drawing/2014/main" xmlns="" id="{22C05C48-735A-4C69-9EF4-9F7C9F5C053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32350"/>
            <a:ext cx="387350" cy="236538"/>
            <a:chOff x="3288" y="3044"/>
            <a:chExt cx="244" cy="149"/>
          </a:xfrm>
        </p:grpSpPr>
        <p:sp>
          <p:nvSpPr>
            <p:cNvPr id="259" name="Freeform 59">
              <a:extLst>
                <a:ext uri="{FF2B5EF4-FFF2-40B4-BE49-F238E27FC236}">
                  <a16:creationId xmlns:a16="http://schemas.microsoft.com/office/drawing/2014/main" xmlns="" id="{694B3C68-EE8F-47A5-B9E0-AAF78BC5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60">
              <a:extLst>
                <a:ext uri="{FF2B5EF4-FFF2-40B4-BE49-F238E27FC236}">
                  <a16:creationId xmlns:a16="http://schemas.microsoft.com/office/drawing/2014/main" xmlns="" id="{D835C77A-CA9F-4A1C-A97F-44324D4C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61">
              <a:extLst>
                <a:ext uri="{FF2B5EF4-FFF2-40B4-BE49-F238E27FC236}">
                  <a16:creationId xmlns:a16="http://schemas.microsoft.com/office/drawing/2014/main" xmlns="" id="{ACDE26D5-2A44-497D-A1D8-C2D6A04A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62">
              <a:extLst>
                <a:ext uri="{FF2B5EF4-FFF2-40B4-BE49-F238E27FC236}">
                  <a16:creationId xmlns:a16="http://schemas.microsoft.com/office/drawing/2014/main" xmlns="" id="{B8DA0804-2F3F-4EAB-A168-444D27F9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3" name="Group 63">
            <a:extLst>
              <a:ext uri="{FF2B5EF4-FFF2-40B4-BE49-F238E27FC236}">
                <a16:creationId xmlns:a16="http://schemas.microsoft.com/office/drawing/2014/main" xmlns="" id="{3DE675D7-A931-447E-A743-1FF4F3CAC148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4832350"/>
            <a:ext cx="388938" cy="285750"/>
            <a:chOff x="3836" y="3044"/>
            <a:chExt cx="245" cy="180"/>
          </a:xfrm>
        </p:grpSpPr>
        <p:sp>
          <p:nvSpPr>
            <p:cNvPr id="264" name="Freeform 64">
              <a:extLst>
                <a:ext uri="{FF2B5EF4-FFF2-40B4-BE49-F238E27FC236}">
                  <a16:creationId xmlns:a16="http://schemas.microsoft.com/office/drawing/2014/main" xmlns="" id="{0486F1DC-1576-4DDF-BC89-4F81D310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65">
              <a:extLst>
                <a:ext uri="{FF2B5EF4-FFF2-40B4-BE49-F238E27FC236}">
                  <a16:creationId xmlns:a16="http://schemas.microsoft.com/office/drawing/2014/main" xmlns="" id="{A76FC298-F3BF-4AE2-B3DD-CCD72DA0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66">
              <a:extLst>
                <a:ext uri="{FF2B5EF4-FFF2-40B4-BE49-F238E27FC236}">
                  <a16:creationId xmlns:a16="http://schemas.microsoft.com/office/drawing/2014/main" xmlns="" id="{063290FF-86A9-4385-922A-0A881071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67">
              <a:extLst>
                <a:ext uri="{FF2B5EF4-FFF2-40B4-BE49-F238E27FC236}">
                  <a16:creationId xmlns:a16="http://schemas.microsoft.com/office/drawing/2014/main" xmlns="" id="{23EB3EEC-A6D6-4D57-9A59-CB65EFDD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8" name="Group 68">
            <a:extLst>
              <a:ext uri="{FF2B5EF4-FFF2-40B4-BE49-F238E27FC236}">
                <a16:creationId xmlns:a16="http://schemas.microsoft.com/office/drawing/2014/main" xmlns="" id="{E1022C73-8256-4273-8173-C9E49EA9EF6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40300"/>
            <a:ext cx="393700" cy="285750"/>
            <a:chOff x="4603" y="3112"/>
            <a:chExt cx="248" cy="180"/>
          </a:xfrm>
        </p:grpSpPr>
        <p:sp>
          <p:nvSpPr>
            <p:cNvPr id="269" name="Freeform 69">
              <a:extLst>
                <a:ext uri="{FF2B5EF4-FFF2-40B4-BE49-F238E27FC236}">
                  <a16:creationId xmlns:a16="http://schemas.microsoft.com/office/drawing/2014/main" xmlns="" id="{0C2B97A4-86FC-47F5-81B4-8124199A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70">
              <a:extLst>
                <a:ext uri="{FF2B5EF4-FFF2-40B4-BE49-F238E27FC236}">
                  <a16:creationId xmlns:a16="http://schemas.microsoft.com/office/drawing/2014/main" xmlns="" id="{AE85D7B9-ED6B-4AB6-8E90-B01C40B2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71">
              <a:extLst>
                <a:ext uri="{FF2B5EF4-FFF2-40B4-BE49-F238E27FC236}">
                  <a16:creationId xmlns:a16="http://schemas.microsoft.com/office/drawing/2014/main" xmlns="" id="{C84A9BBD-ED48-4507-A3B8-6DC696D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72">
              <a:extLst>
                <a:ext uri="{FF2B5EF4-FFF2-40B4-BE49-F238E27FC236}">
                  <a16:creationId xmlns:a16="http://schemas.microsoft.com/office/drawing/2014/main" xmlns="" id="{35FC9047-C57D-413D-9190-8CD6615F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3" name="Group 73">
            <a:extLst>
              <a:ext uri="{FF2B5EF4-FFF2-40B4-BE49-F238E27FC236}">
                <a16:creationId xmlns:a16="http://schemas.microsoft.com/office/drawing/2014/main" xmlns="" id="{379D49C0-5C94-483B-B437-9DBF31B917C0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551363"/>
            <a:ext cx="381000" cy="279400"/>
            <a:chOff x="4861" y="2867"/>
            <a:chExt cx="240" cy="176"/>
          </a:xfrm>
        </p:grpSpPr>
        <p:sp>
          <p:nvSpPr>
            <p:cNvPr id="274" name="Freeform 74">
              <a:extLst>
                <a:ext uri="{FF2B5EF4-FFF2-40B4-BE49-F238E27FC236}">
                  <a16:creationId xmlns:a16="http://schemas.microsoft.com/office/drawing/2014/main" xmlns="" id="{DEC56C60-248F-4B39-916C-4C165F0B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75">
              <a:extLst>
                <a:ext uri="{FF2B5EF4-FFF2-40B4-BE49-F238E27FC236}">
                  <a16:creationId xmlns:a16="http://schemas.microsoft.com/office/drawing/2014/main" xmlns="" id="{03FD42BB-3129-4B80-B63C-FE7E7441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76">
              <a:extLst>
                <a:ext uri="{FF2B5EF4-FFF2-40B4-BE49-F238E27FC236}">
                  <a16:creationId xmlns:a16="http://schemas.microsoft.com/office/drawing/2014/main" xmlns="" id="{7070BC94-C400-403E-9D1B-9C03407A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77">
              <a:extLst>
                <a:ext uri="{FF2B5EF4-FFF2-40B4-BE49-F238E27FC236}">
                  <a16:creationId xmlns:a16="http://schemas.microsoft.com/office/drawing/2014/main" xmlns="" id="{548CB26E-B191-4AA5-852D-8C280AAC8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8" name="Oval 78">
            <a:extLst>
              <a:ext uri="{FF2B5EF4-FFF2-40B4-BE49-F238E27FC236}">
                <a16:creationId xmlns:a16="http://schemas.microsoft.com/office/drawing/2014/main" xmlns="" id="{6A82D5A6-AC30-4381-ABB2-DD90FDEA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9" name="Group 79">
            <a:extLst>
              <a:ext uri="{FF2B5EF4-FFF2-40B4-BE49-F238E27FC236}">
                <a16:creationId xmlns:a16="http://schemas.microsoft.com/office/drawing/2014/main" xmlns="" id="{BA58907B-C212-43CB-93CB-B7220A8CC4F8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130425"/>
            <a:ext cx="415925" cy="307975"/>
            <a:chOff x="3363" y="1342"/>
            <a:chExt cx="262" cy="194"/>
          </a:xfrm>
        </p:grpSpPr>
        <p:sp>
          <p:nvSpPr>
            <p:cNvPr id="280" name="Freeform 80">
              <a:extLst>
                <a:ext uri="{FF2B5EF4-FFF2-40B4-BE49-F238E27FC236}">
                  <a16:creationId xmlns:a16="http://schemas.microsoft.com/office/drawing/2014/main" xmlns="" id="{0BA9C671-F2F5-49E1-9CD2-826A0A38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81">
              <a:extLst>
                <a:ext uri="{FF2B5EF4-FFF2-40B4-BE49-F238E27FC236}">
                  <a16:creationId xmlns:a16="http://schemas.microsoft.com/office/drawing/2014/main" xmlns="" id="{CD8BDCB1-2F82-4015-8EB5-79E4970D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82">
              <a:extLst>
                <a:ext uri="{FF2B5EF4-FFF2-40B4-BE49-F238E27FC236}">
                  <a16:creationId xmlns:a16="http://schemas.microsoft.com/office/drawing/2014/main" xmlns="" id="{C4097D39-D250-423E-B0AA-7A6D7085E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3" name="Group 83">
            <a:extLst>
              <a:ext uri="{FF2B5EF4-FFF2-40B4-BE49-F238E27FC236}">
                <a16:creationId xmlns:a16="http://schemas.microsoft.com/office/drawing/2014/main" xmlns="" id="{B51E6E18-25EE-4591-B769-669436377ED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38438"/>
            <a:ext cx="322263" cy="285750"/>
            <a:chOff x="4150" y="1725"/>
            <a:chExt cx="203" cy="180"/>
          </a:xfrm>
        </p:grpSpPr>
        <p:sp>
          <p:nvSpPr>
            <p:cNvPr id="284" name="Freeform 84">
              <a:extLst>
                <a:ext uri="{FF2B5EF4-FFF2-40B4-BE49-F238E27FC236}">
                  <a16:creationId xmlns:a16="http://schemas.microsoft.com/office/drawing/2014/main" xmlns="" id="{C4897636-F6F4-43B9-8569-E8481F1CC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5" name="Freeform 85">
              <a:extLst>
                <a:ext uri="{FF2B5EF4-FFF2-40B4-BE49-F238E27FC236}">
                  <a16:creationId xmlns:a16="http://schemas.microsoft.com/office/drawing/2014/main" xmlns="" id="{A33E8452-24E1-498D-8EF0-75960A74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86">
              <a:extLst>
                <a:ext uri="{FF2B5EF4-FFF2-40B4-BE49-F238E27FC236}">
                  <a16:creationId xmlns:a16="http://schemas.microsoft.com/office/drawing/2014/main" xmlns="" id="{F528B6EA-3EBE-4678-B1C9-871E22DA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7" name="Group 87">
            <a:extLst>
              <a:ext uri="{FF2B5EF4-FFF2-40B4-BE49-F238E27FC236}">
                <a16:creationId xmlns:a16="http://schemas.microsoft.com/office/drawing/2014/main" xmlns="" id="{C926849A-1856-4C20-AFD9-8E3F982FC9A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94000"/>
            <a:ext cx="300038" cy="266700"/>
            <a:chOff x="3288" y="1760"/>
            <a:chExt cx="189" cy="168"/>
          </a:xfrm>
        </p:grpSpPr>
        <p:sp>
          <p:nvSpPr>
            <p:cNvPr id="288" name="Freeform 88">
              <a:extLst>
                <a:ext uri="{FF2B5EF4-FFF2-40B4-BE49-F238E27FC236}">
                  <a16:creationId xmlns:a16="http://schemas.microsoft.com/office/drawing/2014/main" xmlns="" id="{CA11DC13-F382-42D6-BB9E-3E0B27B0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9" name="Freeform 89">
              <a:extLst>
                <a:ext uri="{FF2B5EF4-FFF2-40B4-BE49-F238E27FC236}">
                  <a16:creationId xmlns:a16="http://schemas.microsoft.com/office/drawing/2014/main" xmlns="" id="{C438D135-A3C4-42AA-9817-2C6CC38F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" name="Freeform 90">
              <a:extLst>
                <a:ext uri="{FF2B5EF4-FFF2-40B4-BE49-F238E27FC236}">
                  <a16:creationId xmlns:a16="http://schemas.microsoft.com/office/drawing/2014/main" xmlns="" id="{9516A4DA-ED33-4443-9987-53DE855E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1" name="Line 91">
            <a:extLst>
              <a:ext uri="{FF2B5EF4-FFF2-40B4-BE49-F238E27FC236}">
                <a16:creationId xmlns:a16="http://schemas.microsoft.com/office/drawing/2014/main" xmlns="" id="{DF2C37D3-3BC4-4A23-A844-5431DCF9B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732213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2" name="Line 92">
            <a:extLst>
              <a:ext uri="{FF2B5EF4-FFF2-40B4-BE49-F238E27FC236}">
                <a16:creationId xmlns:a16="http://schemas.microsoft.com/office/drawing/2014/main" xmlns="" id="{E93EC8CA-B796-4515-A603-2A89FCFB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4173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3" name="Picture 93">
            <a:extLst>
              <a:ext uri="{FF2B5EF4-FFF2-40B4-BE49-F238E27FC236}">
                <a16:creationId xmlns:a16="http://schemas.microsoft.com/office/drawing/2014/main" xmlns="" id="{5D15CCDB-6864-4CE4-9F5E-615310DF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5440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4" name="Group 94">
            <a:extLst>
              <a:ext uri="{FF2B5EF4-FFF2-40B4-BE49-F238E27FC236}">
                <a16:creationId xmlns:a16="http://schemas.microsoft.com/office/drawing/2014/main" xmlns="" id="{8D6548E0-AB10-4531-AE86-17AB105B4D74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767138"/>
            <a:ext cx="250825" cy="225425"/>
            <a:chOff x="4399" y="2373"/>
            <a:chExt cx="158" cy="142"/>
          </a:xfrm>
        </p:grpSpPr>
        <p:sp>
          <p:nvSpPr>
            <p:cNvPr id="295" name="Freeform 95">
              <a:extLst>
                <a:ext uri="{FF2B5EF4-FFF2-40B4-BE49-F238E27FC236}">
                  <a16:creationId xmlns:a16="http://schemas.microsoft.com/office/drawing/2014/main" xmlns="" id="{83B34D45-2168-43A8-A552-000FAD008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96">
              <a:extLst>
                <a:ext uri="{FF2B5EF4-FFF2-40B4-BE49-F238E27FC236}">
                  <a16:creationId xmlns:a16="http://schemas.microsoft.com/office/drawing/2014/main" xmlns="" id="{919BF4AB-5058-483D-B103-3C117FB3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7" name="Line 97">
            <a:extLst>
              <a:ext uri="{FF2B5EF4-FFF2-40B4-BE49-F238E27FC236}">
                <a16:creationId xmlns:a16="http://schemas.microsoft.com/office/drawing/2014/main" xmlns="" id="{08EC9445-A030-4926-A8E0-0D9EFCE64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95525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8" name="Picture 98">
            <a:extLst>
              <a:ext uri="{FF2B5EF4-FFF2-40B4-BE49-F238E27FC236}">
                <a16:creationId xmlns:a16="http://schemas.microsoft.com/office/drawing/2014/main" xmlns="" id="{9B72D267-2BA4-4997-96BD-96EB4A0F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066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99">
            <a:extLst>
              <a:ext uri="{FF2B5EF4-FFF2-40B4-BE49-F238E27FC236}">
                <a16:creationId xmlns:a16="http://schemas.microsoft.com/office/drawing/2014/main" xmlns="" id="{13398D6E-13CA-4DC8-8C36-80235E58EDDA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330450"/>
            <a:ext cx="250825" cy="225425"/>
            <a:chOff x="3784" y="1468"/>
            <a:chExt cx="158" cy="142"/>
          </a:xfrm>
        </p:grpSpPr>
        <p:sp>
          <p:nvSpPr>
            <p:cNvPr id="300" name="Freeform 100">
              <a:extLst>
                <a:ext uri="{FF2B5EF4-FFF2-40B4-BE49-F238E27FC236}">
                  <a16:creationId xmlns:a16="http://schemas.microsoft.com/office/drawing/2014/main" xmlns="" id="{8F81B1C0-C1F5-4A24-B0A6-E1DB24593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xmlns="" id="{DA5907EF-AE3D-44C5-81EA-DD8773EE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2" name="Group 102">
            <a:extLst>
              <a:ext uri="{FF2B5EF4-FFF2-40B4-BE49-F238E27FC236}">
                <a16:creationId xmlns:a16="http://schemas.microsoft.com/office/drawing/2014/main" xmlns="" id="{AE0D44AB-B10E-4674-82AD-B8C1FDAA1D51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417888"/>
            <a:ext cx="501650" cy="430212"/>
            <a:chOff x="2767" y="2153"/>
            <a:chExt cx="316" cy="271"/>
          </a:xfrm>
        </p:grpSpPr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xmlns="" id="{646760C9-50D6-40B6-B275-AE659DFD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" name="Freeform 104">
              <a:extLst>
                <a:ext uri="{FF2B5EF4-FFF2-40B4-BE49-F238E27FC236}">
                  <a16:creationId xmlns:a16="http://schemas.microsoft.com/office/drawing/2014/main" xmlns="" id="{A75CA6DD-5EF8-46AC-98B1-DF2B1E50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" name="Freeform 105">
              <a:extLst>
                <a:ext uri="{FF2B5EF4-FFF2-40B4-BE49-F238E27FC236}">
                  <a16:creationId xmlns:a16="http://schemas.microsoft.com/office/drawing/2014/main" xmlns="" id="{1B545C69-94C1-4AEB-9CA2-06D13DBA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106">
              <a:extLst>
                <a:ext uri="{FF2B5EF4-FFF2-40B4-BE49-F238E27FC236}">
                  <a16:creationId xmlns:a16="http://schemas.microsoft.com/office/drawing/2014/main" xmlns="" id="{9C885CFC-75CA-4074-957F-B9D043187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7" name="Group 107">
            <a:extLst>
              <a:ext uri="{FF2B5EF4-FFF2-40B4-BE49-F238E27FC236}">
                <a16:creationId xmlns:a16="http://schemas.microsoft.com/office/drawing/2014/main" xmlns="" id="{729551FF-6E59-4F2F-AE2F-A1BC746FEDEF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17888"/>
            <a:ext cx="466725" cy="406400"/>
            <a:chOff x="3900" y="2153"/>
            <a:chExt cx="294" cy="256"/>
          </a:xfrm>
        </p:grpSpPr>
        <p:sp>
          <p:nvSpPr>
            <p:cNvPr id="308" name="Freeform 108">
              <a:extLst>
                <a:ext uri="{FF2B5EF4-FFF2-40B4-BE49-F238E27FC236}">
                  <a16:creationId xmlns:a16="http://schemas.microsoft.com/office/drawing/2014/main" xmlns="" id="{9F17942F-611F-412F-A664-840F4BC1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109">
              <a:extLst>
                <a:ext uri="{FF2B5EF4-FFF2-40B4-BE49-F238E27FC236}">
                  <a16:creationId xmlns:a16="http://schemas.microsoft.com/office/drawing/2014/main" xmlns="" id="{0C3DE6B2-CAC2-4374-9543-DB29FC1B2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" name="Freeform 110">
              <a:extLst>
                <a:ext uri="{FF2B5EF4-FFF2-40B4-BE49-F238E27FC236}">
                  <a16:creationId xmlns:a16="http://schemas.microsoft.com/office/drawing/2014/main" xmlns="" id="{3EC3326F-D789-457E-919D-2D172629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111">
              <a:extLst>
                <a:ext uri="{FF2B5EF4-FFF2-40B4-BE49-F238E27FC236}">
                  <a16:creationId xmlns:a16="http://schemas.microsoft.com/office/drawing/2014/main" xmlns="" id="{A108832C-BE28-4D03-AFD3-BEF6A274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" name="AutoShape 112">
            <a:extLst>
              <a:ext uri="{FF2B5EF4-FFF2-40B4-BE49-F238E27FC236}">
                <a16:creationId xmlns:a16="http://schemas.microsoft.com/office/drawing/2014/main" xmlns="" id="{098CFC51-8F12-4599-A1B0-56C9ACB3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1871663"/>
            <a:ext cx="539750" cy="3851275"/>
          </a:xfrm>
          <a:prstGeom prst="upArrow">
            <a:avLst>
              <a:gd name="adj1" fmla="val 50000"/>
              <a:gd name="adj2" fmla="val 178382"/>
            </a:avLst>
          </a:prstGeom>
          <a:solidFill>
            <a:srgbClr val="FF00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3" name="Text Box 113">
            <a:extLst>
              <a:ext uri="{FF2B5EF4-FFF2-40B4-BE49-F238E27FC236}">
                <a16:creationId xmlns:a16="http://schemas.microsoft.com/office/drawing/2014/main" xmlns="" id="{114FD95E-F2FE-408F-AB85-4B75F404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613150"/>
            <a:ext cx="1589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Forward Pass</a:t>
            </a:r>
          </a:p>
        </p:txBody>
      </p:sp>
      <p:sp>
        <p:nvSpPr>
          <p:cNvPr id="314" name="AutoShape 114">
            <a:extLst>
              <a:ext uri="{FF2B5EF4-FFF2-40B4-BE49-F238E27FC236}">
                <a16:creationId xmlns:a16="http://schemas.microsoft.com/office/drawing/2014/main" xmlns="" id="{0F4A8507-39C2-4F9C-8C32-7B4D1945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79613"/>
            <a:ext cx="576263" cy="3816350"/>
          </a:xfrm>
          <a:prstGeom prst="downArrow">
            <a:avLst>
              <a:gd name="adj1" fmla="val 50000"/>
              <a:gd name="adj2" fmla="val 165565"/>
            </a:avLst>
          </a:prstGeom>
          <a:solidFill>
            <a:srgbClr val="0099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5" name="Text Box 115">
            <a:extLst>
              <a:ext uri="{FF2B5EF4-FFF2-40B4-BE49-F238E27FC236}">
                <a16:creationId xmlns:a16="http://schemas.microsoft.com/office/drawing/2014/main" xmlns="" id="{D1440F8E-FCD5-46A0-9DA4-FFBFC44A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289300"/>
            <a:ext cx="175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Backward Pass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xmlns="" id="{F5E3A4A1-456A-4527-81CF-93BE92D4F2A1}"/>
              </a:ext>
            </a:extLst>
          </p:cNvPr>
          <p:cNvSpPr/>
          <p:nvPr/>
        </p:nvSpPr>
        <p:spPr>
          <a:xfrm>
            <a:off x="9953625" y="950244"/>
            <a:ext cx="2235839" cy="523627"/>
          </a:xfrm>
          <a:prstGeom prst="wedgeRectCallout">
            <a:avLst>
              <a:gd name="adj1" fmla="val -45282"/>
              <a:gd name="adj2" fmla="val 114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Computes loss using current values of the parameters</a:t>
            </a: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xmlns="" id="{5902CB3B-2AD9-433E-9017-61DDE3778D05}"/>
              </a:ext>
            </a:extLst>
          </p:cNvPr>
          <p:cNvSpPr/>
          <p:nvPr/>
        </p:nvSpPr>
        <p:spPr>
          <a:xfrm>
            <a:off x="2380849" y="1731493"/>
            <a:ext cx="2235839" cy="1017877"/>
          </a:xfrm>
          <a:prstGeom prst="wedgeRectCallout">
            <a:avLst>
              <a:gd name="adj1" fmla="val -55037"/>
              <a:gd name="adj2" fmla="val 695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Computes the gradient of the loss, starting with params in the last layer and going backwards</a:t>
            </a: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xmlns="" id="{671B1C05-2E70-493C-A1C4-6BE0046D8DB5}"/>
              </a:ext>
            </a:extLst>
          </p:cNvPr>
          <p:cNvSpPr/>
          <p:nvPr/>
        </p:nvSpPr>
        <p:spPr>
          <a:xfrm>
            <a:off x="10206011" y="5199311"/>
            <a:ext cx="1749318" cy="523627"/>
          </a:xfrm>
          <a:prstGeom prst="wedgeRectCallout">
            <a:avLst>
              <a:gd name="adj1" fmla="val -45282"/>
              <a:gd name="adj2" fmla="val 114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Using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computational graphs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6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9541"/>
    </mc:Choice>
    <mc:Fallback>
      <p:transition spd="slow" advTm="89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8" grpId="0" animBg="1"/>
      <p:bldP spid="278" grpId="0" animBg="1"/>
      <p:bldP spid="291" grpId="0" animBg="1"/>
      <p:bldP spid="292" grpId="0" animBg="1"/>
      <p:bldP spid="297" grpId="0" animBg="1"/>
      <p:bldP spid="312" grpId="0" animBg="1"/>
      <p:bldP spid="313" grpId="0"/>
      <p:bldP spid="314" grpId="0" animBg="1"/>
      <p:bldP spid="315" grpId="0"/>
      <p:bldP spid="120" grpId="0" animBg="1"/>
      <p:bldP spid="121" grpId="0" animBg="1"/>
      <p:bldP spid="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Some Aspects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794757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Much of the magic lies in the hidden layers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Hidden layers learn and detect good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Need to consider a few aspects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Number of hidden layers, number of units in each hidden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Why bother about many hidden layers and not use a single very wide hidden layer (recall </a:t>
            </a:r>
            <a:r>
              <a:rPr lang="en-GB" sz="2200" dirty="0" err="1">
                <a:latin typeface="Abadi Extra Light" panose="020B0204020104020204" pitchFamily="34" charset="0"/>
              </a:rPr>
              <a:t>Hornik’s</a:t>
            </a:r>
            <a:r>
              <a:rPr lang="en-GB" sz="2200" dirty="0">
                <a:latin typeface="Abadi Extra Light" panose="020B0204020104020204" pitchFamily="34" charset="0"/>
              </a:rPr>
              <a:t> universal function approximator theorem)?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Complex networks (several, very wide hidden layers) or simpler networks (few, moderately wide hidden layers)?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Aren’t deep neural network prone to overfitting (since they contain a huge number of parameters)?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C9DB8E-8348-4CF6-B41C-CB7DD7EE6E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4188" y="1356976"/>
            <a:ext cx="3872566" cy="3785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1AB7FFDD-4C64-4E68-9602-7FD30E81318D}"/>
              </a:ext>
            </a:extLst>
          </p:cNvPr>
          <p:cNvSpPr/>
          <p:nvPr/>
        </p:nvSpPr>
        <p:spPr>
          <a:xfrm>
            <a:off x="5570112" y="2558706"/>
            <a:ext cx="2910585" cy="925029"/>
          </a:xfrm>
          <a:prstGeom prst="wedgeRectCallout">
            <a:avLst>
              <a:gd name="adj1" fmla="val -36248"/>
              <a:gd name="adj2" fmla="val 59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Choosing the right NN architecture is important and a research area in itself.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Neural Architecture Search (NAS)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is an automated technique to do this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0526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7600"/>
    </mc:Choice>
    <mc:Fallback>
      <p:transition spd="slow" advTm="14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Representational Power of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single hidden layer neural net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hidden nodes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each hidden unit “adds” a function to the overall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(number of hidden units) will result in a more complex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Very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seems to overfit (see above fig). Should we instead prefer small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No! It is better to use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regularize well. Reason/justification: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Simple NN with small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will have a few local optima, some of which may be bad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Complex NN with large K will have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many local optimal, all equally good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(theoretical results on this)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can also use multiple hidden layers (each sufficiently large) and regularize well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 r="-157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xmlns="" id="{236C72D0-128C-4132-A861-EAFCE00E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1148" y="1943951"/>
            <a:ext cx="4472346" cy="14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1A2749F3-16F5-4BED-92BD-7ACE45F0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136" y="164247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3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577EABA9-7180-418D-9610-3F4F390F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608" y="162045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6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E8F5EB06-6E80-4133-8B85-BDC58510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12" y="160916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75AA47-3D8C-4060-9491-9FA24C794BD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6246" y="1815514"/>
            <a:ext cx="2692383" cy="1613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1055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2528"/>
    </mc:Choice>
    <mc:Fallback>
      <p:transition spd="slow" advTm="262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Preventing Overfitting in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Neural nets can overfit. Many ways to avoid overfitting, such as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Standard regulariz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ation on the weights,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etc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reg. is also called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 decay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Early stopping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(traditionally used): Stop when validation error starts increasing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Dropout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Randomly remove units (with some probability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during training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 cstate="print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7EB2634D-3A79-4E4B-B5F3-A59F235C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731" y="1910505"/>
            <a:ext cx="569654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Single Hidden Layer NN with K = 20 hidden units and L2 regularization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xmlns="" id="{96474DA0-EAAB-406B-B565-8BC918FB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9287" y="2256580"/>
            <a:ext cx="3683752" cy="13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2585ED9-130E-4578-BD55-101800FA75C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5176" y="4601421"/>
            <a:ext cx="3983060" cy="196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27B2A7-24A4-4191-BC24-D4CD36569B4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46656" y="386224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1A9DA40E-E4D1-44E0-AD58-BA4118063FA3}"/>
              </a:ext>
            </a:extLst>
          </p:cNvPr>
          <p:cNvSpPr/>
          <p:nvPr/>
        </p:nvSpPr>
        <p:spPr>
          <a:xfrm>
            <a:off x="8632272" y="71719"/>
            <a:ext cx="2363817" cy="1110222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tricks, such as weight sharing across different hidden units of the same layer (used in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convolutional neural nets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or CNN)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66E66A7-92DD-4DD3-AB77-D9F905C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751" y="4934213"/>
            <a:ext cx="4667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358032-6A2B-44AC-88D8-7E22B9116FB2}"/>
              </a:ext>
            </a:extLst>
          </p:cNvPr>
          <p:cNvSpPr txBox="1"/>
          <p:nvPr/>
        </p:nvSpPr>
        <p:spPr>
          <a:xfrm>
            <a:off x="125506" y="6562406"/>
            <a:ext cx="612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Fig courtesy: </a:t>
            </a:r>
            <a:r>
              <a:rPr lang="en-GB" sz="1000" dirty="0"/>
              <a:t>Dropout: A Simple Way to Prevent Neural Networks from Overfitting (Srivastava et al, 2014)</a:t>
            </a:r>
            <a:r>
              <a:rPr lang="en-IN" sz="1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3197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2990"/>
    </mc:Choice>
    <mc:Fallback>
      <p:transition spd="slow" advTm="262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Wide or Deep?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While very wide single hidden layer can approx. any function, often we prefer many, less wide,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Higher layers help learn more directly useful/interpretable features (also useful for compressing data using a small number of features)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xmlns="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EFBA50-5A33-4B30-AD7E-0086EBC1AF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2927" y="1976701"/>
            <a:ext cx="5587734" cy="3609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770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5475"/>
    </mc:Choice>
    <mc:Fallback>
      <p:transition spd="slow" advTm="15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09600" y="274680"/>
            <a:ext cx="109723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Conv nets basics</a:t>
            </a:r>
          </a:p>
        </p:txBody>
      </p:sp>
      <p:pic>
        <p:nvPicPr>
          <p:cNvPr id="286" name="Picture 2"/>
          <p:cNvPicPr/>
          <p:nvPr/>
        </p:nvPicPr>
        <p:blipFill>
          <a:blip r:embed="rId2" cstate="print"/>
          <a:stretch/>
        </p:blipFill>
        <p:spPr>
          <a:xfrm>
            <a:off x="6299040" y="1981080"/>
            <a:ext cx="4722720" cy="2590560"/>
          </a:xfrm>
          <a:prstGeom prst="rect">
            <a:avLst/>
          </a:prstGeom>
          <a:ln>
            <a:noFill/>
          </a:ln>
        </p:spPr>
      </p:pic>
      <p:pic>
        <p:nvPicPr>
          <p:cNvPr id="287" name="Picture 4"/>
          <p:cNvPicPr/>
          <p:nvPr/>
        </p:nvPicPr>
        <p:blipFill>
          <a:blip r:embed="rId3" cstate="print"/>
          <a:stretch/>
        </p:blipFill>
        <p:spPr>
          <a:xfrm>
            <a:off x="507840" y="2362320"/>
            <a:ext cx="2355840" cy="1599840"/>
          </a:xfrm>
          <a:prstGeom prst="rect">
            <a:avLst/>
          </a:prstGeom>
          <a:ln>
            <a:noFill/>
          </a:ln>
        </p:spPr>
      </p:pic>
      <p:pic>
        <p:nvPicPr>
          <p:cNvPr id="288" name="Picture 6"/>
          <p:cNvPicPr/>
          <p:nvPr/>
        </p:nvPicPr>
        <p:blipFill>
          <a:blip r:embed="rId4" cstate="print"/>
          <a:stretch/>
        </p:blipFill>
        <p:spPr>
          <a:xfrm>
            <a:off x="3759360" y="2666880"/>
            <a:ext cx="1437600" cy="93240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609600" y="4495680"/>
            <a:ext cx="223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Image patch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962400" y="4495680"/>
            <a:ext cx="101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Filter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18240" y="4495680"/>
            <a:ext cx="1828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Convolution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1016160" y="6072480"/>
            <a:ext cx="9346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https://ujjwalkarn.me/2016/08/11/intuitive-explanation-convnets/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9.9|28.5|12.7|39.8|1.6|24.9|2|8.5|4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2.9|46.8|41.7|17.4|3.2|16.2|4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1.2|1.1|1|6.7|14.3|1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|7.9|9.3|6.2|9.3|35.3|23.2|1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6|2.4|22.4|10|30.8|22.7|38.2|35.8|6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.6|21.9|28.5|17.8|0.4|78.9|17.7|3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6.7|7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1.3|22.4|8.3|37.3|1.6|18.5|45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5.7|28.4|18.3|16.3|1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43589</TotalTime>
  <Words>716</Words>
  <Application>Microsoft Office PowerPoint</Application>
  <PresentationFormat>Custom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Deep Learning (contd.)</vt:lpstr>
      <vt:lpstr>Backpropagation</vt:lpstr>
      <vt:lpstr>Backpropagation through an example</vt:lpstr>
      <vt:lpstr>Backpropagation</vt:lpstr>
      <vt:lpstr>Neural Nets: Some Aspects</vt:lpstr>
      <vt:lpstr>Representational Power of Neural Nets</vt:lpstr>
      <vt:lpstr>Preventing Overfitting in Neural Nets</vt:lpstr>
      <vt:lpstr>Wide or Deep?</vt:lpstr>
      <vt:lpstr>Slide 9</vt:lpstr>
      <vt:lpstr>Slide 10</vt:lpstr>
      <vt:lpstr>A typical convnet: AlexNet</vt:lpstr>
      <vt:lpstr>Superhuman object recognition in images</vt:lpstr>
      <vt:lpstr>But deep networks are fickle</vt:lpstr>
      <vt:lpstr>… and brittle</vt:lpstr>
      <vt:lpstr>… and stupid</vt:lpstr>
      <vt:lpstr>… beyond belief</vt:lpstr>
      <vt:lpstr>Using a Pre-trained Network</vt:lpstr>
      <vt:lpstr>Deep Neural Nets: Some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2301</cp:revision>
  <dcterms:created xsi:type="dcterms:W3CDTF">2020-07-07T20:42:16Z</dcterms:created>
  <dcterms:modified xsi:type="dcterms:W3CDTF">2021-11-17T09:45:19Z</dcterms:modified>
</cp:coreProperties>
</file>