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551" r:id="rId2"/>
    <p:sldId id="575" r:id="rId3"/>
    <p:sldId id="577" r:id="rId4"/>
    <p:sldId id="576" r:id="rId5"/>
    <p:sldId id="578" r:id="rId6"/>
    <p:sldId id="579" r:id="rId7"/>
    <p:sldId id="580" r:id="rId8"/>
    <p:sldId id="581" r:id="rId9"/>
    <p:sldId id="582" r:id="rId10"/>
    <p:sldId id="583" r:id="rId11"/>
    <p:sldId id="584" r:id="rId12"/>
    <p:sldId id="585" r:id="rId13"/>
    <p:sldId id="586" r:id="rId14"/>
    <p:sldId id="587" r:id="rId15"/>
    <p:sldId id="588" r:id="rId16"/>
    <p:sldId id="589" r:id="rId17"/>
    <p:sldId id="590" r:id="rId18"/>
    <p:sldId id="591" r:id="rId19"/>
    <p:sldId id="5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xmlns="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B806AB"/>
    <a:srgbClr val="A21C8C"/>
    <a:srgbClr val="33CC33"/>
    <a:srgbClr val="060AB2"/>
    <a:srgbClr val="FF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0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49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pPr/>
              <a:t>19-11-2021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many </a:t>
            </a:r>
            <a:r>
              <a:rPr lang="en-US" altLang="zh-TW" dirty="0" err="1"/>
              <a:t>Gaussin</a:t>
            </a:r>
            <a:endParaRPr lang="en-US" altLang="zh-TW" dirty="0"/>
          </a:p>
          <a:p>
            <a:r>
              <a:rPr lang="en-US" altLang="zh-TW" dirty="0"/>
              <a:t>A point from a </a:t>
            </a:r>
            <a:r>
              <a:rPr lang="en-US" altLang="zh-TW" dirty="0" err="1"/>
              <a:t>Guassin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55C7C-5A57-4EF8-9547-D16C754C31B2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7630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pPr/>
              <a:t>19-11-2021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pPr/>
              <a:t>19-11-2021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pPr/>
              <a:t>19-11-2021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pPr/>
              <a:t>19-11-2021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pPr/>
              <a:t>19-11-2021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pPr/>
              <a:t>19-11-2021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pPr/>
              <a:t>19-11-2021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pPr/>
              <a:t>19-11-2021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pPr/>
              <a:t>19-11-2021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pPr/>
              <a:t>19-11-2021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machinelearningmastery.com/how-to-interpolate-and-perform-vector-arithmetic-with-faces-using-a-generative-adversarial-network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nderstanding-variational-autoencoders-vaes-f70510919f73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nderstanding-variational-autoencoders-vaes-f70510919f73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s://arxiv.org/pdf/1606.05908.pdf" TargetMode="Externa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13" y="2954516"/>
            <a:ext cx="11701636" cy="609601"/>
          </a:xfrm>
        </p:spPr>
        <p:txBody>
          <a:bodyPr>
            <a:noAutofit/>
          </a:bodyPr>
          <a:lstStyle/>
          <a:p>
            <a:r>
              <a:rPr lang="en-GB" sz="4400" b="1" dirty="0" smtClean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VAEs and GANs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Nisheeth</a:t>
            </a:r>
            <a:endParaRPr lang="en-IN" sz="27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930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3140"/>
    </mc:Choice>
    <mc:Fallback>
      <p:transition spd="slow" advTm="231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What a VAE does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samples from a data distribution</a:t>
            </a:r>
          </a:p>
          <a:p>
            <a:r>
              <a:rPr lang="en-US" dirty="0" smtClean="0"/>
              <a:t>For any data</a:t>
            </a:r>
          </a:p>
          <a:p>
            <a:r>
              <a:rPr lang="en-US" dirty="0" smtClean="0"/>
              <a:t>Cool applications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82" y="5713258"/>
            <a:ext cx="750699" cy="76889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67196" y="5664785"/>
            <a:ext cx="782878" cy="768898"/>
          </a:xfrm>
          <a:prstGeom prst="rect">
            <a:avLst/>
          </a:prstGeom>
        </p:spPr>
      </p:pic>
      <p:pic>
        <p:nvPicPr>
          <p:cNvPr id="6" name="圖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26720" y="2456045"/>
            <a:ext cx="750699" cy="768898"/>
          </a:xfrm>
          <a:prstGeom prst="rect">
            <a:avLst/>
          </a:prstGeom>
        </p:spPr>
      </p:pic>
      <p:pic>
        <p:nvPicPr>
          <p:cNvPr id="7" name="圖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8841" y="2426580"/>
            <a:ext cx="782878" cy="768898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3886282" y="4338389"/>
            <a:ext cx="28131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13"/>
          <p:cNvCxnSpPr>
            <a:stCxn id="4" idx="0"/>
          </p:cNvCxnSpPr>
          <p:nvPr/>
        </p:nvCxnSpPr>
        <p:spPr>
          <a:xfrm flipV="1">
            <a:off x="4261632" y="4372861"/>
            <a:ext cx="237303" cy="13403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16"/>
          <p:cNvCxnSpPr>
            <a:endCxn id="6" idx="2"/>
          </p:cNvCxnSpPr>
          <p:nvPr/>
        </p:nvCxnSpPr>
        <p:spPr>
          <a:xfrm flipH="1" flipV="1">
            <a:off x="4202070" y="3224943"/>
            <a:ext cx="237303" cy="11014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8"/>
          <p:cNvCxnSpPr/>
          <p:nvPr/>
        </p:nvCxnSpPr>
        <p:spPr>
          <a:xfrm flipH="1" flipV="1">
            <a:off x="5492859" y="4324388"/>
            <a:ext cx="365777" cy="13488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20"/>
          <p:cNvCxnSpPr>
            <a:endCxn id="7" idx="2"/>
          </p:cNvCxnSpPr>
          <p:nvPr/>
        </p:nvCxnSpPr>
        <p:spPr>
          <a:xfrm flipV="1">
            <a:off x="5544505" y="3195478"/>
            <a:ext cx="365775" cy="11359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22"/>
          <p:cNvCxnSpPr/>
          <p:nvPr/>
        </p:nvCxnSpPr>
        <p:spPr>
          <a:xfrm flipV="1">
            <a:off x="5016030" y="3236951"/>
            <a:ext cx="63808" cy="11186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21"/>
          <p:cNvSpPr txBox="1"/>
          <p:nvPr/>
        </p:nvSpPr>
        <p:spPr>
          <a:xfrm>
            <a:off x="4776713" y="2581281"/>
            <a:ext cx="542441" cy="54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15" name="圖片 2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11566" y="5664785"/>
            <a:ext cx="750699" cy="768898"/>
          </a:xfrm>
          <a:prstGeom prst="rect">
            <a:avLst/>
          </a:prstGeom>
        </p:spPr>
      </p:pic>
      <p:pic>
        <p:nvPicPr>
          <p:cNvPr id="16" name="圖片 2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11566" y="2454052"/>
            <a:ext cx="750699" cy="768898"/>
          </a:xfrm>
          <a:prstGeom prst="rect">
            <a:avLst/>
          </a:prstGeom>
        </p:spPr>
      </p:pic>
      <p:cxnSp>
        <p:nvCxnSpPr>
          <p:cNvPr id="17" name="直線接點 29"/>
          <p:cNvCxnSpPr/>
          <p:nvPr/>
        </p:nvCxnSpPr>
        <p:spPr>
          <a:xfrm>
            <a:off x="7918307" y="4324388"/>
            <a:ext cx="323914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30"/>
          <p:cNvCxnSpPr>
            <a:stCxn id="15" idx="0"/>
          </p:cNvCxnSpPr>
          <p:nvPr/>
        </p:nvCxnSpPr>
        <p:spPr>
          <a:xfrm flipV="1">
            <a:off x="8486916" y="4324388"/>
            <a:ext cx="237303" cy="13403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31"/>
          <p:cNvCxnSpPr>
            <a:endCxn id="16" idx="2"/>
          </p:cNvCxnSpPr>
          <p:nvPr/>
        </p:nvCxnSpPr>
        <p:spPr>
          <a:xfrm flipH="1" flipV="1">
            <a:off x="8486916" y="3222950"/>
            <a:ext cx="237303" cy="11014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32"/>
          <p:cNvCxnSpPr/>
          <p:nvPr/>
        </p:nvCxnSpPr>
        <p:spPr>
          <a:xfrm flipH="1" flipV="1">
            <a:off x="9812855" y="4324388"/>
            <a:ext cx="365777" cy="13488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34"/>
          <p:cNvCxnSpPr/>
          <p:nvPr/>
        </p:nvCxnSpPr>
        <p:spPr>
          <a:xfrm flipH="1" flipV="1">
            <a:off x="8793738" y="1849991"/>
            <a:ext cx="439851" cy="2460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36"/>
          <p:cNvCxnSpPr/>
          <p:nvPr/>
        </p:nvCxnSpPr>
        <p:spPr>
          <a:xfrm flipH="1" flipV="1">
            <a:off x="7502520" y="3161502"/>
            <a:ext cx="700092" cy="1135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4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56382" y="2422815"/>
            <a:ext cx="750699" cy="768898"/>
          </a:xfrm>
          <a:prstGeom prst="rect">
            <a:avLst/>
          </a:prstGeom>
        </p:spPr>
      </p:pic>
      <p:pic>
        <p:nvPicPr>
          <p:cNvPr id="26" name="圖片 4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02299" y="1128431"/>
            <a:ext cx="782878" cy="768898"/>
          </a:xfrm>
          <a:prstGeom prst="rect">
            <a:avLst/>
          </a:prstGeom>
        </p:spPr>
      </p:pic>
      <p:pic>
        <p:nvPicPr>
          <p:cNvPr id="27" name="圖片 4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33855" y="1136854"/>
            <a:ext cx="782878" cy="768898"/>
          </a:xfrm>
          <a:prstGeom prst="rect">
            <a:avLst/>
          </a:prstGeom>
        </p:spPr>
      </p:pic>
      <p:cxnSp>
        <p:nvCxnSpPr>
          <p:cNvPr id="28" name="直線單箭頭接點 47"/>
          <p:cNvCxnSpPr/>
          <p:nvPr/>
        </p:nvCxnSpPr>
        <p:spPr>
          <a:xfrm flipV="1">
            <a:off x="9848688" y="1897329"/>
            <a:ext cx="101171" cy="24615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49"/>
          <p:cNvCxnSpPr>
            <a:endCxn id="30" idx="2"/>
          </p:cNvCxnSpPr>
          <p:nvPr/>
        </p:nvCxnSpPr>
        <p:spPr>
          <a:xfrm flipV="1">
            <a:off x="10437942" y="1910970"/>
            <a:ext cx="650986" cy="23864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圖片 5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97489" y="1142072"/>
            <a:ext cx="782878" cy="768898"/>
          </a:xfrm>
          <a:prstGeom prst="rect">
            <a:avLst/>
          </a:prstGeom>
        </p:spPr>
      </p:pic>
      <p:sp>
        <p:nvSpPr>
          <p:cNvPr id="31" name="文字方塊 50"/>
          <p:cNvSpPr txBox="1"/>
          <p:nvPr/>
        </p:nvSpPr>
        <p:spPr>
          <a:xfrm>
            <a:off x="3076460" y="4812227"/>
            <a:ext cx="1219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encode</a:t>
            </a:r>
            <a:endParaRPr lang="zh-TW" altLang="en-US" sz="2400" dirty="0"/>
          </a:p>
        </p:txBody>
      </p:sp>
      <p:sp>
        <p:nvSpPr>
          <p:cNvPr id="32" name="文字方塊 54"/>
          <p:cNvSpPr txBox="1"/>
          <p:nvPr/>
        </p:nvSpPr>
        <p:spPr>
          <a:xfrm>
            <a:off x="3069312" y="3470887"/>
            <a:ext cx="1219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decode</a:t>
            </a:r>
            <a:endParaRPr lang="zh-TW" altLang="en-US" sz="2400" dirty="0"/>
          </a:p>
        </p:txBody>
      </p:sp>
      <p:sp>
        <p:nvSpPr>
          <p:cNvPr id="33" name="文字方塊 55"/>
          <p:cNvSpPr txBox="1"/>
          <p:nvPr/>
        </p:nvSpPr>
        <p:spPr>
          <a:xfrm>
            <a:off x="2843290" y="4071305"/>
            <a:ext cx="1219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code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4" name="圖片 6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93726" y="1583720"/>
            <a:ext cx="1031314" cy="1043592"/>
          </a:xfrm>
          <a:prstGeom prst="rect">
            <a:avLst/>
          </a:prstGeom>
        </p:spPr>
      </p:pic>
      <p:cxnSp>
        <p:nvCxnSpPr>
          <p:cNvPr id="35" name="直線單箭頭接點 56"/>
          <p:cNvCxnSpPr/>
          <p:nvPr/>
        </p:nvCxnSpPr>
        <p:spPr>
          <a:xfrm flipV="1">
            <a:off x="9233589" y="2627312"/>
            <a:ext cx="0" cy="16701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圖片 6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12855" y="5713258"/>
            <a:ext cx="782878" cy="768898"/>
          </a:xfrm>
          <a:prstGeom prst="rect">
            <a:avLst/>
          </a:prstGeom>
        </p:spPr>
      </p:pic>
      <p:sp>
        <p:nvSpPr>
          <p:cNvPr id="37" name="箭號: 左-右雙向 5"/>
          <p:cNvSpPr/>
          <p:nvPr/>
        </p:nvSpPr>
        <p:spPr>
          <a:xfrm>
            <a:off x="8210336" y="4071305"/>
            <a:ext cx="974841" cy="33319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箭號: 左-右雙向 37"/>
          <p:cNvSpPr/>
          <p:nvPr/>
        </p:nvSpPr>
        <p:spPr>
          <a:xfrm>
            <a:off x="9337294" y="4076635"/>
            <a:ext cx="974841" cy="33319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6"/>
          <p:cNvSpPr txBox="1"/>
          <p:nvPr/>
        </p:nvSpPr>
        <p:spPr>
          <a:xfrm>
            <a:off x="7615803" y="4372861"/>
            <a:ext cx="1020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noise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9899484" y="4313010"/>
            <a:ext cx="1020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noise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1" grpId="0"/>
      <p:bldP spid="32" grpId="0"/>
      <p:bldP spid="33" grpId="0"/>
      <p:bldP spid="37" grpId="0" animBg="1"/>
      <p:bldP spid="38" grpId="0" animBg="1"/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VAE outputs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2053431"/>
            <a:ext cx="390525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15762" y="6170141"/>
            <a:ext cx="375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Samples from a VAE trained on MNIST</a:t>
            </a:r>
            <a:endParaRPr lang="en-GB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614454"/>
            <a:ext cx="5181600" cy="277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627336" y="6166021"/>
            <a:ext cx="452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Samples from a VAE trained on a faces dataset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VAE limitations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have mostly moved on from VAEs to use GANs for generating synthetic high-dimensional data</a:t>
            </a:r>
          </a:p>
          <a:p>
            <a:r>
              <a:rPr lang="en-US" dirty="0" smtClean="0"/>
              <a:t>VAEs are theoretically complex</a:t>
            </a:r>
          </a:p>
          <a:p>
            <a:r>
              <a:rPr lang="en-US" dirty="0" smtClean="0"/>
              <a:t>Don’t generalize very well</a:t>
            </a:r>
          </a:p>
          <a:p>
            <a:r>
              <a:rPr lang="en-US" dirty="0" smtClean="0"/>
              <a:t>Are pragmatically under-constrained</a:t>
            </a:r>
          </a:p>
          <a:p>
            <a:pPr lvl="1"/>
            <a:r>
              <a:rPr lang="en-US" dirty="0" smtClean="0"/>
              <a:t>Reconstruction error need not be exactly correlated with realism</a:t>
            </a:r>
            <a:endParaRPr lang="en-GB" dirty="0"/>
          </a:p>
        </p:txBody>
      </p:sp>
      <p:pic>
        <p:nvPicPr>
          <p:cNvPr id="6" name="圖片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2558" y="4734128"/>
            <a:ext cx="1280337" cy="1332068"/>
          </a:xfrm>
          <a:prstGeom prst="rect">
            <a:avLst/>
          </a:prstGeom>
        </p:spPr>
      </p:pic>
      <p:pic>
        <p:nvPicPr>
          <p:cNvPr id="7" name="圖片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1433" y="4748643"/>
            <a:ext cx="1280337" cy="1332068"/>
          </a:xfrm>
          <a:prstGeom prst="rect">
            <a:avLst/>
          </a:prstGeom>
        </p:spPr>
      </p:pic>
      <p:sp>
        <p:nvSpPr>
          <p:cNvPr id="8" name="文字方塊 23"/>
          <p:cNvSpPr txBox="1"/>
          <p:nvPr/>
        </p:nvSpPr>
        <p:spPr>
          <a:xfrm>
            <a:off x="3544838" y="5986659"/>
            <a:ext cx="1315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Realistic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字方塊 24"/>
          <p:cNvSpPr txBox="1"/>
          <p:nvPr/>
        </p:nvSpPr>
        <p:spPr>
          <a:xfrm>
            <a:off x="5601433" y="5979000"/>
            <a:ext cx="1315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Fake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矩形 14"/>
          <p:cNvSpPr/>
          <p:nvPr/>
        </p:nvSpPr>
        <p:spPr>
          <a:xfrm>
            <a:off x="3914627" y="5352044"/>
            <a:ext cx="87086" cy="798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4"/>
          <p:cNvSpPr/>
          <p:nvPr/>
        </p:nvSpPr>
        <p:spPr>
          <a:xfrm>
            <a:off x="6575501" y="5755706"/>
            <a:ext cx="87086" cy="798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Generative adversarial networks (GANs)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VAEs approximate P(X) using latent variables z, with the mapping between X and z pushed through a NN function approximation that ensures that the transformed data can be well represented by a mixture of Gaussians</a:t>
            </a:r>
          </a:p>
          <a:p>
            <a:r>
              <a:rPr lang="en-US" dirty="0" smtClean="0"/>
              <a:t>But approximating P(X) directly is complicated, and approximating it well in the space of an arbitrarily defined reconstruction error does not generalize well in practice</a:t>
            </a:r>
          </a:p>
          <a:p>
            <a:r>
              <a:rPr lang="en-US" dirty="0" smtClean="0"/>
              <a:t>GANs go about approximating P(X) using an indirect approach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Adversarial training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Two models are trained – a generator and a discriminator</a:t>
            </a:r>
          </a:p>
          <a:p>
            <a:r>
              <a:rPr lang="en-US" dirty="0" smtClean="0"/>
              <a:t>The goal of the discriminator is to correctly judge whether the data it is seeing is real, or synthetic</a:t>
            </a:r>
          </a:p>
          <a:p>
            <a:pPr lvl="1"/>
            <a:r>
              <a:rPr lang="en-US" dirty="0" smtClean="0"/>
              <a:t>Objective function is to maximize classification error</a:t>
            </a:r>
          </a:p>
          <a:p>
            <a:r>
              <a:rPr lang="en-US" dirty="0" smtClean="0"/>
              <a:t>The goal of the generator is to fool the discriminator </a:t>
            </a:r>
          </a:p>
          <a:p>
            <a:pPr lvl="1"/>
            <a:r>
              <a:rPr lang="en-US" dirty="0" smtClean="0"/>
              <a:t>It does this by creating samples as close to real data as possible</a:t>
            </a:r>
          </a:p>
          <a:p>
            <a:pPr lvl="1"/>
            <a:r>
              <a:rPr lang="en-US" dirty="0" smtClean="0"/>
              <a:t>Objectively tries to minimize classification error</a:t>
            </a:r>
          </a:p>
          <a:p>
            <a:r>
              <a:rPr lang="en-US" dirty="0" smtClean="0"/>
              <a:t>No longer reliant on reconstruction error for quality assessment</a:t>
            </a:r>
            <a:endParaRPr lang="en-GB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858202"/>
            <a:ext cx="5181600" cy="240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圖片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49455" y="4495231"/>
            <a:ext cx="1280337" cy="1332068"/>
          </a:xfrm>
          <a:prstGeom prst="rect">
            <a:avLst/>
          </a:prstGeom>
        </p:spPr>
      </p:pic>
      <p:pic>
        <p:nvPicPr>
          <p:cNvPr id="8" name="圖片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88330" y="4509746"/>
            <a:ext cx="1280337" cy="1332068"/>
          </a:xfrm>
          <a:prstGeom prst="rect">
            <a:avLst/>
          </a:prstGeom>
        </p:spPr>
      </p:pic>
      <p:sp>
        <p:nvSpPr>
          <p:cNvPr id="9" name="文字方塊 23"/>
          <p:cNvSpPr txBox="1"/>
          <p:nvPr/>
        </p:nvSpPr>
        <p:spPr>
          <a:xfrm>
            <a:off x="6831735" y="5747762"/>
            <a:ext cx="1315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Realistic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24"/>
          <p:cNvSpPr txBox="1"/>
          <p:nvPr/>
        </p:nvSpPr>
        <p:spPr>
          <a:xfrm>
            <a:off x="8888330" y="5740103"/>
            <a:ext cx="1315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Fake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矩形 14"/>
          <p:cNvSpPr/>
          <p:nvPr/>
        </p:nvSpPr>
        <p:spPr>
          <a:xfrm>
            <a:off x="7201524" y="5113147"/>
            <a:ext cx="87086" cy="798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4"/>
          <p:cNvSpPr/>
          <p:nvPr/>
        </p:nvSpPr>
        <p:spPr>
          <a:xfrm>
            <a:off x="9862398" y="5516809"/>
            <a:ext cx="87086" cy="798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GANs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6" name="矩形 3"/>
          <p:cNvSpPr/>
          <p:nvPr/>
        </p:nvSpPr>
        <p:spPr>
          <a:xfrm>
            <a:off x="2135570" y="1590627"/>
            <a:ext cx="1517650" cy="12840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</a:p>
          <a:p>
            <a:pPr algn="ctr"/>
            <a:r>
              <a:rPr lang="en-US" altLang="zh-TW" sz="2400" dirty="0"/>
              <a:t>Generator</a:t>
            </a:r>
          </a:p>
          <a:p>
            <a:pPr algn="ctr"/>
            <a:r>
              <a:rPr lang="en-US" altLang="zh-TW" sz="2400" dirty="0"/>
              <a:t>v1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135570" y="4169010"/>
            <a:ext cx="1517650" cy="12840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Discri-minator</a:t>
            </a:r>
            <a:endParaRPr lang="en-US" altLang="zh-TW" sz="2400" dirty="0"/>
          </a:p>
          <a:p>
            <a:pPr algn="ctr"/>
            <a:r>
              <a:rPr lang="en-US" altLang="zh-TW" sz="2400" dirty="0"/>
              <a:t>v1</a:t>
            </a:r>
            <a:endParaRPr lang="zh-TW" altLang="en-US" sz="2400" dirty="0"/>
          </a:p>
        </p:txBody>
      </p:sp>
      <p:grpSp>
        <p:nvGrpSpPr>
          <p:cNvPr id="8" name="群組 8"/>
          <p:cNvGrpSpPr/>
          <p:nvPr/>
        </p:nvGrpSpPr>
        <p:grpSpPr>
          <a:xfrm>
            <a:off x="3081720" y="5776894"/>
            <a:ext cx="4456073" cy="808392"/>
            <a:chOff x="2192377" y="5867400"/>
            <a:chExt cx="4456073" cy="808392"/>
          </a:xfrm>
        </p:grpSpPr>
        <p:pic>
          <p:nvPicPr>
            <p:cNvPr id="9" name="Picture 2" descr="「mnist」的圖片搜尋結果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177" y="5867400"/>
              <a:ext cx="2627273" cy="808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字方塊 7"/>
            <p:cNvSpPr txBox="1"/>
            <p:nvPr/>
          </p:nvSpPr>
          <p:spPr>
            <a:xfrm>
              <a:off x="2192377" y="6040763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Real images:</a:t>
              </a:r>
              <a:endParaRPr lang="zh-TW" altLang="en-US" sz="2400" dirty="0"/>
            </a:p>
          </p:txBody>
        </p:sp>
      </p:grpSp>
      <p:sp>
        <p:nvSpPr>
          <p:cNvPr id="11" name="矩形 16"/>
          <p:cNvSpPr/>
          <p:nvPr/>
        </p:nvSpPr>
        <p:spPr>
          <a:xfrm>
            <a:off x="5011306" y="1581649"/>
            <a:ext cx="1517650" cy="12840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</a:p>
          <a:p>
            <a:pPr algn="ctr"/>
            <a:r>
              <a:rPr lang="en-US" altLang="zh-TW" sz="2400" dirty="0"/>
              <a:t>Generator</a:t>
            </a:r>
          </a:p>
          <a:p>
            <a:pPr algn="ctr"/>
            <a:r>
              <a:rPr lang="en-US" altLang="zh-TW" sz="2400" dirty="0"/>
              <a:t>v2</a:t>
            </a:r>
            <a:endParaRPr lang="zh-TW" altLang="en-US" sz="2400" dirty="0"/>
          </a:p>
        </p:txBody>
      </p:sp>
      <p:sp>
        <p:nvSpPr>
          <p:cNvPr id="12" name="矩形 17"/>
          <p:cNvSpPr/>
          <p:nvPr/>
        </p:nvSpPr>
        <p:spPr>
          <a:xfrm>
            <a:off x="5011306" y="4160032"/>
            <a:ext cx="1517650" cy="12840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Discri-minator</a:t>
            </a:r>
            <a:endParaRPr lang="en-US" altLang="zh-TW" sz="2400" dirty="0"/>
          </a:p>
          <a:p>
            <a:pPr algn="ctr"/>
            <a:r>
              <a:rPr lang="en-US" altLang="zh-TW" sz="2400" dirty="0"/>
              <a:t>v2</a:t>
            </a:r>
            <a:endParaRPr lang="zh-TW" altLang="en-US" sz="2400" dirty="0"/>
          </a:p>
        </p:txBody>
      </p:sp>
      <p:sp>
        <p:nvSpPr>
          <p:cNvPr id="13" name="矩形 18"/>
          <p:cNvSpPr/>
          <p:nvPr/>
        </p:nvSpPr>
        <p:spPr>
          <a:xfrm>
            <a:off x="7887043" y="1567122"/>
            <a:ext cx="1517650" cy="12840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</a:p>
          <a:p>
            <a:pPr algn="ctr"/>
            <a:r>
              <a:rPr lang="en-US" altLang="zh-TW" sz="2400" dirty="0"/>
              <a:t>Generator</a:t>
            </a:r>
          </a:p>
          <a:p>
            <a:pPr algn="ctr"/>
            <a:r>
              <a:rPr lang="en-US" altLang="zh-TW" sz="2400" dirty="0"/>
              <a:t>v3</a:t>
            </a:r>
            <a:endParaRPr lang="zh-TW" altLang="en-US" sz="2400" dirty="0"/>
          </a:p>
        </p:txBody>
      </p:sp>
      <p:sp>
        <p:nvSpPr>
          <p:cNvPr id="14" name="矩形 19"/>
          <p:cNvSpPr/>
          <p:nvPr/>
        </p:nvSpPr>
        <p:spPr>
          <a:xfrm>
            <a:off x="7887043" y="4145505"/>
            <a:ext cx="1517650" cy="12840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Discri-minator</a:t>
            </a:r>
            <a:endParaRPr lang="en-US" altLang="zh-TW" sz="2400" dirty="0"/>
          </a:p>
          <a:p>
            <a:pPr algn="ctr"/>
            <a:r>
              <a:rPr lang="en-US" altLang="zh-TW" sz="2400" dirty="0"/>
              <a:t>v3</a:t>
            </a:r>
            <a:endParaRPr lang="zh-TW" altLang="en-US" sz="2400" dirty="0"/>
          </a:p>
        </p:txBody>
      </p:sp>
      <p:sp>
        <p:nvSpPr>
          <p:cNvPr id="15" name="箭號: 向右 20"/>
          <p:cNvSpPr/>
          <p:nvPr/>
        </p:nvSpPr>
        <p:spPr>
          <a:xfrm>
            <a:off x="3886784" y="4479895"/>
            <a:ext cx="890957" cy="7012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21"/>
          <p:cNvSpPr/>
          <p:nvPr/>
        </p:nvSpPr>
        <p:spPr>
          <a:xfrm>
            <a:off x="6762521" y="4479895"/>
            <a:ext cx="890957" cy="7012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22"/>
          <p:cNvSpPr/>
          <p:nvPr/>
        </p:nvSpPr>
        <p:spPr>
          <a:xfrm>
            <a:off x="3886784" y="1873355"/>
            <a:ext cx="890957" cy="7012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23"/>
          <p:cNvSpPr/>
          <p:nvPr/>
        </p:nvSpPr>
        <p:spPr>
          <a:xfrm>
            <a:off x="6762521" y="1873355"/>
            <a:ext cx="890957" cy="7012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7577" y="3201483"/>
            <a:ext cx="2205108" cy="543725"/>
          </a:xfrm>
          <a:prstGeom prst="rect">
            <a:avLst/>
          </a:prstGeom>
        </p:spPr>
      </p:pic>
      <p:pic>
        <p:nvPicPr>
          <p:cNvPr id="20" name="圖片 2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4997" y="3216430"/>
            <a:ext cx="2101787" cy="517832"/>
          </a:xfrm>
          <a:prstGeom prst="rect">
            <a:avLst/>
          </a:prstGeom>
        </p:spPr>
      </p:pic>
      <p:pic>
        <p:nvPicPr>
          <p:cNvPr id="21" name="圖片 2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64278" y="3304198"/>
            <a:ext cx="1963180" cy="414004"/>
          </a:xfrm>
          <a:prstGeom prst="rect">
            <a:avLst/>
          </a:prstGeom>
        </p:spPr>
      </p:pic>
      <p:cxnSp>
        <p:nvCxnSpPr>
          <p:cNvPr id="22" name="直線單箭頭接點 28"/>
          <p:cNvCxnSpPr/>
          <p:nvPr/>
        </p:nvCxnSpPr>
        <p:spPr>
          <a:xfrm flipH="1">
            <a:off x="2864027" y="2896206"/>
            <a:ext cx="0" cy="418697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32"/>
          <p:cNvCxnSpPr/>
          <p:nvPr/>
        </p:nvCxnSpPr>
        <p:spPr>
          <a:xfrm flipH="1">
            <a:off x="5745560" y="2896206"/>
            <a:ext cx="0" cy="418697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33"/>
          <p:cNvCxnSpPr/>
          <p:nvPr/>
        </p:nvCxnSpPr>
        <p:spPr>
          <a:xfrm flipH="1">
            <a:off x="8627092" y="2896206"/>
            <a:ext cx="0" cy="418697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4"/>
          <p:cNvCxnSpPr/>
          <p:nvPr/>
        </p:nvCxnSpPr>
        <p:spPr>
          <a:xfrm>
            <a:off x="2845281" y="3688936"/>
            <a:ext cx="0" cy="41869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5"/>
          <p:cNvCxnSpPr/>
          <p:nvPr/>
        </p:nvCxnSpPr>
        <p:spPr>
          <a:xfrm>
            <a:off x="5743743" y="3661930"/>
            <a:ext cx="0" cy="41869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6"/>
          <p:cNvCxnSpPr/>
          <p:nvPr/>
        </p:nvCxnSpPr>
        <p:spPr>
          <a:xfrm>
            <a:off x="8655228" y="3661930"/>
            <a:ext cx="0" cy="41869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37"/>
          <p:cNvCxnSpPr/>
          <p:nvPr/>
        </p:nvCxnSpPr>
        <p:spPr>
          <a:xfrm flipV="1">
            <a:off x="7344588" y="5453044"/>
            <a:ext cx="1310640" cy="41869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39"/>
          <p:cNvCxnSpPr/>
          <p:nvPr/>
        </p:nvCxnSpPr>
        <p:spPr>
          <a:xfrm flipH="1" flipV="1">
            <a:off x="3038166" y="5523472"/>
            <a:ext cx="1872354" cy="34827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41"/>
          <p:cNvCxnSpPr/>
          <p:nvPr/>
        </p:nvCxnSpPr>
        <p:spPr>
          <a:xfrm flipH="1" flipV="1">
            <a:off x="5770131" y="5453044"/>
            <a:ext cx="279135" cy="32385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GAN - Discriminator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35436" y="1825966"/>
            <a:ext cx="2023533" cy="12840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</a:p>
          <a:p>
            <a:pPr algn="ctr"/>
            <a:r>
              <a:rPr lang="en-US" altLang="zh-TW" sz="2400" dirty="0" smtClean="0"/>
              <a:t>Generator</a:t>
            </a:r>
            <a:endParaRPr lang="en-US" altLang="zh-TW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50594" y="2205721"/>
            <a:ext cx="3282297" cy="60651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6494347" y="2467983"/>
            <a:ext cx="770069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6"/>
          <p:cNvGrpSpPr/>
          <p:nvPr/>
        </p:nvGrpSpPr>
        <p:grpSpPr>
          <a:xfrm>
            <a:off x="4870111" y="3514201"/>
            <a:ext cx="6136557" cy="863597"/>
            <a:chOff x="147651" y="5526052"/>
            <a:chExt cx="4602418" cy="863597"/>
          </a:xfrm>
        </p:grpSpPr>
        <p:pic>
          <p:nvPicPr>
            <p:cNvPr id="8" name="Picture 2" descr="「mnist」的圖片搜尋結果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3381" y="5526052"/>
              <a:ext cx="2806688" cy="863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文字方塊 8"/>
            <p:cNvSpPr txBox="1"/>
            <p:nvPr/>
          </p:nvSpPr>
          <p:spPr>
            <a:xfrm>
              <a:off x="147651" y="5805069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Real images:</a:t>
              </a:r>
              <a:endParaRPr lang="zh-TW" altLang="en-US" sz="2400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4720366" y="4920242"/>
            <a:ext cx="2023533" cy="12840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Discriminator</a:t>
            </a:r>
            <a:endParaRPr lang="en-US" altLang="zh-TW" sz="2400" dirty="0"/>
          </a:p>
        </p:txBody>
      </p:sp>
      <p:sp>
        <p:nvSpPr>
          <p:cNvPr id="13" name="矩形 12"/>
          <p:cNvSpPr/>
          <p:nvPr/>
        </p:nvSpPr>
        <p:spPr>
          <a:xfrm>
            <a:off x="1878880" y="5037601"/>
            <a:ext cx="1399083" cy="10493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image</a:t>
            </a:r>
            <a:endParaRPr lang="zh-TW" altLang="en-US" sz="2400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3705948" y="5565835"/>
            <a:ext cx="7700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107050" y="5562259"/>
            <a:ext cx="7700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8082305" y="5331427"/>
            <a:ext cx="2172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1/0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649971" y="5331426"/>
            <a:ext cx="2833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(real or fake)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635141" y="3106801"/>
            <a:ext cx="342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Decoder in VAE</a:t>
            </a:r>
            <a:endParaRPr lang="zh-TW" altLang="en-US" sz="2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31621" y="2033786"/>
            <a:ext cx="2619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Vectors from a distribution</a:t>
            </a:r>
            <a:endParaRPr lang="zh-TW" altLang="en-US" sz="2400" dirty="0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3489523" y="2467982"/>
            <a:ext cx="770069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308511" y="2209176"/>
            <a:ext cx="817888" cy="5969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8266679" y="2209176"/>
            <a:ext cx="817888" cy="5969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9167223" y="2209176"/>
            <a:ext cx="817888" cy="5969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0066239" y="2209176"/>
            <a:ext cx="817888" cy="5969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7492084" y="4277531"/>
            <a:ext cx="5588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370571" y="4277531"/>
            <a:ext cx="5588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9296767" y="4277531"/>
            <a:ext cx="5588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0222963" y="4277531"/>
            <a:ext cx="5588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505011" y="2836491"/>
            <a:ext cx="55880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8383497" y="2836491"/>
            <a:ext cx="55880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9309693" y="2836491"/>
            <a:ext cx="55880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0235889" y="2836491"/>
            <a:ext cx="55880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4777947" y="6359608"/>
            <a:ext cx="197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Can be a </a:t>
            </a:r>
            <a:r>
              <a:rPr lang="en-US" sz="2000" dirty="0" err="1" smtClean="0"/>
              <a:t>convnet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xmlns="" val="292577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GAN - Generator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98027" y="4475934"/>
            <a:ext cx="2023533" cy="12840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Discriminator</a:t>
            </a:r>
            <a:endParaRPr lang="en-US" altLang="zh-TW" sz="2400" dirty="0"/>
          </a:p>
          <a:p>
            <a:pPr algn="ctr"/>
            <a:r>
              <a:rPr lang="en-US" altLang="zh-TW" sz="2400" dirty="0"/>
              <a:t>v1</a:t>
            </a:r>
            <a:endParaRPr lang="zh-TW" altLang="en-US" sz="2400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9765205" y="5796684"/>
            <a:ext cx="0" cy="4176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798027" y="1421050"/>
            <a:ext cx="2023533" cy="12840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</a:p>
          <a:p>
            <a:pPr algn="ctr"/>
            <a:r>
              <a:rPr lang="en-US" altLang="zh-TW" sz="2400" dirty="0"/>
              <a:t>Generator</a:t>
            </a:r>
          </a:p>
          <a:p>
            <a:pPr algn="ctr"/>
            <a:r>
              <a:rPr lang="en-US" altLang="zh-TW" sz="2400" dirty="0"/>
              <a:t>v1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325085" y="235944"/>
            <a:ext cx="2969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Randomly sample a vector</a:t>
            </a:r>
            <a:endParaRPr lang="zh-TW" altLang="en-US" sz="2400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9811352" y="2712866"/>
            <a:ext cx="0" cy="38691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16"/>
          <p:cNvGrpSpPr/>
          <p:nvPr/>
        </p:nvGrpSpPr>
        <p:grpSpPr>
          <a:xfrm>
            <a:off x="9195262" y="3099777"/>
            <a:ext cx="1139889" cy="908717"/>
            <a:chOff x="6584318" y="4441441"/>
            <a:chExt cx="854917" cy="908717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4214" y="4441442"/>
              <a:ext cx="795127" cy="908716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6584318" y="4441441"/>
              <a:ext cx="854917" cy="83192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9025691" y="6227410"/>
            <a:ext cx="1479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0.87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41484" y="1856283"/>
            <a:ext cx="6844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“Tuning” the parameters of generator 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979741" y="2649607"/>
            <a:ext cx="5567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output be classified as “real” (as close to 1 as possible)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97032" y="3634815"/>
            <a:ext cx="4541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Generator + Discriminator = a network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97033" y="4606959"/>
            <a:ext cx="6264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Use </a:t>
            </a:r>
            <a:r>
              <a:rPr lang="en-US" altLang="zh-TW" sz="2400" dirty="0"/>
              <a:t>gradient descent to find the parameters of generator </a:t>
            </a:r>
            <a:endParaRPr lang="zh-TW" altLang="en-US" sz="2400" dirty="0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9809793" y="4008493"/>
            <a:ext cx="0" cy="4176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9809793" y="1023399"/>
            <a:ext cx="0" cy="38691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箭號: 向右 30"/>
          <p:cNvSpPr/>
          <p:nvPr/>
        </p:nvSpPr>
        <p:spPr>
          <a:xfrm>
            <a:off x="1189368" y="2764197"/>
            <a:ext cx="612869" cy="6689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7433328" y="6195888"/>
            <a:ext cx="1479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1.0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5" name="群組 34"/>
          <p:cNvGrpSpPr/>
          <p:nvPr/>
        </p:nvGrpSpPr>
        <p:grpSpPr>
          <a:xfrm>
            <a:off x="7602899" y="3098679"/>
            <a:ext cx="1139889" cy="831928"/>
            <a:chOff x="5787173" y="3098679"/>
            <a:chExt cx="854917" cy="831928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9633" y="3149688"/>
              <a:ext cx="678859" cy="732103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5787173" y="3098679"/>
              <a:ext cx="854917" cy="83192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7" name="直線接點 36"/>
          <p:cNvCxnSpPr/>
          <p:nvPr/>
        </p:nvCxnSpPr>
        <p:spPr>
          <a:xfrm>
            <a:off x="9025691" y="3034181"/>
            <a:ext cx="1479029" cy="98007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9025691" y="6307431"/>
            <a:ext cx="1360823" cy="3179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5745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0" grpId="0"/>
      <p:bldP spid="21" grpId="0"/>
      <p:bldP spid="22" grpId="0"/>
      <p:bldP spid="23" grpId="0"/>
      <p:bldP spid="31" grpId="0" animBg="1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GAN outputs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latent space learned in GANs is very interesting</a:t>
            </a:r>
          </a:p>
          <a:p>
            <a:r>
              <a:rPr lang="en-US" dirty="0" smtClean="0"/>
              <a:t>People have showed that vector additions and subtractions are meaningful in this space</a:t>
            </a:r>
          </a:p>
          <a:p>
            <a:r>
              <a:rPr lang="en-US" dirty="0" smtClean="0"/>
              <a:t>Can control novel item compositions almost at will</a:t>
            </a:r>
          </a:p>
          <a:p>
            <a:r>
              <a:rPr lang="en-US" dirty="0" smtClean="0"/>
              <a:t>A big ‘</a:t>
            </a:r>
            <a:r>
              <a:rPr lang="en-US" dirty="0" err="1" smtClean="0"/>
              <a:t>deepfakes</a:t>
            </a:r>
            <a:r>
              <a:rPr lang="en-US" dirty="0" smtClean="0"/>
              <a:t>’ industry is growing up around this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63828" y="6268995"/>
            <a:ext cx="262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more details, see </a:t>
            </a:r>
            <a:r>
              <a:rPr lang="en-US" dirty="0" smtClean="0">
                <a:hlinkClick r:id="rId2"/>
              </a:rPr>
              <a:t>here</a:t>
            </a:r>
            <a:endParaRPr lang="en-GB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769682"/>
            <a:ext cx="5181600" cy="3095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0184" y="5018903"/>
            <a:ext cx="426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Summary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CS771, you have learned the basic elements of ML</a:t>
            </a:r>
          </a:p>
          <a:p>
            <a:r>
              <a:rPr lang="en-US" dirty="0" smtClean="0"/>
              <a:t>Representing data as multidimensional numerical representations</a:t>
            </a:r>
          </a:p>
          <a:p>
            <a:r>
              <a:rPr lang="en-US" dirty="0" smtClean="0"/>
              <a:t>Defining model classes based on different mathematical perspectives on data</a:t>
            </a:r>
          </a:p>
          <a:p>
            <a:r>
              <a:rPr lang="en-US" dirty="0" smtClean="0"/>
              <a:t>Estimating model parameters in a variety of ways</a:t>
            </a:r>
          </a:p>
          <a:p>
            <a:r>
              <a:rPr lang="en-US" dirty="0" smtClean="0"/>
              <a:t>Defining learning objectives mathematically, and optimizing them</a:t>
            </a:r>
          </a:p>
          <a:p>
            <a:r>
              <a:rPr lang="en-US" dirty="0" smtClean="0"/>
              <a:t>Evaluating outcomes, to some degree</a:t>
            </a:r>
          </a:p>
          <a:p>
            <a:r>
              <a:rPr lang="en-US" dirty="0" smtClean="0"/>
              <a:t>What will you do with this knowledge?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Generative Models with Latent Variables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B748E605-16D9-4E35-BEC0-7B6CBCC1603A}"/>
              </a:ext>
            </a:extLst>
          </p:cNvPr>
          <p:cNvSpPr/>
          <p:nvPr/>
        </p:nvSpPr>
        <p:spPr>
          <a:xfrm>
            <a:off x="9918340" y="2357571"/>
            <a:ext cx="847288" cy="84490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DB3D37EB-EE47-4782-A8CE-48B837E76839}"/>
              </a:ext>
            </a:extLst>
          </p:cNvPr>
          <p:cNvSpPr/>
          <p:nvPr/>
        </p:nvSpPr>
        <p:spPr>
          <a:xfrm>
            <a:off x="7966094" y="2357571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E4A88CF1-65A1-4155-B41A-BA37FA5C20DB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8813382" y="2780026"/>
            <a:ext cx="11049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F8BC57-A1A6-4EAE-BA24-66673B5DD544}"/>
                  </a:ext>
                </a:extLst>
              </p:cNvPr>
              <p:cNvSpPr txBox="1"/>
              <p:nvPr/>
            </p:nvSpPr>
            <p:spPr>
              <a:xfrm>
                <a:off x="10083383" y="2389549"/>
                <a:ext cx="68332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4F8BC57-A1A6-4EAE-BA24-66673B5DD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3383" y="2389549"/>
                <a:ext cx="683328" cy="615553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17FE47-3124-43D3-AAF3-CEB5B7581E6B}"/>
                  </a:ext>
                </a:extLst>
              </p:cNvPr>
              <p:cNvSpPr txBox="1"/>
              <p:nvPr/>
            </p:nvSpPr>
            <p:spPr>
              <a:xfrm>
                <a:off x="8159620" y="2407678"/>
                <a:ext cx="65126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317FE47-3124-43D3-AAF3-CEB5B7581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620" y="2407678"/>
                <a:ext cx="651269" cy="615553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D3C51C84-3B87-485D-B8C9-CAD879D2954F}"/>
                  </a:ext>
                </a:extLst>
              </p:cNvPr>
              <p:cNvSpPr/>
              <p:nvPr/>
            </p:nvSpPr>
            <p:spPr>
              <a:xfrm>
                <a:off x="4907559" y="2407678"/>
                <a:ext cx="2775083" cy="790387"/>
              </a:xfrm>
              <a:prstGeom prst="wedgeRectCallout">
                <a:avLst>
                  <a:gd name="adj1" fmla="val 58048"/>
                  <a:gd name="adj2" fmla="val 89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Latent variable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z_n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usually encodes some latent properties of the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3C51C84-3B87-485D-B8C9-CAD879D295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559" y="2407678"/>
                <a:ext cx="2775083" cy="790387"/>
              </a:xfrm>
              <a:prstGeom prst="wedgeRectCallout">
                <a:avLst>
                  <a:gd name="adj1" fmla="val 58048"/>
                  <a:gd name="adj2" fmla="val 8971"/>
                </a:avLst>
              </a:prstGeom>
              <a:blipFill>
                <a:blip r:embed="rId5" cstate="print"/>
                <a:stretch>
                  <a:fillRect l="-803" t="-3759" b="-977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already looked at latent variable models in this class</a:t>
            </a:r>
          </a:p>
          <a:p>
            <a:r>
              <a:rPr lang="en-US" dirty="0" smtClean="0"/>
              <a:t>Used for </a:t>
            </a:r>
          </a:p>
          <a:p>
            <a:pPr lvl="1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Dimensionality reduction</a:t>
            </a:r>
          </a:p>
          <a:p>
            <a:r>
              <a:rPr lang="en-US" dirty="0" smtClean="0"/>
              <a:t>Broadly, latent variable models approximate the distribution on X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apply this approximation in a variety of applications</a:t>
            </a:r>
          </a:p>
          <a:p>
            <a:pPr lvl="1"/>
            <a:r>
              <a:rPr lang="en-US" dirty="0" smtClean="0"/>
              <a:t>Such as generation of new examples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0181" y="4371717"/>
            <a:ext cx="2818370" cy="55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149839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09760"/>
    </mc:Choice>
    <mc:Fallback>
      <p:transition spd="slow" advTm="4097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36"/>
          <p:cNvGrpSpPr/>
          <p:nvPr/>
        </p:nvGrpSpPr>
        <p:grpSpPr>
          <a:xfrm>
            <a:off x="1027383" y="1427466"/>
            <a:ext cx="9231915" cy="3486763"/>
            <a:chOff x="770537" y="1419227"/>
            <a:chExt cx="6923936" cy="3486763"/>
          </a:xfrm>
        </p:grpSpPr>
        <p:pic>
          <p:nvPicPr>
            <p:cNvPr id="4" name="Picture 2" descr="http://2.bp.blogspot.com/-tqp0Hm5tqqA/UIk3N8ezKfI/AAAAAAAAAG0/1cps-Uo8lKY/s1600/im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9526" y="1419227"/>
              <a:ext cx="6244947" cy="348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字方塊 4"/>
            <p:cNvSpPr txBox="1"/>
            <p:nvPr/>
          </p:nvSpPr>
          <p:spPr>
            <a:xfrm>
              <a:off x="770537" y="2775119"/>
              <a:ext cx="963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P(x)</a:t>
              </a:r>
              <a:endParaRPr lang="zh-TW" altLang="en-US" sz="2800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1054158" y="5192697"/>
            <a:ext cx="1284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P(m)</a:t>
            </a:r>
            <a:endParaRPr lang="zh-TW" altLang="en-US" sz="28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2311803" y="6110514"/>
            <a:ext cx="7557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585274" y="6110515"/>
            <a:ext cx="1296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921394" y="6110515"/>
            <a:ext cx="1296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218004" y="6110515"/>
            <a:ext cx="1296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514613" y="6110515"/>
            <a:ext cx="1296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66080" y="6110515"/>
            <a:ext cx="1296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962689" y="6002624"/>
            <a:ext cx="1296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…..</a:t>
            </a:r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3029511" y="5243887"/>
            <a:ext cx="480000" cy="809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292709" y="5648850"/>
            <a:ext cx="480000" cy="404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618041" y="5648850"/>
            <a:ext cx="480000" cy="404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943373" y="5425895"/>
            <a:ext cx="480000" cy="61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089772" y="5825632"/>
            <a:ext cx="480000" cy="228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16" idx="0"/>
          </p:cNvCxnSpPr>
          <p:nvPr/>
        </p:nvCxnSpPr>
        <p:spPr>
          <a:xfrm flipV="1">
            <a:off x="3269511" y="4542972"/>
            <a:ext cx="871899" cy="70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 flipV="1">
            <a:off x="3465162" y="4542971"/>
            <a:ext cx="1067548" cy="10689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8" idx="0"/>
          </p:cNvCxnSpPr>
          <p:nvPr/>
        </p:nvCxnSpPr>
        <p:spPr>
          <a:xfrm flipH="1" flipV="1">
            <a:off x="4612628" y="4561418"/>
            <a:ext cx="1245413" cy="10874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7196730" y="4569939"/>
            <a:ext cx="151189" cy="854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8268706" y="4621990"/>
            <a:ext cx="97980" cy="11469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4969435" y="2641096"/>
            <a:ext cx="659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We can sample X that looks like it was from p(X)</a:t>
            </a:r>
            <a:endParaRPr lang="zh-TW" altLang="en-US" sz="2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8580" y="2093449"/>
            <a:ext cx="25527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2905" y="1623892"/>
            <a:ext cx="13144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4689" y="1274290"/>
            <a:ext cx="2818370" cy="55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itle 41"/>
          <p:cNvSpPr>
            <a:spLocks noGrp="1"/>
          </p:cNvSpPr>
          <p:nvPr>
            <p:ph type="title"/>
          </p:nvPr>
        </p:nvSpPr>
        <p:spPr>
          <a:xfrm>
            <a:off x="599298" y="183889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Example: Gaussian Mixture Model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778321" y="1622855"/>
            <a:ext cx="134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(categorical)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787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 general principle of generation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295"/>
            <a:ext cx="10515600" cy="4351338"/>
          </a:xfrm>
        </p:spPr>
        <p:txBody>
          <a:bodyPr/>
          <a:lstStyle/>
          <a:p>
            <a:r>
              <a:rPr lang="en-US" dirty="0" smtClean="0"/>
              <a:t>Data is encoded into a different representation</a:t>
            </a:r>
          </a:p>
          <a:p>
            <a:r>
              <a:rPr lang="en-US" dirty="0" smtClean="0"/>
              <a:t>New data is generated by sampling from the new representation</a:t>
            </a:r>
          </a:p>
          <a:p>
            <a:r>
              <a:rPr lang="en-US" dirty="0" smtClean="0"/>
              <a:t>GMMs are just one type of encoding-decoding scheme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8714" y="2949148"/>
            <a:ext cx="8300520" cy="348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03524" y="6252519"/>
            <a:ext cx="282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credit (</a:t>
            </a:r>
            <a:r>
              <a:rPr lang="en-US" dirty="0" smtClean="0">
                <a:hlinkClick r:id="rId3"/>
              </a:rPr>
              <a:t>link</a:t>
            </a:r>
            <a:r>
              <a:rPr lang="en-US" dirty="0" smtClean="0"/>
              <a:t>)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Creating flexible encoders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5671" y="1950035"/>
            <a:ext cx="3386329" cy="3495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9973" y="1854695"/>
            <a:ext cx="3558746" cy="3546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34530" y="5733536"/>
            <a:ext cx="3880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Easy to </a:t>
            </a:r>
            <a:r>
              <a:rPr lang="en-US" b="1" dirty="0" smtClean="0"/>
              <a:t>encode</a:t>
            </a:r>
            <a:r>
              <a:rPr lang="en-US" dirty="0" smtClean="0"/>
              <a:t> this data distribution of a random variable X with a bivariate Gaussian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582930" y="5712941"/>
            <a:ext cx="349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about the data distribution of this random variable Y?</a:t>
            </a:r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4621427" y="3072714"/>
            <a:ext cx="2570207" cy="933006"/>
            <a:chOff x="4621427" y="3072714"/>
            <a:chExt cx="2570207" cy="93300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92352" y="3438656"/>
              <a:ext cx="2499282" cy="567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4621427" y="3072714"/>
              <a:ext cx="1029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Actually, </a:t>
              </a:r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Variational auto-encoders: the basic premise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94961"/>
            <a:ext cx="10515600" cy="4351338"/>
          </a:xfrm>
        </p:spPr>
        <p:txBody>
          <a:bodyPr/>
          <a:lstStyle/>
          <a:p>
            <a:r>
              <a:rPr lang="en-US" dirty="0" smtClean="0"/>
              <a:t>Any distribution in d dimensions can be generated by taking a set of d normally distributed random variables and mapping them through a sufficiently complex function</a:t>
            </a:r>
          </a:p>
          <a:p>
            <a:r>
              <a:rPr lang="en-US" dirty="0" smtClean="0"/>
              <a:t>We use a neural network encoder to learn this function from data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9901" y="3359365"/>
            <a:ext cx="60102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603524" y="6252519"/>
            <a:ext cx="282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credit (</a:t>
            </a:r>
            <a:r>
              <a:rPr lang="en-US" dirty="0" smtClean="0">
                <a:hlinkClick r:id="rId3"/>
              </a:rPr>
              <a:t>link</a:t>
            </a:r>
            <a:r>
              <a:rPr lang="en-US" dirty="0" smtClean="0"/>
              <a:t>)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06502" y="5281679"/>
            <a:ext cx="6427516" cy="1089646"/>
          </a:xfrm>
          <a:prstGeom prst="rect">
            <a:avLst/>
          </a:prstGeom>
        </p:spPr>
      </p:pic>
      <p:pic>
        <p:nvPicPr>
          <p:cNvPr id="4" name="Picture 2" descr="http://2.bp.blogspot.com/-tqp0Hm5tqqA/UIk3N8ezKfI/AAAAAAAAAG0/1cps-Uo8lKY/s1600/im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2702" y="2767914"/>
            <a:ext cx="8326596" cy="213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035620" y="3598903"/>
            <a:ext cx="1284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p(x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40365" y="6092325"/>
            <a:ext cx="1284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z</a:t>
            </a:r>
            <a:endParaRPr lang="zh-TW" altLang="en-US" sz="28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2311803" y="6351508"/>
            <a:ext cx="7557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 flipV="1">
            <a:off x="4716183" y="4567656"/>
            <a:ext cx="805763" cy="95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6600924" y="4581449"/>
            <a:ext cx="648352" cy="939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4243550" y="4581449"/>
            <a:ext cx="1808585" cy="778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5920259" y="6246371"/>
            <a:ext cx="280365" cy="210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5321130" y="6246371"/>
            <a:ext cx="280365" cy="210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4243550" y="6246371"/>
            <a:ext cx="280365" cy="210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6455703" y="6246371"/>
            <a:ext cx="280365" cy="210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597490" y="6246371"/>
            <a:ext cx="280365" cy="210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/>
          <p:nvPr/>
        </p:nvCxnSpPr>
        <p:spPr>
          <a:xfrm>
            <a:off x="6060441" y="5360227"/>
            <a:ext cx="0" cy="93255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5461312" y="5526532"/>
            <a:ext cx="0" cy="77603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6588544" y="5526532"/>
            <a:ext cx="0" cy="77603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4409132" y="6092326"/>
            <a:ext cx="0" cy="259183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7736295" y="6108889"/>
            <a:ext cx="2232" cy="207883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7704926" y="4567656"/>
            <a:ext cx="563780" cy="1564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4415724" y="4553778"/>
            <a:ext cx="1616537" cy="1529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56"/>
          <p:cNvGrpSpPr/>
          <p:nvPr/>
        </p:nvGrpSpPr>
        <p:grpSpPr>
          <a:xfrm>
            <a:off x="6401079" y="1622613"/>
            <a:ext cx="4623600" cy="763880"/>
            <a:chOff x="4524195" y="1721535"/>
            <a:chExt cx="3467700" cy="763880"/>
          </a:xfrm>
        </p:grpSpPr>
        <p:sp>
          <p:nvSpPr>
            <p:cNvPr id="52" name="矩形 51"/>
            <p:cNvSpPr/>
            <p:nvPr/>
          </p:nvSpPr>
          <p:spPr>
            <a:xfrm>
              <a:off x="5338888" y="1789285"/>
              <a:ext cx="1386394" cy="69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NN</a:t>
              </a:r>
              <a:endParaRPr lang="zh-TW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3" name="文字方塊 52"/>
                <p:cNvSpPr txBox="1"/>
                <p:nvPr/>
              </p:nvSpPr>
              <p:spPr>
                <a:xfrm>
                  <a:off x="7336587" y="1721535"/>
                  <a:ext cx="6553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53" name="文字方塊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6587" y="1721535"/>
                  <a:ext cx="655308" cy="369332"/>
                </a:xfrm>
                <a:prstGeom prst="rect">
                  <a:avLst/>
                </a:prstGeom>
                <a:blipFill>
                  <a:blip r:embed="rId4" cstate="print"/>
                  <a:stretch>
                    <a:fillRect l="-10185" b="-2295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4" name="文字方塊 53"/>
                <p:cNvSpPr txBox="1"/>
                <p:nvPr/>
              </p:nvSpPr>
              <p:spPr>
                <a:xfrm>
                  <a:off x="4524195" y="1909142"/>
                  <a:ext cx="2232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195" y="1909142"/>
                  <a:ext cx="223266" cy="369332"/>
                </a:xfrm>
                <a:prstGeom prst="rect">
                  <a:avLst/>
                </a:prstGeom>
                <a:blipFill>
                  <a:blip r:embed="rId5" cstate="print"/>
                  <a:stretch>
                    <a:fillRect l="-19444" r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箭號: 向右 54"/>
            <p:cNvSpPr/>
            <p:nvPr/>
          </p:nvSpPr>
          <p:spPr>
            <a:xfrm>
              <a:off x="4869628" y="1984326"/>
              <a:ext cx="428211" cy="30630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箭號: 向右 55"/>
            <p:cNvSpPr/>
            <p:nvPr/>
          </p:nvSpPr>
          <p:spPr>
            <a:xfrm rot="19965900">
              <a:off x="6812684" y="1813500"/>
              <a:ext cx="428211" cy="30630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9" name="文字方塊 58"/>
          <p:cNvSpPr txBox="1"/>
          <p:nvPr/>
        </p:nvSpPr>
        <p:spPr>
          <a:xfrm>
            <a:off x="8156065" y="5100518"/>
            <a:ext cx="328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Infinite Gaussian</a:t>
            </a:r>
            <a:endParaRPr lang="zh-TW" altLang="en-US" sz="2400" dirty="0"/>
          </a:p>
        </p:txBody>
      </p:sp>
      <p:sp>
        <p:nvSpPr>
          <p:cNvPr id="61" name="箭號: 向右 60"/>
          <p:cNvSpPr/>
          <p:nvPr/>
        </p:nvSpPr>
        <p:spPr>
          <a:xfrm rot="1634100" flipV="1">
            <a:off x="9468875" y="2385555"/>
            <a:ext cx="570948" cy="3063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18779" y="3003851"/>
            <a:ext cx="36385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207582" y="2497108"/>
            <a:ext cx="6572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41792" y="1945160"/>
            <a:ext cx="18192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73942" y="2455903"/>
            <a:ext cx="31623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VAEs concept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2422" y="5231027"/>
            <a:ext cx="345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approximate complex p(x) as a </a:t>
            </a:r>
          </a:p>
          <a:p>
            <a:r>
              <a:rPr lang="en-US" dirty="0" smtClean="0"/>
              <a:t>composition of many simple z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6458465" y="1260388"/>
            <a:ext cx="460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dimension of z represents a data attribute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55540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" grpId="0" animBg="1"/>
      <p:bldP spid="37" grpId="0" animBg="1"/>
      <p:bldP spid="38" grpId="0" animBg="1"/>
      <p:bldP spid="39" grpId="0" animBg="1"/>
      <p:bldP spid="59" grpId="0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VAEs in practice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Brute force approximation of P(X)</a:t>
            </a:r>
          </a:p>
          <a:p>
            <a:pPr lvl="1"/>
            <a:r>
              <a:rPr lang="en-US" dirty="0" smtClean="0"/>
              <a:t>Sample a large number of z values</a:t>
            </a:r>
          </a:p>
          <a:p>
            <a:pPr lvl="1"/>
            <a:r>
              <a:rPr lang="en-US" dirty="0" smtClean="0"/>
              <a:t>Compute </a:t>
            </a:r>
          </a:p>
          <a:p>
            <a:r>
              <a:rPr lang="en-US" dirty="0" smtClean="0"/>
              <a:t>Problem, when z is high dimensional, you’d need a very large n to sample properly</a:t>
            </a:r>
          </a:p>
          <a:p>
            <a:r>
              <a:rPr lang="en-US" dirty="0" smtClean="0"/>
              <a:t>VAEs try to sample p(</a:t>
            </a:r>
            <a:r>
              <a:rPr lang="en-US" dirty="0" err="1" smtClean="0"/>
              <a:t>X|z</a:t>
            </a:r>
            <a:r>
              <a:rPr lang="en-US" dirty="0" smtClean="0"/>
              <a:t>) efficiently</a:t>
            </a:r>
          </a:p>
          <a:p>
            <a:pPr lvl="1"/>
            <a:r>
              <a:rPr lang="en-US" dirty="0" smtClean="0"/>
              <a:t>Key idea: the X </a:t>
            </a:r>
            <a:r>
              <a:rPr lang="en-US" dirty="0" smtClean="0">
                <a:sym typeface="Wingdings" pitchFamily="2" charset="2"/>
              </a:rPr>
              <a:t> z mapping is sparse in a large enough neural network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Corollary: most p(</a:t>
            </a:r>
            <a:r>
              <a:rPr lang="en-US" dirty="0" err="1" smtClean="0">
                <a:sym typeface="Wingdings" pitchFamily="2" charset="2"/>
              </a:rPr>
              <a:t>X|z</a:t>
            </a:r>
            <a:r>
              <a:rPr lang="en-US" dirty="0" smtClean="0">
                <a:sym typeface="Wingdings" pitchFamily="2" charset="2"/>
              </a:rPr>
              <a:t>) will be zero</a:t>
            </a:r>
          </a:p>
          <a:p>
            <a:r>
              <a:rPr lang="en-US" dirty="0" smtClean="0">
                <a:sym typeface="Wingdings" pitchFamily="2" charset="2"/>
              </a:rPr>
              <a:t>Rather than directly sample P(</a:t>
            </a:r>
            <a:r>
              <a:rPr lang="en-US" dirty="0" err="1" smtClean="0">
                <a:sym typeface="Wingdings" pitchFamily="2" charset="2"/>
              </a:rPr>
              <a:t>X|z</a:t>
            </a:r>
            <a:r>
              <a:rPr lang="en-US" dirty="0" smtClean="0">
                <a:sym typeface="Wingdings" pitchFamily="2" charset="2"/>
              </a:rPr>
              <a:t>), we try and estimate Q(</a:t>
            </a:r>
            <a:r>
              <a:rPr lang="en-US" dirty="0" err="1" smtClean="0">
                <a:sym typeface="Wingdings" pitchFamily="2" charset="2"/>
              </a:rPr>
              <a:t>z|x</a:t>
            </a:r>
            <a:r>
              <a:rPr lang="en-US" dirty="0" smtClean="0">
                <a:sym typeface="Wingdings" pitchFamily="2" charset="2"/>
              </a:rPr>
              <a:t>) that gives us the z that are most strongly connected with any given x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VAEs assume Q are Gaussian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80FED9D3-AF84-488D-8A6A-726D5349CDAB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4881" y="2710249"/>
            <a:ext cx="1925387" cy="30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The VAE objective function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minimize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Which is equivalent to maximizing</a:t>
            </a:r>
          </a:p>
          <a:p>
            <a:endParaRPr lang="en-US" dirty="0" smtClean="0"/>
          </a:p>
          <a:p>
            <a:r>
              <a:rPr lang="en-US" dirty="0" smtClean="0"/>
              <a:t>VAE assumes that we can define some Q(</a:t>
            </a:r>
            <a:r>
              <a:rPr lang="en-US" dirty="0" err="1" smtClean="0"/>
              <a:t>z|X</a:t>
            </a:r>
            <a:r>
              <a:rPr lang="en-US" dirty="0" smtClean="0"/>
              <a:t>) that maximizes</a:t>
            </a:r>
          </a:p>
          <a:p>
            <a:endParaRPr lang="en-US" dirty="0" smtClean="0"/>
          </a:p>
          <a:p>
            <a:r>
              <a:rPr lang="en-US" dirty="0" smtClean="0"/>
              <a:t>The RHS is maximized using stochastic gradient descent, sampling a single value of X and z from Q(</a:t>
            </a:r>
            <a:r>
              <a:rPr lang="en-US" dirty="0" err="1" smtClean="0"/>
              <a:t>z|X</a:t>
            </a:r>
            <a:r>
              <a:rPr lang="en-US" dirty="0" smtClean="0"/>
              <a:t>) and then calculating the gradient of </a:t>
            </a:r>
          </a:p>
          <a:p>
            <a:pPr>
              <a:buNone/>
            </a:pP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110" y="2330663"/>
            <a:ext cx="4959999" cy="577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7592" y="3377256"/>
            <a:ext cx="6040466" cy="46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49145" y="4445986"/>
            <a:ext cx="6241108" cy="4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05016" y="6227807"/>
            <a:ext cx="551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</a:t>
            </a:r>
            <a:r>
              <a:rPr lang="en-US" dirty="0" smtClean="0">
                <a:hlinkClick r:id="rId5"/>
              </a:rPr>
              <a:t>here</a:t>
            </a:r>
            <a:r>
              <a:rPr lang="en-US" dirty="0" smtClean="0"/>
              <a:t> for derivations and a more detailed explanation</a:t>
            </a:r>
            <a:endParaRPr lang="en-GB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5704" y="5733535"/>
            <a:ext cx="2601357" cy="36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|13|19.2|10.9|19.8|34.5|18.3|42.6|38.7|42.3|51.7|24.3|23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43685</TotalTime>
  <Words>845</Words>
  <Application>Microsoft Office PowerPoint</Application>
  <PresentationFormat>Custom</PresentationFormat>
  <Paragraphs>172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VAEs and GANs</vt:lpstr>
      <vt:lpstr>Generative Models with Latent Variables </vt:lpstr>
      <vt:lpstr>Example: Gaussian Mixture Model</vt:lpstr>
      <vt:lpstr>A general principle of generation</vt:lpstr>
      <vt:lpstr>Creating flexible encoders</vt:lpstr>
      <vt:lpstr>Variational auto-encoders: the basic premise</vt:lpstr>
      <vt:lpstr>VAEs concept</vt:lpstr>
      <vt:lpstr>VAEs in practice</vt:lpstr>
      <vt:lpstr>The VAE objective function</vt:lpstr>
      <vt:lpstr>What a VAE does</vt:lpstr>
      <vt:lpstr>VAE outputs</vt:lpstr>
      <vt:lpstr>VAE limitations</vt:lpstr>
      <vt:lpstr>Generative adversarial networks (GANs)</vt:lpstr>
      <vt:lpstr>Adversarial training</vt:lpstr>
      <vt:lpstr>GANs</vt:lpstr>
      <vt:lpstr>GAN - Discriminator</vt:lpstr>
      <vt:lpstr>GAN - Generator</vt:lpstr>
      <vt:lpstr>GAN outputs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2304</cp:revision>
  <dcterms:created xsi:type="dcterms:W3CDTF">2020-07-07T20:42:16Z</dcterms:created>
  <dcterms:modified xsi:type="dcterms:W3CDTF">2021-11-19T07:49:38Z</dcterms:modified>
</cp:coreProperties>
</file>