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800" b="1"/>
              <a:t>APP</a:t>
            </a:r>
            <a:r>
              <a:rPr lang="en-IN" sz="1800" b="1" baseline="0"/>
              <a:t> PERFORMANCE </a:t>
            </a:r>
            <a:endParaRPr lang="en-IN" sz="1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107436570428696"/>
          <c:y val="0.32338035870516185"/>
          <c:w val="0.76448118985126856"/>
          <c:h val="0.413094561096529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total_login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271240</c:v>
                </c:pt>
                <c:pt idx="1">
                  <c:v>395117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total_order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6216</c:v>
                </c:pt>
                <c:pt idx="1">
                  <c:v>7414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total_user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271240</c:v>
                </c:pt>
                <c:pt idx="1">
                  <c:v>395117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2144144"/>
        <c:axId val="362145320"/>
      </c:barChart>
      <c:catAx>
        <c:axId val="3621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45320"/>
        <c:crosses val="autoZero"/>
        <c:auto val="1"/>
        <c:lblAlgn val="ctr"/>
        <c:lblOffset val="100"/>
        <c:noMultiLvlLbl val="0"/>
      </c:catAx>
      <c:valAx>
        <c:axId val="362145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441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25400">
            <a:noFill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2021</a:t>
            </a:r>
            <a:r>
              <a:rPr lang="en-IN" b="1" baseline="0"/>
              <a:t> TOP SALES PRODUCT  </a:t>
            </a:r>
            <a:endParaRPr lang="en-IN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645051960853517E-2"/>
          <c:y val="0.28395790688563566"/>
          <c:w val="0.85219685039370074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FK_PRODUCT_ID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Sheet2!$B$2:$B$12</c:f>
              <c:numCache>
                <c:formatCode>General</c:formatCode>
                <c:ptCount val="11"/>
                <c:pt idx="0">
                  <c:v>8680</c:v>
                </c:pt>
                <c:pt idx="1">
                  <c:v>12759</c:v>
                </c:pt>
                <c:pt idx="2">
                  <c:v>12749</c:v>
                </c:pt>
                <c:pt idx="3">
                  <c:v>9898</c:v>
                </c:pt>
                <c:pt idx="4">
                  <c:v>7890</c:v>
                </c:pt>
                <c:pt idx="5">
                  <c:v>8358</c:v>
                </c:pt>
                <c:pt idx="6">
                  <c:v>7807</c:v>
                </c:pt>
                <c:pt idx="7">
                  <c:v>9888</c:v>
                </c:pt>
                <c:pt idx="8">
                  <c:v>11106</c:v>
                </c:pt>
                <c:pt idx="9">
                  <c:v>2367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2142968"/>
        <c:axId val="362143752"/>
      </c:barChart>
      <c:lineChart>
        <c:grouping val="standard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TOTAL_SALES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Sheet2!$C$2:$C$12</c:f>
              <c:numCache>
                <c:formatCode>General</c:formatCode>
                <c:ptCount val="11"/>
                <c:pt idx="0">
                  <c:v>4868</c:v>
                </c:pt>
                <c:pt idx="1">
                  <c:v>2434</c:v>
                </c:pt>
                <c:pt idx="2">
                  <c:v>389440</c:v>
                </c:pt>
                <c:pt idx="3">
                  <c:v>9736</c:v>
                </c:pt>
                <c:pt idx="4">
                  <c:v>63284</c:v>
                </c:pt>
                <c:pt idx="5">
                  <c:v>17038</c:v>
                </c:pt>
                <c:pt idx="6">
                  <c:v>4868</c:v>
                </c:pt>
                <c:pt idx="7">
                  <c:v>4868</c:v>
                </c:pt>
                <c:pt idx="8">
                  <c:v>236098</c:v>
                </c:pt>
                <c:pt idx="9">
                  <c:v>87624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2142968"/>
        <c:axId val="362143752"/>
      </c:lineChart>
      <c:catAx>
        <c:axId val="362142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43752"/>
        <c:crosses val="autoZero"/>
        <c:auto val="1"/>
        <c:lblAlgn val="ctr"/>
        <c:lblOffset val="100"/>
        <c:noMultiLvlLbl val="0"/>
      </c:catAx>
      <c:valAx>
        <c:axId val="362143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42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</a:t>
            </a:r>
            <a:r>
              <a:rPr lang="en-IN" baseline="0"/>
              <a:t> SELLING PRDOUCT  IN 2022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82373138863002E-2"/>
          <c:y val="0.27761615583415838"/>
          <c:w val="0.85219685039370074"/>
          <c:h val="0.6149843248760571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Sheet3!$A$1:$A$11</c:f>
              <c:numCache>
                <c:formatCode>General</c:formatCode>
                <c:ptCount val="11"/>
                <c:pt idx="0">
                  <c:v>0</c:v>
                </c:pt>
                <c:pt idx="1">
                  <c:v>8680</c:v>
                </c:pt>
                <c:pt idx="2">
                  <c:v>12759</c:v>
                </c:pt>
                <c:pt idx="3">
                  <c:v>12749</c:v>
                </c:pt>
                <c:pt idx="4">
                  <c:v>9898</c:v>
                </c:pt>
                <c:pt idx="5">
                  <c:v>7890</c:v>
                </c:pt>
                <c:pt idx="6">
                  <c:v>8358</c:v>
                </c:pt>
                <c:pt idx="7">
                  <c:v>7807</c:v>
                </c:pt>
                <c:pt idx="8">
                  <c:v>9888</c:v>
                </c:pt>
                <c:pt idx="9">
                  <c:v>11106</c:v>
                </c:pt>
                <c:pt idx="10">
                  <c:v>2367</c:v>
                </c:pt>
              </c:numCache>
            </c:numRef>
          </c:val>
          <c:smooth val="0"/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Sheet3!$B$1:$B$11</c:f>
              <c:numCache>
                <c:formatCode>General</c:formatCode>
                <c:ptCount val="11"/>
                <c:pt idx="0">
                  <c:v>0</c:v>
                </c:pt>
                <c:pt idx="1">
                  <c:v>6978</c:v>
                </c:pt>
                <c:pt idx="2">
                  <c:v>3489</c:v>
                </c:pt>
                <c:pt idx="3">
                  <c:v>558240</c:v>
                </c:pt>
                <c:pt idx="4">
                  <c:v>13956</c:v>
                </c:pt>
                <c:pt idx="5">
                  <c:v>90714</c:v>
                </c:pt>
                <c:pt idx="6">
                  <c:v>24423</c:v>
                </c:pt>
                <c:pt idx="7">
                  <c:v>6978</c:v>
                </c:pt>
                <c:pt idx="8">
                  <c:v>6978</c:v>
                </c:pt>
                <c:pt idx="9">
                  <c:v>338433</c:v>
                </c:pt>
                <c:pt idx="10">
                  <c:v>125604</c:v>
                </c:pt>
              </c:numCache>
            </c:numRef>
          </c:val>
          <c:smooth val="0"/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Sheet3!$C$1:$C$11</c:f>
              <c:numCache>
                <c:formatCode>General</c:formatCode>
                <c:ptCount val="11"/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62146104"/>
        <c:axId val="362141792"/>
      </c:lineChart>
      <c:catAx>
        <c:axId val="362146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41792"/>
        <c:crosses val="autoZero"/>
        <c:auto val="1"/>
        <c:lblAlgn val="ctr"/>
        <c:lblOffset val="100"/>
        <c:noMultiLvlLbl val="0"/>
      </c:catAx>
      <c:valAx>
        <c:axId val="362141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146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4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9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5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7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2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34000"/>
                <a:lumOff val="66000"/>
              </a:schemeClr>
            </a:gs>
            <a:gs pos="99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4288"/>
            <a:ext cx="6858000" cy="415636"/>
          </a:xfrm>
        </p:spPr>
        <p:txBody>
          <a:bodyPr>
            <a:normAutofit/>
          </a:bodyPr>
          <a:lstStyle/>
          <a:p>
            <a:r>
              <a:rPr lang="en-IN" sz="2100" b="1" dirty="0"/>
              <a:t>GEEKSOFGURUKUL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827069"/>
            <a:ext cx="6858000" cy="2973532"/>
          </a:xfrm>
        </p:spPr>
        <p:txBody>
          <a:bodyPr>
            <a:normAutofit fontScale="92500" lnSpcReduction="10000"/>
          </a:bodyPr>
          <a:lstStyle/>
          <a:p>
            <a:endParaRPr lang="en-IN" sz="3000" b="1" u="sng" dirty="0"/>
          </a:p>
          <a:p>
            <a:r>
              <a:rPr lang="en-IN" sz="3000" b="1" u="sng" dirty="0"/>
              <a:t>PROJECT NAME </a:t>
            </a:r>
          </a:p>
          <a:p>
            <a:r>
              <a:rPr lang="en-IN" sz="3000" b="1" u="sng" dirty="0"/>
              <a:t> </a:t>
            </a:r>
          </a:p>
          <a:p>
            <a:r>
              <a:rPr lang="en-IN" sz="4050" dirty="0"/>
              <a:t>RETAIL ANALYSIS (SQL PROJECT) </a:t>
            </a:r>
          </a:p>
          <a:p>
            <a:endParaRPr lang="en-IN" sz="4050" dirty="0"/>
          </a:p>
          <a:p>
            <a:r>
              <a:rPr lang="en-IN" sz="1650" dirty="0"/>
              <a:t>PRESENTED BY ANSHITA CHACHUDIYA</a:t>
            </a:r>
          </a:p>
        </p:txBody>
      </p:sp>
    </p:spTree>
    <p:extLst>
      <p:ext uri="{BB962C8B-B14F-4D97-AF65-F5344CB8AC3E}">
        <p14:creationId xmlns:p14="http://schemas.microsoft.com/office/powerpoint/2010/main" val="166030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0836"/>
            <a:ext cx="7886700" cy="61277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b="1" u="sng" dirty="0" smtClean="0"/>
              <a:t>TOP SELLING PRODUCT ID IN 2021</a:t>
            </a:r>
            <a:endParaRPr lang="en-IN" sz="2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u="sng" dirty="0" smtClean="0"/>
              <a:t>TOP SELLING PRODUCT ID IN </a:t>
            </a:r>
            <a:r>
              <a:rPr lang="en-IN" u="sng" dirty="0" smtClean="0"/>
              <a:t>2022</a:t>
            </a:r>
            <a:endParaRPr lang="en-IN" u="sng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522557"/>
              </p:ext>
            </p:extLst>
          </p:nvPr>
        </p:nvGraphicFramePr>
        <p:xfrm>
          <a:off x="882073" y="723611"/>
          <a:ext cx="5878945" cy="2315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362444"/>
              </p:ext>
            </p:extLst>
          </p:nvPr>
        </p:nvGraphicFramePr>
        <p:xfrm>
          <a:off x="882073" y="4140778"/>
          <a:ext cx="5952836" cy="2229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79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818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</a:t>
            </a:r>
            <a:r>
              <a:rPr lang="en-IN" sz="2400" dirty="0" smtClean="0"/>
              <a:t>his analysis provide a detailed and insightful report that captures the necessary information and provide actionable insight for the e-commerce app optimization . We ware able to effectively aggregate and compare the data . The finding a top selling product id in each year and KPI(key performance indicator ) , performance of the e-commerce app . </a:t>
            </a:r>
          </a:p>
        </p:txBody>
      </p:sp>
    </p:spTree>
    <p:extLst>
      <p:ext uri="{BB962C8B-B14F-4D97-AF65-F5344CB8AC3E}">
        <p14:creationId xmlns:p14="http://schemas.microsoft.com/office/powerpoint/2010/main" val="332913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74934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cs typeface="Arial" panose="020B0604020202020204" pitchFamily="34" charset="0"/>
              </a:rPr>
              <a:t>This project E-Commerce app that is </a:t>
            </a:r>
            <a:r>
              <a:rPr lang="en-IN" sz="2000" dirty="0" smtClean="0">
                <a:cs typeface="Arial" panose="020B0604020202020204" pitchFamily="34" charset="0"/>
              </a:rPr>
              <a:t>continuously </a:t>
            </a:r>
            <a:r>
              <a:rPr lang="en-IN" sz="2000" dirty="0">
                <a:cs typeface="Arial" panose="020B0604020202020204" pitchFamily="34" charset="0"/>
              </a:rPr>
              <a:t>working on optimizing the app. This project involves </a:t>
            </a:r>
            <a:r>
              <a:rPr lang="en-IN" sz="2000" dirty="0" smtClean="0">
                <a:cs typeface="Arial" panose="020B0604020202020204" pitchFamily="34" charset="0"/>
              </a:rPr>
              <a:t>analysing </a:t>
            </a:r>
            <a:r>
              <a:rPr lang="en-IN" sz="2000" dirty="0">
                <a:cs typeface="Arial" panose="020B0604020202020204" pitchFamily="34" charset="0"/>
              </a:rPr>
              <a:t>the orders to analyse daily trends and conversion rate and analyse user base growth . The goal is to understand the app performance .To generate the required and compile comprehensive report using SQL . The analysis is conducted using </a:t>
            </a:r>
            <a:r>
              <a:rPr lang="en-IN" sz="2000" dirty="0" smtClean="0">
                <a:cs typeface="Arial" panose="020B0604020202020204" pitchFamily="34" charset="0"/>
              </a:rPr>
              <a:t>SQL </a:t>
            </a:r>
            <a:r>
              <a:rPr lang="en-IN" sz="2000" dirty="0">
                <a:cs typeface="Arial" panose="020B0604020202020204" pitchFamily="34" charset="0"/>
              </a:rPr>
              <a:t>to aggregate and join data from different tables representing each e-commerce date .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06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>
                <a:latin typeface="+mn-lt"/>
              </a:rPr>
              <a:t>THE NUMBER OF LOGINS ON A DAILY BASIC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37" y="1862752"/>
            <a:ext cx="4161672" cy="21550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744" y="1774141"/>
            <a:ext cx="1847945" cy="41594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737" y="5933605"/>
            <a:ext cx="1847944" cy="8636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025" y="1774149"/>
            <a:ext cx="1644735" cy="40261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308" y="5805423"/>
            <a:ext cx="1672444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>
                <a:latin typeface="+mn-lt"/>
              </a:rPr>
              <a:t>ANALYZE Daily trends of login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1837507"/>
            <a:ext cx="7169150" cy="860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92" y="2987608"/>
            <a:ext cx="1581231" cy="2609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961" y="2987608"/>
            <a:ext cx="1511378" cy="26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>
                <a:latin typeface="+mn-lt"/>
              </a:rPr>
              <a:t>KPI to measure the performance of the app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Daily active user (DAU)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30" y="2549494"/>
            <a:ext cx="4953255" cy="1200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544" y="2216091"/>
            <a:ext cx="1505027" cy="2590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546" y="2216091"/>
            <a:ext cx="1416123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59" y="277092"/>
            <a:ext cx="7886700" cy="812224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800" dirty="0" smtClean="0">
                <a:cs typeface="Arial" panose="020B0604020202020204" pitchFamily="34" charset="0"/>
              </a:rPr>
              <a:t>. </a:t>
            </a:r>
            <a:r>
              <a:rPr lang="en-IN" sz="3100" b="1" dirty="0" smtClean="0">
                <a:cs typeface="Arial" panose="020B0604020202020204" pitchFamily="34" charset="0"/>
              </a:rPr>
              <a:t>MONTHLY  </a:t>
            </a:r>
            <a:r>
              <a:rPr lang="en-IN" sz="3100" b="1" dirty="0">
                <a:cs typeface="Arial" panose="020B0604020202020204" pitchFamily="34" charset="0"/>
              </a:rPr>
              <a:t>ACTIVE USER</a:t>
            </a:r>
            <a:br>
              <a:rPr lang="en-IN" sz="3100" b="1" dirty="0"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2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100" b="1" dirty="0" smtClean="0">
                <a:cs typeface="Arial" panose="020B0604020202020204" pitchFamily="34" charset="0"/>
              </a:rPr>
              <a:t>AVERAGE ORDER VALUE</a:t>
            </a:r>
            <a:r>
              <a:rPr lang="en-IN" sz="3100" b="1" dirty="0">
                <a:cs typeface="Arial" panose="020B0604020202020204" pitchFamily="34" charset="0"/>
              </a:rPr>
              <a:t/>
            </a:r>
            <a:br>
              <a:rPr lang="en-IN" sz="3100" b="1" dirty="0">
                <a:cs typeface="Arial" panose="020B0604020202020204" pitchFamily="34" charset="0"/>
              </a:rPr>
            </a:br>
            <a:r>
              <a:rPr lang="en-IN" sz="3100" b="1" u="sng" dirty="0" smtClean="0">
                <a:cs typeface="Arial" panose="020B0604020202020204" pitchFamily="34" charset="0"/>
              </a:rPr>
              <a:t/>
            </a:r>
            <a:br>
              <a:rPr lang="en-IN" sz="3100" b="1" u="sng" dirty="0" smtClean="0">
                <a:cs typeface="Arial" panose="020B0604020202020204" pitchFamily="34" charset="0"/>
              </a:rPr>
            </a:br>
            <a:endParaRPr lang="en-IN" sz="3100" b="1" dirty="0"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95" y="1316419"/>
            <a:ext cx="5493032" cy="1263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87" y="1316419"/>
            <a:ext cx="1657435" cy="1089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95" y="3227988"/>
            <a:ext cx="8534010" cy="806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279" y="4119418"/>
            <a:ext cx="1949550" cy="25972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363" y="4208322"/>
            <a:ext cx="2025754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latin typeface="+mn-lt"/>
              </a:rPr>
              <a:t>REPORT REGARDING OUR GROWTH BETWEEN THE 2 YEAR</a:t>
            </a:r>
            <a:endParaRPr lang="en-IN" sz="32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226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YEARLY GROWTH IN LOGINS , ORDERS AND </a:t>
            </a:r>
            <a:r>
              <a:rPr lang="en-IN" sz="2400" dirty="0"/>
              <a:t>USER BASE GROWTH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08" y="5474839"/>
            <a:ext cx="1873825" cy="850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582" y="5474839"/>
            <a:ext cx="1880177" cy="831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26" y="2501852"/>
            <a:ext cx="8275783" cy="2601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009" y="5474839"/>
            <a:ext cx="1776299" cy="83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7130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 smtClean="0">
                <a:latin typeface="+mn-lt"/>
                <a:cs typeface="Arial" panose="020B0604020202020204" pitchFamily="34" charset="0"/>
              </a:rPr>
              <a:t>D</a:t>
            </a:r>
            <a:r>
              <a:rPr lang="en-IN" sz="2400" b="1" dirty="0" smtClean="0">
                <a:latin typeface="+mn-lt"/>
                <a:cs typeface="Arial" panose="020B0604020202020204" pitchFamily="34" charset="0"/>
              </a:rPr>
              <a:t>id </a:t>
            </a:r>
            <a:r>
              <a:rPr lang="en-IN" sz="2400" b="1" dirty="0" smtClean="0">
                <a:latin typeface="+mn-lt"/>
                <a:cs typeface="Arial" panose="020B0604020202020204" pitchFamily="34" charset="0"/>
              </a:rPr>
              <a:t>our business grow</a:t>
            </a:r>
            <a:r>
              <a:rPr lang="en-IN" sz="2400" b="1" dirty="0" smtClean="0">
                <a:latin typeface="+mn-lt"/>
              </a:rPr>
              <a:t> </a:t>
            </a:r>
            <a:r>
              <a:rPr lang="en-IN" sz="2800" b="1" dirty="0" smtClean="0">
                <a:latin typeface="+mn-lt"/>
              </a:rPr>
              <a:t>?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6145"/>
            <a:ext cx="8127423" cy="492081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400" dirty="0">
                <a:cs typeface="Arial" panose="020B0604020202020204" pitchFamily="34" charset="0"/>
              </a:rPr>
              <a:t>Y</a:t>
            </a:r>
            <a:r>
              <a:rPr lang="en-IN" sz="2400" dirty="0" smtClean="0">
                <a:cs typeface="Arial" panose="020B0604020202020204" pitchFamily="34" charset="0"/>
              </a:rPr>
              <a:t>es , our business grew.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smtClean="0">
                <a:cs typeface="Arial" panose="020B0604020202020204" pitchFamily="34" charset="0"/>
              </a:rPr>
              <a:t>Does </a:t>
            </a:r>
            <a:r>
              <a:rPr lang="en-IN" sz="2400" b="1" dirty="0" smtClean="0">
                <a:cs typeface="Arial" panose="020B0604020202020204" pitchFamily="34" charset="0"/>
              </a:rPr>
              <a:t>our app performance better now ?</a:t>
            </a:r>
          </a:p>
          <a:p>
            <a:pPr marL="0" indent="0">
              <a:buNone/>
            </a:pPr>
            <a:r>
              <a:rPr lang="en-IN" dirty="0" smtClean="0"/>
              <a:t>      </a:t>
            </a:r>
            <a:r>
              <a:rPr lang="en-IN" sz="2400" dirty="0" smtClean="0"/>
              <a:t>Yes , our app performances better now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2400" b="1" dirty="0" smtClean="0"/>
              <a:t>Did our user base grow ?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sz="2400" dirty="0" smtClean="0"/>
              <a:t>Yes , our user based grow. </a:t>
            </a:r>
            <a:endParaRPr lang="en-IN" sz="24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029150"/>
              </p:ext>
            </p:extLst>
          </p:nvPr>
        </p:nvGraphicFramePr>
        <p:xfrm>
          <a:off x="858982" y="3941619"/>
          <a:ext cx="667789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57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u="sng" dirty="0" smtClean="0">
                <a:latin typeface="+mn-lt"/>
              </a:rPr>
              <a:t>TOP – SELLING PRODUCTS IN EACH TEAR </a:t>
            </a:r>
            <a:endParaRPr lang="en-IN" sz="3200" b="1" u="sng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909" y="1854363"/>
            <a:ext cx="7518399" cy="227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03" y="4425902"/>
            <a:ext cx="2477706" cy="1866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395" y="4419552"/>
            <a:ext cx="2383896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264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GEEKSOFGURUKUL</vt:lpstr>
      <vt:lpstr>DESCRIPTION </vt:lpstr>
      <vt:lpstr>THE NUMBER OF LOGINS ON A DAILY BASIC </vt:lpstr>
      <vt:lpstr>ANALYZE Daily trends of login </vt:lpstr>
      <vt:lpstr>KPI to measure the performance of the app </vt:lpstr>
      <vt:lpstr>         2. MONTHLY  ACTIVE USER      3. AVERAGE ORDER VALUE  </vt:lpstr>
      <vt:lpstr>REPORT REGARDING OUR GROWTH BETWEEN THE 2 YEAR</vt:lpstr>
      <vt:lpstr>Did our business grow ?</vt:lpstr>
      <vt:lpstr>TOP – SELLING PRODUCTS IN EACH TEAR </vt:lpstr>
      <vt:lpstr>TOP SELLING PRODUCT ID IN 2021</vt:lpstr>
      <vt:lpstr>CONCLUSION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GEEKSOFGURUKUL</dc:title>
  <dc:creator>Surendra</dc:creator>
  <cp:lastModifiedBy>Surendra</cp:lastModifiedBy>
  <cp:revision>31</cp:revision>
  <dcterms:created xsi:type="dcterms:W3CDTF">2024-06-07T18:01:23Z</dcterms:created>
  <dcterms:modified xsi:type="dcterms:W3CDTF">2024-06-10T16:12:21Z</dcterms:modified>
</cp:coreProperties>
</file>