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 id="2147483674" r:id="rId5"/>
  </p:sldMasterIdLst>
  <p:notesMasterIdLst>
    <p:notesMasterId r:id="rId25"/>
  </p:notesMasterIdLst>
  <p:sldIdLst>
    <p:sldId id="257" r:id="rId6"/>
    <p:sldId id="345" r:id="rId7"/>
    <p:sldId id="346" r:id="rId8"/>
    <p:sldId id="348" r:id="rId9"/>
    <p:sldId id="349" r:id="rId10"/>
    <p:sldId id="350" r:id="rId11"/>
    <p:sldId id="351" r:id="rId12"/>
    <p:sldId id="352" r:id="rId13"/>
    <p:sldId id="353" r:id="rId14"/>
    <p:sldId id="354" r:id="rId15"/>
    <p:sldId id="356" r:id="rId16"/>
    <p:sldId id="357" r:id="rId17"/>
    <p:sldId id="358" r:id="rId18"/>
    <p:sldId id="359" r:id="rId19"/>
    <p:sldId id="360" r:id="rId20"/>
    <p:sldId id="361" r:id="rId21"/>
    <p:sldId id="362" r:id="rId22"/>
    <p:sldId id="363" r:id="rId23"/>
    <p:sldId id="36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C98B7C-224A-4464-BAC3-01F3634E67B6}" type="datetimeFigureOut">
              <a:rPr lang="en-IN" smtClean="0"/>
              <a:t>21-01-2022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ACEC1-66B3-4FF0-85AD-68D610C53CC7}" type="slidenum">
              <a:rPr lang="en-IN" smtClean="0"/>
              <a:t>‹#›</a:t>
            </a:fld>
            <a:endParaRPr lang="en-IN"/>
          </a:p>
        </p:txBody>
      </p:sp>
    </p:spTree>
    <p:extLst>
      <p:ext uri="{BB962C8B-B14F-4D97-AF65-F5344CB8AC3E}">
        <p14:creationId xmlns:p14="http://schemas.microsoft.com/office/powerpoint/2010/main" val="4221675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AD025F-6196-4DBB-87E5-22B80C33BFC4}" type="slidenum">
              <a:rPr lang="en-US" smtClean="0"/>
              <a:t>2</a:t>
            </a:fld>
            <a:endParaRPr lang="en-US"/>
          </a:p>
        </p:txBody>
      </p:sp>
    </p:spTree>
    <p:extLst>
      <p:ext uri="{BB962C8B-B14F-4D97-AF65-F5344CB8AC3E}">
        <p14:creationId xmlns:p14="http://schemas.microsoft.com/office/powerpoint/2010/main" val="1612305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AD025F-6196-4DBB-87E5-22B80C33BFC4}" type="slidenum">
              <a:rPr lang="en-US" smtClean="0"/>
              <a:t>11</a:t>
            </a:fld>
            <a:endParaRPr lang="en-US"/>
          </a:p>
        </p:txBody>
      </p:sp>
    </p:spTree>
    <p:extLst>
      <p:ext uri="{BB962C8B-B14F-4D97-AF65-F5344CB8AC3E}">
        <p14:creationId xmlns:p14="http://schemas.microsoft.com/office/powerpoint/2010/main" val="3391829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AD025F-6196-4DBB-87E5-22B80C33BFC4}" type="slidenum">
              <a:rPr lang="en-US" smtClean="0"/>
              <a:t>12</a:t>
            </a:fld>
            <a:endParaRPr lang="en-US"/>
          </a:p>
        </p:txBody>
      </p:sp>
    </p:spTree>
    <p:extLst>
      <p:ext uri="{BB962C8B-B14F-4D97-AF65-F5344CB8AC3E}">
        <p14:creationId xmlns:p14="http://schemas.microsoft.com/office/powerpoint/2010/main" val="2988836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AD025F-6196-4DBB-87E5-22B80C33BFC4}" type="slidenum">
              <a:rPr lang="en-US" smtClean="0"/>
              <a:t>13</a:t>
            </a:fld>
            <a:endParaRPr lang="en-US"/>
          </a:p>
        </p:txBody>
      </p:sp>
    </p:spTree>
    <p:extLst>
      <p:ext uri="{BB962C8B-B14F-4D97-AF65-F5344CB8AC3E}">
        <p14:creationId xmlns:p14="http://schemas.microsoft.com/office/powerpoint/2010/main" val="1089226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AD025F-6196-4DBB-87E5-22B80C33BFC4}" type="slidenum">
              <a:rPr lang="en-US" smtClean="0"/>
              <a:t>14</a:t>
            </a:fld>
            <a:endParaRPr lang="en-US"/>
          </a:p>
        </p:txBody>
      </p:sp>
    </p:spTree>
    <p:extLst>
      <p:ext uri="{BB962C8B-B14F-4D97-AF65-F5344CB8AC3E}">
        <p14:creationId xmlns:p14="http://schemas.microsoft.com/office/powerpoint/2010/main" val="183169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AD025F-6196-4DBB-87E5-22B80C33BFC4}" type="slidenum">
              <a:rPr lang="en-US" smtClean="0"/>
              <a:t>15</a:t>
            </a:fld>
            <a:endParaRPr lang="en-US"/>
          </a:p>
        </p:txBody>
      </p:sp>
    </p:spTree>
    <p:extLst>
      <p:ext uri="{BB962C8B-B14F-4D97-AF65-F5344CB8AC3E}">
        <p14:creationId xmlns:p14="http://schemas.microsoft.com/office/powerpoint/2010/main" val="3383445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AD025F-6196-4DBB-87E5-22B80C33BFC4}" type="slidenum">
              <a:rPr lang="en-US" smtClean="0"/>
              <a:t>16</a:t>
            </a:fld>
            <a:endParaRPr lang="en-US"/>
          </a:p>
        </p:txBody>
      </p:sp>
    </p:spTree>
    <p:extLst>
      <p:ext uri="{BB962C8B-B14F-4D97-AF65-F5344CB8AC3E}">
        <p14:creationId xmlns:p14="http://schemas.microsoft.com/office/powerpoint/2010/main" val="2705654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AD025F-6196-4DBB-87E5-22B80C33BFC4}" type="slidenum">
              <a:rPr lang="en-US" smtClean="0"/>
              <a:t>17</a:t>
            </a:fld>
            <a:endParaRPr lang="en-US"/>
          </a:p>
        </p:txBody>
      </p:sp>
    </p:spTree>
    <p:extLst>
      <p:ext uri="{BB962C8B-B14F-4D97-AF65-F5344CB8AC3E}">
        <p14:creationId xmlns:p14="http://schemas.microsoft.com/office/powerpoint/2010/main" val="4228610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AD025F-6196-4DBB-87E5-22B80C33BFC4}" type="slidenum">
              <a:rPr lang="en-US" smtClean="0"/>
              <a:t>18</a:t>
            </a:fld>
            <a:endParaRPr lang="en-US"/>
          </a:p>
        </p:txBody>
      </p:sp>
    </p:spTree>
    <p:extLst>
      <p:ext uri="{BB962C8B-B14F-4D97-AF65-F5344CB8AC3E}">
        <p14:creationId xmlns:p14="http://schemas.microsoft.com/office/powerpoint/2010/main" val="1473785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AD025F-6196-4DBB-87E5-22B80C33BFC4}" type="slidenum">
              <a:rPr lang="en-US" smtClean="0"/>
              <a:t>3</a:t>
            </a:fld>
            <a:endParaRPr lang="en-US"/>
          </a:p>
        </p:txBody>
      </p:sp>
    </p:spTree>
    <p:extLst>
      <p:ext uri="{BB962C8B-B14F-4D97-AF65-F5344CB8AC3E}">
        <p14:creationId xmlns:p14="http://schemas.microsoft.com/office/powerpoint/2010/main" val="422751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AD025F-6196-4DBB-87E5-22B80C33BFC4}" type="slidenum">
              <a:rPr lang="en-US" smtClean="0"/>
              <a:t>4</a:t>
            </a:fld>
            <a:endParaRPr lang="en-US"/>
          </a:p>
        </p:txBody>
      </p:sp>
    </p:spTree>
    <p:extLst>
      <p:ext uri="{BB962C8B-B14F-4D97-AF65-F5344CB8AC3E}">
        <p14:creationId xmlns:p14="http://schemas.microsoft.com/office/powerpoint/2010/main" val="4075692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AD025F-6196-4DBB-87E5-22B80C33BFC4}" type="slidenum">
              <a:rPr lang="en-US" smtClean="0"/>
              <a:t>5</a:t>
            </a:fld>
            <a:endParaRPr lang="en-US"/>
          </a:p>
        </p:txBody>
      </p:sp>
    </p:spTree>
    <p:extLst>
      <p:ext uri="{BB962C8B-B14F-4D97-AF65-F5344CB8AC3E}">
        <p14:creationId xmlns:p14="http://schemas.microsoft.com/office/powerpoint/2010/main" val="672145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AD025F-6196-4DBB-87E5-22B80C33BFC4}" type="slidenum">
              <a:rPr lang="en-US" smtClean="0"/>
              <a:t>6</a:t>
            </a:fld>
            <a:endParaRPr lang="en-US"/>
          </a:p>
        </p:txBody>
      </p:sp>
    </p:spTree>
    <p:extLst>
      <p:ext uri="{BB962C8B-B14F-4D97-AF65-F5344CB8AC3E}">
        <p14:creationId xmlns:p14="http://schemas.microsoft.com/office/powerpoint/2010/main" val="760408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AD025F-6196-4DBB-87E5-22B80C33BFC4}" type="slidenum">
              <a:rPr lang="en-US" smtClean="0"/>
              <a:t>7</a:t>
            </a:fld>
            <a:endParaRPr lang="en-US"/>
          </a:p>
        </p:txBody>
      </p:sp>
    </p:spTree>
    <p:extLst>
      <p:ext uri="{BB962C8B-B14F-4D97-AF65-F5344CB8AC3E}">
        <p14:creationId xmlns:p14="http://schemas.microsoft.com/office/powerpoint/2010/main" val="3944587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AD025F-6196-4DBB-87E5-22B80C33BFC4}" type="slidenum">
              <a:rPr lang="en-US" smtClean="0"/>
              <a:t>8</a:t>
            </a:fld>
            <a:endParaRPr lang="en-US"/>
          </a:p>
        </p:txBody>
      </p:sp>
    </p:spTree>
    <p:extLst>
      <p:ext uri="{BB962C8B-B14F-4D97-AF65-F5344CB8AC3E}">
        <p14:creationId xmlns:p14="http://schemas.microsoft.com/office/powerpoint/2010/main" val="667262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AD025F-6196-4DBB-87E5-22B80C33BFC4}" type="slidenum">
              <a:rPr lang="en-US" smtClean="0"/>
              <a:t>9</a:t>
            </a:fld>
            <a:endParaRPr lang="en-US"/>
          </a:p>
        </p:txBody>
      </p:sp>
    </p:spTree>
    <p:extLst>
      <p:ext uri="{BB962C8B-B14F-4D97-AF65-F5344CB8AC3E}">
        <p14:creationId xmlns:p14="http://schemas.microsoft.com/office/powerpoint/2010/main" val="1848914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AD025F-6196-4DBB-87E5-22B80C33BFC4}" type="slidenum">
              <a:rPr lang="en-US" smtClean="0"/>
              <a:t>10</a:t>
            </a:fld>
            <a:endParaRPr lang="en-US"/>
          </a:p>
        </p:txBody>
      </p:sp>
    </p:spTree>
    <p:extLst>
      <p:ext uri="{BB962C8B-B14F-4D97-AF65-F5344CB8AC3E}">
        <p14:creationId xmlns:p14="http://schemas.microsoft.com/office/powerpoint/2010/main" val="3059240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CA0E-29CF-487A-BE11-F0A1BA46CB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855958-D33D-4081-9CC3-C51907CABE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F66917-0BE1-4DC6-A211-78AB7850E447}"/>
              </a:ext>
            </a:extLst>
          </p:cNvPr>
          <p:cNvSpPr>
            <a:spLocks noGrp="1"/>
          </p:cNvSpPr>
          <p:nvPr>
            <p:ph type="dt" sz="half" idx="10"/>
          </p:nvPr>
        </p:nvSpPr>
        <p:spPr/>
        <p:txBody>
          <a:bodyPr/>
          <a:lstStyle/>
          <a:p>
            <a:fld id="{EA0C0817-A112-4847-8014-A94B7D2A4EA3}" type="datetime1">
              <a:rPr lang="en-US" smtClean="0"/>
              <a:t>1/21/2022</a:t>
            </a:fld>
            <a:endParaRPr lang="en-US" dirty="0"/>
          </a:p>
        </p:txBody>
      </p:sp>
      <p:sp>
        <p:nvSpPr>
          <p:cNvPr id="5" name="Footer Placeholder 4">
            <a:extLst>
              <a:ext uri="{FF2B5EF4-FFF2-40B4-BE49-F238E27FC236}">
                <a16:creationId xmlns:a16="http://schemas.microsoft.com/office/drawing/2014/main" id="{7BDDE1FF-B555-4A1E-A57C-C3FCEAAADA1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8F383B4-358B-40CA-8A4B-8EB370EDE7A5}"/>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74742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E04B-B7A0-4C86-B817-24998AFE38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FB6DA6-2BD3-4D43-B06A-33CE0B3CFC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594E95-DBED-44BA-BBD1-D136DB72B94E}"/>
              </a:ext>
            </a:extLst>
          </p:cNvPr>
          <p:cNvSpPr>
            <a:spLocks noGrp="1"/>
          </p:cNvSpPr>
          <p:nvPr>
            <p:ph type="dt" sz="half" idx="10"/>
          </p:nvPr>
        </p:nvSpPr>
        <p:spPr/>
        <p:txBody>
          <a:bodyPr/>
          <a:lstStyle/>
          <a:p>
            <a:fld id="{7332B432-ACDA-4023-A761-2BAB76577B62}" type="datetime1">
              <a:rPr lang="en-US" smtClean="0"/>
              <a:t>1/21/2022</a:t>
            </a:fld>
            <a:endParaRPr lang="en-US" dirty="0"/>
          </a:p>
        </p:txBody>
      </p:sp>
      <p:sp>
        <p:nvSpPr>
          <p:cNvPr id="5" name="Footer Placeholder 4">
            <a:extLst>
              <a:ext uri="{FF2B5EF4-FFF2-40B4-BE49-F238E27FC236}">
                <a16:creationId xmlns:a16="http://schemas.microsoft.com/office/drawing/2014/main" id="{F75C9036-2F9B-4A2C-9217-A96EAF93B0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7AB5DC-2DBD-4328-A5BC-2E7F198EE486}"/>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34497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AFD87-5B27-4E1F-A600-D547B787CA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EA3DC24-58D9-46FA-B648-D6BB5465CC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85BF8B-4C2D-486E-A307-6E40B3F6E8D5}"/>
              </a:ext>
            </a:extLst>
          </p:cNvPr>
          <p:cNvSpPr>
            <a:spLocks noGrp="1"/>
          </p:cNvSpPr>
          <p:nvPr>
            <p:ph type="dt" sz="half" idx="10"/>
          </p:nvPr>
        </p:nvSpPr>
        <p:spPr/>
        <p:txBody>
          <a:bodyPr/>
          <a:lstStyle/>
          <a:p>
            <a:fld id="{D9C646AA-F36E-4540-911D-FFFC0A0EF24A}" type="datetime1">
              <a:rPr lang="en-US" smtClean="0"/>
              <a:t>1/21/2022</a:t>
            </a:fld>
            <a:endParaRPr lang="en-US" dirty="0"/>
          </a:p>
        </p:txBody>
      </p:sp>
      <p:sp>
        <p:nvSpPr>
          <p:cNvPr id="5" name="Footer Placeholder 4">
            <a:extLst>
              <a:ext uri="{FF2B5EF4-FFF2-40B4-BE49-F238E27FC236}">
                <a16:creationId xmlns:a16="http://schemas.microsoft.com/office/drawing/2014/main" id="{0C187BC0-745F-4A72-AD77-2D0B0659F5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2B303C7-8D89-491F-A43D-1C9180222AEC}"/>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68535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29EA-789C-4BD4-BBAD-DBB26C08B6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5156CB-7283-4D3D-99F2-5BDDC3B2F4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D57604-0F36-4AF2-A977-1CE6239B39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4D6349D-DE8E-4D48-BE25-5D0378BE0B04}"/>
              </a:ext>
            </a:extLst>
          </p:cNvPr>
          <p:cNvSpPr>
            <a:spLocks noGrp="1"/>
          </p:cNvSpPr>
          <p:nvPr>
            <p:ph type="dt" sz="half" idx="10"/>
          </p:nvPr>
        </p:nvSpPr>
        <p:spPr/>
        <p:txBody>
          <a:bodyPr/>
          <a:lstStyle/>
          <a:p>
            <a:fld id="{69186D26-FA5F-4637-B602-B7C2DC34CFD4}" type="datetime1">
              <a:rPr lang="en-US" smtClean="0"/>
              <a:t>1/21/2022</a:t>
            </a:fld>
            <a:endParaRPr lang="en-US" dirty="0"/>
          </a:p>
        </p:txBody>
      </p:sp>
      <p:sp>
        <p:nvSpPr>
          <p:cNvPr id="6" name="Footer Placeholder 5">
            <a:extLst>
              <a:ext uri="{FF2B5EF4-FFF2-40B4-BE49-F238E27FC236}">
                <a16:creationId xmlns:a16="http://schemas.microsoft.com/office/drawing/2014/main" id="{B5FCE3FA-AA69-49AE-8C14-7EA52AC6B8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354A46D-7C85-41DC-9910-8243629889DC}"/>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973717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DFDC-6271-4E4A-9CCF-1FD2EEDCD4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5268BB-ADE8-4EB8-A853-559CA527B6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A228C9-B4B8-4BBB-8BFF-DFB4D66567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8D15A2-77E9-4F16-A395-B4CD4F57D5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656244-8558-441A-B1AD-923DB5975F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BFE6C4-B946-4F01-8C41-82A2F12DE3E0}"/>
              </a:ext>
            </a:extLst>
          </p:cNvPr>
          <p:cNvSpPr>
            <a:spLocks noGrp="1"/>
          </p:cNvSpPr>
          <p:nvPr>
            <p:ph type="dt" sz="half" idx="10"/>
          </p:nvPr>
        </p:nvSpPr>
        <p:spPr/>
        <p:txBody>
          <a:bodyPr/>
          <a:lstStyle/>
          <a:p>
            <a:fld id="{8A7F15D8-96D1-4781-BC50-CA8A088B2FE4}" type="datetime1">
              <a:rPr lang="en-US" smtClean="0"/>
              <a:t>1/21/2022</a:t>
            </a:fld>
            <a:endParaRPr lang="en-US" dirty="0"/>
          </a:p>
        </p:txBody>
      </p:sp>
      <p:sp>
        <p:nvSpPr>
          <p:cNvPr id="8" name="Footer Placeholder 7">
            <a:extLst>
              <a:ext uri="{FF2B5EF4-FFF2-40B4-BE49-F238E27FC236}">
                <a16:creationId xmlns:a16="http://schemas.microsoft.com/office/drawing/2014/main" id="{C359EB7A-2CA7-4D21-B12E-766CB8AB7C7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652B221-6A85-4EFC-9BC6-D4E31C3F350D}"/>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312965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4137-F654-487F-AB60-B40379A665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381F12-6583-4BA6-A511-B610781ECA2A}"/>
              </a:ext>
            </a:extLst>
          </p:cNvPr>
          <p:cNvSpPr>
            <a:spLocks noGrp="1"/>
          </p:cNvSpPr>
          <p:nvPr>
            <p:ph type="dt" sz="half" idx="10"/>
          </p:nvPr>
        </p:nvSpPr>
        <p:spPr/>
        <p:txBody>
          <a:bodyPr/>
          <a:lstStyle/>
          <a:p>
            <a:fld id="{F9A96C99-B8F8-4528-BD05-0E16E943DC09}" type="datetime1">
              <a:rPr lang="en-US" smtClean="0"/>
              <a:t>1/21/2022</a:t>
            </a:fld>
            <a:endParaRPr lang="en-US" dirty="0"/>
          </a:p>
        </p:txBody>
      </p:sp>
      <p:sp>
        <p:nvSpPr>
          <p:cNvPr id="4" name="Footer Placeholder 3">
            <a:extLst>
              <a:ext uri="{FF2B5EF4-FFF2-40B4-BE49-F238E27FC236}">
                <a16:creationId xmlns:a16="http://schemas.microsoft.com/office/drawing/2014/main" id="{DD0BC72B-1971-4DE7-8745-F2F81E1A1C1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90D1549-E826-41A7-AD22-473AAB7D8D2D}"/>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726445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8678F9-AA3E-463C-BF5E-C960A3B160C5}"/>
              </a:ext>
            </a:extLst>
          </p:cNvPr>
          <p:cNvSpPr>
            <a:spLocks noGrp="1"/>
          </p:cNvSpPr>
          <p:nvPr>
            <p:ph type="dt" sz="half" idx="10"/>
          </p:nvPr>
        </p:nvSpPr>
        <p:spPr/>
        <p:txBody>
          <a:bodyPr/>
          <a:lstStyle/>
          <a:p>
            <a:fld id="{03636942-C211-4B28-8DBD-C953E00AF71B}" type="datetime1">
              <a:rPr lang="en-US" smtClean="0"/>
              <a:t>1/21/2022</a:t>
            </a:fld>
            <a:endParaRPr lang="en-US" dirty="0"/>
          </a:p>
        </p:txBody>
      </p:sp>
      <p:sp>
        <p:nvSpPr>
          <p:cNvPr id="3" name="Footer Placeholder 2">
            <a:extLst>
              <a:ext uri="{FF2B5EF4-FFF2-40B4-BE49-F238E27FC236}">
                <a16:creationId xmlns:a16="http://schemas.microsoft.com/office/drawing/2014/main" id="{F76E205C-8CBC-4640-851B-A82666F6AB8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9D8E0B5-6A99-4535-BD3B-C6F5F5DE1705}"/>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1387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E3AD-3C7D-4B1B-8A0D-ADF16C6511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15AABF-7285-4758-937A-A811056E3B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7F62CC-2433-4DE0-B243-2E9B7E5BB2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656ECC-E664-4ABA-9907-F9FD059D9985}"/>
              </a:ext>
            </a:extLst>
          </p:cNvPr>
          <p:cNvSpPr>
            <a:spLocks noGrp="1"/>
          </p:cNvSpPr>
          <p:nvPr>
            <p:ph type="dt" sz="half" idx="10"/>
          </p:nvPr>
        </p:nvSpPr>
        <p:spPr/>
        <p:txBody>
          <a:bodyPr/>
          <a:lstStyle/>
          <a:p>
            <a:fld id="{7E8D12A6-918A-48BD-8CB9-CA713993B0EA}" type="datetime1">
              <a:rPr lang="en-US" smtClean="0"/>
              <a:t>1/21/2022</a:t>
            </a:fld>
            <a:endParaRPr lang="en-US" dirty="0"/>
          </a:p>
        </p:txBody>
      </p:sp>
      <p:sp>
        <p:nvSpPr>
          <p:cNvPr id="6" name="Footer Placeholder 5">
            <a:extLst>
              <a:ext uri="{FF2B5EF4-FFF2-40B4-BE49-F238E27FC236}">
                <a16:creationId xmlns:a16="http://schemas.microsoft.com/office/drawing/2014/main" id="{31F865D7-EF94-45D9-AAC7-198DAF83DA8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F9733CF-1DA6-4B51-A36C-BE374C1677F2}"/>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09290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4195-D8C2-4033-83B5-B3F3333F56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AB17A6-3AC8-444F-89D1-5EC8C84C9B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A02EC1-A59B-4ED6-B27A-F5EB383C2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FD9EEC-7A42-4477-8FB4-C65D312A32FC}"/>
              </a:ext>
            </a:extLst>
          </p:cNvPr>
          <p:cNvSpPr>
            <a:spLocks noGrp="1"/>
          </p:cNvSpPr>
          <p:nvPr>
            <p:ph type="dt" sz="half" idx="10"/>
          </p:nvPr>
        </p:nvSpPr>
        <p:spPr/>
        <p:txBody>
          <a:bodyPr/>
          <a:lstStyle/>
          <a:p>
            <a:fld id="{E778CE86-875F-4587-BCF6-FA054AFC0D53}" type="datetime1">
              <a:rPr lang="en-US" smtClean="0"/>
              <a:pPr/>
              <a:t>1/21/2022</a:t>
            </a:fld>
            <a:endParaRPr lang="en-US" dirty="0"/>
          </a:p>
        </p:txBody>
      </p:sp>
      <p:sp>
        <p:nvSpPr>
          <p:cNvPr id="6" name="Footer Placeholder 5">
            <a:extLst>
              <a:ext uri="{FF2B5EF4-FFF2-40B4-BE49-F238E27FC236}">
                <a16:creationId xmlns:a16="http://schemas.microsoft.com/office/drawing/2014/main" id="{6638D98E-BD5A-4A2D-A2BA-07427F69630D}"/>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A1D21525-F19F-4407-B47F-EED58B8F65F0}"/>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52095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47E03-0777-4F4A-9B8A-C2F571BD8F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4C246A-69EC-40A4-975F-7DA7B7E8F6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6E8E4D-A5E1-4EC4-9C81-18ABCBE8E796}"/>
              </a:ext>
            </a:extLst>
          </p:cNvPr>
          <p:cNvSpPr>
            <a:spLocks noGrp="1"/>
          </p:cNvSpPr>
          <p:nvPr>
            <p:ph type="dt" sz="half" idx="10"/>
          </p:nvPr>
        </p:nvSpPr>
        <p:spPr/>
        <p:txBody>
          <a:bodyPr/>
          <a:lstStyle/>
          <a:p>
            <a:fld id="{134F40B7-36AB-4376-BE14-EF7004D79BB9}" type="datetime1">
              <a:rPr lang="en-US" smtClean="0"/>
              <a:t>1/21/2022</a:t>
            </a:fld>
            <a:endParaRPr lang="en-US" dirty="0"/>
          </a:p>
        </p:txBody>
      </p:sp>
      <p:sp>
        <p:nvSpPr>
          <p:cNvPr id="5" name="Footer Placeholder 4">
            <a:extLst>
              <a:ext uri="{FF2B5EF4-FFF2-40B4-BE49-F238E27FC236}">
                <a16:creationId xmlns:a16="http://schemas.microsoft.com/office/drawing/2014/main" id="{34B6D528-4F2B-43C6-87AE-C6AD08AECA0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5830F6-075F-45E4-B416-31A1EBC7ED0B}"/>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64924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2D8944-804F-42C4-BB3E-C73D85CD1A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A69D67-F41B-4A60-B2CF-CA5E889177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A7ECD-D1DA-42AA-A091-388A35EA628E}"/>
              </a:ext>
            </a:extLst>
          </p:cNvPr>
          <p:cNvSpPr>
            <a:spLocks noGrp="1"/>
          </p:cNvSpPr>
          <p:nvPr>
            <p:ph type="dt" sz="half" idx="10"/>
          </p:nvPr>
        </p:nvSpPr>
        <p:spPr/>
        <p:txBody>
          <a:bodyPr/>
          <a:lstStyle/>
          <a:p>
            <a:fld id="{FF87CAB8-DCAE-46A5-AADA-B3FAD11A54E0}" type="datetime1">
              <a:rPr lang="en-US" smtClean="0"/>
              <a:t>1/21/2022</a:t>
            </a:fld>
            <a:endParaRPr lang="en-US" dirty="0"/>
          </a:p>
        </p:txBody>
      </p:sp>
      <p:sp>
        <p:nvSpPr>
          <p:cNvPr id="5" name="Footer Placeholder 4">
            <a:extLst>
              <a:ext uri="{FF2B5EF4-FFF2-40B4-BE49-F238E27FC236}">
                <a16:creationId xmlns:a16="http://schemas.microsoft.com/office/drawing/2014/main" id="{9540FEDA-EED3-40E7-9411-A9DF7E15E0F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0C2DFE5-8F59-463B-BA3D-CC0AEBB799C0}"/>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6687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1/21/2022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E0F0C8-A7B9-4A8E-A581-100AD0514F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1F6708-9E27-43DE-873B-0A70143B00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B1AEA7-F3F3-4A72-BC37-E9B0A8342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t>1/21/2022</a:t>
            </a:fld>
            <a:endParaRPr lang="en-US" dirty="0"/>
          </a:p>
        </p:txBody>
      </p:sp>
      <p:sp>
        <p:nvSpPr>
          <p:cNvPr id="5" name="Footer Placeholder 4">
            <a:extLst>
              <a:ext uri="{FF2B5EF4-FFF2-40B4-BE49-F238E27FC236}">
                <a16:creationId xmlns:a16="http://schemas.microsoft.com/office/drawing/2014/main" id="{D4DCCFB7-FEAB-4132-8B82-F56F4E5F4D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208965B-64E3-4D71-9643-3F3D7B0D13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90600042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Alien invasion </a:t>
            </a:r>
            <a:r>
              <a:rPr lang="en-US" sz="4400" dirty="0" err="1">
                <a:solidFill>
                  <a:schemeClr val="tx1"/>
                </a:solidFill>
              </a:rPr>
              <a:t>pyGame</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838575"/>
            <a:ext cx="4775075" cy="933449"/>
          </a:xfrm>
        </p:spPr>
        <p:txBody>
          <a:bodyPr>
            <a:normAutofit lnSpcReduction="10000"/>
          </a:bodyPr>
          <a:lstStyle/>
          <a:p>
            <a:r>
              <a:rPr lang="en-US" b="1" dirty="0">
                <a:solidFill>
                  <a:schemeClr val="tx1"/>
                </a:solidFill>
              </a:rPr>
              <a:t>Author:</a:t>
            </a:r>
            <a:r>
              <a:rPr lang="en-US" dirty="0">
                <a:solidFill>
                  <a:schemeClr val="tx1"/>
                </a:solidFill>
              </a:rPr>
              <a:t> Anshita Saxena</a:t>
            </a:r>
          </a:p>
          <a:p>
            <a:r>
              <a:rPr lang="en-US" b="1" dirty="0">
                <a:solidFill>
                  <a:schemeClr val="tx1"/>
                </a:solidFill>
              </a:rPr>
              <a:t>Inspired from: </a:t>
            </a:r>
            <a:r>
              <a:rPr lang="en-US" dirty="0">
                <a:solidFill>
                  <a:schemeClr val="tx1"/>
                </a:solidFill>
              </a:rPr>
              <a:t>“PYTHON CRASH COURSE” Book by</a:t>
            </a:r>
            <a:r>
              <a:rPr lang="en-US" b="1" dirty="0">
                <a:solidFill>
                  <a:schemeClr val="tx1"/>
                </a:solidFill>
              </a:rPr>
              <a:t> </a:t>
            </a:r>
            <a:r>
              <a:rPr lang="en-US" dirty="0">
                <a:solidFill>
                  <a:schemeClr val="tx1"/>
                </a:solidFill>
              </a:rPr>
              <a:t>Eric </a:t>
            </a:r>
            <a:r>
              <a:rPr lang="en-US" dirty="0" err="1">
                <a:solidFill>
                  <a:schemeClr val="tx1"/>
                </a:solidFill>
              </a:rPr>
              <a:t>Matthes</a:t>
            </a:r>
            <a:endParaRPr lang="en-US" dirty="0">
              <a:solidFill>
                <a:schemeClr val="tx1"/>
              </a:solidFill>
            </a:endParaRP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D3A693-C465-496A-A906-43104860A5A2}"/>
              </a:ext>
            </a:extLst>
          </p:cNvPr>
          <p:cNvSpPr txBox="1">
            <a:spLocks/>
          </p:cNvSpPr>
          <p:nvPr/>
        </p:nvSpPr>
        <p:spPr>
          <a:xfrm>
            <a:off x="914400" y="313755"/>
            <a:ext cx="11137186" cy="1306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IBM Plex Sans" panose="020B0503050203000203" pitchFamily="34" charset="0"/>
              </a:rPr>
              <a:t>Aliens: </a:t>
            </a:r>
            <a:r>
              <a:rPr lang="en-US" b="1" dirty="0" err="1">
                <a:latin typeface="IBM Plex Sans" panose="020B0503050203000203" pitchFamily="34" charset="0"/>
              </a:rPr>
              <a:t>PyGame</a:t>
            </a:r>
            <a:r>
              <a:rPr lang="en-US" b="1" dirty="0">
                <a:latin typeface="IBM Plex Sans" panose="020B0503050203000203" pitchFamily="34" charset="0"/>
              </a:rPr>
              <a:t> Continue</a:t>
            </a:r>
            <a:br>
              <a:rPr lang="en-US" b="1" dirty="0">
                <a:latin typeface="IBM Plex Sans" panose="020B0503050203000203" pitchFamily="34" charset="0"/>
              </a:rPr>
            </a:br>
            <a:r>
              <a:rPr lang="en-US" b="1" dirty="0">
                <a:latin typeface="IBM Plex Sans" panose="020B0503050203000203" pitchFamily="34" charset="0"/>
              </a:rPr>
              <a:t>(Complete Game Explanation)</a:t>
            </a:r>
          </a:p>
        </p:txBody>
      </p:sp>
      <p:sp>
        <p:nvSpPr>
          <p:cNvPr id="8" name="AutoShape 4" descr="svg viewer">
            <a:extLst>
              <a:ext uri="{FF2B5EF4-FFF2-40B4-BE49-F238E27FC236}">
                <a16:creationId xmlns:a16="http://schemas.microsoft.com/office/drawing/2014/main" id="{4A3AAE38-5B20-422F-B349-94F4EE833482}"/>
              </a:ext>
            </a:extLst>
          </p:cNvPr>
          <p:cNvSpPr>
            <a:spLocks noChangeAspect="1" noChangeArrowheads="1"/>
          </p:cNvSpPr>
          <p:nvPr/>
        </p:nvSpPr>
        <p:spPr bwMode="auto">
          <a:xfrm>
            <a:off x="4943475" y="21383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9FCD157B-A262-4349-95F0-C912349232E1}"/>
              </a:ext>
            </a:extLst>
          </p:cNvPr>
          <p:cNvPicPr>
            <a:picLocks noChangeAspect="1"/>
          </p:cNvPicPr>
          <p:nvPr/>
        </p:nvPicPr>
        <p:blipFill>
          <a:blip r:embed="rId3"/>
          <a:stretch>
            <a:fillRect/>
          </a:stretch>
        </p:blipFill>
        <p:spPr>
          <a:xfrm>
            <a:off x="1023483" y="1580660"/>
            <a:ext cx="3536130" cy="5208997"/>
          </a:xfrm>
          <a:prstGeom prst="rect">
            <a:avLst/>
          </a:prstGeom>
        </p:spPr>
      </p:pic>
      <p:pic>
        <p:nvPicPr>
          <p:cNvPr id="9" name="Picture 8">
            <a:extLst>
              <a:ext uri="{FF2B5EF4-FFF2-40B4-BE49-F238E27FC236}">
                <a16:creationId xmlns:a16="http://schemas.microsoft.com/office/drawing/2014/main" id="{24A8B7A7-89CF-4C2F-83BA-E09CD6BDAA36}"/>
              </a:ext>
            </a:extLst>
          </p:cNvPr>
          <p:cNvPicPr>
            <a:picLocks noChangeAspect="1"/>
          </p:cNvPicPr>
          <p:nvPr/>
        </p:nvPicPr>
        <p:blipFill>
          <a:blip r:embed="rId4"/>
          <a:stretch>
            <a:fillRect/>
          </a:stretch>
        </p:blipFill>
        <p:spPr>
          <a:xfrm>
            <a:off x="4668695" y="1580661"/>
            <a:ext cx="3536130" cy="5208997"/>
          </a:xfrm>
          <a:prstGeom prst="rect">
            <a:avLst/>
          </a:prstGeom>
        </p:spPr>
      </p:pic>
      <p:sp>
        <p:nvSpPr>
          <p:cNvPr id="13" name="TextBox 12">
            <a:extLst>
              <a:ext uri="{FF2B5EF4-FFF2-40B4-BE49-F238E27FC236}">
                <a16:creationId xmlns:a16="http://schemas.microsoft.com/office/drawing/2014/main" id="{B1A7729E-94C7-43EB-96E2-9718E7894418}"/>
              </a:ext>
            </a:extLst>
          </p:cNvPr>
          <p:cNvSpPr txBox="1"/>
          <p:nvPr/>
        </p:nvSpPr>
        <p:spPr>
          <a:xfrm>
            <a:off x="8313907" y="1620197"/>
            <a:ext cx="3875045" cy="5355312"/>
          </a:xfrm>
          <a:prstGeom prst="rect">
            <a:avLst/>
          </a:prstGeom>
          <a:noFill/>
        </p:spPr>
        <p:txBody>
          <a:bodyPr wrap="square" rtlCol="0">
            <a:spAutoFit/>
          </a:bodyPr>
          <a:lstStyle/>
          <a:p>
            <a:pPr algn="just"/>
            <a:r>
              <a:rPr lang="en-IN" b="1" dirty="0"/>
              <a:t>Scoreboard</a:t>
            </a:r>
            <a:r>
              <a:rPr lang="en-IN" dirty="0"/>
              <a:t> module is for setting the game’s scoreboard which involves game’s current score, game’s high score, game’s level, and ships left to play. Init method sets the default properties for font and calls the helper functions.</a:t>
            </a:r>
          </a:p>
          <a:p>
            <a:pPr algn="just"/>
            <a:r>
              <a:rPr lang="en-IN" dirty="0" err="1"/>
              <a:t>Prep_score</a:t>
            </a:r>
            <a:r>
              <a:rPr lang="en-IN" dirty="0"/>
              <a:t> shows the current score of the play at right side of the screen, </a:t>
            </a:r>
            <a:r>
              <a:rPr lang="en-IN" dirty="0" err="1"/>
              <a:t>prep_high_score</a:t>
            </a:r>
            <a:r>
              <a:rPr lang="en-IN" dirty="0"/>
              <a:t> shows the high  score in the </a:t>
            </a:r>
            <a:r>
              <a:rPr lang="en-IN" dirty="0" err="1"/>
              <a:t>center</a:t>
            </a:r>
            <a:r>
              <a:rPr lang="en-IN" dirty="0"/>
              <a:t> of the screen, </a:t>
            </a:r>
            <a:r>
              <a:rPr lang="en-IN" dirty="0" err="1"/>
              <a:t>prep_level</a:t>
            </a:r>
            <a:r>
              <a:rPr lang="en-IN" dirty="0"/>
              <a:t> shows the level at the right side of the screen, </a:t>
            </a:r>
            <a:r>
              <a:rPr lang="en-IN" dirty="0" err="1"/>
              <a:t>prep_ship</a:t>
            </a:r>
            <a:r>
              <a:rPr lang="en-IN" dirty="0"/>
              <a:t> shows the group of ships left to play the game at the left side of the screen, </a:t>
            </a:r>
            <a:r>
              <a:rPr lang="en-IN" dirty="0" err="1"/>
              <a:t>show_score</a:t>
            </a:r>
            <a:r>
              <a:rPr lang="en-IN" dirty="0"/>
              <a:t> draws the current score high score, levels and ship group on the screen, and </a:t>
            </a:r>
            <a:r>
              <a:rPr lang="en-IN" dirty="0" err="1"/>
              <a:t>check_high_score</a:t>
            </a:r>
            <a:r>
              <a:rPr lang="en-IN" dirty="0"/>
              <a:t> helps to the highest score within all the games scored.</a:t>
            </a:r>
          </a:p>
        </p:txBody>
      </p:sp>
    </p:spTree>
    <p:extLst>
      <p:ext uri="{BB962C8B-B14F-4D97-AF65-F5344CB8AC3E}">
        <p14:creationId xmlns:p14="http://schemas.microsoft.com/office/powerpoint/2010/main" val="296808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D3A693-C465-496A-A906-43104860A5A2}"/>
              </a:ext>
            </a:extLst>
          </p:cNvPr>
          <p:cNvSpPr txBox="1">
            <a:spLocks/>
          </p:cNvSpPr>
          <p:nvPr/>
        </p:nvSpPr>
        <p:spPr>
          <a:xfrm>
            <a:off x="914400" y="313755"/>
            <a:ext cx="11137186" cy="1306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IBM Plex Sans" panose="020B0503050203000203" pitchFamily="34" charset="0"/>
              </a:rPr>
              <a:t>Aliens: </a:t>
            </a:r>
            <a:r>
              <a:rPr lang="en-US" b="1" dirty="0" err="1">
                <a:latin typeface="IBM Plex Sans" panose="020B0503050203000203" pitchFamily="34" charset="0"/>
              </a:rPr>
              <a:t>PyGame</a:t>
            </a:r>
            <a:r>
              <a:rPr lang="en-US" b="1" dirty="0">
                <a:latin typeface="IBM Plex Sans" panose="020B0503050203000203" pitchFamily="34" charset="0"/>
              </a:rPr>
              <a:t> Continue</a:t>
            </a:r>
            <a:br>
              <a:rPr lang="en-US" b="1" dirty="0">
                <a:latin typeface="IBM Plex Sans" panose="020B0503050203000203" pitchFamily="34" charset="0"/>
              </a:rPr>
            </a:br>
            <a:r>
              <a:rPr lang="en-US" b="1" dirty="0">
                <a:latin typeface="IBM Plex Sans" panose="020B0503050203000203" pitchFamily="34" charset="0"/>
              </a:rPr>
              <a:t>(Complete Game Explanation)</a:t>
            </a:r>
          </a:p>
        </p:txBody>
      </p:sp>
      <p:sp>
        <p:nvSpPr>
          <p:cNvPr id="8" name="AutoShape 4" descr="svg viewer">
            <a:extLst>
              <a:ext uri="{FF2B5EF4-FFF2-40B4-BE49-F238E27FC236}">
                <a16:creationId xmlns:a16="http://schemas.microsoft.com/office/drawing/2014/main" id="{4A3AAE38-5B20-422F-B349-94F4EE833482}"/>
              </a:ext>
            </a:extLst>
          </p:cNvPr>
          <p:cNvSpPr>
            <a:spLocks noChangeAspect="1" noChangeArrowheads="1"/>
          </p:cNvSpPr>
          <p:nvPr/>
        </p:nvSpPr>
        <p:spPr bwMode="auto">
          <a:xfrm>
            <a:off x="4943475" y="21383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4B32E30F-94F6-4F62-9958-AA29E73CEF27}"/>
              </a:ext>
            </a:extLst>
          </p:cNvPr>
          <p:cNvPicPr>
            <a:picLocks noChangeAspect="1"/>
          </p:cNvPicPr>
          <p:nvPr/>
        </p:nvPicPr>
        <p:blipFill>
          <a:blip r:embed="rId3"/>
          <a:stretch>
            <a:fillRect/>
          </a:stretch>
        </p:blipFill>
        <p:spPr>
          <a:xfrm>
            <a:off x="6162675" y="1620198"/>
            <a:ext cx="5775896" cy="5109375"/>
          </a:xfrm>
          <a:prstGeom prst="rect">
            <a:avLst/>
          </a:prstGeom>
        </p:spPr>
      </p:pic>
      <p:pic>
        <p:nvPicPr>
          <p:cNvPr id="10" name="Picture 9">
            <a:extLst>
              <a:ext uri="{FF2B5EF4-FFF2-40B4-BE49-F238E27FC236}">
                <a16:creationId xmlns:a16="http://schemas.microsoft.com/office/drawing/2014/main" id="{CBB97783-5A10-4239-9C90-F93FAFBA7F95}"/>
              </a:ext>
            </a:extLst>
          </p:cNvPr>
          <p:cNvPicPr>
            <a:picLocks noChangeAspect="1"/>
          </p:cNvPicPr>
          <p:nvPr/>
        </p:nvPicPr>
        <p:blipFill>
          <a:blip r:embed="rId4"/>
          <a:stretch>
            <a:fillRect/>
          </a:stretch>
        </p:blipFill>
        <p:spPr>
          <a:xfrm>
            <a:off x="914400" y="1630472"/>
            <a:ext cx="5114926" cy="5099101"/>
          </a:xfrm>
          <a:prstGeom prst="rect">
            <a:avLst/>
          </a:prstGeom>
        </p:spPr>
      </p:pic>
    </p:spTree>
    <p:extLst>
      <p:ext uri="{BB962C8B-B14F-4D97-AF65-F5344CB8AC3E}">
        <p14:creationId xmlns:p14="http://schemas.microsoft.com/office/powerpoint/2010/main" val="639896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D3A693-C465-496A-A906-43104860A5A2}"/>
              </a:ext>
            </a:extLst>
          </p:cNvPr>
          <p:cNvSpPr txBox="1">
            <a:spLocks/>
          </p:cNvSpPr>
          <p:nvPr/>
        </p:nvSpPr>
        <p:spPr>
          <a:xfrm>
            <a:off x="914400" y="313755"/>
            <a:ext cx="11137186" cy="1306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IBM Plex Sans" panose="020B0503050203000203" pitchFamily="34" charset="0"/>
              </a:rPr>
              <a:t>Aliens: </a:t>
            </a:r>
            <a:r>
              <a:rPr lang="en-US" b="1" dirty="0" err="1">
                <a:latin typeface="IBM Plex Sans" panose="020B0503050203000203" pitchFamily="34" charset="0"/>
              </a:rPr>
              <a:t>PyGame</a:t>
            </a:r>
            <a:r>
              <a:rPr lang="en-US" b="1" dirty="0">
                <a:latin typeface="IBM Plex Sans" panose="020B0503050203000203" pitchFamily="34" charset="0"/>
              </a:rPr>
              <a:t> Continue</a:t>
            </a:r>
            <a:br>
              <a:rPr lang="en-US" b="1" dirty="0">
                <a:latin typeface="IBM Plex Sans" panose="020B0503050203000203" pitchFamily="34" charset="0"/>
              </a:rPr>
            </a:br>
            <a:r>
              <a:rPr lang="en-US" b="1" dirty="0">
                <a:latin typeface="IBM Plex Sans" panose="020B0503050203000203" pitchFamily="34" charset="0"/>
              </a:rPr>
              <a:t>(Complete Game Explanation)</a:t>
            </a:r>
          </a:p>
        </p:txBody>
      </p:sp>
      <p:sp>
        <p:nvSpPr>
          <p:cNvPr id="8" name="AutoShape 4" descr="svg viewer">
            <a:extLst>
              <a:ext uri="{FF2B5EF4-FFF2-40B4-BE49-F238E27FC236}">
                <a16:creationId xmlns:a16="http://schemas.microsoft.com/office/drawing/2014/main" id="{4A3AAE38-5B20-422F-B349-94F4EE833482}"/>
              </a:ext>
            </a:extLst>
          </p:cNvPr>
          <p:cNvSpPr>
            <a:spLocks noChangeAspect="1" noChangeArrowheads="1"/>
          </p:cNvSpPr>
          <p:nvPr/>
        </p:nvSpPr>
        <p:spPr bwMode="auto">
          <a:xfrm>
            <a:off x="4943475" y="21383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58A3F74A-6745-47C6-A7C9-EC272B75346D}"/>
              </a:ext>
            </a:extLst>
          </p:cNvPr>
          <p:cNvPicPr>
            <a:picLocks noChangeAspect="1"/>
          </p:cNvPicPr>
          <p:nvPr/>
        </p:nvPicPr>
        <p:blipFill>
          <a:blip r:embed="rId3"/>
          <a:stretch>
            <a:fillRect/>
          </a:stretch>
        </p:blipFill>
        <p:spPr>
          <a:xfrm>
            <a:off x="914401" y="1620198"/>
            <a:ext cx="3891709" cy="5150472"/>
          </a:xfrm>
          <a:prstGeom prst="rect">
            <a:avLst/>
          </a:prstGeom>
        </p:spPr>
      </p:pic>
      <p:pic>
        <p:nvPicPr>
          <p:cNvPr id="7" name="Picture 6">
            <a:extLst>
              <a:ext uri="{FF2B5EF4-FFF2-40B4-BE49-F238E27FC236}">
                <a16:creationId xmlns:a16="http://schemas.microsoft.com/office/drawing/2014/main" id="{73B57BB8-3E14-4E51-8F42-FE8594640A1E}"/>
              </a:ext>
            </a:extLst>
          </p:cNvPr>
          <p:cNvPicPr>
            <a:picLocks noChangeAspect="1"/>
          </p:cNvPicPr>
          <p:nvPr/>
        </p:nvPicPr>
        <p:blipFill>
          <a:blip r:embed="rId4"/>
          <a:stretch>
            <a:fillRect/>
          </a:stretch>
        </p:blipFill>
        <p:spPr>
          <a:xfrm>
            <a:off x="4943474" y="1620198"/>
            <a:ext cx="3707366" cy="5150472"/>
          </a:xfrm>
          <a:prstGeom prst="rect">
            <a:avLst/>
          </a:prstGeom>
        </p:spPr>
      </p:pic>
      <p:sp>
        <p:nvSpPr>
          <p:cNvPr id="13" name="TextBox 12">
            <a:extLst>
              <a:ext uri="{FF2B5EF4-FFF2-40B4-BE49-F238E27FC236}">
                <a16:creationId xmlns:a16="http://schemas.microsoft.com/office/drawing/2014/main" id="{81205F4C-CB8D-477F-BC7E-9FC6484F68B0}"/>
              </a:ext>
            </a:extLst>
          </p:cNvPr>
          <p:cNvSpPr txBox="1"/>
          <p:nvPr/>
        </p:nvSpPr>
        <p:spPr>
          <a:xfrm>
            <a:off x="8788204" y="1620197"/>
            <a:ext cx="3400747" cy="3970318"/>
          </a:xfrm>
          <a:prstGeom prst="rect">
            <a:avLst/>
          </a:prstGeom>
          <a:noFill/>
        </p:spPr>
        <p:txBody>
          <a:bodyPr wrap="square" rtlCol="0">
            <a:spAutoFit/>
          </a:bodyPr>
          <a:lstStyle/>
          <a:p>
            <a:pPr algn="just"/>
            <a:r>
              <a:rPr lang="en-IN" b="1" dirty="0" err="1"/>
              <a:t>Alien_invasion_settings</a:t>
            </a:r>
            <a:r>
              <a:rPr lang="en-IN" dirty="0"/>
              <a:t> module is for creating the main game.</a:t>
            </a:r>
          </a:p>
          <a:p>
            <a:pPr algn="just"/>
            <a:r>
              <a:rPr lang="en-IN" dirty="0"/>
              <a:t>Init method initializes the screen’s settings, </a:t>
            </a:r>
            <a:r>
              <a:rPr lang="en-IN" dirty="0" err="1"/>
              <a:t>gamestats</a:t>
            </a:r>
            <a:r>
              <a:rPr lang="en-IN" dirty="0"/>
              <a:t>, scoreboard, ship, bullet group, aliens fleet, and play button. This method calls a helper function ‘_</a:t>
            </a:r>
            <a:r>
              <a:rPr lang="en-IN" dirty="0" err="1"/>
              <a:t>create_fleet</a:t>
            </a:r>
            <a:r>
              <a:rPr lang="en-IN" dirty="0"/>
              <a:t>()’. This helper function is responsible for creating the group of aliens in a way that they can occupy space horizontally and vertically by leaving some space for ship so that ship can attack aliens by bullets correctly.</a:t>
            </a:r>
          </a:p>
        </p:txBody>
      </p:sp>
    </p:spTree>
    <p:extLst>
      <p:ext uri="{BB962C8B-B14F-4D97-AF65-F5344CB8AC3E}">
        <p14:creationId xmlns:p14="http://schemas.microsoft.com/office/powerpoint/2010/main" val="4037267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D3A693-C465-496A-A906-43104860A5A2}"/>
              </a:ext>
            </a:extLst>
          </p:cNvPr>
          <p:cNvSpPr txBox="1">
            <a:spLocks/>
          </p:cNvSpPr>
          <p:nvPr/>
        </p:nvSpPr>
        <p:spPr>
          <a:xfrm>
            <a:off x="914400" y="313755"/>
            <a:ext cx="11137186" cy="1306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IBM Plex Sans" panose="020B0503050203000203" pitchFamily="34" charset="0"/>
              </a:rPr>
              <a:t>Aliens: </a:t>
            </a:r>
            <a:r>
              <a:rPr lang="en-US" b="1" dirty="0" err="1">
                <a:latin typeface="IBM Plex Sans" panose="020B0503050203000203" pitchFamily="34" charset="0"/>
              </a:rPr>
              <a:t>PyGame</a:t>
            </a:r>
            <a:r>
              <a:rPr lang="en-US" b="1" dirty="0">
                <a:latin typeface="IBM Plex Sans" panose="020B0503050203000203" pitchFamily="34" charset="0"/>
              </a:rPr>
              <a:t> Continue</a:t>
            </a:r>
            <a:br>
              <a:rPr lang="en-US" b="1" dirty="0">
                <a:latin typeface="IBM Plex Sans" panose="020B0503050203000203" pitchFamily="34" charset="0"/>
              </a:rPr>
            </a:br>
            <a:r>
              <a:rPr lang="en-US" b="1" dirty="0">
                <a:latin typeface="IBM Plex Sans" panose="020B0503050203000203" pitchFamily="34" charset="0"/>
              </a:rPr>
              <a:t>(Complete Game Explanation)</a:t>
            </a:r>
          </a:p>
        </p:txBody>
      </p:sp>
      <p:sp>
        <p:nvSpPr>
          <p:cNvPr id="8" name="AutoShape 4" descr="svg viewer">
            <a:extLst>
              <a:ext uri="{FF2B5EF4-FFF2-40B4-BE49-F238E27FC236}">
                <a16:creationId xmlns:a16="http://schemas.microsoft.com/office/drawing/2014/main" id="{4A3AAE38-5B20-422F-B349-94F4EE833482}"/>
              </a:ext>
            </a:extLst>
          </p:cNvPr>
          <p:cNvSpPr>
            <a:spLocks noChangeAspect="1" noChangeArrowheads="1"/>
          </p:cNvSpPr>
          <p:nvPr/>
        </p:nvSpPr>
        <p:spPr bwMode="auto">
          <a:xfrm>
            <a:off x="4943475" y="21383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ABE85FD1-2FD3-4B0A-ADD2-F4EC315C797D}"/>
              </a:ext>
            </a:extLst>
          </p:cNvPr>
          <p:cNvPicPr>
            <a:picLocks noChangeAspect="1"/>
          </p:cNvPicPr>
          <p:nvPr/>
        </p:nvPicPr>
        <p:blipFill>
          <a:blip r:embed="rId3"/>
          <a:stretch>
            <a:fillRect/>
          </a:stretch>
        </p:blipFill>
        <p:spPr>
          <a:xfrm>
            <a:off x="4597685" y="1620198"/>
            <a:ext cx="3770616" cy="5129923"/>
          </a:xfrm>
          <a:prstGeom prst="rect">
            <a:avLst/>
          </a:prstGeom>
        </p:spPr>
      </p:pic>
      <p:pic>
        <p:nvPicPr>
          <p:cNvPr id="16" name="Picture 15">
            <a:extLst>
              <a:ext uri="{FF2B5EF4-FFF2-40B4-BE49-F238E27FC236}">
                <a16:creationId xmlns:a16="http://schemas.microsoft.com/office/drawing/2014/main" id="{14EDD088-B3C3-41EA-B39C-933A45B20A54}"/>
              </a:ext>
            </a:extLst>
          </p:cNvPr>
          <p:cNvPicPr>
            <a:picLocks noChangeAspect="1"/>
          </p:cNvPicPr>
          <p:nvPr/>
        </p:nvPicPr>
        <p:blipFill>
          <a:blip r:embed="rId4"/>
          <a:stretch>
            <a:fillRect/>
          </a:stretch>
        </p:blipFill>
        <p:spPr>
          <a:xfrm>
            <a:off x="914400" y="1599649"/>
            <a:ext cx="3545920" cy="5150472"/>
          </a:xfrm>
          <a:prstGeom prst="rect">
            <a:avLst/>
          </a:prstGeom>
        </p:spPr>
      </p:pic>
      <p:sp>
        <p:nvSpPr>
          <p:cNvPr id="18" name="TextBox 17">
            <a:extLst>
              <a:ext uri="{FF2B5EF4-FFF2-40B4-BE49-F238E27FC236}">
                <a16:creationId xmlns:a16="http://schemas.microsoft.com/office/drawing/2014/main" id="{7191B341-FC85-4DD9-B3C3-2428795F897E}"/>
              </a:ext>
            </a:extLst>
          </p:cNvPr>
          <p:cNvSpPr txBox="1"/>
          <p:nvPr/>
        </p:nvSpPr>
        <p:spPr>
          <a:xfrm>
            <a:off x="8505666" y="1620197"/>
            <a:ext cx="3683285" cy="5078313"/>
          </a:xfrm>
          <a:prstGeom prst="rect">
            <a:avLst/>
          </a:prstGeom>
          <a:noFill/>
        </p:spPr>
        <p:txBody>
          <a:bodyPr wrap="square" rtlCol="0">
            <a:spAutoFit/>
          </a:bodyPr>
          <a:lstStyle/>
          <a:p>
            <a:pPr algn="just"/>
            <a:r>
              <a:rPr lang="en-IN" dirty="0" err="1"/>
              <a:t>run_game</a:t>
            </a:r>
            <a:r>
              <a:rPr lang="en-IN" dirty="0"/>
              <a:t> is the main method which is called by main function in the starting of this game (application). In this method, ‘while True’ is responsible for holding the screen. If this while loop will be removed then the screen will disappear in one second. This methods calls several other helper functions.</a:t>
            </a:r>
          </a:p>
          <a:p>
            <a:pPr algn="just"/>
            <a:r>
              <a:rPr lang="en-IN" dirty="0"/>
              <a:t>_</a:t>
            </a:r>
            <a:r>
              <a:rPr lang="en-IN" dirty="0" err="1"/>
              <a:t>check_aliens_bottom</a:t>
            </a:r>
            <a:r>
              <a:rPr lang="en-IN" dirty="0"/>
              <a:t>() checks the aliens hits the ship or not. If alien hit the ship then the number of ships will be decremented by one, aliens and bullets list will be empty, a sound will be played and then it creates a new fleet of aliens, keeps the decremented ship in the </a:t>
            </a:r>
            <a:r>
              <a:rPr lang="en-IN" dirty="0" err="1"/>
              <a:t>center</a:t>
            </a:r>
            <a:r>
              <a:rPr lang="en-IN" dirty="0"/>
              <a:t> and pause the game for 0.5 seconds.</a:t>
            </a:r>
          </a:p>
        </p:txBody>
      </p:sp>
    </p:spTree>
    <p:extLst>
      <p:ext uri="{BB962C8B-B14F-4D97-AF65-F5344CB8AC3E}">
        <p14:creationId xmlns:p14="http://schemas.microsoft.com/office/powerpoint/2010/main" val="2527411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D3A693-C465-496A-A906-43104860A5A2}"/>
              </a:ext>
            </a:extLst>
          </p:cNvPr>
          <p:cNvSpPr txBox="1">
            <a:spLocks/>
          </p:cNvSpPr>
          <p:nvPr/>
        </p:nvSpPr>
        <p:spPr>
          <a:xfrm>
            <a:off x="914400" y="313755"/>
            <a:ext cx="11137186" cy="1306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IBM Plex Sans" panose="020B0503050203000203" pitchFamily="34" charset="0"/>
              </a:rPr>
              <a:t>Aliens: </a:t>
            </a:r>
            <a:r>
              <a:rPr lang="en-US" b="1" dirty="0" err="1">
                <a:latin typeface="IBM Plex Sans" panose="020B0503050203000203" pitchFamily="34" charset="0"/>
              </a:rPr>
              <a:t>PyGame</a:t>
            </a:r>
            <a:r>
              <a:rPr lang="en-US" b="1" dirty="0">
                <a:latin typeface="IBM Plex Sans" panose="020B0503050203000203" pitchFamily="34" charset="0"/>
              </a:rPr>
              <a:t> Continue</a:t>
            </a:r>
            <a:br>
              <a:rPr lang="en-US" b="1" dirty="0">
                <a:latin typeface="IBM Plex Sans" panose="020B0503050203000203" pitchFamily="34" charset="0"/>
              </a:rPr>
            </a:br>
            <a:r>
              <a:rPr lang="en-US" b="1" dirty="0">
                <a:latin typeface="IBM Plex Sans" panose="020B0503050203000203" pitchFamily="34" charset="0"/>
              </a:rPr>
              <a:t>(Complete Game Explanation)</a:t>
            </a:r>
          </a:p>
        </p:txBody>
      </p:sp>
      <p:sp>
        <p:nvSpPr>
          <p:cNvPr id="8" name="AutoShape 4" descr="svg viewer">
            <a:extLst>
              <a:ext uri="{FF2B5EF4-FFF2-40B4-BE49-F238E27FC236}">
                <a16:creationId xmlns:a16="http://schemas.microsoft.com/office/drawing/2014/main" id="{4A3AAE38-5B20-422F-B349-94F4EE833482}"/>
              </a:ext>
            </a:extLst>
          </p:cNvPr>
          <p:cNvSpPr>
            <a:spLocks noChangeAspect="1" noChangeArrowheads="1"/>
          </p:cNvSpPr>
          <p:nvPr/>
        </p:nvSpPr>
        <p:spPr bwMode="auto">
          <a:xfrm>
            <a:off x="4943475" y="21383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72EE4515-E5EA-486E-BF0C-95BBE95E7134}"/>
              </a:ext>
            </a:extLst>
          </p:cNvPr>
          <p:cNvPicPr>
            <a:picLocks noChangeAspect="1"/>
          </p:cNvPicPr>
          <p:nvPr/>
        </p:nvPicPr>
        <p:blipFill>
          <a:blip r:embed="rId3"/>
          <a:stretch>
            <a:fillRect/>
          </a:stretch>
        </p:blipFill>
        <p:spPr>
          <a:xfrm>
            <a:off x="914400" y="1620198"/>
            <a:ext cx="3770616" cy="5129923"/>
          </a:xfrm>
          <a:prstGeom prst="rect">
            <a:avLst/>
          </a:prstGeom>
        </p:spPr>
      </p:pic>
      <p:pic>
        <p:nvPicPr>
          <p:cNvPr id="11" name="Picture 10">
            <a:extLst>
              <a:ext uri="{FF2B5EF4-FFF2-40B4-BE49-F238E27FC236}">
                <a16:creationId xmlns:a16="http://schemas.microsoft.com/office/drawing/2014/main" id="{A14EF0F2-14B4-4121-A396-AC9E69AA0E19}"/>
              </a:ext>
            </a:extLst>
          </p:cNvPr>
          <p:cNvPicPr>
            <a:picLocks noChangeAspect="1"/>
          </p:cNvPicPr>
          <p:nvPr/>
        </p:nvPicPr>
        <p:blipFill>
          <a:blip r:embed="rId4"/>
          <a:stretch>
            <a:fillRect/>
          </a:stretch>
        </p:blipFill>
        <p:spPr>
          <a:xfrm>
            <a:off x="4809911" y="1620198"/>
            <a:ext cx="3337494" cy="5129923"/>
          </a:xfrm>
          <a:prstGeom prst="rect">
            <a:avLst/>
          </a:prstGeom>
        </p:spPr>
      </p:pic>
      <p:sp>
        <p:nvSpPr>
          <p:cNvPr id="13" name="TextBox 12">
            <a:extLst>
              <a:ext uri="{FF2B5EF4-FFF2-40B4-BE49-F238E27FC236}">
                <a16:creationId xmlns:a16="http://schemas.microsoft.com/office/drawing/2014/main" id="{1F883735-CAD2-4498-9D14-E5AAF8D28576}"/>
              </a:ext>
            </a:extLst>
          </p:cNvPr>
          <p:cNvSpPr txBox="1"/>
          <p:nvPr/>
        </p:nvSpPr>
        <p:spPr>
          <a:xfrm>
            <a:off x="8280970" y="1620197"/>
            <a:ext cx="3907982" cy="3970318"/>
          </a:xfrm>
          <a:prstGeom prst="rect">
            <a:avLst/>
          </a:prstGeom>
          <a:noFill/>
        </p:spPr>
        <p:txBody>
          <a:bodyPr wrap="square" rtlCol="0">
            <a:spAutoFit/>
          </a:bodyPr>
          <a:lstStyle/>
          <a:p>
            <a:pPr algn="just"/>
            <a:r>
              <a:rPr lang="en-IN" dirty="0"/>
              <a:t>If no ship will be left then game will go in inactive state and mouse will become invisible.</a:t>
            </a:r>
          </a:p>
          <a:p>
            <a:pPr algn="just"/>
            <a:r>
              <a:rPr lang="en-IN" dirty="0"/>
              <a:t>_</a:t>
            </a:r>
            <a:r>
              <a:rPr lang="en-IN" dirty="0" err="1"/>
              <a:t>check_fleet_edges</a:t>
            </a:r>
            <a:r>
              <a:rPr lang="en-IN" dirty="0"/>
              <a:t>() checks whether the aliens hit the edges or not. If aliens hit the edge right or left then aliens group will turn to left or right respectively [_</a:t>
            </a:r>
            <a:r>
              <a:rPr lang="en-IN" dirty="0" err="1"/>
              <a:t>check_fleet_direction</a:t>
            </a:r>
            <a:r>
              <a:rPr lang="en-IN" dirty="0"/>
              <a:t>()].</a:t>
            </a:r>
          </a:p>
          <a:p>
            <a:pPr algn="just"/>
            <a:r>
              <a:rPr lang="en-IN" dirty="0"/>
              <a:t>_</a:t>
            </a:r>
            <a:r>
              <a:rPr lang="en-IN" dirty="0" err="1"/>
              <a:t>update_aliens</a:t>
            </a:r>
            <a:r>
              <a:rPr lang="en-IN" dirty="0"/>
              <a:t>() check if aliens hit/collide with ship, if it collides, then it will call the _</a:t>
            </a:r>
            <a:r>
              <a:rPr lang="en-IN" dirty="0" err="1"/>
              <a:t>ship_hit</a:t>
            </a:r>
            <a:r>
              <a:rPr lang="en-IN" dirty="0"/>
              <a:t>(). It also calls _</a:t>
            </a:r>
            <a:r>
              <a:rPr lang="en-IN" dirty="0" err="1"/>
              <a:t>check_aliens_bottom</a:t>
            </a:r>
            <a:r>
              <a:rPr lang="en-IN" dirty="0"/>
              <a:t>() to check whether aliens hit the bottom or not.</a:t>
            </a:r>
          </a:p>
          <a:p>
            <a:pPr algn="just"/>
            <a:r>
              <a:rPr lang="en-IN" dirty="0"/>
              <a:t>_</a:t>
            </a:r>
            <a:r>
              <a:rPr lang="en-IN" dirty="0" err="1"/>
              <a:t>create_fleet</a:t>
            </a:r>
            <a:r>
              <a:rPr lang="en-IN" dirty="0"/>
              <a:t>() is described in slide 97. </a:t>
            </a:r>
          </a:p>
        </p:txBody>
      </p:sp>
    </p:spTree>
    <p:extLst>
      <p:ext uri="{BB962C8B-B14F-4D97-AF65-F5344CB8AC3E}">
        <p14:creationId xmlns:p14="http://schemas.microsoft.com/office/powerpoint/2010/main" val="4147646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D3A693-C465-496A-A906-43104860A5A2}"/>
              </a:ext>
            </a:extLst>
          </p:cNvPr>
          <p:cNvSpPr txBox="1">
            <a:spLocks/>
          </p:cNvSpPr>
          <p:nvPr/>
        </p:nvSpPr>
        <p:spPr>
          <a:xfrm>
            <a:off x="914400" y="313755"/>
            <a:ext cx="11137186" cy="1306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IBM Plex Sans" panose="020B0503050203000203" pitchFamily="34" charset="0"/>
              </a:rPr>
              <a:t>Aliens: </a:t>
            </a:r>
            <a:r>
              <a:rPr lang="en-US" b="1" dirty="0" err="1">
                <a:latin typeface="IBM Plex Sans" panose="020B0503050203000203" pitchFamily="34" charset="0"/>
              </a:rPr>
              <a:t>PyGame</a:t>
            </a:r>
            <a:r>
              <a:rPr lang="en-US" b="1" dirty="0">
                <a:latin typeface="IBM Plex Sans" panose="020B0503050203000203" pitchFamily="34" charset="0"/>
              </a:rPr>
              <a:t> Continue</a:t>
            </a:r>
            <a:br>
              <a:rPr lang="en-US" b="1" dirty="0">
                <a:latin typeface="IBM Plex Sans" panose="020B0503050203000203" pitchFamily="34" charset="0"/>
              </a:rPr>
            </a:br>
            <a:r>
              <a:rPr lang="en-US" b="1" dirty="0">
                <a:latin typeface="IBM Plex Sans" panose="020B0503050203000203" pitchFamily="34" charset="0"/>
              </a:rPr>
              <a:t>(Complete Game Explanation)</a:t>
            </a:r>
          </a:p>
        </p:txBody>
      </p:sp>
      <p:sp>
        <p:nvSpPr>
          <p:cNvPr id="8" name="AutoShape 4" descr="svg viewer">
            <a:extLst>
              <a:ext uri="{FF2B5EF4-FFF2-40B4-BE49-F238E27FC236}">
                <a16:creationId xmlns:a16="http://schemas.microsoft.com/office/drawing/2014/main" id="{4A3AAE38-5B20-422F-B349-94F4EE833482}"/>
              </a:ext>
            </a:extLst>
          </p:cNvPr>
          <p:cNvSpPr>
            <a:spLocks noChangeAspect="1" noChangeArrowheads="1"/>
          </p:cNvSpPr>
          <p:nvPr/>
        </p:nvSpPr>
        <p:spPr bwMode="auto">
          <a:xfrm>
            <a:off x="4943475" y="21383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AD32EAF2-F1CE-48DB-BC9D-EBE5D52B4ED3}"/>
              </a:ext>
            </a:extLst>
          </p:cNvPr>
          <p:cNvPicPr>
            <a:picLocks noChangeAspect="1"/>
          </p:cNvPicPr>
          <p:nvPr/>
        </p:nvPicPr>
        <p:blipFill>
          <a:blip r:embed="rId3"/>
          <a:stretch>
            <a:fillRect/>
          </a:stretch>
        </p:blipFill>
        <p:spPr>
          <a:xfrm>
            <a:off x="914400" y="1620198"/>
            <a:ext cx="3708971" cy="5150472"/>
          </a:xfrm>
          <a:prstGeom prst="rect">
            <a:avLst/>
          </a:prstGeom>
        </p:spPr>
      </p:pic>
      <p:pic>
        <p:nvPicPr>
          <p:cNvPr id="6" name="Picture 5">
            <a:extLst>
              <a:ext uri="{FF2B5EF4-FFF2-40B4-BE49-F238E27FC236}">
                <a16:creationId xmlns:a16="http://schemas.microsoft.com/office/drawing/2014/main" id="{37189D44-6F27-4022-B8FD-B016F45E497C}"/>
              </a:ext>
            </a:extLst>
          </p:cNvPr>
          <p:cNvPicPr>
            <a:picLocks noChangeAspect="1"/>
          </p:cNvPicPr>
          <p:nvPr/>
        </p:nvPicPr>
        <p:blipFill>
          <a:blip r:embed="rId4"/>
          <a:stretch>
            <a:fillRect/>
          </a:stretch>
        </p:blipFill>
        <p:spPr>
          <a:xfrm>
            <a:off x="4715838" y="1620198"/>
            <a:ext cx="4161034" cy="5150472"/>
          </a:xfrm>
          <a:prstGeom prst="rect">
            <a:avLst/>
          </a:prstGeom>
        </p:spPr>
      </p:pic>
      <p:sp>
        <p:nvSpPr>
          <p:cNvPr id="12" name="TextBox 11">
            <a:extLst>
              <a:ext uri="{FF2B5EF4-FFF2-40B4-BE49-F238E27FC236}">
                <a16:creationId xmlns:a16="http://schemas.microsoft.com/office/drawing/2014/main" id="{19A522D3-A558-48A1-8685-AAB3B961E35B}"/>
              </a:ext>
            </a:extLst>
          </p:cNvPr>
          <p:cNvSpPr txBox="1"/>
          <p:nvPr/>
        </p:nvSpPr>
        <p:spPr>
          <a:xfrm>
            <a:off x="8969338" y="1620197"/>
            <a:ext cx="3219613" cy="2031325"/>
          </a:xfrm>
          <a:prstGeom prst="rect">
            <a:avLst/>
          </a:prstGeom>
          <a:noFill/>
        </p:spPr>
        <p:txBody>
          <a:bodyPr wrap="square" rtlCol="0">
            <a:spAutoFit/>
          </a:bodyPr>
          <a:lstStyle/>
          <a:p>
            <a:pPr algn="just"/>
            <a:r>
              <a:rPr lang="en-IN" dirty="0"/>
              <a:t>_</a:t>
            </a:r>
            <a:r>
              <a:rPr lang="en-IN" dirty="0" err="1"/>
              <a:t>update_bullets</a:t>
            </a:r>
            <a:r>
              <a:rPr lang="en-IN" dirty="0"/>
              <a:t>() checks whether the list of bullets is passed the top edge or not, if bullets pass, then remove those bullets from the list. It also checks whether bullets collide with aliens or not.</a:t>
            </a:r>
          </a:p>
        </p:txBody>
      </p:sp>
    </p:spTree>
    <p:extLst>
      <p:ext uri="{BB962C8B-B14F-4D97-AF65-F5344CB8AC3E}">
        <p14:creationId xmlns:p14="http://schemas.microsoft.com/office/powerpoint/2010/main" val="785122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D3A693-C465-496A-A906-43104860A5A2}"/>
              </a:ext>
            </a:extLst>
          </p:cNvPr>
          <p:cNvSpPr txBox="1">
            <a:spLocks/>
          </p:cNvSpPr>
          <p:nvPr/>
        </p:nvSpPr>
        <p:spPr>
          <a:xfrm>
            <a:off x="914400" y="313755"/>
            <a:ext cx="11137186" cy="1306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IBM Plex Sans" panose="020B0503050203000203" pitchFamily="34" charset="0"/>
              </a:rPr>
              <a:t>Aliens: </a:t>
            </a:r>
            <a:r>
              <a:rPr lang="en-US" b="1" dirty="0" err="1">
                <a:latin typeface="IBM Plex Sans" panose="020B0503050203000203" pitchFamily="34" charset="0"/>
              </a:rPr>
              <a:t>PyGame</a:t>
            </a:r>
            <a:r>
              <a:rPr lang="en-US" b="1" dirty="0">
                <a:latin typeface="IBM Plex Sans" panose="020B0503050203000203" pitchFamily="34" charset="0"/>
              </a:rPr>
              <a:t> Continue</a:t>
            </a:r>
            <a:br>
              <a:rPr lang="en-US" b="1" dirty="0">
                <a:latin typeface="IBM Plex Sans" panose="020B0503050203000203" pitchFamily="34" charset="0"/>
              </a:rPr>
            </a:br>
            <a:r>
              <a:rPr lang="en-US" b="1" dirty="0">
                <a:latin typeface="IBM Plex Sans" panose="020B0503050203000203" pitchFamily="34" charset="0"/>
              </a:rPr>
              <a:t>(Complete Game Explanation)</a:t>
            </a:r>
          </a:p>
        </p:txBody>
      </p:sp>
      <p:sp>
        <p:nvSpPr>
          <p:cNvPr id="8" name="AutoShape 4" descr="svg viewer">
            <a:extLst>
              <a:ext uri="{FF2B5EF4-FFF2-40B4-BE49-F238E27FC236}">
                <a16:creationId xmlns:a16="http://schemas.microsoft.com/office/drawing/2014/main" id="{4A3AAE38-5B20-422F-B349-94F4EE833482}"/>
              </a:ext>
            </a:extLst>
          </p:cNvPr>
          <p:cNvSpPr>
            <a:spLocks noChangeAspect="1" noChangeArrowheads="1"/>
          </p:cNvSpPr>
          <p:nvPr/>
        </p:nvSpPr>
        <p:spPr bwMode="auto">
          <a:xfrm>
            <a:off x="4943475" y="21383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05472984-CF9E-4803-9714-E05CF7C655B4}"/>
              </a:ext>
            </a:extLst>
          </p:cNvPr>
          <p:cNvPicPr>
            <a:picLocks noChangeAspect="1"/>
          </p:cNvPicPr>
          <p:nvPr/>
        </p:nvPicPr>
        <p:blipFill>
          <a:blip r:embed="rId3"/>
          <a:stretch>
            <a:fillRect/>
          </a:stretch>
        </p:blipFill>
        <p:spPr>
          <a:xfrm>
            <a:off x="914401" y="1620198"/>
            <a:ext cx="3811712" cy="5119649"/>
          </a:xfrm>
          <a:prstGeom prst="rect">
            <a:avLst/>
          </a:prstGeom>
        </p:spPr>
      </p:pic>
      <p:pic>
        <p:nvPicPr>
          <p:cNvPr id="9" name="Picture 8">
            <a:extLst>
              <a:ext uri="{FF2B5EF4-FFF2-40B4-BE49-F238E27FC236}">
                <a16:creationId xmlns:a16="http://schemas.microsoft.com/office/drawing/2014/main" id="{3EAF8EED-172F-4AC4-BFF8-DC737DDAB812}"/>
              </a:ext>
            </a:extLst>
          </p:cNvPr>
          <p:cNvPicPr>
            <a:picLocks noChangeAspect="1"/>
          </p:cNvPicPr>
          <p:nvPr/>
        </p:nvPicPr>
        <p:blipFill>
          <a:blip r:embed="rId4"/>
          <a:stretch>
            <a:fillRect/>
          </a:stretch>
        </p:blipFill>
        <p:spPr>
          <a:xfrm>
            <a:off x="4839129" y="1620198"/>
            <a:ext cx="3992844" cy="5119649"/>
          </a:xfrm>
          <a:prstGeom prst="rect">
            <a:avLst/>
          </a:prstGeom>
        </p:spPr>
      </p:pic>
      <p:sp>
        <p:nvSpPr>
          <p:cNvPr id="11" name="TextBox 10">
            <a:extLst>
              <a:ext uri="{FF2B5EF4-FFF2-40B4-BE49-F238E27FC236}">
                <a16:creationId xmlns:a16="http://schemas.microsoft.com/office/drawing/2014/main" id="{AE35A061-5351-4885-B8F0-BD32353623E9}"/>
              </a:ext>
            </a:extLst>
          </p:cNvPr>
          <p:cNvSpPr txBox="1"/>
          <p:nvPr/>
        </p:nvSpPr>
        <p:spPr>
          <a:xfrm>
            <a:off x="8807624" y="1222570"/>
            <a:ext cx="3356978" cy="5632311"/>
          </a:xfrm>
          <a:prstGeom prst="rect">
            <a:avLst/>
          </a:prstGeom>
          <a:noFill/>
        </p:spPr>
        <p:txBody>
          <a:bodyPr wrap="square" rtlCol="0">
            <a:spAutoFit/>
          </a:bodyPr>
          <a:lstStyle/>
          <a:p>
            <a:pPr algn="just"/>
            <a:r>
              <a:rPr lang="en-IN" dirty="0"/>
              <a:t>If bullet collide with aliens then increase the current score with the help of </a:t>
            </a:r>
            <a:r>
              <a:rPr lang="en-IN" dirty="0" err="1"/>
              <a:t>pre_score</a:t>
            </a:r>
            <a:r>
              <a:rPr lang="en-IN" dirty="0"/>
              <a:t>() and update the high score with the help of </a:t>
            </a:r>
            <a:r>
              <a:rPr lang="en-IN" dirty="0" err="1"/>
              <a:t>prep_high_score</a:t>
            </a:r>
            <a:r>
              <a:rPr lang="en-IN" dirty="0"/>
              <a:t>() if required. If there is no aliens under this functionality means all the aliens got shot down by the bullets, means need to build a new fleet, increase the speed of the game, and increase the level of the game.</a:t>
            </a:r>
          </a:p>
          <a:p>
            <a:pPr algn="just"/>
            <a:r>
              <a:rPr lang="en-IN" dirty="0"/>
              <a:t>_</a:t>
            </a:r>
            <a:r>
              <a:rPr lang="en-IN" dirty="0" err="1"/>
              <a:t>check_events</a:t>
            </a:r>
            <a:r>
              <a:rPr lang="en-IN" dirty="0"/>
              <a:t>() checks which key is pressed. ‘Q’ key quits the game. KEYDOWN is for moving left or right with one step at a time. KEYUP is for stopping the position of object when the key is released. MOUSEBUTTON is for ‘Play’ button.</a:t>
            </a:r>
          </a:p>
        </p:txBody>
      </p:sp>
    </p:spTree>
    <p:extLst>
      <p:ext uri="{BB962C8B-B14F-4D97-AF65-F5344CB8AC3E}">
        <p14:creationId xmlns:p14="http://schemas.microsoft.com/office/powerpoint/2010/main" val="1420219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D3A693-C465-496A-A906-43104860A5A2}"/>
              </a:ext>
            </a:extLst>
          </p:cNvPr>
          <p:cNvSpPr txBox="1">
            <a:spLocks/>
          </p:cNvSpPr>
          <p:nvPr/>
        </p:nvSpPr>
        <p:spPr>
          <a:xfrm>
            <a:off x="914400" y="313755"/>
            <a:ext cx="11137186" cy="1306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IBM Plex Sans" panose="020B0503050203000203" pitchFamily="34" charset="0"/>
              </a:rPr>
              <a:t>Aliens: </a:t>
            </a:r>
            <a:r>
              <a:rPr lang="en-US" b="1" dirty="0" err="1">
                <a:latin typeface="IBM Plex Sans" panose="020B0503050203000203" pitchFamily="34" charset="0"/>
              </a:rPr>
              <a:t>PyGame</a:t>
            </a:r>
            <a:r>
              <a:rPr lang="en-US" b="1" dirty="0">
                <a:latin typeface="IBM Plex Sans" panose="020B0503050203000203" pitchFamily="34" charset="0"/>
              </a:rPr>
              <a:t> Continue</a:t>
            </a:r>
            <a:br>
              <a:rPr lang="en-US" b="1" dirty="0">
                <a:latin typeface="IBM Plex Sans" panose="020B0503050203000203" pitchFamily="34" charset="0"/>
              </a:rPr>
            </a:br>
            <a:r>
              <a:rPr lang="en-US" b="1" dirty="0">
                <a:latin typeface="IBM Plex Sans" panose="020B0503050203000203" pitchFamily="34" charset="0"/>
              </a:rPr>
              <a:t>(Complete Game Explanation)</a:t>
            </a:r>
          </a:p>
        </p:txBody>
      </p:sp>
      <p:sp>
        <p:nvSpPr>
          <p:cNvPr id="8" name="AutoShape 4" descr="svg viewer">
            <a:extLst>
              <a:ext uri="{FF2B5EF4-FFF2-40B4-BE49-F238E27FC236}">
                <a16:creationId xmlns:a16="http://schemas.microsoft.com/office/drawing/2014/main" id="{4A3AAE38-5B20-422F-B349-94F4EE833482}"/>
              </a:ext>
            </a:extLst>
          </p:cNvPr>
          <p:cNvSpPr>
            <a:spLocks noChangeAspect="1" noChangeArrowheads="1"/>
          </p:cNvSpPr>
          <p:nvPr/>
        </p:nvSpPr>
        <p:spPr bwMode="auto">
          <a:xfrm>
            <a:off x="4943475" y="21383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0BFBAFBF-2134-45B6-890E-48849EDD0F00}"/>
              </a:ext>
            </a:extLst>
          </p:cNvPr>
          <p:cNvPicPr>
            <a:picLocks noChangeAspect="1"/>
          </p:cNvPicPr>
          <p:nvPr/>
        </p:nvPicPr>
        <p:blipFill>
          <a:blip r:embed="rId3"/>
          <a:stretch>
            <a:fillRect/>
          </a:stretch>
        </p:blipFill>
        <p:spPr>
          <a:xfrm>
            <a:off x="914401" y="1620198"/>
            <a:ext cx="3891710" cy="5119650"/>
          </a:xfrm>
          <a:prstGeom prst="rect">
            <a:avLst/>
          </a:prstGeom>
        </p:spPr>
      </p:pic>
      <p:pic>
        <p:nvPicPr>
          <p:cNvPr id="7" name="Picture 6">
            <a:extLst>
              <a:ext uri="{FF2B5EF4-FFF2-40B4-BE49-F238E27FC236}">
                <a16:creationId xmlns:a16="http://schemas.microsoft.com/office/drawing/2014/main" id="{F86EB0D2-5E1B-44E2-9CB0-7DF857BED1E4}"/>
              </a:ext>
            </a:extLst>
          </p:cNvPr>
          <p:cNvPicPr>
            <a:picLocks noChangeAspect="1"/>
          </p:cNvPicPr>
          <p:nvPr/>
        </p:nvPicPr>
        <p:blipFill>
          <a:blip r:embed="rId4"/>
          <a:stretch>
            <a:fillRect/>
          </a:stretch>
        </p:blipFill>
        <p:spPr>
          <a:xfrm>
            <a:off x="4943475" y="1620198"/>
            <a:ext cx="3984768" cy="5119650"/>
          </a:xfrm>
          <a:prstGeom prst="rect">
            <a:avLst/>
          </a:prstGeom>
        </p:spPr>
      </p:pic>
      <p:sp>
        <p:nvSpPr>
          <p:cNvPr id="11" name="TextBox 10">
            <a:extLst>
              <a:ext uri="{FF2B5EF4-FFF2-40B4-BE49-F238E27FC236}">
                <a16:creationId xmlns:a16="http://schemas.microsoft.com/office/drawing/2014/main" id="{EDD2B5F1-B427-4F1D-B4E9-4B0A5764A6DC}"/>
              </a:ext>
            </a:extLst>
          </p:cNvPr>
          <p:cNvSpPr txBox="1"/>
          <p:nvPr/>
        </p:nvSpPr>
        <p:spPr>
          <a:xfrm>
            <a:off x="9021275" y="1502367"/>
            <a:ext cx="3167676" cy="5355312"/>
          </a:xfrm>
          <a:prstGeom prst="rect">
            <a:avLst/>
          </a:prstGeom>
          <a:noFill/>
        </p:spPr>
        <p:txBody>
          <a:bodyPr wrap="square" rtlCol="0">
            <a:spAutoFit/>
          </a:bodyPr>
          <a:lstStyle/>
          <a:p>
            <a:pPr algn="just"/>
            <a:r>
              <a:rPr lang="en-IN" dirty="0"/>
              <a:t>If game is inactive then ‘Play’ button appears with mouse otherwise mouse will not appear on the screen. If button will be clicked then the game will be reset (this is designed for the player when it reaches to the next level). </a:t>
            </a:r>
          </a:p>
          <a:p>
            <a:pPr algn="just"/>
            <a:r>
              <a:rPr lang="en-IN" dirty="0"/>
              <a:t>_</a:t>
            </a:r>
            <a:r>
              <a:rPr lang="en-IN" dirty="0" err="1"/>
              <a:t>check_keydown_events</a:t>
            </a:r>
            <a:r>
              <a:rPr lang="en-IN" dirty="0"/>
              <a:t>() and _</a:t>
            </a:r>
            <a:r>
              <a:rPr lang="en-IN" dirty="0" err="1"/>
              <a:t>check_keyup_events</a:t>
            </a:r>
            <a:r>
              <a:rPr lang="en-IN" dirty="0"/>
              <a:t>() are self explanatory methods.</a:t>
            </a:r>
          </a:p>
          <a:p>
            <a:pPr algn="just"/>
            <a:r>
              <a:rPr lang="en-IN" dirty="0"/>
              <a:t>_</a:t>
            </a:r>
            <a:r>
              <a:rPr lang="en-IN" dirty="0" err="1"/>
              <a:t>fire_bullet</a:t>
            </a:r>
            <a:r>
              <a:rPr lang="en-IN" dirty="0"/>
              <a:t>() is for creating a bullet and add it to the bullet sprite group.</a:t>
            </a:r>
          </a:p>
          <a:p>
            <a:pPr algn="just"/>
            <a:r>
              <a:rPr lang="en-IN" dirty="0"/>
              <a:t>_</a:t>
            </a:r>
            <a:r>
              <a:rPr lang="en-IN" dirty="0" err="1"/>
              <a:t>update_screen</a:t>
            </a:r>
            <a:r>
              <a:rPr lang="en-IN" dirty="0"/>
              <a:t>() is the main function to display ship, bullets, aliens, scores and if game is in inactive state then ‘play’ mouse button.</a:t>
            </a:r>
          </a:p>
        </p:txBody>
      </p:sp>
    </p:spTree>
    <p:extLst>
      <p:ext uri="{BB962C8B-B14F-4D97-AF65-F5344CB8AC3E}">
        <p14:creationId xmlns:p14="http://schemas.microsoft.com/office/powerpoint/2010/main" val="2669763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D3A693-C465-496A-A906-43104860A5A2}"/>
              </a:ext>
            </a:extLst>
          </p:cNvPr>
          <p:cNvSpPr txBox="1">
            <a:spLocks/>
          </p:cNvSpPr>
          <p:nvPr/>
        </p:nvSpPr>
        <p:spPr>
          <a:xfrm>
            <a:off x="914400" y="313755"/>
            <a:ext cx="11137186" cy="1306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IBM Plex Sans" panose="020B0503050203000203" pitchFamily="34" charset="0"/>
              </a:rPr>
              <a:t>Aliens: </a:t>
            </a:r>
            <a:r>
              <a:rPr lang="en-US" b="1" dirty="0" err="1">
                <a:latin typeface="IBM Plex Sans" panose="020B0503050203000203" pitchFamily="34" charset="0"/>
              </a:rPr>
              <a:t>PyGame</a:t>
            </a:r>
            <a:r>
              <a:rPr lang="en-US" b="1" dirty="0">
                <a:latin typeface="IBM Plex Sans" panose="020B0503050203000203" pitchFamily="34" charset="0"/>
              </a:rPr>
              <a:t> Continue</a:t>
            </a:r>
            <a:br>
              <a:rPr lang="en-US" b="1" dirty="0">
                <a:latin typeface="IBM Plex Sans" panose="020B0503050203000203" pitchFamily="34" charset="0"/>
              </a:rPr>
            </a:br>
            <a:r>
              <a:rPr lang="en-US" b="1" dirty="0">
                <a:latin typeface="IBM Plex Sans" panose="020B0503050203000203" pitchFamily="34" charset="0"/>
              </a:rPr>
              <a:t>(Complete Game Explanation)</a:t>
            </a:r>
          </a:p>
        </p:txBody>
      </p:sp>
      <p:sp>
        <p:nvSpPr>
          <p:cNvPr id="8" name="AutoShape 4" descr="svg viewer">
            <a:extLst>
              <a:ext uri="{FF2B5EF4-FFF2-40B4-BE49-F238E27FC236}">
                <a16:creationId xmlns:a16="http://schemas.microsoft.com/office/drawing/2014/main" id="{4A3AAE38-5B20-422F-B349-94F4EE833482}"/>
              </a:ext>
            </a:extLst>
          </p:cNvPr>
          <p:cNvSpPr>
            <a:spLocks noChangeAspect="1" noChangeArrowheads="1"/>
          </p:cNvSpPr>
          <p:nvPr/>
        </p:nvSpPr>
        <p:spPr bwMode="auto">
          <a:xfrm>
            <a:off x="4943475" y="21383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BD26B563-975B-4611-86BF-AC111DA828A8}"/>
              </a:ext>
            </a:extLst>
          </p:cNvPr>
          <p:cNvPicPr>
            <a:picLocks noChangeAspect="1"/>
          </p:cNvPicPr>
          <p:nvPr/>
        </p:nvPicPr>
        <p:blipFill>
          <a:blip r:embed="rId3"/>
          <a:stretch>
            <a:fillRect/>
          </a:stretch>
        </p:blipFill>
        <p:spPr>
          <a:xfrm>
            <a:off x="914401" y="1620197"/>
            <a:ext cx="3891709" cy="5088827"/>
          </a:xfrm>
          <a:prstGeom prst="rect">
            <a:avLst/>
          </a:prstGeom>
        </p:spPr>
      </p:pic>
      <p:sp>
        <p:nvSpPr>
          <p:cNvPr id="9" name="TextBox 8">
            <a:extLst>
              <a:ext uri="{FF2B5EF4-FFF2-40B4-BE49-F238E27FC236}">
                <a16:creationId xmlns:a16="http://schemas.microsoft.com/office/drawing/2014/main" id="{11AA8DA9-FBC4-4A78-99E3-55688B5BC4C5}"/>
              </a:ext>
            </a:extLst>
          </p:cNvPr>
          <p:cNvSpPr txBox="1"/>
          <p:nvPr/>
        </p:nvSpPr>
        <p:spPr>
          <a:xfrm>
            <a:off x="9021275" y="1502367"/>
            <a:ext cx="3167676" cy="1477328"/>
          </a:xfrm>
          <a:prstGeom prst="rect">
            <a:avLst/>
          </a:prstGeom>
          <a:noFill/>
        </p:spPr>
        <p:txBody>
          <a:bodyPr wrap="square" rtlCol="0">
            <a:spAutoFit/>
          </a:bodyPr>
          <a:lstStyle/>
          <a:p>
            <a:pPr algn="just"/>
            <a:r>
              <a:rPr lang="en-IN" dirty="0"/>
              <a:t>Lastly, main function is their, whether the classes’ object is instantiated and </a:t>
            </a:r>
            <a:r>
              <a:rPr lang="en-IN" dirty="0" err="1"/>
              <a:t>run_game</a:t>
            </a:r>
            <a:r>
              <a:rPr lang="en-IN" dirty="0"/>
              <a:t>() will be called for running this game (application).</a:t>
            </a:r>
          </a:p>
        </p:txBody>
      </p:sp>
    </p:spTree>
    <p:extLst>
      <p:ext uri="{BB962C8B-B14F-4D97-AF65-F5344CB8AC3E}">
        <p14:creationId xmlns:p14="http://schemas.microsoft.com/office/powerpoint/2010/main" val="3101448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miling Face with No Fill">
            <a:extLst>
              <a:ext uri="{FF2B5EF4-FFF2-40B4-BE49-F238E27FC236}">
                <a16:creationId xmlns:a16="http://schemas.microsoft.com/office/drawing/2014/main" id="{DCFF11CF-5E95-47ED-9F8D-1C3C7DD37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3" name="Content Placeholder 2">
            <a:extLst>
              <a:ext uri="{FF2B5EF4-FFF2-40B4-BE49-F238E27FC236}">
                <a16:creationId xmlns:a16="http://schemas.microsoft.com/office/drawing/2014/main" id="{2BB56A48-8C57-42BE-83AD-17CE6FA24C16}"/>
              </a:ext>
            </a:extLst>
          </p:cNvPr>
          <p:cNvSpPr>
            <a:spLocks noGrp="1"/>
          </p:cNvSpPr>
          <p:nvPr>
            <p:ph idx="1"/>
          </p:nvPr>
        </p:nvSpPr>
        <p:spPr>
          <a:xfrm>
            <a:off x="5269134" y="4305299"/>
            <a:ext cx="6310435" cy="1797313"/>
          </a:xfrm>
        </p:spPr>
        <p:txBody>
          <a:bodyPr anchor="t">
            <a:normAutofit/>
          </a:bodyPr>
          <a:lstStyle/>
          <a:p>
            <a:pPr marL="0" indent="0">
              <a:buNone/>
            </a:pPr>
            <a:r>
              <a:rPr lang="en-IN" sz="9600" b="1" dirty="0"/>
              <a:t>THANK YOU</a:t>
            </a:r>
          </a:p>
        </p:txBody>
      </p:sp>
    </p:spTree>
    <p:extLst>
      <p:ext uri="{BB962C8B-B14F-4D97-AF65-F5344CB8AC3E}">
        <p14:creationId xmlns:p14="http://schemas.microsoft.com/office/powerpoint/2010/main" val="254881367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D3A693-C465-496A-A906-43104860A5A2}"/>
              </a:ext>
            </a:extLst>
          </p:cNvPr>
          <p:cNvSpPr txBox="1">
            <a:spLocks/>
          </p:cNvSpPr>
          <p:nvPr/>
        </p:nvSpPr>
        <p:spPr>
          <a:xfrm>
            <a:off x="914400" y="313755"/>
            <a:ext cx="11137186" cy="1306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IBM Plex Sans" panose="020B0503050203000203" pitchFamily="34" charset="0"/>
              </a:rPr>
              <a:t>Aliens: </a:t>
            </a:r>
            <a:r>
              <a:rPr lang="en-US" b="1" dirty="0" err="1">
                <a:latin typeface="IBM Plex Sans" panose="020B0503050203000203" pitchFamily="34" charset="0"/>
              </a:rPr>
              <a:t>PyGame</a:t>
            </a:r>
            <a:r>
              <a:rPr lang="en-US" b="1" dirty="0">
                <a:latin typeface="IBM Plex Sans" panose="020B0503050203000203" pitchFamily="34" charset="0"/>
              </a:rPr>
              <a:t> </a:t>
            </a:r>
            <a:br>
              <a:rPr lang="en-US" b="1" dirty="0">
                <a:latin typeface="IBM Plex Sans" panose="020B0503050203000203" pitchFamily="34" charset="0"/>
              </a:rPr>
            </a:br>
            <a:r>
              <a:rPr lang="en-US" b="1" dirty="0">
                <a:latin typeface="IBM Plex Sans" panose="020B0503050203000203" pitchFamily="34" charset="0"/>
              </a:rPr>
              <a:t>(Complete Game Explanation)</a:t>
            </a:r>
          </a:p>
        </p:txBody>
      </p:sp>
      <p:sp>
        <p:nvSpPr>
          <p:cNvPr id="7" name="Content Placeholder 2">
            <a:extLst>
              <a:ext uri="{FF2B5EF4-FFF2-40B4-BE49-F238E27FC236}">
                <a16:creationId xmlns:a16="http://schemas.microsoft.com/office/drawing/2014/main" id="{EDC3EE71-68D1-4CD0-8C0A-1D1EDED9E45D}"/>
              </a:ext>
            </a:extLst>
          </p:cNvPr>
          <p:cNvSpPr txBox="1">
            <a:spLocks/>
          </p:cNvSpPr>
          <p:nvPr/>
        </p:nvSpPr>
        <p:spPr>
          <a:xfrm>
            <a:off x="838199" y="1404594"/>
            <a:ext cx="10719063" cy="54534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sz="1600" b="0" i="0" dirty="0">
              <a:effectLst/>
              <a:latin typeface="IBM Plex Sans" panose="020B0503050203000203" pitchFamily="34" charset="0"/>
            </a:endParaRPr>
          </a:p>
        </p:txBody>
      </p:sp>
      <p:sp>
        <p:nvSpPr>
          <p:cNvPr id="8" name="AutoShape 4" descr="svg viewer">
            <a:extLst>
              <a:ext uri="{FF2B5EF4-FFF2-40B4-BE49-F238E27FC236}">
                <a16:creationId xmlns:a16="http://schemas.microsoft.com/office/drawing/2014/main" id="{4A3AAE38-5B20-422F-B349-94F4EE833482}"/>
              </a:ext>
            </a:extLst>
          </p:cNvPr>
          <p:cNvSpPr>
            <a:spLocks noChangeAspect="1" noChangeArrowheads="1"/>
          </p:cNvSpPr>
          <p:nvPr/>
        </p:nvSpPr>
        <p:spPr bwMode="auto">
          <a:xfrm>
            <a:off x="4943475" y="21383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Content Placeholder 2">
            <a:extLst>
              <a:ext uri="{FF2B5EF4-FFF2-40B4-BE49-F238E27FC236}">
                <a16:creationId xmlns:a16="http://schemas.microsoft.com/office/drawing/2014/main" id="{FCCD037E-A88E-43A4-B0B9-76DDD834259D}"/>
              </a:ext>
            </a:extLst>
          </p:cNvPr>
          <p:cNvSpPr txBox="1">
            <a:spLocks/>
          </p:cNvSpPr>
          <p:nvPr/>
        </p:nvSpPr>
        <p:spPr>
          <a:xfrm>
            <a:off x="838199" y="1620198"/>
            <a:ext cx="11049002" cy="49240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0" i="0" dirty="0">
                <a:effectLst/>
                <a:latin typeface="IBM Plex Sans" panose="020B0503050203000203" pitchFamily="34" charset="0"/>
              </a:rPr>
              <a:t>This Alien invasion game is based on eight categories:</a:t>
            </a:r>
          </a:p>
          <a:p>
            <a:pPr lvl="1"/>
            <a:r>
              <a:rPr lang="en-US" sz="1200" dirty="0">
                <a:latin typeface="IBM Plex Sans" panose="020B0503050203000203" pitchFamily="34" charset="0"/>
              </a:rPr>
              <a:t>Aliens</a:t>
            </a:r>
          </a:p>
          <a:p>
            <a:pPr lvl="1"/>
            <a:r>
              <a:rPr lang="en-US" sz="1200" dirty="0">
                <a:latin typeface="IBM Plex Sans" panose="020B0503050203000203" pitchFamily="34" charset="0"/>
              </a:rPr>
              <a:t>Bullets</a:t>
            </a:r>
          </a:p>
          <a:p>
            <a:pPr lvl="1"/>
            <a:r>
              <a:rPr lang="en-US" sz="1200" dirty="0">
                <a:latin typeface="IBM Plex Sans" panose="020B0503050203000203" pitchFamily="34" charset="0"/>
              </a:rPr>
              <a:t>Button</a:t>
            </a:r>
          </a:p>
          <a:p>
            <a:pPr lvl="1"/>
            <a:r>
              <a:rPr lang="en-US" sz="1200" dirty="0">
                <a:latin typeface="IBM Plex Sans" panose="020B0503050203000203" pitchFamily="34" charset="0"/>
              </a:rPr>
              <a:t>Game Statistics</a:t>
            </a:r>
          </a:p>
          <a:p>
            <a:pPr lvl="1"/>
            <a:r>
              <a:rPr lang="en-US" sz="1200" dirty="0">
                <a:latin typeface="IBM Plex Sans" panose="020B0503050203000203" pitchFamily="34" charset="0"/>
              </a:rPr>
              <a:t>Scoreboard</a:t>
            </a:r>
          </a:p>
          <a:p>
            <a:pPr lvl="1"/>
            <a:r>
              <a:rPr lang="en-US" sz="1200" dirty="0">
                <a:latin typeface="IBM Plex Sans" panose="020B0503050203000203" pitchFamily="34" charset="0"/>
              </a:rPr>
              <a:t>Ship</a:t>
            </a:r>
          </a:p>
          <a:p>
            <a:pPr lvl="1"/>
            <a:r>
              <a:rPr lang="en-US" sz="1200" dirty="0">
                <a:latin typeface="IBM Plex Sans" panose="020B0503050203000203" pitchFamily="34" charset="0"/>
              </a:rPr>
              <a:t>Settings</a:t>
            </a:r>
          </a:p>
          <a:p>
            <a:pPr lvl="1"/>
            <a:r>
              <a:rPr lang="en-US" sz="1200" dirty="0">
                <a:latin typeface="IBM Plex Sans" panose="020B0503050203000203" pitchFamily="34" charset="0"/>
              </a:rPr>
              <a:t>Main Alien Invasion Game File</a:t>
            </a:r>
          </a:p>
          <a:p>
            <a:r>
              <a:rPr lang="en-US" sz="1600" dirty="0">
                <a:latin typeface="IBM Plex Sans" panose="020B0503050203000203" pitchFamily="34" charset="0"/>
              </a:rPr>
              <a:t>Special Libraries/modules/functions used:</a:t>
            </a:r>
          </a:p>
          <a:p>
            <a:pPr lvl="1"/>
            <a:r>
              <a:rPr lang="en-US" sz="1200" b="0" i="0" dirty="0" err="1">
                <a:effectLst/>
                <a:latin typeface="IBM Plex Sans" panose="020B0503050203000203" pitchFamily="34" charset="0"/>
              </a:rPr>
              <a:t>Pygame</a:t>
            </a:r>
            <a:r>
              <a:rPr lang="en-US" sz="1200" b="0" i="0" dirty="0">
                <a:effectLst/>
                <a:latin typeface="IBM Plex Sans" panose="020B0503050203000203" pitchFamily="34" charset="0"/>
              </a:rPr>
              <a:t>- Dedicated to create games in python.</a:t>
            </a:r>
          </a:p>
          <a:p>
            <a:pPr lvl="1"/>
            <a:r>
              <a:rPr lang="en-US" sz="1200" dirty="0">
                <a:latin typeface="IBM Plex Sans" panose="020B0503050203000203" pitchFamily="34" charset="0"/>
              </a:rPr>
              <a:t>Sprite- To work on grouped items (like aliens, bullets, ships)</a:t>
            </a:r>
          </a:p>
          <a:p>
            <a:pPr lvl="1"/>
            <a:r>
              <a:rPr lang="en-US" sz="1200" b="0" i="0" dirty="0">
                <a:effectLst/>
                <a:latin typeface="IBM Plex Sans" panose="020B0503050203000203" pitchFamily="34" charset="0"/>
              </a:rPr>
              <a:t>Sys- To manage python program (closing the game- </a:t>
            </a:r>
            <a:r>
              <a:rPr lang="en-US" sz="1200" b="0" i="0" dirty="0" err="1">
                <a:effectLst/>
                <a:latin typeface="IBM Plex Sans" panose="020B0503050203000203" pitchFamily="34" charset="0"/>
              </a:rPr>
              <a:t>sys.exit</a:t>
            </a:r>
            <a:r>
              <a:rPr lang="en-US" sz="1200" b="0" i="0" dirty="0">
                <a:effectLst/>
                <a:latin typeface="IBM Plex Sans" panose="020B0503050203000203" pitchFamily="34" charset="0"/>
              </a:rPr>
              <a:t>())</a:t>
            </a:r>
          </a:p>
          <a:p>
            <a:pPr lvl="1"/>
            <a:r>
              <a:rPr lang="en-US" sz="1200" dirty="0">
                <a:latin typeface="IBM Plex Sans" panose="020B0503050203000203" pitchFamily="34" charset="0"/>
              </a:rPr>
              <a:t>Sleep- To pause a game</a:t>
            </a:r>
          </a:p>
          <a:p>
            <a:r>
              <a:rPr lang="en-US" sz="1600" dirty="0">
                <a:latin typeface="IBM Plex Sans" panose="020B0503050203000203" pitchFamily="34" charset="0"/>
              </a:rPr>
              <a:t>Build-in Methods used:</a:t>
            </a:r>
          </a:p>
          <a:p>
            <a:pPr lvl="1"/>
            <a:r>
              <a:rPr lang="en-US" sz="1200" dirty="0" err="1">
                <a:latin typeface="IBM Plex Sans" panose="020B0503050203000203" pitchFamily="34" charset="0"/>
              </a:rPr>
              <a:t>g</a:t>
            </a:r>
            <a:r>
              <a:rPr lang="en-US" sz="1200" b="0" i="0" dirty="0" err="1">
                <a:effectLst/>
                <a:latin typeface="IBM Plex Sans" panose="020B0503050203000203" pitchFamily="34" charset="0"/>
              </a:rPr>
              <a:t>ame.screen.get_rect</a:t>
            </a:r>
            <a:r>
              <a:rPr lang="en-US" sz="1200" b="0" i="0" dirty="0">
                <a:effectLst/>
                <a:latin typeface="IBM Plex Sans" panose="020B0503050203000203" pitchFamily="34" charset="0"/>
              </a:rPr>
              <a:t>()- Get the screen width and height</a:t>
            </a:r>
          </a:p>
          <a:p>
            <a:pPr lvl="1"/>
            <a:r>
              <a:rPr lang="en-US" sz="1200" dirty="0" err="1">
                <a:latin typeface="IBM Plex Sans" panose="020B0503050203000203" pitchFamily="34" charset="0"/>
              </a:rPr>
              <a:t>pygame.image.load</a:t>
            </a:r>
            <a:r>
              <a:rPr lang="en-US" sz="1200" dirty="0">
                <a:latin typeface="IBM Plex Sans" panose="020B0503050203000203" pitchFamily="34" charset="0"/>
              </a:rPr>
              <a:t>()- Get the image loaded</a:t>
            </a:r>
          </a:p>
          <a:p>
            <a:pPr lvl="1"/>
            <a:r>
              <a:rPr lang="en-US" sz="1200" dirty="0" err="1">
                <a:latin typeface="IBM Plex Sans" panose="020B0503050203000203" pitchFamily="34" charset="0"/>
              </a:rPr>
              <a:t>s</a:t>
            </a:r>
            <a:r>
              <a:rPr lang="en-US" sz="1200" b="0" i="0" dirty="0" err="1">
                <a:effectLst/>
                <a:latin typeface="IBM Plex Sans" panose="020B0503050203000203" pitchFamily="34" charset="0"/>
              </a:rPr>
              <a:t>elf.screen.blitme</a:t>
            </a:r>
            <a:r>
              <a:rPr lang="en-US" sz="1200" b="0" i="0" dirty="0">
                <a:effectLst/>
                <a:latin typeface="IBM Plex Sans" panose="020B0503050203000203" pitchFamily="34" charset="0"/>
              </a:rPr>
              <a:t>()- Draw the loaded image</a:t>
            </a:r>
          </a:p>
          <a:p>
            <a:pPr lvl="1"/>
            <a:r>
              <a:rPr lang="en-US" sz="1200" dirty="0" err="1">
                <a:latin typeface="IBM Plex Sans" panose="020B0503050203000203" pitchFamily="34" charset="0"/>
              </a:rPr>
              <a:t>pygame.font.SysFont</a:t>
            </a:r>
            <a:r>
              <a:rPr lang="en-US" sz="1200" dirty="0">
                <a:latin typeface="IBM Plex Sans" panose="020B0503050203000203" pitchFamily="34" charset="0"/>
              </a:rPr>
              <a:t>()- Style and size of text</a:t>
            </a:r>
          </a:p>
        </p:txBody>
      </p:sp>
    </p:spTree>
    <p:extLst>
      <p:ext uri="{BB962C8B-B14F-4D97-AF65-F5344CB8AC3E}">
        <p14:creationId xmlns:p14="http://schemas.microsoft.com/office/powerpoint/2010/main" val="2458099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D3A693-C465-496A-A906-43104860A5A2}"/>
              </a:ext>
            </a:extLst>
          </p:cNvPr>
          <p:cNvSpPr txBox="1">
            <a:spLocks/>
          </p:cNvSpPr>
          <p:nvPr/>
        </p:nvSpPr>
        <p:spPr>
          <a:xfrm>
            <a:off x="914400" y="313755"/>
            <a:ext cx="11137186" cy="1306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IBM Plex Sans" panose="020B0503050203000203" pitchFamily="34" charset="0"/>
              </a:rPr>
              <a:t>Aliens: </a:t>
            </a:r>
            <a:r>
              <a:rPr lang="en-US" b="1" dirty="0" err="1">
                <a:latin typeface="IBM Plex Sans" panose="020B0503050203000203" pitchFamily="34" charset="0"/>
              </a:rPr>
              <a:t>PyGame</a:t>
            </a:r>
            <a:r>
              <a:rPr lang="en-US" b="1" dirty="0">
                <a:latin typeface="IBM Plex Sans" panose="020B0503050203000203" pitchFamily="34" charset="0"/>
              </a:rPr>
              <a:t> Continue</a:t>
            </a:r>
            <a:br>
              <a:rPr lang="en-US" b="1" dirty="0">
                <a:latin typeface="IBM Plex Sans" panose="020B0503050203000203" pitchFamily="34" charset="0"/>
              </a:rPr>
            </a:br>
            <a:r>
              <a:rPr lang="en-US" b="1" dirty="0">
                <a:latin typeface="IBM Plex Sans" panose="020B0503050203000203" pitchFamily="34" charset="0"/>
              </a:rPr>
              <a:t>(Complete Game Explanation)</a:t>
            </a:r>
          </a:p>
        </p:txBody>
      </p:sp>
      <p:sp>
        <p:nvSpPr>
          <p:cNvPr id="7" name="Content Placeholder 2">
            <a:extLst>
              <a:ext uri="{FF2B5EF4-FFF2-40B4-BE49-F238E27FC236}">
                <a16:creationId xmlns:a16="http://schemas.microsoft.com/office/drawing/2014/main" id="{EDC3EE71-68D1-4CD0-8C0A-1D1EDED9E45D}"/>
              </a:ext>
            </a:extLst>
          </p:cNvPr>
          <p:cNvSpPr txBox="1">
            <a:spLocks/>
          </p:cNvSpPr>
          <p:nvPr/>
        </p:nvSpPr>
        <p:spPr>
          <a:xfrm>
            <a:off x="838199" y="1404594"/>
            <a:ext cx="10719063" cy="54534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sz="1600" b="0" i="0" dirty="0">
              <a:effectLst/>
              <a:latin typeface="IBM Plex Sans" panose="020B0503050203000203" pitchFamily="34" charset="0"/>
            </a:endParaRPr>
          </a:p>
        </p:txBody>
      </p:sp>
      <p:sp>
        <p:nvSpPr>
          <p:cNvPr id="8" name="AutoShape 4" descr="svg viewer">
            <a:extLst>
              <a:ext uri="{FF2B5EF4-FFF2-40B4-BE49-F238E27FC236}">
                <a16:creationId xmlns:a16="http://schemas.microsoft.com/office/drawing/2014/main" id="{4A3AAE38-5B20-422F-B349-94F4EE833482}"/>
              </a:ext>
            </a:extLst>
          </p:cNvPr>
          <p:cNvSpPr>
            <a:spLocks noChangeAspect="1" noChangeArrowheads="1"/>
          </p:cNvSpPr>
          <p:nvPr/>
        </p:nvSpPr>
        <p:spPr bwMode="auto">
          <a:xfrm>
            <a:off x="4943475" y="21383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Content Placeholder 2">
            <a:extLst>
              <a:ext uri="{FF2B5EF4-FFF2-40B4-BE49-F238E27FC236}">
                <a16:creationId xmlns:a16="http://schemas.microsoft.com/office/drawing/2014/main" id="{FCCD037E-A88E-43A4-B0B9-76DDD834259D}"/>
              </a:ext>
            </a:extLst>
          </p:cNvPr>
          <p:cNvSpPr txBox="1">
            <a:spLocks/>
          </p:cNvSpPr>
          <p:nvPr/>
        </p:nvSpPr>
        <p:spPr>
          <a:xfrm>
            <a:off x="838199" y="1620199"/>
            <a:ext cx="11049002" cy="49240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200" dirty="0" err="1">
                <a:latin typeface="IBM Plex Sans" panose="020B0503050203000203" pitchFamily="34" charset="0"/>
              </a:rPr>
              <a:t>s</a:t>
            </a:r>
            <a:r>
              <a:rPr lang="en-US" sz="1200" b="0" i="0" dirty="0" err="1">
                <a:effectLst/>
                <a:latin typeface="IBM Plex Sans" panose="020B0503050203000203" pitchFamily="34" charset="0"/>
              </a:rPr>
              <a:t>elf.font.render</a:t>
            </a:r>
            <a:r>
              <a:rPr lang="en-US" sz="1200" b="0" i="0" dirty="0">
                <a:effectLst/>
                <a:latin typeface="IBM Plex Sans" panose="020B0503050203000203" pitchFamily="34" charset="0"/>
              </a:rPr>
              <a:t>()- This function accepts four arguments: text, visible or not, text color, background color</a:t>
            </a:r>
          </a:p>
          <a:p>
            <a:pPr lvl="1"/>
            <a:r>
              <a:rPr lang="en-US" sz="1200" dirty="0" err="1">
                <a:latin typeface="IBM Plex Sans" panose="020B0503050203000203" pitchFamily="34" charset="0"/>
              </a:rPr>
              <a:t>self.object.draw</a:t>
            </a:r>
            <a:r>
              <a:rPr lang="en-US" sz="1200" dirty="0">
                <a:latin typeface="IBM Plex Sans" panose="020B0503050203000203" pitchFamily="34" charset="0"/>
              </a:rPr>
              <a:t>()- This function is from Sprite to draw the image of object.</a:t>
            </a:r>
            <a:endParaRPr lang="en-US" sz="1200" b="0" i="0" dirty="0">
              <a:effectLst/>
              <a:latin typeface="IBM Plex Sans" panose="020B0503050203000203" pitchFamily="34" charset="0"/>
            </a:endParaRPr>
          </a:p>
          <a:p>
            <a:pPr lvl="1"/>
            <a:r>
              <a:rPr lang="en-US" sz="1200" dirty="0" err="1">
                <a:latin typeface="IBM Plex Sans" panose="020B0503050203000203" pitchFamily="34" charset="0"/>
              </a:rPr>
              <a:t>self.screen.fill</a:t>
            </a:r>
            <a:r>
              <a:rPr lang="en-US" sz="1200" dirty="0">
                <a:latin typeface="IBM Plex Sans" panose="020B0503050203000203" pitchFamily="34" charset="0"/>
              </a:rPr>
              <a:t>()- This function accepts two arguments: color, object image</a:t>
            </a:r>
          </a:p>
          <a:p>
            <a:pPr lvl="1"/>
            <a:r>
              <a:rPr lang="en-US" sz="1200" dirty="0" err="1">
                <a:latin typeface="IBM Plex Sans" panose="020B0503050203000203" pitchFamily="34" charset="0"/>
              </a:rPr>
              <a:t>s</a:t>
            </a:r>
            <a:r>
              <a:rPr lang="en-US" sz="1200" b="0" i="0" dirty="0" err="1">
                <a:effectLst/>
                <a:latin typeface="IBM Plex Sans" panose="020B0503050203000203" pitchFamily="34" charset="0"/>
              </a:rPr>
              <a:t>elf.screen.blit</a:t>
            </a:r>
            <a:r>
              <a:rPr lang="en-US" sz="1200" b="0" i="0" dirty="0">
                <a:effectLst/>
                <a:latin typeface="IBM Plex Sans" panose="020B0503050203000203" pitchFamily="34" charset="0"/>
              </a:rPr>
              <a:t>()- This function accepts two arguments: text-image-font, text-image</a:t>
            </a:r>
          </a:p>
          <a:p>
            <a:pPr lvl="1"/>
            <a:r>
              <a:rPr lang="en-US" sz="1200" dirty="0" err="1">
                <a:latin typeface="IBM Plex Sans" panose="020B0503050203000203" pitchFamily="34" charset="0"/>
              </a:rPr>
              <a:t>pygame.mixer.init</a:t>
            </a:r>
            <a:r>
              <a:rPr lang="en-US" sz="1200" dirty="0">
                <a:latin typeface="IBM Plex Sans" panose="020B0503050203000203" pitchFamily="34" charset="0"/>
              </a:rPr>
              <a:t>()- This function initialize sound in the game</a:t>
            </a:r>
          </a:p>
          <a:p>
            <a:pPr lvl="1"/>
            <a:r>
              <a:rPr lang="en-US" sz="1200" b="0" i="0" dirty="0" err="1">
                <a:effectLst/>
                <a:latin typeface="IBM Plex Sans" panose="020B0503050203000203" pitchFamily="34" charset="0"/>
              </a:rPr>
              <a:t>pygame.display.set_mode</a:t>
            </a:r>
            <a:r>
              <a:rPr lang="en-US" sz="1200" b="0" i="0" dirty="0">
                <a:effectLst/>
                <a:latin typeface="IBM Plex Sans" panose="020B0503050203000203" pitchFamily="34" charset="0"/>
              </a:rPr>
              <a:t>((width, height), </a:t>
            </a:r>
            <a:r>
              <a:rPr lang="en-US" sz="1200" b="0" i="0" dirty="0" err="1">
                <a:effectLst/>
                <a:latin typeface="IBM Plex Sans" panose="020B0503050203000203" pitchFamily="34" charset="0"/>
              </a:rPr>
              <a:t>fullscreen</a:t>
            </a:r>
            <a:r>
              <a:rPr lang="en-US" sz="1200" b="0" i="0" dirty="0">
                <a:effectLst/>
                <a:latin typeface="IBM Plex Sans" panose="020B0503050203000203" pitchFamily="34" charset="0"/>
              </a:rPr>
              <a:t>)</a:t>
            </a:r>
          </a:p>
          <a:p>
            <a:pPr lvl="1"/>
            <a:r>
              <a:rPr lang="en-US" sz="1200" dirty="0" err="1">
                <a:latin typeface="IBM Plex Sans" panose="020B0503050203000203" pitchFamily="34" charset="0"/>
              </a:rPr>
              <a:t>pygame.display.set_caption</a:t>
            </a:r>
            <a:r>
              <a:rPr lang="en-US" sz="1200" dirty="0">
                <a:latin typeface="IBM Plex Sans" panose="020B0503050203000203" pitchFamily="34" charset="0"/>
              </a:rPr>
              <a:t>()- This function sets the screen title.</a:t>
            </a:r>
          </a:p>
          <a:p>
            <a:pPr lvl="1"/>
            <a:r>
              <a:rPr lang="en-US" sz="1200" b="0" i="0" dirty="0" err="1">
                <a:effectLst/>
                <a:latin typeface="IBM Plex Sans" panose="020B0503050203000203" pitchFamily="34" charset="0"/>
              </a:rPr>
              <a:t>pygame.sprite.Group</a:t>
            </a:r>
            <a:r>
              <a:rPr lang="en-US" sz="1200" b="0" i="0" dirty="0">
                <a:effectLst/>
                <a:latin typeface="IBM Plex Sans" panose="020B0503050203000203" pitchFamily="34" charset="0"/>
              </a:rPr>
              <a:t>()- This function initializes the group of related objects, i.e., bullets or aliens</a:t>
            </a:r>
          </a:p>
          <a:p>
            <a:pPr lvl="1"/>
            <a:r>
              <a:rPr lang="en-US" sz="1200" dirty="0" err="1">
                <a:latin typeface="IBM Plex Sans" panose="020B0503050203000203" pitchFamily="34" charset="0"/>
              </a:rPr>
              <a:t>self.object.empty</a:t>
            </a:r>
            <a:r>
              <a:rPr lang="en-US" sz="1200" dirty="0">
                <a:latin typeface="IBM Plex Sans" panose="020B0503050203000203" pitchFamily="34" charset="0"/>
              </a:rPr>
              <a:t>()- The object will be empty once this function will be called</a:t>
            </a:r>
          </a:p>
          <a:p>
            <a:pPr lvl="1"/>
            <a:r>
              <a:rPr lang="en-US" sz="1200" dirty="0">
                <a:latin typeface="IBM Plex Sans" panose="020B0503050203000203" pitchFamily="34" charset="0"/>
              </a:rPr>
              <a:t>s</a:t>
            </a:r>
            <a:r>
              <a:rPr lang="en-US" sz="1200" b="0" i="0" dirty="0">
                <a:effectLst/>
                <a:latin typeface="IBM Plex Sans" panose="020B0503050203000203" pitchFamily="34" charset="0"/>
              </a:rPr>
              <a:t>leep(seconds)</a:t>
            </a:r>
          </a:p>
          <a:p>
            <a:pPr lvl="1"/>
            <a:r>
              <a:rPr lang="en-US" sz="1200" dirty="0" err="1">
                <a:latin typeface="IBM Plex Sans" panose="020B0503050203000203" pitchFamily="34" charset="0"/>
              </a:rPr>
              <a:t>pygame.mouse.set_visible</a:t>
            </a:r>
            <a:r>
              <a:rPr lang="en-US" sz="1200" dirty="0">
                <a:latin typeface="IBM Plex Sans" panose="020B0503050203000203" pitchFamily="34" charset="0"/>
              </a:rPr>
              <a:t>(True)- The mouse will be visible if the argument is True otherwise False.</a:t>
            </a:r>
          </a:p>
          <a:p>
            <a:pPr lvl="1"/>
            <a:r>
              <a:rPr lang="en-US" sz="1200" dirty="0" err="1">
                <a:latin typeface="IBM Plex Sans" panose="020B0503050203000203" pitchFamily="34" charset="0"/>
              </a:rPr>
              <a:t>s</a:t>
            </a:r>
            <a:r>
              <a:rPr lang="en-US" sz="1200" b="0" i="0" dirty="0" err="1">
                <a:effectLst/>
                <a:latin typeface="IBM Plex Sans" panose="020B0503050203000203" pitchFamily="34" charset="0"/>
              </a:rPr>
              <a:t>elf.object.sprites</a:t>
            </a:r>
            <a:r>
              <a:rPr lang="en-US" sz="1200" b="0" i="0" dirty="0">
                <a:effectLst/>
                <a:latin typeface="IBM Plex Sans" panose="020B0503050203000203" pitchFamily="34" charset="0"/>
              </a:rPr>
              <a:t>()</a:t>
            </a:r>
            <a:r>
              <a:rPr lang="en-IN" sz="1200" b="0" i="0" dirty="0">
                <a:effectLst/>
                <a:latin typeface="IBM Plex Sans" panose="020B0503050203000203" pitchFamily="34" charset="0"/>
              </a:rPr>
              <a:t>- Create the list of object.</a:t>
            </a:r>
          </a:p>
          <a:p>
            <a:pPr lvl="1"/>
            <a:r>
              <a:rPr lang="en-IN" sz="1200" dirty="0" err="1">
                <a:latin typeface="IBM Plex Sans" panose="020B0503050203000203" pitchFamily="34" charset="0"/>
              </a:rPr>
              <a:t>pygame.sprite.spritecollideany</a:t>
            </a:r>
            <a:r>
              <a:rPr lang="en-IN" sz="1200" dirty="0">
                <a:latin typeface="IBM Plex Sans" panose="020B0503050203000203" pitchFamily="34" charset="0"/>
              </a:rPr>
              <a:t>(object1, object2)- To detect if there is a collision between two sprite objects.</a:t>
            </a:r>
          </a:p>
          <a:p>
            <a:pPr lvl="1"/>
            <a:r>
              <a:rPr lang="en-IN" sz="1200" b="0" i="0" dirty="0" err="1">
                <a:effectLst/>
                <a:latin typeface="IBM Plex Sans" panose="020B0503050203000203" pitchFamily="34" charset="0"/>
              </a:rPr>
              <a:t>pygame.sprite.groupcollide</a:t>
            </a:r>
            <a:r>
              <a:rPr lang="en-IN" sz="1200" b="0" i="0" dirty="0">
                <a:effectLst/>
                <a:latin typeface="IBM Plex Sans" panose="020B0503050203000203" pitchFamily="34" charset="0"/>
              </a:rPr>
              <a:t>(object1, object2, True, True)- To detect the group collision between two objects. First ‘True’ is for one object1 collide with only one object2 otherwise ‘False’. Second ‘True’ is for object2 with similar first ‘True’ explanation.</a:t>
            </a:r>
          </a:p>
          <a:p>
            <a:pPr lvl="1"/>
            <a:r>
              <a:rPr lang="en-US" sz="1200" b="0" i="0" dirty="0" err="1">
                <a:effectLst/>
                <a:latin typeface="IBM Plex Sans" panose="020B0503050203000203" pitchFamily="34" charset="0"/>
              </a:rPr>
              <a:t>self.play_button.rect.collidepoint</a:t>
            </a:r>
            <a:r>
              <a:rPr lang="en-US" sz="1200" b="0" i="0" dirty="0">
                <a:effectLst/>
                <a:latin typeface="IBM Plex Sans" panose="020B0503050203000203" pitchFamily="34" charset="0"/>
              </a:rPr>
              <a:t>(</a:t>
            </a:r>
            <a:r>
              <a:rPr lang="en-US" sz="1200" b="0" i="0" dirty="0" err="1">
                <a:effectLst/>
                <a:latin typeface="IBM Plex Sans" panose="020B0503050203000203" pitchFamily="34" charset="0"/>
              </a:rPr>
              <a:t>mouse_pos</a:t>
            </a:r>
            <a:r>
              <a:rPr lang="en-US" sz="1200" b="0" i="0" dirty="0">
                <a:effectLst/>
                <a:latin typeface="IBM Plex Sans" panose="020B0503050203000203" pitchFamily="34" charset="0"/>
              </a:rPr>
              <a:t>)- To check whether mouse is clicked on the image or not.</a:t>
            </a:r>
          </a:p>
          <a:p>
            <a:pPr lvl="1"/>
            <a:r>
              <a:rPr lang="en-US" sz="1200" dirty="0" err="1">
                <a:latin typeface="IBM Plex Sans" panose="020B0503050203000203" pitchFamily="34" charset="0"/>
              </a:rPr>
              <a:t>pygame.K_SPACE</a:t>
            </a:r>
            <a:r>
              <a:rPr lang="en-US" sz="1200" dirty="0">
                <a:latin typeface="IBM Plex Sans" panose="020B0503050203000203" pitchFamily="34" charset="0"/>
              </a:rPr>
              <a:t>- This attribute detects whether space is entered or not.</a:t>
            </a:r>
          </a:p>
          <a:p>
            <a:pPr lvl="1"/>
            <a:r>
              <a:rPr lang="en-US" sz="1200" b="0" i="0" dirty="0" err="1">
                <a:effectLst/>
                <a:latin typeface="IBM Plex Sans" panose="020B0503050203000203" pitchFamily="34" charset="0"/>
              </a:rPr>
              <a:t>pygame.display.flip</a:t>
            </a:r>
            <a:r>
              <a:rPr lang="en-US" sz="1200" b="0" i="0" dirty="0">
                <a:effectLst/>
                <a:latin typeface="IBM Plex Sans" panose="020B0503050203000203" pitchFamily="34" charset="0"/>
              </a:rPr>
              <a:t>()- Make the recent created screen visible.</a:t>
            </a:r>
          </a:p>
        </p:txBody>
      </p:sp>
    </p:spTree>
    <p:extLst>
      <p:ext uri="{BB962C8B-B14F-4D97-AF65-F5344CB8AC3E}">
        <p14:creationId xmlns:p14="http://schemas.microsoft.com/office/powerpoint/2010/main" val="4170155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D3A693-C465-496A-A906-43104860A5A2}"/>
              </a:ext>
            </a:extLst>
          </p:cNvPr>
          <p:cNvSpPr txBox="1">
            <a:spLocks/>
          </p:cNvSpPr>
          <p:nvPr/>
        </p:nvSpPr>
        <p:spPr>
          <a:xfrm>
            <a:off x="914400" y="313755"/>
            <a:ext cx="11137186" cy="1306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IBM Plex Sans" panose="020B0503050203000203" pitchFamily="34" charset="0"/>
              </a:rPr>
              <a:t>Aliens: </a:t>
            </a:r>
            <a:r>
              <a:rPr lang="en-US" b="1" dirty="0" err="1">
                <a:latin typeface="IBM Plex Sans" panose="020B0503050203000203" pitchFamily="34" charset="0"/>
              </a:rPr>
              <a:t>PyGame</a:t>
            </a:r>
            <a:r>
              <a:rPr lang="en-US" b="1" dirty="0">
                <a:latin typeface="IBM Plex Sans" panose="020B0503050203000203" pitchFamily="34" charset="0"/>
              </a:rPr>
              <a:t> Continue</a:t>
            </a:r>
            <a:br>
              <a:rPr lang="en-US" b="1" dirty="0">
                <a:latin typeface="IBM Plex Sans" panose="020B0503050203000203" pitchFamily="34" charset="0"/>
              </a:rPr>
            </a:br>
            <a:r>
              <a:rPr lang="en-US" b="1" dirty="0">
                <a:latin typeface="IBM Plex Sans" panose="020B0503050203000203" pitchFamily="34" charset="0"/>
              </a:rPr>
              <a:t>(Complete Game Explanation)</a:t>
            </a:r>
          </a:p>
        </p:txBody>
      </p:sp>
      <p:sp>
        <p:nvSpPr>
          <p:cNvPr id="7" name="Content Placeholder 2">
            <a:extLst>
              <a:ext uri="{FF2B5EF4-FFF2-40B4-BE49-F238E27FC236}">
                <a16:creationId xmlns:a16="http://schemas.microsoft.com/office/drawing/2014/main" id="{EDC3EE71-68D1-4CD0-8C0A-1D1EDED9E45D}"/>
              </a:ext>
            </a:extLst>
          </p:cNvPr>
          <p:cNvSpPr txBox="1">
            <a:spLocks/>
          </p:cNvSpPr>
          <p:nvPr/>
        </p:nvSpPr>
        <p:spPr>
          <a:xfrm>
            <a:off x="838199" y="1404594"/>
            <a:ext cx="10719063" cy="54534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sz="1600" b="0" i="0" dirty="0">
              <a:effectLst/>
              <a:latin typeface="IBM Plex Sans" panose="020B0503050203000203" pitchFamily="34" charset="0"/>
            </a:endParaRPr>
          </a:p>
        </p:txBody>
      </p:sp>
      <p:sp>
        <p:nvSpPr>
          <p:cNvPr id="8" name="AutoShape 4" descr="svg viewer">
            <a:extLst>
              <a:ext uri="{FF2B5EF4-FFF2-40B4-BE49-F238E27FC236}">
                <a16:creationId xmlns:a16="http://schemas.microsoft.com/office/drawing/2014/main" id="{4A3AAE38-5B20-422F-B349-94F4EE833482}"/>
              </a:ext>
            </a:extLst>
          </p:cNvPr>
          <p:cNvSpPr>
            <a:spLocks noChangeAspect="1" noChangeArrowheads="1"/>
          </p:cNvSpPr>
          <p:nvPr/>
        </p:nvSpPr>
        <p:spPr bwMode="auto">
          <a:xfrm>
            <a:off x="4943475" y="21383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Content Placeholder 2">
            <a:extLst>
              <a:ext uri="{FF2B5EF4-FFF2-40B4-BE49-F238E27FC236}">
                <a16:creationId xmlns:a16="http://schemas.microsoft.com/office/drawing/2014/main" id="{FCCD037E-A88E-43A4-B0B9-76DDD834259D}"/>
              </a:ext>
            </a:extLst>
          </p:cNvPr>
          <p:cNvSpPr txBox="1">
            <a:spLocks/>
          </p:cNvSpPr>
          <p:nvPr/>
        </p:nvSpPr>
        <p:spPr>
          <a:xfrm>
            <a:off x="838199" y="1620199"/>
            <a:ext cx="11049002" cy="49240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sz="1200" b="0" i="0" dirty="0">
              <a:effectLst/>
              <a:latin typeface="IBM Plex Sans" panose="020B0503050203000203" pitchFamily="34" charset="0"/>
            </a:endParaRPr>
          </a:p>
        </p:txBody>
      </p:sp>
      <p:pic>
        <p:nvPicPr>
          <p:cNvPr id="4" name="Picture 3">
            <a:extLst>
              <a:ext uri="{FF2B5EF4-FFF2-40B4-BE49-F238E27FC236}">
                <a16:creationId xmlns:a16="http://schemas.microsoft.com/office/drawing/2014/main" id="{DD2F701C-E7D3-4AD4-B055-52D3934ADAD7}"/>
              </a:ext>
            </a:extLst>
          </p:cNvPr>
          <p:cNvPicPr>
            <a:picLocks noChangeAspect="1"/>
          </p:cNvPicPr>
          <p:nvPr/>
        </p:nvPicPr>
        <p:blipFill>
          <a:blip r:embed="rId3"/>
          <a:stretch>
            <a:fillRect/>
          </a:stretch>
        </p:blipFill>
        <p:spPr>
          <a:xfrm>
            <a:off x="962203" y="1620198"/>
            <a:ext cx="4133672" cy="5139652"/>
          </a:xfrm>
          <a:prstGeom prst="rect">
            <a:avLst/>
          </a:prstGeom>
        </p:spPr>
      </p:pic>
      <p:pic>
        <p:nvPicPr>
          <p:cNvPr id="9" name="Picture 8">
            <a:extLst>
              <a:ext uri="{FF2B5EF4-FFF2-40B4-BE49-F238E27FC236}">
                <a16:creationId xmlns:a16="http://schemas.microsoft.com/office/drawing/2014/main" id="{B6309213-438D-46FB-823D-D015E29EB87F}"/>
              </a:ext>
            </a:extLst>
          </p:cNvPr>
          <p:cNvPicPr>
            <a:picLocks noChangeAspect="1"/>
          </p:cNvPicPr>
          <p:nvPr/>
        </p:nvPicPr>
        <p:blipFill>
          <a:blip r:embed="rId4"/>
          <a:stretch>
            <a:fillRect/>
          </a:stretch>
        </p:blipFill>
        <p:spPr>
          <a:xfrm>
            <a:off x="5143678" y="1620198"/>
            <a:ext cx="4721092" cy="5139652"/>
          </a:xfrm>
          <a:prstGeom prst="rect">
            <a:avLst/>
          </a:prstGeom>
        </p:spPr>
      </p:pic>
      <p:sp>
        <p:nvSpPr>
          <p:cNvPr id="2" name="TextBox 1">
            <a:extLst>
              <a:ext uri="{FF2B5EF4-FFF2-40B4-BE49-F238E27FC236}">
                <a16:creationId xmlns:a16="http://schemas.microsoft.com/office/drawing/2014/main" id="{387229BD-5574-40E7-BB18-AD17E46C6373}"/>
              </a:ext>
            </a:extLst>
          </p:cNvPr>
          <p:cNvSpPr txBox="1"/>
          <p:nvPr/>
        </p:nvSpPr>
        <p:spPr>
          <a:xfrm>
            <a:off x="9864770" y="1620197"/>
            <a:ext cx="2263017" cy="2862322"/>
          </a:xfrm>
          <a:prstGeom prst="rect">
            <a:avLst/>
          </a:prstGeom>
          <a:noFill/>
        </p:spPr>
        <p:txBody>
          <a:bodyPr wrap="square" rtlCol="0">
            <a:spAutoFit/>
          </a:bodyPr>
          <a:lstStyle/>
          <a:p>
            <a:pPr algn="just"/>
            <a:r>
              <a:rPr lang="en-IN" b="1" dirty="0"/>
              <a:t>Settings</a:t>
            </a:r>
            <a:r>
              <a:rPr lang="en-IN" dirty="0"/>
              <a:t> module is for setting the default properties for objects such as Screen, ship, bullets and aliens.</a:t>
            </a:r>
            <a:br>
              <a:rPr lang="en-IN" dirty="0"/>
            </a:br>
            <a:r>
              <a:rPr lang="en-IN" dirty="0"/>
              <a:t>This module involves speed of objects and scale up of speed when the game levelled up.</a:t>
            </a:r>
          </a:p>
        </p:txBody>
      </p:sp>
    </p:spTree>
    <p:extLst>
      <p:ext uri="{BB962C8B-B14F-4D97-AF65-F5344CB8AC3E}">
        <p14:creationId xmlns:p14="http://schemas.microsoft.com/office/powerpoint/2010/main" val="861982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D3A693-C465-496A-A906-43104860A5A2}"/>
              </a:ext>
            </a:extLst>
          </p:cNvPr>
          <p:cNvSpPr txBox="1">
            <a:spLocks/>
          </p:cNvSpPr>
          <p:nvPr/>
        </p:nvSpPr>
        <p:spPr>
          <a:xfrm>
            <a:off x="914400" y="313755"/>
            <a:ext cx="11137186" cy="1306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IBM Plex Sans" panose="020B0503050203000203" pitchFamily="34" charset="0"/>
              </a:rPr>
              <a:t>Aliens: </a:t>
            </a:r>
            <a:r>
              <a:rPr lang="en-US" b="1" dirty="0" err="1">
                <a:latin typeface="IBM Plex Sans" panose="020B0503050203000203" pitchFamily="34" charset="0"/>
              </a:rPr>
              <a:t>PyGame</a:t>
            </a:r>
            <a:r>
              <a:rPr lang="en-US" b="1" dirty="0">
                <a:latin typeface="IBM Plex Sans" panose="020B0503050203000203" pitchFamily="34" charset="0"/>
              </a:rPr>
              <a:t> Continue</a:t>
            </a:r>
            <a:br>
              <a:rPr lang="en-US" b="1" dirty="0">
                <a:latin typeface="IBM Plex Sans" panose="020B0503050203000203" pitchFamily="34" charset="0"/>
              </a:rPr>
            </a:br>
            <a:r>
              <a:rPr lang="en-US" b="1" dirty="0">
                <a:latin typeface="IBM Plex Sans" panose="020B0503050203000203" pitchFamily="34" charset="0"/>
              </a:rPr>
              <a:t>(Complete Game Explanation)</a:t>
            </a:r>
          </a:p>
        </p:txBody>
      </p:sp>
      <p:sp>
        <p:nvSpPr>
          <p:cNvPr id="7" name="Content Placeholder 2">
            <a:extLst>
              <a:ext uri="{FF2B5EF4-FFF2-40B4-BE49-F238E27FC236}">
                <a16:creationId xmlns:a16="http://schemas.microsoft.com/office/drawing/2014/main" id="{EDC3EE71-68D1-4CD0-8C0A-1D1EDED9E45D}"/>
              </a:ext>
            </a:extLst>
          </p:cNvPr>
          <p:cNvSpPr txBox="1">
            <a:spLocks/>
          </p:cNvSpPr>
          <p:nvPr/>
        </p:nvSpPr>
        <p:spPr>
          <a:xfrm>
            <a:off x="838199" y="1404594"/>
            <a:ext cx="10719063" cy="54534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sz="1600" b="0" i="0" dirty="0">
              <a:effectLst/>
              <a:latin typeface="IBM Plex Sans" panose="020B0503050203000203" pitchFamily="34" charset="0"/>
            </a:endParaRPr>
          </a:p>
        </p:txBody>
      </p:sp>
      <p:sp>
        <p:nvSpPr>
          <p:cNvPr id="8" name="AutoShape 4" descr="svg viewer">
            <a:extLst>
              <a:ext uri="{FF2B5EF4-FFF2-40B4-BE49-F238E27FC236}">
                <a16:creationId xmlns:a16="http://schemas.microsoft.com/office/drawing/2014/main" id="{4A3AAE38-5B20-422F-B349-94F4EE833482}"/>
              </a:ext>
            </a:extLst>
          </p:cNvPr>
          <p:cNvSpPr>
            <a:spLocks noChangeAspect="1" noChangeArrowheads="1"/>
          </p:cNvSpPr>
          <p:nvPr/>
        </p:nvSpPr>
        <p:spPr bwMode="auto">
          <a:xfrm>
            <a:off x="4943475" y="21383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387229BD-5574-40E7-BB18-AD17E46C6373}"/>
              </a:ext>
            </a:extLst>
          </p:cNvPr>
          <p:cNvSpPr txBox="1"/>
          <p:nvPr/>
        </p:nvSpPr>
        <p:spPr>
          <a:xfrm>
            <a:off x="9508960" y="1620197"/>
            <a:ext cx="2679991" cy="3693319"/>
          </a:xfrm>
          <a:prstGeom prst="rect">
            <a:avLst/>
          </a:prstGeom>
          <a:noFill/>
        </p:spPr>
        <p:txBody>
          <a:bodyPr wrap="square" rtlCol="0">
            <a:spAutoFit/>
          </a:bodyPr>
          <a:lstStyle/>
          <a:p>
            <a:pPr algn="just"/>
            <a:r>
              <a:rPr lang="en-IN" b="1" dirty="0"/>
              <a:t>Ship</a:t>
            </a:r>
            <a:r>
              <a:rPr lang="en-IN" dirty="0"/>
              <a:t> module uses Sprite class for creating a group of ships in the scoreboard. Ship class sets the properties of the ship image. It also has the update for moving ship left to right, </a:t>
            </a:r>
            <a:r>
              <a:rPr lang="en-IN" dirty="0" err="1"/>
              <a:t>blitme</a:t>
            </a:r>
            <a:r>
              <a:rPr lang="en-IN" dirty="0"/>
              <a:t> for creating a ship image at the bottom of the screen, and </a:t>
            </a:r>
            <a:r>
              <a:rPr lang="en-IN" dirty="0" err="1"/>
              <a:t>center_ship</a:t>
            </a:r>
            <a:r>
              <a:rPr lang="en-IN" dirty="0"/>
              <a:t> for placing the ship in the </a:t>
            </a:r>
            <a:r>
              <a:rPr lang="en-IN" dirty="0" err="1"/>
              <a:t>center</a:t>
            </a:r>
            <a:r>
              <a:rPr lang="en-IN" dirty="0"/>
              <a:t> of the screen.</a:t>
            </a:r>
          </a:p>
        </p:txBody>
      </p:sp>
      <p:pic>
        <p:nvPicPr>
          <p:cNvPr id="6" name="Picture 5">
            <a:extLst>
              <a:ext uri="{FF2B5EF4-FFF2-40B4-BE49-F238E27FC236}">
                <a16:creationId xmlns:a16="http://schemas.microsoft.com/office/drawing/2014/main" id="{5A0D7145-AEA0-4F97-BBC5-2173BF77EE10}"/>
              </a:ext>
            </a:extLst>
          </p:cNvPr>
          <p:cNvPicPr>
            <a:picLocks noChangeAspect="1"/>
          </p:cNvPicPr>
          <p:nvPr/>
        </p:nvPicPr>
        <p:blipFill>
          <a:blip r:embed="rId3"/>
          <a:stretch>
            <a:fillRect/>
          </a:stretch>
        </p:blipFill>
        <p:spPr>
          <a:xfrm>
            <a:off x="777035" y="1620196"/>
            <a:ext cx="4352441" cy="5109377"/>
          </a:xfrm>
          <a:prstGeom prst="rect">
            <a:avLst/>
          </a:prstGeom>
        </p:spPr>
      </p:pic>
      <p:pic>
        <p:nvPicPr>
          <p:cNvPr id="11" name="Picture 10">
            <a:extLst>
              <a:ext uri="{FF2B5EF4-FFF2-40B4-BE49-F238E27FC236}">
                <a16:creationId xmlns:a16="http://schemas.microsoft.com/office/drawing/2014/main" id="{7E4DCEDF-E221-411E-BFF0-1C065E76186F}"/>
              </a:ext>
            </a:extLst>
          </p:cNvPr>
          <p:cNvPicPr>
            <a:picLocks noChangeAspect="1"/>
          </p:cNvPicPr>
          <p:nvPr/>
        </p:nvPicPr>
        <p:blipFill>
          <a:blip r:embed="rId4"/>
          <a:stretch>
            <a:fillRect/>
          </a:stretch>
        </p:blipFill>
        <p:spPr>
          <a:xfrm>
            <a:off x="5190640" y="1620195"/>
            <a:ext cx="4318320" cy="5109377"/>
          </a:xfrm>
          <a:prstGeom prst="rect">
            <a:avLst/>
          </a:prstGeom>
        </p:spPr>
      </p:pic>
    </p:spTree>
    <p:extLst>
      <p:ext uri="{BB962C8B-B14F-4D97-AF65-F5344CB8AC3E}">
        <p14:creationId xmlns:p14="http://schemas.microsoft.com/office/powerpoint/2010/main" val="4214434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D3A693-C465-496A-A906-43104860A5A2}"/>
              </a:ext>
            </a:extLst>
          </p:cNvPr>
          <p:cNvSpPr txBox="1">
            <a:spLocks/>
          </p:cNvSpPr>
          <p:nvPr/>
        </p:nvSpPr>
        <p:spPr>
          <a:xfrm>
            <a:off x="914400" y="313755"/>
            <a:ext cx="11137186" cy="1306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IBM Plex Sans" panose="020B0503050203000203" pitchFamily="34" charset="0"/>
              </a:rPr>
              <a:t>Aliens: </a:t>
            </a:r>
            <a:r>
              <a:rPr lang="en-US" b="1" dirty="0" err="1">
                <a:latin typeface="IBM Plex Sans" panose="020B0503050203000203" pitchFamily="34" charset="0"/>
              </a:rPr>
              <a:t>PyGame</a:t>
            </a:r>
            <a:r>
              <a:rPr lang="en-US" b="1" dirty="0">
                <a:latin typeface="IBM Plex Sans" panose="020B0503050203000203" pitchFamily="34" charset="0"/>
              </a:rPr>
              <a:t> Continue</a:t>
            </a:r>
            <a:br>
              <a:rPr lang="en-US" b="1" dirty="0">
                <a:latin typeface="IBM Plex Sans" panose="020B0503050203000203" pitchFamily="34" charset="0"/>
              </a:rPr>
            </a:br>
            <a:r>
              <a:rPr lang="en-US" b="1" dirty="0">
                <a:latin typeface="IBM Plex Sans" panose="020B0503050203000203" pitchFamily="34" charset="0"/>
              </a:rPr>
              <a:t>(Complete Game Explanation)</a:t>
            </a:r>
          </a:p>
        </p:txBody>
      </p:sp>
      <p:sp>
        <p:nvSpPr>
          <p:cNvPr id="7" name="Content Placeholder 2">
            <a:extLst>
              <a:ext uri="{FF2B5EF4-FFF2-40B4-BE49-F238E27FC236}">
                <a16:creationId xmlns:a16="http://schemas.microsoft.com/office/drawing/2014/main" id="{EDC3EE71-68D1-4CD0-8C0A-1D1EDED9E45D}"/>
              </a:ext>
            </a:extLst>
          </p:cNvPr>
          <p:cNvSpPr txBox="1">
            <a:spLocks/>
          </p:cNvSpPr>
          <p:nvPr/>
        </p:nvSpPr>
        <p:spPr>
          <a:xfrm>
            <a:off x="838199" y="1404594"/>
            <a:ext cx="10719063" cy="54534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sz="1600" b="0" i="0" dirty="0">
              <a:effectLst/>
              <a:latin typeface="IBM Plex Sans" panose="020B0503050203000203" pitchFamily="34" charset="0"/>
            </a:endParaRPr>
          </a:p>
        </p:txBody>
      </p:sp>
      <p:sp>
        <p:nvSpPr>
          <p:cNvPr id="8" name="AutoShape 4" descr="svg viewer">
            <a:extLst>
              <a:ext uri="{FF2B5EF4-FFF2-40B4-BE49-F238E27FC236}">
                <a16:creationId xmlns:a16="http://schemas.microsoft.com/office/drawing/2014/main" id="{4A3AAE38-5B20-422F-B349-94F4EE833482}"/>
              </a:ext>
            </a:extLst>
          </p:cNvPr>
          <p:cNvSpPr>
            <a:spLocks noChangeAspect="1" noChangeArrowheads="1"/>
          </p:cNvSpPr>
          <p:nvPr/>
        </p:nvSpPr>
        <p:spPr bwMode="auto">
          <a:xfrm>
            <a:off x="4943475" y="21383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387229BD-5574-40E7-BB18-AD17E46C6373}"/>
              </a:ext>
            </a:extLst>
          </p:cNvPr>
          <p:cNvSpPr txBox="1"/>
          <p:nvPr/>
        </p:nvSpPr>
        <p:spPr>
          <a:xfrm>
            <a:off x="9508960" y="1620197"/>
            <a:ext cx="2679991" cy="2862322"/>
          </a:xfrm>
          <a:prstGeom prst="rect">
            <a:avLst/>
          </a:prstGeom>
          <a:noFill/>
        </p:spPr>
        <p:txBody>
          <a:bodyPr wrap="square" rtlCol="0">
            <a:spAutoFit/>
          </a:bodyPr>
          <a:lstStyle/>
          <a:p>
            <a:pPr algn="just"/>
            <a:r>
              <a:rPr lang="en-IN" b="1" dirty="0"/>
              <a:t>Bullet</a:t>
            </a:r>
            <a:r>
              <a:rPr lang="en-IN" dirty="0"/>
              <a:t> module uses Sprite class for creating a group of bullets while shooting aliens. Bullet class sets the properties of the bullet image. It also has the update for moving the bullet vertically, and </a:t>
            </a:r>
            <a:r>
              <a:rPr lang="en-IN" dirty="0" err="1"/>
              <a:t>draw_bullet</a:t>
            </a:r>
            <a:r>
              <a:rPr lang="en-IN" dirty="0"/>
              <a:t> for drawing the bullets.</a:t>
            </a:r>
          </a:p>
        </p:txBody>
      </p:sp>
      <p:pic>
        <p:nvPicPr>
          <p:cNvPr id="4" name="Picture 3">
            <a:extLst>
              <a:ext uri="{FF2B5EF4-FFF2-40B4-BE49-F238E27FC236}">
                <a16:creationId xmlns:a16="http://schemas.microsoft.com/office/drawing/2014/main" id="{79D387FE-F427-48CD-821B-743E98ED088C}"/>
              </a:ext>
            </a:extLst>
          </p:cNvPr>
          <p:cNvPicPr>
            <a:picLocks noChangeAspect="1"/>
          </p:cNvPicPr>
          <p:nvPr/>
        </p:nvPicPr>
        <p:blipFill>
          <a:blip r:embed="rId3"/>
          <a:stretch>
            <a:fillRect/>
          </a:stretch>
        </p:blipFill>
        <p:spPr>
          <a:xfrm>
            <a:off x="1006868" y="1620196"/>
            <a:ext cx="3799241" cy="5097914"/>
          </a:xfrm>
          <a:prstGeom prst="rect">
            <a:avLst/>
          </a:prstGeom>
        </p:spPr>
      </p:pic>
      <p:pic>
        <p:nvPicPr>
          <p:cNvPr id="10" name="Picture 9">
            <a:extLst>
              <a:ext uri="{FF2B5EF4-FFF2-40B4-BE49-F238E27FC236}">
                <a16:creationId xmlns:a16="http://schemas.microsoft.com/office/drawing/2014/main" id="{D44B6779-F1BA-4608-8EB7-4A62A54C8831}"/>
              </a:ext>
            </a:extLst>
          </p:cNvPr>
          <p:cNvPicPr>
            <a:picLocks noChangeAspect="1"/>
          </p:cNvPicPr>
          <p:nvPr/>
        </p:nvPicPr>
        <p:blipFill>
          <a:blip r:embed="rId4"/>
          <a:stretch>
            <a:fillRect/>
          </a:stretch>
        </p:blipFill>
        <p:spPr>
          <a:xfrm>
            <a:off x="4943475" y="1620196"/>
            <a:ext cx="4565486" cy="5097914"/>
          </a:xfrm>
          <a:prstGeom prst="rect">
            <a:avLst/>
          </a:prstGeom>
        </p:spPr>
      </p:pic>
    </p:spTree>
    <p:extLst>
      <p:ext uri="{BB962C8B-B14F-4D97-AF65-F5344CB8AC3E}">
        <p14:creationId xmlns:p14="http://schemas.microsoft.com/office/powerpoint/2010/main" val="689135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D3A693-C465-496A-A906-43104860A5A2}"/>
              </a:ext>
            </a:extLst>
          </p:cNvPr>
          <p:cNvSpPr txBox="1">
            <a:spLocks/>
          </p:cNvSpPr>
          <p:nvPr/>
        </p:nvSpPr>
        <p:spPr>
          <a:xfrm>
            <a:off x="914400" y="313755"/>
            <a:ext cx="11137186" cy="1306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IBM Plex Sans" panose="020B0503050203000203" pitchFamily="34" charset="0"/>
              </a:rPr>
              <a:t>Aliens: </a:t>
            </a:r>
            <a:r>
              <a:rPr lang="en-US" b="1" dirty="0" err="1">
                <a:latin typeface="IBM Plex Sans" panose="020B0503050203000203" pitchFamily="34" charset="0"/>
              </a:rPr>
              <a:t>PyGame</a:t>
            </a:r>
            <a:r>
              <a:rPr lang="en-US" b="1" dirty="0">
                <a:latin typeface="IBM Plex Sans" panose="020B0503050203000203" pitchFamily="34" charset="0"/>
              </a:rPr>
              <a:t> Continue</a:t>
            </a:r>
            <a:br>
              <a:rPr lang="en-US" b="1" dirty="0">
                <a:latin typeface="IBM Plex Sans" panose="020B0503050203000203" pitchFamily="34" charset="0"/>
              </a:rPr>
            </a:br>
            <a:r>
              <a:rPr lang="en-US" b="1" dirty="0">
                <a:latin typeface="IBM Plex Sans" panose="020B0503050203000203" pitchFamily="34" charset="0"/>
              </a:rPr>
              <a:t>(Complete Game Explanation)</a:t>
            </a:r>
          </a:p>
        </p:txBody>
      </p:sp>
      <p:sp>
        <p:nvSpPr>
          <p:cNvPr id="8" name="AutoShape 4" descr="svg viewer">
            <a:extLst>
              <a:ext uri="{FF2B5EF4-FFF2-40B4-BE49-F238E27FC236}">
                <a16:creationId xmlns:a16="http://schemas.microsoft.com/office/drawing/2014/main" id="{4A3AAE38-5B20-422F-B349-94F4EE833482}"/>
              </a:ext>
            </a:extLst>
          </p:cNvPr>
          <p:cNvSpPr>
            <a:spLocks noChangeAspect="1" noChangeArrowheads="1"/>
          </p:cNvSpPr>
          <p:nvPr/>
        </p:nvSpPr>
        <p:spPr bwMode="auto">
          <a:xfrm>
            <a:off x="4943475" y="21383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387229BD-5574-40E7-BB18-AD17E46C6373}"/>
              </a:ext>
            </a:extLst>
          </p:cNvPr>
          <p:cNvSpPr txBox="1"/>
          <p:nvPr/>
        </p:nvSpPr>
        <p:spPr>
          <a:xfrm>
            <a:off x="9508960" y="1620197"/>
            <a:ext cx="2679991" cy="2862322"/>
          </a:xfrm>
          <a:prstGeom prst="rect">
            <a:avLst/>
          </a:prstGeom>
          <a:noFill/>
        </p:spPr>
        <p:txBody>
          <a:bodyPr wrap="square" rtlCol="0">
            <a:spAutoFit/>
          </a:bodyPr>
          <a:lstStyle/>
          <a:p>
            <a:pPr algn="just"/>
            <a:r>
              <a:rPr lang="en-IN" b="1" dirty="0"/>
              <a:t>Alien</a:t>
            </a:r>
            <a:r>
              <a:rPr lang="en-IN" dirty="0"/>
              <a:t> module uses Sprite class for creating a group of aliens. Alien class sets the properties of the bullet image. It also has the update for moving the alien left-right horizontally and </a:t>
            </a:r>
            <a:r>
              <a:rPr lang="en-IN" dirty="0" err="1"/>
              <a:t>check_edges</a:t>
            </a:r>
            <a:r>
              <a:rPr lang="en-IN" dirty="0"/>
              <a:t> for helping aliens to not disappear from screen.</a:t>
            </a:r>
          </a:p>
        </p:txBody>
      </p:sp>
      <p:pic>
        <p:nvPicPr>
          <p:cNvPr id="6" name="Picture 5">
            <a:extLst>
              <a:ext uri="{FF2B5EF4-FFF2-40B4-BE49-F238E27FC236}">
                <a16:creationId xmlns:a16="http://schemas.microsoft.com/office/drawing/2014/main" id="{40406B20-91DC-4502-9959-9FBD5AE544EE}"/>
              </a:ext>
            </a:extLst>
          </p:cNvPr>
          <p:cNvPicPr>
            <a:picLocks noChangeAspect="1"/>
          </p:cNvPicPr>
          <p:nvPr/>
        </p:nvPicPr>
        <p:blipFill>
          <a:blip r:embed="rId3"/>
          <a:stretch>
            <a:fillRect/>
          </a:stretch>
        </p:blipFill>
        <p:spPr>
          <a:xfrm>
            <a:off x="1058238" y="1620197"/>
            <a:ext cx="3750068" cy="5150474"/>
          </a:xfrm>
          <a:prstGeom prst="rect">
            <a:avLst/>
          </a:prstGeom>
        </p:spPr>
      </p:pic>
      <p:pic>
        <p:nvPicPr>
          <p:cNvPr id="11" name="Picture 10">
            <a:extLst>
              <a:ext uri="{FF2B5EF4-FFF2-40B4-BE49-F238E27FC236}">
                <a16:creationId xmlns:a16="http://schemas.microsoft.com/office/drawing/2014/main" id="{440DCFD7-9B51-44D9-9611-91F5A2D94E3B}"/>
              </a:ext>
            </a:extLst>
          </p:cNvPr>
          <p:cNvPicPr>
            <a:picLocks noChangeAspect="1"/>
          </p:cNvPicPr>
          <p:nvPr/>
        </p:nvPicPr>
        <p:blipFill>
          <a:blip r:embed="rId4"/>
          <a:stretch>
            <a:fillRect/>
          </a:stretch>
        </p:blipFill>
        <p:spPr>
          <a:xfrm>
            <a:off x="4943475" y="1620197"/>
            <a:ext cx="4565485" cy="5150474"/>
          </a:xfrm>
          <a:prstGeom prst="rect">
            <a:avLst/>
          </a:prstGeom>
        </p:spPr>
      </p:pic>
    </p:spTree>
    <p:extLst>
      <p:ext uri="{BB962C8B-B14F-4D97-AF65-F5344CB8AC3E}">
        <p14:creationId xmlns:p14="http://schemas.microsoft.com/office/powerpoint/2010/main" val="3974679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D3A693-C465-496A-A906-43104860A5A2}"/>
              </a:ext>
            </a:extLst>
          </p:cNvPr>
          <p:cNvSpPr txBox="1">
            <a:spLocks/>
          </p:cNvSpPr>
          <p:nvPr/>
        </p:nvSpPr>
        <p:spPr>
          <a:xfrm>
            <a:off x="914400" y="313755"/>
            <a:ext cx="11137186" cy="1306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IBM Plex Sans" panose="020B0503050203000203" pitchFamily="34" charset="0"/>
              </a:rPr>
              <a:t>Aliens: </a:t>
            </a:r>
            <a:r>
              <a:rPr lang="en-US" b="1" dirty="0" err="1">
                <a:latin typeface="IBM Plex Sans" panose="020B0503050203000203" pitchFamily="34" charset="0"/>
              </a:rPr>
              <a:t>PyGame</a:t>
            </a:r>
            <a:r>
              <a:rPr lang="en-US" b="1" dirty="0">
                <a:latin typeface="IBM Plex Sans" panose="020B0503050203000203" pitchFamily="34" charset="0"/>
              </a:rPr>
              <a:t> Continue</a:t>
            </a:r>
            <a:br>
              <a:rPr lang="en-US" b="1" dirty="0">
                <a:latin typeface="IBM Plex Sans" panose="020B0503050203000203" pitchFamily="34" charset="0"/>
              </a:rPr>
            </a:br>
            <a:r>
              <a:rPr lang="en-US" b="1" dirty="0">
                <a:latin typeface="IBM Plex Sans" panose="020B0503050203000203" pitchFamily="34" charset="0"/>
              </a:rPr>
              <a:t>(Complete Game Explanation)</a:t>
            </a:r>
          </a:p>
        </p:txBody>
      </p:sp>
      <p:sp>
        <p:nvSpPr>
          <p:cNvPr id="8" name="AutoShape 4" descr="svg viewer">
            <a:extLst>
              <a:ext uri="{FF2B5EF4-FFF2-40B4-BE49-F238E27FC236}">
                <a16:creationId xmlns:a16="http://schemas.microsoft.com/office/drawing/2014/main" id="{4A3AAE38-5B20-422F-B349-94F4EE833482}"/>
              </a:ext>
            </a:extLst>
          </p:cNvPr>
          <p:cNvSpPr>
            <a:spLocks noChangeAspect="1" noChangeArrowheads="1"/>
          </p:cNvSpPr>
          <p:nvPr/>
        </p:nvSpPr>
        <p:spPr bwMode="auto">
          <a:xfrm>
            <a:off x="4943475" y="21383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387229BD-5574-40E7-BB18-AD17E46C6373}"/>
              </a:ext>
            </a:extLst>
          </p:cNvPr>
          <p:cNvSpPr txBox="1"/>
          <p:nvPr/>
        </p:nvSpPr>
        <p:spPr>
          <a:xfrm>
            <a:off x="9508960" y="1620197"/>
            <a:ext cx="2679991" cy="3416320"/>
          </a:xfrm>
          <a:prstGeom prst="rect">
            <a:avLst/>
          </a:prstGeom>
          <a:noFill/>
        </p:spPr>
        <p:txBody>
          <a:bodyPr wrap="square" rtlCol="0">
            <a:spAutoFit/>
          </a:bodyPr>
          <a:lstStyle/>
          <a:p>
            <a:pPr algn="just"/>
            <a:r>
              <a:rPr lang="en-IN" b="1" dirty="0"/>
              <a:t>Button</a:t>
            </a:r>
            <a:r>
              <a:rPr lang="en-IN" dirty="0"/>
              <a:t> module is for creating a Play button. Button class sets the properties of the Button image. It also has the _</a:t>
            </a:r>
            <a:r>
              <a:rPr lang="en-IN" dirty="0" err="1"/>
              <a:t>prep_msg</a:t>
            </a:r>
            <a:r>
              <a:rPr lang="en-IN" dirty="0"/>
              <a:t> helper function which keeps the button in the </a:t>
            </a:r>
            <a:r>
              <a:rPr lang="en-IN" dirty="0" err="1"/>
              <a:t>center</a:t>
            </a:r>
            <a:r>
              <a:rPr lang="en-IN" dirty="0"/>
              <a:t> of the screen and </a:t>
            </a:r>
            <a:r>
              <a:rPr lang="en-IN" dirty="0" err="1"/>
              <a:t>draw_button</a:t>
            </a:r>
            <a:r>
              <a:rPr lang="en-IN" dirty="0"/>
              <a:t> function for keeping and helping the button to appear on screen.</a:t>
            </a:r>
          </a:p>
        </p:txBody>
      </p:sp>
      <p:pic>
        <p:nvPicPr>
          <p:cNvPr id="4" name="Picture 3">
            <a:extLst>
              <a:ext uri="{FF2B5EF4-FFF2-40B4-BE49-F238E27FC236}">
                <a16:creationId xmlns:a16="http://schemas.microsoft.com/office/drawing/2014/main" id="{9BDECB52-0023-4DA5-BFD6-0B1DEF66921D}"/>
              </a:ext>
            </a:extLst>
          </p:cNvPr>
          <p:cNvPicPr>
            <a:picLocks noChangeAspect="1"/>
          </p:cNvPicPr>
          <p:nvPr/>
        </p:nvPicPr>
        <p:blipFill>
          <a:blip r:embed="rId3"/>
          <a:stretch>
            <a:fillRect/>
          </a:stretch>
        </p:blipFill>
        <p:spPr>
          <a:xfrm>
            <a:off x="1017142" y="1620196"/>
            <a:ext cx="3926333" cy="5129925"/>
          </a:xfrm>
          <a:prstGeom prst="rect">
            <a:avLst/>
          </a:prstGeom>
        </p:spPr>
      </p:pic>
      <p:pic>
        <p:nvPicPr>
          <p:cNvPr id="9" name="Picture 8">
            <a:extLst>
              <a:ext uri="{FF2B5EF4-FFF2-40B4-BE49-F238E27FC236}">
                <a16:creationId xmlns:a16="http://schemas.microsoft.com/office/drawing/2014/main" id="{122B9E8C-12BB-45ED-BB44-C3524F790DCB}"/>
              </a:ext>
            </a:extLst>
          </p:cNvPr>
          <p:cNvPicPr>
            <a:picLocks noChangeAspect="1"/>
          </p:cNvPicPr>
          <p:nvPr/>
        </p:nvPicPr>
        <p:blipFill>
          <a:blip r:embed="rId4"/>
          <a:stretch>
            <a:fillRect/>
          </a:stretch>
        </p:blipFill>
        <p:spPr>
          <a:xfrm>
            <a:off x="5046217" y="1620195"/>
            <a:ext cx="4462743" cy="5129925"/>
          </a:xfrm>
          <a:prstGeom prst="rect">
            <a:avLst/>
          </a:prstGeom>
        </p:spPr>
      </p:pic>
    </p:spTree>
    <p:extLst>
      <p:ext uri="{BB962C8B-B14F-4D97-AF65-F5344CB8AC3E}">
        <p14:creationId xmlns:p14="http://schemas.microsoft.com/office/powerpoint/2010/main" val="1811279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D3A693-C465-496A-A906-43104860A5A2}"/>
              </a:ext>
            </a:extLst>
          </p:cNvPr>
          <p:cNvSpPr txBox="1">
            <a:spLocks/>
          </p:cNvSpPr>
          <p:nvPr/>
        </p:nvSpPr>
        <p:spPr>
          <a:xfrm>
            <a:off x="914400" y="313755"/>
            <a:ext cx="11137186" cy="1306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IBM Plex Sans" panose="020B0503050203000203" pitchFamily="34" charset="0"/>
              </a:rPr>
              <a:t>Aliens: </a:t>
            </a:r>
            <a:r>
              <a:rPr lang="en-US" b="1" dirty="0" err="1">
                <a:latin typeface="IBM Plex Sans" panose="020B0503050203000203" pitchFamily="34" charset="0"/>
              </a:rPr>
              <a:t>PyGame</a:t>
            </a:r>
            <a:r>
              <a:rPr lang="en-US" b="1" dirty="0">
                <a:latin typeface="IBM Plex Sans" panose="020B0503050203000203" pitchFamily="34" charset="0"/>
              </a:rPr>
              <a:t> Continue</a:t>
            </a:r>
            <a:br>
              <a:rPr lang="en-US" b="1" dirty="0">
                <a:latin typeface="IBM Plex Sans" panose="020B0503050203000203" pitchFamily="34" charset="0"/>
              </a:rPr>
            </a:br>
            <a:r>
              <a:rPr lang="en-US" b="1" dirty="0">
                <a:latin typeface="IBM Plex Sans" panose="020B0503050203000203" pitchFamily="34" charset="0"/>
              </a:rPr>
              <a:t>(Complete Game Explanation)</a:t>
            </a:r>
          </a:p>
        </p:txBody>
      </p:sp>
      <p:sp>
        <p:nvSpPr>
          <p:cNvPr id="8" name="AutoShape 4" descr="svg viewer">
            <a:extLst>
              <a:ext uri="{FF2B5EF4-FFF2-40B4-BE49-F238E27FC236}">
                <a16:creationId xmlns:a16="http://schemas.microsoft.com/office/drawing/2014/main" id="{4A3AAE38-5B20-422F-B349-94F4EE833482}"/>
              </a:ext>
            </a:extLst>
          </p:cNvPr>
          <p:cNvSpPr>
            <a:spLocks noChangeAspect="1" noChangeArrowheads="1"/>
          </p:cNvSpPr>
          <p:nvPr/>
        </p:nvSpPr>
        <p:spPr bwMode="auto">
          <a:xfrm>
            <a:off x="4943475" y="21383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387229BD-5574-40E7-BB18-AD17E46C6373}"/>
              </a:ext>
            </a:extLst>
          </p:cNvPr>
          <p:cNvSpPr txBox="1"/>
          <p:nvPr/>
        </p:nvSpPr>
        <p:spPr>
          <a:xfrm>
            <a:off x="8835776" y="1620197"/>
            <a:ext cx="3353176" cy="1477328"/>
          </a:xfrm>
          <a:prstGeom prst="rect">
            <a:avLst/>
          </a:prstGeom>
          <a:noFill/>
        </p:spPr>
        <p:txBody>
          <a:bodyPr wrap="square" rtlCol="0">
            <a:spAutoFit/>
          </a:bodyPr>
          <a:lstStyle/>
          <a:p>
            <a:pPr algn="just"/>
            <a:r>
              <a:rPr lang="en-IN" b="1" dirty="0" err="1"/>
              <a:t>GameStats</a:t>
            </a:r>
            <a:r>
              <a:rPr lang="en-IN" dirty="0"/>
              <a:t> module is for setting the statistics for the game which involves game is active or not, game’s high score, number of ships left, and level of game.</a:t>
            </a:r>
          </a:p>
        </p:txBody>
      </p:sp>
      <p:pic>
        <p:nvPicPr>
          <p:cNvPr id="6" name="Picture 5">
            <a:extLst>
              <a:ext uri="{FF2B5EF4-FFF2-40B4-BE49-F238E27FC236}">
                <a16:creationId xmlns:a16="http://schemas.microsoft.com/office/drawing/2014/main" id="{14A36DDF-FB1E-454A-881A-DA0D1B1BD965}"/>
              </a:ext>
            </a:extLst>
          </p:cNvPr>
          <p:cNvPicPr>
            <a:picLocks noChangeAspect="1"/>
          </p:cNvPicPr>
          <p:nvPr/>
        </p:nvPicPr>
        <p:blipFill>
          <a:blip r:embed="rId3"/>
          <a:stretch>
            <a:fillRect/>
          </a:stretch>
        </p:blipFill>
        <p:spPr>
          <a:xfrm>
            <a:off x="996595" y="1620196"/>
            <a:ext cx="4479532" cy="4894904"/>
          </a:xfrm>
          <a:prstGeom prst="rect">
            <a:avLst/>
          </a:prstGeom>
        </p:spPr>
      </p:pic>
    </p:spTree>
    <p:extLst>
      <p:ext uri="{BB962C8B-B14F-4D97-AF65-F5344CB8AC3E}">
        <p14:creationId xmlns:p14="http://schemas.microsoft.com/office/powerpoint/2010/main" val="3871975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{6A3D4378-CCFF-4CF6-BC9B-CDCA624AB5DE}tf56410444_win32</Template>
  <TotalTime>6</TotalTime>
  <Words>1734</Words>
  <Application>Microsoft Office PowerPoint</Application>
  <PresentationFormat>Widescreen</PresentationFormat>
  <Paragraphs>98</Paragraphs>
  <Slides>19</Slides>
  <Notes>17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Avenir Next LT Pro</vt:lpstr>
      <vt:lpstr>Avenir Next LT Pro Light</vt:lpstr>
      <vt:lpstr>Calibri</vt:lpstr>
      <vt:lpstr>Calibri Light</vt:lpstr>
      <vt:lpstr>Garamond</vt:lpstr>
      <vt:lpstr>IBM Plex Sans</vt:lpstr>
      <vt:lpstr>SavonVTI</vt:lpstr>
      <vt:lpstr>Office Theme</vt:lpstr>
      <vt:lpstr>Alien invasion pyGame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Alien invasion pyGame</dc:title>
  <dc:creator>Anshita Saxena33</dc:creator>
  <cp:lastModifiedBy>Anshita Saxena33</cp:lastModifiedBy>
  <cp:revision>1</cp:revision>
  <dcterms:created xsi:type="dcterms:W3CDTF">2022-01-21T11:50:12Z</dcterms:created>
  <dcterms:modified xsi:type="dcterms:W3CDTF">2022-01-21T11:57:05Z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