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</p:sldIdLst>
  <p:sldSz cx="11430000" cy="14287500"/>
  <p:notesSz cx="11430000" cy="14287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1968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4429125"/>
            <a:ext cx="9715500" cy="3000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8001000"/>
            <a:ext cx="8001000" cy="357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3286125"/>
            <a:ext cx="4972050" cy="942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3286125"/>
            <a:ext cx="4972050" cy="942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430000" cy="14287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500" y="571500"/>
            <a:ext cx="102870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3286125"/>
            <a:ext cx="10287000" cy="942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13287375"/>
            <a:ext cx="365760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13287375"/>
            <a:ext cx="262890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13287375"/>
            <a:ext cx="262890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Anshlibrary/10-Most-Commonly-Used-Subqueries-In-The-Industr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Anshlibrary/10-Most-Commonly-Used-Subqueries-In-The-Industr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Anshlibrary/10-Most-Commonly-Used-Subqueries-In-The-Industr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Anshlibrary/10-Most-Commonly-Used-Subqueries-In-The-Industr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Anshlibrary/10-Most-Commonly-Used-Subqueries-In-The-Industr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42588" y="2975317"/>
            <a:ext cx="3667124" cy="3000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05820" y="6197997"/>
            <a:ext cx="7440930" cy="5312352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algn="ctr">
              <a:lnSpc>
                <a:spcPts val="10200"/>
              </a:lnSpc>
              <a:spcBef>
                <a:spcPts val="625"/>
              </a:spcBef>
            </a:pPr>
            <a:r>
              <a:rPr sz="8850" spc="-31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lang="en-US" sz="8850" spc="-31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88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8850" spc="-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8850" spc="-20" dirty="0" err="1">
                <a:solidFill>
                  <a:srgbClr val="FFFFFF"/>
                </a:solidFill>
                <a:latin typeface="Times New Roman"/>
                <a:cs typeface="Times New Roman"/>
              </a:rPr>
              <a:t>ost</a:t>
            </a:r>
            <a:r>
              <a:rPr sz="88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850" spc="-125" dirty="0">
                <a:solidFill>
                  <a:srgbClr val="FFFFFF"/>
                </a:solidFill>
                <a:latin typeface="Times New Roman"/>
                <a:cs typeface="Times New Roman"/>
              </a:rPr>
              <a:t>Commonly</a:t>
            </a:r>
            <a:r>
              <a:rPr sz="8850" spc="-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850" spc="-130" dirty="0">
                <a:solidFill>
                  <a:srgbClr val="FFFFFF"/>
                </a:solidFill>
                <a:latin typeface="Times New Roman"/>
                <a:cs typeface="Times New Roman"/>
              </a:rPr>
              <a:t>Used </a:t>
            </a:r>
            <a:r>
              <a:rPr lang="en-US" sz="8850" spc="-130" dirty="0">
                <a:solidFill>
                  <a:srgbClr val="FFFFFF"/>
                </a:solidFill>
                <a:latin typeface="Times New Roman"/>
                <a:cs typeface="Times New Roman"/>
              </a:rPr>
              <a:t>CTE </a:t>
            </a:r>
            <a:r>
              <a:rPr sz="8850" spc="-2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885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885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850" spc="-10" dirty="0">
                <a:solidFill>
                  <a:srgbClr val="FFFFFF"/>
                </a:solidFill>
                <a:latin typeface="Times New Roman"/>
                <a:cs typeface="Times New Roman"/>
              </a:rPr>
              <a:t>Industry</a:t>
            </a:r>
            <a:endParaRPr sz="885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459813" y="3186716"/>
            <a:ext cx="1418590" cy="732790"/>
            <a:chOff x="9459813" y="3186716"/>
            <a:chExt cx="1418590" cy="732790"/>
          </a:xfrm>
        </p:grpSpPr>
        <p:sp>
          <p:nvSpPr>
            <p:cNvPr id="7" name="object 7"/>
            <p:cNvSpPr/>
            <p:nvPr/>
          </p:nvSpPr>
          <p:spPr>
            <a:xfrm>
              <a:off x="9459813" y="3633407"/>
              <a:ext cx="585470" cy="286385"/>
            </a:xfrm>
            <a:custGeom>
              <a:avLst/>
              <a:gdLst/>
              <a:ahLst/>
              <a:cxnLst/>
              <a:rect l="l" t="t" r="r" b="b"/>
              <a:pathLst>
                <a:path w="585470" h="286385">
                  <a:moveTo>
                    <a:pt x="46721" y="220416"/>
                  </a:moveTo>
                  <a:lnTo>
                    <a:pt x="0" y="220416"/>
                  </a:lnTo>
                  <a:lnTo>
                    <a:pt x="27" y="35532"/>
                  </a:lnTo>
                  <a:lnTo>
                    <a:pt x="46489" y="0"/>
                  </a:lnTo>
                  <a:lnTo>
                    <a:pt x="66494" y="2632"/>
                  </a:lnTo>
                  <a:lnTo>
                    <a:pt x="81781" y="11850"/>
                  </a:lnTo>
                  <a:lnTo>
                    <a:pt x="92099" y="27063"/>
                  </a:lnTo>
                  <a:lnTo>
                    <a:pt x="95756" y="35532"/>
                  </a:lnTo>
                  <a:lnTo>
                    <a:pt x="46721" y="35532"/>
                  </a:lnTo>
                  <a:lnTo>
                    <a:pt x="46721" y="220416"/>
                  </a:lnTo>
                  <a:close/>
                </a:path>
                <a:path w="585470" h="286385">
                  <a:moveTo>
                    <a:pt x="209577" y="186256"/>
                  </a:moveTo>
                  <a:lnTo>
                    <a:pt x="160848" y="186256"/>
                  </a:lnTo>
                  <a:lnTo>
                    <a:pt x="227975" y="35768"/>
                  </a:lnTo>
                  <a:lnTo>
                    <a:pt x="231875" y="27063"/>
                  </a:lnTo>
                  <a:lnTo>
                    <a:pt x="240141" y="15093"/>
                  </a:lnTo>
                  <a:lnTo>
                    <a:pt x="242447" y="11850"/>
                  </a:lnTo>
                  <a:lnTo>
                    <a:pt x="257714" y="2632"/>
                  </a:lnTo>
                  <a:lnTo>
                    <a:pt x="258123" y="2632"/>
                  </a:lnTo>
                  <a:lnTo>
                    <a:pt x="278024" y="0"/>
                  </a:lnTo>
                  <a:lnTo>
                    <a:pt x="277126" y="0"/>
                  </a:lnTo>
                  <a:lnTo>
                    <a:pt x="301533" y="4544"/>
                  </a:lnTo>
                  <a:lnTo>
                    <a:pt x="301747" y="4544"/>
                  </a:lnTo>
                  <a:lnTo>
                    <a:pt x="311449" y="8791"/>
                  </a:lnTo>
                  <a:lnTo>
                    <a:pt x="323892" y="35532"/>
                  </a:lnTo>
                  <a:lnTo>
                    <a:pt x="277198" y="35532"/>
                  </a:lnTo>
                  <a:lnTo>
                    <a:pt x="209577" y="186256"/>
                  </a:lnTo>
                  <a:close/>
                </a:path>
                <a:path w="585470" h="286385">
                  <a:moveTo>
                    <a:pt x="162178" y="223185"/>
                  </a:moveTo>
                  <a:lnTo>
                    <a:pt x="126167" y="209093"/>
                  </a:lnTo>
                  <a:lnTo>
                    <a:pt x="46827" y="35768"/>
                  </a:lnTo>
                  <a:lnTo>
                    <a:pt x="46721" y="35532"/>
                  </a:lnTo>
                  <a:lnTo>
                    <a:pt x="95756" y="35532"/>
                  </a:lnTo>
                  <a:lnTo>
                    <a:pt x="160848" y="186256"/>
                  </a:lnTo>
                  <a:lnTo>
                    <a:pt x="209577" y="186256"/>
                  </a:lnTo>
                  <a:lnTo>
                    <a:pt x="204862" y="196765"/>
                  </a:lnTo>
                  <a:lnTo>
                    <a:pt x="197827" y="209093"/>
                  </a:lnTo>
                  <a:lnTo>
                    <a:pt x="188937" y="217264"/>
                  </a:lnTo>
                  <a:lnTo>
                    <a:pt x="177337" y="221790"/>
                  </a:lnTo>
                  <a:lnTo>
                    <a:pt x="162178" y="223185"/>
                  </a:lnTo>
                  <a:close/>
                </a:path>
                <a:path w="585470" h="286385">
                  <a:moveTo>
                    <a:pt x="323927" y="220416"/>
                  </a:moveTo>
                  <a:lnTo>
                    <a:pt x="277198" y="220416"/>
                  </a:lnTo>
                  <a:lnTo>
                    <a:pt x="277198" y="35532"/>
                  </a:lnTo>
                  <a:lnTo>
                    <a:pt x="323892" y="35532"/>
                  </a:lnTo>
                  <a:lnTo>
                    <a:pt x="323927" y="220416"/>
                  </a:lnTo>
                  <a:close/>
                </a:path>
                <a:path w="585470" h="286385">
                  <a:moveTo>
                    <a:pt x="585217" y="190712"/>
                  </a:moveTo>
                  <a:lnTo>
                    <a:pt x="538436" y="190712"/>
                  </a:lnTo>
                  <a:lnTo>
                    <a:pt x="538436" y="69372"/>
                  </a:lnTo>
                  <a:lnTo>
                    <a:pt x="585247" y="69372"/>
                  </a:lnTo>
                  <a:lnTo>
                    <a:pt x="585217" y="190712"/>
                  </a:lnTo>
                  <a:close/>
                </a:path>
                <a:path w="585470" h="286385">
                  <a:moveTo>
                    <a:pt x="511304" y="285882"/>
                  </a:moveTo>
                  <a:lnTo>
                    <a:pt x="363779" y="285882"/>
                  </a:lnTo>
                  <a:lnTo>
                    <a:pt x="363779" y="254360"/>
                  </a:lnTo>
                  <a:lnTo>
                    <a:pt x="511568" y="254360"/>
                  </a:lnTo>
                  <a:lnTo>
                    <a:pt x="528396" y="250096"/>
                  </a:lnTo>
                  <a:lnTo>
                    <a:pt x="536104" y="243449"/>
                  </a:lnTo>
                  <a:lnTo>
                    <a:pt x="538174" y="236454"/>
                  </a:lnTo>
                  <a:lnTo>
                    <a:pt x="538089" y="218861"/>
                  </a:lnTo>
                  <a:lnTo>
                    <a:pt x="438788" y="218861"/>
                  </a:lnTo>
                  <a:lnTo>
                    <a:pt x="407475" y="215097"/>
                  </a:lnTo>
                  <a:lnTo>
                    <a:pt x="383607" y="205479"/>
                  </a:lnTo>
                  <a:lnTo>
                    <a:pt x="368333" y="191579"/>
                  </a:lnTo>
                  <a:lnTo>
                    <a:pt x="362803" y="174969"/>
                  </a:lnTo>
                  <a:lnTo>
                    <a:pt x="363160" y="122017"/>
                  </a:lnTo>
                  <a:lnTo>
                    <a:pt x="363207" y="86425"/>
                  </a:lnTo>
                  <a:lnTo>
                    <a:pt x="362775" y="69872"/>
                  </a:lnTo>
                  <a:lnTo>
                    <a:pt x="409469" y="69872"/>
                  </a:lnTo>
                  <a:lnTo>
                    <a:pt x="409469" y="171782"/>
                  </a:lnTo>
                  <a:lnTo>
                    <a:pt x="409961" y="177021"/>
                  </a:lnTo>
                  <a:lnTo>
                    <a:pt x="413391" y="183176"/>
                  </a:lnTo>
                  <a:lnTo>
                    <a:pt x="421700" y="188367"/>
                  </a:lnTo>
                  <a:lnTo>
                    <a:pt x="436835" y="190712"/>
                  </a:lnTo>
                  <a:lnTo>
                    <a:pt x="585217" y="190712"/>
                  </a:lnTo>
                  <a:lnTo>
                    <a:pt x="585206" y="235528"/>
                  </a:lnTo>
                  <a:lnTo>
                    <a:pt x="577056" y="260513"/>
                  </a:lnTo>
                  <a:lnTo>
                    <a:pt x="557123" y="275748"/>
                  </a:lnTo>
                  <a:lnTo>
                    <a:pt x="532756" y="283462"/>
                  </a:lnTo>
                  <a:lnTo>
                    <a:pt x="511304" y="285882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81062" y="3637583"/>
              <a:ext cx="706755" cy="248920"/>
            </a:xfrm>
            <a:custGeom>
              <a:avLst/>
              <a:gdLst/>
              <a:ahLst/>
              <a:cxnLst/>
              <a:rect l="l" t="t" r="r" b="b"/>
              <a:pathLst>
                <a:path w="706754" h="248920">
                  <a:moveTo>
                    <a:pt x="135817" y="216162"/>
                  </a:moveTo>
                  <a:lnTo>
                    <a:pt x="0" y="216162"/>
                  </a:lnTo>
                  <a:lnTo>
                    <a:pt x="0" y="184939"/>
                  </a:lnTo>
                  <a:lnTo>
                    <a:pt x="130732" y="184939"/>
                  </a:lnTo>
                  <a:lnTo>
                    <a:pt x="132076" y="184640"/>
                  </a:lnTo>
                  <a:lnTo>
                    <a:pt x="133876" y="184640"/>
                  </a:lnTo>
                  <a:lnTo>
                    <a:pt x="142865" y="184036"/>
                  </a:lnTo>
                  <a:lnTo>
                    <a:pt x="149602" y="181642"/>
                  </a:lnTo>
                  <a:lnTo>
                    <a:pt x="153647" y="178032"/>
                  </a:lnTo>
                  <a:lnTo>
                    <a:pt x="158141" y="174436"/>
                  </a:lnTo>
                  <a:lnTo>
                    <a:pt x="160384" y="170229"/>
                  </a:lnTo>
                  <a:lnTo>
                    <a:pt x="160384" y="136687"/>
                  </a:lnTo>
                  <a:lnTo>
                    <a:pt x="131176" y="121971"/>
                  </a:lnTo>
                  <a:lnTo>
                    <a:pt x="129832" y="121666"/>
                  </a:lnTo>
                  <a:lnTo>
                    <a:pt x="73222" y="121666"/>
                  </a:lnTo>
                  <a:lnTo>
                    <a:pt x="64234" y="121069"/>
                  </a:lnTo>
                  <a:lnTo>
                    <a:pt x="36921" y="115398"/>
                  </a:lnTo>
                  <a:lnTo>
                    <a:pt x="37198" y="115398"/>
                  </a:lnTo>
                  <a:lnTo>
                    <a:pt x="17350" y="105760"/>
                  </a:lnTo>
                  <a:lnTo>
                    <a:pt x="4789" y="92868"/>
                  </a:lnTo>
                  <a:lnTo>
                    <a:pt x="443" y="77836"/>
                  </a:lnTo>
                  <a:lnTo>
                    <a:pt x="443" y="50514"/>
                  </a:lnTo>
                  <a:lnTo>
                    <a:pt x="22447" y="11482"/>
                  </a:lnTo>
                  <a:lnTo>
                    <a:pt x="65614" y="229"/>
                  </a:lnTo>
                  <a:lnTo>
                    <a:pt x="78208" y="0"/>
                  </a:lnTo>
                  <a:lnTo>
                    <a:pt x="209391" y="0"/>
                  </a:lnTo>
                  <a:lnTo>
                    <a:pt x="209391" y="31216"/>
                  </a:lnTo>
                  <a:lnTo>
                    <a:pt x="74607" y="31216"/>
                  </a:lnTo>
                  <a:lnTo>
                    <a:pt x="72814" y="31522"/>
                  </a:lnTo>
                  <a:lnTo>
                    <a:pt x="71463" y="31522"/>
                  </a:lnTo>
                  <a:lnTo>
                    <a:pt x="61048" y="33002"/>
                  </a:lnTo>
                  <a:lnTo>
                    <a:pt x="54169" y="35449"/>
                  </a:lnTo>
                  <a:lnTo>
                    <a:pt x="49985" y="39403"/>
                  </a:lnTo>
                  <a:lnTo>
                    <a:pt x="47656" y="45405"/>
                  </a:lnTo>
                  <a:lnTo>
                    <a:pt x="47206" y="46904"/>
                  </a:lnTo>
                  <a:lnTo>
                    <a:pt x="47206" y="73331"/>
                  </a:lnTo>
                  <a:lnTo>
                    <a:pt x="77751" y="93143"/>
                  </a:lnTo>
                  <a:lnTo>
                    <a:pt x="134361" y="93143"/>
                  </a:lnTo>
                  <a:lnTo>
                    <a:pt x="144841" y="93587"/>
                  </a:lnTo>
                  <a:lnTo>
                    <a:pt x="188822" y="107090"/>
                  </a:lnTo>
                  <a:lnTo>
                    <a:pt x="207584" y="168800"/>
                  </a:lnTo>
                  <a:lnTo>
                    <a:pt x="205724" y="180463"/>
                  </a:lnTo>
                  <a:lnTo>
                    <a:pt x="177482" y="207229"/>
                  </a:lnTo>
                  <a:lnTo>
                    <a:pt x="146006" y="215634"/>
                  </a:lnTo>
                  <a:lnTo>
                    <a:pt x="135817" y="216162"/>
                  </a:lnTo>
                  <a:close/>
                </a:path>
                <a:path w="706754" h="248920">
                  <a:moveTo>
                    <a:pt x="706147" y="216189"/>
                  </a:moveTo>
                  <a:lnTo>
                    <a:pt x="579897" y="216189"/>
                  </a:lnTo>
                  <a:lnTo>
                    <a:pt x="575405" y="215990"/>
                  </a:lnTo>
                  <a:lnTo>
                    <a:pt x="516953" y="199467"/>
                  </a:lnTo>
                  <a:lnTo>
                    <a:pt x="499034" y="161886"/>
                  </a:lnTo>
                  <a:lnTo>
                    <a:pt x="499034" y="62"/>
                  </a:lnTo>
                  <a:lnTo>
                    <a:pt x="545755" y="62"/>
                  </a:lnTo>
                  <a:lnTo>
                    <a:pt x="545811" y="161886"/>
                  </a:lnTo>
                  <a:lnTo>
                    <a:pt x="547799" y="172221"/>
                  </a:lnTo>
                  <a:lnTo>
                    <a:pt x="554350" y="179498"/>
                  </a:lnTo>
                  <a:lnTo>
                    <a:pt x="566038" y="183678"/>
                  </a:lnTo>
                  <a:lnTo>
                    <a:pt x="583495" y="185015"/>
                  </a:lnTo>
                  <a:lnTo>
                    <a:pt x="706147" y="185015"/>
                  </a:lnTo>
                  <a:lnTo>
                    <a:pt x="706147" y="216189"/>
                  </a:lnTo>
                  <a:close/>
                </a:path>
                <a:path w="706754" h="248920">
                  <a:moveTo>
                    <a:pt x="358939" y="217086"/>
                  </a:moveTo>
                  <a:lnTo>
                    <a:pt x="308969" y="217086"/>
                  </a:lnTo>
                  <a:lnTo>
                    <a:pt x="302464" y="216855"/>
                  </a:lnTo>
                  <a:lnTo>
                    <a:pt x="262051" y="205626"/>
                  </a:lnTo>
                  <a:lnTo>
                    <a:pt x="240191" y="181211"/>
                  </a:lnTo>
                  <a:lnTo>
                    <a:pt x="240100" y="181057"/>
                  </a:lnTo>
                  <a:lnTo>
                    <a:pt x="237430" y="163753"/>
                  </a:lnTo>
                  <a:lnTo>
                    <a:pt x="237400" y="52152"/>
                  </a:lnTo>
                  <a:lnTo>
                    <a:pt x="241037" y="33395"/>
                  </a:lnTo>
                  <a:lnTo>
                    <a:pt x="270626" y="7618"/>
                  </a:lnTo>
                  <a:lnTo>
                    <a:pt x="304746" y="467"/>
                  </a:lnTo>
                  <a:lnTo>
                    <a:pt x="402029" y="467"/>
                  </a:lnTo>
                  <a:lnTo>
                    <a:pt x="454888" y="18214"/>
                  </a:lnTo>
                  <a:lnTo>
                    <a:pt x="464987" y="31764"/>
                  </a:lnTo>
                  <a:lnTo>
                    <a:pt x="322085" y="31764"/>
                  </a:lnTo>
                  <a:lnTo>
                    <a:pt x="307976" y="33395"/>
                  </a:lnTo>
                  <a:lnTo>
                    <a:pt x="297190" y="38044"/>
                  </a:lnTo>
                  <a:lnTo>
                    <a:pt x="290300" y="45344"/>
                  </a:lnTo>
                  <a:lnTo>
                    <a:pt x="287876" y="54929"/>
                  </a:lnTo>
                  <a:lnTo>
                    <a:pt x="287821" y="162254"/>
                  </a:lnTo>
                  <a:lnTo>
                    <a:pt x="288202" y="163524"/>
                  </a:lnTo>
                  <a:lnTo>
                    <a:pt x="288721" y="165565"/>
                  </a:lnTo>
                  <a:lnTo>
                    <a:pt x="292498" y="174173"/>
                  </a:lnTo>
                  <a:lnTo>
                    <a:pt x="299485" y="180496"/>
                  </a:lnTo>
                  <a:lnTo>
                    <a:pt x="309400" y="184393"/>
                  </a:lnTo>
                  <a:lnTo>
                    <a:pt x="321960" y="185723"/>
                  </a:lnTo>
                  <a:lnTo>
                    <a:pt x="465168" y="185723"/>
                  </a:lnTo>
                  <a:lnTo>
                    <a:pt x="463056" y="190739"/>
                  </a:lnTo>
                  <a:lnTo>
                    <a:pt x="454408" y="199845"/>
                  </a:lnTo>
                  <a:lnTo>
                    <a:pt x="441884" y="206750"/>
                  </a:lnTo>
                  <a:lnTo>
                    <a:pt x="450674" y="214705"/>
                  </a:lnTo>
                  <a:lnTo>
                    <a:pt x="396422" y="214705"/>
                  </a:lnTo>
                  <a:lnTo>
                    <a:pt x="358939" y="217086"/>
                  </a:lnTo>
                  <a:close/>
                </a:path>
                <a:path w="706754" h="248920">
                  <a:moveTo>
                    <a:pt x="467067" y="181211"/>
                  </a:moveTo>
                  <a:lnTo>
                    <a:pt x="413603" y="181211"/>
                  </a:lnTo>
                  <a:lnTo>
                    <a:pt x="419870" y="177865"/>
                  </a:lnTo>
                  <a:lnTo>
                    <a:pt x="423990" y="172743"/>
                  </a:lnTo>
                  <a:lnTo>
                    <a:pt x="425375" y="166169"/>
                  </a:lnTo>
                  <a:lnTo>
                    <a:pt x="425825" y="164669"/>
                  </a:lnTo>
                  <a:lnTo>
                    <a:pt x="425825" y="52152"/>
                  </a:lnTo>
                  <a:lnTo>
                    <a:pt x="392510" y="31764"/>
                  </a:lnTo>
                  <a:lnTo>
                    <a:pt x="464987" y="31764"/>
                  </a:lnTo>
                  <a:lnTo>
                    <a:pt x="465933" y="33034"/>
                  </a:lnTo>
                  <a:lnTo>
                    <a:pt x="466038" y="33395"/>
                  </a:lnTo>
                  <a:lnTo>
                    <a:pt x="469674" y="52152"/>
                  </a:lnTo>
                  <a:lnTo>
                    <a:pt x="469566" y="164669"/>
                  </a:lnTo>
                  <a:lnTo>
                    <a:pt x="468171" y="177865"/>
                  </a:lnTo>
                  <a:lnTo>
                    <a:pt x="468069" y="178831"/>
                  </a:lnTo>
                  <a:lnTo>
                    <a:pt x="467132" y="181057"/>
                  </a:lnTo>
                  <a:lnTo>
                    <a:pt x="467067" y="181211"/>
                  </a:lnTo>
                  <a:close/>
                </a:path>
                <a:path w="706754" h="248920">
                  <a:moveTo>
                    <a:pt x="465168" y="185723"/>
                  </a:moveTo>
                  <a:lnTo>
                    <a:pt x="364409" y="185723"/>
                  </a:lnTo>
                  <a:lnTo>
                    <a:pt x="325423" y="150439"/>
                  </a:lnTo>
                  <a:lnTo>
                    <a:pt x="379671" y="150439"/>
                  </a:lnTo>
                  <a:lnTo>
                    <a:pt x="413603" y="181211"/>
                  </a:lnTo>
                  <a:lnTo>
                    <a:pt x="467067" y="181211"/>
                  </a:lnTo>
                  <a:lnTo>
                    <a:pt x="465168" y="185723"/>
                  </a:lnTo>
                  <a:close/>
                </a:path>
                <a:path w="706754" h="248920">
                  <a:moveTo>
                    <a:pt x="487906" y="248400"/>
                  </a:moveTo>
                  <a:lnTo>
                    <a:pt x="433657" y="248400"/>
                  </a:lnTo>
                  <a:lnTo>
                    <a:pt x="396422" y="214705"/>
                  </a:lnTo>
                  <a:lnTo>
                    <a:pt x="450674" y="214705"/>
                  </a:lnTo>
                  <a:lnTo>
                    <a:pt x="487906" y="248400"/>
                  </a:lnTo>
                  <a:close/>
                </a:path>
              </a:pathLst>
            </a:custGeom>
            <a:solidFill>
              <a:srgbClr val="E3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343985" y="3186720"/>
              <a:ext cx="526415" cy="515620"/>
            </a:xfrm>
            <a:custGeom>
              <a:avLst/>
              <a:gdLst/>
              <a:ahLst/>
              <a:cxnLst/>
              <a:rect l="l" t="t" r="r" b="b"/>
              <a:pathLst>
                <a:path w="526415" h="515620">
                  <a:moveTo>
                    <a:pt x="133197" y="111506"/>
                  </a:moveTo>
                  <a:lnTo>
                    <a:pt x="133159" y="102781"/>
                  </a:lnTo>
                  <a:lnTo>
                    <a:pt x="131127" y="100647"/>
                  </a:lnTo>
                  <a:lnTo>
                    <a:pt x="130835" y="97967"/>
                  </a:lnTo>
                  <a:lnTo>
                    <a:pt x="126746" y="92011"/>
                  </a:lnTo>
                  <a:lnTo>
                    <a:pt x="122148" y="90081"/>
                  </a:lnTo>
                  <a:lnTo>
                    <a:pt x="119291" y="87236"/>
                  </a:lnTo>
                  <a:lnTo>
                    <a:pt x="113296" y="87122"/>
                  </a:lnTo>
                  <a:lnTo>
                    <a:pt x="109067" y="87884"/>
                  </a:lnTo>
                  <a:lnTo>
                    <a:pt x="104584" y="88874"/>
                  </a:lnTo>
                  <a:lnTo>
                    <a:pt x="104584" y="89687"/>
                  </a:lnTo>
                  <a:lnTo>
                    <a:pt x="105410" y="89687"/>
                  </a:lnTo>
                  <a:lnTo>
                    <a:pt x="108254" y="95580"/>
                  </a:lnTo>
                  <a:lnTo>
                    <a:pt x="113296" y="99352"/>
                  </a:lnTo>
                  <a:lnTo>
                    <a:pt x="116827" y="104419"/>
                  </a:lnTo>
                  <a:lnTo>
                    <a:pt x="125006" y="121615"/>
                  </a:lnTo>
                  <a:lnTo>
                    <a:pt x="125818" y="120789"/>
                  </a:lnTo>
                  <a:lnTo>
                    <a:pt x="130873" y="117221"/>
                  </a:lnTo>
                  <a:lnTo>
                    <a:pt x="133197" y="111506"/>
                  </a:lnTo>
                  <a:close/>
                </a:path>
                <a:path w="526415" h="515620">
                  <a:moveTo>
                    <a:pt x="525945" y="514350"/>
                  </a:moveTo>
                  <a:lnTo>
                    <a:pt x="523316" y="511810"/>
                  </a:lnTo>
                  <a:lnTo>
                    <a:pt x="522643" y="506730"/>
                  </a:lnTo>
                  <a:lnTo>
                    <a:pt x="520230" y="502920"/>
                  </a:lnTo>
                  <a:lnTo>
                    <a:pt x="509612" y="492760"/>
                  </a:lnTo>
                  <a:lnTo>
                    <a:pt x="501332" y="482600"/>
                  </a:lnTo>
                  <a:lnTo>
                    <a:pt x="492188" y="473710"/>
                  </a:lnTo>
                  <a:lnTo>
                    <a:pt x="482371" y="464820"/>
                  </a:lnTo>
                  <a:lnTo>
                    <a:pt x="461606" y="449580"/>
                  </a:lnTo>
                  <a:lnTo>
                    <a:pt x="449186" y="441960"/>
                  </a:lnTo>
                  <a:lnTo>
                    <a:pt x="437984" y="434340"/>
                  </a:lnTo>
                  <a:lnTo>
                    <a:pt x="431215" y="424180"/>
                  </a:lnTo>
                  <a:lnTo>
                    <a:pt x="430390" y="424180"/>
                  </a:lnTo>
                  <a:lnTo>
                    <a:pt x="438315" y="422910"/>
                  </a:lnTo>
                  <a:lnTo>
                    <a:pt x="447586" y="420370"/>
                  </a:lnTo>
                  <a:lnTo>
                    <a:pt x="454914" y="417830"/>
                  </a:lnTo>
                  <a:lnTo>
                    <a:pt x="490842" y="412750"/>
                  </a:lnTo>
                  <a:lnTo>
                    <a:pt x="508000" y="407670"/>
                  </a:lnTo>
                  <a:lnTo>
                    <a:pt x="508000" y="403860"/>
                  </a:lnTo>
                  <a:lnTo>
                    <a:pt x="503466" y="398780"/>
                  </a:lnTo>
                  <a:lnTo>
                    <a:pt x="499237" y="393700"/>
                  </a:lnTo>
                  <a:lnTo>
                    <a:pt x="494880" y="387350"/>
                  </a:lnTo>
                  <a:lnTo>
                    <a:pt x="490029" y="383540"/>
                  </a:lnTo>
                  <a:lnTo>
                    <a:pt x="476021" y="370840"/>
                  </a:lnTo>
                  <a:lnTo>
                    <a:pt x="431241" y="339090"/>
                  </a:lnTo>
                  <a:lnTo>
                    <a:pt x="403034" y="325120"/>
                  </a:lnTo>
                  <a:lnTo>
                    <a:pt x="393674" y="321310"/>
                  </a:lnTo>
                  <a:lnTo>
                    <a:pt x="389610" y="318770"/>
                  </a:lnTo>
                  <a:lnTo>
                    <a:pt x="382473" y="317500"/>
                  </a:lnTo>
                  <a:lnTo>
                    <a:pt x="379793" y="313690"/>
                  </a:lnTo>
                  <a:lnTo>
                    <a:pt x="375500" y="307340"/>
                  </a:lnTo>
                  <a:lnTo>
                    <a:pt x="371894" y="300990"/>
                  </a:lnTo>
                  <a:lnTo>
                    <a:pt x="368566" y="293370"/>
                  </a:lnTo>
                  <a:lnTo>
                    <a:pt x="365099" y="287020"/>
                  </a:lnTo>
                  <a:lnTo>
                    <a:pt x="357454" y="271780"/>
                  </a:lnTo>
                  <a:lnTo>
                    <a:pt x="349961" y="255270"/>
                  </a:lnTo>
                  <a:lnTo>
                    <a:pt x="342671" y="240030"/>
                  </a:lnTo>
                  <a:lnTo>
                    <a:pt x="335686" y="224790"/>
                  </a:lnTo>
                  <a:lnTo>
                    <a:pt x="331355" y="213360"/>
                  </a:lnTo>
                  <a:lnTo>
                    <a:pt x="327279" y="203200"/>
                  </a:lnTo>
                  <a:lnTo>
                    <a:pt x="289090" y="140970"/>
                  </a:lnTo>
                  <a:lnTo>
                    <a:pt x="257594" y="106680"/>
                  </a:lnTo>
                  <a:lnTo>
                    <a:pt x="221462" y="76200"/>
                  </a:lnTo>
                  <a:lnTo>
                    <a:pt x="178904" y="49530"/>
                  </a:lnTo>
                  <a:lnTo>
                    <a:pt x="133159" y="34290"/>
                  </a:lnTo>
                  <a:lnTo>
                    <a:pt x="106210" y="33020"/>
                  </a:lnTo>
                  <a:lnTo>
                    <a:pt x="100723" y="30480"/>
                  </a:lnTo>
                  <a:lnTo>
                    <a:pt x="43776" y="0"/>
                  </a:lnTo>
                  <a:lnTo>
                    <a:pt x="18973" y="0"/>
                  </a:lnTo>
                  <a:lnTo>
                    <a:pt x="1676" y="16510"/>
                  </a:lnTo>
                  <a:lnTo>
                    <a:pt x="0" y="33020"/>
                  </a:lnTo>
                  <a:lnTo>
                    <a:pt x="6311" y="49530"/>
                  </a:lnTo>
                  <a:lnTo>
                    <a:pt x="16014" y="63500"/>
                  </a:lnTo>
                  <a:lnTo>
                    <a:pt x="24536" y="73660"/>
                  </a:lnTo>
                  <a:lnTo>
                    <a:pt x="29273" y="81280"/>
                  </a:lnTo>
                  <a:lnTo>
                    <a:pt x="45808" y="113030"/>
                  </a:lnTo>
                  <a:lnTo>
                    <a:pt x="48221" y="120650"/>
                  </a:lnTo>
                  <a:lnTo>
                    <a:pt x="52578" y="132080"/>
                  </a:lnTo>
                  <a:lnTo>
                    <a:pt x="56959" y="144780"/>
                  </a:lnTo>
                  <a:lnTo>
                    <a:pt x="61658" y="157480"/>
                  </a:lnTo>
                  <a:lnTo>
                    <a:pt x="67005" y="168910"/>
                  </a:lnTo>
                  <a:lnTo>
                    <a:pt x="69989" y="173990"/>
                  </a:lnTo>
                  <a:lnTo>
                    <a:pt x="73152" y="180340"/>
                  </a:lnTo>
                  <a:lnTo>
                    <a:pt x="76504" y="185420"/>
                  </a:lnTo>
                  <a:lnTo>
                    <a:pt x="80073" y="190500"/>
                  </a:lnTo>
                  <a:lnTo>
                    <a:pt x="83083" y="194310"/>
                  </a:lnTo>
                  <a:lnTo>
                    <a:pt x="88239" y="196850"/>
                  </a:lnTo>
                  <a:lnTo>
                    <a:pt x="89052" y="203200"/>
                  </a:lnTo>
                  <a:lnTo>
                    <a:pt x="74549" y="261620"/>
                  </a:lnTo>
                  <a:lnTo>
                    <a:pt x="74434" y="293370"/>
                  </a:lnTo>
                  <a:lnTo>
                    <a:pt x="80213" y="323850"/>
                  </a:lnTo>
                  <a:lnTo>
                    <a:pt x="91490" y="350520"/>
                  </a:lnTo>
                  <a:lnTo>
                    <a:pt x="97180" y="358140"/>
                  </a:lnTo>
                  <a:lnTo>
                    <a:pt x="105498" y="367030"/>
                  </a:lnTo>
                  <a:lnTo>
                    <a:pt x="116205" y="372110"/>
                  </a:lnTo>
                  <a:lnTo>
                    <a:pt x="129057" y="370840"/>
                  </a:lnTo>
                  <a:lnTo>
                    <a:pt x="137896" y="364490"/>
                  </a:lnTo>
                  <a:lnTo>
                    <a:pt x="141935" y="353060"/>
                  </a:lnTo>
                  <a:lnTo>
                    <a:pt x="143827" y="340360"/>
                  </a:lnTo>
                  <a:lnTo>
                    <a:pt x="146215" y="326390"/>
                  </a:lnTo>
                  <a:lnTo>
                    <a:pt x="147256" y="322580"/>
                  </a:lnTo>
                  <a:lnTo>
                    <a:pt x="146621" y="318770"/>
                  </a:lnTo>
                  <a:lnTo>
                    <a:pt x="148666" y="316230"/>
                  </a:lnTo>
                  <a:lnTo>
                    <a:pt x="148666" y="317500"/>
                  </a:lnTo>
                  <a:lnTo>
                    <a:pt x="163372" y="346710"/>
                  </a:lnTo>
                  <a:lnTo>
                    <a:pt x="172923" y="360680"/>
                  </a:lnTo>
                  <a:lnTo>
                    <a:pt x="184581" y="373380"/>
                  </a:lnTo>
                  <a:lnTo>
                    <a:pt x="197269" y="384810"/>
                  </a:lnTo>
                  <a:lnTo>
                    <a:pt x="209918" y="394970"/>
                  </a:lnTo>
                  <a:lnTo>
                    <a:pt x="216039" y="401320"/>
                  </a:lnTo>
                  <a:lnTo>
                    <a:pt x="222072" y="406400"/>
                  </a:lnTo>
                  <a:lnTo>
                    <a:pt x="228561" y="412750"/>
                  </a:lnTo>
                  <a:lnTo>
                    <a:pt x="236054" y="416560"/>
                  </a:lnTo>
                  <a:lnTo>
                    <a:pt x="236054" y="415290"/>
                  </a:lnTo>
                  <a:lnTo>
                    <a:pt x="235229" y="415290"/>
                  </a:lnTo>
                  <a:lnTo>
                    <a:pt x="233108" y="412750"/>
                  </a:lnTo>
                  <a:lnTo>
                    <a:pt x="229781" y="411480"/>
                  </a:lnTo>
                  <a:lnTo>
                    <a:pt x="227063" y="408940"/>
                  </a:lnTo>
                  <a:lnTo>
                    <a:pt x="222173" y="403860"/>
                  </a:lnTo>
                  <a:lnTo>
                    <a:pt x="217258" y="397510"/>
                  </a:lnTo>
                  <a:lnTo>
                    <a:pt x="212547" y="392430"/>
                  </a:lnTo>
                  <a:lnTo>
                    <a:pt x="187185" y="355600"/>
                  </a:lnTo>
                  <a:lnTo>
                    <a:pt x="168262" y="321310"/>
                  </a:lnTo>
                  <a:lnTo>
                    <a:pt x="165493" y="316230"/>
                  </a:lnTo>
                  <a:lnTo>
                    <a:pt x="164109" y="313690"/>
                  </a:lnTo>
                  <a:lnTo>
                    <a:pt x="160172" y="304800"/>
                  </a:lnTo>
                  <a:lnTo>
                    <a:pt x="156400" y="295910"/>
                  </a:lnTo>
                  <a:lnTo>
                    <a:pt x="150901" y="283210"/>
                  </a:lnTo>
                  <a:lnTo>
                    <a:pt x="150914" y="276860"/>
                  </a:lnTo>
                  <a:lnTo>
                    <a:pt x="147040" y="274320"/>
                  </a:lnTo>
                  <a:lnTo>
                    <a:pt x="142709" y="279400"/>
                  </a:lnTo>
                  <a:lnTo>
                    <a:pt x="123444" y="323850"/>
                  </a:lnTo>
                  <a:lnTo>
                    <a:pt x="120091" y="353060"/>
                  </a:lnTo>
                  <a:lnTo>
                    <a:pt x="118452" y="353060"/>
                  </a:lnTo>
                  <a:lnTo>
                    <a:pt x="92506" y="307340"/>
                  </a:lnTo>
                  <a:lnTo>
                    <a:pt x="89687" y="281940"/>
                  </a:lnTo>
                  <a:lnTo>
                    <a:pt x="89776" y="279400"/>
                  </a:lnTo>
                  <a:lnTo>
                    <a:pt x="89877" y="276860"/>
                  </a:lnTo>
                  <a:lnTo>
                    <a:pt x="89966" y="274320"/>
                  </a:lnTo>
                  <a:lnTo>
                    <a:pt x="90068" y="271780"/>
                  </a:lnTo>
                  <a:lnTo>
                    <a:pt x="90627" y="256540"/>
                  </a:lnTo>
                  <a:lnTo>
                    <a:pt x="95592" y="233680"/>
                  </a:lnTo>
                  <a:lnTo>
                    <a:pt x="98640" y="224790"/>
                  </a:lnTo>
                  <a:lnTo>
                    <a:pt x="102654" y="213360"/>
                  </a:lnTo>
                  <a:lnTo>
                    <a:pt x="105384" y="203200"/>
                  </a:lnTo>
                  <a:lnTo>
                    <a:pt x="104571" y="194310"/>
                  </a:lnTo>
                  <a:lnTo>
                    <a:pt x="102438" y="187960"/>
                  </a:lnTo>
                  <a:lnTo>
                    <a:pt x="95427" y="184150"/>
                  </a:lnTo>
                  <a:lnTo>
                    <a:pt x="91503" y="177800"/>
                  </a:lnTo>
                  <a:lnTo>
                    <a:pt x="72593" y="139700"/>
                  </a:lnTo>
                  <a:lnTo>
                    <a:pt x="62484" y="107950"/>
                  </a:lnTo>
                  <a:lnTo>
                    <a:pt x="56388" y="92710"/>
                  </a:lnTo>
                  <a:lnTo>
                    <a:pt x="48044" y="78740"/>
                  </a:lnTo>
                  <a:lnTo>
                    <a:pt x="43192" y="72390"/>
                  </a:lnTo>
                  <a:lnTo>
                    <a:pt x="38430" y="64770"/>
                  </a:lnTo>
                  <a:lnTo>
                    <a:pt x="28054" y="52070"/>
                  </a:lnTo>
                  <a:lnTo>
                    <a:pt x="23152" y="45720"/>
                  </a:lnTo>
                  <a:lnTo>
                    <a:pt x="18821" y="38100"/>
                  </a:lnTo>
                  <a:lnTo>
                    <a:pt x="16954" y="33020"/>
                  </a:lnTo>
                  <a:lnTo>
                    <a:pt x="14427" y="26670"/>
                  </a:lnTo>
                  <a:lnTo>
                    <a:pt x="17195" y="22860"/>
                  </a:lnTo>
                  <a:lnTo>
                    <a:pt x="17780" y="20320"/>
                  </a:lnTo>
                  <a:lnTo>
                    <a:pt x="19418" y="19050"/>
                  </a:lnTo>
                  <a:lnTo>
                    <a:pt x="22098" y="17780"/>
                  </a:lnTo>
                  <a:lnTo>
                    <a:pt x="26835" y="13970"/>
                  </a:lnTo>
                  <a:lnTo>
                    <a:pt x="40030" y="19050"/>
                  </a:lnTo>
                  <a:lnTo>
                    <a:pt x="44958" y="21590"/>
                  </a:lnTo>
                  <a:lnTo>
                    <a:pt x="54406" y="25400"/>
                  </a:lnTo>
                  <a:lnTo>
                    <a:pt x="63271" y="29210"/>
                  </a:lnTo>
                  <a:lnTo>
                    <a:pt x="71755" y="34290"/>
                  </a:lnTo>
                  <a:lnTo>
                    <a:pt x="80086" y="39370"/>
                  </a:lnTo>
                  <a:lnTo>
                    <a:pt x="85420" y="43180"/>
                  </a:lnTo>
                  <a:lnTo>
                    <a:pt x="90792" y="49530"/>
                  </a:lnTo>
                  <a:lnTo>
                    <a:pt x="97231" y="52070"/>
                  </a:lnTo>
                  <a:lnTo>
                    <a:pt x="104571" y="52070"/>
                  </a:lnTo>
                  <a:lnTo>
                    <a:pt x="113398" y="53340"/>
                  </a:lnTo>
                  <a:lnTo>
                    <a:pt x="122415" y="53340"/>
                  </a:lnTo>
                  <a:lnTo>
                    <a:pt x="139674" y="55880"/>
                  </a:lnTo>
                  <a:lnTo>
                    <a:pt x="153555" y="60960"/>
                  </a:lnTo>
                  <a:lnTo>
                    <a:pt x="166725" y="66040"/>
                  </a:lnTo>
                  <a:lnTo>
                    <a:pt x="179235" y="73660"/>
                  </a:lnTo>
                  <a:lnTo>
                    <a:pt x="191135" y="80010"/>
                  </a:lnTo>
                  <a:lnTo>
                    <a:pt x="224764" y="105410"/>
                  </a:lnTo>
                  <a:lnTo>
                    <a:pt x="254850" y="133350"/>
                  </a:lnTo>
                  <a:lnTo>
                    <a:pt x="281038" y="166370"/>
                  </a:lnTo>
                  <a:lnTo>
                    <a:pt x="303009" y="203200"/>
                  </a:lnTo>
                  <a:lnTo>
                    <a:pt x="305803" y="209550"/>
                  </a:lnTo>
                  <a:lnTo>
                    <a:pt x="308102" y="214630"/>
                  </a:lnTo>
                  <a:lnTo>
                    <a:pt x="310299" y="220980"/>
                  </a:lnTo>
                  <a:lnTo>
                    <a:pt x="312813" y="227330"/>
                  </a:lnTo>
                  <a:lnTo>
                    <a:pt x="318757" y="241300"/>
                  </a:lnTo>
                  <a:lnTo>
                    <a:pt x="331381" y="266700"/>
                  </a:lnTo>
                  <a:lnTo>
                    <a:pt x="337312" y="279400"/>
                  </a:lnTo>
                  <a:lnTo>
                    <a:pt x="342938" y="293370"/>
                  </a:lnTo>
                  <a:lnTo>
                    <a:pt x="348818" y="304800"/>
                  </a:lnTo>
                  <a:lnTo>
                    <a:pt x="355269" y="317500"/>
                  </a:lnTo>
                  <a:lnTo>
                    <a:pt x="362623" y="328930"/>
                  </a:lnTo>
                  <a:lnTo>
                    <a:pt x="369341" y="332740"/>
                  </a:lnTo>
                  <a:lnTo>
                    <a:pt x="379437" y="337820"/>
                  </a:lnTo>
                  <a:lnTo>
                    <a:pt x="390309" y="340360"/>
                  </a:lnTo>
                  <a:lnTo>
                    <a:pt x="399376" y="344170"/>
                  </a:lnTo>
                  <a:lnTo>
                    <a:pt x="442137" y="365760"/>
                  </a:lnTo>
                  <a:lnTo>
                    <a:pt x="459816" y="378460"/>
                  </a:lnTo>
                  <a:lnTo>
                    <a:pt x="465963" y="382270"/>
                  </a:lnTo>
                  <a:lnTo>
                    <a:pt x="473913" y="387350"/>
                  </a:lnTo>
                  <a:lnTo>
                    <a:pt x="480936" y="392430"/>
                  </a:lnTo>
                  <a:lnTo>
                    <a:pt x="484301" y="398780"/>
                  </a:lnTo>
                  <a:lnTo>
                    <a:pt x="463969" y="398780"/>
                  </a:lnTo>
                  <a:lnTo>
                    <a:pt x="445858" y="400050"/>
                  </a:lnTo>
                  <a:lnTo>
                    <a:pt x="429602" y="403860"/>
                  </a:lnTo>
                  <a:lnTo>
                    <a:pt x="414883" y="408940"/>
                  </a:lnTo>
                  <a:lnTo>
                    <a:pt x="409549" y="410210"/>
                  </a:lnTo>
                  <a:lnTo>
                    <a:pt x="401053" y="410210"/>
                  </a:lnTo>
                  <a:lnTo>
                    <a:pt x="400177" y="417830"/>
                  </a:lnTo>
                  <a:lnTo>
                    <a:pt x="403110" y="420370"/>
                  </a:lnTo>
                  <a:lnTo>
                    <a:pt x="403580" y="425450"/>
                  </a:lnTo>
                  <a:lnTo>
                    <a:pt x="405892" y="429260"/>
                  </a:lnTo>
                  <a:lnTo>
                    <a:pt x="409778" y="434340"/>
                  </a:lnTo>
                  <a:lnTo>
                    <a:pt x="414439" y="440690"/>
                  </a:lnTo>
                  <a:lnTo>
                    <a:pt x="419531" y="445770"/>
                  </a:lnTo>
                  <a:lnTo>
                    <a:pt x="424675" y="450850"/>
                  </a:lnTo>
                  <a:lnTo>
                    <a:pt x="430250" y="454660"/>
                  </a:lnTo>
                  <a:lnTo>
                    <a:pt x="435914" y="459740"/>
                  </a:lnTo>
                  <a:lnTo>
                    <a:pt x="441680" y="463550"/>
                  </a:lnTo>
                  <a:lnTo>
                    <a:pt x="447548" y="467360"/>
                  </a:lnTo>
                  <a:lnTo>
                    <a:pt x="458343" y="473710"/>
                  </a:lnTo>
                  <a:lnTo>
                    <a:pt x="480339" y="483870"/>
                  </a:lnTo>
                  <a:lnTo>
                    <a:pt x="490829" y="488950"/>
                  </a:lnTo>
                  <a:lnTo>
                    <a:pt x="496811" y="492760"/>
                  </a:lnTo>
                  <a:lnTo>
                    <a:pt x="502742" y="497840"/>
                  </a:lnTo>
                  <a:lnTo>
                    <a:pt x="514515" y="506730"/>
                  </a:lnTo>
                  <a:lnTo>
                    <a:pt x="518363" y="509270"/>
                  </a:lnTo>
                  <a:lnTo>
                    <a:pt x="520954" y="514350"/>
                  </a:lnTo>
                  <a:lnTo>
                    <a:pt x="525945" y="515620"/>
                  </a:lnTo>
                  <a:lnTo>
                    <a:pt x="525945" y="514350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09175" y="3787197"/>
              <a:ext cx="68860" cy="69027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38792" y="4475240"/>
            <a:ext cx="2858300" cy="43782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13" name="object 13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76401" y="1407329"/>
            <a:ext cx="8667584" cy="8320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5145" marR="5080" indent="-513080" algn="ctr">
              <a:lnSpc>
                <a:spcPct val="116199"/>
              </a:lnSpc>
              <a:spcBef>
                <a:spcPts val="90"/>
              </a:spcBef>
            </a:pPr>
            <a:r>
              <a:rPr sz="2400" b="1" i="1" spc="135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sz="2400" b="1" i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145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400" b="1" i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2400" b="1" i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75" dirty="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r>
              <a:rPr sz="2400" b="1" i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24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2400" b="1" i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145" dirty="0">
                <a:solidFill>
                  <a:srgbClr val="FFFFFF"/>
                </a:solidFill>
                <a:latin typeface="Trebuchet MS"/>
                <a:cs typeface="Trebuchet MS"/>
              </a:rPr>
              <a:t>Raw</a:t>
            </a:r>
            <a:r>
              <a:rPr sz="2400" b="1" i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95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400" b="1" i="1" spc="70" dirty="0">
                <a:solidFill>
                  <a:srgbClr val="FFFFFF"/>
                </a:solidFill>
                <a:latin typeface="Trebuchet MS"/>
                <a:cs typeface="Trebuchet MS"/>
              </a:rPr>
              <a:t>available</a:t>
            </a:r>
            <a:r>
              <a:rPr sz="2400" b="1" i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80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2400" b="1" i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340" dirty="0">
                <a:solidFill>
                  <a:srgbClr val="FFFFFF"/>
                </a:solidFill>
                <a:latin typeface="Trebuchet MS"/>
                <a:cs typeface="Trebuchet MS"/>
              </a:rPr>
              <a:t>my</a:t>
            </a:r>
            <a:r>
              <a:rPr sz="2400" b="1" i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75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r>
              <a:rPr sz="2400" b="1" i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Trebuchet MS"/>
                <a:cs typeface="Trebuchet MS"/>
              </a:rPr>
              <a:t>Profile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7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57699" y="792400"/>
            <a:ext cx="1987295" cy="17190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3400" y="2139217"/>
            <a:ext cx="10668000" cy="95842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1525" marR="880110" algn="ctr">
              <a:lnSpc>
                <a:spcPct val="114399"/>
              </a:lnSpc>
              <a:spcBef>
                <a:spcPts val="100"/>
              </a:spcBef>
            </a:pPr>
            <a:r>
              <a:rPr lang="en-IN" sz="2400" b="1" dirty="0">
                <a:solidFill>
                  <a:schemeClr val="bg1"/>
                </a:solidFill>
              </a:rPr>
              <a:t>CTE with UPDATE Statement </a:t>
            </a:r>
          </a:p>
          <a:p>
            <a:pPr marL="771525" marR="880110" algn="ctr">
              <a:lnSpc>
                <a:spcPct val="114399"/>
              </a:lnSpc>
              <a:spcBef>
                <a:spcPts val="100"/>
              </a:spcBef>
            </a:pPr>
            <a:endParaRPr lang="en-IN" sz="24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771525" marR="880110" algn="l">
              <a:lnSpc>
                <a:spcPct val="114399"/>
              </a:lnSpc>
              <a:spcBef>
                <a:spcPts val="100"/>
              </a:spcBef>
            </a:pP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WITH </a:t>
            </a:r>
            <a:r>
              <a:rPr lang="en-US" sz="32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UpdatedSalaries</a:t>
            </a: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AS (</a:t>
            </a:r>
          </a:p>
          <a:p>
            <a:pPr marL="771525" marR="880110" algn="l">
              <a:lnSpc>
                <a:spcPct val="114399"/>
              </a:lnSpc>
              <a:spcBef>
                <a:spcPts val="100"/>
              </a:spcBef>
            </a:pP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SELECT</a:t>
            </a:r>
          </a:p>
          <a:p>
            <a:pPr marL="771525" marR="880110" algn="l">
              <a:lnSpc>
                <a:spcPct val="114399"/>
              </a:lnSpc>
              <a:spcBef>
                <a:spcPts val="100"/>
              </a:spcBef>
            </a:pP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 </a:t>
            </a:r>
            <a:r>
              <a:rPr lang="en-US" sz="32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EmployeeID</a:t>
            </a: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, </a:t>
            </a:r>
          </a:p>
          <a:p>
            <a:pPr marL="771525" marR="880110" algn="l">
              <a:lnSpc>
                <a:spcPct val="114399"/>
              </a:lnSpc>
              <a:spcBef>
                <a:spcPts val="100"/>
              </a:spcBef>
            </a:pP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 Salary * 1.10 AS </a:t>
            </a:r>
            <a:r>
              <a:rPr lang="en-US" sz="32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NewSalary</a:t>
            </a:r>
            <a:endParaRPr lang="en-US" sz="32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771525" marR="880110" algn="l">
              <a:lnSpc>
                <a:spcPct val="114399"/>
              </a:lnSpc>
              <a:spcBef>
                <a:spcPts val="100"/>
              </a:spcBef>
            </a:pP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FROM Employees</a:t>
            </a:r>
          </a:p>
          <a:p>
            <a:pPr marL="771525" marR="880110" algn="l">
              <a:lnSpc>
                <a:spcPct val="114399"/>
              </a:lnSpc>
              <a:spcBef>
                <a:spcPts val="100"/>
              </a:spcBef>
            </a:pP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WHERE Department = 'Sales’</a:t>
            </a:r>
          </a:p>
          <a:p>
            <a:pPr marL="771525" marR="880110" algn="l">
              <a:lnSpc>
                <a:spcPct val="114399"/>
              </a:lnSpc>
              <a:spcBef>
                <a:spcPts val="100"/>
              </a:spcBef>
            </a:pP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)</a:t>
            </a:r>
          </a:p>
          <a:p>
            <a:pPr marL="771525" marR="880110" algn="l">
              <a:lnSpc>
                <a:spcPct val="114399"/>
              </a:lnSpc>
              <a:spcBef>
                <a:spcPts val="100"/>
              </a:spcBef>
            </a:pPr>
            <a:endParaRPr lang="en-US" sz="32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771525" marR="880110" algn="l">
              <a:lnSpc>
                <a:spcPct val="114399"/>
              </a:lnSpc>
              <a:spcBef>
                <a:spcPts val="100"/>
              </a:spcBef>
            </a:pP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UPDATE e</a:t>
            </a:r>
          </a:p>
          <a:p>
            <a:pPr marL="771525" marR="880110" algn="l">
              <a:lnSpc>
                <a:spcPct val="114399"/>
              </a:lnSpc>
              <a:spcBef>
                <a:spcPts val="100"/>
              </a:spcBef>
            </a:pP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SET </a:t>
            </a:r>
            <a:r>
              <a:rPr lang="en-US" sz="32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e.Salary</a:t>
            </a: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= </a:t>
            </a:r>
            <a:r>
              <a:rPr lang="en-US" sz="32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u.NewSalary</a:t>
            </a:r>
            <a:endParaRPr lang="en-US" sz="32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771525" marR="880110" algn="l">
              <a:lnSpc>
                <a:spcPct val="114399"/>
              </a:lnSpc>
              <a:spcBef>
                <a:spcPts val="100"/>
              </a:spcBef>
            </a:pP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FROM Employees e</a:t>
            </a:r>
          </a:p>
          <a:p>
            <a:pPr marL="771525" marR="880110" algn="l">
              <a:lnSpc>
                <a:spcPct val="114399"/>
              </a:lnSpc>
              <a:spcBef>
                <a:spcPts val="100"/>
              </a:spcBef>
            </a:pP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JOIN </a:t>
            </a:r>
            <a:r>
              <a:rPr lang="en-US" sz="32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UpdatedSalaries</a:t>
            </a: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u </a:t>
            </a:r>
          </a:p>
          <a:p>
            <a:pPr marL="771525" marR="880110" algn="l">
              <a:lnSpc>
                <a:spcPct val="114399"/>
              </a:lnSpc>
              <a:spcBef>
                <a:spcPts val="100"/>
              </a:spcBef>
            </a:pP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ON </a:t>
            </a:r>
            <a:r>
              <a:rPr lang="en-US" sz="32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e.EmployeeID</a:t>
            </a: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= </a:t>
            </a:r>
            <a:r>
              <a:rPr lang="en-US" sz="32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u.EmployeeID</a:t>
            </a: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;</a:t>
            </a:r>
          </a:p>
          <a:p>
            <a:pPr marL="771525" marR="880110" algn="ctr">
              <a:lnSpc>
                <a:spcPct val="114399"/>
              </a:lnSpc>
              <a:spcBef>
                <a:spcPts val="100"/>
              </a:spcBef>
            </a:pPr>
            <a:endParaRPr lang="en-IN" sz="24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73990" algn="ctr">
              <a:lnSpc>
                <a:spcPct val="100000"/>
              </a:lnSpc>
              <a:spcBef>
                <a:spcPts val="3465"/>
              </a:spcBef>
            </a:pPr>
            <a:r>
              <a:rPr sz="2250" b="1" i="1" spc="110" dirty="0">
                <a:solidFill>
                  <a:schemeClr val="bg1"/>
                </a:solidFill>
                <a:latin typeface="Trebuchet MS"/>
                <a:cs typeface="Trebuchet MS"/>
              </a:rPr>
              <a:t>Use</a:t>
            </a:r>
            <a:r>
              <a:rPr sz="2250" b="1" i="1" spc="-2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250" b="1" i="1" spc="170" dirty="0">
                <a:solidFill>
                  <a:schemeClr val="bg1"/>
                </a:solidFill>
                <a:latin typeface="Trebuchet MS"/>
                <a:cs typeface="Trebuchet MS"/>
              </a:rPr>
              <a:t>Case</a:t>
            </a:r>
            <a:r>
              <a:rPr sz="2250" b="1" i="1" spc="-2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250" b="1" i="1" spc="-195" dirty="0">
                <a:solidFill>
                  <a:schemeClr val="bg1"/>
                </a:solidFill>
                <a:latin typeface="Trebuchet MS"/>
                <a:cs typeface="Trebuchet MS"/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Mass salary revision or adjustment.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1352" y="791610"/>
            <a:ext cx="1987295" cy="17190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3400" y="2352628"/>
            <a:ext cx="10439400" cy="80341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985" indent="-3030855" algn="ctr">
              <a:lnSpc>
                <a:spcPct val="114399"/>
              </a:lnSpc>
              <a:spcBef>
                <a:spcPts val="100"/>
              </a:spcBef>
            </a:pPr>
            <a:r>
              <a:rPr lang="en-IN" sz="2400" b="1" dirty="0">
                <a:solidFill>
                  <a:schemeClr val="bg1"/>
                </a:solidFill>
              </a:rPr>
              <a:t>Pagination Using CTE</a:t>
            </a:r>
          </a:p>
          <a:p>
            <a:pPr marL="3562985" indent="-3030855" algn="ctr">
              <a:lnSpc>
                <a:spcPct val="114399"/>
              </a:lnSpc>
              <a:spcBef>
                <a:spcPts val="100"/>
              </a:spcBef>
            </a:pPr>
            <a:endParaRPr lang="en-IN" sz="24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562985" indent="-3030855" algn="ctr">
              <a:lnSpc>
                <a:spcPct val="114399"/>
              </a:lnSpc>
              <a:spcBef>
                <a:spcPts val="100"/>
              </a:spcBef>
            </a:pPr>
            <a:endParaRPr lang="en-IN" sz="24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562985" indent="-3030855" algn="ctr">
              <a:lnSpc>
                <a:spcPct val="114399"/>
              </a:lnSpc>
              <a:spcBef>
                <a:spcPts val="100"/>
              </a:spcBef>
            </a:pPr>
            <a:endParaRPr lang="en-IN" sz="24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3600" b="1" i="1" dirty="0">
                <a:solidFill>
                  <a:schemeClr val="accent6"/>
                </a:solidFill>
                <a:latin typeface="Trebuchet MS"/>
                <a:cs typeface="Trebuchet MS"/>
              </a:rPr>
              <a:t>WITH </a:t>
            </a:r>
            <a:r>
              <a:rPr lang="en-US" sz="3600" b="1" i="1" dirty="0" err="1">
                <a:solidFill>
                  <a:schemeClr val="accent6"/>
                </a:solidFill>
                <a:latin typeface="Trebuchet MS"/>
                <a:cs typeface="Trebuchet MS"/>
              </a:rPr>
              <a:t>PagedOrders</a:t>
            </a:r>
            <a:r>
              <a:rPr lang="en-US" sz="3600" b="1" i="1" dirty="0">
                <a:solidFill>
                  <a:schemeClr val="accent6"/>
                </a:solidFill>
                <a:latin typeface="Trebuchet MS"/>
                <a:cs typeface="Trebuchet MS"/>
              </a:rPr>
              <a:t> AS (</a:t>
            </a: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3600" b="1" i="1" dirty="0">
                <a:solidFill>
                  <a:schemeClr val="accent6"/>
                </a:solidFill>
                <a:latin typeface="Trebuchet MS"/>
                <a:cs typeface="Trebuchet MS"/>
              </a:rPr>
              <a:t>  SELECT *, </a:t>
            </a: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3600" b="1" i="1" dirty="0">
                <a:solidFill>
                  <a:schemeClr val="accent6"/>
                </a:solidFill>
                <a:latin typeface="Trebuchet MS"/>
                <a:cs typeface="Trebuchet MS"/>
              </a:rPr>
              <a:t>ROW_NUMBER() OVER (ORDER BY </a:t>
            </a:r>
            <a:r>
              <a:rPr lang="en-US" sz="3600" b="1" i="1" dirty="0" err="1">
                <a:solidFill>
                  <a:schemeClr val="accent6"/>
                </a:solidFill>
                <a:latin typeface="Trebuchet MS"/>
                <a:cs typeface="Trebuchet MS"/>
              </a:rPr>
              <a:t>OrderDate</a:t>
            </a:r>
            <a:r>
              <a:rPr lang="en-US" sz="3600" b="1" i="1" dirty="0">
                <a:solidFill>
                  <a:schemeClr val="accent6"/>
                </a:solidFill>
                <a:latin typeface="Trebuchet MS"/>
                <a:cs typeface="Trebuchet MS"/>
              </a:rPr>
              <a:t> DESC) AS </a:t>
            </a:r>
            <a:r>
              <a:rPr lang="en-US" sz="3600" b="1" i="1" dirty="0" err="1">
                <a:solidFill>
                  <a:schemeClr val="accent6"/>
                </a:solidFill>
                <a:latin typeface="Trebuchet MS"/>
                <a:cs typeface="Trebuchet MS"/>
              </a:rPr>
              <a:t>RowNum</a:t>
            </a:r>
            <a:endParaRPr lang="en-US" sz="3600" b="1" i="1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3600" b="1" i="1" dirty="0">
                <a:solidFill>
                  <a:schemeClr val="accent6"/>
                </a:solidFill>
                <a:latin typeface="Trebuchet MS"/>
                <a:cs typeface="Trebuchet MS"/>
              </a:rPr>
              <a:t>  FROM Orders</a:t>
            </a: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3600" b="1" i="1" dirty="0">
                <a:solidFill>
                  <a:schemeClr val="accent6"/>
                </a:solidFill>
                <a:latin typeface="Trebuchet MS"/>
                <a:cs typeface="Trebuchet MS"/>
              </a:rPr>
              <a:t>)</a:t>
            </a: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endParaRPr lang="en-US" sz="3600" b="1" i="1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3600" b="1" i="1" dirty="0">
                <a:solidFill>
                  <a:schemeClr val="accent6"/>
                </a:solidFill>
                <a:latin typeface="Trebuchet MS"/>
                <a:cs typeface="Trebuchet MS"/>
              </a:rPr>
              <a:t>SELECT * FROM </a:t>
            </a:r>
            <a:r>
              <a:rPr lang="en-US" sz="3600" b="1" i="1" dirty="0" err="1">
                <a:solidFill>
                  <a:schemeClr val="accent6"/>
                </a:solidFill>
                <a:latin typeface="Trebuchet MS"/>
                <a:cs typeface="Trebuchet MS"/>
              </a:rPr>
              <a:t>PagedOrders</a:t>
            </a:r>
            <a:endParaRPr lang="en-US" sz="3600" b="1" i="1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3600" b="1" i="1" dirty="0">
                <a:solidFill>
                  <a:schemeClr val="accent6"/>
                </a:solidFill>
                <a:latin typeface="Trebuchet MS"/>
                <a:cs typeface="Trebuchet MS"/>
              </a:rPr>
              <a:t>WHERE </a:t>
            </a:r>
            <a:r>
              <a:rPr lang="en-US" sz="3600" b="1" i="1" dirty="0" err="1">
                <a:solidFill>
                  <a:schemeClr val="accent6"/>
                </a:solidFill>
                <a:latin typeface="Trebuchet MS"/>
                <a:cs typeface="Trebuchet MS"/>
              </a:rPr>
              <a:t>RowNum</a:t>
            </a:r>
            <a:r>
              <a:rPr lang="en-US" sz="3600" b="1" i="1" dirty="0">
                <a:solidFill>
                  <a:schemeClr val="accent6"/>
                </a:solidFill>
                <a:latin typeface="Trebuchet MS"/>
                <a:cs typeface="Trebuchet MS"/>
              </a:rPr>
              <a:t> BETWEEN 11 AND 20;</a:t>
            </a:r>
          </a:p>
          <a:p>
            <a:pPr marL="3562985" indent="-3030855" algn="ctr">
              <a:lnSpc>
                <a:spcPct val="114399"/>
              </a:lnSpc>
              <a:spcBef>
                <a:spcPts val="100"/>
              </a:spcBef>
            </a:pPr>
            <a:endParaRPr sz="31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0B4B31-F39F-7EFF-DEC6-5DC66F7C39DD}"/>
              </a:ext>
            </a:extLst>
          </p:cNvPr>
          <p:cNvSpPr txBox="1"/>
          <p:nvPr/>
        </p:nvSpPr>
        <p:spPr>
          <a:xfrm>
            <a:off x="1143000" y="10774870"/>
            <a:ext cx="9372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Use Case: </a:t>
            </a:r>
            <a:r>
              <a:rPr lang="en-US" sz="2400" dirty="0">
                <a:solidFill>
                  <a:schemeClr val="bg1"/>
                </a:solidFill>
              </a:rPr>
              <a:t>Backend pagination in web apps.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2017" y="815673"/>
            <a:ext cx="2005583" cy="17190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1000" y="2485441"/>
            <a:ext cx="10515600" cy="8385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2105" algn="ctr">
              <a:lnSpc>
                <a:spcPct val="100000"/>
              </a:lnSpc>
              <a:spcBef>
                <a:spcPts val="90"/>
              </a:spcBef>
            </a:pPr>
            <a:r>
              <a:rPr lang="en-US" sz="2400" b="1" dirty="0">
                <a:solidFill>
                  <a:schemeClr val="bg1"/>
                </a:solidFill>
              </a:rPr>
              <a:t>CTE for Monthly Sales Summary</a:t>
            </a:r>
          </a:p>
          <a:p>
            <a:pPr marL="332105" algn="ctr">
              <a:lnSpc>
                <a:spcPct val="100000"/>
              </a:lnSpc>
              <a:spcBef>
                <a:spcPts val="90"/>
              </a:spcBef>
            </a:pPr>
            <a:endParaRPr lang="en-US" sz="24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32105" algn="ctr">
              <a:lnSpc>
                <a:spcPct val="100000"/>
              </a:lnSpc>
              <a:spcBef>
                <a:spcPts val="90"/>
              </a:spcBef>
            </a:pPr>
            <a:endParaRPr sz="235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algn="l">
              <a:lnSpc>
                <a:spcPct val="100000"/>
              </a:lnSpc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WITH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MonthlySales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AS (</a:t>
            </a:r>
          </a:p>
          <a:p>
            <a:pPr marL="12700" algn="l">
              <a:lnSpc>
                <a:spcPct val="100000"/>
              </a:lnSpc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SELECT </a:t>
            </a:r>
          </a:p>
          <a:p>
            <a:pPr marL="12700" algn="l">
              <a:lnSpc>
                <a:spcPct val="100000"/>
              </a:lnSpc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YEAR(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OrderDate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) AS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SalesYear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,</a:t>
            </a:r>
          </a:p>
          <a:p>
            <a:pPr marL="12700" algn="l">
              <a:lnSpc>
                <a:spcPct val="100000"/>
              </a:lnSpc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MONTH(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OrderDate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) AS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SalesMonth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,</a:t>
            </a:r>
          </a:p>
          <a:p>
            <a:pPr marL="12700" algn="l">
              <a:lnSpc>
                <a:spcPct val="100000"/>
              </a:lnSpc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SUM(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SalesAmount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) AS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TotalSales</a:t>
            </a:r>
            <a:endParaRPr lang="en-US" sz="36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 algn="l">
              <a:lnSpc>
                <a:spcPct val="100000"/>
              </a:lnSpc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FROM Orders</a:t>
            </a:r>
          </a:p>
          <a:p>
            <a:pPr marL="12700" algn="l">
              <a:lnSpc>
                <a:spcPct val="100000"/>
              </a:lnSpc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GROUP BY YEAR(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OrderDate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), MONTH(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OrderDate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)</a:t>
            </a:r>
          </a:p>
          <a:p>
            <a:pPr marL="12700" algn="l">
              <a:lnSpc>
                <a:spcPct val="100000"/>
              </a:lnSpc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)</a:t>
            </a:r>
          </a:p>
          <a:p>
            <a:pPr marL="12700" algn="l">
              <a:lnSpc>
                <a:spcPct val="100000"/>
              </a:lnSpc>
            </a:pPr>
            <a:endParaRPr lang="en-US" sz="36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 algn="l">
              <a:lnSpc>
                <a:spcPct val="100000"/>
              </a:lnSpc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SELECT * FROM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MonthlySales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ORDER BY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SalesYear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,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SalesMonth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endParaRPr sz="34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3595-23B5-1021-8E0F-3C1341E3F34F}"/>
              </a:ext>
            </a:extLst>
          </p:cNvPr>
          <p:cNvSpPr txBox="1"/>
          <p:nvPr/>
        </p:nvSpPr>
        <p:spPr>
          <a:xfrm>
            <a:off x="838200" y="11074842"/>
            <a:ext cx="899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Use Case: </a:t>
            </a:r>
            <a:r>
              <a:rPr lang="en-US" sz="2400" dirty="0">
                <a:solidFill>
                  <a:schemeClr val="bg1"/>
                </a:solidFill>
              </a:rPr>
              <a:t>Generating month-wise sales reports.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7679" y="789431"/>
            <a:ext cx="1914143" cy="17190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9761" y="3291520"/>
            <a:ext cx="10150475" cy="83933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WITH </a:t>
            </a:r>
            <a:r>
              <a:rPr lang="en-IN" sz="24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TopCustomers</a:t>
            </a: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AS (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SELECT 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</a:t>
            </a:r>
            <a:r>
              <a:rPr lang="en-IN" sz="24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CustomerID</a:t>
            </a: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, 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SUM(</a:t>
            </a:r>
            <a:r>
              <a:rPr lang="en-IN" sz="24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OrderTotal</a:t>
            </a: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) AS </a:t>
            </a:r>
            <a:r>
              <a:rPr lang="en-IN" sz="24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TotalSpent</a:t>
            </a:r>
            <a:endParaRPr lang="en-IN" sz="24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FROM Orders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GROUP BY </a:t>
            </a:r>
            <a:r>
              <a:rPr lang="en-IN" sz="24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CustomerID</a:t>
            </a:r>
            <a:endParaRPr lang="en-IN" sz="24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HAVING SUM(</a:t>
            </a:r>
            <a:r>
              <a:rPr lang="en-IN" sz="24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OrderTotal</a:t>
            </a: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) &gt; 50000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),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endParaRPr lang="en-IN" sz="24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IN" sz="24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RecentOrders</a:t>
            </a: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AS (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SELECT 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</a:t>
            </a:r>
            <a:r>
              <a:rPr lang="en-IN" sz="24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OrderID</a:t>
            </a: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, 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</a:t>
            </a:r>
            <a:r>
              <a:rPr lang="en-IN" sz="24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CustomerID</a:t>
            </a: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, 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</a:t>
            </a:r>
            <a:r>
              <a:rPr lang="en-IN" sz="24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OrderDate</a:t>
            </a:r>
            <a:endParaRPr lang="en-IN" sz="24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FROM Orders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WHERE </a:t>
            </a:r>
            <a:r>
              <a:rPr lang="en-IN" sz="24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OrderDate</a:t>
            </a: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&gt;= DATEADD(MONTH, -6, GETDATE())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)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endParaRPr lang="en-IN" sz="24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SELECT </a:t>
            </a:r>
            <a:r>
              <a:rPr lang="en-IN" sz="24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c.CustomerID</a:t>
            </a: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, </a:t>
            </a:r>
            <a:r>
              <a:rPr lang="en-IN" sz="24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c.TotalSpent</a:t>
            </a: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, </a:t>
            </a:r>
            <a:r>
              <a:rPr lang="en-IN" sz="24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r.OrderID</a:t>
            </a: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, </a:t>
            </a:r>
            <a:r>
              <a:rPr lang="en-IN" sz="24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r.OrderDate</a:t>
            </a:r>
            <a:endParaRPr lang="en-IN" sz="24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FROM </a:t>
            </a:r>
            <a:r>
              <a:rPr lang="en-IN" sz="24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TopCustomers</a:t>
            </a: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c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JOIN </a:t>
            </a:r>
            <a:r>
              <a:rPr lang="en-IN" sz="24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RecentOrders</a:t>
            </a: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r ON </a:t>
            </a:r>
            <a:r>
              <a:rPr lang="en-IN" sz="24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c.CustomerID</a:t>
            </a: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= </a:t>
            </a:r>
            <a:r>
              <a:rPr lang="en-IN" sz="24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r.CustomerID</a:t>
            </a:r>
            <a:r>
              <a:rPr lang="en-IN" sz="24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022" y="11796153"/>
            <a:ext cx="8529955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2820" marR="5080" indent="-3500754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Use Case: </a:t>
            </a:r>
            <a:r>
              <a:rPr lang="en-US" sz="2400" dirty="0">
                <a:solidFill>
                  <a:schemeClr val="bg1"/>
                </a:solidFill>
              </a:rPr>
              <a:t>Combine high spenders with their recent activities.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258DCE-110B-2AF9-B23C-B713994B438A}"/>
              </a:ext>
            </a:extLst>
          </p:cNvPr>
          <p:cNvSpPr txBox="1"/>
          <p:nvPr/>
        </p:nvSpPr>
        <p:spPr>
          <a:xfrm>
            <a:off x="2578577" y="2238146"/>
            <a:ext cx="571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Multiple CTEs with JOIN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CD51C-1427-6049-37D8-C726CE35F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32E7FBD8-A22C-E9E7-7B5E-15DA2986B5B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C28F4B33-94D6-F0A4-7177-2CA48DE0561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5" name="object 5">
            <a:extLst>
              <a:ext uri="{FF2B5EF4-FFF2-40B4-BE49-F238E27FC236}">
                <a16:creationId xmlns:a16="http://schemas.microsoft.com/office/drawing/2014/main" id="{8CBEFC72-B393-8A1E-CCAD-F0DDEE9B03A2}"/>
              </a:ext>
            </a:extLst>
          </p:cNvPr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63A327AE-2346-4260-B291-33FAF3627988}"/>
                </a:ext>
              </a:extLst>
            </p:cNvPr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43522B6-91BD-1169-987F-26D37ADE48D9}"/>
                </a:ext>
              </a:extLst>
            </p:cNvPr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A6F757B9-D13A-136B-98CD-A1422C40CC9C}"/>
                </a:ext>
              </a:extLst>
            </p:cNvPr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ACBD8A-69D3-88C7-F5D7-3E76FC585901}"/>
                </a:ext>
              </a:extLst>
            </p:cNvPr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8C53AD64-B204-5165-1DC9-DCE14CE2C8DB}"/>
                </a:ext>
              </a:extLst>
            </p:cNvPr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E8D677E-2E2D-50D7-A787-32C62654C2E6}"/>
                </a:ext>
              </a:extLst>
            </p:cNvPr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2BD16248-4D66-657F-73AC-A8C3947827A0}"/>
              </a:ext>
            </a:extLst>
          </p:cNvPr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D7C3972-B242-155C-8E9B-8F9D0141595C}"/>
              </a:ext>
            </a:extLst>
          </p:cNvPr>
          <p:cNvSpPr txBox="1"/>
          <p:nvPr/>
        </p:nvSpPr>
        <p:spPr>
          <a:xfrm>
            <a:off x="228600" y="4089274"/>
            <a:ext cx="10972800" cy="6800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6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WITH </a:t>
            </a:r>
            <a:r>
              <a:rPr lang="en-US" sz="36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RankedProducts</a:t>
            </a:r>
            <a:r>
              <a:rPr lang="en-US" sz="36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AS (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6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SELECT 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6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  </a:t>
            </a:r>
            <a:r>
              <a:rPr lang="en-US" sz="36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ProductID</a:t>
            </a:r>
            <a:r>
              <a:rPr lang="en-US" sz="36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, 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6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  SUM(Quantity) AS </a:t>
            </a:r>
            <a:r>
              <a:rPr lang="en-US" sz="36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TotalSold</a:t>
            </a:r>
            <a:r>
              <a:rPr lang="en-US" sz="36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,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6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     RANK() OVER (ORDER BY SUM(Quantity) 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6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     DESC) AS </a:t>
            </a:r>
            <a:r>
              <a:rPr lang="en-US" sz="36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ProductRank</a:t>
            </a:r>
            <a:endParaRPr lang="en-US" sz="36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6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FROM </a:t>
            </a:r>
            <a:r>
              <a:rPr lang="en-US" sz="36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OrderItems</a:t>
            </a:r>
            <a:endParaRPr lang="en-US" sz="36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6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GROUP BY </a:t>
            </a:r>
            <a:r>
              <a:rPr lang="en-US" sz="36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ProductID</a:t>
            </a:r>
            <a:endParaRPr lang="en-US" sz="36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6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)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endParaRPr lang="en-US" sz="36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6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SELECT * FROM </a:t>
            </a:r>
            <a:r>
              <a:rPr lang="en-US" sz="36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RankedProducts</a:t>
            </a:r>
            <a:r>
              <a:rPr lang="en-US" sz="36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6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WHERE </a:t>
            </a:r>
            <a:r>
              <a:rPr lang="en-US" sz="36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ProductRank</a:t>
            </a:r>
            <a:r>
              <a:rPr lang="en-US" sz="36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&lt;= 5;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74AD724-3CDC-BCF6-98C0-F4CCB1E1A6A3}"/>
              </a:ext>
            </a:extLst>
          </p:cNvPr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4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F7A2750-6196-C923-7CB1-A61E84F79CE0}"/>
              </a:ext>
            </a:extLst>
          </p:cNvPr>
          <p:cNvSpPr txBox="1"/>
          <p:nvPr/>
        </p:nvSpPr>
        <p:spPr>
          <a:xfrm>
            <a:off x="1450022" y="11651893"/>
            <a:ext cx="8529955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2820" marR="5080" indent="-3500754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Use Case: </a:t>
            </a:r>
            <a:r>
              <a:rPr lang="en-IN" sz="2400" dirty="0">
                <a:solidFill>
                  <a:schemeClr val="bg1"/>
                </a:solidFill>
              </a:rPr>
              <a:t>Top 5 best-selling products.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CF4193-E3EC-C7B1-3CBF-EE76B113F9E8}"/>
              </a:ext>
            </a:extLst>
          </p:cNvPr>
          <p:cNvSpPr txBox="1"/>
          <p:nvPr/>
        </p:nvSpPr>
        <p:spPr>
          <a:xfrm>
            <a:off x="2534298" y="2451653"/>
            <a:ext cx="571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CTE for Ranking Products by Sales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851A3-6FA4-8131-8E70-9E83DA07BD17}"/>
              </a:ext>
            </a:extLst>
          </p:cNvPr>
          <p:cNvSpPr txBox="1"/>
          <p:nvPr/>
        </p:nvSpPr>
        <p:spPr>
          <a:xfrm>
            <a:off x="4665865" y="1262979"/>
            <a:ext cx="125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11</a:t>
            </a:r>
            <a:endParaRPr lang="en-IN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65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9A519-ED90-E254-C976-F47CCB77F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B12EB96-5911-6FB8-E2A3-75EB9DE9734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65CEFC9C-EB81-E5B1-4D65-B88C87E1A6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5" name="object 5">
            <a:extLst>
              <a:ext uri="{FF2B5EF4-FFF2-40B4-BE49-F238E27FC236}">
                <a16:creationId xmlns:a16="http://schemas.microsoft.com/office/drawing/2014/main" id="{62726437-FC24-14E5-ECDF-33284617ABBA}"/>
              </a:ext>
            </a:extLst>
          </p:cNvPr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3805B4B4-DCE6-DCEE-801B-BCC4674EF90B}"/>
                </a:ext>
              </a:extLst>
            </p:cNvPr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70CEFCF5-3D62-C76D-1E12-DEAF2F4A3A66}"/>
                </a:ext>
              </a:extLst>
            </p:cNvPr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E4EF1F94-7FB0-4132-6365-0B4C2C6E0096}"/>
                </a:ext>
              </a:extLst>
            </p:cNvPr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4EF6CE24-8F85-31E0-655D-47677C8192AE}"/>
                </a:ext>
              </a:extLst>
            </p:cNvPr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003276DD-FB72-433E-A653-8FACCDB97A3F}"/>
                </a:ext>
              </a:extLst>
            </p:cNvPr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D456551-9C75-822C-BE61-C237D3FF93C0}"/>
                </a:ext>
              </a:extLst>
            </p:cNvPr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7EDA060-6860-DC2E-7FB2-49591639EB8E}"/>
              </a:ext>
            </a:extLst>
          </p:cNvPr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E8E24B6-68D4-6186-A732-7B423548B923}"/>
              </a:ext>
            </a:extLst>
          </p:cNvPr>
          <p:cNvSpPr txBox="1"/>
          <p:nvPr/>
        </p:nvSpPr>
        <p:spPr>
          <a:xfrm>
            <a:off x="517634" y="2922956"/>
            <a:ext cx="10394731" cy="85882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WITH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DepartmentAvg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AS (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SELECT 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DepartmentID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, 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 AVG(Salary) AS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AvgSalary</a:t>
            </a:r>
            <a:endParaRPr lang="en-US" sz="32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FROM Employees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GROUP BY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DepartmentID</a:t>
            </a:r>
            <a:endParaRPr lang="en-US" sz="32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)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endParaRPr lang="en-US" sz="32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SELECT 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e.EmployeeID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, 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e.FullName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,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e.Salary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, 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d.AvgSalary</a:t>
            </a:r>
            <a:endParaRPr lang="en-US" sz="32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FROM Employees e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JOIN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DepartmentAvg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d 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ON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e.DepartmentID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=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d.DepartmentID</a:t>
            </a:r>
            <a:endParaRPr lang="en-US" sz="32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WHERE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e.Salary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&gt;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d.AvgSalary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;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851429F-F6A2-14EB-600A-6AF912C2D20F}"/>
              </a:ext>
            </a:extLst>
          </p:cNvPr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4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D0B48F0-D150-1027-EF5D-A017C610EF98}"/>
              </a:ext>
            </a:extLst>
          </p:cNvPr>
          <p:cNvSpPr txBox="1"/>
          <p:nvPr/>
        </p:nvSpPr>
        <p:spPr>
          <a:xfrm>
            <a:off x="1029385" y="11578014"/>
            <a:ext cx="8529956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2820" marR="5080" indent="-3500754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Use Case: </a:t>
            </a:r>
            <a:r>
              <a:rPr lang="en-US" sz="2400" dirty="0">
                <a:solidFill>
                  <a:schemeClr val="bg1"/>
                </a:solidFill>
              </a:rPr>
              <a:t>Identify high-performing or overpaid employees</a:t>
            </a:r>
            <a:r>
              <a:rPr lang="en-US" sz="2400" dirty="0"/>
              <a:t>.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9AE2C2-CBB1-151E-FF3F-44900E14D595}"/>
              </a:ext>
            </a:extLst>
          </p:cNvPr>
          <p:cNvSpPr txBox="1"/>
          <p:nvPr/>
        </p:nvSpPr>
        <p:spPr>
          <a:xfrm>
            <a:off x="2534298" y="2451653"/>
            <a:ext cx="571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CTE for Average vs Individual Salary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031CC4-5A33-BC50-0F21-D41BB2454A76}"/>
              </a:ext>
            </a:extLst>
          </p:cNvPr>
          <p:cNvSpPr txBox="1"/>
          <p:nvPr/>
        </p:nvSpPr>
        <p:spPr>
          <a:xfrm>
            <a:off x="4665865" y="1262979"/>
            <a:ext cx="125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12</a:t>
            </a:r>
            <a:endParaRPr lang="en-IN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23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2BA71-095A-1BD4-F999-0E87A0027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38BD9DF9-9F48-1D82-F716-B50FE1E666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40B1B412-CB90-607E-952E-2F149B48CF2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12" name="object 12">
            <a:extLst>
              <a:ext uri="{FF2B5EF4-FFF2-40B4-BE49-F238E27FC236}">
                <a16:creationId xmlns:a16="http://schemas.microsoft.com/office/drawing/2014/main" id="{BE014137-F43E-0EF1-4886-80B744D1FB77}"/>
              </a:ext>
            </a:extLst>
          </p:cNvPr>
          <p:cNvGrpSpPr/>
          <p:nvPr/>
        </p:nvGrpSpPr>
        <p:grpSpPr>
          <a:xfrm>
            <a:off x="3528695" y="12673459"/>
            <a:ext cx="4563110" cy="805815"/>
            <a:chOff x="3657485" y="12342049"/>
            <a:chExt cx="4563110" cy="805815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C5EE9BC3-F757-EB47-4FBC-6EED58028ECD}"/>
                </a:ext>
              </a:extLst>
            </p:cNvPr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E398834E-00D8-501E-99EE-C0EAE0BD2EF9}"/>
                </a:ext>
              </a:extLst>
            </p:cNvPr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C3A90D4C-1D13-97F4-1FF2-72BDFCA96FBF}"/>
                </a:ext>
              </a:extLst>
            </p:cNvPr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A50BCB44-106D-EA6F-EC9A-0250778D9C8B}"/>
                </a:ext>
              </a:extLst>
            </p:cNvPr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11B6C904-9ED2-26F0-024E-A72C6213C977}"/>
                </a:ext>
              </a:extLst>
            </p:cNvPr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9E58E58B-338E-0095-4774-2C85CE0AA447}"/>
                </a:ext>
              </a:extLst>
            </p:cNvPr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>
            <a:extLst>
              <a:ext uri="{FF2B5EF4-FFF2-40B4-BE49-F238E27FC236}">
                <a16:creationId xmlns:a16="http://schemas.microsoft.com/office/drawing/2014/main" id="{E856FFFF-AB54-3C08-64EA-E01ABAC17232}"/>
              </a:ext>
            </a:extLst>
          </p:cNvPr>
          <p:cNvSpPr txBox="1"/>
          <p:nvPr/>
        </p:nvSpPr>
        <p:spPr>
          <a:xfrm>
            <a:off x="2639446" y="970421"/>
            <a:ext cx="4911713" cy="6017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5145" marR="5080" indent="-513080">
              <a:lnSpc>
                <a:spcPct val="116199"/>
              </a:lnSpc>
              <a:spcBef>
                <a:spcPts val="90"/>
              </a:spcBef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CTE in SQL?</a:t>
            </a:r>
            <a:endParaRPr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13961B2-36EC-57AF-9820-78982E73A18A}"/>
              </a:ext>
            </a:extLst>
          </p:cNvPr>
          <p:cNvSpPr txBox="1"/>
          <p:nvPr/>
        </p:nvSpPr>
        <p:spPr>
          <a:xfrm>
            <a:off x="4890365" y="12802569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4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E3DEBAB2-2927-0D18-0AA4-D703AD067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802721"/>
            <a:ext cx="100203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CTE (Common Table Expression)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is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temporary result 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SQL that you can reference within 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INSERT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UPDATE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DELETE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statement.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It improves query readability, modularity, and is particularly useful for recursive queries and complex joins.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B114EEF-3397-3DE1-AAE6-A553E549E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4341598"/>
            <a:ext cx="9601201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Syntax of a CTE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WITH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CTE_Name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 AS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 SELECT column1, column2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i="1" dirty="0">
                <a:solidFill>
                  <a:schemeClr val="accent6"/>
                </a:solidFill>
                <a:latin typeface="Arial Unicode MS"/>
              </a:rPr>
              <a:t> 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FROM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TableName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i="1" dirty="0">
                <a:solidFill>
                  <a:schemeClr val="accent6"/>
                </a:solidFill>
                <a:latin typeface="Arial Unicode MS"/>
              </a:rPr>
              <a:t> 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WHERE condition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i="1" dirty="0">
              <a:solidFill>
                <a:schemeClr val="accent6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SELECT * FROM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CTE_Name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;</a:t>
            </a:r>
            <a:endParaRPr kumimoji="0" lang="en-US" altLang="en-US" sz="4800" b="1" i="1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0219E2-B1E5-F449-A55C-5A3CD91D58A0}"/>
              </a:ext>
            </a:extLst>
          </p:cNvPr>
          <p:cNvSpPr txBox="1"/>
          <p:nvPr/>
        </p:nvSpPr>
        <p:spPr>
          <a:xfrm>
            <a:off x="800100" y="7512240"/>
            <a:ext cx="100202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u="sng" dirty="0">
                <a:solidFill>
                  <a:schemeClr val="bg1"/>
                </a:solidFill>
              </a:rPr>
              <a:t>Types of CTEs in SQL Server</a:t>
            </a:r>
          </a:p>
          <a:p>
            <a:pPr>
              <a:buNone/>
            </a:pPr>
            <a:endParaRPr lang="en-US" sz="2800" b="1" u="sng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chemeClr val="bg1"/>
                </a:solidFill>
              </a:rPr>
              <a:t>1. Non-Recursive CTE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Used to simplify complex joins, subqueries, or aggregations.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Does </a:t>
            </a:r>
            <a:r>
              <a:rPr lang="en-US" sz="2800" b="1" dirty="0">
                <a:solidFill>
                  <a:schemeClr val="bg1"/>
                </a:solidFill>
              </a:rPr>
              <a:t>not</a:t>
            </a:r>
            <a:r>
              <a:rPr lang="en-US" sz="2800" dirty="0">
                <a:solidFill>
                  <a:schemeClr val="bg1"/>
                </a:solidFill>
              </a:rPr>
              <a:t> call itself.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2. Recursive CTE</a:t>
            </a:r>
          </a:p>
          <a:p>
            <a:r>
              <a:rPr lang="en-US" sz="2800" dirty="0">
                <a:solidFill>
                  <a:schemeClr val="bg1"/>
                </a:solidFill>
              </a:rPr>
              <a:t>A CTE that </a:t>
            </a:r>
            <a:r>
              <a:rPr lang="en-US" sz="2800" b="1" dirty="0">
                <a:solidFill>
                  <a:schemeClr val="bg1"/>
                </a:solidFill>
              </a:rPr>
              <a:t>calls itself</a:t>
            </a:r>
            <a:r>
              <a:rPr lang="en-US" sz="2800" dirty="0">
                <a:solidFill>
                  <a:schemeClr val="bg1"/>
                </a:solidFill>
              </a:rPr>
              <a:t> to return hierarchical or tree-structured data.</a:t>
            </a:r>
          </a:p>
          <a:p>
            <a:r>
              <a:rPr lang="en-US" sz="2800" dirty="0">
                <a:solidFill>
                  <a:schemeClr val="bg1"/>
                </a:solidFill>
              </a:rPr>
              <a:t>Has two parts: </a:t>
            </a:r>
            <a:r>
              <a:rPr lang="en-US" sz="2800" b="1" dirty="0">
                <a:solidFill>
                  <a:schemeClr val="bg1"/>
                </a:solidFill>
              </a:rPr>
              <a:t>Anchor Member</a:t>
            </a:r>
            <a:r>
              <a:rPr lang="en-US" sz="2800" dirty="0">
                <a:solidFill>
                  <a:schemeClr val="bg1"/>
                </a:solidFill>
              </a:rPr>
              <a:t> (initial result) and </a:t>
            </a:r>
            <a:r>
              <a:rPr lang="en-US" sz="2800" b="1" dirty="0">
                <a:solidFill>
                  <a:schemeClr val="bg1"/>
                </a:solidFill>
              </a:rPr>
              <a:t>Recursive Member</a:t>
            </a:r>
            <a:r>
              <a:rPr lang="en-US" sz="2800" dirty="0">
                <a:solidFill>
                  <a:schemeClr val="bg1"/>
                </a:solidFill>
              </a:rPr>
              <a:t> (repeated execution).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1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9A104-11C2-7087-31EE-B2C590031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6402C265-E65F-4787-96FB-67CF1576EDF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34673745-D392-8FB2-6561-17420046E34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C6A54224-9CFA-F91C-912A-D5D51DAC77CD}"/>
              </a:ext>
            </a:extLst>
          </p:cNvPr>
          <p:cNvSpPr txBox="1"/>
          <p:nvPr/>
        </p:nvSpPr>
        <p:spPr>
          <a:xfrm>
            <a:off x="2005820" y="6197997"/>
            <a:ext cx="7440930" cy="1388201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algn="ctr">
              <a:lnSpc>
                <a:spcPts val="10200"/>
              </a:lnSpc>
              <a:spcBef>
                <a:spcPts val="625"/>
              </a:spcBef>
            </a:pPr>
            <a:endParaRPr sz="8850" dirty="0">
              <a:latin typeface="Times New Roman"/>
              <a:cs typeface="Times New Roman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CA7BB868-1936-308A-F4E8-ADF8C9EDEE88}"/>
              </a:ext>
            </a:extLst>
          </p:cNvPr>
          <p:cNvGrpSpPr/>
          <p:nvPr/>
        </p:nvGrpSpPr>
        <p:grpSpPr>
          <a:xfrm>
            <a:off x="3492245" y="12286782"/>
            <a:ext cx="4562791" cy="805815"/>
            <a:chOff x="3657485" y="12342049"/>
            <a:chExt cx="4562791" cy="805815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1A265A7E-BF6D-39AF-CC1B-2943E6B4AD35}"/>
                </a:ext>
              </a:extLst>
            </p:cNvPr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87F05988-F2EA-80C4-4C0F-36D9099018E9}"/>
                </a:ext>
              </a:extLst>
            </p:cNvPr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95E6C255-439A-B4DD-40CB-3250778E9AD8}"/>
                </a:ext>
              </a:extLst>
            </p:cNvPr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849C1327-935A-0BEB-A32E-5C87A013F591}"/>
                </a:ext>
              </a:extLst>
            </p:cNvPr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2CB362F0-9F8A-A16C-1802-8BF0F36C1A57}"/>
                </a:ext>
              </a:extLst>
            </p:cNvPr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1721B5B8-9593-8280-7C3B-D088F0223875}"/>
                </a:ext>
              </a:extLst>
            </p:cNvPr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>
            <a:extLst>
              <a:ext uri="{FF2B5EF4-FFF2-40B4-BE49-F238E27FC236}">
                <a16:creationId xmlns:a16="http://schemas.microsoft.com/office/drawing/2014/main" id="{F5ECB15A-EC2C-EA19-9A36-168B8FEC60E3}"/>
              </a:ext>
            </a:extLst>
          </p:cNvPr>
          <p:cNvSpPr txBox="1"/>
          <p:nvPr/>
        </p:nvSpPr>
        <p:spPr>
          <a:xfrm>
            <a:off x="5126613" y="12498688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4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00E808-8636-C744-54C8-034004E8762B}"/>
              </a:ext>
            </a:extLst>
          </p:cNvPr>
          <p:cNvSpPr txBox="1"/>
          <p:nvPr/>
        </p:nvSpPr>
        <p:spPr>
          <a:xfrm>
            <a:off x="857788" y="1420075"/>
            <a:ext cx="91244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1" dirty="0">
                <a:solidFill>
                  <a:schemeClr val="accent6"/>
                </a:solidFill>
              </a:rPr>
              <a:t>WITH </a:t>
            </a:r>
            <a:r>
              <a:rPr lang="en-IN" sz="2400" b="1" i="1" dirty="0" err="1">
                <a:solidFill>
                  <a:schemeClr val="accent6"/>
                </a:solidFill>
              </a:rPr>
              <a:t>HighValueCustomers</a:t>
            </a:r>
            <a:r>
              <a:rPr lang="en-IN" sz="2400" b="1" i="1" dirty="0">
                <a:solidFill>
                  <a:schemeClr val="accent6"/>
                </a:solidFill>
              </a:rPr>
              <a:t> AS (</a:t>
            </a:r>
          </a:p>
          <a:p>
            <a:r>
              <a:rPr lang="en-IN" sz="2400" b="1" i="1" dirty="0">
                <a:solidFill>
                  <a:schemeClr val="accent6"/>
                </a:solidFill>
              </a:rPr>
              <a:t>    SELECT </a:t>
            </a:r>
            <a:r>
              <a:rPr lang="en-IN" sz="2400" b="1" i="1" dirty="0" err="1">
                <a:solidFill>
                  <a:schemeClr val="accent6"/>
                </a:solidFill>
              </a:rPr>
              <a:t>CustomerID</a:t>
            </a:r>
            <a:r>
              <a:rPr lang="en-IN" sz="2400" b="1" i="1" dirty="0">
                <a:solidFill>
                  <a:schemeClr val="accent6"/>
                </a:solidFill>
              </a:rPr>
              <a:t>, SUM(</a:t>
            </a:r>
            <a:r>
              <a:rPr lang="en-IN" sz="2400" b="1" i="1" dirty="0" err="1">
                <a:solidFill>
                  <a:schemeClr val="accent6"/>
                </a:solidFill>
              </a:rPr>
              <a:t>OrderTotal</a:t>
            </a:r>
            <a:r>
              <a:rPr lang="en-IN" sz="2400" b="1" i="1" dirty="0">
                <a:solidFill>
                  <a:schemeClr val="accent6"/>
                </a:solidFill>
              </a:rPr>
              <a:t>) AS </a:t>
            </a:r>
            <a:r>
              <a:rPr lang="en-IN" sz="2400" b="1" i="1" dirty="0" err="1">
                <a:solidFill>
                  <a:schemeClr val="accent6"/>
                </a:solidFill>
              </a:rPr>
              <a:t>TotalSpent</a:t>
            </a:r>
            <a:endParaRPr lang="en-IN" sz="2400" b="1" i="1" dirty="0">
              <a:solidFill>
                <a:schemeClr val="accent6"/>
              </a:solidFill>
            </a:endParaRPr>
          </a:p>
          <a:p>
            <a:r>
              <a:rPr lang="en-IN" sz="2400" b="1" i="1" dirty="0">
                <a:solidFill>
                  <a:schemeClr val="accent6"/>
                </a:solidFill>
              </a:rPr>
              <a:t>    FROM Orders</a:t>
            </a:r>
          </a:p>
          <a:p>
            <a:r>
              <a:rPr lang="en-IN" sz="2400" b="1" i="1" dirty="0">
                <a:solidFill>
                  <a:schemeClr val="accent6"/>
                </a:solidFill>
              </a:rPr>
              <a:t>    GROUP BY </a:t>
            </a:r>
            <a:r>
              <a:rPr lang="en-IN" sz="2400" b="1" i="1" dirty="0" err="1">
                <a:solidFill>
                  <a:schemeClr val="accent6"/>
                </a:solidFill>
              </a:rPr>
              <a:t>CustomerID</a:t>
            </a:r>
            <a:endParaRPr lang="en-IN" sz="2400" b="1" i="1" dirty="0">
              <a:solidFill>
                <a:schemeClr val="accent6"/>
              </a:solidFill>
            </a:endParaRPr>
          </a:p>
          <a:p>
            <a:r>
              <a:rPr lang="en-IN" sz="2400" b="1" i="1" dirty="0">
                <a:solidFill>
                  <a:schemeClr val="accent6"/>
                </a:solidFill>
              </a:rPr>
              <a:t>    HAVING SUM(</a:t>
            </a:r>
            <a:r>
              <a:rPr lang="en-IN" sz="2400" b="1" i="1" dirty="0" err="1">
                <a:solidFill>
                  <a:schemeClr val="accent6"/>
                </a:solidFill>
              </a:rPr>
              <a:t>OrderTotal</a:t>
            </a:r>
            <a:r>
              <a:rPr lang="en-IN" sz="2400" b="1" i="1" dirty="0">
                <a:solidFill>
                  <a:schemeClr val="accent6"/>
                </a:solidFill>
              </a:rPr>
              <a:t>) &gt; 10000</a:t>
            </a:r>
          </a:p>
          <a:p>
            <a:r>
              <a:rPr lang="en-IN" sz="2400" b="1" i="1" dirty="0">
                <a:solidFill>
                  <a:schemeClr val="accent6"/>
                </a:solidFill>
              </a:rPr>
              <a:t>)</a:t>
            </a:r>
          </a:p>
          <a:p>
            <a:r>
              <a:rPr lang="en-IN" sz="2400" b="1" i="1" dirty="0">
                <a:solidFill>
                  <a:schemeClr val="accent6"/>
                </a:solidFill>
              </a:rPr>
              <a:t>SELECT * FROM </a:t>
            </a:r>
            <a:r>
              <a:rPr lang="en-IN" sz="2400" b="1" i="1" dirty="0" err="1">
                <a:solidFill>
                  <a:schemeClr val="accent6"/>
                </a:solidFill>
              </a:rPr>
              <a:t>HighValueCustomers</a:t>
            </a:r>
            <a:r>
              <a:rPr lang="en-IN" sz="2400" b="1" i="1" dirty="0">
                <a:solidFill>
                  <a:schemeClr val="accent6"/>
                </a:solidFill>
              </a:rPr>
              <a:t>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4C6B4C-38B5-491E-C357-8C622791148B}"/>
              </a:ext>
            </a:extLst>
          </p:cNvPr>
          <p:cNvSpPr txBox="1"/>
          <p:nvPr/>
        </p:nvSpPr>
        <p:spPr>
          <a:xfrm>
            <a:off x="838738" y="4985194"/>
            <a:ext cx="92958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1" dirty="0">
                <a:solidFill>
                  <a:schemeClr val="accent6"/>
                </a:solidFill>
              </a:rPr>
              <a:t>WITH </a:t>
            </a:r>
            <a:r>
              <a:rPr lang="en-IN" sz="2400" b="1" i="1" dirty="0" err="1">
                <a:solidFill>
                  <a:schemeClr val="accent6"/>
                </a:solidFill>
              </a:rPr>
              <a:t>EmployeeHierarchy</a:t>
            </a:r>
            <a:r>
              <a:rPr lang="en-IN" sz="2400" b="1" i="1" dirty="0">
                <a:solidFill>
                  <a:schemeClr val="accent6"/>
                </a:solidFill>
              </a:rPr>
              <a:t> AS (</a:t>
            </a:r>
          </a:p>
          <a:p>
            <a:r>
              <a:rPr lang="en-IN" sz="2400" b="1" i="1" dirty="0">
                <a:solidFill>
                  <a:schemeClr val="accent6"/>
                </a:solidFill>
              </a:rPr>
              <a:t>    SELECT </a:t>
            </a:r>
            <a:r>
              <a:rPr lang="en-IN" sz="2400" b="1" i="1" dirty="0" err="1">
                <a:solidFill>
                  <a:schemeClr val="accent6"/>
                </a:solidFill>
              </a:rPr>
              <a:t>EmployeeID</a:t>
            </a:r>
            <a:r>
              <a:rPr lang="en-IN" sz="2400" b="1" i="1" dirty="0">
                <a:solidFill>
                  <a:schemeClr val="accent6"/>
                </a:solidFill>
              </a:rPr>
              <a:t>, </a:t>
            </a:r>
            <a:r>
              <a:rPr lang="en-IN" sz="2400" b="1" i="1" dirty="0" err="1">
                <a:solidFill>
                  <a:schemeClr val="accent6"/>
                </a:solidFill>
              </a:rPr>
              <a:t>ManagerID</a:t>
            </a:r>
            <a:r>
              <a:rPr lang="en-IN" sz="2400" b="1" i="1" dirty="0">
                <a:solidFill>
                  <a:schemeClr val="accent6"/>
                </a:solidFill>
              </a:rPr>
              <a:t>, Name, 0 AS Level</a:t>
            </a:r>
          </a:p>
          <a:p>
            <a:r>
              <a:rPr lang="en-IN" sz="2400" b="1" i="1" dirty="0">
                <a:solidFill>
                  <a:schemeClr val="accent6"/>
                </a:solidFill>
              </a:rPr>
              <a:t>    FROM Employees</a:t>
            </a:r>
          </a:p>
          <a:p>
            <a:r>
              <a:rPr lang="en-IN" sz="2400" b="1" i="1" dirty="0">
                <a:solidFill>
                  <a:schemeClr val="accent6"/>
                </a:solidFill>
              </a:rPr>
              <a:t>    WHERE </a:t>
            </a:r>
            <a:r>
              <a:rPr lang="en-IN" sz="2400" b="1" i="1" dirty="0" err="1">
                <a:solidFill>
                  <a:schemeClr val="accent6"/>
                </a:solidFill>
              </a:rPr>
              <a:t>ManagerID</a:t>
            </a:r>
            <a:r>
              <a:rPr lang="en-IN" sz="2400" b="1" i="1" dirty="0">
                <a:solidFill>
                  <a:schemeClr val="accent6"/>
                </a:solidFill>
              </a:rPr>
              <a:t> IS NULL</a:t>
            </a:r>
          </a:p>
          <a:p>
            <a:endParaRPr lang="en-IN" sz="2400" b="1" i="1" dirty="0">
              <a:solidFill>
                <a:schemeClr val="accent6"/>
              </a:solidFill>
            </a:endParaRPr>
          </a:p>
          <a:p>
            <a:r>
              <a:rPr lang="en-IN" sz="2400" b="1" i="1" dirty="0">
                <a:solidFill>
                  <a:schemeClr val="accent6"/>
                </a:solidFill>
              </a:rPr>
              <a:t>   </a:t>
            </a:r>
          </a:p>
          <a:p>
            <a:r>
              <a:rPr lang="en-IN" sz="2400" b="1" i="1" dirty="0">
                <a:solidFill>
                  <a:schemeClr val="accent6"/>
                </a:solidFill>
              </a:rPr>
              <a:t> UNION ALL</a:t>
            </a:r>
          </a:p>
          <a:p>
            <a:endParaRPr lang="en-IN" sz="2400" b="1" i="1" dirty="0">
              <a:solidFill>
                <a:schemeClr val="accent6"/>
              </a:solidFill>
            </a:endParaRPr>
          </a:p>
          <a:p>
            <a:endParaRPr lang="en-IN" sz="2400" b="1" i="1" dirty="0">
              <a:solidFill>
                <a:schemeClr val="accent6"/>
              </a:solidFill>
            </a:endParaRPr>
          </a:p>
          <a:p>
            <a:r>
              <a:rPr lang="en-IN" sz="2400" b="1" i="1" dirty="0">
                <a:solidFill>
                  <a:schemeClr val="accent6"/>
                </a:solidFill>
              </a:rPr>
              <a:t>    SELECT </a:t>
            </a:r>
            <a:r>
              <a:rPr lang="en-IN" sz="2400" b="1" i="1" dirty="0" err="1">
                <a:solidFill>
                  <a:schemeClr val="accent6"/>
                </a:solidFill>
              </a:rPr>
              <a:t>e.EmployeeID</a:t>
            </a:r>
            <a:r>
              <a:rPr lang="en-IN" sz="2400" b="1" i="1" dirty="0">
                <a:solidFill>
                  <a:schemeClr val="accent6"/>
                </a:solidFill>
              </a:rPr>
              <a:t>, </a:t>
            </a:r>
            <a:r>
              <a:rPr lang="en-IN" sz="2400" b="1" i="1" dirty="0" err="1">
                <a:solidFill>
                  <a:schemeClr val="accent6"/>
                </a:solidFill>
              </a:rPr>
              <a:t>e.ManagerID</a:t>
            </a:r>
            <a:r>
              <a:rPr lang="en-IN" sz="2400" b="1" i="1" dirty="0">
                <a:solidFill>
                  <a:schemeClr val="accent6"/>
                </a:solidFill>
              </a:rPr>
              <a:t>, </a:t>
            </a:r>
            <a:r>
              <a:rPr lang="en-IN" sz="2400" b="1" i="1" dirty="0" err="1">
                <a:solidFill>
                  <a:schemeClr val="accent6"/>
                </a:solidFill>
              </a:rPr>
              <a:t>e.Name</a:t>
            </a:r>
            <a:r>
              <a:rPr lang="en-IN" sz="2400" b="1" i="1" dirty="0">
                <a:solidFill>
                  <a:schemeClr val="accent6"/>
                </a:solidFill>
              </a:rPr>
              <a:t>, </a:t>
            </a:r>
            <a:r>
              <a:rPr lang="en-IN" sz="2400" b="1" i="1" dirty="0" err="1">
                <a:solidFill>
                  <a:schemeClr val="accent6"/>
                </a:solidFill>
              </a:rPr>
              <a:t>h.Level</a:t>
            </a:r>
            <a:r>
              <a:rPr lang="en-IN" sz="2400" b="1" i="1" dirty="0">
                <a:solidFill>
                  <a:schemeClr val="accent6"/>
                </a:solidFill>
              </a:rPr>
              <a:t> + 1</a:t>
            </a:r>
          </a:p>
          <a:p>
            <a:r>
              <a:rPr lang="en-IN" sz="2400" b="1" i="1" dirty="0">
                <a:solidFill>
                  <a:schemeClr val="accent6"/>
                </a:solidFill>
              </a:rPr>
              <a:t>    FROM Employees e</a:t>
            </a:r>
          </a:p>
          <a:p>
            <a:r>
              <a:rPr lang="en-IN" sz="2400" b="1" i="1" dirty="0">
                <a:solidFill>
                  <a:schemeClr val="accent6"/>
                </a:solidFill>
              </a:rPr>
              <a:t>    JOIN </a:t>
            </a:r>
            <a:r>
              <a:rPr lang="en-IN" sz="2400" b="1" i="1" dirty="0" err="1">
                <a:solidFill>
                  <a:schemeClr val="accent6"/>
                </a:solidFill>
              </a:rPr>
              <a:t>EmployeeHierarchy</a:t>
            </a:r>
            <a:r>
              <a:rPr lang="en-IN" sz="2400" b="1" i="1" dirty="0">
                <a:solidFill>
                  <a:schemeClr val="accent6"/>
                </a:solidFill>
              </a:rPr>
              <a:t> h ON </a:t>
            </a:r>
            <a:r>
              <a:rPr lang="en-IN" sz="2400" b="1" i="1" dirty="0" err="1">
                <a:solidFill>
                  <a:schemeClr val="accent6"/>
                </a:solidFill>
              </a:rPr>
              <a:t>e.ManagerID</a:t>
            </a:r>
            <a:r>
              <a:rPr lang="en-IN" sz="2400" b="1" i="1" dirty="0">
                <a:solidFill>
                  <a:schemeClr val="accent6"/>
                </a:solidFill>
              </a:rPr>
              <a:t> = </a:t>
            </a:r>
            <a:r>
              <a:rPr lang="en-IN" sz="2400" b="1" i="1" dirty="0" err="1">
                <a:solidFill>
                  <a:schemeClr val="accent6"/>
                </a:solidFill>
              </a:rPr>
              <a:t>h.EmployeeID</a:t>
            </a:r>
            <a:endParaRPr lang="en-IN" sz="2400" b="1" i="1" dirty="0">
              <a:solidFill>
                <a:schemeClr val="accent6"/>
              </a:solidFill>
            </a:endParaRPr>
          </a:p>
          <a:p>
            <a:r>
              <a:rPr lang="en-IN" sz="2400" b="1" i="1" dirty="0">
                <a:solidFill>
                  <a:schemeClr val="accent6"/>
                </a:solidFill>
              </a:rPr>
              <a:t>)</a:t>
            </a:r>
          </a:p>
          <a:p>
            <a:r>
              <a:rPr lang="en-IN" sz="2400" b="1" i="1" dirty="0">
                <a:solidFill>
                  <a:schemeClr val="accent6"/>
                </a:solidFill>
              </a:rPr>
              <a:t>SELECT * FROM </a:t>
            </a:r>
            <a:r>
              <a:rPr lang="en-IN" sz="2400" b="1" i="1" dirty="0" err="1">
                <a:solidFill>
                  <a:schemeClr val="accent6"/>
                </a:solidFill>
              </a:rPr>
              <a:t>EmployeeHierarchy</a:t>
            </a:r>
            <a:r>
              <a:rPr lang="en-IN" sz="2400" b="1" i="1" dirty="0">
                <a:solidFill>
                  <a:schemeClr val="accent6"/>
                </a:solidFill>
              </a:rPr>
              <a:t>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3A6A86-A3FC-E3B7-A47B-5D2958A448B0}"/>
              </a:ext>
            </a:extLst>
          </p:cNvPr>
          <p:cNvSpPr txBox="1"/>
          <p:nvPr/>
        </p:nvSpPr>
        <p:spPr>
          <a:xfrm>
            <a:off x="990600" y="787027"/>
            <a:ext cx="899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u="sng" dirty="0">
                <a:solidFill>
                  <a:schemeClr val="bg1"/>
                </a:solidFill>
              </a:rPr>
              <a:t>Non-Recursive CTE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DE6D17-59BA-F9EF-1EF3-E9E25CFDB6FD}"/>
              </a:ext>
            </a:extLst>
          </p:cNvPr>
          <p:cNvSpPr txBox="1"/>
          <p:nvPr/>
        </p:nvSpPr>
        <p:spPr>
          <a:xfrm>
            <a:off x="990600" y="4406453"/>
            <a:ext cx="8991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u="sng" dirty="0">
                <a:solidFill>
                  <a:schemeClr val="bg1"/>
                </a:solidFill>
              </a:rPr>
              <a:t>Recursive CTE</a:t>
            </a:r>
          </a:p>
        </p:txBody>
      </p:sp>
      <p:sp>
        <p:nvSpPr>
          <p:cNvPr id="33" name="Double Brace 32">
            <a:extLst>
              <a:ext uri="{FF2B5EF4-FFF2-40B4-BE49-F238E27FC236}">
                <a16:creationId xmlns:a16="http://schemas.microsoft.com/office/drawing/2014/main" id="{0E28AEDE-FE59-6C81-948D-FFC09390F9DC}"/>
              </a:ext>
            </a:extLst>
          </p:cNvPr>
          <p:cNvSpPr/>
          <p:nvPr/>
        </p:nvSpPr>
        <p:spPr>
          <a:xfrm>
            <a:off x="457200" y="4985194"/>
            <a:ext cx="8989550" cy="1906903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Double Brace 33">
            <a:extLst>
              <a:ext uri="{FF2B5EF4-FFF2-40B4-BE49-F238E27FC236}">
                <a16:creationId xmlns:a16="http://schemas.microsoft.com/office/drawing/2014/main" id="{AAA3624D-FF56-E60C-4151-3E44F34E71F4}"/>
              </a:ext>
            </a:extLst>
          </p:cNvPr>
          <p:cNvSpPr/>
          <p:nvPr/>
        </p:nvSpPr>
        <p:spPr>
          <a:xfrm>
            <a:off x="512859" y="8112963"/>
            <a:ext cx="9814270" cy="1388201"/>
          </a:xfrm>
          <a:prstGeom prst="bracePair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158C18-9813-09E4-2B6D-D16AD1078855}"/>
              </a:ext>
            </a:extLst>
          </p:cNvPr>
          <p:cNvSpPr/>
          <p:nvPr/>
        </p:nvSpPr>
        <p:spPr>
          <a:xfrm>
            <a:off x="8360495" y="9694101"/>
            <a:ext cx="2773257" cy="1013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AB3769-853E-7670-8922-5555459F549E}"/>
              </a:ext>
            </a:extLst>
          </p:cNvPr>
          <p:cNvSpPr txBox="1"/>
          <p:nvPr/>
        </p:nvSpPr>
        <p:spPr>
          <a:xfrm>
            <a:off x="8493415" y="9943726"/>
            <a:ext cx="2507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Recursive Member</a:t>
            </a:r>
            <a:r>
              <a:rPr lang="en-US" dirty="0">
                <a:solidFill>
                  <a:schemeClr val="tx1"/>
                </a:solidFill>
              </a:rPr>
              <a:t> (repeated execution)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BC7EC3-5B13-7245-21CB-C52F827832CC}"/>
              </a:ext>
            </a:extLst>
          </p:cNvPr>
          <p:cNvSpPr/>
          <p:nvPr/>
        </p:nvSpPr>
        <p:spPr>
          <a:xfrm>
            <a:off x="8360496" y="7009173"/>
            <a:ext cx="2773256" cy="852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F7E8F7-4FB9-A045-93A8-4E10AA715259}"/>
              </a:ext>
            </a:extLst>
          </p:cNvPr>
          <p:cNvSpPr txBox="1"/>
          <p:nvPr/>
        </p:nvSpPr>
        <p:spPr>
          <a:xfrm>
            <a:off x="8537382" y="7071249"/>
            <a:ext cx="2705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Anchor Member</a:t>
            </a:r>
            <a:r>
              <a:rPr lang="en-US" sz="2000" dirty="0">
                <a:solidFill>
                  <a:schemeClr val="tx1"/>
                </a:solidFill>
              </a:rPr>
              <a:t> (initial result)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3" name="Double Bracket 42">
            <a:extLst>
              <a:ext uri="{FF2B5EF4-FFF2-40B4-BE49-F238E27FC236}">
                <a16:creationId xmlns:a16="http://schemas.microsoft.com/office/drawing/2014/main" id="{E63E6F56-0452-4357-1E69-9DC8012FED9E}"/>
              </a:ext>
            </a:extLst>
          </p:cNvPr>
          <p:cNvSpPr/>
          <p:nvPr/>
        </p:nvSpPr>
        <p:spPr>
          <a:xfrm>
            <a:off x="304800" y="1157633"/>
            <a:ext cx="10937682" cy="9948517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17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5" name="object 5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17745" y="3032490"/>
            <a:ext cx="9512968" cy="812979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32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WITH </a:t>
            </a:r>
            <a:r>
              <a:rPr lang="en-US" sz="3200" b="1" i="1" spc="-65" dirty="0" err="1">
                <a:solidFill>
                  <a:srgbClr val="FF904D"/>
                </a:solidFill>
                <a:latin typeface="Trebuchet MS"/>
                <a:cs typeface="Trebuchet MS"/>
              </a:rPr>
              <a:t>EmployeeCTE</a:t>
            </a:r>
            <a:r>
              <a:rPr lang="en-US" sz="32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 AS (</a:t>
            </a: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32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  SELECT </a:t>
            </a:r>
            <a:r>
              <a:rPr lang="en-US" sz="3200" b="1" i="1" spc="-65" dirty="0" err="1">
                <a:solidFill>
                  <a:srgbClr val="FF904D"/>
                </a:solidFill>
                <a:latin typeface="Trebuchet MS"/>
                <a:cs typeface="Trebuchet MS"/>
              </a:rPr>
              <a:t>EmployeeID</a:t>
            </a:r>
            <a:r>
              <a:rPr lang="en-US" sz="32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, </a:t>
            </a:r>
            <a:r>
              <a:rPr lang="en-US" sz="3200" b="1" i="1" spc="-65" dirty="0" err="1">
                <a:solidFill>
                  <a:srgbClr val="FF904D"/>
                </a:solidFill>
                <a:latin typeface="Trebuchet MS"/>
                <a:cs typeface="Trebuchet MS"/>
              </a:rPr>
              <a:t>ManagerID</a:t>
            </a:r>
            <a:r>
              <a:rPr lang="en-US" sz="32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, Name, 0 AS Level</a:t>
            </a: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32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  FROM Employees</a:t>
            </a: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32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  WHERE </a:t>
            </a:r>
            <a:r>
              <a:rPr lang="en-US" sz="3200" b="1" i="1" spc="-65" dirty="0" err="1">
                <a:solidFill>
                  <a:srgbClr val="FF904D"/>
                </a:solidFill>
                <a:latin typeface="Trebuchet MS"/>
                <a:cs typeface="Trebuchet MS"/>
              </a:rPr>
              <a:t>ManagerID</a:t>
            </a:r>
            <a:r>
              <a:rPr lang="en-US" sz="32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 IS NULL</a:t>
            </a: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32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  </a:t>
            </a: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32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  UNION ALL</a:t>
            </a: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endParaRPr lang="en-US" sz="3200" b="1" i="1" spc="-65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32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  SELECT </a:t>
            </a:r>
            <a:r>
              <a:rPr lang="en-US" sz="3200" b="1" i="1" spc="-65" dirty="0" err="1">
                <a:solidFill>
                  <a:srgbClr val="FF904D"/>
                </a:solidFill>
                <a:latin typeface="Trebuchet MS"/>
                <a:cs typeface="Trebuchet MS"/>
              </a:rPr>
              <a:t>e.EmployeeID</a:t>
            </a:r>
            <a:r>
              <a:rPr lang="en-US" sz="32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, </a:t>
            </a:r>
            <a:r>
              <a:rPr lang="en-US" sz="3200" b="1" i="1" spc="-65" dirty="0" err="1">
                <a:solidFill>
                  <a:srgbClr val="FF904D"/>
                </a:solidFill>
                <a:latin typeface="Trebuchet MS"/>
                <a:cs typeface="Trebuchet MS"/>
              </a:rPr>
              <a:t>e.ManagerID</a:t>
            </a:r>
            <a:r>
              <a:rPr lang="en-US" sz="32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, </a:t>
            </a:r>
            <a:r>
              <a:rPr lang="en-US" sz="3200" b="1" i="1" spc="-65" dirty="0" err="1">
                <a:solidFill>
                  <a:srgbClr val="FF904D"/>
                </a:solidFill>
                <a:latin typeface="Trebuchet MS"/>
                <a:cs typeface="Trebuchet MS"/>
              </a:rPr>
              <a:t>e.Name</a:t>
            </a:r>
            <a:r>
              <a:rPr lang="en-US" sz="32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, </a:t>
            </a:r>
            <a:r>
              <a:rPr lang="en-US" sz="3200" b="1" i="1" spc="-65" dirty="0" err="1">
                <a:solidFill>
                  <a:srgbClr val="FF904D"/>
                </a:solidFill>
                <a:latin typeface="Trebuchet MS"/>
                <a:cs typeface="Trebuchet MS"/>
              </a:rPr>
              <a:t>c.Level</a:t>
            </a:r>
            <a:r>
              <a:rPr lang="en-US" sz="32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 + 1</a:t>
            </a: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32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  FROM Employees e</a:t>
            </a: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32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  INNER JOIN </a:t>
            </a:r>
            <a:r>
              <a:rPr lang="en-US" sz="3200" b="1" i="1" spc="-65" dirty="0" err="1">
                <a:solidFill>
                  <a:srgbClr val="FF904D"/>
                </a:solidFill>
                <a:latin typeface="Trebuchet MS"/>
                <a:cs typeface="Trebuchet MS"/>
              </a:rPr>
              <a:t>EmployeeCTE</a:t>
            </a:r>
            <a:r>
              <a:rPr lang="en-US" sz="32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 c ON </a:t>
            </a:r>
            <a:r>
              <a:rPr lang="en-US" sz="3200" b="1" i="1" spc="-65" dirty="0" err="1">
                <a:solidFill>
                  <a:srgbClr val="FF904D"/>
                </a:solidFill>
                <a:latin typeface="Trebuchet MS"/>
                <a:cs typeface="Trebuchet MS"/>
              </a:rPr>
              <a:t>e.ManagerID</a:t>
            </a:r>
            <a:r>
              <a:rPr lang="en-US" sz="32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 = </a:t>
            </a:r>
            <a:r>
              <a:rPr lang="en-US" sz="3200" b="1" i="1" spc="-65" dirty="0" err="1">
                <a:solidFill>
                  <a:srgbClr val="FF904D"/>
                </a:solidFill>
                <a:latin typeface="Trebuchet MS"/>
                <a:cs typeface="Trebuchet MS"/>
              </a:rPr>
              <a:t>c.EmployeeID</a:t>
            </a:r>
            <a:endParaRPr lang="en-US" sz="3200" b="1" i="1" spc="-65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32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32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SELECT * FROM </a:t>
            </a:r>
            <a:r>
              <a:rPr lang="en-US" sz="3200" b="1" i="1" spc="-65" dirty="0" err="1">
                <a:solidFill>
                  <a:srgbClr val="FF904D"/>
                </a:solidFill>
                <a:latin typeface="Trebuchet MS"/>
                <a:cs typeface="Trebuchet MS"/>
              </a:rPr>
              <a:t>EmployeeCTE</a:t>
            </a:r>
            <a:r>
              <a:rPr lang="en-US" sz="32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 ORDER BY Level;</a:t>
            </a:r>
          </a:p>
        </p:txBody>
      </p: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7679" y="789431"/>
            <a:ext cx="1908047" cy="171907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81168" y="1102764"/>
            <a:ext cx="10115432" cy="17367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1209040" indent="79375" algn="ctr">
              <a:lnSpc>
                <a:spcPct val="114399"/>
              </a:lnSpc>
              <a:spcBef>
                <a:spcPts val="5"/>
              </a:spcBef>
            </a:pPr>
            <a:r>
              <a:rPr lang="en-US" sz="2800" dirty="0">
                <a:solidFill>
                  <a:schemeClr val="bg1"/>
                </a:solidFill>
              </a:rPr>
              <a:t>Recursive Hierarchy – Employee Manager Tree</a:t>
            </a:r>
            <a:endParaRPr sz="2400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9645" y="11447970"/>
            <a:ext cx="9926955" cy="420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2110" marR="5080" indent="-4170045" algn="ctr">
              <a:lnSpc>
                <a:spcPct val="113900"/>
              </a:lnSpc>
              <a:spcBef>
                <a:spcPts val="100"/>
              </a:spcBef>
            </a:pPr>
            <a:r>
              <a:rPr sz="2250" b="1" spc="10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225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210" dirty="0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r>
              <a:rPr sz="2250" b="1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-19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250" b="1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Organization hierarchy, reporting chain</a:t>
            </a:r>
            <a:r>
              <a:rPr lang="en-IN" sz="2400" dirty="0"/>
              <a:t>.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600" y="2309514"/>
            <a:ext cx="3881824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2400" b="1" dirty="0">
                <a:solidFill>
                  <a:schemeClr val="bg1"/>
                </a:solidFill>
              </a:rPr>
              <a:t>Running Total Calculation</a:t>
            </a:r>
            <a:endParaRPr sz="20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1959" y="789431"/>
            <a:ext cx="2005583" cy="17190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5438" y="3904579"/>
            <a:ext cx="10199370" cy="44121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WITH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SalesCTE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AS (</a:t>
            </a: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SELECT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OrderID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,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OrderDate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, Sales,</a:t>
            </a: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     SUM(Sales) OVER (ORDER BY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OrderDate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) AS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RunningTotal</a:t>
            </a:r>
            <a:endParaRPr lang="en-US" sz="36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FROM Orders</a:t>
            </a: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SELECT * FROM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SalesCTE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6234" y="10734512"/>
            <a:ext cx="8881745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3645" marR="5080" indent="-3751579" algn="ctr">
              <a:lnSpc>
                <a:spcPct val="113900"/>
              </a:lnSpc>
              <a:spcBef>
                <a:spcPts val="100"/>
              </a:spcBef>
            </a:pPr>
            <a:r>
              <a:rPr sz="2250" b="1" spc="10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2250" b="1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210" dirty="0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r>
              <a:rPr sz="2250" b="1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-19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250" b="1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Trend analysis, cumulative reports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7642" y="2257013"/>
            <a:ext cx="7994015" cy="425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731520" algn="ctr">
              <a:lnSpc>
                <a:spcPct val="114399"/>
              </a:lnSpc>
              <a:spcBef>
                <a:spcPts val="100"/>
              </a:spcBef>
            </a:pPr>
            <a:r>
              <a:rPr lang="en-IN" sz="2400" b="1" dirty="0">
                <a:solidFill>
                  <a:schemeClr val="bg1"/>
                </a:solidFill>
              </a:rPr>
              <a:t>Get Duplicate Records</a:t>
            </a:r>
            <a:endParaRPr sz="235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1959" y="789431"/>
            <a:ext cx="1987295" cy="17190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35959" y="4342289"/>
            <a:ext cx="9418955" cy="5111656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40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WITH </a:t>
            </a:r>
            <a:r>
              <a:rPr lang="en-US" sz="40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DuplicateCTE</a:t>
            </a:r>
            <a:r>
              <a:rPr lang="en-US" sz="40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AS (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40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SELECT Name, COUNT(*) AS </a:t>
            </a:r>
            <a:r>
              <a:rPr lang="en-US" sz="40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Cnt</a:t>
            </a:r>
            <a:endParaRPr lang="en-US" sz="40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40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FROM Customers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40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GROUP BY Name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40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HAVING COUNT(*) &gt; 1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40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40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SELECT * FROM </a:t>
            </a:r>
            <a:r>
              <a:rPr lang="en-US" sz="40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DuplicateCTE</a:t>
            </a:r>
            <a:r>
              <a:rPr lang="en-US" sz="40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9944" y="11321425"/>
            <a:ext cx="10691495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2350" marR="5080" indent="-4820285" algn="ctr">
              <a:lnSpc>
                <a:spcPct val="113900"/>
              </a:lnSpc>
              <a:spcBef>
                <a:spcPts val="100"/>
              </a:spcBef>
            </a:pPr>
            <a:r>
              <a:rPr sz="2250" b="1" i="1" spc="110" dirty="0">
                <a:solidFill>
                  <a:schemeClr val="bg1"/>
                </a:solidFill>
                <a:latin typeface="Trebuchet MS"/>
                <a:cs typeface="Trebuchet MS"/>
              </a:rPr>
              <a:t>Use</a:t>
            </a:r>
            <a:r>
              <a:rPr sz="2250" b="1" i="1" spc="-2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250" b="1" i="1" spc="170" dirty="0">
                <a:solidFill>
                  <a:schemeClr val="bg1"/>
                </a:solidFill>
                <a:latin typeface="Trebuchet MS"/>
                <a:cs typeface="Trebuchet MS"/>
              </a:rPr>
              <a:t>Case</a:t>
            </a:r>
            <a:r>
              <a:rPr sz="2250" b="1" i="1" spc="-2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250" b="1" i="1" spc="-195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2250" b="1" i="1" spc="-2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Data cleansing, quality checks.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2601" y="2159298"/>
            <a:ext cx="7708900" cy="425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399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Find the Nth Highest Salary</a:t>
            </a:r>
            <a:endParaRPr sz="235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1959" y="789431"/>
            <a:ext cx="2005583" cy="17190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3736" y="3764206"/>
            <a:ext cx="18668999" cy="6902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43800" algn="l">
              <a:lnSpc>
                <a:spcPct val="115399"/>
              </a:lnSpc>
              <a:spcBef>
                <a:spcPts val="100"/>
              </a:spcBef>
            </a:pPr>
            <a:r>
              <a:rPr lang="en-US" sz="3200" b="1" i="1" spc="-50" dirty="0">
                <a:solidFill>
                  <a:srgbClr val="FF904D"/>
                </a:solidFill>
                <a:latin typeface="Trebuchet MS"/>
                <a:cs typeface="Trebuchet MS"/>
              </a:rPr>
              <a:t>WITH </a:t>
            </a:r>
            <a:r>
              <a:rPr lang="en-US" sz="3200" b="1" i="1" spc="-50" dirty="0" err="1">
                <a:solidFill>
                  <a:srgbClr val="FF904D"/>
                </a:solidFill>
                <a:latin typeface="Trebuchet MS"/>
                <a:cs typeface="Trebuchet MS"/>
              </a:rPr>
              <a:t>RankedSalaries</a:t>
            </a:r>
            <a:r>
              <a:rPr lang="en-US" sz="3200" b="1" i="1" spc="-50" dirty="0">
                <a:solidFill>
                  <a:srgbClr val="FF904D"/>
                </a:solidFill>
                <a:latin typeface="Trebuchet MS"/>
                <a:cs typeface="Trebuchet MS"/>
              </a:rPr>
              <a:t> AS (</a:t>
            </a:r>
          </a:p>
          <a:p>
            <a:pPr marL="12700" marR="7543800" algn="l">
              <a:lnSpc>
                <a:spcPct val="115399"/>
              </a:lnSpc>
              <a:spcBef>
                <a:spcPts val="100"/>
              </a:spcBef>
            </a:pPr>
            <a:r>
              <a:rPr lang="en-US" sz="3200" b="1" i="1" spc="-50" dirty="0">
                <a:solidFill>
                  <a:srgbClr val="FF904D"/>
                </a:solidFill>
                <a:latin typeface="Trebuchet MS"/>
                <a:cs typeface="Trebuchet MS"/>
              </a:rPr>
              <a:t>SELECT </a:t>
            </a:r>
          </a:p>
          <a:p>
            <a:pPr marL="12700" marR="7543800" algn="l">
              <a:lnSpc>
                <a:spcPct val="115399"/>
              </a:lnSpc>
              <a:spcBef>
                <a:spcPts val="100"/>
              </a:spcBef>
            </a:pPr>
            <a:r>
              <a:rPr lang="en-US" sz="3200" b="1" i="1" spc="-50" dirty="0">
                <a:solidFill>
                  <a:srgbClr val="FF904D"/>
                </a:solidFill>
                <a:latin typeface="Trebuchet MS"/>
                <a:cs typeface="Trebuchet MS"/>
              </a:rPr>
              <a:t>  </a:t>
            </a:r>
            <a:r>
              <a:rPr lang="en-US" sz="3200" b="1" i="1" spc="-50" dirty="0" err="1">
                <a:solidFill>
                  <a:srgbClr val="FF904D"/>
                </a:solidFill>
                <a:latin typeface="Trebuchet MS"/>
                <a:cs typeface="Trebuchet MS"/>
              </a:rPr>
              <a:t>EmployeeID</a:t>
            </a:r>
            <a:r>
              <a:rPr lang="en-US" sz="3200" b="1" i="1" spc="-50" dirty="0">
                <a:solidFill>
                  <a:srgbClr val="FF904D"/>
                </a:solidFill>
                <a:latin typeface="Trebuchet MS"/>
                <a:cs typeface="Trebuchet MS"/>
              </a:rPr>
              <a:t>, </a:t>
            </a:r>
          </a:p>
          <a:p>
            <a:pPr marL="12700" marR="7543800" algn="l">
              <a:lnSpc>
                <a:spcPct val="115399"/>
              </a:lnSpc>
              <a:spcBef>
                <a:spcPts val="100"/>
              </a:spcBef>
            </a:pPr>
            <a:r>
              <a:rPr lang="en-US" sz="3200" b="1" i="1" spc="-50" dirty="0">
                <a:solidFill>
                  <a:srgbClr val="FF904D"/>
                </a:solidFill>
                <a:latin typeface="Trebuchet MS"/>
                <a:cs typeface="Trebuchet MS"/>
              </a:rPr>
              <a:t>  Name, </a:t>
            </a:r>
          </a:p>
          <a:p>
            <a:pPr marL="12700" marR="7543800" algn="l">
              <a:lnSpc>
                <a:spcPct val="115399"/>
              </a:lnSpc>
              <a:spcBef>
                <a:spcPts val="100"/>
              </a:spcBef>
            </a:pPr>
            <a:r>
              <a:rPr lang="en-US" sz="3200" b="1" i="1" spc="-50" dirty="0">
                <a:solidFill>
                  <a:srgbClr val="FF904D"/>
                </a:solidFill>
                <a:latin typeface="Trebuchet MS"/>
                <a:cs typeface="Trebuchet MS"/>
              </a:rPr>
              <a:t>  Salary,</a:t>
            </a:r>
          </a:p>
          <a:p>
            <a:pPr marL="12700" marR="7543800" algn="l">
              <a:lnSpc>
                <a:spcPct val="115399"/>
              </a:lnSpc>
              <a:spcBef>
                <a:spcPts val="100"/>
              </a:spcBef>
            </a:pPr>
            <a:r>
              <a:rPr lang="en-US" sz="3200" b="1" i="1" spc="-50" dirty="0">
                <a:solidFill>
                  <a:srgbClr val="FF904D"/>
                </a:solidFill>
                <a:latin typeface="Trebuchet MS"/>
                <a:cs typeface="Trebuchet MS"/>
              </a:rPr>
              <a:t>  DENSE_RANK() OVER (ORDER BY  Salary DESC) AS Rank</a:t>
            </a:r>
          </a:p>
          <a:p>
            <a:pPr marL="12700" marR="7543800" algn="l">
              <a:lnSpc>
                <a:spcPct val="115399"/>
              </a:lnSpc>
              <a:spcBef>
                <a:spcPts val="100"/>
              </a:spcBef>
            </a:pPr>
            <a:r>
              <a:rPr lang="en-US" sz="3200" b="1" i="1" spc="-50" dirty="0">
                <a:solidFill>
                  <a:srgbClr val="FF904D"/>
                </a:solidFill>
                <a:latin typeface="Trebuchet MS"/>
                <a:cs typeface="Trebuchet MS"/>
              </a:rPr>
              <a:t>FROM Employees</a:t>
            </a:r>
          </a:p>
          <a:p>
            <a:pPr marL="12700" marR="7543800" algn="l">
              <a:lnSpc>
                <a:spcPct val="115399"/>
              </a:lnSpc>
              <a:spcBef>
                <a:spcPts val="100"/>
              </a:spcBef>
            </a:pPr>
            <a:r>
              <a:rPr lang="en-US" sz="3200" b="1" i="1" spc="-50" dirty="0">
                <a:solidFill>
                  <a:srgbClr val="FF904D"/>
                </a:solidFill>
                <a:latin typeface="Trebuchet MS"/>
                <a:cs typeface="Trebuchet MS"/>
              </a:rPr>
              <a:t>)</a:t>
            </a:r>
          </a:p>
          <a:p>
            <a:pPr marL="12700" marR="7543800" algn="l">
              <a:lnSpc>
                <a:spcPct val="115399"/>
              </a:lnSpc>
              <a:spcBef>
                <a:spcPts val="100"/>
              </a:spcBef>
            </a:pPr>
            <a:endParaRPr lang="en-US" sz="3200" b="1" i="1" spc="-5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 marR="7543800" algn="l">
              <a:lnSpc>
                <a:spcPct val="115399"/>
              </a:lnSpc>
              <a:spcBef>
                <a:spcPts val="100"/>
              </a:spcBef>
            </a:pPr>
            <a:r>
              <a:rPr lang="en-US" sz="3200" b="1" i="1" spc="-50" dirty="0">
                <a:solidFill>
                  <a:srgbClr val="FF904D"/>
                </a:solidFill>
                <a:latin typeface="Trebuchet MS"/>
                <a:cs typeface="Trebuchet MS"/>
              </a:rPr>
              <a:t>SELECT * FROM </a:t>
            </a:r>
            <a:r>
              <a:rPr lang="en-US" sz="3200" b="1" i="1" spc="-50" dirty="0" err="1">
                <a:solidFill>
                  <a:srgbClr val="FF904D"/>
                </a:solidFill>
                <a:latin typeface="Trebuchet MS"/>
                <a:cs typeface="Trebuchet MS"/>
              </a:rPr>
              <a:t>RankedSalaries</a:t>
            </a:r>
            <a:r>
              <a:rPr lang="en-US" sz="3200" b="1" i="1" spc="-50" dirty="0">
                <a:solidFill>
                  <a:srgbClr val="FF904D"/>
                </a:solidFill>
                <a:latin typeface="Trebuchet MS"/>
                <a:cs typeface="Trebuchet MS"/>
              </a:rPr>
              <a:t> WHERE Rank = 3; </a:t>
            </a:r>
          </a:p>
          <a:p>
            <a:pPr marL="12700" marR="7543800" algn="l">
              <a:lnSpc>
                <a:spcPct val="115399"/>
              </a:lnSpc>
              <a:spcBef>
                <a:spcPts val="100"/>
              </a:spcBef>
            </a:pPr>
            <a:endParaRPr lang="en-US" sz="3200" b="1" i="1" spc="-5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 marR="7543800" algn="l">
              <a:lnSpc>
                <a:spcPct val="115399"/>
              </a:lnSpc>
              <a:spcBef>
                <a:spcPts val="100"/>
              </a:spcBef>
            </a:pPr>
            <a:r>
              <a:rPr lang="en-US" sz="3200" b="1" i="1" spc="-50" dirty="0">
                <a:solidFill>
                  <a:schemeClr val="bg1"/>
                </a:solidFill>
                <a:latin typeface="Trebuchet MS"/>
                <a:cs typeface="Trebuchet MS"/>
              </a:rPr>
              <a:t>--Use Rank = Nth number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5866" y="11702396"/>
            <a:ext cx="8802370" cy="39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7285" marR="5080" indent="-3665220" algn="ctr">
              <a:lnSpc>
                <a:spcPct val="113900"/>
              </a:lnSpc>
              <a:spcBef>
                <a:spcPts val="100"/>
              </a:spcBef>
            </a:pPr>
            <a:r>
              <a:rPr sz="2250" b="1" i="1" spc="110" dirty="0">
                <a:solidFill>
                  <a:schemeClr val="bg1"/>
                </a:solidFill>
                <a:latin typeface="Trebuchet MS"/>
                <a:cs typeface="Trebuchet MS"/>
              </a:rPr>
              <a:t>Use</a:t>
            </a:r>
            <a:r>
              <a:rPr sz="2250" b="1" i="1" spc="-2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250" b="1" i="1" spc="170" dirty="0">
                <a:solidFill>
                  <a:schemeClr val="bg1"/>
                </a:solidFill>
                <a:latin typeface="Trebuchet MS"/>
                <a:cs typeface="Trebuchet MS"/>
              </a:rPr>
              <a:t>Case</a:t>
            </a:r>
            <a:r>
              <a:rPr sz="2250" b="1" i="1" spc="-2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250" b="1" i="1" spc="-195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2250" b="1" i="1" spc="-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Compensation analysis, leaderboard ranking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1685" y="111568"/>
            <a:ext cx="11430000" cy="2329815"/>
            <a:chOff x="0" y="2065"/>
            <a:chExt cx="11430000" cy="23298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65"/>
              <a:ext cx="11430000" cy="7377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1959" y="612647"/>
              <a:ext cx="1987295" cy="1719071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9100" y="4058858"/>
            <a:ext cx="10591800" cy="488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10"/>
              </a:spcBef>
            </a:pPr>
            <a:endParaRPr sz="2000" dirty="0">
              <a:latin typeface="Lucida Sans Unicode"/>
              <a:cs typeface="Lucida Sans Unicode"/>
            </a:endParaRPr>
          </a:p>
          <a:p>
            <a:pPr marR="152400">
              <a:lnSpc>
                <a:spcPct val="117200"/>
              </a:lnSpc>
            </a:pPr>
            <a:r>
              <a:rPr lang="en-US" sz="3200" b="1" i="1" spc="-45" dirty="0">
                <a:solidFill>
                  <a:srgbClr val="FF904D"/>
                </a:solidFill>
                <a:latin typeface="Trebuchet MS"/>
                <a:cs typeface="Trebuchet MS"/>
              </a:rPr>
              <a:t>WITH </a:t>
            </a:r>
            <a:r>
              <a:rPr lang="en-US" sz="3200" b="1" i="1" spc="-45" dirty="0" err="1">
                <a:solidFill>
                  <a:srgbClr val="FF904D"/>
                </a:solidFill>
                <a:latin typeface="Trebuchet MS"/>
                <a:cs typeface="Trebuchet MS"/>
              </a:rPr>
              <a:t>FirstOrders</a:t>
            </a:r>
            <a:r>
              <a:rPr lang="en-US" sz="3200" b="1" i="1" spc="-45" dirty="0">
                <a:solidFill>
                  <a:srgbClr val="FF904D"/>
                </a:solidFill>
                <a:latin typeface="Trebuchet MS"/>
                <a:cs typeface="Trebuchet MS"/>
              </a:rPr>
              <a:t> AS (</a:t>
            </a:r>
          </a:p>
          <a:p>
            <a:pPr marR="152400">
              <a:lnSpc>
                <a:spcPct val="117200"/>
              </a:lnSpc>
            </a:pPr>
            <a:r>
              <a:rPr lang="en-US" sz="3200" b="1" i="1" spc="-45" dirty="0">
                <a:solidFill>
                  <a:srgbClr val="FF904D"/>
                </a:solidFill>
                <a:latin typeface="Trebuchet MS"/>
                <a:cs typeface="Trebuchet MS"/>
              </a:rPr>
              <a:t>  SELECT *,</a:t>
            </a:r>
          </a:p>
          <a:p>
            <a:pPr marR="152400">
              <a:lnSpc>
                <a:spcPct val="117200"/>
              </a:lnSpc>
            </a:pPr>
            <a:r>
              <a:rPr lang="en-US" sz="3200" b="1" i="1" spc="-45" dirty="0">
                <a:solidFill>
                  <a:srgbClr val="FF904D"/>
                </a:solidFill>
                <a:latin typeface="Trebuchet MS"/>
                <a:cs typeface="Trebuchet MS"/>
              </a:rPr>
              <a:t>         ROW_NUMBER() OVER (PARTITION BY </a:t>
            </a:r>
            <a:r>
              <a:rPr lang="en-US" sz="3200" b="1" i="1" spc="-45" dirty="0" err="1">
                <a:solidFill>
                  <a:srgbClr val="FF904D"/>
                </a:solidFill>
                <a:latin typeface="Trebuchet MS"/>
                <a:cs typeface="Trebuchet MS"/>
              </a:rPr>
              <a:t>CustomerID</a:t>
            </a:r>
            <a:r>
              <a:rPr lang="en-US" sz="3200" b="1" i="1" spc="-45" dirty="0">
                <a:solidFill>
                  <a:srgbClr val="FF904D"/>
                </a:solidFill>
                <a:latin typeface="Trebuchet MS"/>
                <a:cs typeface="Trebuchet MS"/>
              </a:rPr>
              <a:t> </a:t>
            </a:r>
          </a:p>
          <a:p>
            <a:pPr marR="152400">
              <a:lnSpc>
                <a:spcPct val="117200"/>
              </a:lnSpc>
            </a:pPr>
            <a:r>
              <a:rPr lang="en-US" sz="3200" b="1" i="1" spc="-45" dirty="0">
                <a:solidFill>
                  <a:srgbClr val="FF904D"/>
                </a:solidFill>
                <a:latin typeface="Trebuchet MS"/>
                <a:cs typeface="Trebuchet MS"/>
              </a:rPr>
              <a:t>ORDER BY </a:t>
            </a:r>
            <a:r>
              <a:rPr lang="en-US" sz="3200" b="1" i="1" spc="-45" dirty="0" err="1">
                <a:solidFill>
                  <a:srgbClr val="FF904D"/>
                </a:solidFill>
                <a:latin typeface="Trebuchet MS"/>
                <a:cs typeface="Trebuchet MS"/>
              </a:rPr>
              <a:t>OrderDate</a:t>
            </a:r>
            <a:r>
              <a:rPr lang="en-US" sz="3200" b="1" i="1" spc="-45" dirty="0">
                <a:solidFill>
                  <a:srgbClr val="FF904D"/>
                </a:solidFill>
                <a:latin typeface="Trebuchet MS"/>
                <a:cs typeface="Trebuchet MS"/>
              </a:rPr>
              <a:t>) AS </a:t>
            </a:r>
            <a:r>
              <a:rPr lang="en-US" sz="3200" b="1" i="1" spc="-45" dirty="0" err="1">
                <a:solidFill>
                  <a:srgbClr val="FF904D"/>
                </a:solidFill>
                <a:latin typeface="Trebuchet MS"/>
                <a:cs typeface="Trebuchet MS"/>
              </a:rPr>
              <a:t>rn</a:t>
            </a:r>
            <a:endParaRPr lang="en-US" sz="3200" b="1" i="1" spc="-45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R="152400">
              <a:lnSpc>
                <a:spcPct val="117200"/>
              </a:lnSpc>
            </a:pPr>
            <a:r>
              <a:rPr lang="en-US" sz="3200" b="1" i="1" spc="-45" dirty="0">
                <a:solidFill>
                  <a:srgbClr val="FF904D"/>
                </a:solidFill>
                <a:latin typeface="Trebuchet MS"/>
                <a:cs typeface="Trebuchet MS"/>
              </a:rPr>
              <a:t>  FROM Orders</a:t>
            </a:r>
          </a:p>
          <a:p>
            <a:pPr marR="152400">
              <a:lnSpc>
                <a:spcPct val="117200"/>
              </a:lnSpc>
            </a:pPr>
            <a:r>
              <a:rPr lang="en-US" sz="3200" b="1" i="1" spc="-45" dirty="0">
                <a:solidFill>
                  <a:srgbClr val="FF904D"/>
                </a:solidFill>
                <a:latin typeface="Trebuchet MS"/>
                <a:cs typeface="Trebuchet MS"/>
              </a:rPr>
              <a:t>)</a:t>
            </a:r>
          </a:p>
          <a:p>
            <a:pPr marR="152400">
              <a:lnSpc>
                <a:spcPct val="117200"/>
              </a:lnSpc>
            </a:pPr>
            <a:endParaRPr lang="en-US" sz="3200" b="1" i="1" spc="-45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R="152400">
              <a:lnSpc>
                <a:spcPct val="117200"/>
              </a:lnSpc>
            </a:pPr>
            <a:r>
              <a:rPr lang="en-US" sz="3200" b="1" i="1" spc="-45" dirty="0">
                <a:solidFill>
                  <a:srgbClr val="FF904D"/>
                </a:solidFill>
                <a:latin typeface="Trebuchet MS"/>
                <a:cs typeface="Trebuchet MS"/>
              </a:rPr>
              <a:t>SELECT * FROM </a:t>
            </a:r>
            <a:r>
              <a:rPr lang="en-US" sz="3200" b="1" i="1" spc="-45" dirty="0" err="1">
                <a:solidFill>
                  <a:srgbClr val="FF904D"/>
                </a:solidFill>
                <a:latin typeface="Trebuchet MS"/>
                <a:cs typeface="Trebuchet MS"/>
              </a:rPr>
              <a:t>FirstOrders</a:t>
            </a:r>
            <a:r>
              <a:rPr lang="en-US" sz="3200" b="1" i="1" spc="-45" dirty="0">
                <a:solidFill>
                  <a:srgbClr val="FF904D"/>
                </a:solidFill>
                <a:latin typeface="Trebuchet MS"/>
                <a:cs typeface="Trebuchet MS"/>
              </a:rPr>
              <a:t> WHERE </a:t>
            </a:r>
            <a:r>
              <a:rPr lang="en-US" sz="3200" b="1" i="1" spc="-45" dirty="0" err="1">
                <a:solidFill>
                  <a:srgbClr val="FF904D"/>
                </a:solidFill>
                <a:latin typeface="Trebuchet MS"/>
                <a:cs typeface="Trebuchet MS"/>
              </a:rPr>
              <a:t>rn</a:t>
            </a:r>
            <a:r>
              <a:rPr lang="en-US" sz="3200" b="1" i="1" spc="-45" dirty="0">
                <a:solidFill>
                  <a:srgbClr val="FF904D"/>
                </a:solidFill>
                <a:latin typeface="Trebuchet MS"/>
                <a:cs typeface="Trebuchet MS"/>
              </a:rPr>
              <a:t> = 1;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1212" y="11082326"/>
            <a:ext cx="8485505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2395" marR="5080" indent="-2640330" algn="ctr">
              <a:lnSpc>
                <a:spcPct val="113900"/>
              </a:lnSpc>
              <a:spcBef>
                <a:spcPts val="100"/>
              </a:spcBef>
            </a:pPr>
            <a:r>
              <a:rPr sz="2250" b="1" i="1" spc="110" dirty="0">
                <a:solidFill>
                  <a:schemeClr val="bg1"/>
                </a:solidFill>
                <a:latin typeface="Trebuchet MS"/>
                <a:cs typeface="Trebuchet MS"/>
              </a:rPr>
              <a:t>Use</a:t>
            </a:r>
            <a:r>
              <a:rPr sz="2250" b="1" i="1" spc="-2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250" b="1" i="1" spc="170" dirty="0">
                <a:solidFill>
                  <a:schemeClr val="bg1"/>
                </a:solidFill>
                <a:latin typeface="Trebuchet MS"/>
                <a:cs typeface="Trebuchet MS"/>
              </a:rPr>
              <a:t>Case</a:t>
            </a:r>
            <a:r>
              <a:rPr sz="2250" b="1" i="1" spc="-2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250" b="1" i="1" spc="-195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2250" b="1" i="1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Customer </a:t>
            </a:r>
            <a:r>
              <a:rPr lang="en-IN" sz="2400" dirty="0" err="1">
                <a:solidFill>
                  <a:schemeClr val="bg1"/>
                </a:solidFill>
              </a:rPr>
              <a:t>behavior</a:t>
            </a:r>
            <a:r>
              <a:rPr lang="en-IN" sz="2400" dirty="0">
                <a:solidFill>
                  <a:schemeClr val="bg1"/>
                </a:solidFill>
              </a:rPr>
              <a:t> analysis.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48045F-1281-9E28-A0EF-57548B98A76C}"/>
              </a:ext>
            </a:extLst>
          </p:cNvPr>
          <p:cNvSpPr txBox="1"/>
          <p:nvPr/>
        </p:nvSpPr>
        <p:spPr>
          <a:xfrm>
            <a:off x="3086401" y="2415659"/>
            <a:ext cx="571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Find First Order for Each Customer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8833" y="2191662"/>
            <a:ext cx="8220075" cy="434093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lang="en-IN" sz="2400" b="1" dirty="0">
                <a:solidFill>
                  <a:schemeClr val="bg1"/>
                </a:solidFill>
              </a:rPr>
              <a:t>Latest Status Per Entity</a:t>
            </a:r>
            <a:endParaRPr sz="2350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1959" y="789431"/>
            <a:ext cx="2005583" cy="17190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800" y="4381591"/>
            <a:ext cx="10363200" cy="530850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WITH </a:t>
            </a:r>
            <a:r>
              <a:rPr lang="en-US" sz="325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LatestStatus</a:t>
            </a: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AS (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endParaRPr lang="en-US" sz="325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SELECT *,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ROW_NUMBER() OVER (PARTITION BY </a:t>
            </a:r>
            <a:r>
              <a:rPr lang="en-US" sz="325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TicketID</a:t>
            </a: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ORDER BY </a:t>
            </a:r>
            <a:r>
              <a:rPr lang="en-US" sz="325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StatusDate</a:t>
            </a: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DESC) AS </a:t>
            </a:r>
            <a:r>
              <a:rPr lang="en-US" sz="325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rn</a:t>
            </a:r>
            <a:endParaRPr lang="en-US" sz="325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FROM </a:t>
            </a:r>
            <a:r>
              <a:rPr lang="en-US" sz="325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TicketStatus</a:t>
            </a:r>
            <a:endParaRPr lang="en-US" sz="325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endParaRPr lang="en-US" sz="325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SELECT * FROM </a:t>
            </a:r>
            <a:r>
              <a:rPr lang="en-US" sz="325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LatestStatus</a:t>
            </a: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WHERE </a:t>
            </a:r>
            <a:r>
              <a:rPr lang="en-US" sz="325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rn</a:t>
            </a: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= 1;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1448" y="10783202"/>
            <a:ext cx="9090025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9160" marR="5080" indent="-3427095" algn="ctr">
              <a:lnSpc>
                <a:spcPct val="113900"/>
              </a:lnSpc>
              <a:spcBef>
                <a:spcPts val="100"/>
              </a:spcBef>
            </a:pPr>
            <a:r>
              <a:rPr sz="2250" b="1" i="1" spc="110" dirty="0">
                <a:solidFill>
                  <a:schemeClr val="bg1"/>
                </a:solidFill>
                <a:latin typeface="Trebuchet MS"/>
                <a:cs typeface="Trebuchet MS"/>
              </a:rPr>
              <a:t>Use</a:t>
            </a:r>
            <a:r>
              <a:rPr sz="2250" b="1" i="1" spc="-25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250" b="1" i="1" spc="170" dirty="0">
                <a:solidFill>
                  <a:schemeClr val="bg1"/>
                </a:solidFill>
                <a:latin typeface="Trebuchet MS"/>
                <a:cs typeface="Trebuchet MS"/>
              </a:rPr>
              <a:t>Case</a:t>
            </a:r>
            <a:r>
              <a:rPr sz="2250" b="1" i="1" spc="-2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250" b="1" i="1" spc="-195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2250" b="1" i="1" spc="-2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Latest ticket or transaction state.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1068</Words>
  <Application>Microsoft Office PowerPoint</Application>
  <PresentationFormat>Custom</PresentationFormat>
  <Paragraphs>233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Unicode MS</vt:lpstr>
      <vt:lpstr>Calibri</vt:lpstr>
      <vt:lpstr>Lucida Sans Unicode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Arowwai Industries</dc:title>
  <dc:creator>Anshul Kashyap</dc:creator>
  <cp:keywords>DAGsDdIkC44,BAGIlo7fihY,0</cp:keywords>
  <cp:lastModifiedBy>Anshul Kashyap</cp:lastModifiedBy>
  <cp:revision>10</cp:revision>
  <dcterms:created xsi:type="dcterms:W3CDTF">2025-07-03T02:29:47Z</dcterms:created>
  <dcterms:modified xsi:type="dcterms:W3CDTF">2025-07-03T18:48:22Z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2025-07-03T00:00:00Z</vt:filetime>
  </property>
  <property fmtid="{D5CDD505-2E9C-101B-9397-08002B2CF9AE}" pid="3" name="Creator">
    <vt:lpwstr>Canva</vt:lpwstr>
  </property>
  <property fmtid="{D5CDD505-2E9C-101B-9397-08002B2CF9AE}" pid="4" name="LastSaved">
    <vt:filetime>2025-07-03T00:00:00Z</vt:filetime>
  </property>
  <property fmtid="{D5CDD505-2E9C-101B-9397-08002B2CF9AE}" pid="5" name="Producer">
    <vt:lpwstr>Canva</vt:lpwstr>
  </property>
</Properties>
</file>