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</p:sldIdLst>
  <p:sldSz cx="11430000" cy="14287500"/>
  <p:notesSz cx="11430000" cy="14287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99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953000" cy="715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473825" y="0"/>
            <a:ext cx="4953000" cy="715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237CA-7C48-4594-876C-F7B7BEE6D9B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86188" y="1785938"/>
            <a:ext cx="3857625" cy="482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43000" y="6875463"/>
            <a:ext cx="9144000" cy="562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571538"/>
            <a:ext cx="4953000" cy="715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73825" y="13571538"/>
            <a:ext cx="4953000" cy="715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47EF6-6312-44CD-ACDE-90FBB721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9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47EF6-6312-44CD-ACDE-90FBB7213D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9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4429125"/>
            <a:ext cx="9715500" cy="3000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8001000"/>
            <a:ext cx="8001000" cy="357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3286125"/>
            <a:ext cx="4972050" cy="942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3286125"/>
            <a:ext cx="4972050" cy="942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430000" cy="14287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500" y="571500"/>
            <a:ext cx="102870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3286125"/>
            <a:ext cx="10287000" cy="942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13287375"/>
            <a:ext cx="3657600" cy="71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13287375"/>
            <a:ext cx="2628900" cy="71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13287375"/>
            <a:ext cx="2628900" cy="71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Anshlibrary/10-Most-Commonly-Used-Subqueries-In-The-Industr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hyperlink" Target="https://github.com/Anshlibrary/10-Most-Commonly-Used-Subqueries-In-The-Industr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hyperlink" Target="https://github.com/Anshlibrary/10-Most-Commonly-Used-Subqueries-In-The-Industr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Anshlibrary/10-Most-Commonly-Used-Subqueries-In-The-Industry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16350" y="2592793"/>
            <a:ext cx="3667124" cy="30003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05820" y="6271324"/>
            <a:ext cx="8026400" cy="391773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 algn="ctr">
              <a:lnSpc>
                <a:spcPts val="10200"/>
              </a:lnSpc>
              <a:spcBef>
                <a:spcPts val="625"/>
              </a:spcBef>
            </a:pPr>
            <a:r>
              <a:rPr lang="en-US" sz="7200" spc="-315" dirty="0">
                <a:solidFill>
                  <a:srgbClr val="FFFFFF"/>
                </a:solidFill>
                <a:latin typeface="Times New Roman"/>
                <a:cs typeface="Times New Roman"/>
              </a:rPr>
              <a:t>SQL Temporary Tables With 12 Most Used Queries</a:t>
            </a:r>
            <a:endParaRPr sz="7200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446750" y="2949640"/>
            <a:ext cx="1418590" cy="732790"/>
            <a:chOff x="9459813" y="3186716"/>
            <a:chExt cx="1418590" cy="732790"/>
          </a:xfrm>
        </p:grpSpPr>
        <p:sp>
          <p:nvSpPr>
            <p:cNvPr id="7" name="object 7"/>
            <p:cNvSpPr/>
            <p:nvPr/>
          </p:nvSpPr>
          <p:spPr>
            <a:xfrm>
              <a:off x="9459813" y="3633407"/>
              <a:ext cx="585470" cy="286385"/>
            </a:xfrm>
            <a:custGeom>
              <a:avLst/>
              <a:gdLst/>
              <a:ahLst/>
              <a:cxnLst/>
              <a:rect l="l" t="t" r="r" b="b"/>
              <a:pathLst>
                <a:path w="585470" h="286385">
                  <a:moveTo>
                    <a:pt x="46721" y="220416"/>
                  </a:moveTo>
                  <a:lnTo>
                    <a:pt x="0" y="220416"/>
                  </a:lnTo>
                  <a:lnTo>
                    <a:pt x="27" y="35532"/>
                  </a:lnTo>
                  <a:lnTo>
                    <a:pt x="46489" y="0"/>
                  </a:lnTo>
                  <a:lnTo>
                    <a:pt x="66494" y="2632"/>
                  </a:lnTo>
                  <a:lnTo>
                    <a:pt x="81781" y="11850"/>
                  </a:lnTo>
                  <a:lnTo>
                    <a:pt x="92099" y="27063"/>
                  </a:lnTo>
                  <a:lnTo>
                    <a:pt x="95756" y="35532"/>
                  </a:lnTo>
                  <a:lnTo>
                    <a:pt x="46721" y="35532"/>
                  </a:lnTo>
                  <a:lnTo>
                    <a:pt x="46721" y="220416"/>
                  </a:lnTo>
                  <a:close/>
                </a:path>
                <a:path w="585470" h="286385">
                  <a:moveTo>
                    <a:pt x="209577" y="186256"/>
                  </a:moveTo>
                  <a:lnTo>
                    <a:pt x="160848" y="186256"/>
                  </a:lnTo>
                  <a:lnTo>
                    <a:pt x="227975" y="35768"/>
                  </a:lnTo>
                  <a:lnTo>
                    <a:pt x="231875" y="27063"/>
                  </a:lnTo>
                  <a:lnTo>
                    <a:pt x="240141" y="15093"/>
                  </a:lnTo>
                  <a:lnTo>
                    <a:pt x="242447" y="11850"/>
                  </a:lnTo>
                  <a:lnTo>
                    <a:pt x="257714" y="2632"/>
                  </a:lnTo>
                  <a:lnTo>
                    <a:pt x="258123" y="2632"/>
                  </a:lnTo>
                  <a:lnTo>
                    <a:pt x="278024" y="0"/>
                  </a:lnTo>
                  <a:lnTo>
                    <a:pt x="277126" y="0"/>
                  </a:lnTo>
                  <a:lnTo>
                    <a:pt x="301533" y="4544"/>
                  </a:lnTo>
                  <a:lnTo>
                    <a:pt x="301747" y="4544"/>
                  </a:lnTo>
                  <a:lnTo>
                    <a:pt x="311449" y="8791"/>
                  </a:lnTo>
                  <a:lnTo>
                    <a:pt x="323892" y="35532"/>
                  </a:lnTo>
                  <a:lnTo>
                    <a:pt x="277198" y="35532"/>
                  </a:lnTo>
                  <a:lnTo>
                    <a:pt x="209577" y="186256"/>
                  </a:lnTo>
                  <a:close/>
                </a:path>
                <a:path w="585470" h="286385">
                  <a:moveTo>
                    <a:pt x="162178" y="223185"/>
                  </a:moveTo>
                  <a:lnTo>
                    <a:pt x="126167" y="209093"/>
                  </a:lnTo>
                  <a:lnTo>
                    <a:pt x="46827" y="35768"/>
                  </a:lnTo>
                  <a:lnTo>
                    <a:pt x="46721" y="35532"/>
                  </a:lnTo>
                  <a:lnTo>
                    <a:pt x="95756" y="35532"/>
                  </a:lnTo>
                  <a:lnTo>
                    <a:pt x="160848" y="186256"/>
                  </a:lnTo>
                  <a:lnTo>
                    <a:pt x="209577" y="186256"/>
                  </a:lnTo>
                  <a:lnTo>
                    <a:pt x="204862" y="196765"/>
                  </a:lnTo>
                  <a:lnTo>
                    <a:pt x="197827" y="209093"/>
                  </a:lnTo>
                  <a:lnTo>
                    <a:pt x="188937" y="217264"/>
                  </a:lnTo>
                  <a:lnTo>
                    <a:pt x="177337" y="221790"/>
                  </a:lnTo>
                  <a:lnTo>
                    <a:pt x="162178" y="223185"/>
                  </a:lnTo>
                  <a:close/>
                </a:path>
                <a:path w="585470" h="286385">
                  <a:moveTo>
                    <a:pt x="323927" y="220416"/>
                  </a:moveTo>
                  <a:lnTo>
                    <a:pt x="277198" y="220416"/>
                  </a:lnTo>
                  <a:lnTo>
                    <a:pt x="277198" y="35532"/>
                  </a:lnTo>
                  <a:lnTo>
                    <a:pt x="323892" y="35532"/>
                  </a:lnTo>
                  <a:lnTo>
                    <a:pt x="323927" y="220416"/>
                  </a:lnTo>
                  <a:close/>
                </a:path>
                <a:path w="585470" h="286385">
                  <a:moveTo>
                    <a:pt x="585217" y="190712"/>
                  </a:moveTo>
                  <a:lnTo>
                    <a:pt x="538436" y="190712"/>
                  </a:lnTo>
                  <a:lnTo>
                    <a:pt x="538436" y="69372"/>
                  </a:lnTo>
                  <a:lnTo>
                    <a:pt x="585247" y="69372"/>
                  </a:lnTo>
                  <a:lnTo>
                    <a:pt x="585217" y="190712"/>
                  </a:lnTo>
                  <a:close/>
                </a:path>
                <a:path w="585470" h="286385">
                  <a:moveTo>
                    <a:pt x="511304" y="285882"/>
                  </a:moveTo>
                  <a:lnTo>
                    <a:pt x="363779" y="285882"/>
                  </a:lnTo>
                  <a:lnTo>
                    <a:pt x="363779" y="254360"/>
                  </a:lnTo>
                  <a:lnTo>
                    <a:pt x="511568" y="254360"/>
                  </a:lnTo>
                  <a:lnTo>
                    <a:pt x="528396" y="250096"/>
                  </a:lnTo>
                  <a:lnTo>
                    <a:pt x="536104" y="243449"/>
                  </a:lnTo>
                  <a:lnTo>
                    <a:pt x="538174" y="236454"/>
                  </a:lnTo>
                  <a:lnTo>
                    <a:pt x="538089" y="218861"/>
                  </a:lnTo>
                  <a:lnTo>
                    <a:pt x="438788" y="218861"/>
                  </a:lnTo>
                  <a:lnTo>
                    <a:pt x="407475" y="215097"/>
                  </a:lnTo>
                  <a:lnTo>
                    <a:pt x="383607" y="205479"/>
                  </a:lnTo>
                  <a:lnTo>
                    <a:pt x="368333" y="191579"/>
                  </a:lnTo>
                  <a:lnTo>
                    <a:pt x="362803" y="174969"/>
                  </a:lnTo>
                  <a:lnTo>
                    <a:pt x="363160" y="122017"/>
                  </a:lnTo>
                  <a:lnTo>
                    <a:pt x="363207" y="86425"/>
                  </a:lnTo>
                  <a:lnTo>
                    <a:pt x="362775" y="69872"/>
                  </a:lnTo>
                  <a:lnTo>
                    <a:pt x="409469" y="69872"/>
                  </a:lnTo>
                  <a:lnTo>
                    <a:pt x="409469" y="171782"/>
                  </a:lnTo>
                  <a:lnTo>
                    <a:pt x="409961" y="177021"/>
                  </a:lnTo>
                  <a:lnTo>
                    <a:pt x="413391" y="183176"/>
                  </a:lnTo>
                  <a:lnTo>
                    <a:pt x="421700" y="188367"/>
                  </a:lnTo>
                  <a:lnTo>
                    <a:pt x="436835" y="190712"/>
                  </a:lnTo>
                  <a:lnTo>
                    <a:pt x="585217" y="190712"/>
                  </a:lnTo>
                  <a:lnTo>
                    <a:pt x="585206" y="235528"/>
                  </a:lnTo>
                  <a:lnTo>
                    <a:pt x="577056" y="260513"/>
                  </a:lnTo>
                  <a:lnTo>
                    <a:pt x="557123" y="275748"/>
                  </a:lnTo>
                  <a:lnTo>
                    <a:pt x="532756" y="283462"/>
                  </a:lnTo>
                  <a:lnTo>
                    <a:pt x="511304" y="285882"/>
                  </a:lnTo>
                  <a:close/>
                </a:path>
              </a:pathLst>
            </a:custGeom>
            <a:solidFill>
              <a:srgbClr val="006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81062" y="3637583"/>
              <a:ext cx="706755" cy="248920"/>
            </a:xfrm>
            <a:custGeom>
              <a:avLst/>
              <a:gdLst/>
              <a:ahLst/>
              <a:cxnLst/>
              <a:rect l="l" t="t" r="r" b="b"/>
              <a:pathLst>
                <a:path w="706754" h="248920">
                  <a:moveTo>
                    <a:pt x="135817" y="216162"/>
                  </a:moveTo>
                  <a:lnTo>
                    <a:pt x="0" y="216162"/>
                  </a:lnTo>
                  <a:lnTo>
                    <a:pt x="0" y="184939"/>
                  </a:lnTo>
                  <a:lnTo>
                    <a:pt x="130732" y="184939"/>
                  </a:lnTo>
                  <a:lnTo>
                    <a:pt x="132076" y="184640"/>
                  </a:lnTo>
                  <a:lnTo>
                    <a:pt x="133876" y="184640"/>
                  </a:lnTo>
                  <a:lnTo>
                    <a:pt x="142865" y="184036"/>
                  </a:lnTo>
                  <a:lnTo>
                    <a:pt x="149602" y="181642"/>
                  </a:lnTo>
                  <a:lnTo>
                    <a:pt x="153647" y="178032"/>
                  </a:lnTo>
                  <a:lnTo>
                    <a:pt x="158141" y="174436"/>
                  </a:lnTo>
                  <a:lnTo>
                    <a:pt x="160384" y="170229"/>
                  </a:lnTo>
                  <a:lnTo>
                    <a:pt x="160384" y="136687"/>
                  </a:lnTo>
                  <a:lnTo>
                    <a:pt x="131176" y="121971"/>
                  </a:lnTo>
                  <a:lnTo>
                    <a:pt x="129832" y="121666"/>
                  </a:lnTo>
                  <a:lnTo>
                    <a:pt x="73222" y="121666"/>
                  </a:lnTo>
                  <a:lnTo>
                    <a:pt x="64234" y="121069"/>
                  </a:lnTo>
                  <a:lnTo>
                    <a:pt x="36921" y="115398"/>
                  </a:lnTo>
                  <a:lnTo>
                    <a:pt x="37198" y="115398"/>
                  </a:lnTo>
                  <a:lnTo>
                    <a:pt x="17350" y="105760"/>
                  </a:lnTo>
                  <a:lnTo>
                    <a:pt x="4789" y="92868"/>
                  </a:lnTo>
                  <a:lnTo>
                    <a:pt x="443" y="77836"/>
                  </a:lnTo>
                  <a:lnTo>
                    <a:pt x="443" y="50514"/>
                  </a:lnTo>
                  <a:lnTo>
                    <a:pt x="22447" y="11482"/>
                  </a:lnTo>
                  <a:lnTo>
                    <a:pt x="65614" y="229"/>
                  </a:lnTo>
                  <a:lnTo>
                    <a:pt x="78208" y="0"/>
                  </a:lnTo>
                  <a:lnTo>
                    <a:pt x="209391" y="0"/>
                  </a:lnTo>
                  <a:lnTo>
                    <a:pt x="209391" y="31216"/>
                  </a:lnTo>
                  <a:lnTo>
                    <a:pt x="74607" y="31216"/>
                  </a:lnTo>
                  <a:lnTo>
                    <a:pt x="72814" y="31522"/>
                  </a:lnTo>
                  <a:lnTo>
                    <a:pt x="71463" y="31522"/>
                  </a:lnTo>
                  <a:lnTo>
                    <a:pt x="61048" y="33002"/>
                  </a:lnTo>
                  <a:lnTo>
                    <a:pt x="54169" y="35449"/>
                  </a:lnTo>
                  <a:lnTo>
                    <a:pt x="49985" y="39403"/>
                  </a:lnTo>
                  <a:lnTo>
                    <a:pt x="47656" y="45405"/>
                  </a:lnTo>
                  <a:lnTo>
                    <a:pt x="47206" y="46904"/>
                  </a:lnTo>
                  <a:lnTo>
                    <a:pt x="47206" y="73331"/>
                  </a:lnTo>
                  <a:lnTo>
                    <a:pt x="77751" y="93143"/>
                  </a:lnTo>
                  <a:lnTo>
                    <a:pt x="134361" y="93143"/>
                  </a:lnTo>
                  <a:lnTo>
                    <a:pt x="144841" y="93587"/>
                  </a:lnTo>
                  <a:lnTo>
                    <a:pt x="188822" y="107090"/>
                  </a:lnTo>
                  <a:lnTo>
                    <a:pt x="207584" y="168800"/>
                  </a:lnTo>
                  <a:lnTo>
                    <a:pt x="205724" y="180463"/>
                  </a:lnTo>
                  <a:lnTo>
                    <a:pt x="177482" y="207229"/>
                  </a:lnTo>
                  <a:lnTo>
                    <a:pt x="146006" y="215634"/>
                  </a:lnTo>
                  <a:lnTo>
                    <a:pt x="135817" y="216162"/>
                  </a:lnTo>
                  <a:close/>
                </a:path>
                <a:path w="706754" h="248920">
                  <a:moveTo>
                    <a:pt x="706147" y="216189"/>
                  </a:moveTo>
                  <a:lnTo>
                    <a:pt x="579897" y="216189"/>
                  </a:lnTo>
                  <a:lnTo>
                    <a:pt x="575405" y="215990"/>
                  </a:lnTo>
                  <a:lnTo>
                    <a:pt x="516953" y="199467"/>
                  </a:lnTo>
                  <a:lnTo>
                    <a:pt x="499034" y="161886"/>
                  </a:lnTo>
                  <a:lnTo>
                    <a:pt x="499034" y="62"/>
                  </a:lnTo>
                  <a:lnTo>
                    <a:pt x="545755" y="62"/>
                  </a:lnTo>
                  <a:lnTo>
                    <a:pt x="545811" y="161886"/>
                  </a:lnTo>
                  <a:lnTo>
                    <a:pt x="547799" y="172221"/>
                  </a:lnTo>
                  <a:lnTo>
                    <a:pt x="554350" y="179498"/>
                  </a:lnTo>
                  <a:lnTo>
                    <a:pt x="566038" y="183678"/>
                  </a:lnTo>
                  <a:lnTo>
                    <a:pt x="583495" y="185015"/>
                  </a:lnTo>
                  <a:lnTo>
                    <a:pt x="706147" y="185015"/>
                  </a:lnTo>
                  <a:lnTo>
                    <a:pt x="706147" y="216189"/>
                  </a:lnTo>
                  <a:close/>
                </a:path>
                <a:path w="706754" h="248920">
                  <a:moveTo>
                    <a:pt x="358939" y="217086"/>
                  </a:moveTo>
                  <a:lnTo>
                    <a:pt x="308969" y="217086"/>
                  </a:lnTo>
                  <a:lnTo>
                    <a:pt x="302464" y="216855"/>
                  </a:lnTo>
                  <a:lnTo>
                    <a:pt x="262051" y="205626"/>
                  </a:lnTo>
                  <a:lnTo>
                    <a:pt x="240191" y="181211"/>
                  </a:lnTo>
                  <a:lnTo>
                    <a:pt x="240100" y="181057"/>
                  </a:lnTo>
                  <a:lnTo>
                    <a:pt x="237430" y="163753"/>
                  </a:lnTo>
                  <a:lnTo>
                    <a:pt x="237400" y="52152"/>
                  </a:lnTo>
                  <a:lnTo>
                    <a:pt x="241037" y="33395"/>
                  </a:lnTo>
                  <a:lnTo>
                    <a:pt x="270626" y="7618"/>
                  </a:lnTo>
                  <a:lnTo>
                    <a:pt x="304746" y="467"/>
                  </a:lnTo>
                  <a:lnTo>
                    <a:pt x="402029" y="467"/>
                  </a:lnTo>
                  <a:lnTo>
                    <a:pt x="454888" y="18214"/>
                  </a:lnTo>
                  <a:lnTo>
                    <a:pt x="464987" y="31764"/>
                  </a:lnTo>
                  <a:lnTo>
                    <a:pt x="322085" y="31764"/>
                  </a:lnTo>
                  <a:lnTo>
                    <a:pt x="307976" y="33395"/>
                  </a:lnTo>
                  <a:lnTo>
                    <a:pt x="297190" y="38044"/>
                  </a:lnTo>
                  <a:lnTo>
                    <a:pt x="290300" y="45344"/>
                  </a:lnTo>
                  <a:lnTo>
                    <a:pt x="287876" y="54929"/>
                  </a:lnTo>
                  <a:lnTo>
                    <a:pt x="287821" y="162254"/>
                  </a:lnTo>
                  <a:lnTo>
                    <a:pt x="288202" y="163524"/>
                  </a:lnTo>
                  <a:lnTo>
                    <a:pt x="288721" y="165565"/>
                  </a:lnTo>
                  <a:lnTo>
                    <a:pt x="292498" y="174173"/>
                  </a:lnTo>
                  <a:lnTo>
                    <a:pt x="299485" y="180496"/>
                  </a:lnTo>
                  <a:lnTo>
                    <a:pt x="309400" y="184393"/>
                  </a:lnTo>
                  <a:lnTo>
                    <a:pt x="321960" y="185723"/>
                  </a:lnTo>
                  <a:lnTo>
                    <a:pt x="465168" y="185723"/>
                  </a:lnTo>
                  <a:lnTo>
                    <a:pt x="463056" y="190739"/>
                  </a:lnTo>
                  <a:lnTo>
                    <a:pt x="454408" y="199845"/>
                  </a:lnTo>
                  <a:lnTo>
                    <a:pt x="441884" y="206750"/>
                  </a:lnTo>
                  <a:lnTo>
                    <a:pt x="450674" y="214705"/>
                  </a:lnTo>
                  <a:lnTo>
                    <a:pt x="396422" y="214705"/>
                  </a:lnTo>
                  <a:lnTo>
                    <a:pt x="358939" y="217086"/>
                  </a:lnTo>
                  <a:close/>
                </a:path>
                <a:path w="706754" h="248920">
                  <a:moveTo>
                    <a:pt x="467067" y="181211"/>
                  </a:moveTo>
                  <a:lnTo>
                    <a:pt x="413603" y="181211"/>
                  </a:lnTo>
                  <a:lnTo>
                    <a:pt x="419870" y="177865"/>
                  </a:lnTo>
                  <a:lnTo>
                    <a:pt x="423990" y="172743"/>
                  </a:lnTo>
                  <a:lnTo>
                    <a:pt x="425375" y="166169"/>
                  </a:lnTo>
                  <a:lnTo>
                    <a:pt x="425825" y="164669"/>
                  </a:lnTo>
                  <a:lnTo>
                    <a:pt x="425825" y="52152"/>
                  </a:lnTo>
                  <a:lnTo>
                    <a:pt x="392510" y="31764"/>
                  </a:lnTo>
                  <a:lnTo>
                    <a:pt x="464987" y="31764"/>
                  </a:lnTo>
                  <a:lnTo>
                    <a:pt x="465933" y="33034"/>
                  </a:lnTo>
                  <a:lnTo>
                    <a:pt x="466038" y="33395"/>
                  </a:lnTo>
                  <a:lnTo>
                    <a:pt x="469674" y="52152"/>
                  </a:lnTo>
                  <a:lnTo>
                    <a:pt x="469566" y="164669"/>
                  </a:lnTo>
                  <a:lnTo>
                    <a:pt x="468171" y="177865"/>
                  </a:lnTo>
                  <a:lnTo>
                    <a:pt x="468069" y="178831"/>
                  </a:lnTo>
                  <a:lnTo>
                    <a:pt x="467132" y="181057"/>
                  </a:lnTo>
                  <a:lnTo>
                    <a:pt x="467067" y="181211"/>
                  </a:lnTo>
                  <a:close/>
                </a:path>
                <a:path w="706754" h="248920">
                  <a:moveTo>
                    <a:pt x="465168" y="185723"/>
                  </a:moveTo>
                  <a:lnTo>
                    <a:pt x="364409" y="185723"/>
                  </a:lnTo>
                  <a:lnTo>
                    <a:pt x="325423" y="150439"/>
                  </a:lnTo>
                  <a:lnTo>
                    <a:pt x="379671" y="150439"/>
                  </a:lnTo>
                  <a:lnTo>
                    <a:pt x="413603" y="181211"/>
                  </a:lnTo>
                  <a:lnTo>
                    <a:pt x="467067" y="181211"/>
                  </a:lnTo>
                  <a:lnTo>
                    <a:pt x="465168" y="185723"/>
                  </a:lnTo>
                  <a:close/>
                </a:path>
                <a:path w="706754" h="248920">
                  <a:moveTo>
                    <a:pt x="487906" y="248400"/>
                  </a:moveTo>
                  <a:lnTo>
                    <a:pt x="433657" y="248400"/>
                  </a:lnTo>
                  <a:lnTo>
                    <a:pt x="396422" y="214705"/>
                  </a:lnTo>
                  <a:lnTo>
                    <a:pt x="450674" y="214705"/>
                  </a:lnTo>
                  <a:lnTo>
                    <a:pt x="487906" y="248400"/>
                  </a:lnTo>
                  <a:close/>
                </a:path>
              </a:pathLst>
            </a:custGeom>
            <a:solidFill>
              <a:srgbClr val="E38E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0343985" y="3186720"/>
              <a:ext cx="526415" cy="515620"/>
            </a:xfrm>
            <a:custGeom>
              <a:avLst/>
              <a:gdLst/>
              <a:ahLst/>
              <a:cxnLst/>
              <a:rect l="l" t="t" r="r" b="b"/>
              <a:pathLst>
                <a:path w="526415" h="515620">
                  <a:moveTo>
                    <a:pt x="133197" y="111506"/>
                  </a:moveTo>
                  <a:lnTo>
                    <a:pt x="133159" y="102781"/>
                  </a:lnTo>
                  <a:lnTo>
                    <a:pt x="131127" y="100647"/>
                  </a:lnTo>
                  <a:lnTo>
                    <a:pt x="130835" y="97967"/>
                  </a:lnTo>
                  <a:lnTo>
                    <a:pt x="126746" y="92011"/>
                  </a:lnTo>
                  <a:lnTo>
                    <a:pt x="122148" y="90081"/>
                  </a:lnTo>
                  <a:lnTo>
                    <a:pt x="119291" y="87236"/>
                  </a:lnTo>
                  <a:lnTo>
                    <a:pt x="113296" y="87122"/>
                  </a:lnTo>
                  <a:lnTo>
                    <a:pt x="109067" y="87884"/>
                  </a:lnTo>
                  <a:lnTo>
                    <a:pt x="104584" y="88874"/>
                  </a:lnTo>
                  <a:lnTo>
                    <a:pt x="104584" y="89687"/>
                  </a:lnTo>
                  <a:lnTo>
                    <a:pt x="105410" y="89687"/>
                  </a:lnTo>
                  <a:lnTo>
                    <a:pt x="108254" y="95580"/>
                  </a:lnTo>
                  <a:lnTo>
                    <a:pt x="113296" y="99352"/>
                  </a:lnTo>
                  <a:lnTo>
                    <a:pt x="116827" y="104419"/>
                  </a:lnTo>
                  <a:lnTo>
                    <a:pt x="125006" y="121615"/>
                  </a:lnTo>
                  <a:lnTo>
                    <a:pt x="125818" y="120789"/>
                  </a:lnTo>
                  <a:lnTo>
                    <a:pt x="130873" y="117221"/>
                  </a:lnTo>
                  <a:lnTo>
                    <a:pt x="133197" y="111506"/>
                  </a:lnTo>
                  <a:close/>
                </a:path>
                <a:path w="526415" h="515620">
                  <a:moveTo>
                    <a:pt x="525945" y="514350"/>
                  </a:moveTo>
                  <a:lnTo>
                    <a:pt x="523316" y="511810"/>
                  </a:lnTo>
                  <a:lnTo>
                    <a:pt x="522643" y="506730"/>
                  </a:lnTo>
                  <a:lnTo>
                    <a:pt x="520230" y="502920"/>
                  </a:lnTo>
                  <a:lnTo>
                    <a:pt x="509612" y="492760"/>
                  </a:lnTo>
                  <a:lnTo>
                    <a:pt x="501332" y="482600"/>
                  </a:lnTo>
                  <a:lnTo>
                    <a:pt x="492188" y="473710"/>
                  </a:lnTo>
                  <a:lnTo>
                    <a:pt x="482371" y="464820"/>
                  </a:lnTo>
                  <a:lnTo>
                    <a:pt x="461606" y="449580"/>
                  </a:lnTo>
                  <a:lnTo>
                    <a:pt x="449186" y="441960"/>
                  </a:lnTo>
                  <a:lnTo>
                    <a:pt x="437984" y="434340"/>
                  </a:lnTo>
                  <a:lnTo>
                    <a:pt x="431215" y="424180"/>
                  </a:lnTo>
                  <a:lnTo>
                    <a:pt x="430390" y="424180"/>
                  </a:lnTo>
                  <a:lnTo>
                    <a:pt x="438315" y="422910"/>
                  </a:lnTo>
                  <a:lnTo>
                    <a:pt x="447586" y="420370"/>
                  </a:lnTo>
                  <a:lnTo>
                    <a:pt x="454914" y="417830"/>
                  </a:lnTo>
                  <a:lnTo>
                    <a:pt x="490842" y="412750"/>
                  </a:lnTo>
                  <a:lnTo>
                    <a:pt x="508000" y="407670"/>
                  </a:lnTo>
                  <a:lnTo>
                    <a:pt x="508000" y="403860"/>
                  </a:lnTo>
                  <a:lnTo>
                    <a:pt x="503466" y="398780"/>
                  </a:lnTo>
                  <a:lnTo>
                    <a:pt x="499237" y="393700"/>
                  </a:lnTo>
                  <a:lnTo>
                    <a:pt x="494880" y="387350"/>
                  </a:lnTo>
                  <a:lnTo>
                    <a:pt x="490029" y="383540"/>
                  </a:lnTo>
                  <a:lnTo>
                    <a:pt x="476021" y="370840"/>
                  </a:lnTo>
                  <a:lnTo>
                    <a:pt x="431241" y="339090"/>
                  </a:lnTo>
                  <a:lnTo>
                    <a:pt x="403034" y="325120"/>
                  </a:lnTo>
                  <a:lnTo>
                    <a:pt x="393674" y="321310"/>
                  </a:lnTo>
                  <a:lnTo>
                    <a:pt x="389610" y="318770"/>
                  </a:lnTo>
                  <a:lnTo>
                    <a:pt x="382473" y="317500"/>
                  </a:lnTo>
                  <a:lnTo>
                    <a:pt x="379793" y="313690"/>
                  </a:lnTo>
                  <a:lnTo>
                    <a:pt x="375500" y="307340"/>
                  </a:lnTo>
                  <a:lnTo>
                    <a:pt x="371894" y="300990"/>
                  </a:lnTo>
                  <a:lnTo>
                    <a:pt x="368566" y="293370"/>
                  </a:lnTo>
                  <a:lnTo>
                    <a:pt x="365099" y="287020"/>
                  </a:lnTo>
                  <a:lnTo>
                    <a:pt x="357454" y="271780"/>
                  </a:lnTo>
                  <a:lnTo>
                    <a:pt x="349961" y="255270"/>
                  </a:lnTo>
                  <a:lnTo>
                    <a:pt x="342671" y="240030"/>
                  </a:lnTo>
                  <a:lnTo>
                    <a:pt x="335686" y="224790"/>
                  </a:lnTo>
                  <a:lnTo>
                    <a:pt x="331355" y="213360"/>
                  </a:lnTo>
                  <a:lnTo>
                    <a:pt x="327279" y="203200"/>
                  </a:lnTo>
                  <a:lnTo>
                    <a:pt x="289090" y="140970"/>
                  </a:lnTo>
                  <a:lnTo>
                    <a:pt x="257594" y="106680"/>
                  </a:lnTo>
                  <a:lnTo>
                    <a:pt x="221462" y="76200"/>
                  </a:lnTo>
                  <a:lnTo>
                    <a:pt x="178904" y="49530"/>
                  </a:lnTo>
                  <a:lnTo>
                    <a:pt x="133159" y="34290"/>
                  </a:lnTo>
                  <a:lnTo>
                    <a:pt x="106210" y="33020"/>
                  </a:lnTo>
                  <a:lnTo>
                    <a:pt x="100723" y="30480"/>
                  </a:lnTo>
                  <a:lnTo>
                    <a:pt x="43776" y="0"/>
                  </a:lnTo>
                  <a:lnTo>
                    <a:pt x="18973" y="0"/>
                  </a:lnTo>
                  <a:lnTo>
                    <a:pt x="1676" y="16510"/>
                  </a:lnTo>
                  <a:lnTo>
                    <a:pt x="0" y="33020"/>
                  </a:lnTo>
                  <a:lnTo>
                    <a:pt x="6311" y="49530"/>
                  </a:lnTo>
                  <a:lnTo>
                    <a:pt x="16014" y="63500"/>
                  </a:lnTo>
                  <a:lnTo>
                    <a:pt x="24536" y="73660"/>
                  </a:lnTo>
                  <a:lnTo>
                    <a:pt x="29273" y="81280"/>
                  </a:lnTo>
                  <a:lnTo>
                    <a:pt x="45808" y="113030"/>
                  </a:lnTo>
                  <a:lnTo>
                    <a:pt x="48221" y="120650"/>
                  </a:lnTo>
                  <a:lnTo>
                    <a:pt x="52578" y="132080"/>
                  </a:lnTo>
                  <a:lnTo>
                    <a:pt x="56959" y="144780"/>
                  </a:lnTo>
                  <a:lnTo>
                    <a:pt x="61658" y="157480"/>
                  </a:lnTo>
                  <a:lnTo>
                    <a:pt x="67005" y="168910"/>
                  </a:lnTo>
                  <a:lnTo>
                    <a:pt x="69989" y="173990"/>
                  </a:lnTo>
                  <a:lnTo>
                    <a:pt x="73152" y="180340"/>
                  </a:lnTo>
                  <a:lnTo>
                    <a:pt x="76504" y="185420"/>
                  </a:lnTo>
                  <a:lnTo>
                    <a:pt x="80073" y="190500"/>
                  </a:lnTo>
                  <a:lnTo>
                    <a:pt x="83083" y="194310"/>
                  </a:lnTo>
                  <a:lnTo>
                    <a:pt x="88239" y="196850"/>
                  </a:lnTo>
                  <a:lnTo>
                    <a:pt x="89052" y="203200"/>
                  </a:lnTo>
                  <a:lnTo>
                    <a:pt x="74549" y="261620"/>
                  </a:lnTo>
                  <a:lnTo>
                    <a:pt x="74434" y="293370"/>
                  </a:lnTo>
                  <a:lnTo>
                    <a:pt x="80213" y="323850"/>
                  </a:lnTo>
                  <a:lnTo>
                    <a:pt x="91490" y="350520"/>
                  </a:lnTo>
                  <a:lnTo>
                    <a:pt x="97180" y="358140"/>
                  </a:lnTo>
                  <a:lnTo>
                    <a:pt x="105498" y="367030"/>
                  </a:lnTo>
                  <a:lnTo>
                    <a:pt x="116205" y="372110"/>
                  </a:lnTo>
                  <a:lnTo>
                    <a:pt x="129057" y="370840"/>
                  </a:lnTo>
                  <a:lnTo>
                    <a:pt x="137896" y="364490"/>
                  </a:lnTo>
                  <a:lnTo>
                    <a:pt x="141935" y="353060"/>
                  </a:lnTo>
                  <a:lnTo>
                    <a:pt x="143827" y="340360"/>
                  </a:lnTo>
                  <a:lnTo>
                    <a:pt x="146215" y="326390"/>
                  </a:lnTo>
                  <a:lnTo>
                    <a:pt x="147256" y="322580"/>
                  </a:lnTo>
                  <a:lnTo>
                    <a:pt x="146621" y="318770"/>
                  </a:lnTo>
                  <a:lnTo>
                    <a:pt x="148666" y="316230"/>
                  </a:lnTo>
                  <a:lnTo>
                    <a:pt x="148666" y="317500"/>
                  </a:lnTo>
                  <a:lnTo>
                    <a:pt x="163372" y="346710"/>
                  </a:lnTo>
                  <a:lnTo>
                    <a:pt x="172923" y="360680"/>
                  </a:lnTo>
                  <a:lnTo>
                    <a:pt x="184581" y="373380"/>
                  </a:lnTo>
                  <a:lnTo>
                    <a:pt x="197269" y="384810"/>
                  </a:lnTo>
                  <a:lnTo>
                    <a:pt x="209918" y="394970"/>
                  </a:lnTo>
                  <a:lnTo>
                    <a:pt x="216039" y="401320"/>
                  </a:lnTo>
                  <a:lnTo>
                    <a:pt x="222072" y="406400"/>
                  </a:lnTo>
                  <a:lnTo>
                    <a:pt x="228561" y="412750"/>
                  </a:lnTo>
                  <a:lnTo>
                    <a:pt x="236054" y="416560"/>
                  </a:lnTo>
                  <a:lnTo>
                    <a:pt x="236054" y="415290"/>
                  </a:lnTo>
                  <a:lnTo>
                    <a:pt x="235229" y="415290"/>
                  </a:lnTo>
                  <a:lnTo>
                    <a:pt x="233108" y="412750"/>
                  </a:lnTo>
                  <a:lnTo>
                    <a:pt x="229781" y="411480"/>
                  </a:lnTo>
                  <a:lnTo>
                    <a:pt x="227063" y="408940"/>
                  </a:lnTo>
                  <a:lnTo>
                    <a:pt x="222173" y="403860"/>
                  </a:lnTo>
                  <a:lnTo>
                    <a:pt x="217258" y="397510"/>
                  </a:lnTo>
                  <a:lnTo>
                    <a:pt x="212547" y="392430"/>
                  </a:lnTo>
                  <a:lnTo>
                    <a:pt x="187185" y="355600"/>
                  </a:lnTo>
                  <a:lnTo>
                    <a:pt x="168262" y="321310"/>
                  </a:lnTo>
                  <a:lnTo>
                    <a:pt x="165493" y="316230"/>
                  </a:lnTo>
                  <a:lnTo>
                    <a:pt x="164109" y="313690"/>
                  </a:lnTo>
                  <a:lnTo>
                    <a:pt x="160172" y="304800"/>
                  </a:lnTo>
                  <a:lnTo>
                    <a:pt x="156400" y="295910"/>
                  </a:lnTo>
                  <a:lnTo>
                    <a:pt x="150901" y="283210"/>
                  </a:lnTo>
                  <a:lnTo>
                    <a:pt x="150914" y="276860"/>
                  </a:lnTo>
                  <a:lnTo>
                    <a:pt x="147040" y="274320"/>
                  </a:lnTo>
                  <a:lnTo>
                    <a:pt x="142709" y="279400"/>
                  </a:lnTo>
                  <a:lnTo>
                    <a:pt x="123444" y="323850"/>
                  </a:lnTo>
                  <a:lnTo>
                    <a:pt x="120091" y="353060"/>
                  </a:lnTo>
                  <a:lnTo>
                    <a:pt x="118452" y="353060"/>
                  </a:lnTo>
                  <a:lnTo>
                    <a:pt x="92506" y="307340"/>
                  </a:lnTo>
                  <a:lnTo>
                    <a:pt x="89687" y="281940"/>
                  </a:lnTo>
                  <a:lnTo>
                    <a:pt x="89776" y="279400"/>
                  </a:lnTo>
                  <a:lnTo>
                    <a:pt x="89877" y="276860"/>
                  </a:lnTo>
                  <a:lnTo>
                    <a:pt x="89966" y="274320"/>
                  </a:lnTo>
                  <a:lnTo>
                    <a:pt x="90068" y="271780"/>
                  </a:lnTo>
                  <a:lnTo>
                    <a:pt x="90627" y="256540"/>
                  </a:lnTo>
                  <a:lnTo>
                    <a:pt x="95592" y="233680"/>
                  </a:lnTo>
                  <a:lnTo>
                    <a:pt x="98640" y="224790"/>
                  </a:lnTo>
                  <a:lnTo>
                    <a:pt x="102654" y="213360"/>
                  </a:lnTo>
                  <a:lnTo>
                    <a:pt x="105384" y="203200"/>
                  </a:lnTo>
                  <a:lnTo>
                    <a:pt x="104571" y="194310"/>
                  </a:lnTo>
                  <a:lnTo>
                    <a:pt x="102438" y="187960"/>
                  </a:lnTo>
                  <a:lnTo>
                    <a:pt x="95427" y="184150"/>
                  </a:lnTo>
                  <a:lnTo>
                    <a:pt x="91503" y="177800"/>
                  </a:lnTo>
                  <a:lnTo>
                    <a:pt x="72593" y="139700"/>
                  </a:lnTo>
                  <a:lnTo>
                    <a:pt x="62484" y="107950"/>
                  </a:lnTo>
                  <a:lnTo>
                    <a:pt x="56388" y="92710"/>
                  </a:lnTo>
                  <a:lnTo>
                    <a:pt x="48044" y="78740"/>
                  </a:lnTo>
                  <a:lnTo>
                    <a:pt x="43192" y="72390"/>
                  </a:lnTo>
                  <a:lnTo>
                    <a:pt x="38430" y="64770"/>
                  </a:lnTo>
                  <a:lnTo>
                    <a:pt x="28054" y="52070"/>
                  </a:lnTo>
                  <a:lnTo>
                    <a:pt x="23152" y="45720"/>
                  </a:lnTo>
                  <a:lnTo>
                    <a:pt x="18821" y="38100"/>
                  </a:lnTo>
                  <a:lnTo>
                    <a:pt x="16954" y="33020"/>
                  </a:lnTo>
                  <a:lnTo>
                    <a:pt x="14427" y="26670"/>
                  </a:lnTo>
                  <a:lnTo>
                    <a:pt x="17195" y="22860"/>
                  </a:lnTo>
                  <a:lnTo>
                    <a:pt x="17780" y="20320"/>
                  </a:lnTo>
                  <a:lnTo>
                    <a:pt x="19418" y="19050"/>
                  </a:lnTo>
                  <a:lnTo>
                    <a:pt x="22098" y="17780"/>
                  </a:lnTo>
                  <a:lnTo>
                    <a:pt x="26835" y="13970"/>
                  </a:lnTo>
                  <a:lnTo>
                    <a:pt x="40030" y="19050"/>
                  </a:lnTo>
                  <a:lnTo>
                    <a:pt x="44958" y="21590"/>
                  </a:lnTo>
                  <a:lnTo>
                    <a:pt x="54406" y="25400"/>
                  </a:lnTo>
                  <a:lnTo>
                    <a:pt x="63271" y="29210"/>
                  </a:lnTo>
                  <a:lnTo>
                    <a:pt x="71755" y="34290"/>
                  </a:lnTo>
                  <a:lnTo>
                    <a:pt x="80086" y="39370"/>
                  </a:lnTo>
                  <a:lnTo>
                    <a:pt x="85420" y="43180"/>
                  </a:lnTo>
                  <a:lnTo>
                    <a:pt x="90792" y="49530"/>
                  </a:lnTo>
                  <a:lnTo>
                    <a:pt x="97231" y="52070"/>
                  </a:lnTo>
                  <a:lnTo>
                    <a:pt x="104571" y="52070"/>
                  </a:lnTo>
                  <a:lnTo>
                    <a:pt x="113398" y="53340"/>
                  </a:lnTo>
                  <a:lnTo>
                    <a:pt x="122415" y="53340"/>
                  </a:lnTo>
                  <a:lnTo>
                    <a:pt x="139674" y="55880"/>
                  </a:lnTo>
                  <a:lnTo>
                    <a:pt x="153555" y="60960"/>
                  </a:lnTo>
                  <a:lnTo>
                    <a:pt x="166725" y="66040"/>
                  </a:lnTo>
                  <a:lnTo>
                    <a:pt x="179235" y="73660"/>
                  </a:lnTo>
                  <a:lnTo>
                    <a:pt x="191135" y="80010"/>
                  </a:lnTo>
                  <a:lnTo>
                    <a:pt x="224764" y="105410"/>
                  </a:lnTo>
                  <a:lnTo>
                    <a:pt x="254850" y="133350"/>
                  </a:lnTo>
                  <a:lnTo>
                    <a:pt x="281038" y="166370"/>
                  </a:lnTo>
                  <a:lnTo>
                    <a:pt x="303009" y="203200"/>
                  </a:lnTo>
                  <a:lnTo>
                    <a:pt x="305803" y="209550"/>
                  </a:lnTo>
                  <a:lnTo>
                    <a:pt x="308102" y="214630"/>
                  </a:lnTo>
                  <a:lnTo>
                    <a:pt x="310299" y="220980"/>
                  </a:lnTo>
                  <a:lnTo>
                    <a:pt x="312813" y="227330"/>
                  </a:lnTo>
                  <a:lnTo>
                    <a:pt x="318757" y="241300"/>
                  </a:lnTo>
                  <a:lnTo>
                    <a:pt x="331381" y="266700"/>
                  </a:lnTo>
                  <a:lnTo>
                    <a:pt x="337312" y="279400"/>
                  </a:lnTo>
                  <a:lnTo>
                    <a:pt x="342938" y="293370"/>
                  </a:lnTo>
                  <a:lnTo>
                    <a:pt x="348818" y="304800"/>
                  </a:lnTo>
                  <a:lnTo>
                    <a:pt x="355269" y="317500"/>
                  </a:lnTo>
                  <a:lnTo>
                    <a:pt x="362623" y="328930"/>
                  </a:lnTo>
                  <a:lnTo>
                    <a:pt x="369341" y="332740"/>
                  </a:lnTo>
                  <a:lnTo>
                    <a:pt x="379437" y="337820"/>
                  </a:lnTo>
                  <a:lnTo>
                    <a:pt x="390309" y="340360"/>
                  </a:lnTo>
                  <a:lnTo>
                    <a:pt x="399376" y="344170"/>
                  </a:lnTo>
                  <a:lnTo>
                    <a:pt x="442137" y="365760"/>
                  </a:lnTo>
                  <a:lnTo>
                    <a:pt x="459816" y="378460"/>
                  </a:lnTo>
                  <a:lnTo>
                    <a:pt x="465963" y="382270"/>
                  </a:lnTo>
                  <a:lnTo>
                    <a:pt x="473913" y="387350"/>
                  </a:lnTo>
                  <a:lnTo>
                    <a:pt x="480936" y="392430"/>
                  </a:lnTo>
                  <a:lnTo>
                    <a:pt x="484301" y="398780"/>
                  </a:lnTo>
                  <a:lnTo>
                    <a:pt x="463969" y="398780"/>
                  </a:lnTo>
                  <a:lnTo>
                    <a:pt x="445858" y="400050"/>
                  </a:lnTo>
                  <a:lnTo>
                    <a:pt x="429602" y="403860"/>
                  </a:lnTo>
                  <a:lnTo>
                    <a:pt x="414883" y="408940"/>
                  </a:lnTo>
                  <a:lnTo>
                    <a:pt x="409549" y="410210"/>
                  </a:lnTo>
                  <a:lnTo>
                    <a:pt x="401053" y="410210"/>
                  </a:lnTo>
                  <a:lnTo>
                    <a:pt x="400177" y="417830"/>
                  </a:lnTo>
                  <a:lnTo>
                    <a:pt x="403110" y="420370"/>
                  </a:lnTo>
                  <a:lnTo>
                    <a:pt x="403580" y="425450"/>
                  </a:lnTo>
                  <a:lnTo>
                    <a:pt x="405892" y="429260"/>
                  </a:lnTo>
                  <a:lnTo>
                    <a:pt x="409778" y="434340"/>
                  </a:lnTo>
                  <a:lnTo>
                    <a:pt x="414439" y="440690"/>
                  </a:lnTo>
                  <a:lnTo>
                    <a:pt x="419531" y="445770"/>
                  </a:lnTo>
                  <a:lnTo>
                    <a:pt x="424675" y="450850"/>
                  </a:lnTo>
                  <a:lnTo>
                    <a:pt x="430250" y="454660"/>
                  </a:lnTo>
                  <a:lnTo>
                    <a:pt x="435914" y="459740"/>
                  </a:lnTo>
                  <a:lnTo>
                    <a:pt x="441680" y="463550"/>
                  </a:lnTo>
                  <a:lnTo>
                    <a:pt x="447548" y="467360"/>
                  </a:lnTo>
                  <a:lnTo>
                    <a:pt x="458343" y="473710"/>
                  </a:lnTo>
                  <a:lnTo>
                    <a:pt x="480339" y="483870"/>
                  </a:lnTo>
                  <a:lnTo>
                    <a:pt x="490829" y="488950"/>
                  </a:lnTo>
                  <a:lnTo>
                    <a:pt x="496811" y="492760"/>
                  </a:lnTo>
                  <a:lnTo>
                    <a:pt x="502742" y="497840"/>
                  </a:lnTo>
                  <a:lnTo>
                    <a:pt x="514515" y="506730"/>
                  </a:lnTo>
                  <a:lnTo>
                    <a:pt x="518363" y="509270"/>
                  </a:lnTo>
                  <a:lnTo>
                    <a:pt x="520954" y="514350"/>
                  </a:lnTo>
                  <a:lnTo>
                    <a:pt x="525945" y="515620"/>
                  </a:lnTo>
                  <a:lnTo>
                    <a:pt x="525945" y="514350"/>
                  </a:lnTo>
                  <a:close/>
                </a:path>
              </a:pathLst>
            </a:custGeom>
            <a:solidFill>
              <a:srgbClr val="006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09175" y="3787197"/>
              <a:ext cx="68860" cy="69027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20276" y="4261447"/>
            <a:ext cx="2858300" cy="43782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13" name="object 13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62893" y="1082613"/>
            <a:ext cx="8667584" cy="8320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5145" marR="5080" indent="-513080" algn="ctr">
              <a:lnSpc>
                <a:spcPct val="116199"/>
              </a:lnSpc>
              <a:spcBef>
                <a:spcPts val="90"/>
              </a:spcBef>
            </a:pPr>
            <a:r>
              <a:rPr lang="en-US" sz="2400" b="1" i="1" spc="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US" sz="2400" b="1" i="1" spc="-2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1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n-US" sz="2400" b="1" i="1" spc="-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2400" b="1" i="1" spc="-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2400" b="1" i="1" spc="-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2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2400" b="1" i="1" spc="-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1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</a:t>
            </a:r>
            <a:r>
              <a:rPr lang="en-US" sz="2400" b="1" i="1" spc="-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400" b="1" i="1" spc="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en-US" sz="2400" b="1" i="1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en-US" sz="2400" b="1" i="1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3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en-US" sz="2400" b="1" i="1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b="1" i="1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7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84101" y="571555"/>
            <a:ext cx="1816699" cy="140605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E97F2C39-098C-7FF6-9138-209A17D71A6A}"/>
              </a:ext>
            </a:extLst>
          </p:cNvPr>
          <p:cNvSpPr txBox="1"/>
          <p:nvPr/>
        </p:nvSpPr>
        <p:spPr>
          <a:xfrm>
            <a:off x="1169987" y="11844958"/>
            <a:ext cx="9090025" cy="832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9160" marR="5080" indent="-3427095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</a:rPr>
              <a:t>Use by:</a:t>
            </a:r>
            <a:r>
              <a:rPr lang="en-US" sz="2400" dirty="0">
                <a:solidFill>
                  <a:schemeClr val="bg1"/>
                </a:solidFill>
              </a:rPr>
              <a:t> Temp tables help modularize stored procedure logic.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9160" marR="5080" indent="-3427095" algn="ctr">
              <a:lnSpc>
                <a:spcPct val="113900"/>
              </a:lnSpc>
              <a:spcBef>
                <a:spcPts val="100"/>
              </a:spcBef>
            </a:pP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86B203-D037-10DE-F53B-0E129B4133B4}"/>
              </a:ext>
            </a:extLst>
          </p:cNvPr>
          <p:cNvSpPr txBox="1"/>
          <p:nvPr/>
        </p:nvSpPr>
        <p:spPr>
          <a:xfrm>
            <a:off x="609600" y="2251902"/>
            <a:ext cx="954405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sp_TempAnalysis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#RecentOrders</a:t>
            </a: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</a:t>
            </a: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&gt;=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DATEADD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GETDATE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-------------------------------------------------------------------------------------------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A392F-7AA7-E8A2-52F9-98A6BA4CF345}"/>
              </a:ext>
            </a:extLst>
          </p:cNvPr>
          <p:cNvSpPr txBox="1"/>
          <p:nvPr/>
        </p:nvSpPr>
        <p:spPr>
          <a:xfrm>
            <a:off x="609600" y="6002651"/>
            <a:ext cx="82378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(*)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Total_Order_Count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#RecentOrders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FDD2B1-B5F1-40D1-FE4A-378EBE0ACFC3}"/>
              </a:ext>
            </a:extLst>
          </p:cNvPr>
          <p:cNvSpPr txBox="1"/>
          <p:nvPr/>
        </p:nvSpPr>
        <p:spPr>
          <a:xfrm>
            <a:off x="781050" y="8633152"/>
            <a:ext cx="91141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#RecentOrders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OrderStatus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'Failed'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2400" b="1" i="1" dirty="0" err="1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Returned'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 err="1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'Hold</a:t>
            </a:r>
            <a:r>
              <a:rPr lang="en-US" sz="2400" b="1" i="1" dirty="0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6ED5408-2D15-E8CD-6497-DE8675034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500" y="9566761"/>
            <a:ext cx="9582149" cy="210265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C7C0122-6A21-B67F-3674-B338B90AD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150" y="6873829"/>
            <a:ext cx="7143750" cy="1654076"/>
          </a:xfrm>
          <a:prstGeom prst="rect">
            <a:avLst/>
          </a:prstGeom>
        </p:spPr>
      </p:pic>
      <p:sp>
        <p:nvSpPr>
          <p:cNvPr id="29" name="Rectangle 1">
            <a:extLst>
              <a:ext uri="{FF2B5EF4-FFF2-40B4-BE49-F238E27FC236}">
                <a16:creationId xmlns:a16="http://schemas.microsoft.com/office/drawing/2014/main" id="{BAA416AE-93F3-B22E-86EC-0C393C757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64" y="1571344"/>
            <a:ext cx="70198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Session-Based Work in Stored Procedures</a:t>
            </a:r>
            <a:endParaRPr kumimoji="0" lang="en-US" altLang="en-US" sz="660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99" y="2111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59453" y="370945"/>
            <a:ext cx="1793747" cy="12938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8C39BC-D43A-9683-F47C-183228964235}"/>
              </a:ext>
            </a:extLst>
          </p:cNvPr>
          <p:cNvSpPr txBox="1"/>
          <p:nvPr/>
        </p:nvSpPr>
        <p:spPr>
          <a:xfrm>
            <a:off x="1219200" y="11779930"/>
            <a:ext cx="9677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Using: </a:t>
            </a:r>
            <a:r>
              <a:rPr lang="en-US" sz="2400" dirty="0">
                <a:solidFill>
                  <a:schemeClr val="bg1"/>
                </a:solidFill>
              </a:rPr>
              <a:t>Manual pagination logic for APIs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FD688C9D-4318-2DCB-9DCE-DDBC3EA67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143" y="1305634"/>
            <a:ext cx="60965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 Table for Pagination Results</a:t>
            </a:r>
            <a:endParaRPr kumimoji="0" lang="en-US" altLang="en-US" sz="2800" b="1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8910BE-D373-E5D0-44BD-2A82F11E73DB}"/>
              </a:ext>
            </a:extLst>
          </p:cNvPr>
          <p:cNvSpPr txBox="1"/>
          <p:nvPr/>
        </p:nvSpPr>
        <p:spPr>
          <a:xfrm>
            <a:off x="1177167" y="1893807"/>
            <a:ext cx="915186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800" b="1" i="1" dirty="0">
              <a:solidFill>
                <a:prstClr val="black"/>
              </a:solidFill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FF00FF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ROW_NUMBER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800" b="1" i="1" dirty="0">
                <a:solidFill>
                  <a:prstClr val="black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en-US" sz="2800" b="1" i="1" dirty="0">
                <a:solidFill>
                  <a:prstClr val="black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800" b="1" i="1" dirty="0">
                <a:solidFill>
                  <a:prstClr val="black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DESC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b="1" i="1" dirty="0">
                <a:solidFill>
                  <a:prstClr val="black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800" b="1" i="1" dirty="0">
                <a:solidFill>
                  <a:prstClr val="black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RowNum</a:t>
            </a:r>
            <a:r>
              <a:rPr lang="en-US" sz="2800" b="1" i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* </a:t>
            </a:r>
            <a:r>
              <a:rPr lang="en-US" sz="2800" b="1" i="1" dirty="0">
                <a:solidFill>
                  <a:prstClr val="black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2800" b="1" i="1" dirty="0">
                <a:solidFill>
                  <a:prstClr val="black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#PagedOrders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800" b="1" i="1" dirty="0">
              <a:solidFill>
                <a:prstClr val="black"/>
              </a:solidFill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i="1" dirty="0">
              <a:solidFill>
                <a:prstClr val="black"/>
              </a:solidFill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--------------------------------------------------------------------------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800" b="1" i="1" dirty="0">
                <a:solidFill>
                  <a:prstClr val="black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#PagedOrders 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RowNum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en-US" sz="2800" b="1" i="1" dirty="0">
                <a:solidFill>
                  <a:prstClr val="black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11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800" b="1" i="1" dirty="0">
                <a:solidFill>
                  <a:prstClr val="black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20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8A74F8D-A0F9-36E5-1069-FE8DC1C93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250" y="6420824"/>
            <a:ext cx="9262232" cy="52332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9246" y="383382"/>
            <a:ext cx="1854799" cy="147069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480866" y="12621124"/>
            <a:ext cx="4563110" cy="805815"/>
            <a:chOff x="3657485" y="12342049"/>
            <a:chExt cx="4563110" cy="805815"/>
          </a:xfrm>
        </p:grpSpPr>
        <p:sp>
          <p:nvSpPr>
            <p:cNvPr id="6" name="object 6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697911" y="12593499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920315" y="12765495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D3595-23B5-1021-8E0F-3C1341E3F34F}"/>
              </a:ext>
            </a:extLst>
          </p:cNvPr>
          <p:cNvSpPr txBox="1"/>
          <p:nvPr/>
        </p:nvSpPr>
        <p:spPr>
          <a:xfrm>
            <a:off x="381000" y="12155139"/>
            <a:ext cx="990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by: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Archive audit and cleanup task.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B0C6C1-B36E-5453-8508-B6EB5DB5B325}"/>
              </a:ext>
            </a:extLst>
          </p:cNvPr>
          <p:cNvSpPr txBox="1"/>
          <p:nvPr/>
        </p:nvSpPr>
        <p:spPr>
          <a:xfrm>
            <a:off x="1447800" y="1403827"/>
            <a:ext cx="85343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Order &amp; Archive to Detect Duplicates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FA4756-8708-9F5A-43A3-B833AB45D70C}"/>
              </a:ext>
            </a:extLst>
          </p:cNvPr>
          <p:cNvSpPr txBox="1"/>
          <p:nvPr/>
        </p:nvSpPr>
        <p:spPr>
          <a:xfrm>
            <a:off x="685801" y="1950223"/>
            <a:ext cx="929639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#AllOrders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</a:t>
            </a: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UNION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OrdersArchive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--------------------------------------------------------------------------------------</a:t>
            </a: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10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#AllOrders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(*)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09F0C64-924C-76C4-1FB5-B2D071671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784" y="8401242"/>
            <a:ext cx="5863615" cy="341747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22201" y="445648"/>
            <a:ext cx="1740499" cy="136290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715130" y="12500914"/>
            <a:ext cx="4563110" cy="805815"/>
            <a:chOff x="3657485" y="12342049"/>
            <a:chExt cx="4563110" cy="805815"/>
          </a:xfrm>
        </p:grpSpPr>
        <p:sp>
          <p:nvSpPr>
            <p:cNvPr id="6" name="object 6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868350" y="12561874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33315" y="12597336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0022" y="11946715"/>
            <a:ext cx="8529955" cy="398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2820" marR="5080" indent="-3500754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by: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Prepare CSV upload format temporarily..</a:t>
            </a:r>
            <a:endParaRPr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258DCE-110B-2AF9-B23C-B713994B438A}"/>
              </a:ext>
            </a:extLst>
          </p:cNvPr>
          <p:cNvSpPr txBox="1"/>
          <p:nvPr/>
        </p:nvSpPr>
        <p:spPr>
          <a:xfrm>
            <a:off x="904049" y="1369957"/>
            <a:ext cx="9621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Customer Details for Upload</a:t>
            </a:r>
            <a:endParaRPr lang="en-IN" sz="28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5E2894-ADBF-0231-7A8F-BFD87FC66425}"/>
              </a:ext>
            </a:extLst>
          </p:cNvPr>
          <p:cNvSpPr txBox="1"/>
          <p:nvPr/>
        </p:nvSpPr>
        <p:spPr>
          <a:xfrm>
            <a:off x="696149" y="2010134"/>
            <a:ext cx="9829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 '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FullName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#MergedUpload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Customers c</a:t>
            </a:r>
          </a:p>
          <a:p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 o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8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 Export #MergedUpload to external system.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----------------------------------------------------------------------------------------------</a:t>
            </a: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FullName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#MergedUpload</a:t>
            </a: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FullName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DESC	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FBE8622-F8D2-7F30-5E3C-77B9F0A6EA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049" y="7314373"/>
            <a:ext cx="9459151" cy="45245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CD51C-1427-6049-37D8-C726CE35F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32E7FBD8-A22C-E9E7-7B5E-15DA2986B5B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C28F4B33-94D6-F0A4-7177-2CA48DE0561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5" name="object 5">
            <a:extLst>
              <a:ext uri="{FF2B5EF4-FFF2-40B4-BE49-F238E27FC236}">
                <a16:creationId xmlns:a16="http://schemas.microsoft.com/office/drawing/2014/main" id="{8CBEFC72-B393-8A1E-CCAD-F0DDEE9B03A2}"/>
              </a:ext>
            </a:extLst>
          </p:cNvPr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63A327AE-2346-4260-B291-33FAF3627988}"/>
                </a:ext>
              </a:extLst>
            </p:cNvPr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C43522B6-91BD-1169-987F-26D37ADE48D9}"/>
                </a:ext>
              </a:extLst>
            </p:cNvPr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A6F757B9-D13A-136B-98CD-A1422C40CC9C}"/>
                </a:ext>
              </a:extLst>
            </p:cNvPr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CACBD8A-69D3-88C7-F5D7-3E76FC585901}"/>
                </a:ext>
              </a:extLst>
            </p:cNvPr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8C53AD64-B204-5165-1DC9-DCE14CE2C8DB}"/>
                </a:ext>
              </a:extLst>
            </p:cNvPr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E8D677E-2E2D-50D7-A787-32C62654C2E6}"/>
                </a:ext>
              </a:extLst>
            </p:cNvPr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2BD16248-4D66-657F-73AC-A8C3947827A0}"/>
              </a:ext>
            </a:extLst>
          </p:cNvPr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474AD724-3CDC-BCF6-98C0-F4CCB1E1A6A3}"/>
              </a:ext>
            </a:extLst>
          </p:cNvPr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4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CF4193-E3EC-C7B1-3CBF-EE76B113F9E8}"/>
              </a:ext>
            </a:extLst>
          </p:cNvPr>
          <p:cNvSpPr txBox="1"/>
          <p:nvPr/>
        </p:nvSpPr>
        <p:spPr>
          <a:xfrm>
            <a:off x="857247" y="1541875"/>
            <a:ext cx="97155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Employee Order Volume Summary</a:t>
            </a:r>
            <a:endParaRPr lang="en-IN" sz="28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1851A3-6FA4-8131-8E70-9E83DA07BD17}"/>
              </a:ext>
            </a:extLst>
          </p:cNvPr>
          <p:cNvSpPr txBox="1"/>
          <p:nvPr/>
        </p:nvSpPr>
        <p:spPr>
          <a:xfrm>
            <a:off x="4994881" y="622434"/>
            <a:ext cx="14402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11</a:t>
            </a:r>
            <a:endParaRPr lang="en-IN" sz="66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48E896-B668-EDBE-21EC-08ADF4805715}"/>
              </a:ext>
            </a:extLst>
          </p:cNvPr>
          <p:cNvSpPr txBox="1"/>
          <p:nvPr/>
        </p:nvSpPr>
        <p:spPr>
          <a:xfrm>
            <a:off x="1335032" y="11942213"/>
            <a:ext cx="91895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Use Case</a:t>
            </a:r>
            <a:r>
              <a:rPr lang="en-US" sz="2400" dirty="0">
                <a:solidFill>
                  <a:schemeClr val="bg1"/>
                </a:solidFill>
              </a:rPr>
              <a:t>: Used in internal leaderboard or reward system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A48314-5E0C-7FE6-9B91-E8B6704B99B5}"/>
              </a:ext>
            </a:extLst>
          </p:cNvPr>
          <p:cNvSpPr txBox="1"/>
          <p:nvPr/>
        </p:nvSpPr>
        <p:spPr>
          <a:xfrm>
            <a:off x="857247" y="2155624"/>
            <a:ext cx="94488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SalesPersonID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COUNT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(*)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OrdersHandled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#TopEmployees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SalesPersonID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(*)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-----------------------------------------------------------------------------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03BAF2-F8F6-F7F5-D8E4-2B88F4FA2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423" y="7101580"/>
            <a:ext cx="9189519" cy="441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5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9A519-ED90-E254-C976-F47CCB77F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DB12EB96-5911-6FB8-E2A3-75EB9DE9734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65CEFC9C-EB81-E5B1-4D65-B88C87E1A66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5" name="object 5">
            <a:extLst>
              <a:ext uri="{FF2B5EF4-FFF2-40B4-BE49-F238E27FC236}">
                <a16:creationId xmlns:a16="http://schemas.microsoft.com/office/drawing/2014/main" id="{62726437-FC24-14E5-ECDF-33284617ABBA}"/>
              </a:ext>
            </a:extLst>
          </p:cNvPr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3805B4B4-DCE6-DCEE-801B-BCC4674EF90B}"/>
                </a:ext>
              </a:extLst>
            </p:cNvPr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70CEFCF5-3D62-C76D-1E12-DEAF2F4A3A66}"/>
                </a:ext>
              </a:extLst>
            </p:cNvPr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E4EF1F94-7FB0-4132-6365-0B4C2C6E0096}"/>
                </a:ext>
              </a:extLst>
            </p:cNvPr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4EF6CE24-8F85-31E0-655D-47677C8192AE}"/>
                </a:ext>
              </a:extLst>
            </p:cNvPr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003276DD-FB72-433E-A653-8FACCDB97A3F}"/>
                </a:ext>
              </a:extLst>
            </p:cNvPr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1D456551-9C75-822C-BE61-C237D3FF93C0}"/>
                </a:ext>
              </a:extLst>
            </p:cNvPr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07EDA060-6860-DC2E-7FB2-49591639EB8E}"/>
              </a:ext>
            </a:extLst>
          </p:cNvPr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851429F-F6A2-14EB-600A-6AF912C2D20F}"/>
              </a:ext>
            </a:extLst>
          </p:cNvPr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4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D0B48F0-D150-1027-EF5D-A017C610EF98}"/>
              </a:ext>
            </a:extLst>
          </p:cNvPr>
          <p:cNvSpPr txBox="1"/>
          <p:nvPr/>
        </p:nvSpPr>
        <p:spPr>
          <a:xfrm>
            <a:off x="894715" y="11916240"/>
            <a:ext cx="10154285" cy="398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2820" marR="5080" indent="-3500754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Case: </a:t>
            </a:r>
            <a:r>
              <a:rPr lang="en-US" sz="2400" dirty="0">
                <a:solidFill>
                  <a:schemeClr val="bg1"/>
                </a:solidFill>
              </a:rPr>
              <a:t>Tracks customer inactivity periods.</a:t>
            </a:r>
            <a:endParaRPr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9AE2C2-CBB1-151E-FF3F-44900E14D595}"/>
              </a:ext>
            </a:extLst>
          </p:cNvPr>
          <p:cNvSpPr txBox="1"/>
          <p:nvPr/>
        </p:nvSpPr>
        <p:spPr>
          <a:xfrm>
            <a:off x="1017863" y="1592314"/>
            <a:ext cx="9394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Order Gap Analysis</a:t>
            </a:r>
            <a:endParaRPr lang="en-IN" sz="28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031CC4-5A33-BC50-0F21-D41BB2454A76}"/>
              </a:ext>
            </a:extLst>
          </p:cNvPr>
          <p:cNvSpPr txBox="1"/>
          <p:nvPr/>
        </p:nvSpPr>
        <p:spPr>
          <a:xfrm>
            <a:off x="5076253" y="620216"/>
            <a:ext cx="12039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12</a:t>
            </a:r>
            <a:endParaRPr lang="en-IN" sz="66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F8DB40-0FB7-CB30-0661-AC25621135E5}"/>
              </a:ext>
            </a:extLst>
          </p:cNvPr>
          <p:cNvSpPr txBox="1"/>
          <p:nvPr/>
        </p:nvSpPr>
        <p:spPr>
          <a:xfrm>
            <a:off x="389213" y="2002218"/>
            <a:ext cx="106680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LAG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PrevOrderDate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#CustomerOrderGaps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--------------------------------------------------------------------------------------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DATEDIFF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PrevOrderDate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GapDays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#CustomerOrderGaps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PrevOrderDate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NULL;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6ACB20A-4270-A2ED-5F0C-96154E774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095" y="8136611"/>
            <a:ext cx="10154285" cy="367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3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2BA71-095A-1BD4-F999-0E87A0027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38BD9DF9-9F48-1D82-F716-B50FE1E666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526" y="101554"/>
            <a:ext cx="11430000" cy="73775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40B1B412-CB90-607E-952E-2F149B48CF2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sp>
        <p:nvSpPr>
          <p:cNvPr id="19" name="object 19">
            <a:extLst>
              <a:ext uri="{FF2B5EF4-FFF2-40B4-BE49-F238E27FC236}">
                <a16:creationId xmlns:a16="http://schemas.microsoft.com/office/drawing/2014/main" id="{E856FFFF-AB54-3C08-64EA-E01ABAC17232}"/>
              </a:ext>
            </a:extLst>
          </p:cNvPr>
          <p:cNvSpPr txBox="1"/>
          <p:nvPr/>
        </p:nvSpPr>
        <p:spPr>
          <a:xfrm>
            <a:off x="2462722" y="969002"/>
            <a:ext cx="6428354" cy="6011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5145" marR="5080" indent="-513080" algn="ctr">
              <a:lnSpc>
                <a:spcPct val="116199"/>
              </a:lnSpc>
              <a:spcBef>
                <a:spcPts val="90"/>
              </a:spcBef>
            </a:pPr>
            <a:r>
              <a:rPr lang="en-US" sz="3600" b="1" u="sng" dirty="0">
                <a:solidFill>
                  <a:schemeClr val="bg1"/>
                </a:solidFill>
              </a:rPr>
              <a:t>What is a Temporary Tables</a:t>
            </a:r>
            <a:endParaRPr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C911D-0822-6B7C-6298-337E63365D95}"/>
              </a:ext>
            </a:extLst>
          </p:cNvPr>
          <p:cNvSpPr txBox="1"/>
          <p:nvPr/>
        </p:nvSpPr>
        <p:spPr>
          <a:xfrm>
            <a:off x="405322" y="3789171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: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DFDA33F-7639-384F-F8D7-F09400B2F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4" y="1653418"/>
            <a:ext cx="96012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Temporary Tables in SQL Server are used to store intermediate results or small subsets of data temporarily during a session, procedure, or batch. They're created with a prefix </a:t>
            </a:r>
            <a:r>
              <a:rPr kumimoji="0" lang="en-US" altLang="en-US" sz="36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kumimoji="0" lang="en-US" altLang="en-US" sz="36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##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kumimoji="0" lang="en-US" altLang="en-US" sz="28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E41B1CA-105D-5669-2461-70483DC50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055396"/>
              </p:ext>
            </p:extLst>
          </p:nvPr>
        </p:nvGraphicFramePr>
        <p:xfrm>
          <a:off x="192625" y="9379760"/>
          <a:ext cx="10827800" cy="2103120"/>
        </p:xfrm>
        <a:graphic>
          <a:graphicData uri="http://schemas.openxmlformats.org/drawingml/2006/table">
            <a:tbl>
              <a:tblPr/>
              <a:tblGrid>
                <a:gridCol w="2706950">
                  <a:extLst>
                    <a:ext uri="{9D8B030D-6E8A-4147-A177-3AD203B41FA5}">
                      <a16:colId xmlns:a16="http://schemas.microsoft.com/office/drawing/2014/main" val="2045155136"/>
                    </a:ext>
                  </a:extLst>
                </a:gridCol>
                <a:gridCol w="2706950">
                  <a:extLst>
                    <a:ext uri="{9D8B030D-6E8A-4147-A177-3AD203B41FA5}">
                      <a16:colId xmlns:a16="http://schemas.microsoft.com/office/drawing/2014/main" val="4047433106"/>
                    </a:ext>
                  </a:extLst>
                </a:gridCol>
                <a:gridCol w="2706950">
                  <a:extLst>
                    <a:ext uri="{9D8B030D-6E8A-4147-A177-3AD203B41FA5}">
                      <a16:colId xmlns:a16="http://schemas.microsoft.com/office/drawing/2014/main" val="3429370778"/>
                    </a:ext>
                  </a:extLst>
                </a:gridCol>
                <a:gridCol w="2706950">
                  <a:extLst>
                    <a:ext uri="{9D8B030D-6E8A-4147-A177-3AD203B41FA5}">
                      <a16:colId xmlns:a16="http://schemas.microsoft.com/office/drawing/2014/main" val="2329283380"/>
                    </a:ext>
                  </a:extLst>
                </a:gridCol>
              </a:tblGrid>
              <a:tr h="182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Syntax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Lifetime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331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 Temp Table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#TableName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session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Until the session is closed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056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 Temp Table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##TableName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sessions (globally)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Until all sessions are closed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510729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C8DDBF0D-8B6F-59ED-FFE1-857D3E28C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26" y="4350492"/>
            <a:ext cx="4188874" cy="44589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48F7790-7284-5BF3-F8CE-05D353F3E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350491"/>
            <a:ext cx="6448425" cy="445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E50B752F-44E6-7D13-6D58-4EC9637D243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666751"/>
          </a:xfrm>
          <a:prstGeom prst="rect">
            <a:avLst/>
          </a:prstGeom>
        </p:spPr>
      </p:pic>
      <p:pic>
        <p:nvPicPr>
          <p:cNvPr id="3" name="object 2">
            <a:extLst>
              <a:ext uri="{FF2B5EF4-FFF2-40B4-BE49-F238E27FC236}">
                <a16:creationId xmlns:a16="http://schemas.microsoft.com/office/drawing/2014/main" id="{E5F78380-A4B8-8390-111E-47698615C40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620749"/>
            <a:ext cx="11430000" cy="6667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43AFDF-396E-BFB1-0927-015290433186}"/>
              </a:ext>
            </a:extLst>
          </p:cNvPr>
          <p:cNvSpPr txBox="1"/>
          <p:nvPr/>
        </p:nvSpPr>
        <p:spPr>
          <a:xfrm>
            <a:off x="4419600" y="751514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We Using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F847F3-2B44-DCB3-1ABB-64C13621A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8435"/>
            <a:ext cx="9601200" cy="49020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EFA4BA-8451-B879-C19D-8D54329D5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8268586"/>
            <a:ext cx="9601200" cy="4647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DE1136-1DBE-5018-B79D-0C6E37852A99}"/>
              </a:ext>
            </a:extLst>
          </p:cNvPr>
          <p:cNvSpPr txBox="1"/>
          <p:nvPr/>
        </p:nvSpPr>
        <p:spPr>
          <a:xfrm>
            <a:off x="762000" y="1371420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Load Data to TEMP Table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Transform Data in TEMP Table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 Load TEMP Table into Permanent Table </a:t>
            </a:r>
          </a:p>
        </p:txBody>
      </p:sp>
    </p:spTree>
    <p:extLst>
      <p:ext uri="{BB962C8B-B14F-4D97-AF65-F5344CB8AC3E}">
        <p14:creationId xmlns:p14="http://schemas.microsoft.com/office/powerpoint/2010/main" val="372189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1310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5" name="object 5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81385" y="609231"/>
            <a:ext cx="1658736" cy="129097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53037" y="1700231"/>
            <a:ext cx="10115432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0"/>
              </a:spcBef>
            </a:pPr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Filtered Orders for ETL</a:t>
            </a:r>
            <a:endParaRPr lang="en-US" sz="20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6"/>
              </a:rPr>
              <a:t>AnshLibrary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DD8D67-17E6-4B4F-38A3-8D6AD438709A}"/>
              </a:ext>
            </a:extLst>
          </p:cNvPr>
          <p:cNvSpPr txBox="1"/>
          <p:nvPr/>
        </p:nvSpPr>
        <p:spPr>
          <a:xfrm>
            <a:off x="795338" y="2238803"/>
            <a:ext cx="927189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--Created Like This </a:t>
            </a:r>
          </a:p>
          <a:p>
            <a:endParaRPr lang="en-US" sz="2400" b="1" i="1" dirty="0">
              <a:solidFill>
                <a:srgbClr val="0000FF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#StagedOrders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&gt;=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DATEADD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GETDATE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--USED BY This Select Query</a:t>
            </a: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#StagedOrders</a:t>
            </a: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245A478-D2BD-9027-B015-AD8E99C9D8E6}"/>
              </a:ext>
            </a:extLst>
          </p:cNvPr>
          <p:cNvSpPr txBox="1"/>
          <p:nvPr/>
        </p:nvSpPr>
        <p:spPr>
          <a:xfrm>
            <a:off x="1155317" y="11893635"/>
            <a:ext cx="9119366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3645" marR="5080" indent="-3751579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by: </a:t>
            </a:r>
            <a:r>
              <a:rPr lang="en-US" sz="2400" dirty="0">
                <a:solidFill>
                  <a:schemeClr val="bg1"/>
                </a:solidFill>
              </a:rPr>
              <a:t>Used in ETL pipelines for recent transactions.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2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F307AE-D67D-4536-3146-0FC6470F81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338" y="6736440"/>
            <a:ext cx="9479345" cy="50493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1088"/>
            <a:ext cx="11430000" cy="73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65865" y="571172"/>
            <a:ext cx="1734935" cy="127977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5317" y="11816820"/>
            <a:ext cx="9119366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3645" marR="5080" indent="-3751579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by: </a:t>
            </a:r>
            <a:r>
              <a:rPr lang="en-US" sz="2400" dirty="0">
                <a:solidFill>
                  <a:schemeClr val="bg1"/>
                </a:solidFill>
              </a:rPr>
              <a:t>Classify customers into loyalty tiers.</a:t>
            </a:r>
            <a:endParaRPr sz="22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16F2A0A0-254F-2D5B-8AAB-EAA432213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143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 Orders with Customers (Data Enrichment)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D566B508-9C84-F0F9-9900-1ED21C084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83" y="1579240"/>
            <a:ext cx="101326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Customer Order Count for Loyalty Tiering</a:t>
            </a:r>
            <a:endParaRPr kumimoji="0" lang="en-US" altLang="en-US" sz="2800" b="1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4A596-32D6-546F-23B7-9C120D0F93C3}"/>
              </a:ext>
            </a:extLst>
          </p:cNvPr>
          <p:cNvSpPr txBox="1"/>
          <p:nvPr/>
        </p:nvSpPr>
        <p:spPr>
          <a:xfrm>
            <a:off x="1155316" y="2286202"/>
            <a:ext cx="918547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COUNT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(*)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TotalOrders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#CustomerOrderCount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#CustomerOrderCount 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TotalOrders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EBFC6E6-5F58-3CD0-B006-8955B6C3C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316" y="7317460"/>
            <a:ext cx="8217283" cy="44405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62651" y="515079"/>
            <a:ext cx="1809549" cy="129467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6DAD2491-12A1-6F8F-3A82-B5E67C23D52F}"/>
              </a:ext>
            </a:extLst>
          </p:cNvPr>
          <p:cNvSpPr txBox="1"/>
          <p:nvPr/>
        </p:nvSpPr>
        <p:spPr>
          <a:xfrm>
            <a:off x="359944" y="11745748"/>
            <a:ext cx="10820399" cy="96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7285" marR="5080" indent="-3665220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by: </a:t>
            </a:r>
            <a:r>
              <a:rPr lang="en-US" sz="2800" dirty="0">
                <a:solidFill>
                  <a:schemeClr val="bg1"/>
                </a:solidFill>
              </a:rPr>
              <a:t>Log temporary failures in automation pipelines.</a:t>
            </a:r>
            <a:endParaRPr lang="en-US" sz="2400" dirty="0">
              <a:solidFill>
                <a:schemeClr val="bg1"/>
              </a:solidFill>
            </a:endParaRPr>
          </a:p>
          <a:p>
            <a:pPr marL="3677285" marR="5080" indent="-3665220" algn="ctr">
              <a:lnSpc>
                <a:spcPct val="113900"/>
              </a:lnSpc>
              <a:spcBef>
                <a:spcPts val="100"/>
              </a:spcBef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E9346A-D9EE-B9D5-D56C-D1282ED1ABEA}"/>
              </a:ext>
            </a:extLst>
          </p:cNvPr>
          <p:cNvSpPr txBox="1"/>
          <p:nvPr/>
        </p:nvSpPr>
        <p:spPr>
          <a:xfrm>
            <a:off x="740943" y="1412101"/>
            <a:ext cx="9753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Temporary Table to Store Failed API Response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CD33D-FF8C-23DA-09A8-7A12DDA12E02}"/>
              </a:ext>
            </a:extLst>
          </p:cNvPr>
          <p:cNvSpPr txBox="1"/>
          <p:nvPr/>
        </p:nvSpPr>
        <p:spPr>
          <a:xfrm>
            <a:off x="740943" y="2225952"/>
            <a:ext cx="10058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#FailedAPIOrders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ErrorMessage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NVARCHAR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8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 later insert failed records in ETL flow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#FailedAPIOrders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1012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'Timeout occurred'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----------------------------------------------------------------------------------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#FailedAPIOrders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C5E39CF-CD5A-8447-6098-07A414C1E7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399" y="6605587"/>
            <a:ext cx="9580143" cy="38147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899" y="1360701"/>
            <a:ext cx="99821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Summary Before Final Reporting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84101" y="370945"/>
            <a:ext cx="1740499" cy="135006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798" y="11841723"/>
            <a:ext cx="10820399" cy="398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7285" marR="5080" indent="-3665220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by: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Simplifies final reporting logic</a:t>
            </a:r>
            <a:r>
              <a:rPr lang="en-US" sz="2400" dirty="0"/>
              <a:t>.</a:t>
            </a:r>
            <a:endParaRPr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77F864-0410-9939-205D-0A5A115E4ADE}"/>
              </a:ext>
            </a:extLst>
          </p:cNvPr>
          <p:cNvSpPr txBox="1"/>
          <p:nvPr/>
        </p:nvSpPr>
        <p:spPr>
          <a:xfrm>
            <a:off x="723899" y="1924239"/>
            <a:ext cx="9105901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COUNT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TotalOrders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#EmpOrderSummary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--------------------------------------------------------------------------</a:t>
            </a: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TotalOrders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Products p</a:t>
            </a:r>
          </a:p>
          <a:p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#EmpOrderSummary s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2CF1A07-B13B-F4B2-7F6F-C25880C532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99" y="8094005"/>
            <a:ext cx="8953501" cy="33034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1685" y="111568"/>
            <a:ext cx="11430000" cy="1961132"/>
            <a:chOff x="0" y="2065"/>
            <a:chExt cx="11430000" cy="1961132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65"/>
              <a:ext cx="11430000" cy="7377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3065" y="554890"/>
              <a:ext cx="1740499" cy="1408307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48045F-1281-9E28-A0EF-57548B98A76C}"/>
              </a:ext>
            </a:extLst>
          </p:cNvPr>
          <p:cNvSpPr txBox="1"/>
          <p:nvPr/>
        </p:nvSpPr>
        <p:spPr>
          <a:xfrm>
            <a:off x="1219199" y="1657553"/>
            <a:ext cx="899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Large Joins Temporarily for Reuse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49E28E-6DA8-6E43-65DF-1977B7A287E3}"/>
              </a:ext>
            </a:extLst>
          </p:cNvPr>
          <p:cNvSpPr txBox="1"/>
          <p:nvPr/>
        </p:nvSpPr>
        <p:spPr>
          <a:xfrm>
            <a:off x="1711546" y="11891957"/>
            <a:ext cx="7567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 For :</a:t>
            </a:r>
            <a:r>
              <a:rPr lang="en-US" sz="2400" dirty="0">
                <a:solidFill>
                  <a:schemeClr val="bg1"/>
                </a:solidFill>
              </a:rPr>
              <a:t>Avoid recalculating large joins.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66FA54-950D-1C36-4CD1-AE0C6267FBBA}"/>
              </a:ext>
            </a:extLst>
          </p:cNvPr>
          <p:cNvSpPr txBox="1"/>
          <p:nvPr/>
        </p:nvSpPr>
        <p:spPr>
          <a:xfrm>
            <a:off x="656652" y="2071495"/>
            <a:ext cx="96774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COALESCE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 '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COALESCE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FullName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#JoinedData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 o</a:t>
            </a:r>
          </a:p>
          <a:p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Customers c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Products p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--------------------------------------------------------------------------------------------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3F4863-34C7-6268-996C-C22B63E3D547}"/>
              </a:ext>
            </a:extLst>
          </p:cNvPr>
          <p:cNvSpPr txBox="1"/>
          <p:nvPr/>
        </p:nvSpPr>
        <p:spPr>
          <a:xfrm>
            <a:off x="157464" y="7053260"/>
            <a:ext cx="58578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#JoinedData </a:t>
            </a:r>
          </a:p>
          <a:p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IN(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80198E-7A67-A48C-83D2-4E36BA50B5CA}"/>
              </a:ext>
            </a:extLst>
          </p:cNvPr>
          <p:cNvSpPr txBox="1"/>
          <p:nvPr/>
        </p:nvSpPr>
        <p:spPr>
          <a:xfrm>
            <a:off x="5246626" y="7075119"/>
            <a:ext cx="58578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#JoinedData </a:t>
            </a:r>
          </a:p>
          <a:p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IN(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271E529-5455-F5B7-D296-5E783E7634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685" y="7806888"/>
            <a:ext cx="4725908" cy="379915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A4B6626-1A73-FA01-EBD1-6D2C650585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4606" y="7806888"/>
            <a:ext cx="5018404" cy="37991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38697" y="466259"/>
            <a:ext cx="1752600" cy="155233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426530" y="12619111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681675" y="12691197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88200" y="12730348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8945" y="12118808"/>
            <a:ext cx="9090025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9160" marR="5080" indent="-3427095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by: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Pre-cleaning step before marketing export.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2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A12EB-66E1-AD47-AE58-77BEBD85AD1F}"/>
              </a:ext>
            </a:extLst>
          </p:cNvPr>
          <p:cNvSpPr txBox="1"/>
          <p:nvPr/>
        </p:nvSpPr>
        <p:spPr>
          <a:xfrm>
            <a:off x="1120845" y="2018596"/>
            <a:ext cx="86106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Email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COUNT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(*)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#DuplicateEmails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Customers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Email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(*)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----------------------------------------------------------------------------------</a:t>
            </a: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#DuplicateEmails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5B173FB-0752-BAB6-9E1E-3C61B428B7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4255" y="6483689"/>
            <a:ext cx="8156505" cy="4871273"/>
          </a:xfrm>
          <a:prstGeom prst="rect">
            <a:avLst/>
          </a:prstGeom>
        </p:spPr>
      </p:pic>
      <p:sp>
        <p:nvSpPr>
          <p:cNvPr id="26" name="Rectangle 2">
            <a:extLst>
              <a:ext uri="{FF2B5EF4-FFF2-40B4-BE49-F238E27FC236}">
                <a16:creationId xmlns:a16="http://schemas.microsoft.com/office/drawing/2014/main" id="{E6DAD465-01D5-E947-35F9-81A40AE49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507934"/>
            <a:ext cx="6477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 Duplicate Customers (Audit)</a:t>
            </a:r>
            <a:endParaRPr kumimoji="0" lang="en-US" altLang="en-US" sz="660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2511</TotalTime>
  <Words>865</Words>
  <Application>Microsoft Office PowerPoint</Application>
  <PresentationFormat>Custom</PresentationFormat>
  <Paragraphs>210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Arial Unicode MS</vt:lpstr>
      <vt:lpstr>Calibri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Arowwai Industries</dc:title>
  <dc:creator>Anshul Kashyap</dc:creator>
  <cp:keywords>DAGsDdIkC44,BAGIlo7fihY,0</cp:keywords>
  <cp:lastModifiedBy>365 Phagwara</cp:lastModifiedBy>
  <cp:revision>54</cp:revision>
  <dcterms:created xsi:type="dcterms:W3CDTF">2025-07-03T02:29:47Z</dcterms:created>
  <dcterms:modified xsi:type="dcterms:W3CDTF">2025-07-10T01:32:57Z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2025-07-03T00:00:00Z</vt:filetime>
  </property>
  <property fmtid="{D5CDD505-2E9C-101B-9397-08002B2CF9AE}" pid="3" name="Creator">
    <vt:lpwstr>Canva</vt:lpwstr>
  </property>
  <property fmtid="{D5CDD505-2E9C-101B-9397-08002B2CF9AE}" pid="4" name="LastSaved">
    <vt:filetime>2025-07-03T00:00:00Z</vt:filetime>
  </property>
  <property fmtid="{D5CDD505-2E9C-101B-9397-08002B2CF9AE}" pid="5" name="Producer">
    <vt:lpwstr>Canva</vt:lpwstr>
  </property>
</Properties>
</file>