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237CA-7C48-4594-876C-F7B7BEE6D9B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785938"/>
            <a:ext cx="3857625" cy="482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6875463"/>
            <a:ext cx="9144000" cy="562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7EF6-6312-44CD-ACDE-90FBB72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7EF6-6312-44CD-ACDE-90FBB7213D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Anshlibrary/10-Most-Commonly-Used-Subqueries-In-The-Industry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6350" y="2592793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271324"/>
            <a:ext cx="7671580" cy="39177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SQL CTAS With 12 Most Used Queries</a:t>
            </a:r>
            <a:endParaRPr sz="80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2893" y="1082613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2400" b="1" i="1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1" i="1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i="1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952756"/>
            <a:ext cx="1892899" cy="14881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E0A5A-C01B-6CCA-8999-97B82A537993}"/>
              </a:ext>
            </a:extLst>
          </p:cNvPr>
          <p:cNvSpPr txBox="1"/>
          <p:nvPr/>
        </p:nvSpPr>
        <p:spPr>
          <a:xfrm>
            <a:off x="742950" y="1991246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of Orders Before Deleting From Live Table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97F2C39-098C-7FF6-9138-209A17D71A6A}"/>
              </a:ext>
            </a:extLst>
          </p:cNvPr>
          <p:cNvSpPr txBox="1"/>
          <p:nvPr/>
        </p:nvSpPr>
        <p:spPr>
          <a:xfrm>
            <a:off x="1174023" y="11777252"/>
            <a:ext cx="9090025" cy="90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Use by: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Used before purging data.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1F276A-178F-FB42-7AAC-85702AC731AE}"/>
              </a:ext>
            </a:extLst>
          </p:cNvPr>
          <p:cNvSpPr txBox="1"/>
          <p:nvPr/>
        </p:nvSpPr>
        <p:spPr>
          <a:xfrm>
            <a:off x="1447800" y="668424"/>
            <a:ext cx="79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Archival &amp; Backup Use Cases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26ADF-2B02-DFD8-CEB1-D50AD231725D}"/>
              </a:ext>
            </a:extLst>
          </p:cNvPr>
          <p:cNvSpPr txBox="1"/>
          <p:nvPr/>
        </p:nvSpPr>
        <p:spPr>
          <a:xfrm>
            <a:off x="781051" y="2593323"/>
            <a:ext cx="952109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backup_Orders_ToDelete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backup_Orders_ToDelete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AE99E1-C726-11E4-F3DF-1EBD433E4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546" y="7576283"/>
            <a:ext cx="9372601" cy="4196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" y="2111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3" y="370945"/>
            <a:ext cx="1869948" cy="143880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C39BC-D43A-9683-F47C-183228964235}"/>
              </a:ext>
            </a:extLst>
          </p:cNvPr>
          <p:cNvSpPr txBox="1"/>
          <p:nvPr/>
        </p:nvSpPr>
        <p:spPr>
          <a:xfrm>
            <a:off x="1219200" y="11779930"/>
            <a:ext cx="967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 a monthly ETL job or scheduled archival process.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F7CA6C-BB45-DD56-5A5A-18836A7647DF}"/>
              </a:ext>
            </a:extLst>
          </p:cNvPr>
          <p:cNvSpPr txBox="1"/>
          <p:nvPr/>
        </p:nvSpPr>
        <p:spPr>
          <a:xfrm>
            <a:off x="1219200" y="203819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OrdersArchive_July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OrdersArchive_July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D688C9D-4318-2DCB-9DCE-DDBC3EA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69957"/>
            <a:ext cx="9151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 Current Month Orders to Archive Table Format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AA333D1-DF73-F00F-D741-E8F49946CB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6581229"/>
            <a:ext cx="9151865" cy="5053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46" y="1043850"/>
            <a:ext cx="1854799" cy="14706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0866" y="1262112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97911" y="125934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20315" y="1276549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364662" y="11774191"/>
            <a:ext cx="990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Data integrity validation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0C6C1-B36E-5453-8508-B6EB5DB5B325}"/>
              </a:ext>
            </a:extLst>
          </p:cNvPr>
          <p:cNvSpPr txBox="1"/>
          <p:nvPr/>
        </p:nvSpPr>
        <p:spPr>
          <a:xfrm>
            <a:off x="1371599" y="2228096"/>
            <a:ext cx="8534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Orphan Orders (No Matching Customer)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C39D88-C8AE-8D04-8FF7-AB9C1412B737}"/>
              </a:ext>
            </a:extLst>
          </p:cNvPr>
          <p:cNvSpPr txBox="1"/>
          <p:nvPr/>
        </p:nvSpPr>
        <p:spPr>
          <a:xfrm>
            <a:off x="2133600" y="739824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Auditing &amp; Quality Checks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EDD76E-A786-17DA-3605-CEC850FB9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198" y="8520005"/>
            <a:ext cx="8077199" cy="25980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07F24B-35D6-0BB3-3252-06D47FE1724C}"/>
              </a:ext>
            </a:extLst>
          </p:cNvPr>
          <p:cNvSpPr txBox="1"/>
          <p:nvPr/>
        </p:nvSpPr>
        <p:spPr>
          <a:xfrm>
            <a:off x="4361311" y="755311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Records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291C2D-CD10-C223-B1B1-27320FEE3DE4}"/>
              </a:ext>
            </a:extLst>
          </p:cNvPr>
          <p:cNvSpPr txBox="1"/>
          <p:nvPr/>
        </p:nvSpPr>
        <p:spPr>
          <a:xfrm>
            <a:off x="1447801" y="2809359"/>
            <a:ext cx="853439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audit_OrdersOrphanCustomers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</a:t>
            </a: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audit_OrdersOrphanCustomers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865" y="1260689"/>
            <a:ext cx="1740499" cy="13629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946715"/>
            <a:ext cx="852995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Sample data for non-prod testing</a:t>
            </a:r>
            <a:r>
              <a:rPr lang="en-US" sz="2400" dirty="0"/>
              <a:t>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904049" y="2214747"/>
            <a:ext cx="962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 Orders for Dev/Testing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1ED39-3D42-1261-7DD2-8775DBAE2239}"/>
              </a:ext>
            </a:extLst>
          </p:cNvPr>
          <p:cNvSpPr txBox="1"/>
          <p:nvPr/>
        </p:nvSpPr>
        <p:spPr>
          <a:xfrm>
            <a:off x="2857499" y="724901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Utility &amp;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59B156-BBB6-9ADB-F2F5-B3B0208EDBD4}"/>
              </a:ext>
            </a:extLst>
          </p:cNvPr>
          <p:cNvSpPr txBox="1"/>
          <p:nvPr/>
        </p:nvSpPr>
        <p:spPr>
          <a:xfrm>
            <a:off x="904049" y="2796010"/>
            <a:ext cx="85299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dev_SnapshotOrders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'2025-07-01'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&lt;=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'2025-07-08’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dev_SnapshotOrders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137AE5-ED31-B029-9D7A-B0634FFAC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247" y="7023681"/>
            <a:ext cx="8781353" cy="41205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857247" y="1541875"/>
            <a:ext cx="971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 Without Orders (Zero Sales)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994881" y="622434"/>
            <a:ext cx="144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11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8E896-B668-EDBE-21EC-08ADF4805715}"/>
              </a:ext>
            </a:extLst>
          </p:cNvPr>
          <p:cNvSpPr txBox="1"/>
          <p:nvPr/>
        </p:nvSpPr>
        <p:spPr>
          <a:xfrm>
            <a:off x="1335032" y="11942213"/>
            <a:ext cx="9189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inventory that hasn’t moved..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ED1E6-F37B-9976-0AA0-A20D0851AC8C}"/>
              </a:ext>
            </a:extLst>
          </p:cNvPr>
          <p:cNvSpPr txBox="1"/>
          <p:nvPr/>
        </p:nvSpPr>
        <p:spPr>
          <a:xfrm>
            <a:off x="857247" y="2230609"/>
            <a:ext cx="84444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rpt_UnsoldProducts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Products p</a:t>
            </a: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oi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NULL;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rpt_UnsoldProducts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6FA150-F593-35AE-1DB4-A7EC2BB26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7659103"/>
            <a:ext cx="8001000" cy="41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894715" y="11916240"/>
            <a:ext cx="1015428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Combines total orders and value per customer.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1017863" y="1592314"/>
            <a:ext cx="9394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Customer Order Summary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5076253" y="620216"/>
            <a:ext cx="1203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12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3F0645-2815-1093-A289-FCE3245A4EA6}"/>
              </a:ext>
            </a:extLst>
          </p:cNvPr>
          <p:cNvSpPr txBox="1"/>
          <p:nvPr/>
        </p:nvSpPr>
        <p:spPr>
          <a:xfrm>
            <a:off x="1079320" y="2269153"/>
            <a:ext cx="98347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CONCAT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TotalSpent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rpt_CustomerOrderSummary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oi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oi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rpt_CustomerOrderSummary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C01CA6-89A8-6314-1824-56A59BA62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87" y="7316420"/>
            <a:ext cx="9253850" cy="44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6" y="101554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462722" y="969002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CTAS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BC7403-D140-93EB-19FB-432EED93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902514"/>
            <a:ext cx="10325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The</a:t>
            </a:r>
            <a:r>
              <a:rPr lang="en-US" sz="2800" b="1" dirty="0">
                <a:solidFill>
                  <a:schemeClr val="bg1"/>
                </a:solidFill>
              </a:rPr>
              <a:t> CREATE TABLE AS SELECT (CTAS) </a:t>
            </a:r>
            <a:r>
              <a:rPr lang="en-US" sz="2800" dirty="0">
                <a:solidFill>
                  <a:schemeClr val="bg1"/>
                </a:solidFill>
              </a:rPr>
              <a:t>statement is one of the most important T-SQL features available. </a:t>
            </a:r>
            <a:r>
              <a:rPr lang="en-US" sz="2800" b="1" dirty="0">
                <a:solidFill>
                  <a:schemeClr val="bg1"/>
                </a:solidFill>
              </a:rPr>
              <a:t>CTAS</a:t>
            </a:r>
            <a:r>
              <a:rPr lang="en-US" sz="2800" dirty="0">
                <a:solidFill>
                  <a:schemeClr val="bg1"/>
                </a:solidFill>
              </a:rPr>
              <a:t> is a parallel operation that creates a new table based on the output of a </a:t>
            </a:r>
            <a:r>
              <a:rPr lang="en-US" sz="2800" b="1" dirty="0">
                <a:solidFill>
                  <a:schemeClr val="bg1"/>
                </a:solidFill>
              </a:rPr>
              <a:t>SELECT</a:t>
            </a:r>
            <a:r>
              <a:rPr lang="en-US" sz="2800" dirty="0">
                <a:solidFill>
                  <a:schemeClr val="bg1"/>
                </a:solidFill>
              </a:rPr>
              <a:t> statement.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C911D-0822-6B7C-6298-337E63365D95}"/>
              </a:ext>
            </a:extLst>
          </p:cNvPr>
          <p:cNvSpPr txBox="1"/>
          <p:nvPr/>
        </p:nvSpPr>
        <p:spPr>
          <a:xfrm>
            <a:off x="405322" y="3789171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5683E-FA35-D929-0FBB-068FA534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4" y="4428546"/>
            <a:ext cx="9582150" cy="4047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647D1-50E8-98B3-97DF-63DF2C3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4" y="8790065"/>
            <a:ext cx="9582150" cy="43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0B752F-44E6-7D13-6D58-4EC9637D24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6751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E5F78380-A4B8-8390-111E-47698615C4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49"/>
            <a:ext cx="11430000" cy="666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43AFDF-396E-BFB1-0927-015290433186}"/>
              </a:ext>
            </a:extLst>
          </p:cNvPr>
          <p:cNvSpPr txBox="1"/>
          <p:nvPr/>
        </p:nvSpPr>
        <p:spPr>
          <a:xfrm>
            <a:off x="4419600" y="679253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Using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6F0E2-374D-0227-BC4C-E024A6F9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6" y="1250354"/>
            <a:ext cx="9982200" cy="566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BC139-4AA3-AEED-135E-F833CF91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86" y="7864983"/>
            <a:ext cx="9982200" cy="566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55984F-36FC-5DDE-181B-15A3D45FC2E7}"/>
              </a:ext>
            </a:extLst>
          </p:cNvPr>
          <p:cNvSpPr txBox="1"/>
          <p:nvPr/>
        </p:nvSpPr>
        <p:spPr>
          <a:xfrm>
            <a:off x="381000" y="6965610"/>
            <a:ext cx="1033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Persisting the Data Marts of a DWH improves the speed</a:t>
            </a:r>
          </a:p>
          <a:p>
            <a:pPr algn="ctr"/>
            <a:r>
              <a:rPr lang="en-US" sz="2400" b="1" u="sng" dirty="0">
                <a:solidFill>
                  <a:schemeClr val="tx1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data retrieval compared to using views</a:t>
            </a:r>
          </a:p>
        </p:txBody>
      </p:sp>
    </p:spTree>
    <p:extLst>
      <p:ext uri="{BB962C8B-B14F-4D97-AF65-F5344CB8AC3E}">
        <p14:creationId xmlns:p14="http://schemas.microsoft.com/office/powerpoint/2010/main" val="37218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65864" y="1036772"/>
            <a:ext cx="1734935" cy="134979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9230" y="1947534"/>
            <a:ext cx="10115432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Orders for Last 7 Days (ETL staging)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6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D8D67-17E6-4B4F-38A3-8D6AD438709A}"/>
              </a:ext>
            </a:extLst>
          </p:cNvPr>
          <p:cNvSpPr txBox="1"/>
          <p:nvPr/>
        </p:nvSpPr>
        <p:spPr>
          <a:xfrm>
            <a:off x="795338" y="2527649"/>
            <a:ext cx="92718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--Created Like This </a:t>
            </a:r>
          </a:p>
          <a:p>
            <a:endParaRPr lang="en-US" sz="2400" b="1" i="1" dirty="0">
              <a:solidFill>
                <a:srgbClr val="0000FF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stage_Orders_Last7Days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DATEADD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GETDATE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--USED BY This Select Query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stage_Orders_Last7Days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245A478-D2BD-9027-B015-AD8E99C9D8E6}"/>
              </a:ext>
            </a:extLst>
          </p:cNvPr>
          <p:cNvSpPr txBox="1"/>
          <p:nvPr/>
        </p:nvSpPr>
        <p:spPr>
          <a:xfrm>
            <a:off x="1155317" y="11893635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 transforming only recent orders in ETL pipelines.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269B33-EBD6-FD09-4EDC-5B7DDDEFB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38" y="6513202"/>
            <a:ext cx="9839324" cy="53335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70B81C-8502-0679-732D-79E9DAD819CE}"/>
              </a:ext>
            </a:extLst>
          </p:cNvPr>
          <p:cNvSpPr txBox="1"/>
          <p:nvPr/>
        </p:nvSpPr>
        <p:spPr>
          <a:xfrm>
            <a:off x="2824162" y="751754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ETL / Staging Use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088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865" y="517801"/>
            <a:ext cx="1866777" cy="15089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317" y="11816820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Prepares enriched records for reporting/BI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DF63DA-6CFD-7CBF-22BF-4DCD8CE71172}"/>
              </a:ext>
            </a:extLst>
          </p:cNvPr>
          <p:cNvSpPr txBox="1"/>
          <p:nvPr/>
        </p:nvSpPr>
        <p:spPr>
          <a:xfrm>
            <a:off x="838200" y="2197382"/>
            <a:ext cx="943648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enriched_OrdersWithCustomers</a:t>
            </a:r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 </a:t>
            </a:r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</a:t>
            </a:r>
          </a:p>
          <a:p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enriched_OrdersWithCustomers</a:t>
            </a:r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(1,2,4)</a:t>
            </a:r>
          </a:p>
          <a:p>
            <a:endParaRPr lang="en-US" sz="2400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6F2A0A0-254F-2D5B-8AAB-EAA4322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43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Orders with Customers (Data Enrichment)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566B508-9C84-F0F9-9900-1ED21C08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3" y="1579240"/>
            <a:ext cx="101326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Orders with Customers (Data Enrichment)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DF9243-1AB6-24AB-E79A-541A00E59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7448550"/>
            <a:ext cx="9436483" cy="4364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2950" y="925835"/>
            <a:ext cx="1866900" cy="139031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DAD2491-12A1-6F8F-3A82-B5E67C23D52F}"/>
              </a:ext>
            </a:extLst>
          </p:cNvPr>
          <p:cNvSpPr txBox="1"/>
          <p:nvPr/>
        </p:nvSpPr>
        <p:spPr>
          <a:xfrm>
            <a:off x="359944" y="11745748"/>
            <a:ext cx="10820399" cy="96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Daily operational dashboard or Power BI source.</a:t>
            </a:r>
            <a:endParaRPr lang="en-US" sz="2000" dirty="0">
              <a:solidFill>
                <a:schemeClr val="bg1"/>
              </a:solidFill>
            </a:endParaRPr>
          </a:p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346A-D9EE-B9D5-D56C-D1282ED1ABEA}"/>
              </a:ext>
            </a:extLst>
          </p:cNvPr>
          <p:cNvSpPr txBox="1"/>
          <p:nvPr/>
        </p:nvSpPr>
        <p:spPr>
          <a:xfrm>
            <a:off x="2371926" y="1814431"/>
            <a:ext cx="5848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Order Summary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A8E6E-1A74-5991-1525-71645E14ED6E}"/>
              </a:ext>
            </a:extLst>
          </p:cNvPr>
          <p:cNvSpPr txBox="1"/>
          <p:nvPr/>
        </p:nvSpPr>
        <p:spPr>
          <a:xfrm>
            <a:off x="1143000" y="2467759"/>
            <a:ext cx="895106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OrderDay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rpt_DailyOrderSummary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8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rpt_DailyOrderSummary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D4B68F-B59F-A278-C6EF-0EA6B514E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860" y="6381750"/>
            <a:ext cx="7660540" cy="53052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AD7DD7-017D-EDCE-73CC-8834AE2E1487}"/>
              </a:ext>
            </a:extLst>
          </p:cNvPr>
          <p:cNvSpPr txBox="1"/>
          <p:nvPr/>
        </p:nvSpPr>
        <p:spPr>
          <a:xfrm>
            <a:off x="1939873" y="634187"/>
            <a:ext cx="7660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Reporting &amp; Analytics Use 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899" y="1493230"/>
            <a:ext cx="9982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Order Frequency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944"/>
            <a:ext cx="1816699" cy="157975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" y="11765228"/>
            <a:ext cx="10820399" cy="46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loyalty scoring, churn analysis, or CRM integration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73F33-F619-84F0-54E6-566FE4175CD1}"/>
              </a:ext>
            </a:extLst>
          </p:cNvPr>
          <p:cNvSpPr txBox="1"/>
          <p:nvPr/>
        </p:nvSpPr>
        <p:spPr>
          <a:xfrm>
            <a:off x="1072042" y="2109065"/>
            <a:ext cx="90297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OrderCount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rpt_CustomerOrderFrequency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8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rpt_CustomerOrderFrequency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2CC2C9-7142-FE9A-7CB8-F1C5287F17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042" y="7329212"/>
            <a:ext cx="8148158" cy="4322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1961132"/>
            <a:chOff x="0" y="2065"/>
            <a:chExt cx="11430000" cy="196113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065" y="554890"/>
              <a:ext cx="1740499" cy="140830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1219200" y="1809750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Customer-wise Total Orders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9E6E16-553B-B791-8115-81DEC0F0DC1D}"/>
              </a:ext>
            </a:extLst>
          </p:cNvPr>
          <p:cNvSpPr txBox="1"/>
          <p:nvPr/>
        </p:nvSpPr>
        <p:spPr>
          <a:xfrm>
            <a:off x="462823" y="2364283"/>
            <a:ext cx="102298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rpt_EmployeeOrderStats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 c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rpt_EmployeeOrderStats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9E28E-6DA8-6E43-65DF-1977B7A287E3}"/>
              </a:ext>
            </a:extLst>
          </p:cNvPr>
          <p:cNvSpPr txBox="1"/>
          <p:nvPr/>
        </p:nvSpPr>
        <p:spPr>
          <a:xfrm>
            <a:off x="1676400" y="11607851"/>
            <a:ext cx="7567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 For 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dashboard or performance tracking.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D85A9F-7689-7F50-7B1A-237F13CA3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26" y="6975702"/>
            <a:ext cx="9422873" cy="4524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961" y="1522947"/>
            <a:ext cx="8220075" cy="4956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High-Value Customers (based on order count)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697" y="466259"/>
            <a:ext cx="1752600" cy="15523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6530" y="12619111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681675" y="1269119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88200" y="1273034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9985" y="12022858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marketing or upsell targeting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38099D-7860-BBF6-6072-07F910C589F8}"/>
              </a:ext>
            </a:extLst>
          </p:cNvPr>
          <p:cNvSpPr txBox="1"/>
          <p:nvPr/>
        </p:nvSpPr>
        <p:spPr>
          <a:xfrm>
            <a:off x="1371600" y="2614849"/>
            <a:ext cx="82200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OrderCount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rpt_HighValueCustomers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8B2266-ADC2-F808-8248-D017B61841C7}"/>
              </a:ext>
            </a:extLst>
          </p:cNvPr>
          <p:cNvSpPr txBox="1"/>
          <p:nvPr/>
        </p:nvSpPr>
        <p:spPr>
          <a:xfrm>
            <a:off x="1371600" y="6820585"/>
            <a:ext cx="800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rpt_HighValueCustomers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OrderCount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8162A9-5A26-DC0F-C90D-0D68C3A409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8200" y="7981950"/>
            <a:ext cx="7443400" cy="3867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Words>903</Words>
  <Application>Microsoft Office PowerPoint</Application>
  <PresentationFormat>Custom</PresentationFormat>
  <Paragraphs>190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Arial Unicode MS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50</cp:revision>
  <dcterms:created xsi:type="dcterms:W3CDTF">2025-07-03T02:29:47Z</dcterms:created>
  <dcterms:modified xsi:type="dcterms:W3CDTF">2025-07-09T23:11:03Z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