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7" r:id="rId3"/>
    <p:sldId id="27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0" r:id="rId16"/>
  </p:sldIdLst>
  <p:sldSz cx="11430000" cy="14287500"/>
  <p:notesSz cx="11430000" cy="14287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299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4429125"/>
            <a:ext cx="9715500" cy="3000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8001000"/>
            <a:ext cx="8001000" cy="3571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3286125"/>
            <a:ext cx="4972050" cy="942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3286125"/>
            <a:ext cx="4972050" cy="942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1430000" cy="14287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500" y="571500"/>
            <a:ext cx="102870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500" y="3286125"/>
            <a:ext cx="10287000" cy="942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13287375"/>
            <a:ext cx="3657600" cy="714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13287375"/>
            <a:ext cx="2628900" cy="714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13287375"/>
            <a:ext cx="2628900" cy="714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github.com/Anshlibrary/10-Most-Commonly-Used-Subqueries-In-The-Industr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hyperlink" Target="https://github.com/Anshlibrary/10-Most-Commonly-Used-Subqueries-In-The-Industry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hyperlink" Target="https://github.com/Anshlibrary/10-Most-Commonly-Used-Subqueries-In-The-Industr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16350" y="2592793"/>
            <a:ext cx="3667124" cy="30003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05820" y="6271324"/>
            <a:ext cx="7671580" cy="391773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 algn="ctr">
              <a:lnSpc>
                <a:spcPts val="10200"/>
              </a:lnSpc>
              <a:spcBef>
                <a:spcPts val="625"/>
              </a:spcBef>
            </a:pPr>
            <a:r>
              <a:rPr lang="en-US" sz="8000" spc="-315" dirty="0">
                <a:solidFill>
                  <a:srgbClr val="FFFFFF"/>
                </a:solidFill>
                <a:latin typeface="Times New Roman"/>
                <a:cs typeface="Times New Roman"/>
              </a:rPr>
              <a:t>SET Operators With 12 Most Used Queries</a:t>
            </a:r>
            <a:endParaRPr sz="8000" dirty="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446750" y="2949640"/>
            <a:ext cx="1418590" cy="732790"/>
            <a:chOff x="9459813" y="3186716"/>
            <a:chExt cx="1418590" cy="732790"/>
          </a:xfrm>
        </p:grpSpPr>
        <p:sp>
          <p:nvSpPr>
            <p:cNvPr id="7" name="object 7"/>
            <p:cNvSpPr/>
            <p:nvPr/>
          </p:nvSpPr>
          <p:spPr>
            <a:xfrm>
              <a:off x="9459813" y="3633407"/>
              <a:ext cx="585470" cy="286385"/>
            </a:xfrm>
            <a:custGeom>
              <a:avLst/>
              <a:gdLst/>
              <a:ahLst/>
              <a:cxnLst/>
              <a:rect l="l" t="t" r="r" b="b"/>
              <a:pathLst>
                <a:path w="585470" h="286385">
                  <a:moveTo>
                    <a:pt x="46721" y="220416"/>
                  </a:moveTo>
                  <a:lnTo>
                    <a:pt x="0" y="220416"/>
                  </a:lnTo>
                  <a:lnTo>
                    <a:pt x="27" y="35532"/>
                  </a:lnTo>
                  <a:lnTo>
                    <a:pt x="46489" y="0"/>
                  </a:lnTo>
                  <a:lnTo>
                    <a:pt x="66494" y="2632"/>
                  </a:lnTo>
                  <a:lnTo>
                    <a:pt x="81781" y="11850"/>
                  </a:lnTo>
                  <a:lnTo>
                    <a:pt x="92099" y="27063"/>
                  </a:lnTo>
                  <a:lnTo>
                    <a:pt x="95756" y="35532"/>
                  </a:lnTo>
                  <a:lnTo>
                    <a:pt x="46721" y="35532"/>
                  </a:lnTo>
                  <a:lnTo>
                    <a:pt x="46721" y="220416"/>
                  </a:lnTo>
                  <a:close/>
                </a:path>
                <a:path w="585470" h="286385">
                  <a:moveTo>
                    <a:pt x="209577" y="186256"/>
                  </a:moveTo>
                  <a:lnTo>
                    <a:pt x="160848" y="186256"/>
                  </a:lnTo>
                  <a:lnTo>
                    <a:pt x="227975" y="35768"/>
                  </a:lnTo>
                  <a:lnTo>
                    <a:pt x="231875" y="27063"/>
                  </a:lnTo>
                  <a:lnTo>
                    <a:pt x="240141" y="15093"/>
                  </a:lnTo>
                  <a:lnTo>
                    <a:pt x="242447" y="11850"/>
                  </a:lnTo>
                  <a:lnTo>
                    <a:pt x="257714" y="2632"/>
                  </a:lnTo>
                  <a:lnTo>
                    <a:pt x="258123" y="2632"/>
                  </a:lnTo>
                  <a:lnTo>
                    <a:pt x="278024" y="0"/>
                  </a:lnTo>
                  <a:lnTo>
                    <a:pt x="277126" y="0"/>
                  </a:lnTo>
                  <a:lnTo>
                    <a:pt x="301533" y="4544"/>
                  </a:lnTo>
                  <a:lnTo>
                    <a:pt x="301747" y="4544"/>
                  </a:lnTo>
                  <a:lnTo>
                    <a:pt x="311449" y="8791"/>
                  </a:lnTo>
                  <a:lnTo>
                    <a:pt x="323892" y="35532"/>
                  </a:lnTo>
                  <a:lnTo>
                    <a:pt x="277198" y="35532"/>
                  </a:lnTo>
                  <a:lnTo>
                    <a:pt x="209577" y="186256"/>
                  </a:lnTo>
                  <a:close/>
                </a:path>
                <a:path w="585470" h="286385">
                  <a:moveTo>
                    <a:pt x="162178" y="223185"/>
                  </a:moveTo>
                  <a:lnTo>
                    <a:pt x="126167" y="209093"/>
                  </a:lnTo>
                  <a:lnTo>
                    <a:pt x="46827" y="35768"/>
                  </a:lnTo>
                  <a:lnTo>
                    <a:pt x="46721" y="35532"/>
                  </a:lnTo>
                  <a:lnTo>
                    <a:pt x="95756" y="35532"/>
                  </a:lnTo>
                  <a:lnTo>
                    <a:pt x="160848" y="186256"/>
                  </a:lnTo>
                  <a:lnTo>
                    <a:pt x="209577" y="186256"/>
                  </a:lnTo>
                  <a:lnTo>
                    <a:pt x="204862" y="196765"/>
                  </a:lnTo>
                  <a:lnTo>
                    <a:pt x="197827" y="209093"/>
                  </a:lnTo>
                  <a:lnTo>
                    <a:pt x="188937" y="217264"/>
                  </a:lnTo>
                  <a:lnTo>
                    <a:pt x="177337" y="221790"/>
                  </a:lnTo>
                  <a:lnTo>
                    <a:pt x="162178" y="223185"/>
                  </a:lnTo>
                  <a:close/>
                </a:path>
                <a:path w="585470" h="286385">
                  <a:moveTo>
                    <a:pt x="323927" y="220416"/>
                  </a:moveTo>
                  <a:lnTo>
                    <a:pt x="277198" y="220416"/>
                  </a:lnTo>
                  <a:lnTo>
                    <a:pt x="277198" y="35532"/>
                  </a:lnTo>
                  <a:lnTo>
                    <a:pt x="323892" y="35532"/>
                  </a:lnTo>
                  <a:lnTo>
                    <a:pt x="323927" y="220416"/>
                  </a:lnTo>
                  <a:close/>
                </a:path>
                <a:path w="585470" h="286385">
                  <a:moveTo>
                    <a:pt x="585217" y="190712"/>
                  </a:moveTo>
                  <a:lnTo>
                    <a:pt x="538436" y="190712"/>
                  </a:lnTo>
                  <a:lnTo>
                    <a:pt x="538436" y="69372"/>
                  </a:lnTo>
                  <a:lnTo>
                    <a:pt x="585247" y="69372"/>
                  </a:lnTo>
                  <a:lnTo>
                    <a:pt x="585217" y="190712"/>
                  </a:lnTo>
                  <a:close/>
                </a:path>
                <a:path w="585470" h="286385">
                  <a:moveTo>
                    <a:pt x="511304" y="285882"/>
                  </a:moveTo>
                  <a:lnTo>
                    <a:pt x="363779" y="285882"/>
                  </a:lnTo>
                  <a:lnTo>
                    <a:pt x="363779" y="254360"/>
                  </a:lnTo>
                  <a:lnTo>
                    <a:pt x="511568" y="254360"/>
                  </a:lnTo>
                  <a:lnTo>
                    <a:pt x="528396" y="250096"/>
                  </a:lnTo>
                  <a:lnTo>
                    <a:pt x="536104" y="243449"/>
                  </a:lnTo>
                  <a:lnTo>
                    <a:pt x="538174" y="236454"/>
                  </a:lnTo>
                  <a:lnTo>
                    <a:pt x="538089" y="218861"/>
                  </a:lnTo>
                  <a:lnTo>
                    <a:pt x="438788" y="218861"/>
                  </a:lnTo>
                  <a:lnTo>
                    <a:pt x="407475" y="215097"/>
                  </a:lnTo>
                  <a:lnTo>
                    <a:pt x="383607" y="205479"/>
                  </a:lnTo>
                  <a:lnTo>
                    <a:pt x="368333" y="191579"/>
                  </a:lnTo>
                  <a:lnTo>
                    <a:pt x="362803" y="174969"/>
                  </a:lnTo>
                  <a:lnTo>
                    <a:pt x="363160" y="122017"/>
                  </a:lnTo>
                  <a:lnTo>
                    <a:pt x="363207" y="86425"/>
                  </a:lnTo>
                  <a:lnTo>
                    <a:pt x="362775" y="69872"/>
                  </a:lnTo>
                  <a:lnTo>
                    <a:pt x="409469" y="69872"/>
                  </a:lnTo>
                  <a:lnTo>
                    <a:pt x="409469" y="171782"/>
                  </a:lnTo>
                  <a:lnTo>
                    <a:pt x="409961" y="177021"/>
                  </a:lnTo>
                  <a:lnTo>
                    <a:pt x="413391" y="183176"/>
                  </a:lnTo>
                  <a:lnTo>
                    <a:pt x="421700" y="188367"/>
                  </a:lnTo>
                  <a:lnTo>
                    <a:pt x="436835" y="190712"/>
                  </a:lnTo>
                  <a:lnTo>
                    <a:pt x="585217" y="190712"/>
                  </a:lnTo>
                  <a:lnTo>
                    <a:pt x="585206" y="235528"/>
                  </a:lnTo>
                  <a:lnTo>
                    <a:pt x="577056" y="260513"/>
                  </a:lnTo>
                  <a:lnTo>
                    <a:pt x="557123" y="275748"/>
                  </a:lnTo>
                  <a:lnTo>
                    <a:pt x="532756" y="283462"/>
                  </a:lnTo>
                  <a:lnTo>
                    <a:pt x="511304" y="285882"/>
                  </a:lnTo>
                  <a:close/>
                </a:path>
              </a:pathLst>
            </a:custGeom>
            <a:solidFill>
              <a:srgbClr val="006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81062" y="3637583"/>
              <a:ext cx="706755" cy="248920"/>
            </a:xfrm>
            <a:custGeom>
              <a:avLst/>
              <a:gdLst/>
              <a:ahLst/>
              <a:cxnLst/>
              <a:rect l="l" t="t" r="r" b="b"/>
              <a:pathLst>
                <a:path w="706754" h="248920">
                  <a:moveTo>
                    <a:pt x="135817" y="216162"/>
                  </a:moveTo>
                  <a:lnTo>
                    <a:pt x="0" y="216162"/>
                  </a:lnTo>
                  <a:lnTo>
                    <a:pt x="0" y="184939"/>
                  </a:lnTo>
                  <a:lnTo>
                    <a:pt x="130732" y="184939"/>
                  </a:lnTo>
                  <a:lnTo>
                    <a:pt x="132076" y="184640"/>
                  </a:lnTo>
                  <a:lnTo>
                    <a:pt x="133876" y="184640"/>
                  </a:lnTo>
                  <a:lnTo>
                    <a:pt x="142865" y="184036"/>
                  </a:lnTo>
                  <a:lnTo>
                    <a:pt x="149602" y="181642"/>
                  </a:lnTo>
                  <a:lnTo>
                    <a:pt x="153647" y="178032"/>
                  </a:lnTo>
                  <a:lnTo>
                    <a:pt x="158141" y="174436"/>
                  </a:lnTo>
                  <a:lnTo>
                    <a:pt x="160384" y="170229"/>
                  </a:lnTo>
                  <a:lnTo>
                    <a:pt x="160384" y="136687"/>
                  </a:lnTo>
                  <a:lnTo>
                    <a:pt x="131176" y="121971"/>
                  </a:lnTo>
                  <a:lnTo>
                    <a:pt x="129832" y="121666"/>
                  </a:lnTo>
                  <a:lnTo>
                    <a:pt x="73222" y="121666"/>
                  </a:lnTo>
                  <a:lnTo>
                    <a:pt x="64234" y="121069"/>
                  </a:lnTo>
                  <a:lnTo>
                    <a:pt x="36921" y="115398"/>
                  </a:lnTo>
                  <a:lnTo>
                    <a:pt x="37198" y="115398"/>
                  </a:lnTo>
                  <a:lnTo>
                    <a:pt x="17350" y="105760"/>
                  </a:lnTo>
                  <a:lnTo>
                    <a:pt x="4789" y="92868"/>
                  </a:lnTo>
                  <a:lnTo>
                    <a:pt x="443" y="77836"/>
                  </a:lnTo>
                  <a:lnTo>
                    <a:pt x="443" y="50514"/>
                  </a:lnTo>
                  <a:lnTo>
                    <a:pt x="22447" y="11482"/>
                  </a:lnTo>
                  <a:lnTo>
                    <a:pt x="65614" y="229"/>
                  </a:lnTo>
                  <a:lnTo>
                    <a:pt x="78208" y="0"/>
                  </a:lnTo>
                  <a:lnTo>
                    <a:pt x="209391" y="0"/>
                  </a:lnTo>
                  <a:lnTo>
                    <a:pt x="209391" y="31216"/>
                  </a:lnTo>
                  <a:lnTo>
                    <a:pt x="74607" y="31216"/>
                  </a:lnTo>
                  <a:lnTo>
                    <a:pt x="72814" y="31522"/>
                  </a:lnTo>
                  <a:lnTo>
                    <a:pt x="71463" y="31522"/>
                  </a:lnTo>
                  <a:lnTo>
                    <a:pt x="61048" y="33002"/>
                  </a:lnTo>
                  <a:lnTo>
                    <a:pt x="54169" y="35449"/>
                  </a:lnTo>
                  <a:lnTo>
                    <a:pt x="49985" y="39403"/>
                  </a:lnTo>
                  <a:lnTo>
                    <a:pt x="47656" y="45405"/>
                  </a:lnTo>
                  <a:lnTo>
                    <a:pt x="47206" y="46904"/>
                  </a:lnTo>
                  <a:lnTo>
                    <a:pt x="47206" y="73331"/>
                  </a:lnTo>
                  <a:lnTo>
                    <a:pt x="77751" y="93143"/>
                  </a:lnTo>
                  <a:lnTo>
                    <a:pt x="134361" y="93143"/>
                  </a:lnTo>
                  <a:lnTo>
                    <a:pt x="144841" y="93587"/>
                  </a:lnTo>
                  <a:lnTo>
                    <a:pt x="188822" y="107090"/>
                  </a:lnTo>
                  <a:lnTo>
                    <a:pt x="207584" y="168800"/>
                  </a:lnTo>
                  <a:lnTo>
                    <a:pt x="205724" y="180463"/>
                  </a:lnTo>
                  <a:lnTo>
                    <a:pt x="177482" y="207229"/>
                  </a:lnTo>
                  <a:lnTo>
                    <a:pt x="146006" y="215634"/>
                  </a:lnTo>
                  <a:lnTo>
                    <a:pt x="135817" y="216162"/>
                  </a:lnTo>
                  <a:close/>
                </a:path>
                <a:path w="706754" h="248920">
                  <a:moveTo>
                    <a:pt x="706147" y="216189"/>
                  </a:moveTo>
                  <a:lnTo>
                    <a:pt x="579897" y="216189"/>
                  </a:lnTo>
                  <a:lnTo>
                    <a:pt x="575405" y="215990"/>
                  </a:lnTo>
                  <a:lnTo>
                    <a:pt x="516953" y="199467"/>
                  </a:lnTo>
                  <a:lnTo>
                    <a:pt x="499034" y="161886"/>
                  </a:lnTo>
                  <a:lnTo>
                    <a:pt x="499034" y="62"/>
                  </a:lnTo>
                  <a:lnTo>
                    <a:pt x="545755" y="62"/>
                  </a:lnTo>
                  <a:lnTo>
                    <a:pt x="545811" y="161886"/>
                  </a:lnTo>
                  <a:lnTo>
                    <a:pt x="547799" y="172221"/>
                  </a:lnTo>
                  <a:lnTo>
                    <a:pt x="554350" y="179498"/>
                  </a:lnTo>
                  <a:lnTo>
                    <a:pt x="566038" y="183678"/>
                  </a:lnTo>
                  <a:lnTo>
                    <a:pt x="583495" y="185015"/>
                  </a:lnTo>
                  <a:lnTo>
                    <a:pt x="706147" y="185015"/>
                  </a:lnTo>
                  <a:lnTo>
                    <a:pt x="706147" y="216189"/>
                  </a:lnTo>
                  <a:close/>
                </a:path>
                <a:path w="706754" h="248920">
                  <a:moveTo>
                    <a:pt x="358939" y="217086"/>
                  </a:moveTo>
                  <a:lnTo>
                    <a:pt x="308969" y="217086"/>
                  </a:lnTo>
                  <a:lnTo>
                    <a:pt x="302464" y="216855"/>
                  </a:lnTo>
                  <a:lnTo>
                    <a:pt x="262051" y="205626"/>
                  </a:lnTo>
                  <a:lnTo>
                    <a:pt x="240191" y="181211"/>
                  </a:lnTo>
                  <a:lnTo>
                    <a:pt x="240100" y="181057"/>
                  </a:lnTo>
                  <a:lnTo>
                    <a:pt x="237430" y="163753"/>
                  </a:lnTo>
                  <a:lnTo>
                    <a:pt x="237400" y="52152"/>
                  </a:lnTo>
                  <a:lnTo>
                    <a:pt x="241037" y="33395"/>
                  </a:lnTo>
                  <a:lnTo>
                    <a:pt x="270626" y="7618"/>
                  </a:lnTo>
                  <a:lnTo>
                    <a:pt x="304746" y="467"/>
                  </a:lnTo>
                  <a:lnTo>
                    <a:pt x="402029" y="467"/>
                  </a:lnTo>
                  <a:lnTo>
                    <a:pt x="454888" y="18214"/>
                  </a:lnTo>
                  <a:lnTo>
                    <a:pt x="464987" y="31764"/>
                  </a:lnTo>
                  <a:lnTo>
                    <a:pt x="322085" y="31764"/>
                  </a:lnTo>
                  <a:lnTo>
                    <a:pt x="307976" y="33395"/>
                  </a:lnTo>
                  <a:lnTo>
                    <a:pt x="297190" y="38044"/>
                  </a:lnTo>
                  <a:lnTo>
                    <a:pt x="290300" y="45344"/>
                  </a:lnTo>
                  <a:lnTo>
                    <a:pt x="287876" y="54929"/>
                  </a:lnTo>
                  <a:lnTo>
                    <a:pt x="287821" y="162254"/>
                  </a:lnTo>
                  <a:lnTo>
                    <a:pt x="288202" y="163524"/>
                  </a:lnTo>
                  <a:lnTo>
                    <a:pt x="288721" y="165565"/>
                  </a:lnTo>
                  <a:lnTo>
                    <a:pt x="292498" y="174173"/>
                  </a:lnTo>
                  <a:lnTo>
                    <a:pt x="299485" y="180496"/>
                  </a:lnTo>
                  <a:lnTo>
                    <a:pt x="309400" y="184393"/>
                  </a:lnTo>
                  <a:lnTo>
                    <a:pt x="321960" y="185723"/>
                  </a:lnTo>
                  <a:lnTo>
                    <a:pt x="465168" y="185723"/>
                  </a:lnTo>
                  <a:lnTo>
                    <a:pt x="463056" y="190739"/>
                  </a:lnTo>
                  <a:lnTo>
                    <a:pt x="454408" y="199845"/>
                  </a:lnTo>
                  <a:lnTo>
                    <a:pt x="441884" y="206750"/>
                  </a:lnTo>
                  <a:lnTo>
                    <a:pt x="450674" y="214705"/>
                  </a:lnTo>
                  <a:lnTo>
                    <a:pt x="396422" y="214705"/>
                  </a:lnTo>
                  <a:lnTo>
                    <a:pt x="358939" y="217086"/>
                  </a:lnTo>
                  <a:close/>
                </a:path>
                <a:path w="706754" h="248920">
                  <a:moveTo>
                    <a:pt x="467067" y="181211"/>
                  </a:moveTo>
                  <a:lnTo>
                    <a:pt x="413603" y="181211"/>
                  </a:lnTo>
                  <a:lnTo>
                    <a:pt x="419870" y="177865"/>
                  </a:lnTo>
                  <a:lnTo>
                    <a:pt x="423990" y="172743"/>
                  </a:lnTo>
                  <a:lnTo>
                    <a:pt x="425375" y="166169"/>
                  </a:lnTo>
                  <a:lnTo>
                    <a:pt x="425825" y="164669"/>
                  </a:lnTo>
                  <a:lnTo>
                    <a:pt x="425825" y="52152"/>
                  </a:lnTo>
                  <a:lnTo>
                    <a:pt x="392510" y="31764"/>
                  </a:lnTo>
                  <a:lnTo>
                    <a:pt x="464987" y="31764"/>
                  </a:lnTo>
                  <a:lnTo>
                    <a:pt x="465933" y="33034"/>
                  </a:lnTo>
                  <a:lnTo>
                    <a:pt x="466038" y="33395"/>
                  </a:lnTo>
                  <a:lnTo>
                    <a:pt x="469674" y="52152"/>
                  </a:lnTo>
                  <a:lnTo>
                    <a:pt x="469566" y="164669"/>
                  </a:lnTo>
                  <a:lnTo>
                    <a:pt x="468171" y="177865"/>
                  </a:lnTo>
                  <a:lnTo>
                    <a:pt x="468069" y="178831"/>
                  </a:lnTo>
                  <a:lnTo>
                    <a:pt x="467132" y="181057"/>
                  </a:lnTo>
                  <a:lnTo>
                    <a:pt x="467067" y="181211"/>
                  </a:lnTo>
                  <a:close/>
                </a:path>
                <a:path w="706754" h="248920">
                  <a:moveTo>
                    <a:pt x="465168" y="185723"/>
                  </a:moveTo>
                  <a:lnTo>
                    <a:pt x="364409" y="185723"/>
                  </a:lnTo>
                  <a:lnTo>
                    <a:pt x="325423" y="150439"/>
                  </a:lnTo>
                  <a:lnTo>
                    <a:pt x="379671" y="150439"/>
                  </a:lnTo>
                  <a:lnTo>
                    <a:pt x="413603" y="181211"/>
                  </a:lnTo>
                  <a:lnTo>
                    <a:pt x="467067" y="181211"/>
                  </a:lnTo>
                  <a:lnTo>
                    <a:pt x="465168" y="185723"/>
                  </a:lnTo>
                  <a:close/>
                </a:path>
                <a:path w="706754" h="248920">
                  <a:moveTo>
                    <a:pt x="487906" y="248400"/>
                  </a:moveTo>
                  <a:lnTo>
                    <a:pt x="433657" y="248400"/>
                  </a:lnTo>
                  <a:lnTo>
                    <a:pt x="396422" y="214705"/>
                  </a:lnTo>
                  <a:lnTo>
                    <a:pt x="450674" y="214705"/>
                  </a:lnTo>
                  <a:lnTo>
                    <a:pt x="487906" y="248400"/>
                  </a:lnTo>
                  <a:close/>
                </a:path>
              </a:pathLst>
            </a:custGeom>
            <a:solidFill>
              <a:srgbClr val="E38E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10343985" y="3186720"/>
              <a:ext cx="526415" cy="515620"/>
            </a:xfrm>
            <a:custGeom>
              <a:avLst/>
              <a:gdLst/>
              <a:ahLst/>
              <a:cxnLst/>
              <a:rect l="l" t="t" r="r" b="b"/>
              <a:pathLst>
                <a:path w="526415" h="515620">
                  <a:moveTo>
                    <a:pt x="133197" y="111506"/>
                  </a:moveTo>
                  <a:lnTo>
                    <a:pt x="133159" y="102781"/>
                  </a:lnTo>
                  <a:lnTo>
                    <a:pt x="131127" y="100647"/>
                  </a:lnTo>
                  <a:lnTo>
                    <a:pt x="130835" y="97967"/>
                  </a:lnTo>
                  <a:lnTo>
                    <a:pt x="126746" y="92011"/>
                  </a:lnTo>
                  <a:lnTo>
                    <a:pt x="122148" y="90081"/>
                  </a:lnTo>
                  <a:lnTo>
                    <a:pt x="119291" y="87236"/>
                  </a:lnTo>
                  <a:lnTo>
                    <a:pt x="113296" y="87122"/>
                  </a:lnTo>
                  <a:lnTo>
                    <a:pt x="109067" y="87884"/>
                  </a:lnTo>
                  <a:lnTo>
                    <a:pt x="104584" y="88874"/>
                  </a:lnTo>
                  <a:lnTo>
                    <a:pt x="104584" y="89687"/>
                  </a:lnTo>
                  <a:lnTo>
                    <a:pt x="105410" y="89687"/>
                  </a:lnTo>
                  <a:lnTo>
                    <a:pt x="108254" y="95580"/>
                  </a:lnTo>
                  <a:lnTo>
                    <a:pt x="113296" y="99352"/>
                  </a:lnTo>
                  <a:lnTo>
                    <a:pt x="116827" y="104419"/>
                  </a:lnTo>
                  <a:lnTo>
                    <a:pt x="125006" y="121615"/>
                  </a:lnTo>
                  <a:lnTo>
                    <a:pt x="125818" y="120789"/>
                  </a:lnTo>
                  <a:lnTo>
                    <a:pt x="130873" y="117221"/>
                  </a:lnTo>
                  <a:lnTo>
                    <a:pt x="133197" y="111506"/>
                  </a:lnTo>
                  <a:close/>
                </a:path>
                <a:path w="526415" h="515620">
                  <a:moveTo>
                    <a:pt x="525945" y="514350"/>
                  </a:moveTo>
                  <a:lnTo>
                    <a:pt x="523316" y="511810"/>
                  </a:lnTo>
                  <a:lnTo>
                    <a:pt x="522643" y="506730"/>
                  </a:lnTo>
                  <a:lnTo>
                    <a:pt x="520230" y="502920"/>
                  </a:lnTo>
                  <a:lnTo>
                    <a:pt x="509612" y="492760"/>
                  </a:lnTo>
                  <a:lnTo>
                    <a:pt x="501332" y="482600"/>
                  </a:lnTo>
                  <a:lnTo>
                    <a:pt x="492188" y="473710"/>
                  </a:lnTo>
                  <a:lnTo>
                    <a:pt x="482371" y="464820"/>
                  </a:lnTo>
                  <a:lnTo>
                    <a:pt x="461606" y="449580"/>
                  </a:lnTo>
                  <a:lnTo>
                    <a:pt x="449186" y="441960"/>
                  </a:lnTo>
                  <a:lnTo>
                    <a:pt x="437984" y="434340"/>
                  </a:lnTo>
                  <a:lnTo>
                    <a:pt x="431215" y="424180"/>
                  </a:lnTo>
                  <a:lnTo>
                    <a:pt x="430390" y="424180"/>
                  </a:lnTo>
                  <a:lnTo>
                    <a:pt x="438315" y="422910"/>
                  </a:lnTo>
                  <a:lnTo>
                    <a:pt x="447586" y="420370"/>
                  </a:lnTo>
                  <a:lnTo>
                    <a:pt x="454914" y="417830"/>
                  </a:lnTo>
                  <a:lnTo>
                    <a:pt x="490842" y="412750"/>
                  </a:lnTo>
                  <a:lnTo>
                    <a:pt x="508000" y="407670"/>
                  </a:lnTo>
                  <a:lnTo>
                    <a:pt x="508000" y="403860"/>
                  </a:lnTo>
                  <a:lnTo>
                    <a:pt x="503466" y="398780"/>
                  </a:lnTo>
                  <a:lnTo>
                    <a:pt x="499237" y="393700"/>
                  </a:lnTo>
                  <a:lnTo>
                    <a:pt x="494880" y="387350"/>
                  </a:lnTo>
                  <a:lnTo>
                    <a:pt x="490029" y="383540"/>
                  </a:lnTo>
                  <a:lnTo>
                    <a:pt x="476021" y="370840"/>
                  </a:lnTo>
                  <a:lnTo>
                    <a:pt x="431241" y="339090"/>
                  </a:lnTo>
                  <a:lnTo>
                    <a:pt x="403034" y="325120"/>
                  </a:lnTo>
                  <a:lnTo>
                    <a:pt x="393674" y="321310"/>
                  </a:lnTo>
                  <a:lnTo>
                    <a:pt x="389610" y="318770"/>
                  </a:lnTo>
                  <a:lnTo>
                    <a:pt x="382473" y="317500"/>
                  </a:lnTo>
                  <a:lnTo>
                    <a:pt x="379793" y="313690"/>
                  </a:lnTo>
                  <a:lnTo>
                    <a:pt x="375500" y="307340"/>
                  </a:lnTo>
                  <a:lnTo>
                    <a:pt x="371894" y="300990"/>
                  </a:lnTo>
                  <a:lnTo>
                    <a:pt x="368566" y="293370"/>
                  </a:lnTo>
                  <a:lnTo>
                    <a:pt x="365099" y="287020"/>
                  </a:lnTo>
                  <a:lnTo>
                    <a:pt x="357454" y="271780"/>
                  </a:lnTo>
                  <a:lnTo>
                    <a:pt x="349961" y="255270"/>
                  </a:lnTo>
                  <a:lnTo>
                    <a:pt x="342671" y="240030"/>
                  </a:lnTo>
                  <a:lnTo>
                    <a:pt x="335686" y="224790"/>
                  </a:lnTo>
                  <a:lnTo>
                    <a:pt x="331355" y="213360"/>
                  </a:lnTo>
                  <a:lnTo>
                    <a:pt x="327279" y="203200"/>
                  </a:lnTo>
                  <a:lnTo>
                    <a:pt x="289090" y="140970"/>
                  </a:lnTo>
                  <a:lnTo>
                    <a:pt x="257594" y="106680"/>
                  </a:lnTo>
                  <a:lnTo>
                    <a:pt x="221462" y="76200"/>
                  </a:lnTo>
                  <a:lnTo>
                    <a:pt x="178904" y="49530"/>
                  </a:lnTo>
                  <a:lnTo>
                    <a:pt x="133159" y="34290"/>
                  </a:lnTo>
                  <a:lnTo>
                    <a:pt x="106210" y="33020"/>
                  </a:lnTo>
                  <a:lnTo>
                    <a:pt x="100723" y="30480"/>
                  </a:lnTo>
                  <a:lnTo>
                    <a:pt x="43776" y="0"/>
                  </a:lnTo>
                  <a:lnTo>
                    <a:pt x="18973" y="0"/>
                  </a:lnTo>
                  <a:lnTo>
                    <a:pt x="1676" y="16510"/>
                  </a:lnTo>
                  <a:lnTo>
                    <a:pt x="0" y="33020"/>
                  </a:lnTo>
                  <a:lnTo>
                    <a:pt x="6311" y="49530"/>
                  </a:lnTo>
                  <a:lnTo>
                    <a:pt x="16014" y="63500"/>
                  </a:lnTo>
                  <a:lnTo>
                    <a:pt x="24536" y="73660"/>
                  </a:lnTo>
                  <a:lnTo>
                    <a:pt x="29273" y="81280"/>
                  </a:lnTo>
                  <a:lnTo>
                    <a:pt x="45808" y="113030"/>
                  </a:lnTo>
                  <a:lnTo>
                    <a:pt x="48221" y="120650"/>
                  </a:lnTo>
                  <a:lnTo>
                    <a:pt x="52578" y="132080"/>
                  </a:lnTo>
                  <a:lnTo>
                    <a:pt x="56959" y="144780"/>
                  </a:lnTo>
                  <a:lnTo>
                    <a:pt x="61658" y="157480"/>
                  </a:lnTo>
                  <a:lnTo>
                    <a:pt x="67005" y="168910"/>
                  </a:lnTo>
                  <a:lnTo>
                    <a:pt x="69989" y="173990"/>
                  </a:lnTo>
                  <a:lnTo>
                    <a:pt x="73152" y="180340"/>
                  </a:lnTo>
                  <a:lnTo>
                    <a:pt x="76504" y="185420"/>
                  </a:lnTo>
                  <a:lnTo>
                    <a:pt x="80073" y="190500"/>
                  </a:lnTo>
                  <a:lnTo>
                    <a:pt x="83083" y="194310"/>
                  </a:lnTo>
                  <a:lnTo>
                    <a:pt x="88239" y="196850"/>
                  </a:lnTo>
                  <a:lnTo>
                    <a:pt x="89052" y="203200"/>
                  </a:lnTo>
                  <a:lnTo>
                    <a:pt x="74549" y="261620"/>
                  </a:lnTo>
                  <a:lnTo>
                    <a:pt x="74434" y="293370"/>
                  </a:lnTo>
                  <a:lnTo>
                    <a:pt x="80213" y="323850"/>
                  </a:lnTo>
                  <a:lnTo>
                    <a:pt x="91490" y="350520"/>
                  </a:lnTo>
                  <a:lnTo>
                    <a:pt x="97180" y="358140"/>
                  </a:lnTo>
                  <a:lnTo>
                    <a:pt x="105498" y="367030"/>
                  </a:lnTo>
                  <a:lnTo>
                    <a:pt x="116205" y="372110"/>
                  </a:lnTo>
                  <a:lnTo>
                    <a:pt x="129057" y="370840"/>
                  </a:lnTo>
                  <a:lnTo>
                    <a:pt x="137896" y="364490"/>
                  </a:lnTo>
                  <a:lnTo>
                    <a:pt x="141935" y="353060"/>
                  </a:lnTo>
                  <a:lnTo>
                    <a:pt x="143827" y="340360"/>
                  </a:lnTo>
                  <a:lnTo>
                    <a:pt x="146215" y="326390"/>
                  </a:lnTo>
                  <a:lnTo>
                    <a:pt x="147256" y="322580"/>
                  </a:lnTo>
                  <a:lnTo>
                    <a:pt x="146621" y="318770"/>
                  </a:lnTo>
                  <a:lnTo>
                    <a:pt x="148666" y="316230"/>
                  </a:lnTo>
                  <a:lnTo>
                    <a:pt x="148666" y="317500"/>
                  </a:lnTo>
                  <a:lnTo>
                    <a:pt x="163372" y="346710"/>
                  </a:lnTo>
                  <a:lnTo>
                    <a:pt x="172923" y="360680"/>
                  </a:lnTo>
                  <a:lnTo>
                    <a:pt x="184581" y="373380"/>
                  </a:lnTo>
                  <a:lnTo>
                    <a:pt x="197269" y="384810"/>
                  </a:lnTo>
                  <a:lnTo>
                    <a:pt x="209918" y="394970"/>
                  </a:lnTo>
                  <a:lnTo>
                    <a:pt x="216039" y="401320"/>
                  </a:lnTo>
                  <a:lnTo>
                    <a:pt x="222072" y="406400"/>
                  </a:lnTo>
                  <a:lnTo>
                    <a:pt x="228561" y="412750"/>
                  </a:lnTo>
                  <a:lnTo>
                    <a:pt x="236054" y="416560"/>
                  </a:lnTo>
                  <a:lnTo>
                    <a:pt x="236054" y="415290"/>
                  </a:lnTo>
                  <a:lnTo>
                    <a:pt x="235229" y="415290"/>
                  </a:lnTo>
                  <a:lnTo>
                    <a:pt x="233108" y="412750"/>
                  </a:lnTo>
                  <a:lnTo>
                    <a:pt x="229781" y="411480"/>
                  </a:lnTo>
                  <a:lnTo>
                    <a:pt x="227063" y="408940"/>
                  </a:lnTo>
                  <a:lnTo>
                    <a:pt x="222173" y="403860"/>
                  </a:lnTo>
                  <a:lnTo>
                    <a:pt x="217258" y="397510"/>
                  </a:lnTo>
                  <a:lnTo>
                    <a:pt x="212547" y="392430"/>
                  </a:lnTo>
                  <a:lnTo>
                    <a:pt x="187185" y="355600"/>
                  </a:lnTo>
                  <a:lnTo>
                    <a:pt x="168262" y="321310"/>
                  </a:lnTo>
                  <a:lnTo>
                    <a:pt x="165493" y="316230"/>
                  </a:lnTo>
                  <a:lnTo>
                    <a:pt x="164109" y="313690"/>
                  </a:lnTo>
                  <a:lnTo>
                    <a:pt x="160172" y="304800"/>
                  </a:lnTo>
                  <a:lnTo>
                    <a:pt x="156400" y="295910"/>
                  </a:lnTo>
                  <a:lnTo>
                    <a:pt x="150901" y="283210"/>
                  </a:lnTo>
                  <a:lnTo>
                    <a:pt x="150914" y="276860"/>
                  </a:lnTo>
                  <a:lnTo>
                    <a:pt x="147040" y="274320"/>
                  </a:lnTo>
                  <a:lnTo>
                    <a:pt x="142709" y="279400"/>
                  </a:lnTo>
                  <a:lnTo>
                    <a:pt x="123444" y="323850"/>
                  </a:lnTo>
                  <a:lnTo>
                    <a:pt x="120091" y="353060"/>
                  </a:lnTo>
                  <a:lnTo>
                    <a:pt x="118452" y="353060"/>
                  </a:lnTo>
                  <a:lnTo>
                    <a:pt x="92506" y="307340"/>
                  </a:lnTo>
                  <a:lnTo>
                    <a:pt x="89687" y="281940"/>
                  </a:lnTo>
                  <a:lnTo>
                    <a:pt x="89776" y="279400"/>
                  </a:lnTo>
                  <a:lnTo>
                    <a:pt x="89877" y="276860"/>
                  </a:lnTo>
                  <a:lnTo>
                    <a:pt x="89966" y="274320"/>
                  </a:lnTo>
                  <a:lnTo>
                    <a:pt x="90068" y="271780"/>
                  </a:lnTo>
                  <a:lnTo>
                    <a:pt x="90627" y="256540"/>
                  </a:lnTo>
                  <a:lnTo>
                    <a:pt x="95592" y="233680"/>
                  </a:lnTo>
                  <a:lnTo>
                    <a:pt x="98640" y="224790"/>
                  </a:lnTo>
                  <a:lnTo>
                    <a:pt x="102654" y="213360"/>
                  </a:lnTo>
                  <a:lnTo>
                    <a:pt x="105384" y="203200"/>
                  </a:lnTo>
                  <a:lnTo>
                    <a:pt x="104571" y="194310"/>
                  </a:lnTo>
                  <a:lnTo>
                    <a:pt x="102438" y="187960"/>
                  </a:lnTo>
                  <a:lnTo>
                    <a:pt x="95427" y="184150"/>
                  </a:lnTo>
                  <a:lnTo>
                    <a:pt x="91503" y="177800"/>
                  </a:lnTo>
                  <a:lnTo>
                    <a:pt x="72593" y="139700"/>
                  </a:lnTo>
                  <a:lnTo>
                    <a:pt x="62484" y="107950"/>
                  </a:lnTo>
                  <a:lnTo>
                    <a:pt x="56388" y="92710"/>
                  </a:lnTo>
                  <a:lnTo>
                    <a:pt x="48044" y="78740"/>
                  </a:lnTo>
                  <a:lnTo>
                    <a:pt x="43192" y="72390"/>
                  </a:lnTo>
                  <a:lnTo>
                    <a:pt x="38430" y="64770"/>
                  </a:lnTo>
                  <a:lnTo>
                    <a:pt x="28054" y="52070"/>
                  </a:lnTo>
                  <a:lnTo>
                    <a:pt x="23152" y="45720"/>
                  </a:lnTo>
                  <a:lnTo>
                    <a:pt x="18821" y="38100"/>
                  </a:lnTo>
                  <a:lnTo>
                    <a:pt x="16954" y="33020"/>
                  </a:lnTo>
                  <a:lnTo>
                    <a:pt x="14427" y="26670"/>
                  </a:lnTo>
                  <a:lnTo>
                    <a:pt x="17195" y="22860"/>
                  </a:lnTo>
                  <a:lnTo>
                    <a:pt x="17780" y="20320"/>
                  </a:lnTo>
                  <a:lnTo>
                    <a:pt x="19418" y="19050"/>
                  </a:lnTo>
                  <a:lnTo>
                    <a:pt x="22098" y="17780"/>
                  </a:lnTo>
                  <a:lnTo>
                    <a:pt x="26835" y="13970"/>
                  </a:lnTo>
                  <a:lnTo>
                    <a:pt x="40030" y="19050"/>
                  </a:lnTo>
                  <a:lnTo>
                    <a:pt x="44958" y="21590"/>
                  </a:lnTo>
                  <a:lnTo>
                    <a:pt x="54406" y="25400"/>
                  </a:lnTo>
                  <a:lnTo>
                    <a:pt x="63271" y="29210"/>
                  </a:lnTo>
                  <a:lnTo>
                    <a:pt x="71755" y="34290"/>
                  </a:lnTo>
                  <a:lnTo>
                    <a:pt x="80086" y="39370"/>
                  </a:lnTo>
                  <a:lnTo>
                    <a:pt x="85420" y="43180"/>
                  </a:lnTo>
                  <a:lnTo>
                    <a:pt x="90792" y="49530"/>
                  </a:lnTo>
                  <a:lnTo>
                    <a:pt x="97231" y="52070"/>
                  </a:lnTo>
                  <a:lnTo>
                    <a:pt x="104571" y="52070"/>
                  </a:lnTo>
                  <a:lnTo>
                    <a:pt x="113398" y="53340"/>
                  </a:lnTo>
                  <a:lnTo>
                    <a:pt x="122415" y="53340"/>
                  </a:lnTo>
                  <a:lnTo>
                    <a:pt x="139674" y="55880"/>
                  </a:lnTo>
                  <a:lnTo>
                    <a:pt x="153555" y="60960"/>
                  </a:lnTo>
                  <a:lnTo>
                    <a:pt x="166725" y="66040"/>
                  </a:lnTo>
                  <a:lnTo>
                    <a:pt x="179235" y="73660"/>
                  </a:lnTo>
                  <a:lnTo>
                    <a:pt x="191135" y="80010"/>
                  </a:lnTo>
                  <a:lnTo>
                    <a:pt x="224764" y="105410"/>
                  </a:lnTo>
                  <a:lnTo>
                    <a:pt x="254850" y="133350"/>
                  </a:lnTo>
                  <a:lnTo>
                    <a:pt x="281038" y="166370"/>
                  </a:lnTo>
                  <a:lnTo>
                    <a:pt x="303009" y="203200"/>
                  </a:lnTo>
                  <a:lnTo>
                    <a:pt x="305803" y="209550"/>
                  </a:lnTo>
                  <a:lnTo>
                    <a:pt x="308102" y="214630"/>
                  </a:lnTo>
                  <a:lnTo>
                    <a:pt x="310299" y="220980"/>
                  </a:lnTo>
                  <a:lnTo>
                    <a:pt x="312813" y="227330"/>
                  </a:lnTo>
                  <a:lnTo>
                    <a:pt x="318757" y="241300"/>
                  </a:lnTo>
                  <a:lnTo>
                    <a:pt x="331381" y="266700"/>
                  </a:lnTo>
                  <a:lnTo>
                    <a:pt x="337312" y="279400"/>
                  </a:lnTo>
                  <a:lnTo>
                    <a:pt x="342938" y="293370"/>
                  </a:lnTo>
                  <a:lnTo>
                    <a:pt x="348818" y="304800"/>
                  </a:lnTo>
                  <a:lnTo>
                    <a:pt x="355269" y="317500"/>
                  </a:lnTo>
                  <a:lnTo>
                    <a:pt x="362623" y="328930"/>
                  </a:lnTo>
                  <a:lnTo>
                    <a:pt x="369341" y="332740"/>
                  </a:lnTo>
                  <a:lnTo>
                    <a:pt x="379437" y="337820"/>
                  </a:lnTo>
                  <a:lnTo>
                    <a:pt x="390309" y="340360"/>
                  </a:lnTo>
                  <a:lnTo>
                    <a:pt x="399376" y="344170"/>
                  </a:lnTo>
                  <a:lnTo>
                    <a:pt x="442137" y="365760"/>
                  </a:lnTo>
                  <a:lnTo>
                    <a:pt x="459816" y="378460"/>
                  </a:lnTo>
                  <a:lnTo>
                    <a:pt x="465963" y="382270"/>
                  </a:lnTo>
                  <a:lnTo>
                    <a:pt x="473913" y="387350"/>
                  </a:lnTo>
                  <a:lnTo>
                    <a:pt x="480936" y="392430"/>
                  </a:lnTo>
                  <a:lnTo>
                    <a:pt x="484301" y="398780"/>
                  </a:lnTo>
                  <a:lnTo>
                    <a:pt x="463969" y="398780"/>
                  </a:lnTo>
                  <a:lnTo>
                    <a:pt x="445858" y="400050"/>
                  </a:lnTo>
                  <a:lnTo>
                    <a:pt x="429602" y="403860"/>
                  </a:lnTo>
                  <a:lnTo>
                    <a:pt x="414883" y="408940"/>
                  </a:lnTo>
                  <a:lnTo>
                    <a:pt x="409549" y="410210"/>
                  </a:lnTo>
                  <a:lnTo>
                    <a:pt x="401053" y="410210"/>
                  </a:lnTo>
                  <a:lnTo>
                    <a:pt x="400177" y="417830"/>
                  </a:lnTo>
                  <a:lnTo>
                    <a:pt x="403110" y="420370"/>
                  </a:lnTo>
                  <a:lnTo>
                    <a:pt x="403580" y="425450"/>
                  </a:lnTo>
                  <a:lnTo>
                    <a:pt x="405892" y="429260"/>
                  </a:lnTo>
                  <a:lnTo>
                    <a:pt x="409778" y="434340"/>
                  </a:lnTo>
                  <a:lnTo>
                    <a:pt x="414439" y="440690"/>
                  </a:lnTo>
                  <a:lnTo>
                    <a:pt x="419531" y="445770"/>
                  </a:lnTo>
                  <a:lnTo>
                    <a:pt x="424675" y="450850"/>
                  </a:lnTo>
                  <a:lnTo>
                    <a:pt x="430250" y="454660"/>
                  </a:lnTo>
                  <a:lnTo>
                    <a:pt x="435914" y="459740"/>
                  </a:lnTo>
                  <a:lnTo>
                    <a:pt x="441680" y="463550"/>
                  </a:lnTo>
                  <a:lnTo>
                    <a:pt x="447548" y="467360"/>
                  </a:lnTo>
                  <a:lnTo>
                    <a:pt x="458343" y="473710"/>
                  </a:lnTo>
                  <a:lnTo>
                    <a:pt x="480339" y="483870"/>
                  </a:lnTo>
                  <a:lnTo>
                    <a:pt x="490829" y="488950"/>
                  </a:lnTo>
                  <a:lnTo>
                    <a:pt x="496811" y="492760"/>
                  </a:lnTo>
                  <a:lnTo>
                    <a:pt x="502742" y="497840"/>
                  </a:lnTo>
                  <a:lnTo>
                    <a:pt x="514515" y="506730"/>
                  </a:lnTo>
                  <a:lnTo>
                    <a:pt x="518363" y="509270"/>
                  </a:lnTo>
                  <a:lnTo>
                    <a:pt x="520954" y="514350"/>
                  </a:lnTo>
                  <a:lnTo>
                    <a:pt x="525945" y="515620"/>
                  </a:lnTo>
                  <a:lnTo>
                    <a:pt x="525945" y="514350"/>
                  </a:lnTo>
                  <a:close/>
                </a:path>
              </a:pathLst>
            </a:custGeom>
            <a:solidFill>
              <a:srgbClr val="006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09175" y="3787197"/>
              <a:ext cx="68860" cy="69027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20276" y="4261447"/>
            <a:ext cx="2858300" cy="437821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13" name="object 13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662893" y="1082613"/>
            <a:ext cx="8667584" cy="83202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25145" marR="5080" indent="-513080" algn="ctr">
              <a:lnSpc>
                <a:spcPct val="116199"/>
              </a:lnSpc>
              <a:spcBef>
                <a:spcPts val="90"/>
              </a:spcBef>
            </a:pPr>
            <a:r>
              <a:rPr lang="en-US" sz="2400" b="1" i="1" spc="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n-US" sz="2400" b="1" i="1" spc="-2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spc="1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en-US" sz="2400" b="1" i="1" spc="-2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sz="2400" b="1" i="1" spc="-2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en-US" sz="2400" b="1" i="1" spc="-2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spc="2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2400" b="1" i="1" spc="-2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spc="1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</a:t>
            </a:r>
            <a:r>
              <a:rPr lang="en-US" sz="2400" b="1" i="1" spc="-2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spc="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2400" b="1" i="1" spc="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en-US" sz="2400" b="1" i="1" spc="-2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spc="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en-US" sz="2400" b="1" i="1" spc="-2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spc="3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en-US" sz="2400" b="1" i="1" spc="-2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400" b="1" i="1" spc="-2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7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84101" y="393527"/>
            <a:ext cx="1987295" cy="171907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6" name="object 6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5E0A5A-C01B-6CCA-8999-97B82A537993}"/>
              </a:ext>
            </a:extLst>
          </p:cNvPr>
          <p:cNvSpPr txBox="1"/>
          <p:nvPr/>
        </p:nvSpPr>
        <p:spPr>
          <a:xfrm>
            <a:off x="891448" y="1672481"/>
            <a:ext cx="937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3 ordered products from each dataset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8691AA-1C79-3DF2-9AD0-9F008E37B02D}"/>
              </a:ext>
            </a:extLst>
          </p:cNvPr>
          <p:cNvSpPr txBox="1"/>
          <p:nvPr/>
        </p:nvSpPr>
        <p:spPr>
          <a:xfrm>
            <a:off x="891448" y="2264691"/>
            <a:ext cx="93726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TopCurr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ProductID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(*)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Cnt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Orders </a:t>
            </a: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ProductID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(*)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DESC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TopArch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ProductID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(*)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Cnt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OrdersArchive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ProductID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(*)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DESC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TopCurr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UNION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TopArch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E97F2C39-098C-7FF6-9138-209A17D71A6A}"/>
              </a:ext>
            </a:extLst>
          </p:cNvPr>
          <p:cNvSpPr txBox="1"/>
          <p:nvPr/>
        </p:nvSpPr>
        <p:spPr>
          <a:xfrm>
            <a:off x="1174023" y="11777252"/>
            <a:ext cx="9090025" cy="9031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39160" marR="5080" indent="-3427095" algn="ctr">
              <a:lnSpc>
                <a:spcPct val="113900"/>
              </a:lnSpc>
              <a:spcBef>
                <a:spcPts val="100"/>
              </a:spcBef>
            </a:pPr>
            <a:r>
              <a:rPr lang="en-US" sz="2800" b="1" dirty="0">
                <a:solidFill>
                  <a:schemeClr val="bg1"/>
                </a:solidFill>
              </a:rPr>
              <a:t>Use by: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UNION with Multiple CTE 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39160" marR="5080" indent="-3427095" algn="ctr">
              <a:lnSpc>
                <a:spcPct val="113900"/>
              </a:lnSpc>
              <a:spcBef>
                <a:spcPts val="100"/>
              </a:spcBef>
            </a:pPr>
            <a:r>
              <a:rPr lang="en-US" sz="2400" dirty="0">
                <a:solidFill>
                  <a:schemeClr val="bg1"/>
                </a:solidFill>
              </a:rPr>
              <a:t>.</a:t>
            </a:r>
            <a:endParaRPr sz="22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84287CB-02F5-84A2-4124-E6CA9A066C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449" y="8266334"/>
            <a:ext cx="9647104" cy="350669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59452" y="370944"/>
            <a:ext cx="1987295" cy="171907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6" name="object 6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1387CD-42CB-AF56-186A-45C2E0A94002}"/>
              </a:ext>
            </a:extLst>
          </p:cNvPr>
          <p:cNvSpPr txBox="1"/>
          <p:nvPr/>
        </p:nvSpPr>
        <p:spPr>
          <a:xfrm>
            <a:off x="1524000" y="1504787"/>
            <a:ext cx="8153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product-customer pairs with sales over threshold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8C39BC-D43A-9683-F47C-183228964235}"/>
              </a:ext>
            </a:extLst>
          </p:cNvPr>
          <p:cNvSpPr txBox="1"/>
          <p:nvPr/>
        </p:nvSpPr>
        <p:spPr>
          <a:xfrm>
            <a:off x="2895599" y="11779930"/>
            <a:ext cx="571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Using: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INTERSECT with Window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300B23-A279-01B7-1F53-CC8FB7B45E08}"/>
              </a:ext>
            </a:extLst>
          </p:cNvPr>
          <p:cNvSpPr txBox="1"/>
          <p:nvPr/>
        </p:nvSpPr>
        <p:spPr>
          <a:xfrm>
            <a:off x="914400" y="2503906"/>
            <a:ext cx="95250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ProductID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ProductID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Total </a:t>
            </a: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Orders </a:t>
            </a: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ProductID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HAVING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50</a:t>
            </a:r>
          </a:p>
          <a:p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INTERSECT</a:t>
            </a: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ProductID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ProductID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Total </a:t>
            </a: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OrdersArchive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ProductID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HAVING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50</a:t>
            </a:r>
          </a:p>
          <a:p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32D5A9F-6800-C3C4-C820-692E1A419A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651" y="8874881"/>
            <a:ext cx="9525000" cy="290082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22201" y="339052"/>
            <a:ext cx="2005583" cy="171907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480866" y="12621124"/>
            <a:ext cx="4563110" cy="805815"/>
            <a:chOff x="3657485" y="12342049"/>
            <a:chExt cx="4563110" cy="805815"/>
          </a:xfrm>
        </p:grpSpPr>
        <p:sp>
          <p:nvSpPr>
            <p:cNvPr id="6" name="object 6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697911" y="12593499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4920315" y="12765495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 dirty="0">
              <a:latin typeface="Trebuchet MS"/>
              <a:cs typeface="Trebuchet M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7D3595-23B5-1021-8E0F-3C1341E3F34F}"/>
              </a:ext>
            </a:extLst>
          </p:cNvPr>
          <p:cNvSpPr txBox="1"/>
          <p:nvPr/>
        </p:nvSpPr>
        <p:spPr>
          <a:xfrm>
            <a:off x="914400" y="12134810"/>
            <a:ext cx="990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by: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UNION ALL with Partitioned Window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BA21AB-38BF-66BE-3303-2DA26FC2A27D}"/>
              </a:ext>
            </a:extLst>
          </p:cNvPr>
          <p:cNvSpPr txBox="1"/>
          <p:nvPr/>
        </p:nvSpPr>
        <p:spPr>
          <a:xfrm>
            <a:off x="685800" y="2132835"/>
            <a:ext cx="92202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OrderID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OrderDate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  Sales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  YEAR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OrderDate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Yr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24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RANK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PARTITION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OrderDate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Sales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DESC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RankByYear</a:t>
            </a: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OrderID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OrderDate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Sales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Orders</a:t>
            </a: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UNION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OrderID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OrderDate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Sales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OrdersArchive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all_data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B0C6C1-B36E-5453-8508-B6EB5DB5B325}"/>
              </a:ext>
            </a:extLst>
          </p:cNvPr>
          <p:cNvSpPr txBox="1"/>
          <p:nvPr/>
        </p:nvSpPr>
        <p:spPr>
          <a:xfrm>
            <a:off x="3070338" y="1564302"/>
            <a:ext cx="5715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Rank order volumes by year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47F25FD-DED3-1437-4FEB-F33629F59E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7524750"/>
            <a:ext cx="8991600" cy="456490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84101" y="370646"/>
            <a:ext cx="1914143" cy="171907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6" name="object 6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0022" y="11946715"/>
            <a:ext cx="8529955" cy="4630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2820" marR="5080" indent="-3500754" algn="ctr">
              <a:lnSpc>
                <a:spcPct val="113900"/>
              </a:lnSpc>
              <a:spcBef>
                <a:spcPts val="100"/>
              </a:spcBef>
            </a:pP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by: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INTERSECT on Composite Keys</a:t>
            </a:r>
            <a:endParaRPr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258DCE-110B-2AF9-B23C-B713994B438A}"/>
              </a:ext>
            </a:extLst>
          </p:cNvPr>
          <p:cNvSpPr txBox="1"/>
          <p:nvPr/>
        </p:nvSpPr>
        <p:spPr>
          <a:xfrm>
            <a:off x="980959" y="1585417"/>
            <a:ext cx="96219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Validate backup data using multiple fields</a:t>
            </a:r>
            <a:endParaRPr lang="en-IN" sz="28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7BB746-3BA8-6E99-C750-3E4300E6176D}"/>
              </a:ext>
            </a:extLst>
          </p:cNvPr>
          <p:cNvSpPr txBox="1"/>
          <p:nvPr/>
        </p:nvSpPr>
        <p:spPr>
          <a:xfrm>
            <a:off x="1292543" y="2130181"/>
            <a:ext cx="8687434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OrderID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ProductID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Quantity </a:t>
            </a: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Orders</a:t>
            </a:r>
          </a:p>
          <a:p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INTERSECT</a:t>
            </a:r>
          </a:p>
          <a:p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OrderID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ProductID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Quantity </a:t>
            </a: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OrdersArchive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2A63562-955C-E7BC-E542-C6B3E20E9E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2542" y="8685822"/>
            <a:ext cx="8687433" cy="31530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CD51C-1427-6049-37D8-C726CE35F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32E7FBD8-A22C-E9E7-7B5E-15DA2986B5B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>
            <a:extLst>
              <a:ext uri="{FF2B5EF4-FFF2-40B4-BE49-F238E27FC236}">
                <a16:creationId xmlns:a16="http://schemas.microsoft.com/office/drawing/2014/main" id="{C28F4B33-94D6-F0A4-7177-2CA48DE0561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grpSp>
        <p:nvGrpSpPr>
          <p:cNvPr id="5" name="object 5">
            <a:extLst>
              <a:ext uri="{FF2B5EF4-FFF2-40B4-BE49-F238E27FC236}">
                <a16:creationId xmlns:a16="http://schemas.microsoft.com/office/drawing/2014/main" id="{8CBEFC72-B393-8A1E-CCAD-F0DDEE9B03A2}"/>
              </a:ext>
            </a:extLst>
          </p:cNvPr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63A327AE-2346-4260-B291-33FAF3627988}"/>
                </a:ext>
              </a:extLst>
            </p:cNvPr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C43522B6-91BD-1169-987F-26D37ADE48D9}"/>
                </a:ext>
              </a:extLst>
            </p:cNvPr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A6F757B9-D13A-136B-98CD-A1422C40CC9C}"/>
                </a:ext>
              </a:extLst>
            </p:cNvPr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CCACBD8A-69D3-88C7-F5D7-3E76FC585901}"/>
                </a:ext>
              </a:extLst>
            </p:cNvPr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8C53AD64-B204-5165-1DC9-DCE14CE2C8DB}"/>
                </a:ext>
              </a:extLst>
            </p:cNvPr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0E8D677E-2E2D-50D7-A787-32C62654C2E6}"/>
                </a:ext>
              </a:extLst>
            </p:cNvPr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>
            <a:extLst>
              <a:ext uri="{FF2B5EF4-FFF2-40B4-BE49-F238E27FC236}">
                <a16:creationId xmlns:a16="http://schemas.microsoft.com/office/drawing/2014/main" id="{2BD16248-4D66-657F-73AC-A8C3947827A0}"/>
              </a:ext>
            </a:extLst>
          </p:cNvPr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474AD724-3CDC-BCF6-98C0-F4CCB1E1A6A3}"/>
              </a:ext>
            </a:extLst>
          </p:cNvPr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4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CF4193-E3EC-C7B1-3CBF-EE76B113F9E8}"/>
              </a:ext>
            </a:extLst>
          </p:cNvPr>
          <p:cNvSpPr txBox="1"/>
          <p:nvPr/>
        </p:nvSpPr>
        <p:spPr>
          <a:xfrm>
            <a:off x="857247" y="1541875"/>
            <a:ext cx="971550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Employees who were managers and also submitted orders to same customers</a:t>
            </a:r>
            <a:endParaRPr lang="en-IN" sz="28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1851A3-6FA4-8131-8E70-9E83DA07BD17}"/>
              </a:ext>
            </a:extLst>
          </p:cNvPr>
          <p:cNvSpPr txBox="1"/>
          <p:nvPr/>
        </p:nvSpPr>
        <p:spPr>
          <a:xfrm>
            <a:off x="4731968" y="661222"/>
            <a:ext cx="1256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11</a:t>
            </a:r>
            <a:endParaRPr lang="en-IN" sz="72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EB5CE6-F23F-0C52-1A85-6F067F8CD669}"/>
              </a:ext>
            </a:extLst>
          </p:cNvPr>
          <p:cNvSpPr txBox="1"/>
          <p:nvPr/>
        </p:nvSpPr>
        <p:spPr>
          <a:xfrm>
            <a:off x="674167" y="2424631"/>
            <a:ext cx="93726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Employee_id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4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Employees e</a:t>
            </a:r>
          </a:p>
          <a:p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Orders o </a:t>
            </a: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Employee_id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4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SalesPersonID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EXISTS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Employees e2 </a:t>
            </a: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e2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ManagerID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Employee_id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INTERSECT</a:t>
            </a: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Employee_id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oa</a:t>
            </a:r>
            <a:r>
              <a:rPr lang="en-US" sz="24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Employees e</a:t>
            </a:r>
          </a:p>
          <a:p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JOIN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OrdersArchive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oa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Employee_id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oa</a:t>
            </a:r>
            <a:r>
              <a:rPr lang="en-US" sz="24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SalesPersonID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48E896-B668-EDBE-21EC-08ADF4805715}"/>
              </a:ext>
            </a:extLst>
          </p:cNvPr>
          <p:cNvSpPr txBox="1"/>
          <p:nvPr/>
        </p:nvSpPr>
        <p:spPr>
          <a:xfrm>
            <a:off x="1335032" y="11942213"/>
            <a:ext cx="91895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Use Case</a:t>
            </a:r>
            <a:r>
              <a:rPr lang="en-US" sz="2400" dirty="0">
                <a:solidFill>
                  <a:schemeClr val="bg1"/>
                </a:solidFill>
              </a:rPr>
              <a:t>: Mixed-role activity analysis in legacy migration.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9F721DD-1F0F-1987-57C9-7CA22365C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47" y="8134351"/>
            <a:ext cx="9189520" cy="368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50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9A519-ED90-E254-C976-F47CCB77F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DB12EB96-5911-6FB8-E2A3-75EB9DE9734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>
            <a:extLst>
              <a:ext uri="{FF2B5EF4-FFF2-40B4-BE49-F238E27FC236}">
                <a16:creationId xmlns:a16="http://schemas.microsoft.com/office/drawing/2014/main" id="{65CEFC9C-EB81-E5B1-4D65-B88C87E1A66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grpSp>
        <p:nvGrpSpPr>
          <p:cNvPr id="5" name="object 5">
            <a:extLst>
              <a:ext uri="{FF2B5EF4-FFF2-40B4-BE49-F238E27FC236}">
                <a16:creationId xmlns:a16="http://schemas.microsoft.com/office/drawing/2014/main" id="{62726437-FC24-14E5-ECDF-33284617ABBA}"/>
              </a:ext>
            </a:extLst>
          </p:cNvPr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3805B4B4-DCE6-DCEE-801B-BCC4674EF90B}"/>
                </a:ext>
              </a:extLst>
            </p:cNvPr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70CEFCF5-3D62-C76D-1E12-DEAF2F4A3A66}"/>
                </a:ext>
              </a:extLst>
            </p:cNvPr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E4EF1F94-7FB0-4132-6365-0B4C2C6E0096}"/>
                </a:ext>
              </a:extLst>
            </p:cNvPr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4EF6CE24-8F85-31E0-655D-47677C8192AE}"/>
                </a:ext>
              </a:extLst>
            </p:cNvPr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003276DD-FB72-433E-A653-8FACCDB97A3F}"/>
                </a:ext>
              </a:extLst>
            </p:cNvPr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1D456551-9C75-822C-BE61-C237D3FF93C0}"/>
                </a:ext>
              </a:extLst>
            </p:cNvPr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>
            <a:extLst>
              <a:ext uri="{FF2B5EF4-FFF2-40B4-BE49-F238E27FC236}">
                <a16:creationId xmlns:a16="http://schemas.microsoft.com/office/drawing/2014/main" id="{07EDA060-6860-DC2E-7FB2-49591639EB8E}"/>
              </a:ext>
            </a:extLst>
          </p:cNvPr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7851429F-F6A2-14EB-600A-6AF912C2D20F}"/>
              </a:ext>
            </a:extLst>
          </p:cNvPr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4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BD0B48F0-D150-1027-EF5D-A017C610EF98}"/>
              </a:ext>
            </a:extLst>
          </p:cNvPr>
          <p:cNvSpPr txBox="1"/>
          <p:nvPr/>
        </p:nvSpPr>
        <p:spPr>
          <a:xfrm>
            <a:off x="894715" y="11916240"/>
            <a:ext cx="10154285" cy="4630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2820" marR="5080" indent="-3500754" algn="ctr">
              <a:lnSpc>
                <a:spcPct val="113900"/>
              </a:lnSpc>
              <a:spcBef>
                <a:spcPts val="100"/>
              </a:spcBef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Case: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Catch data loss during date/time format conversions in ETL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  <a:endParaRPr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9AE2C2-CBB1-151E-FF3F-44900E14D595}"/>
              </a:ext>
            </a:extLst>
          </p:cNvPr>
          <p:cNvSpPr txBox="1"/>
          <p:nvPr/>
        </p:nvSpPr>
        <p:spPr>
          <a:xfrm>
            <a:off x="1017863" y="1650493"/>
            <a:ext cx="93942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Orders with mismatched </a:t>
            </a:r>
            <a:r>
              <a:rPr lang="en-US" sz="2800" b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ShipDate</a:t>
            </a:r>
            <a:r>
              <a:rPr lang="en-US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due to </a:t>
            </a:r>
            <a:r>
              <a:rPr lang="en-US" sz="2800" b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timezone</a:t>
            </a:r>
            <a:r>
              <a:rPr lang="en-US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conversion issue</a:t>
            </a:r>
            <a:endParaRPr lang="en-IN" sz="28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031CC4-5A33-BC50-0F21-D41BB2454A76}"/>
              </a:ext>
            </a:extLst>
          </p:cNvPr>
          <p:cNvSpPr txBox="1"/>
          <p:nvPr/>
        </p:nvSpPr>
        <p:spPr>
          <a:xfrm>
            <a:off x="4739686" y="619483"/>
            <a:ext cx="1256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12</a:t>
            </a:r>
            <a:endParaRPr lang="en-IN" sz="7200" b="1" dirty="0">
              <a:solidFill>
                <a:schemeClr val="bg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357EFDC-C3B4-1A76-F67A-564086E657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5987" y="6942495"/>
            <a:ext cx="8678025" cy="457394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C7418A3-B805-8BB2-2DE5-09626C4E6135}"/>
              </a:ext>
            </a:extLst>
          </p:cNvPr>
          <p:cNvSpPr txBox="1"/>
          <p:nvPr/>
        </p:nvSpPr>
        <p:spPr>
          <a:xfrm>
            <a:off x="1375987" y="2418180"/>
            <a:ext cx="86780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OrderID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FORMAT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ShipDate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2400" b="1" i="1" dirty="0" err="1">
                <a:solidFill>
                  <a:srgbClr val="FF000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yyyy</a:t>
            </a:r>
            <a:r>
              <a:rPr lang="en-US" sz="2400" b="1" i="1" dirty="0">
                <a:solidFill>
                  <a:srgbClr val="FF000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-MM-dd'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ShipDate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Orders</a:t>
            </a: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EXCEPT</a:t>
            </a: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OrderID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FORMAT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ShipDate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2400" b="1" i="1" dirty="0" err="1">
                <a:solidFill>
                  <a:srgbClr val="FF000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yyyy</a:t>
            </a:r>
            <a:r>
              <a:rPr lang="en-US" sz="2400" b="1" i="1" dirty="0">
                <a:solidFill>
                  <a:srgbClr val="FF000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-MM-dd'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ShipDate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OrdersArchive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23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2BA71-095A-1BD4-F999-0E87A0027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38BD9DF9-9F48-1D82-F716-B50FE1E666C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526" y="101554"/>
            <a:ext cx="11430000" cy="737759"/>
          </a:xfrm>
          <a:prstGeom prst="rect">
            <a:avLst/>
          </a:prstGeom>
        </p:spPr>
      </p:pic>
      <p:pic>
        <p:nvPicPr>
          <p:cNvPr id="3" name="object 3">
            <a:extLst>
              <a:ext uri="{FF2B5EF4-FFF2-40B4-BE49-F238E27FC236}">
                <a16:creationId xmlns:a16="http://schemas.microsoft.com/office/drawing/2014/main" id="{40B1B412-CB90-607E-952E-2F149B48CF2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sp>
        <p:nvSpPr>
          <p:cNvPr id="19" name="object 19">
            <a:extLst>
              <a:ext uri="{FF2B5EF4-FFF2-40B4-BE49-F238E27FC236}">
                <a16:creationId xmlns:a16="http://schemas.microsoft.com/office/drawing/2014/main" id="{E856FFFF-AB54-3C08-64EA-E01ABAC17232}"/>
              </a:ext>
            </a:extLst>
          </p:cNvPr>
          <p:cNvSpPr txBox="1"/>
          <p:nvPr/>
        </p:nvSpPr>
        <p:spPr>
          <a:xfrm>
            <a:off x="2462722" y="969002"/>
            <a:ext cx="6428354" cy="60112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25145" marR="5080" indent="-513080" algn="ctr">
              <a:lnSpc>
                <a:spcPct val="116199"/>
              </a:lnSpc>
              <a:spcBef>
                <a:spcPts val="90"/>
              </a:spcBef>
            </a:pPr>
            <a:r>
              <a:rPr lang="en-US" sz="3600" b="1" u="sng" dirty="0">
                <a:solidFill>
                  <a:schemeClr val="bg1"/>
                </a:solidFill>
              </a:rPr>
              <a:t>What is a JOINs</a:t>
            </a:r>
            <a:endParaRPr sz="32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6B114EEF-3397-3DE1-AAE6-A553E549E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4967220"/>
            <a:ext cx="1002029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Types Of Set Operators: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BC7403-D140-93EB-19FB-432EED935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2117957"/>
            <a:ext cx="103251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operators allow you to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combine the results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two or more SELECT statements into a single result set — similar to how sets work in mathematics.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6E60C15-A692-5F51-094E-BD0488507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162553"/>
              </p:ext>
            </p:extLst>
          </p:nvPr>
        </p:nvGraphicFramePr>
        <p:xfrm>
          <a:off x="704850" y="6604574"/>
          <a:ext cx="10287000" cy="3977638"/>
        </p:xfrm>
        <a:graphic>
          <a:graphicData uri="http://schemas.openxmlformats.org/drawingml/2006/table">
            <a:tbl>
              <a:tblPr/>
              <a:tblGrid>
                <a:gridCol w="5143500">
                  <a:extLst>
                    <a:ext uri="{9D8B030D-6E8A-4147-A177-3AD203B41FA5}">
                      <a16:colId xmlns:a16="http://schemas.microsoft.com/office/drawing/2014/main" val="738155340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3227314514"/>
                    </a:ext>
                  </a:extLst>
                </a:gridCol>
              </a:tblGrid>
              <a:tr h="4850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099613"/>
                  </a:ext>
                </a:extLst>
              </a:tr>
              <a:tr h="8731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Combines results and removes duplicates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893418"/>
                  </a:ext>
                </a:extLst>
              </a:tr>
              <a:tr h="8731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UNION 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Combines results including duplicates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471837"/>
                  </a:ext>
                </a:extLst>
              </a:tr>
              <a:tr h="8731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INTERSECT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rows common to both queries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901689"/>
                  </a:ext>
                </a:extLst>
              </a:tr>
              <a:tr h="8731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rows from first query not in second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635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1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E50B752F-44E6-7D13-6D58-4EC9637D243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666751"/>
          </a:xfrm>
          <a:prstGeom prst="rect">
            <a:avLst/>
          </a:prstGeom>
        </p:spPr>
      </p:pic>
      <p:pic>
        <p:nvPicPr>
          <p:cNvPr id="3" name="object 2">
            <a:extLst>
              <a:ext uri="{FF2B5EF4-FFF2-40B4-BE49-F238E27FC236}">
                <a16:creationId xmlns:a16="http://schemas.microsoft.com/office/drawing/2014/main" id="{E5F78380-A4B8-8390-111E-47698615C40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620749"/>
            <a:ext cx="11430000" cy="6667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43AFDF-396E-BFB1-0927-015290433186}"/>
              </a:ext>
            </a:extLst>
          </p:cNvPr>
          <p:cNvSpPr txBox="1"/>
          <p:nvPr/>
        </p:nvSpPr>
        <p:spPr>
          <a:xfrm>
            <a:off x="4343400" y="1117254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 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86B1AB-28E9-359E-A4B4-429726EAC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8043326"/>
            <a:ext cx="9982200" cy="4603700"/>
          </a:xfrm>
          <a:prstGeom prst="rect">
            <a:avLst/>
          </a:prstGeom>
        </p:spPr>
      </p:pic>
      <p:pic>
        <p:nvPicPr>
          <p:cNvPr id="14" name="Picture 13" descr="A diagram of a workflow&#10;&#10;AI-generated content may be incorrect.">
            <a:extLst>
              <a:ext uri="{FF2B5EF4-FFF2-40B4-BE49-F238E27FC236}">
                <a16:creationId xmlns:a16="http://schemas.microsoft.com/office/drawing/2014/main" id="{456B5FD7-349F-D222-658C-9F7547680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962150"/>
            <a:ext cx="9982200" cy="556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9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310"/>
            <a:ext cx="11430000" cy="7377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5" name="object 5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43400" y="518431"/>
            <a:ext cx="1908047" cy="171907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924101" y="606393"/>
            <a:ext cx="10115432" cy="16914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90"/>
              </a:spcBef>
            </a:pPr>
            <a:endParaRPr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endParaRPr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UNION for Customer Order Tracking (with source tag)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 dirty="0">
              <a:latin typeface="Trebuchet MS"/>
              <a:cs typeface="Trebuchet M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B290C97-A0A6-9D6A-0A50-7C3218DE15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7541" y="5474989"/>
            <a:ext cx="8857059" cy="649541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C846D9B-FE91-E54D-563F-E48E2929D1B0}"/>
              </a:ext>
            </a:extLst>
          </p:cNvPr>
          <p:cNvSpPr txBox="1"/>
          <p:nvPr/>
        </p:nvSpPr>
        <p:spPr>
          <a:xfrm>
            <a:off x="1295400" y="2576788"/>
            <a:ext cx="885705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10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OrderID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'Current'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Orders</a:t>
            </a: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UNION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OrderID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'Archive'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OrdersArchive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6232" y="2100782"/>
            <a:ext cx="8281167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number of orders across all time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19600" y="681137"/>
            <a:ext cx="2005583" cy="171907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7" name="object 7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96233" y="11787561"/>
            <a:ext cx="9119366" cy="399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3645" marR="5080" indent="-3751579" algn="ctr">
              <a:lnSpc>
                <a:spcPct val="113900"/>
              </a:lnSpc>
              <a:spcBef>
                <a:spcPts val="100"/>
              </a:spcBef>
            </a:pPr>
            <a:r>
              <a:rPr lang="en-US" sz="2400" b="1" dirty="0">
                <a:solidFill>
                  <a:schemeClr val="bg1"/>
                </a:solidFill>
              </a:rPr>
              <a:t>Use by: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UNION ALL + Aggregation</a:t>
            </a:r>
            <a:endParaRPr sz="22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08B7BC4-A985-CC94-5068-1481F66722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6234" y="8296560"/>
            <a:ext cx="8052566" cy="265719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54485E7-E684-85FC-E059-A35393E52EF9}"/>
              </a:ext>
            </a:extLst>
          </p:cNvPr>
          <p:cNvSpPr txBox="1"/>
          <p:nvPr/>
        </p:nvSpPr>
        <p:spPr>
          <a:xfrm>
            <a:off x="1828800" y="2854510"/>
            <a:ext cx="67056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1" i="1" dirty="0">
                <a:solidFill>
                  <a:srgbClr val="FF000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2400" b="1" i="1" dirty="0" err="1">
                <a:solidFill>
                  <a:srgbClr val="FF000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AllTimeOrders</a:t>
            </a:r>
            <a:r>
              <a:rPr lang="en-US" sz="2400" b="1" i="1" dirty="0">
                <a:solidFill>
                  <a:srgbClr val="FF000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Label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(*)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TotalOrders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OrderID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Orders</a:t>
            </a: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UNION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OrderID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OrdersArchive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AllOrders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944" y="1882279"/>
            <a:ext cx="1038425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 who never placed archived orders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43400" y="467945"/>
            <a:ext cx="1987295" cy="171907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7" name="object 7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A8B7F91-3692-8405-F007-97D61466D9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3972" y="6504374"/>
            <a:ext cx="7696200" cy="49484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28FA97A-C67A-3E19-F21C-AD55B0E04AA9}"/>
              </a:ext>
            </a:extLst>
          </p:cNvPr>
          <p:cNvSpPr txBox="1"/>
          <p:nvPr/>
        </p:nvSpPr>
        <p:spPr>
          <a:xfrm>
            <a:off x="1665872" y="2733094"/>
            <a:ext cx="77343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Customers</a:t>
            </a:r>
          </a:p>
          <a:p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EXCEPT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DISTINCT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OrdersArchive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785520"/>
            <a:ext cx="99821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 recent vs old order volume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84101" y="370944"/>
            <a:ext cx="2005583" cy="171907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7" name="object 7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800" y="11765228"/>
            <a:ext cx="10820399" cy="110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7285" marR="5080" indent="-3665220" algn="ctr">
              <a:lnSpc>
                <a:spcPct val="113900"/>
              </a:lnSpc>
              <a:spcBef>
                <a:spcPts val="100"/>
              </a:spcBef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by: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UNION ALL with Filtering</a:t>
            </a:r>
            <a:endParaRPr lang="en-US" sz="2400" dirty="0">
              <a:solidFill>
                <a:schemeClr val="bg1"/>
              </a:solidFill>
            </a:endParaRPr>
          </a:p>
          <a:p>
            <a:pPr marL="3677285" marR="5080" indent="-3665220" algn="ctr">
              <a:lnSpc>
                <a:spcPct val="113900"/>
              </a:lnSpc>
              <a:spcBef>
                <a:spcPts val="100"/>
              </a:spcBef>
            </a:pP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5D76F2C-9230-32EF-C903-4712EE6597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1" y="8058150"/>
            <a:ext cx="8153400" cy="345761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F75AA0D-52A8-A0DB-F784-0FDE7100B81D}"/>
              </a:ext>
            </a:extLst>
          </p:cNvPr>
          <p:cNvSpPr txBox="1"/>
          <p:nvPr/>
        </p:nvSpPr>
        <p:spPr>
          <a:xfrm>
            <a:off x="1352551" y="2411085"/>
            <a:ext cx="77724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1" i="1" dirty="0">
                <a:solidFill>
                  <a:srgbClr val="FF000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'2025'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YearTag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(*)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Total </a:t>
            </a: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Orders </a:t>
            </a: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OrderDate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2025</a:t>
            </a: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UNION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1" i="1" dirty="0">
                <a:solidFill>
                  <a:srgbClr val="FF000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'2024'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YearTag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(*)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OrdersArchive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OrderDate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2024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1685" y="111568"/>
            <a:ext cx="11430000" cy="2138234"/>
            <a:chOff x="0" y="2065"/>
            <a:chExt cx="11430000" cy="213823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065"/>
              <a:ext cx="11430000" cy="7377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02416" y="421228"/>
              <a:ext cx="1987295" cy="1719071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7" name="object 7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48045F-1281-9E28-A0EF-57548B98A76C}"/>
              </a:ext>
            </a:extLst>
          </p:cNvPr>
          <p:cNvSpPr txBox="1"/>
          <p:nvPr/>
        </p:nvSpPr>
        <p:spPr>
          <a:xfrm>
            <a:off x="1219200" y="1809750"/>
            <a:ext cx="8991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INTERSECT on Employees involved in both current and archived sales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0869BC7-A7BF-59C1-47CE-3603A300C2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716" y="6396037"/>
            <a:ext cx="9426083" cy="415544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0F0240F-B645-BD79-4139-CBA2C6840141}"/>
              </a:ext>
            </a:extLst>
          </p:cNvPr>
          <p:cNvSpPr txBox="1"/>
          <p:nvPr/>
        </p:nvSpPr>
        <p:spPr>
          <a:xfrm>
            <a:off x="822816" y="2927235"/>
            <a:ext cx="805448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SELECT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SalesPersonID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FROM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Orders</a:t>
            </a:r>
          </a:p>
          <a:p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INTERSECT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SELECT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SalesPersonID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FROM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OrdersArchive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4961" y="1522947"/>
            <a:ext cx="8220075" cy="495649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High-spending customers only in current data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43400" y="347616"/>
            <a:ext cx="2005583" cy="171907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426530" y="12619111"/>
            <a:ext cx="4563110" cy="805815"/>
            <a:chOff x="3657485" y="12342049"/>
            <a:chExt cx="4563110" cy="805815"/>
          </a:xfrm>
        </p:grpSpPr>
        <p:sp>
          <p:nvSpPr>
            <p:cNvPr id="7" name="object 7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681675" y="12691197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788200" y="12730348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69985" y="12022858"/>
            <a:ext cx="9090025" cy="9031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39160" marR="5080" indent="-3427095" algn="ctr">
              <a:lnSpc>
                <a:spcPct val="113900"/>
              </a:lnSpc>
              <a:spcBef>
                <a:spcPts val="100"/>
              </a:spcBef>
            </a:pPr>
            <a:r>
              <a:rPr lang="en-US" sz="2800" b="1" dirty="0">
                <a:solidFill>
                  <a:schemeClr val="bg1"/>
                </a:solidFill>
              </a:rPr>
              <a:t>Use by: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 with Aggregation and IN , NOT IN Operators</a:t>
            </a:r>
          </a:p>
          <a:p>
            <a:pPr marL="3439160" marR="5080" indent="-3427095" algn="ctr">
              <a:lnSpc>
                <a:spcPct val="113900"/>
              </a:lnSpc>
              <a:spcBef>
                <a:spcPts val="100"/>
              </a:spcBef>
            </a:pPr>
            <a:r>
              <a:rPr lang="en-US" sz="2400" dirty="0">
                <a:solidFill>
                  <a:schemeClr val="bg1"/>
                </a:solidFill>
              </a:rPr>
              <a:t>.</a:t>
            </a:r>
            <a:endParaRPr sz="22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F931D94-9520-E6CF-2B2D-139849E231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6769812"/>
            <a:ext cx="4876800" cy="496994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C5D3BD2-D041-2325-BA11-B4FF49462C81}"/>
              </a:ext>
            </a:extLst>
          </p:cNvPr>
          <p:cNvSpPr txBox="1"/>
          <p:nvPr/>
        </p:nvSpPr>
        <p:spPr>
          <a:xfrm>
            <a:off x="5767361" y="2328539"/>
            <a:ext cx="5715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TotalSpent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Orders</a:t>
            </a: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HAVING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100</a:t>
            </a:r>
          </a:p>
          <a:p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curr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EXCEPT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OrdersArchive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D2345A5-2A28-C706-3A76-EDE4820D58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7361" y="6745375"/>
            <a:ext cx="5066304" cy="499438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2690071-810E-9955-2480-04F16ADE38BC}"/>
              </a:ext>
            </a:extLst>
          </p:cNvPr>
          <p:cNvSpPr txBox="1"/>
          <p:nvPr/>
        </p:nvSpPr>
        <p:spPr>
          <a:xfrm>
            <a:off x="457200" y="2338177"/>
            <a:ext cx="5715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TotalSpent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Orders</a:t>
            </a: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HAVING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FF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100</a:t>
            </a:r>
          </a:p>
          <a:p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curr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EXCEPT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OrdersArchive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CustomerID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NOT IN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1985</TotalTime>
  <Words>817</Words>
  <Application>Microsoft Office PowerPoint</Application>
  <PresentationFormat>Custom</PresentationFormat>
  <Paragraphs>204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Arowwai Industries</dc:title>
  <dc:creator>Anshul Kashyap</dc:creator>
  <cp:keywords>DAGsDdIkC44,BAGIlo7fihY,0</cp:keywords>
  <cp:lastModifiedBy>365 Phagwara</cp:lastModifiedBy>
  <cp:revision>46</cp:revision>
  <dcterms:created xsi:type="dcterms:W3CDTF">2025-07-03T02:29:47Z</dcterms:created>
  <dcterms:modified xsi:type="dcterms:W3CDTF">2025-07-08T01:07:08Z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2025-07-03T00:00:00Z</vt:filetime>
  </property>
  <property fmtid="{D5CDD505-2E9C-101B-9397-08002B2CF9AE}" pid="3" name="Creator">
    <vt:lpwstr>Canva</vt:lpwstr>
  </property>
  <property fmtid="{D5CDD505-2E9C-101B-9397-08002B2CF9AE}" pid="4" name="LastSaved">
    <vt:filetime>2025-07-03T00:00:00Z</vt:filetime>
  </property>
  <property fmtid="{D5CDD505-2E9C-101B-9397-08002B2CF9AE}" pid="5" name="Producer">
    <vt:lpwstr>Canva</vt:lpwstr>
  </property>
</Properties>
</file>