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</p:sldIdLst>
  <p:sldSz cx="11430000" cy="14287500"/>
  <p:notesSz cx="11430000" cy="14287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99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4429125"/>
            <a:ext cx="9715500" cy="3000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8001000"/>
            <a:ext cx="8001000" cy="3571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3286125"/>
            <a:ext cx="4972050" cy="942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3286125"/>
            <a:ext cx="4972050" cy="942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1430000" cy="14287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500" y="571500"/>
            <a:ext cx="102870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500" y="3286125"/>
            <a:ext cx="10287000" cy="942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13287375"/>
            <a:ext cx="3657600" cy="714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13287375"/>
            <a:ext cx="2628900" cy="714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13287375"/>
            <a:ext cx="2628900" cy="714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github.com/Anshlibrary/10-Most-Commonly-Used-Subqueries-In-The-Industr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hyperlink" Target="https://github.com/Anshlibrary/10-Most-Commonly-Used-Subqueries-In-The-Industry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hyperlink" Target="https://github.com/Anshlibrary/10-Most-Commonly-Used-Subqueries-In-The-Industr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77101" y="2419605"/>
            <a:ext cx="3667124" cy="30003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05820" y="6271324"/>
            <a:ext cx="7440930" cy="260968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 algn="ctr">
              <a:lnSpc>
                <a:spcPts val="10200"/>
              </a:lnSpc>
              <a:spcBef>
                <a:spcPts val="625"/>
              </a:spcBef>
            </a:pPr>
            <a:r>
              <a:rPr lang="en-US" sz="8000" spc="-315" dirty="0">
                <a:solidFill>
                  <a:srgbClr val="FFFFFF"/>
                </a:solidFill>
                <a:latin typeface="Times New Roman"/>
                <a:cs typeface="Times New Roman"/>
              </a:rPr>
              <a:t>VIEW With 12 Most Used Queries</a:t>
            </a:r>
            <a:endParaRPr sz="8000" dirty="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446750" y="2949640"/>
            <a:ext cx="1418590" cy="732790"/>
            <a:chOff x="9459813" y="3186716"/>
            <a:chExt cx="1418590" cy="732790"/>
          </a:xfrm>
        </p:grpSpPr>
        <p:sp>
          <p:nvSpPr>
            <p:cNvPr id="7" name="object 7"/>
            <p:cNvSpPr/>
            <p:nvPr/>
          </p:nvSpPr>
          <p:spPr>
            <a:xfrm>
              <a:off x="9459813" y="3633407"/>
              <a:ext cx="585470" cy="286385"/>
            </a:xfrm>
            <a:custGeom>
              <a:avLst/>
              <a:gdLst/>
              <a:ahLst/>
              <a:cxnLst/>
              <a:rect l="l" t="t" r="r" b="b"/>
              <a:pathLst>
                <a:path w="585470" h="286385">
                  <a:moveTo>
                    <a:pt x="46721" y="220416"/>
                  </a:moveTo>
                  <a:lnTo>
                    <a:pt x="0" y="220416"/>
                  </a:lnTo>
                  <a:lnTo>
                    <a:pt x="27" y="35532"/>
                  </a:lnTo>
                  <a:lnTo>
                    <a:pt x="46489" y="0"/>
                  </a:lnTo>
                  <a:lnTo>
                    <a:pt x="66494" y="2632"/>
                  </a:lnTo>
                  <a:lnTo>
                    <a:pt x="81781" y="11850"/>
                  </a:lnTo>
                  <a:lnTo>
                    <a:pt x="92099" y="27063"/>
                  </a:lnTo>
                  <a:lnTo>
                    <a:pt x="95756" y="35532"/>
                  </a:lnTo>
                  <a:lnTo>
                    <a:pt x="46721" y="35532"/>
                  </a:lnTo>
                  <a:lnTo>
                    <a:pt x="46721" y="220416"/>
                  </a:lnTo>
                  <a:close/>
                </a:path>
                <a:path w="585470" h="286385">
                  <a:moveTo>
                    <a:pt x="209577" y="186256"/>
                  </a:moveTo>
                  <a:lnTo>
                    <a:pt x="160848" y="186256"/>
                  </a:lnTo>
                  <a:lnTo>
                    <a:pt x="227975" y="35768"/>
                  </a:lnTo>
                  <a:lnTo>
                    <a:pt x="231875" y="27063"/>
                  </a:lnTo>
                  <a:lnTo>
                    <a:pt x="240141" y="15093"/>
                  </a:lnTo>
                  <a:lnTo>
                    <a:pt x="242447" y="11850"/>
                  </a:lnTo>
                  <a:lnTo>
                    <a:pt x="257714" y="2632"/>
                  </a:lnTo>
                  <a:lnTo>
                    <a:pt x="258123" y="2632"/>
                  </a:lnTo>
                  <a:lnTo>
                    <a:pt x="278024" y="0"/>
                  </a:lnTo>
                  <a:lnTo>
                    <a:pt x="277126" y="0"/>
                  </a:lnTo>
                  <a:lnTo>
                    <a:pt x="301533" y="4544"/>
                  </a:lnTo>
                  <a:lnTo>
                    <a:pt x="301747" y="4544"/>
                  </a:lnTo>
                  <a:lnTo>
                    <a:pt x="311449" y="8791"/>
                  </a:lnTo>
                  <a:lnTo>
                    <a:pt x="323892" y="35532"/>
                  </a:lnTo>
                  <a:lnTo>
                    <a:pt x="277198" y="35532"/>
                  </a:lnTo>
                  <a:lnTo>
                    <a:pt x="209577" y="186256"/>
                  </a:lnTo>
                  <a:close/>
                </a:path>
                <a:path w="585470" h="286385">
                  <a:moveTo>
                    <a:pt x="162178" y="223185"/>
                  </a:moveTo>
                  <a:lnTo>
                    <a:pt x="126167" y="209093"/>
                  </a:lnTo>
                  <a:lnTo>
                    <a:pt x="46827" y="35768"/>
                  </a:lnTo>
                  <a:lnTo>
                    <a:pt x="46721" y="35532"/>
                  </a:lnTo>
                  <a:lnTo>
                    <a:pt x="95756" y="35532"/>
                  </a:lnTo>
                  <a:lnTo>
                    <a:pt x="160848" y="186256"/>
                  </a:lnTo>
                  <a:lnTo>
                    <a:pt x="209577" y="186256"/>
                  </a:lnTo>
                  <a:lnTo>
                    <a:pt x="204862" y="196765"/>
                  </a:lnTo>
                  <a:lnTo>
                    <a:pt x="197827" y="209093"/>
                  </a:lnTo>
                  <a:lnTo>
                    <a:pt x="188937" y="217264"/>
                  </a:lnTo>
                  <a:lnTo>
                    <a:pt x="177337" y="221790"/>
                  </a:lnTo>
                  <a:lnTo>
                    <a:pt x="162178" y="223185"/>
                  </a:lnTo>
                  <a:close/>
                </a:path>
                <a:path w="585470" h="286385">
                  <a:moveTo>
                    <a:pt x="323927" y="220416"/>
                  </a:moveTo>
                  <a:lnTo>
                    <a:pt x="277198" y="220416"/>
                  </a:lnTo>
                  <a:lnTo>
                    <a:pt x="277198" y="35532"/>
                  </a:lnTo>
                  <a:lnTo>
                    <a:pt x="323892" y="35532"/>
                  </a:lnTo>
                  <a:lnTo>
                    <a:pt x="323927" y="220416"/>
                  </a:lnTo>
                  <a:close/>
                </a:path>
                <a:path w="585470" h="286385">
                  <a:moveTo>
                    <a:pt x="585217" y="190712"/>
                  </a:moveTo>
                  <a:lnTo>
                    <a:pt x="538436" y="190712"/>
                  </a:lnTo>
                  <a:lnTo>
                    <a:pt x="538436" y="69372"/>
                  </a:lnTo>
                  <a:lnTo>
                    <a:pt x="585247" y="69372"/>
                  </a:lnTo>
                  <a:lnTo>
                    <a:pt x="585217" y="190712"/>
                  </a:lnTo>
                  <a:close/>
                </a:path>
                <a:path w="585470" h="286385">
                  <a:moveTo>
                    <a:pt x="511304" y="285882"/>
                  </a:moveTo>
                  <a:lnTo>
                    <a:pt x="363779" y="285882"/>
                  </a:lnTo>
                  <a:lnTo>
                    <a:pt x="363779" y="254360"/>
                  </a:lnTo>
                  <a:lnTo>
                    <a:pt x="511568" y="254360"/>
                  </a:lnTo>
                  <a:lnTo>
                    <a:pt x="528396" y="250096"/>
                  </a:lnTo>
                  <a:lnTo>
                    <a:pt x="536104" y="243449"/>
                  </a:lnTo>
                  <a:lnTo>
                    <a:pt x="538174" y="236454"/>
                  </a:lnTo>
                  <a:lnTo>
                    <a:pt x="538089" y="218861"/>
                  </a:lnTo>
                  <a:lnTo>
                    <a:pt x="438788" y="218861"/>
                  </a:lnTo>
                  <a:lnTo>
                    <a:pt x="407475" y="215097"/>
                  </a:lnTo>
                  <a:lnTo>
                    <a:pt x="383607" y="205479"/>
                  </a:lnTo>
                  <a:lnTo>
                    <a:pt x="368333" y="191579"/>
                  </a:lnTo>
                  <a:lnTo>
                    <a:pt x="362803" y="174969"/>
                  </a:lnTo>
                  <a:lnTo>
                    <a:pt x="363160" y="122017"/>
                  </a:lnTo>
                  <a:lnTo>
                    <a:pt x="363207" y="86425"/>
                  </a:lnTo>
                  <a:lnTo>
                    <a:pt x="362775" y="69872"/>
                  </a:lnTo>
                  <a:lnTo>
                    <a:pt x="409469" y="69872"/>
                  </a:lnTo>
                  <a:lnTo>
                    <a:pt x="409469" y="171782"/>
                  </a:lnTo>
                  <a:lnTo>
                    <a:pt x="409961" y="177021"/>
                  </a:lnTo>
                  <a:lnTo>
                    <a:pt x="413391" y="183176"/>
                  </a:lnTo>
                  <a:lnTo>
                    <a:pt x="421700" y="188367"/>
                  </a:lnTo>
                  <a:lnTo>
                    <a:pt x="436835" y="190712"/>
                  </a:lnTo>
                  <a:lnTo>
                    <a:pt x="585217" y="190712"/>
                  </a:lnTo>
                  <a:lnTo>
                    <a:pt x="585206" y="235528"/>
                  </a:lnTo>
                  <a:lnTo>
                    <a:pt x="577056" y="260513"/>
                  </a:lnTo>
                  <a:lnTo>
                    <a:pt x="557123" y="275748"/>
                  </a:lnTo>
                  <a:lnTo>
                    <a:pt x="532756" y="283462"/>
                  </a:lnTo>
                  <a:lnTo>
                    <a:pt x="511304" y="285882"/>
                  </a:lnTo>
                  <a:close/>
                </a:path>
              </a:pathLst>
            </a:custGeom>
            <a:solidFill>
              <a:srgbClr val="006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81062" y="3637583"/>
              <a:ext cx="706755" cy="248920"/>
            </a:xfrm>
            <a:custGeom>
              <a:avLst/>
              <a:gdLst/>
              <a:ahLst/>
              <a:cxnLst/>
              <a:rect l="l" t="t" r="r" b="b"/>
              <a:pathLst>
                <a:path w="706754" h="248920">
                  <a:moveTo>
                    <a:pt x="135817" y="216162"/>
                  </a:moveTo>
                  <a:lnTo>
                    <a:pt x="0" y="216162"/>
                  </a:lnTo>
                  <a:lnTo>
                    <a:pt x="0" y="184939"/>
                  </a:lnTo>
                  <a:lnTo>
                    <a:pt x="130732" y="184939"/>
                  </a:lnTo>
                  <a:lnTo>
                    <a:pt x="132076" y="184640"/>
                  </a:lnTo>
                  <a:lnTo>
                    <a:pt x="133876" y="184640"/>
                  </a:lnTo>
                  <a:lnTo>
                    <a:pt x="142865" y="184036"/>
                  </a:lnTo>
                  <a:lnTo>
                    <a:pt x="149602" y="181642"/>
                  </a:lnTo>
                  <a:lnTo>
                    <a:pt x="153647" y="178032"/>
                  </a:lnTo>
                  <a:lnTo>
                    <a:pt x="158141" y="174436"/>
                  </a:lnTo>
                  <a:lnTo>
                    <a:pt x="160384" y="170229"/>
                  </a:lnTo>
                  <a:lnTo>
                    <a:pt x="160384" y="136687"/>
                  </a:lnTo>
                  <a:lnTo>
                    <a:pt x="131176" y="121971"/>
                  </a:lnTo>
                  <a:lnTo>
                    <a:pt x="129832" y="121666"/>
                  </a:lnTo>
                  <a:lnTo>
                    <a:pt x="73222" y="121666"/>
                  </a:lnTo>
                  <a:lnTo>
                    <a:pt x="64234" y="121069"/>
                  </a:lnTo>
                  <a:lnTo>
                    <a:pt x="36921" y="115398"/>
                  </a:lnTo>
                  <a:lnTo>
                    <a:pt x="37198" y="115398"/>
                  </a:lnTo>
                  <a:lnTo>
                    <a:pt x="17350" y="105760"/>
                  </a:lnTo>
                  <a:lnTo>
                    <a:pt x="4789" y="92868"/>
                  </a:lnTo>
                  <a:lnTo>
                    <a:pt x="443" y="77836"/>
                  </a:lnTo>
                  <a:lnTo>
                    <a:pt x="443" y="50514"/>
                  </a:lnTo>
                  <a:lnTo>
                    <a:pt x="22447" y="11482"/>
                  </a:lnTo>
                  <a:lnTo>
                    <a:pt x="65614" y="229"/>
                  </a:lnTo>
                  <a:lnTo>
                    <a:pt x="78208" y="0"/>
                  </a:lnTo>
                  <a:lnTo>
                    <a:pt x="209391" y="0"/>
                  </a:lnTo>
                  <a:lnTo>
                    <a:pt x="209391" y="31216"/>
                  </a:lnTo>
                  <a:lnTo>
                    <a:pt x="74607" y="31216"/>
                  </a:lnTo>
                  <a:lnTo>
                    <a:pt x="72814" y="31522"/>
                  </a:lnTo>
                  <a:lnTo>
                    <a:pt x="71463" y="31522"/>
                  </a:lnTo>
                  <a:lnTo>
                    <a:pt x="61048" y="33002"/>
                  </a:lnTo>
                  <a:lnTo>
                    <a:pt x="54169" y="35449"/>
                  </a:lnTo>
                  <a:lnTo>
                    <a:pt x="49985" y="39403"/>
                  </a:lnTo>
                  <a:lnTo>
                    <a:pt x="47656" y="45405"/>
                  </a:lnTo>
                  <a:lnTo>
                    <a:pt x="47206" y="46904"/>
                  </a:lnTo>
                  <a:lnTo>
                    <a:pt x="47206" y="73331"/>
                  </a:lnTo>
                  <a:lnTo>
                    <a:pt x="77751" y="93143"/>
                  </a:lnTo>
                  <a:lnTo>
                    <a:pt x="134361" y="93143"/>
                  </a:lnTo>
                  <a:lnTo>
                    <a:pt x="144841" y="93587"/>
                  </a:lnTo>
                  <a:lnTo>
                    <a:pt x="188822" y="107090"/>
                  </a:lnTo>
                  <a:lnTo>
                    <a:pt x="207584" y="168800"/>
                  </a:lnTo>
                  <a:lnTo>
                    <a:pt x="205724" y="180463"/>
                  </a:lnTo>
                  <a:lnTo>
                    <a:pt x="177482" y="207229"/>
                  </a:lnTo>
                  <a:lnTo>
                    <a:pt x="146006" y="215634"/>
                  </a:lnTo>
                  <a:lnTo>
                    <a:pt x="135817" y="216162"/>
                  </a:lnTo>
                  <a:close/>
                </a:path>
                <a:path w="706754" h="248920">
                  <a:moveTo>
                    <a:pt x="706147" y="216189"/>
                  </a:moveTo>
                  <a:lnTo>
                    <a:pt x="579897" y="216189"/>
                  </a:lnTo>
                  <a:lnTo>
                    <a:pt x="575405" y="215990"/>
                  </a:lnTo>
                  <a:lnTo>
                    <a:pt x="516953" y="199467"/>
                  </a:lnTo>
                  <a:lnTo>
                    <a:pt x="499034" y="161886"/>
                  </a:lnTo>
                  <a:lnTo>
                    <a:pt x="499034" y="62"/>
                  </a:lnTo>
                  <a:lnTo>
                    <a:pt x="545755" y="62"/>
                  </a:lnTo>
                  <a:lnTo>
                    <a:pt x="545811" y="161886"/>
                  </a:lnTo>
                  <a:lnTo>
                    <a:pt x="547799" y="172221"/>
                  </a:lnTo>
                  <a:lnTo>
                    <a:pt x="554350" y="179498"/>
                  </a:lnTo>
                  <a:lnTo>
                    <a:pt x="566038" y="183678"/>
                  </a:lnTo>
                  <a:lnTo>
                    <a:pt x="583495" y="185015"/>
                  </a:lnTo>
                  <a:lnTo>
                    <a:pt x="706147" y="185015"/>
                  </a:lnTo>
                  <a:lnTo>
                    <a:pt x="706147" y="216189"/>
                  </a:lnTo>
                  <a:close/>
                </a:path>
                <a:path w="706754" h="248920">
                  <a:moveTo>
                    <a:pt x="358939" y="217086"/>
                  </a:moveTo>
                  <a:lnTo>
                    <a:pt x="308969" y="217086"/>
                  </a:lnTo>
                  <a:lnTo>
                    <a:pt x="302464" y="216855"/>
                  </a:lnTo>
                  <a:lnTo>
                    <a:pt x="262051" y="205626"/>
                  </a:lnTo>
                  <a:lnTo>
                    <a:pt x="240191" y="181211"/>
                  </a:lnTo>
                  <a:lnTo>
                    <a:pt x="240100" y="181057"/>
                  </a:lnTo>
                  <a:lnTo>
                    <a:pt x="237430" y="163753"/>
                  </a:lnTo>
                  <a:lnTo>
                    <a:pt x="237400" y="52152"/>
                  </a:lnTo>
                  <a:lnTo>
                    <a:pt x="241037" y="33395"/>
                  </a:lnTo>
                  <a:lnTo>
                    <a:pt x="270626" y="7618"/>
                  </a:lnTo>
                  <a:lnTo>
                    <a:pt x="304746" y="467"/>
                  </a:lnTo>
                  <a:lnTo>
                    <a:pt x="402029" y="467"/>
                  </a:lnTo>
                  <a:lnTo>
                    <a:pt x="454888" y="18214"/>
                  </a:lnTo>
                  <a:lnTo>
                    <a:pt x="464987" y="31764"/>
                  </a:lnTo>
                  <a:lnTo>
                    <a:pt x="322085" y="31764"/>
                  </a:lnTo>
                  <a:lnTo>
                    <a:pt x="307976" y="33395"/>
                  </a:lnTo>
                  <a:lnTo>
                    <a:pt x="297190" y="38044"/>
                  </a:lnTo>
                  <a:lnTo>
                    <a:pt x="290300" y="45344"/>
                  </a:lnTo>
                  <a:lnTo>
                    <a:pt x="287876" y="54929"/>
                  </a:lnTo>
                  <a:lnTo>
                    <a:pt x="287821" y="162254"/>
                  </a:lnTo>
                  <a:lnTo>
                    <a:pt x="288202" y="163524"/>
                  </a:lnTo>
                  <a:lnTo>
                    <a:pt x="288721" y="165565"/>
                  </a:lnTo>
                  <a:lnTo>
                    <a:pt x="292498" y="174173"/>
                  </a:lnTo>
                  <a:lnTo>
                    <a:pt x="299485" y="180496"/>
                  </a:lnTo>
                  <a:lnTo>
                    <a:pt x="309400" y="184393"/>
                  </a:lnTo>
                  <a:lnTo>
                    <a:pt x="321960" y="185723"/>
                  </a:lnTo>
                  <a:lnTo>
                    <a:pt x="465168" y="185723"/>
                  </a:lnTo>
                  <a:lnTo>
                    <a:pt x="463056" y="190739"/>
                  </a:lnTo>
                  <a:lnTo>
                    <a:pt x="454408" y="199845"/>
                  </a:lnTo>
                  <a:lnTo>
                    <a:pt x="441884" y="206750"/>
                  </a:lnTo>
                  <a:lnTo>
                    <a:pt x="450674" y="214705"/>
                  </a:lnTo>
                  <a:lnTo>
                    <a:pt x="396422" y="214705"/>
                  </a:lnTo>
                  <a:lnTo>
                    <a:pt x="358939" y="217086"/>
                  </a:lnTo>
                  <a:close/>
                </a:path>
                <a:path w="706754" h="248920">
                  <a:moveTo>
                    <a:pt x="467067" y="181211"/>
                  </a:moveTo>
                  <a:lnTo>
                    <a:pt x="413603" y="181211"/>
                  </a:lnTo>
                  <a:lnTo>
                    <a:pt x="419870" y="177865"/>
                  </a:lnTo>
                  <a:lnTo>
                    <a:pt x="423990" y="172743"/>
                  </a:lnTo>
                  <a:lnTo>
                    <a:pt x="425375" y="166169"/>
                  </a:lnTo>
                  <a:lnTo>
                    <a:pt x="425825" y="164669"/>
                  </a:lnTo>
                  <a:lnTo>
                    <a:pt x="425825" y="52152"/>
                  </a:lnTo>
                  <a:lnTo>
                    <a:pt x="392510" y="31764"/>
                  </a:lnTo>
                  <a:lnTo>
                    <a:pt x="464987" y="31764"/>
                  </a:lnTo>
                  <a:lnTo>
                    <a:pt x="465933" y="33034"/>
                  </a:lnTo>
                  <a:lnTo>
                    <a:pt x="466038" y="33395"/>
                  </a:lnTo>
                  <a:lnTo>
                    <a:pt x="469674" y="52152"/>
                  </a:lnTo>
                  <a:lnTo>
                    <a:pt x="469566" y="164669"/>
                  </a:lnTo>
                  <a:lnTo>
                    <a:pt x="468171" y="177865"/>
                  </a:lnTo>
                  <a:lnTo>
                    <a:pt x="468069" y="178831"/>
                  </a:lnTo>
                  <a:lnTo>
                    <a:pt x="467132" y="181057"/>
                  </a:lnTo>
                  <a:lnTo>
                    <a:pt x="467067" y="181211"/>
                  </a:lnTo>
                  <a:close/>
                </a:path>
                <a:path w="706754" h="248920">
                  <a:moveTo>
                    <a:pt x="465168" y="185723"/>
                  </a:moveTo>
                  <a:lnTo>
                    <a:pt x="364409" y="185723"/>
                  </a:lnTo>
                  <a:lnTo>
                    <a:pt x="325423" y="150439"/>
                  </a:lnTo>
                  <a:lnTo>
                    <a:pt x="379671" y="150439"/>
                  </a:lnTo>
                  <a:lnTo>
                    <a:pt x="413603" y="181211"/>
                  </a:lnTo>
                  <a:lnTo>
                    <a:pt x="467067" y="181211"/>
                  </a:lnTo>
                  <a:lnTo>
                    <a:pt x="465168" y="185723"/>
                  </a:lnTo>
                  <a:close/>
                </a:path>
                <a:path w="706754" h="248920">
                  <a:moveTo>
                    <a:pt x="487906" y="248400"/>
                  </a:moveTo>
                  <a:lnTo>
                    <a:pt x="433657" y="248400"/>
                  </a:lnTo>
                  <a:lnTo>
                    <a:pt x="396422" y="214705"/>
                  </a:lnTo>
                  <a:lnTo>
                    <a:pt x="450674" y="214705"/>
                  </a:lnTo>
                  <a:lnTo>
                    <a:pt x="487906" y="248400"/>
                  </a:lnTo>
                  <a:close/>
                </a:path>
              </a:pathLst>
            </a:custGeom>
            <a:solidFill>
              <a:srgbClr val="E38E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10343985" y="3186720"/>
              <a:ext cx="526415" cy="515620"/>
            </a:xfrm>
            <a:custGeom>
              <a:avLst/>
              <a:gdLst/>
              <a:ahLst/>
              <a:cxnLst/>
              <a:rect l="l" t="t" r="r" b="b"/>
              <a:pathLst>
                <a:path w="526415" h="515620">
                  <a:moveTo>
                    <a:pt x="133197" y="111506"/>
                  </a:moveTo>
                  <a:lnTo>
                    <a:pt x="133159" y="102781"/>
                  </a:lnTo>
                  <a:lnTo>
                    <a:pt x="131127" y="100647"/>
                  </a:lnTo>
                  <a:lnTo>
                    <a:pt x="130835" y="97967"/>
                  </a:lnTo>
                  <a:lnTo>
                    <a:pt x="126746" y="92011"/>
                  </a:lnTo>
                  <a:lnTo>
                    <a:pt x="122148" y="90081"/>
                  </a:lnTo>
                  <a:lnTo>
                    <a:pt x="119291" y="87236"/>
                  </a:lnTo>
                  <a:lnTo>
                    <a:pt x="113296" y="87122"/>
                  </a:lnTo>
                  <a:lnTo>
                    <a:pt x="109067" y="87884"/>
                  </a:lnTo>
                  <a:lnTo>
                    <a:pt x="104584" y="88874"/>
                  </a:lnTo>
                  <a:lnTo>
                    <a:pt x="104584" y="89687"/>
                  </a:lnTo>
                  <a:lnTo>
                    <a:pt x="105410" y="89687"/>
                  </a:lnTo>
                  <a:lnTo>
                    <a:pt x="108254" y="95580"/>
                  </a:lnTo>
                  <a:lnTo>
                    <a:pt x="113296" y="99352"/>
                  </a:lnTo>
                  <a:lnTo>
                    <a:pt x="116827" y="104419"/>
                  </a:lnTo>
                  <a:lnTo>
                    <a:pt x="125006" y="121615"/>
                  </a:lnTo>
                  <a:lnTo>
                    <a:pt x="125818" y="120789"/>
                  </a:lnTo>
                  <a:lnTo>
                    <a:pt x="130873" y="117221"/>
                  </a:lnTo>
                  <a:lnTo>
                    <a:pt x="133197" y="111506"/>
                  </a:lnTo>
                  <a:close/>
                </a:path>
                <a:path w="526415" h="515620">
                  <a:moveTo>
                    <a:pt x="525945" y="514350"/>
                  </a:moveTo>
                  <a:lnTo>
                    <a:pt x="523316" y="511810"/>
                  </a:lnTo>
                  <a:lnTo>
                    <a:pt x="522643" y="506730"/>
                  </a:lnTo>
                  <a:lnTo>
                    <a:pt x="520230" y="502920"/>
                  </a:lnTo>
                  <a:lnTo>
                    <a:pt x="509612" y="492760"/>
                  </a:lnTo>
                  <a:lnTo>
                    <a:pt x="501332" y="482600"/>
                  </a:lnTo>
                  <a:lnTo>
                    <a:pt x="492188" y="473710"/>
                  </a:lnTo>
                  <a:lnTo>
                    <a:pt x="482371" y="464820"/>
                  </a:lnTo>
                  <a:lnTo>
                    <a:pt x="461606" y="449580"/>
                  </a:lnTo>
                  <a:lnTo>
                    <a:pt x="449186" y="441960"/>
                  </a:lnTo>
                  <a:lnTo>
                    <a:pt x="437984" y="434340"/>
                  </a:lnTo>
                  <a:lnTo>
                    <a:pt x="431215" y="424180"/>
                  </a:lnTo>
                  <a:lnTo>
                    <a:pt x="430390" y="424180"/>
                  </a:lnTo>
                  <a:lnTo>
                    <a:pt x="438315" y="422910"/>
                  </a:lnTo>
                  <a:lnTo>
                    <a:pt x="447586" y="420370"/>
                  </a:lnTo>
                  <a:lnTo>
                    <a:pt x="454914" y="417830"/>
                  </a:lnTo>
                  <a:lnTo>
                    <a:pt x="490842" y="412750"/>
                  </a:lnTo>
                  <a:lnTo>
                    <a:pt x="508000" y="407670"/>
                  </a:lnTo>
                  <a:lnTo>
                    <a:pt x="508000" y="403860"/>
                  </a:lnTo>
                  <a:lnTo>
                    <a:pt x="503466" y="398780"/>
                  </a:lnTo>
                  <a:lnTo>
                    <a:pt x="499237" y="393700"/>
                  </a:lnTo>
                  <a:lnTo>
                    <a:pt x="494880" y="387350"/>
                  </a:lnTo>
                  <a:lnTo>
                    <a:pt x="490029" y="383540"/>
                  </a:lnTo>
                  <a:lnTo>
                    <a:pt x="476021" y="370840"/>
                  </a:lnTo>
                  <a:lnTo>
                    <a:pt x="431241" y="339090"/>
                  </a:lnTo>
                  <a:lnTo>
                    <a:pt x="403034" y="325120"/>
                  </a:lnTo>
                  <a:lnTo>
                    <a:pt x="393674" y="321310"/>
                  </a:lnTo>
                  <a:lnTo>
                    <a:pt x="389610" y="318770"/>
                  </a:lnTo>
                  <a:lnTo>
                    <a:pt x="382473" y="317500"/>
                  </a:lnTo>
                  <a:lnTo>
                    <a:pt x="379793" y="313690"/>
                  </a:lnTo>
                  <a:lnTo>
                    <a:pt x="375500" y="307340"/>
                  </a:lnTo>
                  <a:lnTo>
                    <a:pt x="371894" y="300990"/>
                  </a:lnTo>
                  <a:lnTo>
                    <a:pt x="368566" y="293370"/>
                  </a:lnTo>
                  <a:lnTo>
                    <a:pt x="365099" y="287020"/>
                  </a:lnTo>
                  <a:lnTo>
                    <a:pt x="357454" y="271780"/>
                  </a:lnTo>
                  <a:lnTo>
                    <a:pt x="349961" y="255270"/>
                  </a:lnTo>
                  <a:lnTo>
                    <a:pt x="342671" y="240030"/>
                  </a:lnTo>
                  <a:lnTo>
                    <a:pt x="335686" y="224790"/>
                  </a:lnTo>
                  <a:lnTo>
                    <a:pt x="331355" y="213360"/>
                  </a:lnTo>
                  <a:lnTo>
                    <a:pt x="327279" y="203200"/>
                  </a:lnTo>
                  <a:lnTo>
                    <a:pt x="289090" y="140970"/>
                  </a:lnTo>
                  <a:lnTo>
                    <a:pt x="257594" y="106680"/>
                  </a:lnTo>
                  <a:lnTo>
                    <a:pt x="221462" y="76200"/>
                  </a:lnTo>
                  <a:lnTo>
                    <a:pt x="178904" y="49530"/>
                  </a:lnTo>
                  <a:lnTo>
                    <a:pt x="133159" y="34290"/>
                  </a:lnTo>
                  <a:lnTo>
                    <a:pt x="106210" y="33020"/>
                  </a:lnTo>
                  <a:lnTo>
                    <a:pt x="100723" y="30480"/>
                  </a:lnTo>
                  <a:lnTo>
                    <a:pt x="43776" y="0"/>
                  </a:lnTo>
                  <a:lnTo>
                    <a:pt x="18973" y="0"/>
                  </a:lnTo>
                  <a:lnTo>
                    <a:pt x="1676" y="16510"/>
                  </a:lnTo>
                  <a:lnTo>
                    <a:pt x="0" y="33020"/>
                  </a:lnTo>
                  <a:lnTo>
                    <a:pt x="6311" y="49530"/>
                  </a:lnTo>
                  <a:lnTo>
                    <a:pt x="16014" y="63500"/>
                  </a:lnTo>
                  <a:lnTo>
                    <a:pt x="24536" y="73660"/>
                  </a:lnTo>
                  <a:lnTo>
                    <a:pt x="29273" y="81280"/>
                  </a:lnTo>
                  <a:lnTo>
                    <a:pt x="45808" y="113030"/>
                  </a:lnTo>
                  <a:lnTo>
                    <a:pt x="48221" y="120650"/>
                  </a:lnTo>
                  <a:lnTo>
                    <a:pt x="52578" y="132080"/>
                  </a:lnTo>
                  <a:lnTo>
                    <a:pt x="56959" y="144780"/>
                  </a:lnTo>
                  <a:lnTo>
                    <a:pt x="61658" y="157480"/>
                  </a:lnTo>
                  <a:lnTo>
                    <a:pt x="67005" y="168910"/>
                  </a:lnTo>
                  <a:lnTo>
                    <a:pt x="69989" y="173990"/>
                  </a:lnTo>
                  <a:lnTo>
                    <a:pt x="73152" y="180340"/>
                  </a:lnTo>
                  <a:lnTo>
                    <a:pt x="76504" y="185420"/>
                  </a:lnTo>
                  <a:lnTo>
                    <a:pt x="80073" y="190500"/>
                  </a:lnTo>
                  <a:lnTo>
                    <a:pt x="83083" y="194310"/>
                  </a:lnTo>
                  <a:lnTo>
                    <a:pt x="88239" y="196850"/>
                  </a:lnTo>
                  <a:lnTo>
                    <a:pt x="89052" y="203200"/>
                  </a:lnTo>
                  <a:lnTo>
                    <a:pt x="74549" y="261620"/>
                  </a:lnTo>
                  <a:lnTo>
                    <a:pt x="74434" y="293370"/>
                  </a:lnTo>
                  <a:lnTo>
                    <a:pt x="80213" y="323850"/>
                  </a:lnTo>
                  <a:lnTo>
                    <a:pt x="91490" y="350520"/>
                  </a:lnTo>
                  <a:lnTo>
                    <a:pt x="97180" y="358140"/>
                  </a:lnTo>
                  <a:lnTo>
                    <a:pt x="105498" y="367030"/>
                  </a:lnTo>
                  <a:lnTo>
                    <a:pt x="116205" y="372110"/>
                  </a:lnTo>
                  <a:lnTo>
                    <a:pt x="129057" y="370840"/>
                  </a:lnTo>
                  <a:lnTo>
                    <a:pt x="137896" y="364490"/>
                  </a:lnTo>
                  <a:lnTo>
                    <a:pt x="141935" y="353060"/>
                  </a:lnTo>
                  <a:lnTo>
                    <a:pt x="143827" y="340360"/>
                  </a:lnTo>
                  <a:lnTo>
                    <a:pt x="146215" y="326390"/>
                  </a:lnTo>
                  <a:lnTo>
                    <a:pt x="147256" y="322580"/>
                  </a:lnTo>
                  <a:lnTo>
                    <a:pt x="146621" y="318770"/>
                  </a:lnTo>
                  <a:lnTo>
                    <a:pt x="148666" y="316230"/>
                  </a:lnTo>
                  <a:lnTo>
                    <a:pt x="148666" y="317500"/>
                  </a:lnTo>
                  <a:lnTo>
                    <a:pt x="163372" y="346710"/>
                  </a:lnTo>
                  <a:lnTo>
                    <a:pt x="172923" y="360680"/>
                  </a:lnTo>
                  <a:lnTo>
                    <a:pt x="184581" y="373380"/>
                  </a:lnTo>
                  <a:lnTo>
                    <a:pt x="197269" y="384810"/>
                  </a:lnTo>
                  <a:lnTo>
                    <a:pt x="209918" y="394970"/>
                  </a:lnTo>
                  <a:lnTo>
                    <a:pt x="216039" y="401320"/>
                  </a:lnTo>
                  <a:lnTo>
                    <a:pt x="222072" y="406400"/>
                  </a:lnTo>
                  <a:lnTo>
                    <a:pt x="228561" y="412750"/>
                  </a:lnTo>
                  <a:lnTo>
                    <a:pt x="236054" y="416560"/>
                  </a:lnTo>
                  <a:lnTo>
                    <a:pt x="236054" y="415290"/>
                  </a:lnTo>
                  <a:lnTo>
                    <a:pt x="235229" y="415290"/>
                  </a:lnTo>
                  <a:lnTo>
                    <a:pt x="233108" y="412750"/>
                  </a:lnTo>
                  <a:lnTo>
                    <a:pt x="229781" y="411480"/>
                  </a:lnTo>
                  <a:lnTo>
                    <a:pt x="227063" y="408940"/>
                  </a:lnTo>
                  <a:lnTo>
                    <a:pt x="222173" y="403860"/>
                  </a:lnTo>
                  <a:lnTo>
                    <a:pt x="217258" y="397510"/>
                  </a:lnTo>
                  <a:lnTo>
                    <a:pt x="212547" y="392430"/>
                  </a:lnTo>
                  <a:lnTo>
                    <a:pt x="187185" y="355600"/>
                  </a:lnTo>
                  <a:lnTo>
                    <a:pt x="168262" y="321310"/>
                  </a:lnTo>
                  <a:lnTo>
                    <a:pt x="165493" y="316230"/>
                  </a:lnTo>
                  <a:lnTo>
                    <a:pt x="164109" y="313690"/>
                  </a:lnTo>
                  <a:lnTo>
                    <a:pt x="160172" y="304800"/>
                  </a:lnTo>
                  <a:lnTo>
                    <a:pt x="156400" y="295910"/>
                  </a:lnTo>
                  <a:lnTo>
                    <a:pt x="150901" y="283210"/>
                  </a:lnTo>
                  <a:lnTo>
                    <a:pt x="150914" y="276860"/>
                  </a:lnTo>
                  <a:lnTo>
                    <a:pt x="147040" y="274320"/>
                  </a:lnTo>
                  <a:lnTo>
                    <a:pt x="142709" y="279400"/>
                  </a:lnTo>
                  <a:lnTo>
                    <a:pt x="123444" y="323850"/>
                  </a:lnTo>
                  <a:lnTo>
                    <a:pt x="120091" y="353060"/>
                  </a:lnTo>
                  <a:lnTo>
                    <a:pt x="118452" y="353060"/>
                  </a:lnTo>
                  <a:lnTo>
                    <a:pt x="92506" y="307340"/>
                  </a:lnTo>
                  <a:lnTo>
                    <a:pt x="89687" y="281940"/>
                  </a:lnTo>
                  <a:lnTo>
                    <a:pt x="89776" y="279400"/>
                  </a:lnTo>
                  <a:lnTo>
                    <a:pt x="89877" y="276860"/>
                  </a:lnTo>
                  <a:lnTo>
                    <a:pt x="89966" y="274320"/>
                  </a:lnTo>
                  <a:lnTo>
                    <a:pt x="90068" y="271780"/>
                  </a:lnTo>
                  <a:lnTo>
                    <a:pt x="90627" y="256540"/>
                  </a:lnTo>
                  <a:lnTo>
                    <a:pt x="95592" y="233680"/>
                  </a:lnTo>
                  <a:lnTo>
                    <a:pt x="98640" y="224790"/>
                  </a:lnTo>
                  <a:lnTo>
                    <a:pt x="102654" y="213360"/>
                  </a:lnTo>
                  <a:lnTo>
                    <a:pt x="105384" y="203200"/>
                  </a:lnTo>
                  <a:lnTo>
                    <a:pt x="104571" y="194310"/>
                  </a:lnTo>
                  <a:lnTo>
                    <a:pt x="102438" y="187960"/>
                  </a:lnTo>
                  <a:lnTo>
                    <a:pt x="95427" y="184150"/>
                  </a:lnTo>
                  <a:lnTo>
                    <a:pt x="91503" y="177800"/>
                  </a:lnTo>
                  <a:lnTo>
                    <a:pt x="72593" y="139700"/>
                  </a:lnTo>
                  <a:lnTo>
                    <a:pt x="62484" y="107950"/>
                  </a:lnTo>
                  <a:lnTo>
                    <a:pt x="56388" y="92710"/>
                  </a:lnTo>
                  <a:lnTo>
                    <a:pt x="48044" y="78740"/>
                  </a:lnTo>
                  <a:lnTo>
                    <a:pt x="43192" y="72390"/>
                  </a:lnTo>
                  <a:lnTo>
                    <a:pt x="38430" y="64770"/>
                  </a:lnTo>
                  <a:lnTo>
                    <a:pt x="28054" y="52070"/>
                  </a:lnTo>
                  <a:lnTo>
                    <a:pt x="23152" y="45720"/>
                  </a:lnTo>
                  <a:lnTo>
                    <a:pt x="18821" y="38100"/>
                  </a:lnTo>
                  <a:lnTo>
                    <a:pt x="16954" y="33020"/>
                  </a:lnTo>
                  <a:lnTo>
                    <a:pt x="14427" y="26670"/>
                  </a:lnTo>
                  <a:lnTo>
                    <a:pt x="17195" y="22860"/>
                  </a:lnTo>
                  <a:lnTo>
                    <a:pt x="17780" y="20320"/>
                  </a:lnTo>
                  <a:lnTo>
                    <a:pt x="19418" y="19050"/>
                  </a:lnTo>
                  <a:lnTo>
                    <a:pt x="22098" y="17780"/>
                  </a:lnTo>
                  <a:lnTo>
                    <a:pt x="26835" y="13970"/>
                  </a:lnTo>
                  <a:lnTo>
                    <a:pt x="40030" y="19050"/>
                  </a:lnTo>
                  <a:lnTo>
                    <a:pt x="44958" y="21590"/>
                  </a:lnTo>
                  <a:lnTo>
                    <a:pt x="54406" y="25400"/>
                  </a:lnTo>
                  <a:lnTo>
                    <a:pt x="63271" y="29210"/>
                  </a:lnTo>
                  <a:lnTo>
                    <a:pt x="71755" y="34290"/>
                  </a:lnTo>
                  <a:lnTo>
                    <a:pt x="80086" y="39370"/>
                  </a:lnTo>
                  <a:lnTo>
                    <a:pt x="85420" y="43180"/>
                  </a:lnTo>
                  <a:lnTo>
                    <a:pt x="90792" y="49530"/>
                  </a:lnTo>
                  <a:lnTo>
                    <a:pt x="97231" y="52070"/>
                  </a:lnTo>
                  <a:lnTo>
                    <a:pt x="104571" y="52070"/>
                  </a:lnTo>
                  <a:lnTo>
                    <a:pt x="113398" y="53340"/>
                  </a:lnTo>
                  <a:lnTo>
                    <a:pt x="122415" y="53340"/>
                  </a:lnTo>
                  <a:lnTo>
                    <a:pt x="139674" y="55880"/>
                  </a:lnTo>
                  <a:lnTo>
                    <a:pt x="153555" y="60960"/>
                  </a:lnTo>
                  <a:lnTo>
                    <a:pt x="166725" y="66040"/>
                  </a:lnTo>
                  <a:lnTo>
                    <a:pt x="179235" y="73660"/>
                  </a:lnTo>
                  <a:lnTo>
                    <a:pt x="191135" y="80010"/>
                  </a:lnTo>
                  <a:lnTo>
                    <a:pt x="224764" y="105410"/>
                  </a:lnTo>
                  <a:lnTo>
                    <a:pt x="254850" y="133350"/>
                  </a:lnTo>
                  <a:lnTo>
                    <a:pt x="281038" y="166370"/>
                  </a:lnTo>
                  <a:lnTo>
                    <a:pt x="303009" y="203200"/>
                  </a:lnTo>
                  <a:lnTo>
                    <a:pt x="305803" y="209550"/>
                  </a:lnTo>
                  <a:lnTo>
                    <a:pt x="308102" y="214630"/>
                  </a:lnTo>
                  <a:lnTo>
                    <a:pt x="310299" y="220980"/>
                  </a:lnTo>
                  <a:lnTo>
                    <a:pt x="312813" y="227330"/>
                  </a:lnTo>
                  <a:lnTo>
                    <a:pt x="318757" y="241300"/>
                  </a:lnTo>
                  <a:lnTo>
                    <a:pt x="331381" y="266700"/>
                  </a:lnTo>
                  <a:lnTo>
                    <a:pt x="337312" y="279400"/>
                  </a:lnTo>
                  <a:lnTo>
                    <a:pt x="342938" y="293370"/>
                  </a:lnTo>
                  <a:lnTo>
                    <a:pt x="348818" y="304800"/>
                  </a:lnTo>
                  <a:lnTo>
                    <a:pt x="355269" y="317500"/>
                  </a:lnTo>
                  <a:lnTo>
                    <a:pt x="362623" y="328930"/>
                  </a:lnTo>
                  <a:lnTo>
                    <a:pt x="369341" y="332740"/>
                  </a:lnTo>
                  <a:lnTo>
                    <a:pt x="379437" y="337820"/>
                  </a:lnTo>
                  <a:lnTo>
                    <a:pt x="390309" y="340360"/>
                  </a:lnTo>
                  <a:lnTo>
                    <a:pt x="399376" y="344170"/>
                  </a:lnTo>
                  <a:lnTo>
                    <a:pt x="442137" y="365760"/>
                  </a:lnTo>
                  <a:lnTo>
                    <a:pt x="459816" y="378460"/>
                  </a:lnTo>
                  <a:lnTo>
                    <a:pt x="465963" y="382270"/>
                  </a:lnTo>
                  <a:lnTo>
                    <a:pt x="473913" y="387350"/>
                  </a:lnTo>
                  <a:lnTo>
                    <a:pt x="480936" y="392430"/>
                  </a:lnTo>
                  <a:lnTo>
                    <a:pt x="484301" y="398780"/>
                  </a:lnTo>
                  <a:lnTo>
                    <a:pt x="463969" y="398780"/>
                  </a:lnTo>
                  <a:lnTo>
                    <a:pt x="445858" y="400050"/>
                  </a:lnTo>
                  <a:lnTo>
                    <a:pt x="429602" y="403860"/>
                  </a:lnTo>
                  <a:lnTo>
                    <a:pt x="414883" y="408940"/>
                  </a:lnTo>
                  <a:lnTo>
                    <a:pt x="409549" y="410210"/>
                  </a:lnTo>
                  <a:lnTo>
                    <a:pt x="401053" y="410210"/>
                  </a:lnTo>
                  <a:lnTo>
                    <a:pt x="400177" y="417830"/>
                  </a:lnTo>
                  <a:lnTo>
                    <a:pt x="403110" y="420370"/>
                  </a:lnTo>
                  <a:lnTo>
                    <a:pt x="403580" y="425450"/>
                  </a:lnTo>
                  <a:lnTo>
                    <a:pt x="405892" y="429260"/>
                  </a:lnTo>
                  <a:lnTo>
                    <a:pt x="409778" y="434340"/>
                  </a:lnTo>
                  <a:lnTo>
                    <a:pt x="414439" y="440690"/>
                  </a:lnTo>
                  <a:lnTo>
                    <a:pt x="419531" y="445770"/>
                  </a:lnTo>
                  <a:lnTo>
                    <a:pt x="424675" y="450850"/>
                  </a:lnTo>
                  <a:lnTo>
                    <a:pt x="430250" y="454660"/>
                  </a:lnTo>
                  <a:lnTo>
                    <a:pt x="435914" y="459740"/>
                  </a:lnTo>
                  <a:lnTo>
                    <a:pt x="441680" y="463550"/>
                  </a:lnTo>
                  <a:lnTo>
                    <a:pt x="447548" y="467360"/>
                  </a:lnTo>
                  <a:lnTo>
                    <a:pt x="458343" y="473710"/>
                  </a:lnTo>
                  <a:lnTo>
                    <a:pt x="480339" y="483870"/>
                  </a:lnTo>
                  <a:lnTo>
                    <a:pt x="490829" y="488950"/>
                  </a:lnTo>
                  <a:lnTo>
                    <a:pt x="496811" y="492760"/>
                  </a:lnTo>
                  <a:lnTo>
                    <a:pt x="502742" y="497840"/>
                  </a:lnTo>
                  <a:lnTo>
                    <a:pt x="514515" y="506730"/>
                  </a:lnTo>
                  <a:lnTo>
                    <a:pt x="518363" y="509270"/>
                  </a:lnTo>
                  <a:lnTo>
                    <a:pt x="520954" y="514350"/>
                  </a:lnTo>
                  <a:lnTo>
                    <a:pt x="525945" y="515620"/>
                  </a:lnTo>
                  <a:lnTo>
                    <a:pt x="525945" y="514350"/>
                  </a:lnTo>
                  <a:close/>
                </a:path>
              </a:pathLst>
            </a:custGeom>
            <a:solidFill>
              <a:srgbClr val="006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09175" y="3787197"/>
              <a:ext cx="68860" cy="69027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20276" y="4261447"/>
            <a:ext cx="2858300" cy="437821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13" name="object 13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676401" y="1407329"/>
            <a:ext cx="8667584" cy="83202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25145" marR="5080" indent="-513080" algn="ctr">
              <a:lnSpc>
                <a:spcPct val="116199"/>
              </a:lnSpc>
              <a:spcBef>
                <a:spcPts val="90"/>
              </a:spcBef>
            </a:pPr>
            <a:r>
              <a:rPr sz="2400" b="1" i="1" spc="135" dirty="0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r>
              <a:rPr sz="2400" b="1" i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i="1" spc="145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sz="2400" b="1" i="1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i="1" dirty="0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r>
              <a:rPr sz="2400" b="1" i="1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i="1" spc="75" dirty="0">
                <a:solidFill>
                  <a:srgbClr val="FFFFFF"/>
                </a:solidFill>
                <a:latin typeface="Trebuchet MS"/>
                <a:cs typeface="Trebuchet MS"/>
              </a:rPr>
              <a:t>Server</a:t>
            </a:r>
            <a:r>
              <a:rPr sz="2400" b="1" i="1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i="1" spc="245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2400" b="1" i="1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i="1" spc="145" dirty="0">
                <a:solidFill>
                  <a:srgbClr val="FFFFFF"/>
                </a:solidFill>
                <a:latin typeface="Trebuchet MS"/>
                <a:cs typeface="Trebuchet MS"/>
              </a:rPr>
              <a:t>Raw</a:t>
            </a:r>
            <a:r>
              <a:rPr sz="2400" b="1" i="1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i="1" spc="95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2400" b="1" i="1" spc="70" dirty="0">
                <a:solidFill>
                  <a:srgbClr val="FFFFFF"/>
                </a:solidFill>
                <a:latin typeface="Trebuchet MS"/>
                <a:cs typeface="Trebuchet MS"/>
              </a:rPr>
              <a:t>available</a:t>
            </a:r>
            <a:r>
              <a:rPr sz="2400" b="1" i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i="1" spc="80" dirty="0">
                <a:solidFill>
                  <a:srgbClr val="FFFFFF"/>
                </a:solidFill>
                <a:latin typeface="Trebuchet MS"/>
                <a:cs typeface="Trebuchet MS"/>
              </a:rPr>
              <a:t>over</a:t>
            </a:r>
            <a:r>
              <a:rPr sz="2400" b="1" i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i="1" spc="340" dirty="0">
                <a:solidFill>
                  <a:srgbClr val="FFFFFF"/>
                </a:solidFill>
                <a:latin typeface="Trebuchet MS"/>
                <a:cs typeface="Trebuchet MS"/>
              </a:rPr>
              <a:t>my</a:t>
            </a:r>
            <a:r>
              <a:rPr sz="2400" b="1" i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i="1" spc="75" dirty="0">
                <a:solidFill>
                  <a:srgbClr val="FFFFFF"/>
                </a:solidFill>
                <a:latin typeface="Trebuchet MS"/>
                <a:cs typeface="Trebuchet MS"/>
              </a:rPr>
              <a:t>GitHub</a:t>
            </a:r>
            <a:r>
              <a:rPr sz="2400" b="1" i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Trebuchet MS"/>
                <a:cs typeface="Trebuchet MS"/>
              </a:rPr>
              <a:t>Profile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7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59452" y="370944"/>
            <a:ext cx="1987295" cy="171907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6" name="object 6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8599" y="1557940"/>
            <a:ext cx="11049000" cy="7568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985" indent="-3030855" algn="ctr">
              <a:lnSpc>
                <a:spcPct val="114399"/>
              </a:lnSpc>
              <a:spcBef>
                <a:spcPts val="100"/>
              </a:spcBef>
            </a:pPr>
            <a:r>
              <a:rPr lang="en-US" sz="3200" b="1" dirty="0">
                <a:solidFill>
                  <a:schemeClr val="bg1"/>
                </a:solidFill>
              </a:rPr>
              <a:t>Refund , Return, and Cancelled Analysis View</a:t>
            </a:r>
            <a:endParaRPr lang="en-IN" sz="2800" b="1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3562985" indent="-3030855" algn="ctr">
              <a:lnSpc>
                <a:spcPct val="114399"/>
              </a:lnSpc>
              <a:spcBef>
                <a:spcPts val="100"/>
              </a:spcBef>
            </a:pPr>
            <a:endParaRPr lang="en-IN" sz="2400" b="1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3562985" indent="-3030855" algn="l">
              <a:lnSpc>
                <a:spcPct val="114399"/>
              </a:lnSpc>
              <a:spcBef>
                <a:spcPts val="100"/>
              </a:spcBef>
            </a:pPr>
            <a:r>
              <a:rPr lang="en-US" sz="2800" b="1" i="1" dirty="0">
                <a:solidFill>
                  <a:schemeClr val="accent6"/>
                </a:solidFill>
                <a:latin typeface="Trebuchet MS"/>
                <a:cs typeface="Trebuchet MS"/>
              </a:rPr>
              <a:t>CREATE VIEW </a:t>
            </a:r>
            <a:r>
              <a:rPr lang="en-US" sz="2800" b="1" i="1" dirty="0" err="1">
                <a:solidFill>
                  <a:schemeClr val="accent6"/>
                </a:solidFill>
                <a:latin typeface="Trebuchet MS"/>
                <a:cs typeface="Trebuchet MS"/>
              </a:rPr>
              <a:t>vw_ReturnRefundStats</a:t>
            </a:r>
            <a:r>
              <a:rPr lang="en-US" sz="2800" b="1" i="1" dirty="0">
                <a:solidFill>
                  <a:schemeClr val="accent6"/>
                </a:solidFill>
                <a:latin typeface="Trebuchet MS"/>
                <a:cs typeface="Trebuchet MS"/>
              </a:rPr>
              <a:t> AS</a:t>
            </a:r>
          </a:p>
          <a:p>
            <a:pPr marL="3562985" indent="-3030855" algn="l">
              <a:lnSpc>
                <a:spcPct val="114399"/>
              </a:lnSpc>
              <a:spcBef>
                <a:spcPts val="100"/>
              </a:spcBef>
            </a:pPr>
            <a:r>
              <a:rPr lang="en-US" sz="2800" b="1" i="1" dirty="0">
                <a:solidFill>
                  <a:schemeClr val="accent6"/>
                </a:solidFill>
                <a:latin typeface="Trebuchet MS"/>
                <a:cs typeface="Trebuchet MS"/>
              </a:rPr>
              <a:t>SELECT </a:t>
            </a:r>
          </a:p>
          <a:p>
            <a:pPr marL="3562985" indent="-3030855" algn="l">
              <a:lnSpc>
                <a:spcPct val="114399"/>
              </a:lnSpc>
              <a:spcBef>
                <a:spcPts val="100"/>
              </a:spcBef>
            </a:pPr>
            <a:endParaRPr lang="en-US" sz="2800" b="1" i="1" dirty="0">
              <a:solidFill>
                <a:schemeClr val="accent6"/>
              </a:solidFill>
              <a:latin typeface="Trebuchet MS"/>
              <a:cs typeface="Trebuchet MS"/>
            </a:endParaRPr>
          </a:p>
          <a:p>
            <a:pPr marL="3562985" indent="-3030855" algn="l">
              <a:lnSpc>
                <a:spcPct val="114399"/>
              </a:lnSpc>
              <a:spcBef>
                <a:spcPts val="100"/>
              </a:spcBef>
            </a:pPr>
            <a:r>
              <a:rPr lang="en-US" sz="2800" b="1" i="1" dirty="0">
                <a:solidFill>
                  <a:schemeClr val="accent6"/>
                </a:solidFill>
                <a:latin typeface="Trebuchet MS"/>
                <a:cs typeface="Trebuchet MS"/>
              </a:rPr>
              <a:t>    </a:t>
            </a:r>
            <a:r>
              <a:rPr lang="en-US" sz="2800" b="1" i="1" dirty="0" err="1">
                <a:solidFill>
                  <a:schemeClr val="accent6"/>
                </a:solidFill>
                <a:latin typeface="Trebuchet MS"/>
                <a:cs typeface="Trebuchet MS"/>
              </a:rPr>
              <a:t>OrderID</a:t>
            </a:r>
            <a:r>
              <a:rPr lang="en-US" sz="2800" b="1" i="1" dirty="0">
                <a:solidFill>
                  <a:schemeClr val="accent6"/>
                </a:solidFill>
                <a:latin typeface="Trebuchet MS"/>
                <a:cs typeface="Trebuchet MS"/>
              </a:rPr>
              <a:t>,</a:t>
            </a:r>
          </a:p>
          <a:p>
            <a:pPr marL="3562985" indent="-3030855" algn="l">
              <a:lnSpc>
                <a:spcPct val="114399"/>
              </a:lnSpc>
              <a:spcBef>
                <a:spcPts val="100"/>
              </a:spcBef>
            </a:pPr>
            <a:r>
              <a:rPr lang="en-US" sz="2800" b="1" i="1" dirty="0">
                <a:solidFill>
                  <a:schemeClr val="accent6"/>
                </a:solidFill>
                <a:latin typeface="Trebuchet MS"/>
                <a:cs typeface="Trebuchet MS"/>
              </a:rPr>
              <a:t>    </a:t>
            </a:r>
            <a:r>
              <a:rPr lang="en-US" sz="2800" b="1" i="1" dirty="0" err="1">
                <a:solidFill>
                  <a:schemeClr val="accent6"/>
                </a:solidFill>
                <a:latin typeface="Trebuchet MS"/>
                <a:cs typeface="Trebuchet MS"/>
              </a:rPr>
              <a:t>CustomerID</a:t>
            </a:r>
            <a:r>
              <a:rPr lang="en-US" sz="2800" b="1" i="1" dirty="0">
                <a:solidFill>
                  <a:schemeClr val="accent6"/>
                </a:solidFill>
                <a:latin typeface="Trebuchet MS"/>
                <a:cs typeface="Trebuchet MS"/>
              </a:rPr>
              <a:t>,</a:t>
            </a:r>
          </a:p>
          <a:p>
            <a:pPr marL="3562985" indent="-3030855" algn="l">
              <a:lnSpc>
                <a:spcPct val="114399"/>
              </a:lnSpc>
              <a:spcBef>
                <a:spcPts val="100"/>
              </a:spcBef>
            </a:pPr>
            <a:r>
              <a:rPr lang="en-US" sz="2800" b="1" i="1" dirty="0">
                <a:solidFill>
                  <a:schemeClr val="accent6"/>
                </a:solidFill>
                <a:latin typeface="Trebuchet MS"/>
                <a:cs typeface="Trebuchet MS"/>
              </a:rPr>
              <a:t>    </a:t>
            </a:r>
            <a:r>
              <a:rPr lang="en-US" sz="2800" b="1" i="1" dirty="0" err="1">
                <a:solidFill>
                  <a:schemeClr val="accent6"/>
                </a:solidFill>
                <a:latin typeface="Trebuchet MS"/>
                <a:cs typeface="Trebuchet MS"/>
              </a:rPr>
              <a:t>OrderStatus</a:t>
            </a:r>
            <a:r>
              <a:rPr lang="en-US" sz="2800" b="1" i="1" dirty="0">
                <a:solidFill>
                  <a:schemeClr val="accent6"/>
                </a:solidFill>
                <a:latin typeface="Trebuchet MS"/>
                <a:cs typeface="Trebuchet MS"/>
              </a:rPr>
              <a:t>,</a:t>
            </a:r>
          </a:p>
          <a:p>
            <a:pPr marL="3562985" indent="-3030855" algn="l">
              <a:lnSpc>
                <a:spcPct val="114399"/>
              </a:lnSpc>
              <a:spcBef>
                <a:spcPts val="100"/>
              </a:spcBef>
            </a:pPr>
            <a:r>
              <a:rPr lang="en-US" sz="2800" b="1" i="1" dirty="0">
                <a:solidFill>
                  <a:schemeClr val="accent6"/>
                </a:solidFill>
                <a:latin typeface="Trebuchet MS"/>
                <a:cs typeface="Trebuchet MS"/>
              </a:rPr>
              <a:t>    Sales,</a:t>
            </a:r>
          </a:p>
          <a:p>
            <a:pPr marL="3562985" indent="-3030855" algn="l">
              <a:lnSpc>
                <a:spcPct val="114399"/>
              </a:lnSpc>
              <a:spcBef>
                <a:spcPts val="100"/>
              </a:spcBef>
            </a:pPr>
            <a:r>
              <a:rPr lang="en-US" sz="2800" b="1" i="1" dirty="0">
                <a:solidFill>
                  <a:schemeClr val="accent6"/>
                </a:solidFill>
                <a:latin typeface="Trebuchet MS"/>
                <a:cs typeface="Trebuchet MS"/>
              </a:rPr>
              <a:t>    </a:t>
            </a:r>
            <a:r>
              <a:rPr lang="en-US" sz="2800" b="1" i="1" dirty="0" err="1">
                <a:solidFill>
                  <a:schemeClr val="accent6"/>
                </a:solidFill>
                <a:latin typeface="Trebuchet MS"/>
                <a:cs typeface="Trebuchet MS"/>
              </a:rPr>
              <a:t>OrderDate</a:t>
            </a:r>
            <a:endParaRPr lang="en-US" sz="2800" b="1" i="1" dirty="0">
              <a:solidFill>
                <a:schemeClr val="accent6"/>
              </a:solidFill>
              <a:latin typeface="Trebuchet MS"/>
              <a:cs typeface="Trebuchet MS"/>
            </a:endParaRPr>
          </a:p>
          <a:p>
            <a:pPr marL="3562985" indent="-3030855" algn="l">
              <a:lnSpc>
                <a:spcPct val="114399"/>
              </a:lnSpc>
              <a:spcBef>
                <a:spcPts val="100"/>
              </a:spcBef>
            </a:pPr>
            <a:endParaRPr lang="en-US" sz="2800" b="1" i="1" dirty="0">
              <a:solidFill>
                <a:schemeClr val="accent6"/>
              </a:solidFill>
              <a:latin typeface="Trebuchet MS"/>
              <a:cs typeface="Trebuchet MS"/>
            </a:endParaRPr>
          </a:p>
          <a:p>
            <a:pPr marL="3562985" indent="-3030855" algn="l">
              <a:lnSpc>
                <a:spcPct val="114399"/>
              </a:lnSpc>
              <a:spcBef>
                <a:spcPts val="100"/>
              </a:spcBef>
            </a:pPr>
            <a:r>
              <a:rPr lang="en-US" sz="2800" b="1" i="1" dirty="0">
                <a:solidFill>
                  <a:schemeClr val="accent6"/>
                </a:solidFill>
                <a:latin typeface="Trebuchet MS"/>
                <a:cs typeface="Trebuchet MS"/>
              </a:rPr>
              <a:t>FROM Orders</a:t>
            </a:r>
          </a:p>
          <a:p>
            <a:pPr marL="3562985" indent="-3030855" algn="l">
              <a:lnSpc>
                <a:spcPct val="114399"/>
              </a:lnSpc>
              <a:spcBef>
                <a:spcPts val="100"/>
              </a:spcBef>
            </a:pPr>
            <a:r>
              <a:rPr lang="en-US" sz="2800" b="1" i="1" dirty="0">
                <a:solidFill>
                  <a:schemeClr val="accent6"/>
                </a:solidFill>
                <a:latin typeface="Trebuchet MS"/>
                <a:cs typeface="Trebuchet MS"/>
              </a:rPr>
              <a:t>WHERE </a:t>
            </a:r>
            <a:r>
              <a:rPr lang="en-US" sz="2800" b="1" i="1" dirty="0" err="1">
                <a:solidFill>
                  <a:schemeClr val="accent6"/>
                </a:solidFill>
                <a:latin typeface="Trebuchet MS"/>
                <a:cs typeface="Trebuchet MS"/>
              </a:rPr>
              <a:t>OrderStatus</a:t>
            </a:r>
            <a:r>
              <a:rPr lang="en-US" sz="2800" b="1" i="1" dirty="0">
                <a:solidFill>
                  <a:schemeClr val="accent6"/>
                </a:solidFill>
                <a:latin typeface="Trebuchet MS"/>
                <a:cs typeface="Trebuchet MS"/>
              </a:rPr>
              <a:t> IN ('Refunded', 'Returned’, Cancelled);</a:t>
            </a:r>
          </a:p>
          <a:p>
            <a:pPr marL="3562985" indent="-3030855" algn="l">
              <a:lnSpc>
                <a:spcPct val="114399"/>
              </a:lnSpc>
              <a:spcBef>
                <a:spcPts val="100"/>
              </a:spcBef>
            </a:pPr>
            <a:r>
              <a:rPr lang="en-US" sz="2800" b="1" i="1" dirty="0">
                <a:solidFill>
                  <a:schemeClr val="bg1"/>
                </a:solidFill>
                <a:latin typeface="Trebuchet MS"/>
                <a:cs typeface="Trebuchet MS"/>
              </a:rPr>
              <a:t>=================================================</a:t>
            </a:r>
          </a:p>
          <a:p>
            <a:pPr marL="3562985" indent="-3030855" algn="ctr">
              <a:lnSpc>
                <a:spcPct val="114399"/>
              </a:lnSpc>
              <a:spcBef>
                <a:spcPts val="100"/>
              </a:spcBef>
            </a:pPr>
            <a:endParaRPr lang="en-IN" sz="31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0B4B31-F39F-7EFF-DEC6-5DC66F7C39DD}"/>
              </a:ext>
            </a:extLst>
          </p:cNvPr>
          <p:cNvSpPr txBox="1"/>
          <p:nvPr/>
        </p:nvSpPr>
        <p:spPr>
          <a:xfrm>
            <a:off x="1066800" y="11944350"/>
            <a:ext cx="9372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Use by:</a:t>
            </a:r>
            <a:r>
              <a:rPr lang="en-US" sz="2400" dirty="0">
                <a:solidFill>
                  <a:schemeClr val="bg1"/>
                </a:solidFill>
              </a:rPr>
              <a:t> Customer Support / Audit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6AFDB9-C174-A9D7-5104-073E0F786639}"/>
              </a:ext>
            </a:extLst>
          </p:cNvPr>
          <p:cNvSpPr txBox="1"/>
          <p:nvPr/>
        </p:nvSpPr>
        <p:spPr>
          <a:xfrm>
            <a:off x="637367" y="8519988"/>
            <a:ext cx="70486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vw_ReturnRefundStats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0817B6-5030-8033-E00C-5520ED8078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399" y="9197800"/>
            <a:ext cx="9659001" cy="267083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84101" y="496375"/>
            <a:ext cx="2005583" cy="171907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6" name="object 6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57200" y="1849840"/>
            <a:ext cx="10515600" cy="363304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2105" algn="ctr">
              <a:lnSpc>
                <a:spcPct val="100000"/>
              </a:lnSpc>
              <a:spcBef>
                <a:spcPts val="90"/>
              </a:spcBef>
            </a:pP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Archived Order History View</a:t>
            </a:r>
            <a:endParaRPr lang="en-IN" sz="235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32105" algn="ctr">
              <a:lnSpc>
                <a:spcPct val="100000"/>
              </a:lnSpc>
              <a:spcBef>
                <a:spcPts val="90"/>
              </a:spcBef>
            </a:pPr>
            <a:endParaRPr sz="2350" b="1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 algn="l">
              <a:lnSpc>
                <a:spcPct val="100000"/>
              </a:lnSpc>
            </a:pP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CREATE VIEW </a:t>
            </a:r>
            <a:r>
              <a:rPr lang="en-US" sz="36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vw_CombinedOrders</a:t>
            </a: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AS</a:t>
            </a:r>
          </a:p>
          <a:p>
            <a:pPr marL="12700" algn="l">
              <a:lnSpc>
                <a:spcPct val="100000"/>
              </a:lnSpc>
            </a:pP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SELECT * FROM Orders</a:t>
            </a:r>
          </a:p>
          <a:p>
            <a:pPr marL="12700" algn="l">
              <a:lnSpc>
                <a:spcPct val="100000"/>
              </a:lnSpc>
            </a:pP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UNION ALL</a:t>
            </a:r>
          </a:p>
          <a:p>
            <a:pPr marL="12700" algn="l">
              <a:lnSpc>
                <a:spcPct val="100000"/>
              </a:lnSpc>
            </a:pP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SELECT * FROM </a:t>
            </a:r>
            <a:r>
              <a:rPr lang="en-US" sz="36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OrdersArchive</a:t>
            </a: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;</a:t>
            </a: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lang="en-US" sz="3400" dirty="0">
                <a:solidFill>
                  <a:schemeClr val="bg1"/>
                </a:solidFill>
                <a:latin typeface="Trebuchet MS"/>
                <a:cs typeface="Trebuchet MS"/>
              </a:rPr>
              <a:t>==============================================</a:t>
            </a:r>
            <a:endParaRPr sz="34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7D3595-23B5-1021-8E0F-3C1341E3F34F}"/>
              </a:ext>
            </a:extLst>
          </p:cNvPr>
          <p:cNvSpPr txBox="1"/>
          <p:nvPr/>
        </p:nvSpPr>
        <p:spPr>
          <a:xfrm>
            <a:off x="1059008" y="11635085"/>
            <a:ext cx="8991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Use by:</a:t>
            </a:r>
            <a:r>
              <a:rPr lang="en-US" sz="2400" dirty="0">
                <a:solidFill>
                  <a:schemeClr val="bg1"/>
                </a:solidFill>
              </a:rPr>
              <a:t> Compliance / Audit / Legal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A84F87-B421-7DA3-5EAF-D50C08EF689B}"/>
              </a:ext>
            </a:extLst>
          </p:cNvPr>
          <p:cNvSpPr txBox="1"/>
          <p:nvPr/>
        </p:nvSpPr>
        <p:spPr>
          <a:xfrm>
            <a:off x="142302" y="5492524"/>
            <a:ext cx="49720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vw_CombinedOrders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Sales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120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87A937-0686-3968-BEA7-E481C0151C7F}"/>
              </a:ext>
            </a:extLst>
          </p:cNvPr>
          <p:cNvSpPr txBox="1"/>
          <p:nvPr/>
        </p:nvSpPr>
        <p:spPr>
          <a:xfrm>
            <a:off x="5114352" y="5275450"/>
            <a:ext cx="570604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Orders</a:t>
            </a: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OrderStatus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'Delivered'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2400" b="1" i="1" dirty="0" err="1">
                <a:solidFill>
                  <a:srgbClr val="FF000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Shipped'</a:t>
            </a:r>
            <a:r>
              <a:rPr lang="en-US" sz="24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 err="1">
                <a:solidFill>
                  <a:srgbClr val="FF000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'Packed</a:t>
            </a:r>
            <a:r>
              <a:rPr lang="en-US" sz="2400" b="1" i="1" dirty="0">
                <a:solidFill>
                  <a:srgbClr val="FF000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OrderStatus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D8E0672-D736-4696-DC10-FAC35583E3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0601" y="6960809"/>
            <a:ext cx="6477000" cy="459003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B048250-3C2B-29EE-49C2-84CED8648C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253" y="6933803"/>
            <a:ext cx="4441798" cy="459003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16139" y="467945"/>
            <a:ext cx="1914143" cy="171907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6" name="object 6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21447" y="2806378"/>
            <a:ext cx="10150475" cy="481285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r>
              <a:rPr lang="en-US" sz="2400" b="1" i="1" dirty="0">
                <a:solidFill>
                  <a:schemeClr val="accent6"/>
                </a:solidFill>
              </a:rPr>
              <a:t>CREATE VIEW </a:t>
            </a:r>
            <a:r>
              <a:rPr lang="en-US" sz="2400" b="1" i="1" dirty="0" err="1">
                <a:solidFill>
                  <a:schemeClr val="accent6"/>
                </a:solidFill>
              </a:rPr>
              <a:t>vw_CountryWiseCustomerSales</a:t>
            </a:r>
            <a:r>
              <a:rPr lang="en-US" sz="2400" b="1" i="1" dirty="0">
                <a:solidFill>
                  <a:schemeClr val="accent6"/>
                </a:solidFill>
              </a:rPr>
              <a:t> AS</a:t>
            </a:r>
          </a:p>
          <a:p>
            <a:r>
              <a:rPr lang="en-US" sz="2400" b="1" i="1" dirty="0">
                <a:solidFill>
                  <a:schemeClr val="accent6"/>
                </a:solidFill>
              </a:rPr>
              <a:t>SELECT </a:t>
            </a:r>
          </a:p>
          <a:p>
            <a:endParaRPr lang="en-US" sz="2400" b="1" i="1" dirty="0">
              <a:solidFill>
                <a:schemeClr val="accent6"/>
              </a:solidFill>
            </a:endParaRPr>
          </a:p>
          <a:p>
            <a:r>
              <a:rPr lang="en-US" sz="2400" b="1" i="1" dirty="0">
                <a:solidFill>
                  <a:schemeClr val="accent6"/>
                </a:solidFill>
              </a:rPr>
              <a:t>    </a:t>
            </a:r>
            <a:r>
              <a:rPr lang="en-US" sz="2400" b="1" i="1" dirty="0" err="1">
                <a:solidFill>
                  <a:schemeClr val="accent6"/>
                </a:solidFill>
              </a:rPr>
              <a:t>c.Country</a:t>
            </a:r>
            <a:r>
              <a:rPr lang="en-US" sz="2400" b="1" i="1" dirty="0">
                <a:solidFill>
                  <a:schemeClr val="accent6"/>
                </a:solidFill>
              </a:rPr>
              <a:t>,</a:t>
            </a:r>
          </a:p>
          <a:p>
            <a:r>
              <a:rPr lang="en-US" sz="2400" b="1" i="1" dirty="0">
                <a:solidFill>
                  <a:schemeClr val="accent6"/>
                </a:solidFill>
              </a:rPr>
              <a:t>    COUNT(DISTINCT </a:t>
            </a:r>
            <a:r>
              <a:rPr lang="en-US" sz="2400" b="1" i="1" dirty="0" err="1">
                <a:solidFill>
                  <a:schemeClr val="accent6"/>
                </a:solidFill>
              </a:rPr>
              <a:t>c.Customer_id</a:t>
            </a:r>
            <a:r>
              <a:rPr lang="en-US" sz="2400" b="1" i="1" dirty="0">
                <a:solidFill>
                  <a:schemeClr val="accent6"/>
                </a:solidFill>
              </a:rPr>
              <a:t>) AS Customers,</a:t>
            </a:r>
          </a:p>
          <a:p>
            <a:r>
              <a:rPr lang="en-US" sz="2400" b="1" i="1" dirty="0">
                <a:solidFill>
                  <a:schemeClr val="accent6"/>
                </a:solidFill>
              </a:rPr>
              <a:t>    COUNT(</a:t>
            </a:r>
            <a:r>
              <a:rPr lang="en-US" sz="2400" b="1" i="1" dirty="0" err="1">
                <a:solidFill>
                  <a:schemeClr val="accent6"/>
                </a:solidFill>
              </a:rPr>
              <a:t>o.OrderID</a:t>
            </a:r>
            <a:r>
              <a:rPr lang="en-US" sz="2400" b="1" i="1" dirty="0">
                <a:solidFill>
                  <a:schemeClr val="accent6"/>
                </a:solidFill>
              </a:rPr>
              <a:t>) AS Orders,</a:t>
            </a:r>
          </a:p>
          <a:p>
            <a:r>
              <a:rPr lang="en-US" sz="2400" b="1" i="1" dirty="0">
                <a:solidFill>
                  <a:schemeClr val="accent6"/>
                </a:solidFill>
              </a:rPr>
              <a:t>    SUM(</a:t>
            </a:r>
            <a:r>
              <a:rPr lang="en-US" sz="2400" b="1" i="1" dirty="0" err="1">
                <a:solidFill>
                  <a:schemeClr val="accent6"/>
                </a:solidFill>
              </a:rPr>
              <a:t>o.Sales</a:t>
            </a:r>
            <a:r>
              <a:rPr lang="en-US" sz="2400" b="1" i="1" dirty="0">
                <a:solidFill>
                  <a:schemeClr val="accent6"/>
                </a:solidFill>
              </a:rPr>
              <a:t>) AS Revenue</a:t>
            </a:r>
          </a:p>
          <a:p>
            <a:endParaRPr lang="en-US" sz="2400" b="1" i="1" dirty="0">
              <a:solidFill>
                <a:schemeClr val="accent6"/>
              </a:solidFill>
            </a:endParaRPr>
          </a:p>
          <a:p>
            <a:r>
              <a:rPr lang="en-US" sz="2400" b="1" i="1" dirty="0">
                <a:solidFill>
                  <a:schemeClr val="accent6"/>
                </a:solidFill>
              </a:rPr>
              <a:t>FROM Customers c</a:t>
            </a:r>
          </a:p>
          <a:p>
            <a:r>
              <a:rPr lang="en-US" sz="2400" b="1" i="1" dirty="0">
                <a:solidFill>
                  <a:schemeClr val="accent6"/>
                </a:solidFill>
              </a:rPr>
              <a:t>JOIN Orders o ON </a:t>
            </a:r>
            <a:r>
              <a:rPr lang="en-US" sz="2400" b="1" i="1" dirty="0" err="1">
                <a:solidFill>
                  <a:schemeClr val="accent6"/>
                </a:solidFill>
              </a:rPr>
              <a:t>c.Customer_id</a:t>
            </a:r>
            <a:r>
              <a:rPr lang="en-US" sz="2400" b="1" i="1" dirty="0">
                <a:solidFill>
                  <a:schemeClr val="accent6"/>
                </a:solidFill>
              </a:rPr>
              <a:t> = </a:t>
            </a:r>
            <a:r>
              <a:rPr lang="en-US" sz="2400" b="1" i="1" dirty="0" err="1">
                <a:solidFill>
                  <a:schemeClr val="accent6"/>
                </a:solidFill>
              </a:rPr>
              <a:t>o.CustomerID</a:t>
            </a:r>
            <a:endParaRPr lang="en-US" sz="2400" b="1" i="1" dirty="0">
              <a:solidFill>
                <a:schemeClr val="accent6"/>
              </a:solidFill>
            </a:endParaRPr>
          </a:p>
          <a:p>
            <a:r>
              <a:rPr lang="en-US" sz="2400" b="1" i="1" dirty="0">
                <a:solidFill>
                  <a:schemeClr val="accent6"/>
                </a:solidFill>
              </a:rPr>
              <a:t>GROUP BY </a:t>
            </a:r>
            <a:r>
              <a:rPr lang="en-US" sz="2400" b="1" i="1" dirty="0" err="1">
                <a:solidFill>
                  <a:schemeClr val="accent6"/>
                </a:solidFill>
              </a:rPr>
              <a:t>c.Country</a:t>
            </a:r>
            <a:r>
              <a:rPr lang="en-US" sz="2400" b="1" i="1" dirty="0">
                <a:solidFill>
                  <a:schemeClr val="accent6"/>
                </a:solidFill>
              </a:rPr>
              <a:t>;</a:t>
            </a:r>
          </a:p>
          <a:p>
            <a:endParaRPr lang="en-US" sz="2400" b="1" i="1" dirty="0">
              <a:solidFill>
                <a:schemeClr val="accent6"/>
              </a:solidFill>
            </a:endParaRPr>
          </a:p>
          <a:p>
            <a:r>
              <a:rPr lang="en-US" sz="2400" b="1" i="1" dirty="0">
                <a:solidFill>
                  <a:schemeClr val="bg1"/>
                </a:solidFill>
              </a:rPr>
              <a:t>=======================================================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0022" y="11796153"/>
            <a:ext cx="8529955" cy="399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2820" marR="5080" indent="-3500754" algn="ctr">
              <a:lnSpc>
                <a:spcPct val="113900"/>
              </a:lnSpc>
              <a:spcBef>
                <a:spcPts val="100"/>
              </a:spcBef>
            </a:pPr>
            <a:r>
              <a:rPr lang="en-US" sz="2400" b="1" dirty="0">
                <a:solidFill>
                  <a:schemeClr val="bg1"/>
                </a:solidFill>
              </a:rPr>
              <a:t>Use by:</a:t>
            </a:r>
            <a:r>
              <a:rPr lang="en-US" sz="2400" dirty="0">
                <a:solidFill>
                  <a:schemeClr val="bg1"/>
                </a:solidFill>
              </a:rPr>
              <a:t> Regional Sales Teams</a:t>
            </a:r>
            <a:endParaRPr sz="22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258DCE-110B-2AF9-B23C-B713994B438A}"/>
              </a:ext>
            </a:extLst>
          </p:cNvPr>
          <p:cNvSpPr txBox="1"/>
          <p:nvPr/>
        </p:nvSpPr>
        <p:spPr>
          <a:xfrm>
            <a:off x="1450022" y="1883355"/>
            <a:ext cx="7846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Country-Wise Customer Performance View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FAEBF6-0E8E-4747-8B10-B278BDAB97CB}"/>
              </a:ext>
            </a:extLst>
          </p:cNvPr>
          <p:cNvSpPr txBox="1"/>
          <p:nvPr/>
        </p:nvSpPr>
        <p:spPr>
          <a:xfrm>
            <a:off x="921447" y="7838275"/>
            <a:ext cx="79177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vw_CountryWiseCustomerSales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0E4BD7E-DA2A-53B0-F9C1-56F667E6AE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960" y="8678195"/>
            <a:ext cx="7239316" cy="27955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CD51C-1427-6049-37D8-C726CE35F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32E7FBD8-A22C-E9E7-7B5E-15DA2986B5B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C28F4B33-94D6-F0A4-7177-2CA48DE0561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grpSp>
        <p:nvGrpSpPr>
          <p:cNvPr id="5" name="object 5">
            <a:extLst>
              <a:ext uri="{FF2B5EF4-FFF2-40B4-BE49-F238E27FC236}">
                <a16:creationId xmlns:a16="http://schemas.microsoft.com/office/drawing/2014/main" id="{8CBEFC72-B393-8A1E-CCAD-F0DDEE9B03A2}"/>
              </a:ext>
            </a:extLst>
          </p:cNvPr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63A327AE-2346-4260-B291-33FAF3627988}"/>
                </a:ext>
              </a:extLst>
            </p:cNvPr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C43522B6-91BD-1169-987F-26D37ADE48D9}"/>
                </a:ext>
              </a:extLst>
            </p:cNvPr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A6F757B9-D13A-136B-98CD-A1422C40CC9C}"/>
                </a:ext>
              </a:extLst>
            </p:cNvPr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CCACBD8A-69D3-88C7-F5D7-3E76FC585901}"/>
                </a:ext>
              </a:extLst>
            </p:cNvPr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8C53AD64-B204-5165-1DC9-DCE14CE2C8DB}"/>
                </a:ext>
              </a:extLst>
            </p:cNvPr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0E8D677E-2E2D-50D7-A787-32C62654C2E6}"/>
                </a:ext>
              </a:extLst>
            </p:cNvPr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>
            <a:extLst>
              <a:ext uri="{FF2B5EF4-FFF2-40B4-BE49-F238E27FC236}">
                <a16:creationId xmlns:a16="http://schemas.microsoft.com/office/drawing/2014/main" id="{2BD16248-4D66-657F-73AC-A8C3947827A0}"/>
              </a:ext>
            </a:extLst>
          </p:cNvPr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9D7C3972-B242-155C-8E9B-8F9D0141595C}"/>
              </a:ext>
            </a:extLst>
          </p:cNvPr>
          <p:cNvSpPr txBox="1"/>
          <p:nvPr/>
        </p:nvSpPr>
        <p:spPr>
          <a:xfrm>
            <a:off x="997867" y="2602600"/>
            <a:ext cx="9982200" cy="37048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r>
              <a:rPr lang="en-US" sz="24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VIEW </a:t>
            </a:r>
            <a:r>
              <a:rPr lang="en-US" sz="24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vw_CategorySalesSummary</a:t>
            </a:r>
            <a:r>
              <a:rPr lang="en-US" sz="24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</a:t>
            </a:r>
          </a:p>
          <a:p>
            <a:r>
              <a:rPr lang="en-US" sz="24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</a:p>
          <a:p>
            <a:r>
              <a:rPr lang="en-US" sz="24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p.Category</a:t>
            </a:r>
            <a:r>
              <a:rPr lang="en-US" sz="24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24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COUNT(</a:t>
            </a:r>
            <a:r>
              <a:rPr lang="en-US" sz="24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o.OrderID</a:t>
            </a:r>
            <a:r>
              <a:rPr lang="en-US" sz="24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sz="24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OrdersCount</a:t>
            </a:r>
            <a:r>
              <a:rPr lang="en-US" sz="24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24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SUM(</a:t>
            </a:r>
            <a:r>
              <a:rPr lang="en-US" sz="24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o.Sales</a:t>
            </a:r>
            <a:r>
              <a:rPr lang="en-US" sz="24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sz="24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TotalSales</a:t>
            </a:r>
            <a:endParaRPr lang="en-US" sz="24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Orders o</a:t>
            </a:r>
          </a:p>
          <a:p>
            <a:r>
              <a:rPr lang="en-US" sz="24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 Products p ON </a:t>
            </a:r>
            <a:r>
              <a:rPr lang="en-US" sz="24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o.ProductID</a:t>
            </a:r>
            <a:r>
              <a:rPr lang="en-US" sz="24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p.ProductID</a:t>
            </a:r>
            <a:endParaRPr lang="en-US" sz="24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US" sz="24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p.Category</a:t>
            </a:r>
            <a:r>
              <a:rPr lang="en-US" sz="24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24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=======================================================</a:t>
            </a: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474AD724-3CDC-BCF6-98C0-F4CCB1E1A6A3}"/>
              </a:ext>
            </a:extLst>
          </p:cNvPr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4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8F7A2750-6196-C923-7CB1-A61E84F79CE0}"/>
              </a:ext>
            </a:extLst>
          </p:cNvPr>
          <p:cNvSpPr txBox="1"/>
          <p:nvPr/>
        </p:nvSpPr>
        <p:spPr>
          <a:xfrm>
            <a:off x="1450021" y="11830084"/>
            <a:ext cx="8529955" cy="399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2820" marR="5080" indent="-3500754" algn="ctr">
              <a:lnSpc>
                <a:spcPct val="113900"/>
              </a:lnSpc>
              <a:spcBef>
                <a:spcPts val="100"/>
              </a:spcBef>
            </a:pPr>
            <a:r>
              <a:rPr lang="en-US" sz="2400" dirty="0">
                <a:solidFill>
                  <a:schemeClr val="bg1"/>
                </a:solidFill>
              </a:rPr>
              <a:t>Use by: Category Managers / Inventory Planners</a:t>
            </a:r>
            <a:endParaRPr sz="22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CF4193-E3EC-C7B1-3CBF-EE76B113F9E8}"/>
              </a:ext>
            </a:extLst>
          </p:cNvPr>
          <p:cNvSpPr txBox="1"/>
          <p:nvPr/>
        </p:nvSpPr>
        <p:spPr>
          <a:xfrm>
            <a:off x="723899" y="1886909"/>
            <a:ext cx="97155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Product Category Sales Summary View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1851A3-6FA4-8131-8E70-9E83DA07BD17}"/>
              </a:ext>
            </a:extLst>
          </p:cNvPr>
          <p:cNvSpPr txBox="1"/>
          <p:nvPr/>
        </p:nvSpPr>
        <p:spPr>
          <a:xfrm>
            <a:off x="4731968" y="661222"/>
            <a:ext cx="1256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11</a:t>
            </a:r>
            <a:endParaRPr lang="en-IN" sz="72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07F3AB-6B33-9A41-0955-1BA1158765BE}"/>
              </a:ext>
            </a:extLst>
          </p:cNvPr>
          <p:cNvSpPr txBox="1"/>
          <p:nvPr/>
        </p:nvSpPr>
        <p:spPr>
          <a:xfrm>
            <a:off x="1143000" y="6392430"/>
            <a:ext cx="75746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vw_CategorySalesSummary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C700BAC-95B6-6574-D31D-7C065CC12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530" y="7315453"/>
            <a:ext cx="6924876" cy="373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50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9A519-ED90-E254-C976-F47CCB77F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DB12EB96-5911-6FB8-E2A3-75EB9DE9734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65CEFC9C-EB81-E5B1-4D65-B88C87E1A66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grpSp>
        <p:nvGrpSpPr>
          <p:cNvPr id="5" name="object 5">
            <a:extLst>
              <a:ext uri="{FF2B5EF4-FFF2-40B4-BE49-F238E27FC236}">
                <a16:creationId xmlns:a16="http://schemas.microsoft.com/office/drawing/2014/main" id="{62726437-FC24-14E5-ECDF-33284617ABBA}"/>
              </a:ext>
            </a:extLst>
          </p:cNvPr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3805B4B4-DCE6-DCEE-801B-BCC4674EF90B}"/>
                </a:ext>
              </a:extLst>
            </p:cNvPr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70CEFCF5-3D62-C76D-1E12-DEAF2F4A3A66}"/>
                </a:ext>
              </a:extLst>
            </p:cNvPr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E4EF1F94-7FB0-4132-6365-0B4C2C6E0096}"/>
                </a:ext>
              </a:extLst>
            </p:cNvPr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4EF6CE24-8F85-31E0-655D-47677C8192AE}"/>
                </a:ext>
              </a:extLst>
            </p:cNvPr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003276DD-FB72-433E-A653-8FACCDB97A3F}"/>
                </a:ext>
              </a:extLst>
            </p:cNvPr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1D456551-9C75-822C-BE61-C237D3FF93C0}"/>
                </a:ext>
              </a:extLst>
            </p:cNvPr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>
            <a:extLst>
              <a:ext uri="{FF2B5EF4-FFF2-40B4-BE49-F238E27FC236}">
                <a16:creationId xmlns:a16="http://schemas.microsoft.com/office/drawing/2014/main" id="{07EDA060-6860-DC2E-7FB2-49591639EB8E}"/>
              </a:ext>
            </a:extLst>
          </p:cNvPr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1E8E24B6-68D4-6186-A732-7B423548B923}"/>
              </a:ext>
            </a:extLst>
          </p:cNvPr>
          <p:cNvSpPr txBox="1"/>
          <p:nvPr/>
        </p:nvSpPr>
        <p:spPr>
          <a:xfrm>
            <a:off x="791944" y="2912937"/>
            <a:ext cx="10394731" cy="216597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VIEW 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vw_IncompleteOrders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</a:t>
            </a:r>
          </a:p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* FROM Orders</a:t>
            </a:r>
          </a:p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ShipAddress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NULL OR 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BillAddress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NULL;</a:t>
            </a:r>
          </a:p>
          <a:p>
            <a:endParaRPr lang="en-US" sz="28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================================================</a:t>
            </a: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7851429F-F6A2-14EB-600A-6AF912C2D20F}"/>
              </a:ext>
            </a:extLst>
          </p:cNvPr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4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BD0B48F0-D150-1027-EF5D-A017C610EF98}"/>
              </a:ext>
            </a:extLst>
          </p:cNvPr>
          <p:cNvSpPr txBox="1"/>
          <p:nvPr/>
        </p:nvSpPr>
        <p:spPr>
          <a:xfrm>
            <a:off x="1029385" y="11578014"/>
            <a:ext cx="8529956" cy="399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2820" marR="5080" indent="-3500754" algn="ctr">
              <a:lnSpc>
                <a:spcPct val="113900"/>
              </a:lnSpc>
              <a:spcBef>
                <a:spcPts val="100"/>
              </a:spcBef>
            </a:pPr>
            <a:r>
              <a:rPr lang="en-US" sz="2400" b="1" dirty="0">
                <a:solidFill>
                  <a:schemeClr val="bg1"/>
                </a:solidFill>
              </a:rPr>
              <a:t>Use by:</a:t>
            </a:r>
            <a:r>
              <a:rPr lang="en-US" sz="2400" dirty="0">
                <a:solidFill>
                  <a:schemeClr val="bg1"/>
                </a:solidFill>
              </a:rPr>
              <a:t> Data Quality / Ops</a:t>
            </a:r>
            <a:endParaRPr sz="22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9AE2C2-CBB1-151E-FF3F-44900E14D595}"/>
              </a:ext>
            </a:extLst>
          </p:cNvPr>
          <p:cNvSpPr txBox="1"/>
          <p:nvPr/>
        </p:nvSpPr>
        <p:spPr>
          <a:xfrm>
            <a:off x="816526" y="1973515"/>
            <a:ext cx="87428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Orders With Missing Billing or Shipping Info View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031CC4-5A33-BC50-0F21-D41BB2454A76}"/>
              </a:ext>
            </a:extLst>
          </p:cNvPr>
          <p:cNvSpPr txBox="1"/>
          <p:nvPr/>
        </p:nvSpPr>
        <p:spPr>
          <a:xfrm>
            <a:off x="4732311" y="727316"/>
            <a:ext cx="1256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12</a:t>
            </a:r>
            <a:endParaRPr lang="en-IN" sz="72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F91AFB-0211-B39E-71D9-963AA4B37791}"/>
              </a:ext>
            </a:extLst>
          </p:cNvPr>
          <p:cNvSpPr txBox="1"/>
          <p:nvPr/>
        </p:nvSpPr>
        <p:spPr>
          <a:xfrm>
            <a:off x="755855" y="5415291"/>
            <a:ext cx="75431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vw_IncompleteOrders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3FCAA33-5AC9-DA1D-5A46-14FABAFDD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944" y="6274888"/>
            <a:ext cx="9810750" cy="412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3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2BA71-095A-1BD4-F999-0E87A0027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38BD9DF9-9F48-1D82-F716-B50FE1E666C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40B1B412-CB90-607E-952E-2F149B48CF2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sp>
        <p:nvSpPr>
          <p:cNvPr id="19" name="object 19">
            <a:extLst>
              <a:ext uri="{FF2B5EF4-FFF2-40B4-BE49-F238E27FC236}">
                <a16:creationId xmlns:a16="http://schemas.microsoft.com/office/drawing/2014/main" id="{E856FFFF-AB54-3C08-64EA-E01ABAC17232}"/>
              </a:ext>
            </a:extLst>
          </p:cNvPr>
          <p:cNvSpPr txBox="1"/>
          <p:nvPr/>
        </p:nvSpPr>
        <p:spPr>
          <a:xfrm>
            <a:off x="2655349" y="797867"/>
            <a:ext cx="6428354" cy="60112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25145" marR="5080" indent="-513080" algn="ctr">
              <a:lnSpc>
                <a:spcPct val="116199"/>
              </a:lnSpc>
              <a:spcBef>
                <a:spcPts val="90"/>
              </a:spcBef>
            </a:pPr>
            <a:r>
              <a:rPr lang="en-US" sz="3600" b="1" u="sng" dirty="0">
                <a:solidFill>
                  <a:schemeClr val="bg1"/>
                </a:solidFill>
              </a:rPr>
              <a:t>What is a VIEW</a:t>
            </a:r>
            <a:endParaRPr sz="32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B114EEF-3397-3DE1-AAE6-A553E549E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21" y="4269091"/>
            <a:ext cx="10020299" cy="11172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2800" b="1" u="sng" dirty="0">
                <a:solidFill>
                  <a:schemeClr val="bg1"/>
                </a:solidFill>
              </a:rPr>
              <a:t>Syntax of VIEW: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sz="2400" b="1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1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CREATE VIEW </a:t>
            </a:r>
            <a:r>
              <a:rPr kumimoji="0" lang="en-US" altLang="en-US" sz="3200" b="1" i="1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view_name</a:t>
            </a:r>
            <a:r>
              <a:rPr kumimoji="0" lang="en-US" altLang="en-US" sz="3200" b="1" i="1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1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SELECT columns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1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FROM tables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1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WHERE condition;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1" i="1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Select from a 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SELECT </a:t>
            </a: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* FROM </a:t>
            </a:r>
            <a:r>
              <a:rPr kumimoji="0" lang="en-US" altLang="en-US" sz="3200" b="1" i="1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view_name</a:t>
            </a: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1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Join a view with a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SELECT</a:t>
            </a: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 </a:t>
            </a:r>
            <a:r>
              <a:rPr kumimoji="0" lang="en-US" altLang="en-US" sz="3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e.FirstName</a:t>
            </a: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, v.*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FROM </a:t>
            </a: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Employees 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JOIN</a:t>
            </a: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 </a:t>
            </a:r>
            <a:r>
              <a:rPr kumimoji="0" lang="en-US" altLang="en-US" sz="3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vw_TotalSalesPerEmployee</a:t>
            </a: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 v </a:t>
            </a: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ON </a:t>
            </a:r>
            <a:r>
              <a:rPr kumimoji="0" lang="en-US" altLang="en-US" sz="3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e.Employee_id</a:t>
            </a: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 = </a:t>
            </a:r>
            <a:r>
              <a:rPr kumimoji="0" lang="en-US" altLang="en-US" sz="32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v.SalesPersonID</a:t>
            </a: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1" i="1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1" i="1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400" b="1" i="1" dirty="0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1" i="1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F4DD3FF-DF38-EAA3-0E2C-D23824B3E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21" y="1591435"/>
            <a:ext cx="100203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table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based on the result of a SQL query. It doesn't store data physically but fetches it dynamically from underlying tables.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Think of it as a 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stored SELECT query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that can simplify complex joins or business logic.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1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310"/>
            <a:ext cx="11430000" cy="737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5" name="object 5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00133" y="2533860"/>
            <a:ext cx="10439400" cy="5647059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r>
              <a:rPr lang="en-US" sz="2400" b="1" i="1" dirty="0">
                <a:solidFill>
                  <a:schemeClr val="accent6"/>
                </a:solidFill>
              </a:rPr>
              <a:t>CREATE VIEW </a:t>
            </a:r>
            <a:r>
              <a:rPr lang="en-US" sz="2400" b="1" i="1" dirty="0" err="1">
                <a:solidFill>
                  <a:schemeClr val="accent6"/>
                </a:solidFill>
              </a:rPr>
              <a:t>vw_CustomerLifetimeSales</a:t>
            </a:r>
            <a:r>
              <a:rPr lang="en-US" sz="2400" b="1" i="1" dirty="0">
                <a:solidFill>
                  <a:schemeClr val="accent6"/>
                </a:solidFill>
              </a:rPr>
              <a:t> AS</a:t>
            </a:r>
          </a:p>
          <a:p>
            <a:r>
              <a:rPr lang="en-US" sz="2400" b="1" i="1" dirty="0">
                <a:solidFill>
                  <a:schemeClr val="accent6"/>
                </a:solidFill>
              </a:rPr>
              <a:t>SELECT </a:t>
            </a:r>
          </a:p>
          <a:p>
            <a:endParaRPr lang="en-US" sz="2400" b="1" i="1" dirty="0">
              <a:solidFill>
                <a:schemeClr val="accent6"/>
              </a:solidFill>
            </a:endParaRPr>
          </a:p>
          <a:p>
            <a:r>
              <a:rPr lang="en-US" sz="2400" b="1" i="1" dirty="0">
                <a:solidFill>
                  <a:schemeClr val="accent6"/>
                </a:solidFill>
              </a:rPr>
              <a:t>    </a:t>
            </a:r>
            <a:r>
              <a:rPr lang="en-US" sz="2400" b="1" i="1" dirty="0" err="1">
                <a:solidFill>
                  <a:schemeClr val="accent6"/>
                </a:solidFill>
              </a:rPr>
              <a:t>c.Customer_id</a:t>
            </a:r>
            <a:r>
              <a:rPr lang="en-US" sz="2400" b="1" i="1" dirty="0">
                <a:solidFill>
                  <a:schemeClr val="accent6"/>
                </a:solidFill>
              </a:rPr>
              <a:t>,</a:t>
            </a:r>
          </a:p>
          <a:p>
            <a:r>
              <a:rPr lang="en-US" sz="2400" b="1" i="1" dirty="0">
                <a:solidFill>
                  <a:schemeClr val="accent6"/>
                </a:solidFill>
              </a:rPr>
              <a:t>    CONCAT(</a:t>
            </a:r>
            <a:r>
              <a:rPr lang="en-US" sz="2400" b="1" i="1" dirty="0" err="1">
                <a:solidFill>
                  <a:schemeClr val="accent6"/>
                </a:solidFill>
              </a:rPr>
              <a:t>c.First_Name</a:t>
            </a:r>
            <a:r>
              <a:rPr lang="en-US" sz="2400" b="1" i="1" dirty="0">
                <a:solidFill>
                  <a:schemeClr val="accent6"/>
                </a:solidFill>
              </a:rPr>
              <a:t>, ' ', </a:t>
            </a:r>
            <a:r>
              <a:rPr lang="en-US" sz="2400" b="1" i="1" dirty="0" err="1">
                <a:solidFill>
                  <a:schemeClr val="accent6"/>
                </a:solidFill>
              </a:rPr>
              <a:t>c.Last_Name</a:t>
            </a:r>
            <a:r>
              <a:rPr lang="en-US" sz="2400" b="1" i="1" dirty="0">
                <a:solidFill>
                  <a:schemeClr val="accent6"/>
                </a:solidFill>
              </a:rPr>
              <a:t>) AS </a:t>
            </a:r>
            <a:r>
              <a:rPr lang="en-US" sz="2400" b="1" i="1" dirty="0" err="1">
                <a:solidFill>
                  <a:schemeClr val="accent6"/>
                </a:solidFill>
              </a:rPr>
              <a:t>CustomerName</a:t>
            </a:r>
            <a:r>
              <a:rPr lang="en-US" sz="2400" b="1" i="1" dirty="0">
                <a:solidFill>
                  <a:schemeClr val="accent6"/>
                </a:solidFill>
              </a:rPr>
              <a:t>,</a:t>
            </a:r>
          </a:p>
          <a:p>
            <a:r>
              <a:rPr lang="en-US" sz="2400" b="1" i="1" dirty="0">
                <a:solidFill>
                  <a:schemeClr val="accent6"/>
                </a:solidFill>
              </a:rPr>
              <a:t>    </a:t>
            </a:r>
            <a:r>
              <a:rPr lang="en-US" sz="2400" b="1" i="1" dirty="0" err="1">
                <a:solidFill>
                  <a:schemeClr val="accent6"/>
                </a:solidFill>
              </a:rPr>
              <a:t>c.Country</a:t>
            </a:r>
            <a:r>
              <a:rPr lang="en-US" sz="2400" b="1" i="1" dirty="0">
                <a:solidFill>
                  <a:schemeClr val="accent6"/>
                </a:solidFill>
              </a:rPr>
              <a:t>,</a:t>
            </a:r>
          </a:p>
          <a:p>
            <a:r>
              <a:rPr lang="en-US" sz="2400" b="1" i="1" dirty="0">
                <a:solidFill>
                  <a:schemeClr val="accent6"/>
                </a:solidFill>
              </a:rPr>
              <a:t>    COUNT(</a:t>
            </a:r>
            <a:r>
              <a:rPr lang="en-US" sz="2400" b="1" i="1" dirty="0" err="1">
                <a:solidFill>
                  <a:schemeClr val="accent6"/>
                </a:solidFill>
              </a:rPr>
              <a:t>o.OrderID</a:t>
            </a:r>
            <a:r>
              <a:rPr lang="en-US" sz="2400" b="1" i="1" dirty="0">
                <a:solidFill>
                  <a:schemeClr val="accent6"/>
                </a:solidFill>
              </a:rPr>
              <a:t>) AS </a:t>
            </a:r>
            <a:r>
              <a:rPr lang="en-US" sz="2400" b="1" i="1" dirty="0" err="1">
                <a:solidFill>
                  <a:schemeClr val="accent6"/>
                </a:solidFill>
              </a:rPr>
              <a:t>TotalOrders</a:t>
            </a:r>
            <a:r>
              <a:rPr lang="en-US" sz="2400" b="1" i="1" dirty="0">
                <a:solidFill>
                  <a:schemeClr val="accent6"/>
                </a:solidFill>
              </a:rPr>
              <a:t>,</a:t>
            </a:r>
          </a:p>
          <a:p>
            <a:r>
              <a:rPr lang="en-US" sz="2400" b="1" i="1" dirty="0">
                <a:solidFill>
                  <a:schemeClr val="accent6"/>
                </a:solidFill>
              </a:rPr>
              <a:t>    SUM(</a:t>
            </a:r>
            <a:r>
              <a:rPr lang="en-US" sz="2400" b="1" i="1" dirty="0" err="1">
                <a:solidFill>
                  <a:schemeClr val="accent6"/>
                </a:solidFill>
              </a:rPr>
              <a:t>o.Sales</a:t>
            </a:r>
            <a:r>
              <a:rPr lang="en-US" sz="2400" b="1" i="1" dirty="0">
                <a:solidFill>
                  <a:schemeClr val="accent6"/>
                </a:solidFill>
              </a:rPr>
              <a:t>) AS </a:t>
            </a:r>
            <a:r>
              <a:rPr lang="en-US" sz="2400" b="1" i="1" dirty="0" err="1">
                <a:solidFill>
                  <a:schemeClr val="accent6"/>
                </a:solidFill>
              </a:rPr>
              <a:t>LifetimeSales</a:t>
            </a:r>
            <a:r>
              <a:rPr lang="en-US" sz="2400" b="1" i="1" dirty="0">
                <a:solidFill>
                  <a:schemeClr val="accent6"/>
                </a:solidFill>
              </a:rPr>
              <a:t>,</a:t>
            </a:r>
          </a:p>
          <a:p>
            <a:r>
              <a:rPr lang="en-US" sz="2400" b="1" i="1" dirty="0">
                <a:solidFill>
                  <a:schemeClr val="accent6"/>
                </a:solidFill>
              </a:rPr>
              <a:t>    MAX(</a:t>
            </a:r>
            <a:r>
              <a:rPr lang="en-US" sz="2400" b="1" i="1" dirty="0" err="1">
                <a:solidFill>
                  <a:schemeClr val="accent6"/>
                </a:solidFill>
              </a:rPr>
              <a:t>o.OrderDate</a:t>
            </a:r>
            <a:r>
              <a:rPr lang="en-US" sz="2400" b="1" i="1" dirty="0">
                <a:solidFill>
                  <a:schemeClr val="accent6"/>
                </a:solidFill>
              </a:rPr>
              <a:t>) AS </a:t>
            </a:r>
            <a:r>
              <a:rPr lang="en-US" sz="2400" b="1" i="1" dirty="0" err="1">
                <a:solidFill>
                  <a:schemeClr val="accent6"/>
                </a:solidFill>
              </a:rPr>
              <a:t>LastOrderDate</a:t>
            </a:r>
            <a:endParaRPr lang="en-US" sz="2400" b="1" i="1" dirty="0">
              <a:solidFill>
                <a:schemeClr val="accent6"/>
              </a:solidFill>
            </a:endParaRPr>
          </a:p>
          <a:p>
            <a:endParaRPr lang="en-US" sz="2400" b="1" i="1" dirty="0">
              <a:solidFill>
                <a:schemeClr val="accent6"/>
              </a:solidFill>
            </a:endParaRPr>
          </a:p>
          <a:p>
            <a:r>
              <a:rPr lang="en-US" sz="2400" b="1" i="1" dirty="0">
                <a:solidFill>
                  <a:schemeClr val="accent6"/>
                </a:solidFill>
              </a:rPr>
              <a:t>FROM Customers c</a:t>
            </a:r>
          </a:p>
          <a:p>
            <a:r>
              <a:rPr lang="en-US" sz="2400" b="1" i="1" dirty="0">
                <a:solidFill>
                  <a:schemeClr val="accent6"/>
                </a:solidFill>
              </a:rPr>
              <a:t>JOIN Orders o ON </a:t>
            </a:r>
            <a:r>
              <a:rPr lang="en-US" sz="2400" b="1" i="1" dirty="0" err="1">
                <a:solidFill>
                  <a:schemeClr val="accent6"/>
                </a:solidFill>
              </a:rPr>
              <a:t>c.Customer_id</a:t>
            </a:r>
            <a:r>
              <a:rPr lang="en-US" sz="2400" b="1" i="1" dirty="0">
                <a:solidFill>
                  <a:schemeClr val="accent6"/>
                </a:solidFill>
              </a:rPr>
              <a:t> = </a:t>
            </a:r>
            <a:r>
              <a:rPr lang="en-US" sz="2400" b="1" i="1" dirty="0" err="1">
                <a:solidFill>
                  <a:schemeClr val="accent6"/>
                </a:solidFill>
              </a:rPr>
              <a:t>o.CustomerID</a:t>
            </a:r>
            <a:endParaRPr lang="en-US" sz="2400" b="1" i="1" dirty="0">
              <a:solidFill>
                <a:schemeClr val="accent6"/>
              </a:solidFill>
            </a:endParaRPr>
          </a:p>
          <a:p>
            <a:r>
              <a:rPr lang="en-US" sz="2400" b="1" i="1" dirty="0">
                <a:solidFill>
                  <a:schemeClr val="accent6"/>
                </a:solidFill>
              </a:rPr>
              <a:t>GROUP BY </a:t>
            </a:r>
            <a:r>
              <a:rPr lang="en-US" sz="2400" b="1" i="1" dirty="0" err="1">
                <a:solidFill>
                  <a:schemeClr val="accent6"/>
                </a:solidFill>
              </a:rPr>
              <a:t>c.Customer_id</a:t>
            </a:r>
            <a:r>
              <a:rPr lang="en-US" sz="2400" b="1" i="1" dirty="0">
                <a:solidFill>
                  <a:schemeClr val="accent6"/>
                </a:solidFill>
              </a:rPr>
              <a:t>, </a:t>
            </a:r>
            <a:r>
              <a:rPr lang="en-US" sz="2400" b="1" i="1" dirty="0" err="1">
                <a:solidFill>
                  <a:schemeClr val="accent6"/>
                </a:solidFill>
              </a:rPr>
              <a:t>c.First_Name</a:t>
            </a:r>
            <a:r>
              <a:rPr lang="en-US" sz="2400" b="1" i="1" dirty="0">
                <a:solidFill>
                  <a:schemeClr val="accent6"/>
                </a:solidFill>
              </a:rPr>
              <a:t>, </a:t>
            </a:r>
            <a:r>
              <a:rPr lang="en-US" sz="2400" b="1" i="1" dirty="0" err="1">
                <a:solidFill>
                  <a:schemeClr val="accent6"/>
                </a:solidFill>
              </a:rPr>
              <a:t>c.Last_Name</a:t>
            </a:r>
            <a:r>
              <a:rPr lang="en-US" sz="2400" b="1" i="1" dirty="0">
                <a:solidFill>
                  <a:schemeClr val="accent6"/>
                </a:solidFill>
              </a:rPr>
              <a:t>, </a:t>
            </a:r>
            <a:r>
              <a:rPr lang="en-US" sz="2400" b="1" i="1" dirty="0" err="1">
                <a:solidFill>
                  <a:schemeClr val="accent6"/>
                </a:solidFill>
              </a:rPr>
              <a:t>c.Country</a:t>
            </a:r>
            <a:r>
              <a:rPr lang="en-US" sz="2400" b="1" i="1" dirty="0">
                <a:solidFill>
                  <a:schemeClr val="accent6"/>
                </a:solidFill>
              </a:rPr>
              <a:t>;</a:t>
            </a:r>
          </a:p>
          <a:p>
            <a:endParaRPr lang="en-US" sz="2400" b="1" i="1" dirty="0">
              <a:solidFill>
                <a:schemeClr val="accent6"/>
              </a:solidFill>
            </a:endParaRPr>
          </a:p>
          <a:p>
            <a:endParaRPr lang="en-US" sz="2400" b="1" i="1" dirty="0">
              <a:solidFill>
                <a:schemeClr val="accent6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97679" y="789431"/>
            <a:ext cx="1908047" cy="171907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81167" y="930808"/>
            <a:ext cx="10115432" cy="173675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0"/>
              </a:spcBef>
            </a:pPr>
            <a:endParaRPr sz="2400" b="1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400" b="1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2400" b="1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 marR="1209040" indent="79375" algn="ctr">
              <a:lnSpc>
                <a:spcPct val="114399"/>
              </a:lnSpc>
              <a:spcBef>
                <a:spcPts val="5"/>
              </a:spcBef>
            </a:pPr>
            <a:r>
              <a:rPr lang="en-IN" sz="2800" b="1" dirty="0">
                <a:solidFill>
                  <a:schemeClr val="bg1"/>
                </a:solidFill>
              </a:rPr>
              <a:t>Customer Lifetime Sales View</a:t>
            </a:r>
            <a:endParaRPr lang="en-IN" sz="2400" b="1" dirty="0">
              <a:solidFill>
                <a:schemeClr val="bg1"/>
              </a:solidFill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2399" y="11591433"/>
            <a:ext cx="9512969" cy="3529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82110" marR="5080" indent="-4170045" algn="ctr">
              <a:lnSpc>
                <a:spcPct val="113900"/>
              </a:lnSpc>
              <a:spcBef>
                <a:spcPts val="100"/>
              </a:spcBef>
            </a:pPr>
            <a:r>
              <a:rPr lang="en-US" sz="2000" b="1" dirty="0">
                <a:solidFill>
                  <a:schemeClr val="bg1"/>
                </a:solidFill>
              </a:rPr>
              <a:t>Use by:</a:t>
            </a:r>
            <a:r>
              <a:rPr lang="en-US" sz="2000" dirty="0">
                <a:solidFill>
                  <a:schemeClr val="bg1"/>
                </a:solidFill>
              </a:rPr>
              <a:t> CRM &amp; Loyalty Systems</a:t>
            </a:r>
            <a:endParaRPr sz="2000" dirty="0">
              <a:solidFill>
                <a:schemeClr val="bg1"/>
              </a:solidFill>
              <a:latin typeface="Lucida Sans Unicode"/>
              <a:cs typeface="Lucida Sans Unicod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F2D84E-102A-7C7E-DF6D-499784893456}"/>
              </a:ext>
            </a:extLst>
          </p:cNvPr>
          <p:cNvSpPr txBox="1"/>
          <p:nvPr/>
        </p:nvSpPr>
        <p:spPr>
          <a:xfrm>
            <a:off x="600133" y="7500167"/>
            <a:ext cx="96940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We can fetch this VIEW with this query :</a:t>
            </a:r>
          </a:p>
          <a:p>
            <a:endParaRPr lang="en-US" sz="2400" b="1" i="1" dirty="0">
              <a:solidFill>
                <a:schemeClr val="accent6"/>
              </a:solidFill>
            </a:endParaRPr>
          </a:p>
          <a:p>
            <a:r>
              <a:rPr lang="en-US" sz="2400" b="1" i="1" dirty="0">
                <a:solidFill>
                  <a:srgbClr val="002060"/>
                </a:solidFill>
                <a:highlight>
                  <a:srgbClr val="C0C0C0"/>
                </a:highlight>
              </a:rPr>
              <a:t>Select </a:t>
            </a:r>
            <a:r>
              <a:rPr lang="en-US" sz="2400" b="1" i="1" dirty="0">
                <a:solidFill>
                  <a:schemeClr val="tx1"/>
                </a:solidFill>
                <a:highlight>
                  <a:srgbClr val="C0C0C0"/>
                </a:highlight>
              </a:rPr>
              <a:t>* from </a:t>
            </a:r>
            <a:r>
              <a:rPr lang="en-US" sz="2400" b="1" i="1" dirty="0" err="1">
                <a:solidFill>
                  <a:schemeClr val="tx1"/>
                </a:solidFill>
                <a:highlight>
                  <a:srgbClr val="C0C0C0"/>
                </a:highlight>
              </a:rPr>
              <a:t>vw</a:t>
            </a:r>
            <a:r>
              <a:rPr lang="en-US" sz="2400" b="1" i="1" dirty="0" err="1">
                <a:solidFill>
                  <a:schemeClr val="accent6"/>
                </a:solidFill>
                <a:highlight>
                  <a:srgbClr val="C0C0C0"/>
                </a:highlight>
              </a:rPr>
              <a:t>_</a:t>
            </a:r>
            <a:r>
              <a:rPr lang="en-US" sz="2400" b="1" i="1" dirty="0" err="1">
                <a:solidFill>
                  <a:srgbClr val="002060"/>
                </a:solidFill>
                <a:highlight>
                  <a:srgbClr val="C0C0C0"/>
                </a:highlight>
              </a:rPr>
              <a:t>CustomerLifetimeSales</a:t>
            </a:r>
            <a:endParaRPr lang="en-US" sz="2400" b="1" i="1" dirty="0">
              <a:solidFill>
                <a:srgbClr val="002060"/>
              </a:solidFill>
              <a:highlight>
                <a:srgbClr val="C0C0C0"/>
              </a:highlight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31FB4F6-759D-7544-E3F9-02D61EAD4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33" y="8759293"/>
            <a:ext cx="9694003" cy="25473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6234" y="2309514"/>
            <a:ext cx="7671566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2800" b="1" dirty="0">
                <a:solidFill>
                  <a:schemeClr val="bg1"/>
                </a:solidFill>
              </a:rPr>
              <a:t>Sales Funnel Monitoring View</a:t>
            </a:r>
            <a:endParaRPr sz="2400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1959" y="789431"/>
            <a:ext cx="2005583" cy="171907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7" name="object 7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14625" y="2995815"/>
            <a:ext cx="10244962" cy="414793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r>
              <a:rPr lang="en-US" sz="2400" b="1" i="1" dirty="0">
                <a:solidFill>
                  <a:schemeClr val="accent6"/>
                </a:solidFill>
              </a:rPr>
              <a:t>CREATE VIEW </a:t>
            </a:r>
            <a:r>
              <a:rPr lang="en-US" sz="2400" b="1" i="1" dirty="0" err="1">
                <a:solidFill>
                  <a:schemeClr val="accent6"/>
                </a:solidFill>
              </a:rPr>
              <a:t>vw_SalesFunnel</a:t>
            </a:r>
            <a:r>
              <a:rPr lang="en-US" sz="2400" b="1" i="1" dirty="0">
                <a:solidFill>
                  <a:schemeClr val="accent6"/>
                </a:solidFill>
              </a:rPr>
              <a:t> AS</a:t>
            </a:r>
          </a:p>
          <a:p>
            <a:r>
              <a:rPr lang="en-US" sz="2400" b="1" i="1" dirty="0">
                <a:solidFill>
                  <a:schemeClr val="accent6"/>
                </a:solidFill>
              </a:rPr>
              <a:t>SELECT </a:t>
            </a:r>
          </a:p>
          <a:p>
            <a:r>
              <a:rPr lang="en-US" sz="2400" b="1" i="1" dirty="0">
                <a:solidFill>
                  <a:schemeClr val="accent6"/>
                </a:solidFill>
              </a:rPr>
              <a:t>    </a:t>
            </a:r>
            <a:r>
              <a:rPr lang="en-US" sz="2400" b="1" i="1" dirty="0" err="1">
                <a:solidFill>
                  <a:schemeClr val="accent6"/>
                </a:solidFill>
              </a:rPr>
              <a:t>OrderStatus</a:t>
            </a:r>
            <a:r>
              <a:rPr lang="en-US" sz="2400" b="1" i="1" dirty="0">
                <a:solidFill>
                  <a:schemeClr val="accent6"/>
                </a:solidFill>
              </a:rPr>
              <a:t>,</a:t>
            </a:r>
          </a:p>
          <a:p>
            <a:r>
              <a:rPr lang="en-US" sz="2400" b="1" i="1" dirty="0">
                <a:solidFill>
                  <a:schemeClr val="accent6"/>
                </a:solidFill>
              </a:rPr>
              <a:t>    COUNT(</a:t>
            </a:r>
            <a:r>
              <a:rPr lang="en-US" sz="2400" b="1" i="1" dirty="0" err="1">
                <a:solidFill>
                  <a:schemeClr val="accent6"/>
                </a:solidFill>
              </a:rPr>
              <a:t>OrderID</a:t>
            </a:r>
            <a:r>
              <a:rPr lang="en-US" sz="2400" b="1" i="1" dirty="0">
                <a:solidFill>
                  <a:schemeClr val="accent6"/>
                </a:solidFill>
              </a:rPr>
              <a:t>) AS </a:t>
            </a:r>
            <a:r>
              <a:rPr lang="en-US" sz="2400" b="1" i="1" dirty="0" err="1">
                <a:solidFill>
                  <a:schemeClr val="accent6"/>
                </a:solidFill>
              </a:rPr>
              <a:t>TotalOrders</a:t>
            </a:r>
            <a:r>
              <a:rPr lang="en-US" sz="2400" b="1" i="1" dirty="0">
                <a:solidFill>
                  <a:schemeClr val="accent6"/>
                </a:solidFill>
              </a:rPr>
              <a:t>,</a:t>
            </a:r>
          </a:p>
          <a:p>
            <a:r>
              <a:rPr lang="en-US" sz="2400" b="1" i="1" dirty="0">
                <a:solidFill>
                  <a:schemeClr val="accent6"/>
                </a:solidFill>
              </a:rPr>
              <a:t>    SUM(Sales) AS </a:t>
            </a:r>
            <a:r>
              <a:rPr lang="en-US" sz="2400" b="1" i="1" dirty="0" err="1">
                <a:solidFill>
                  <a:schemeClr val="accent6"/>
                </a:solidFill>
              </a:rPr>
              <a:t>TotalValue</a:t>
            </a:r>
            <a:endParaRPr lang="en-US" sz="2400" b="1" i="1" dirty="0">
              <a:solidFill>
                <a:schemeClr val="accent6"/>
              </a:solidFill>
            </a:endParaRPr>
          </a:p>
          <a:p>
            <a:r>
              <a:rPr lang="en-US" sz="2400" b="1" i="1" dirty="0">
                <a:solidFill>
                  <a:schemeClr val="accent6"/>
                </a:solidFill>
              </a:rPr>
              <a:t>FROM Orders</a:t>
            </a:r>
          </a:p>
          <a:p>
            <a:r>
              <a:rPr lang="en-US" sz="2400" b="1" i="1" dirty="0">
                <a:solidFill>
                  <a:schemeClr val="accent6"/>
                </a:solidFill>
              </a:rPr>
              <a:t>GROUP BY </a:t>
            </a:r>
            <a:r>
              <a:rPr lang="en-US" sz="2400" b="1" i="1" dirty="0" err="1">
                <a:solidFill>
                  <a:schemeClr val="accent6"/>
                </a:solidFill>
              </a:rPr>
              <a:t>OrderStatus</a:t>
            </a:r>
            <a:r>
              <a:rPr lang="en-US" sz="2400" b="1" i="1" dirty="0">
                <a:solidFill>
                  <a:schemeClr val="accent6"/>
                </a:solidFill>
              </a:rPr>
              <a:t>;</a:t>
            </a:r>
          </a:p>
          <a:p>
            <a:endParaRPr lang="en-US" sz="2400" b="1" i="1" dirty="0">
              <a:solidFill>
                <a:schemeClr val="accent6"/>
              </a:solidFill>
            </a:endParaRPr>
          </a:p>
          <a:p>
            <a:endParaRPr lang="en-US" sz="2400" b="1" i="1" dirty="0">
              <a:solidFill>
                <a:schemeClr val="accent6"/>
              </a:solidFill>
            </a:endParaRPr>
          </a:p>
          <a:p>
            <a:r>
              <a:rPr lang="en-US" sz="2400" b="1" i="1" dirty="0">
                <a:solidFill>
                  <a:schemeClr val="bg1"/>
                </a:solidFill>
              </a:rPr>
              <a:t>========================================</a:t>
            </a:r>
          </a:p>
          <a:p>
            <a:r>
              <a:rPr lang="en-US" sz="2400" b="1" i="1" dirty="0">
                <a:solidFill>
                  <a:srgbClr val="002060"/>
                </a:solidFill>
                <a:highlight>
                  <a:srgbClr val="C0C0C0"/>
                </a:highlight>
              </a:rPr>
              <a:t>Select </a:t>
            </a:r>
            <a:r>
              <a:rPr lang="en-US" sz="2400" b="1" i="1" dirty="0">
                <a:solidFill>
                  <a:schemeClr val="tx1"/>
                </a:solidFill>
                <a:highlight>
                  <a:srgbClr val="C0C0C0"/>
                </a:highlight>
              </a:rPr>
              <a:t>* from </a:t>
            </a:r>
            <a:r>
              <a:rPr lang="en-US" sz="2400" b="1" i="1" dirty="0" err="1">
                <a:solidFill>
                  <a:srgbClr val="002060"/>
                </a:solidFill>
                <a:highlight>
                  <a:srgbClr val="C0C0C0"/>
                </a:highlight>
              </a:rPr>
              <a:t>vw_SalesFunnel</a:t>
            </a:r>
            <a:endParaRPr lang="en-US" sz="2400" b="1" i="1" dirty="0">
              <a:solidFill>
                <a:srgbClr val="002060"/>
              </a:solidFill>
              <a:highlight>
                <a:srgbClr val="C0C0C0"/>
              </a:highlight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6234" y="11291685"/>
            <a:ext cx="8881745" cy="399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3645" marR="5080" indent="-3751579" algn="ctr">
              <a:lnSpc>
                <a:spcPct val="113900"/>
              </a:lnSpc>
              <a:spcBef>
                <a:spcPts val="100"/>
              </a:spcBef>
            </a:pPr>
            <a:r>
              <a:rPr lang="en-US" sz="2400" b="1" dirty="0">
                <a:solidFill>
                  <a:schemeClr val="bg1"/>
                </a:solidFill>
              </a:rPr>
              <a:t>Use by:</a:t>
            </a:r>
            <a:r>
              <a:rPr lang="en-US" sz="2400" dirty="0">
                <a:solidFill>
                  <a:schemeClr val="bg1"/>
                </a:solidFill>
              </a:rPr>
              <a:t> Sales &amp; Marketing Teams</a:t>
            </a:r>
            <a:endParaRPr sz="22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CA8B215-C7CF-7A54-EFB4-E59664CF87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626" y="7387617"/>
            <a:ext cx="7210174" cy="37962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944" y="1962150"/>
            <a:ext cx="10384256" cy="48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9140" marR="731520" algn="ctr">
              <a:lnSpc>
                <a:spcPct val="114399"/>
              </a:lnSpc>
              <a:spcBef>
                <a:spcPts val="100"/>
              </a:spcBef>
            </a:pPr>
            <a:r>
              <a:rPr lang="en-US" sz="2800" b="1" dirty="0">
                <a:solidFill>
                  <a:schemeClr val="bg1"/>
                </a:solidFill>
              </a:rPr>
              <a:t>Delayed Shipments View</a:t>
            </a:r>
            <a:endParaRPr sz="2400" b="1" dirty="0">
              <a:solidFill>
                <a:schemeClr val="bg1"/>
              </a:solidFill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43400" y="467945"/>
            <a:ext cx="1987295" cy="171907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7" name="object 7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05585" y="2529987"/>
            <a:ext cx="9982200" cy="571182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lang="en-US" sz="28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CREATE VIEW </a:t>
            </a:r>
            <a:r>
              <a:rPr lang="en-US" sz="28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vw_DelayedShipments</a:t>
            </a:r>
            <a:r>
              <a:rPr lang="en-US" sz="28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AS</a:t>
            </a: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lang="en-US" sz="28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SELECT </a:t>
            </a: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lang="en-US" sz="28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   </a:t>
            </a:r>
            <a:r>
              <a:rPr lang="en-US" sz="28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OrderID</a:t>
            </a:r>
            <a:r>
              <a:rPr lang="en-US" sz="28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, </a:t>
            </a: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lang="en-US" sz="28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   DATEDIFF(DAY, </a:t>
            </a:r>
            <a:r>
              <a:rPr lang="en-US" sz="28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OrderDate</a:t>
            </a:r>
            <a:r>
              <a:rPr lang="en-US" sz="28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, </a:t>
            </a:r>
            <a:r>
              <a:rPr lang="en-US" sz="28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ShipDate</a:t>
            </a:r>
            <a:r>
              <a:rPr lang="en-US" sz="28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) AS </a:t>
            </a:r>
            <a:r>
              <a:rPr lang="en-US" sz="28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DaysToShip</a:t>
            </a:r>
            <a:r>
              <a:rPr lang="en-US" sz="28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,</a:t>
            </a: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lang="en-US" sz="28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   </a:t>
            </a:r>
            <a:r>
              <a:rPr lang="en-US" sz="28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CustomerID</a:t>
            </a:r>
            <a:r>
              <a:rPr lang="en-US" sz="28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, </a:t>
            </a:r>
            <a:r>
              <a:rPr lang="en-US" sz="28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SalesPersonID</a:t>
            </a:r>
            <a:r>
              <a:rPr lang="en-US" sz="28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, Sales</a:t>
            </a: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lang="en-US" sz="28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FROM Orders</a:t>
            </a: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lang="en-US" sz="28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WHERE DATEDIFF(DAY, </a:t>
            </a:r>
            <a:r>
              <a:rPr lang="en-US" sz="28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OrderDate</a:t>
            </a:r>
            <a:r>
              <a:rPr lang="en-US" sz="28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, </a:t>
            </a:r>
            <a:r>
              <a:rPr lang="en-US" sz="28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ShipDate</a:t>
            </a:r>
            <a:r>
              <a:rPr lang="en-US" sz="28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) &gt; 7;</a:t>
            </a:r>
            <a:br>
              <a:rPr lang="en-US" sz="2800" b="1" i="1" spc="-10" dirty="0">
                <a:solidFill>
                  <a:srgbClr val="FF904D"/>
                </a:solidFill>
                <a:latin typeface="Trebuchet MS"/>
                <a:cs typeface="Trebuchet MS"/>
              </a:rPr>
            </a:br>
            <a:br>
              <a:rPr lang="en-US" sz="2800" b="1" i="1" spc="-10" dirty="0">
                <a:solidFill>
                  <a:srgbClr val="FF904D"/>
                </a:solidFill>
                <a:latin typeface="Trebuchet MS"/>
                <a:cs typeface="Trebuchet MS"/>
              </a:rPr>
            </a:br>
            <a:r>
              <a:rPr lang="en-US" sz="2800" b="1" i="1" spc="-10" dirty="0">
                <a:solidFill>
                  <a:schemeClr val="bg1"/>
                </a:solidFill>
                <a:latin typeface="Trebuchet MS"/>
                <a:cs typeface="Trebuchet MS"/>
              </a:rPr>
              <a:t>=============================================</a:t>
            </a:r>
          </a:p>
          <a:p>
            <a:pPr marL="12700">
              <a:spcBef>
                <a:spcPts val="860"/>
              </a:spcBef>
            </a:pPr>
            <a:r>
              <a:rPr lang="en-US" sz="2400" b="1" i="1" dirty="0">
                <a:solidFill>
                  <a:srgbClr val="002060"/>
                </a:solidFill>
                <a:highlight>
                  <a:srgbClr val="C0C0C0"/>
                </a:highlight>
              </a:rPr>
              <a:t>Select</a:t>
            </a:r>
            <a:r>
              <a:rPr lang="en-US" sz="2400" b="1" i="1" dirty="0">
                <a:solidFill>
                  <a:schemeClr val="accent6"/>
                </a:solidFill>
                <a:highlight>
                  <a:srgbClr val="C0C0C0"/>
                </a:highlight>
              </a:rPr>
              <a:t> </a:t>
            </a:r>
            <a:r>
              <a:rPr lang="en-US" sz="2400" b="1" i="1" dirty="0">
                <a:solidFill>
                  <a:schemeClr val="tx1"/>
                </a:solidFill>
                <a:highlight>
                  <a:srgbClr val="C0C0C0"/>
                </a:highlight>
              </a:rPr>
              <a:t>* from </a:t>
            </a:r>
            <a:r>
              <a:rPr lang="en-US" sz="2400" b="1" i="1" dirty="0" err="1">
                <a:solidFill>
                  <a:srgbClr val="002060"/>
                </a:solidFill>
                <a:highlight>
                  <a:srgbClr val="C0C0C0"/>
                </a:highlight>
              </a:rPr>
              <a:t>vw_DelayedShipments</a:t>
            </a:r>
            <a:endParaRPr lang="en-US" sz="2400" b="1" i="1" dirty="0">
              <a:solidFill>
                <a:srgbClr val="002060"/>
              </a:solidFill>
              <a:highlight>
                <a:srgbClr val="C0C0C0"/>
              </a:highlight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endParaRPr lang="en-US" sz="2800" b="1" i="1" spc="-10" dirty="0">
              <a:solidFill>
                <a:srgbClr val="FF904D"/>
              </a:solidFill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9944" y="11697602"/>
            <a:ext cx="10691495" cy="399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32350" marR="5080" indent="-4820285" algn="ctr">
              <a:lnSpc>
                <a:spcPct val="113900"/>
              </a:lnSpc>
              <a:spcBef>
                <a:spcPts val="100"/>
              </a:spcBef>
            </a:pPr>
            <a:r>
              <a:rPr lang="en-US" sz="2400" b="1" dirty="0">
                <a:solidFill>
                  <a:schemeClr val="bg1"/>
                </a:solidFill>
              </a:rPr>
              <a:t>Use by:</a:t>
            </a:r>
            <a:r>
              <a:rPr lang="en-US" sz="2400" dirty="0">
                <a:solidFill>
                  <a:schemeClr val="bg1"/>
                </a:solidFill>
              </a:rPr>
              <a:t> Logistics or Delivery Ops</a:t>
            </a:r>
            <a:endParaRPr sz="22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E4A8F36-C0F9-A27A-5ECD-7A3DEB7514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5782" y="8119416"/>
            <a:ext cx="9358633" cy="34703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962150"/>
            <a:ext cx="9982199" cy="48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4399"/>
              </a:lnSpc>
              <a:spcBef>
                <a:spcPts val="100"/>
              </a:spcBef>
            </a:pPr>
            <a:r>
              <a:rPr lang="en-US" sz="2800" b="1" dirty="0">
                <a:solidFill>
                  <a:schemeClr val="bg1"/>
                </a:solidFill>
              </a:rPr>
              <a:t>Weekly Sales Trend View</a:t>
            </a:r>
            <a:endParaRPr sz="2400" b="1" dirty="0">
              <a:solidFill>
                <a:schemeClr val="bg1"/>
              </a:solidFill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9246" y="450272"/>
            <a:ext cx="2005583" cy="171907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7" name="object 7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66952" y="2617550"/>
            <a:ext cx="10859465" cy="6045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800" b="1" i="1" dirty="0">
                <a:solidFill>
                  <a:schemeClr val="accent6"/>
                </a:solidFill>
              </a:rPr>
              <a:t>CREATE VIEW </a:t>
            </a:r>
            <a:r>
              <a:rPr lang="en-US" sz="2800" b="1" i="1" dirty="0" err="1">
                <a:solidFill>
                  <a:schemeClr val="accent6"/>
                </a:solidFill>
              </a:rPr>
              <a:t>vw_WeeklySalesTrend</a:t>
            </a:r>
            <a:r>
              <a:rPr lang="en-US" sz="2800" b="1" i="1" dirty="0">
                <a:solidFill>
                  <a:schemeClr val="accent6"/>
                </a:solidFill>
              </a:rPr>
              <a:t> AS</a:t>
            </a:r>
          </a:p>
          <a:p>
            <a:r>
              <a:rPr lang="en-US" sz="2800" b="1" i="1" dirty="0">
                <a:solidFill>
                  <a:schemeClr val="accent6"/>
                </a:solidFill>
              </a:rPr>
              <a:t>SELECT </a:t>
            </a:r>
          </a:p>
          <a:p>
            <a:endParaRPr lang="en-US" sz="2800" b="1" i="1" dirty="0">
              <a:solidFill>
                <a:schemeClr val="accent6"/>
              </a:solidFill>
            </a:endParaRPr>
          </a:p>
          <a:p>
            <a:r>
              <a:rPr lang="en-US" sz="2800" b="1" i="1" dirty="0">
                <a:solidFill>
                  <a:schemeClr val="accent6"/>
                </a:solidFill>
              </a:rPr>
              <a:t>    DATEPART(YEAR, </a:t>
            </a:r>
            <a:r>
              <a:rPr lang="en-US" sz="2800" b="1" i="1" dirty="0" err="1">
                <a:solidFill>
                  <a:schemeClr val="accent6"/>
                </a:solidFill>
              </a:rPr>
              <a:t>OrderDate</a:t>
            </a:r>
            <a:r>
              <a:rPr lang="en-US" sz="2800" b="1" i="1" dirty="0">
                <a:solidFill>
                  <a:schemeClr val="accent6"/>
                </a:solidFill>
              </a:rPr>
              <a:t>) AS Year,</a:t>
            </a:r>
          </a:p>
          <a:p>
            <a:r>
              <a:rPr lang="en-US" sz="2800" b="1" i="1" dirty="0">
                <a:solidFill>
                  <a:schemeClr val="accent6"/>
                </a:solidFill>
              </a:rPr>
              <a:t>    DATEPART(WEEK, </a:t>
            </a:r>
            <a:r>
              <a:rPr lang="en-US" sz="2800" b="1" i="1" dirty="0" err="1">
                <a:solidFill>
                  <a:schemeClr val="accent6"/>
                </a:solidFill>
              </a:rPr>
              <a:t>OrderDate</a:t>
            </a:r>
            <a:r>
              <a:rPr lang="en-US" sz="2800" b="1" i="1" dirty="0">
                <a:solidFill>
                  <a:schemeClr val="accent6"/>
                </a:solidFill>
              </a:rPr>
              <a:t>) AS Week,</a:t>
            </a:r>
          </a:p>
          <a:p>
            <a:r>
              <a:rPr lang="en-US" sz="2800" b="1" i="1" dirty="0">
                <a:solidFill>
                  <a:schemeClr val="accent6"/>
                </a:solidFill>
              </a:rPr>
              <a:t>    SUM(Sales) AS </a:t>
            </a:r>
            <a:r>
              <a:rPr lang="en-US" sz="2800" b="1" i="1" dirty="0" err="1">
                <a:solidFill>
                  <a:schemeClr val="accent6"/>
                </a:solidFill>
              </a:rPr>
              <a:t>WeeklyRevenue</a:t>
            </a:r>
            <a:endParaRPr lang="en-US" sz="2800" b="1" i="1" dirty="0">
              <a:solidFill>
                <a:schemeClr val="accent6"/>
              </a:solidFill>
            </a:endParaRPr>
          </a:p>
          <a:p>
            <a:endParaRPr lang="en-US" sz="2800" b="1" i="1" dirty="0">
              <a:solidFill>
                <a:schemeClr val="accent6"/>
              </a:solidFill>
            </a:endParaRPr>
          </a:p>
          <a:p>
            <a:r>
              <a:rPr lang="en-US" sz="2800" b="1" i="1" dirty="0">
                <a:solidFill>
                  <a:schemeClr val="accent6"/>
                </a:solidFill>
              </a:rPr>
              <a:t>FROM Orders</a:t>
            </a:r>
          </a:p>
          <a:p>
            <a:r>
              <a:rPr lang="en-US" sz="2800" b="1" i="1" dirty="0">
                <a:solidFill>
                  <a:schemeClr val="accent6"/>
                </a:solidFill>
              </a:rPr>
              <a:t>GROUP BY </a:t>
            </a:r>
          </a:p>
          <a:p>
            <a:r>
              <a:rPr lang="en-US" sz="2800" b="1" i="1" dirty="0">
                <a:solidFill>
                  <a:schemeClr val="accent6"/>
                </a:solidFill>
              </a:rPr>
              <a:t>DATEPART(YEAR, </a:t>
            </a:r>
            <a:r>
              <a:rPr lang="en-US" sz="2800" b="1" i="1" dirty="0" err="1">
                <a:solidFill>
                  <a:schemeClr val="accent6"/>
                </a:solidFill>
              </a:rPr>
              <a:t>OrderDate</a:t>
            </a:r>
            <a:r>
              <a:rPr lang="en-US" sz="2800" b="1" i="1" dirty="0">
                <a:solidFill>
                  <a:schemeClr val="accent6"/>
                </a:solidFill>
              </a:rPr>
              <a:t>), DATEPART(WEEK, </a:t>
            </a:r>
            <a:r>
              <a:rPr lang="en-US" sz="2800" b="1" i="1" dirty="0" err="1">
                <a:solidFill>
                  <a:schemeClr val="accent6"/>
                </a:solidFill>
              </a:rPr>
              <a:t>OrderDate</a:t>
            </a:r>
            <a:r>
              <a:rPr lang="en-US" sz="2800" b="1" i="1" dirty="0">
                <a:solidFill>
                  <a:schemeClr val="accent6"/>
                </a:solidFill>
              </a:rPr>
              <a:t>);</a:t>
            </a:r>
          </a:p>
          <a:p>
            <a:endParaRPr lang="en-US" sz="2800" b="1" i="1" dirty="0">
              <a:solidFill>
                <a:schemeClr val="bg1"/>
              </a:solidFill>
            </a:endParaRPr>
          </a:p>
          <a:p>
            <a:r>
              <a:rPr lang="en-US" sz="2800" b="1" i="1" dirty="0">
                <a:solidFill>
                  <a:schemeClr val="bg1"/>
                </a:solidFill>
              </a:rPr>
              <a:t>====================================================</a:t>
            </a:r>
          </a:p>
          <a:p>
            <a:r>
              <a:rPr lang="en-US" sz="2800" b="1" i="1" dirty="0">
                <a:solidFill>
                  <a:srgbClr val="002060"/>
                </a:solidFill>
                <a:highlight>
                  <a:srgbClr val="C0C0C0"/>
                </a:highlight>
              </a:rPr>
              <a:t>Select </a:t>
            </a:r>
            <a:r>
              <a:rPr lang="en-US" sz="2800" b="1" i="1" dirty="0">
                <a:solidFill>
                  <a:schemeClr val="tx1"/>
                </a:solidFill>
                <a:highlight>
                  <a:srgbClr val="C0C0C0"/>
                </a:highlight>
              </a:rPr>
              <a:t>* from </a:t>
            </a:r>
            <a:r>
              <a:rPr lang="en-US" sz="2800" b="1" i="1" dirty="0" err="1">
                <a:solidFill>
                  <a:srgbClr val="002060"/>
                </a:solidFill>
                <a:highlight>
                  <a:srgbClr val="C0C0C0"/>
                </a:highlight>
              </a:rPr>
              <a:t>vw_WeeklySalesTrend</a:t>
            </a:r>
            <a:endParaRPr lang="en-US" sz="2800" b="1" i="1" dirty="0">
              <a:solidFill>
                <a:srgbClr val="002060"/>
              </a:solidFill>
              <a:highlight>
                <a:srgbClr val="C0C0C0"/>
              </a:highlight>
            </a:endParaRPr>
          </a:p>
          <a:p>
            <a:endParaRPr lang="en-US" sz="2800" b="1" i="1" dirty="0">
              <a:solidFill>
                <a:schemeClr val="accent6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3736" y="11926202"/>
            <a:ext cx="9334500" cy="399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7285" marR="5080" indent="-3665220" algn="ctr">
              <a:lnSpc>
                <a:spcPct val="113900"/>
              </a:lnSpc>
              <a:spcBef>
                <a:spcPts val="100"/>
              </a:spcBef>
            </a:pPr>
            <a:r>
              <a:rPr lang="en-US" sz="2400" b="1" dirty="0">
                <a:solidFill>
                  <a:schemeClr val="bg1"/>
                </a:solidFill>
              </a:rPr>
              <a:t>Use by:</a:t>
            </a:r>
            <a:r>
              <a:rPr lang="en-US" sz="2400" dirty="0">
                <a:solidFill>
                  <a:schemeClr val="bg1"/>
                </a:solidFill>
              </a:rPr>
              <a:t> Finance &amp; BI Teams</a:t>
            </a:r>
            <a:endParaRPr sz="22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09DE850-23BC-DBC3-9EF6-3FE86C297F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400" y="8286750"/>
            <a:ext cx="5181599" cy="35316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1685" y="111568"/>
            <a:ext cx="11430000" cy="2138234"/>
            <a:chOff x="0" y="2065"/>
            <a:chExt cx="11430000" cy="21382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065"/>
              <a:ext cx="11430000" cy="7377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02416" y="421228"/>
              <a:ext cx="1987295" cy="1719071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7" name="object 7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4716" y="11850002"/>
            <a:ext cx="10208788" cy="399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2395" marR="5080" indent="-2640330" algn="ctr">
              <a:lnSpc>
                <a:spcPct val="113900"/>
              </a:lnSpc>
              <a:spcBef>
                <a:spcPts val="100"/>
              </a:spcBef>
            </a:pPr>
            <a:r>
              <a:rPr lang="en-US" sz="2400" b="1" dirty="0">
                <a:solidFill>
                  <a:schemeClr val="bg1"/>
                </a:solidFill>
              </a:rPr>
              <a:t>Use by:</a:t>
            </a:r>
            <a:r>
              <a:rPr lang="en-US" sz="2400" dirty="0">
                <a:solidFill>
                  <a:schemeClr val="bg1"/>
                </a:solidFill>
              </a:rPr>
              <a:t> Churn Prediction Teams</a:t>
            </a:r>
            <a:endParaRPr sz="22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48045F-1281-9E28-A0EF-57548B98A76C}"/>
              </a:ext>
            </a:extLst>
          </p:cNvPr>
          <p:cNvSpPr txBox="1"/>
          <p:nvPr/>
        </p:nvSpPr>
        <p:spPr>
          <a:xfrm>
            <a:off x="2209800" y="1809750"/>
            <a:ext cx="65916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Customer Order Gaps View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A8EAA6-B316-29EB-9363-9E53B6893584}"/>
              </a:ext>
            </a:extLst>
          </p:cNvPr>
          <p:cNvSpPr txBox="1"/>
          <p:nvPr/>
        </p:nvSpPr>
        <p:spPr>
          <a:xfrm>
            <a:off x="281685" y="2190750"/>
            <a:ext cx="10711819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VIEW </a:t>
            </a:r>
            <a:r>
              <a:rPr lang="en-US" sz="20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vw_CustomerOrderGap</a:t>
            </a:r>
            <a:r>
              <a:rPr lang="en-US" sz="20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</a:t>
            </a:r>
          </a:p>
          <a:p>
            <a:r>
              <a:rPr lang="en-US" sz="20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</a:p>
          <a:p>
            <a:endParaRPr lang="en-US" sz="24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o.CustomerID</a:t>
            </a:r>
            <a:r>
              <a:rPr lang="en-US" sz="20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20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o.OrderID</a:t>
            </a:r>
            <a:r>
              <a:rPr lang="en-US" sz="20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endParaRPr lang="en-US" sz="20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CONCAT(</a:t>
            </a:r>
            <a:r>
              <a:rPr lang="en-US" sz="20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c.First_Name</a:t>
            </a:r>
            <a:r>
              <a:rPr lang="en-US" sz="20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' ', </a:t>
            </a:r>
            <a:r>
              <a:rPr lang="en-US" sz="20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c.Last_Name</a:t>
            </a:r>
            <a:r>
              <a:rPr lang="en-US" sz="20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sz="20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CustomerName</a:t>
            </a:r>
            <a:r>
              <a:rPr lang="en-US" sz="20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20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o.OrderDate</a:t>
            </a:r>
            <a:r>
              <a:rPr lang="en-US" sz="20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endParaRPr lang="en-US" sz="20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LAG(</a:t>
            </a:r>
            <a:r>
              <a:rPr lang="en-US" sz="20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o.OrderDate</a:t>
            </a:r>
            <a:r>
              <a:rPr lang="en-US" sz="20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OVER(PARTITION BY </a:t>
            </a:r>
            <a:r>
              <a:rPr lang="en-US" sz="20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o.CustomerID</a:t>
            </a:r>
            <a:r>
              <a:rPr lang="en-US" sz="20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ORDER BY </a:t>
            </a:r>
            <a:r>
              <a:rPr lang="en-US" sz="20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o.OrderDate</a:t>
            </a:r>
            <a:r>
              <a:rPr lang="en-US" sz="20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sz="20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PreviousOrder</a:t>
            </a:r>
            <a:r>
              <a:rPr lang="en-US" sz="20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endParaRPr lang="en-US" sz="20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DATEDIFF(DAY, LAG(</a:t>
            </a:r>
            <a:r>
              <a:rPr lang="en-US" sz="20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o.OrderDate</a:t>
            </a:r>
            <a:r>
              <a:rPr lang="en-US" sz="20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OVER(PARTITION BY </a:t>
            </a:r>
            <a:r>
              <a:rPr lang="en-US" sz="20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o.CustomerID</a:t>
            </a:r>
            <a:r>
              <a:rPr lang="en-US" sz="20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ORDER BY </a:t>
            </a:r>
            <a:r>
              <a:rPr lang="en-US" sz="20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o.OrderDate</a:t>
            </a:r>
            <a:r>
              <a:rPr lang="en-US" sz="20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20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OrderDate</a:t>
            </a:r>
            <a:r>
              <a:rPr lang="en-US" sz="20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sz="20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GapDays</a:t>
            </a:r>
            <a:endParaRPr lang="en-US" sz="20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Orders o</a:t>
            </a:r>
          </a:p>
          <a:p>
            <a:r>
              <a:rPr lang="en-US" sz="20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 Customers c </a:t>
            </a:r>
          </a:p>
          <a:p>
            <a:r>
              <a:rPr lang="en-US" sz="20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20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o.CustomerID</a:t>
            </a:r>
            <a:r>
              <a:rPr lang="en-US" sz="20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c.Customer_id</a:t>
            </a:r>
            <a:endParaRPr lang="en-US" sz="20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=======================================================================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4B0DDB-951A-0207-FC22-322D865BA703}"/>
              </a:ext>
            </a:extLst>
          </p:cNvPr>
          <p:cNvSpPr txBox="1"/>
          <p:nvPr/>
        </p:nvSpPr>
        <p:spPr>
          <a:xfrm>
            <a:off x="294623" y="8109743"/>
            <a:ext cx="49374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10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vw_CustomerOrderGap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EDC6FE-9F5B-F5FB-6FB4-9EF8BDA1F027}"/>
              </a:ext>
            </a:extLst>
          </p:cNvPr>
          <p:cNvSpPr txBox="1"/>
          <p:nvPr/>
        </p:nvSpPr>
        <p:spPr>
          <a:xfrm>
            <a:off x="5637594" y="8124354"/>
            <a:ext cx="58578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vw_CustomerOrderGap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CustomerName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'Mary'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7D8B20C-B9BE-C146-C634-0F2CA8EC10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0" y="9034208"/>
            <a:ext cx="5278503" cy="282703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C6A3891-6902-041D-5533-35AB1DDACC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823" y="9036929"/>
            <a:ext cx="4937442" cy="28243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4962" y="1677478"/>
            <a:ext cx="8220075" cy="495649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5"/>
              </a:spcBef>
            </a:pPr>
            <a:r>
              <a:rPr lang="en-US" sz="2800" b="1" dirty="0">
                <a:solidFill>
                  <a:schemeClr val="bg1"/>
                </a:solidFill>
              </a:rPr>
              <a:t>High-Value Orders View</a:t>
            </a:r>
            <a:endParaRPr sz="2400" b="1" dirty="0">
              <a:solidFill>
                <a:schemeClr val="bg1"/>
              </a:solidFill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43400" y="389994"/>
            <a:ext cx="2005583" cy="171907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7" name="object 7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63868" y="2675445"/>
            <a:ext cx="9704132" cy="294888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lang="en-US" sz="325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CREATE VIEW </a:t>
            </a:r>
            <a:r>
              <a:rPr lang="en-US" sz="325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vw_HighValueOrders</a:t>
            </a:r>
            <a:r>
              <a:rPr lang="en-US" sz="325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AS</a:t>
            </a: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lang="en-US" sz="325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SELECT * FROM Orders</a:t>
            </a: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lang="en-US" sz="325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WHERE Sales &gt;= 100;</a:t>
            </a: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lang="en-US" sz="3250" b="1" i="1" spc="-10" dirty="0">
                <a:solidFill>
                  <a:schemeClr val="bg1"/>
                </a:solidFill>
                <a:latin typeface="Trebuchet MS"/>
                <a:cs typeface="Trebuchet MS"/>
              </a:rPr>
              <a:t>=======================================</a:t>
            </a:r>
            <a:endParaRPr lang="en-US" sz="3250" b="1" i="1" spc="-10" dirty="0">
              <a:solidFill>
                <a:srgbClr val="FF904D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endParaRPr lang="en-US" sz="3250" b="1" i="1" spc="-1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51448" y="11639550"/>
            <a:ext cx="9090025" cy="399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9160" marR="5080" indent="-3427095" algn="ctr">
              <a:lnSpc>
                <a:spcPct val="113900"/>
              </a:lnSpc>
              <a:spcBef>
                <a:spcPts val="100"/>
              </a:spcBef>
            </a:pPr>
            <a:r>
              <a:rPr lang="en-US" sz="2400" b="1" dirty="0">
                <a:solidFill>
                  <a:schemeClr val="bg1"/>
                </a:solidFill>
              </a:rPr>
              <a:t>Use by:</a:t>
            </a:r>
            <a:r>
              <a:rPr lang="en-US" sz="2400" dirty="0">
                <a:solidFill>
                  <a:schemeClr val="bg1"/>
                </a:solidFill>
              </a:rPr>
              <a:t> Fraud Detection / Finance</a:t>
            </a:r>
            <a:endParaRPr sz="22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E70DFC-D7FE-10B2-C403-53D59A4CB307}"/>
              </a:ext>
            </a:extLst>
          </p:cNvPr>
          <p:cNvSpPr txBox="1"/>
          <p:nvPr/>
        </p:nvSpPr>
        <p:spPr>
          <a:xfrm>
            <a:off x="963868" y="5375929"/>
            <a:ext cx="571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vw_HighValueOrders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A46A9A6-79DE-B59D-0399-8DF2539A0E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561" y="6253796"/>
            <a:ext cx="9465839" cy="467047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84101" y="393527"/>
            <a:ext cx="1987295" cy="171907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6" name="object 6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62685" y="2679943"/>
            <a:ext cx="10668000" cy="56143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VIEW 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vw_EmployeeProductivity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</a:t>
            </a:r>
          </a:p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</a:p>
          <a:p>
            <a:endParaRPr lang="en-US" sz="28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e.Employee_id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CONCAT(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e.FirstName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' ', 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e.LastName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EmployeeName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COUNT(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o.OrderID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OrdersHandled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SUM(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o.Sales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TotalSales</a:t>
            </a:r>
            <a:endParaRPr lang="en-US" sz="28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Employees e</a:t>
            </a:r>
          </a:p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 Orders o ON 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e.Employee_id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o.SalesPersonID</a:t>
            </a:r>
            <a:endParaRPr lang="en-US" sz="28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e.Employee_id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e.FirstName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e.LastName</a:t>
            </a:r>
            <a:r>
              <a:rPr lang="en-US" sz="28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28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==================================================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994427-29CD-70EA-ADC4-6D54E20581B1}"/>
              </a:ext>
            </a:extLst>
          </p:cNvPr>
          <p:cNvSpPr txBox="1"/>
          <p:nvPr/>
        </p:nvSpPr>
        <p:spPr>
          <a:xfrm>
            <a:off x="572182" y="8158842"/>
            <a:ext cx="6591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vw_EmployeeProductivity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649125B-E89F-740F-7C69-D2D13C9906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603" y="8754396"/>
            <a:ext cx="8915400" cy="31531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B4547F-CACA-9BDE-2F54-BFBF537687BA}"/>
              </a:ext>
            </a:extLst>
          </p:cNvPr>
          <p:cNvSpPr txBox="1"/>
          <p:nvPr/>
        </p:nvSpPr>
        <p:spPr>
          <a:xfrm>
            <a:off x="1600200" y="11871922"/>
            <a:ext cx="77532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by: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HR / Team Managers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5E0A5A-C01B-6CCA-8999-97B82A537993}"/>
              </a:ext>
            </a:extLst>
          </p:cNvPr>
          <p:cNvSpPr txBox="1"/>
          <p:nvPr/>
        </p:nvSpPr>
        <p:spPr>
          <a:xfrm>
            <a:off x="838200" y="1926777"/>
            <a:ext cx="937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Employee Productivity View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1030</Words>
  <Application>Microsoft Office PowerPoint</Application>
  <PresentationFormat>Custom</PresentationFormat>
  <Paragraphs>210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Lucida Sans Unicode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Arowwai Industries</dc:title>
  <dc:creator>Anshul Kashyap</dc:creator>
  <cp:keywords>DAGsDdIkC44,BAGIlo7fihY,0</cp:keywords>
  <cp:lastModifiedBy>365 Phagwara</cp:lastModifiedBy>
  <cp:revision>34</cp:revision>
  <dcterms:created xsi:type="dcterms:W3CDTF">2025-07-03T02:29:47Z</dcterms:created>
  <dcterms:modified xsi:type="dcterms:W3CDTF">2025-07-05T19:45:18Z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2025-07-03T00:00:00Z</vt:filetime>
  </property>
  <property fmtid="{D5CDD505-2E9C-101B-9397-08002B2CF9AE}" pid="3" name="Creator">
    <vt:lpwstr>Canva</vt:lpwstr>
  </property>
  <property fmtid="{D5CDD505-2E9C-101B-9397-08002B2CF9AE}" pid="4" name="LastSaved">
    <vt:filetime>2025-07-03T00:00:00Z</vt:filetime>
  </property>
  <property fmtid="{D5CDD505-2E9C-101B-9397-08002B2CF9AE}" pid="5" name="Producer">
    <vt:lpwstr>Canva</vt:lpwstr>
  </property>
</Properties>
</file>