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68" r:id="rId4"/>
    <p:sldId id="27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70" r:id="rId17"/>
  </p:sldIdLst>
  <p:sldSz cx="11430000" cy="14287500"/>
  <p:notesSz cx="11430000" cy="14287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3" d="100"/>
          <a:sy n="33" d="100"/>
        </p:scale>
        <p:origin x="223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4429125"/>
            <a:ext cx="9715500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8001000"/>
            <a:ext cx="8001000" cy="357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14287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02870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3286125"/>
            <a:ext cx="1028700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13287375"/>
            <a:ext cx="36576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Anshlibrary/10-Most-Commonly-Used-Subqueries-In-The-Indus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7101" y="2419605"/>
            <a:ext cx="3667124" cy="3000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5820" y="5582014"/>
            <a:ext cx="7440930" cy="65338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r>
              <a:rPr sz="8000" spc="-31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lang="en-US" sz="8000" spc="-31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sz="8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8000" spc="-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8000" spc="-20" dirty="0" err="1">
                <a:solidFill>
                  <a:srgbClr val="FFFFFF"/>
                </a:solidFill>
                <a:latin typeface="Times New Roman"/>
                <a:cs typeface="Times New Roman"/>
              </a:rPr>
              <a:t>ost</a:t>
            </a:r>
            <a:r>
              <a:rPr sz="8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spc="-125" dirty="0">
                <a:solidFill>
                  <a:srgbClr val="FFFFFF"/>
                </a:solidFill>
                <a:latin typeface="Times New Roman"/>
                <a:cs typeface="Times New Roman"/>
              </a:rPr>
              <a:t>Commonly</a:t>
            </a:r>
            <a:r>
              <a:rPr sz="8000" spc="-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spc="-130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lang="en-US" sz="8000" spc="-130" dirty="0">
                <a:solidFill>
                  <a:srgbClr val="FFFFFF"/>
                </a:solidFill>
                <a:latin typeface="Times New Roman"/>
                <a:cs typeface="Times New Roman"/>
              </a:rPr>
              <a:t>Window Function Queries </a:t>
            </a:r>
            <a:r>
              <a:rPr sz="8000" spc="-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8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8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spc="-10" dirty="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endParaRPr sz="80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46750" y="2949640"/>
            <a:ext cx="1418590" cy="732790"/>
            <a:chOff x="9459813" y="3186716"/>
            <a:chExt cx="1418590" cy="732790"/>
          </a:xfrm>
        </p:grpSpPr>
        <p:sp>
          <p:nvSpPr>
            <p:cNvPr id="7" name="object 7"/>
            <p:cNvSpPr/>
            <p:nvPr/>
          </p:nvSpPr>
          <p:spPr>
            <a:xfrm>
              <a:off x="9459813" y="3633407"/>
              <a:ext cx="585470" cy="286385"/>
            </a:xfrm>
            <a:custGeom>
              <a:avLst/>
              <a:gdLst/>
              <a:ahLst/>
              <a:cxnLst/>
              <a:rect l="l" t="t" r="r" b="b"/>
              <a:pathLst>
                <a:path w="585470" h="286385">
                  <a:moveTo>
                    <a:pt x="46721" y="220416"/>
                  </a:moveTo>
                  <a:lnTo>
                    <a:pt x="0" y="220416"/>
                  </a:lnTo>
                  <a:lnTo>
                    <a:pt x="27" y="35532"/>
                  </a:lnTo>
                  <a:lnTo>
                    <a:pt x="46489" y="0"/>
                  </a:lnTo>
                  <a:lnTo>
                    <a:pt x="66494" y="2632"/>
                  </a:lnTo>
                  <a:lnTo>
                    <a:pt x="81781" y="11850"/>
                  </a:lnTo>
                  <a:lnTo>
                    <a:pt x="92099" y="27063"/>
                  </a:lnTo>
                  <a:lnTo>
                    <a:pt x="95756" y="35532"/>
                  </a:lnTo>
                  <a:lnTo>
                    <a:pt x="46721" y="35532"/>
                  </a:lnTo>
                  <a:lnTo>
                    <a:pt x="46721" y="220416"/>
                  </a:lnTo>
                  <a:close/>
                </a:path>
                <a:path w="585470" h="286385">
                  <a:moveTo>
                    <a:pt x="209577" y="186256"/>
                  </a:moveTo>
                  <a:lnTo>
                    <a:pt x="160848" y="186256"/>
                  </a:lnTo>
                  <a:lnTo>
                    <a:pt x="227975" y="35768"/>
                  </a:lnTo>
                  <a:lnTo>
                    <a:pt x="231875" y="27063"/>
                  </a:lnTo>
                  <a:lnTo>
                    <a:pt x="240141" y="15093"/>
                  </a:lnTo>
                  <a:lnTo>
                    <a:pt x="242447" y="11850"/>
                  </a:lnTo>
                  <a:lnTo>
                    <a:pt x="257714" y="2632"/>
                  </a:lnTo>
                  <a:lnTo>
                    <a:pt x="258123" y="2632"/>
                  </a:lnTo>
                  <a:lnTo>
                    <a:pt x="278024" y="0"/>
                  </a:lnTo>
                  <a:lnTo>
                    <a:pt x="277126" y="0"/>
                  </a:lnTo>
                  <a:lnTo>
                    <a:pt x="301533" y="4544"/>
                  </a:lnTo>
                  <a:lnTo>
                    <a:pt x="301747" y="4544"/>
                  </a:lnTo>
                  <a:lnTo>
                    <a:pt x="311449" y="8791"/>
                  </a:lnTo>
                  <a:lnTo>
                    <a:pt x="323892" y="35532"/>
                  </a:lnTo>
                  <a:lnTo>
                    <a:pt x="277198" y="35532"/>
                  </a:lnTo>
                  <a:lnTo>
                    <a:pt x="209577" y="186256"/>
                  </a:lnTo>
                  <a:close/>
                </a:path>
                <a:path w="585470" h="286385">
                  <a:moveTo>
                    <a:pt x="162178" y="223185"/>
                  </a:moveTo>
                  <a:lnTo>
                    <a:pt x="126167" y="209093"/>
                  </a:lnTo>
                  <a:lnTo>
                    <a:pt x="46827" y="35768"/>
                  </a:lnTo>
                  <a:lnTo>
                    <a:pt x="46721" y="35532"/>
                  </a:lnTo>
                  <a:lnTo>
                    <a:pt x="95756" y="35532"/>
                  </a:lnTo>
                  <a:lnTo>
                    <a:pt x="160848" y="186256"/>
                  </a:lnTo>
                  <a:lnTo>
                    <a:pt x="209577" y="186256"/>
                  </a:lnTo>
                  <a:lnTo>
                    <a:pt x="204862" y="196765"/>
                  </a:lnTo>
                  <a:lnTo>
                    <a:pt x="197827" y="209093"/>
                  </a:lnTo>
                  <a:lnTo>
                    <a:pt x="188937" y="217264"/>
                  </a:lnTo>
                  <a:lnTo>
                    <a:pt x="177337" y="221790"/>
                  </a:lnTo>
                  <a:lnTo>
                    <a:pt x="162178" y="223185"/>
                  </a:lnTo>
                  <a:close/>
                </a:path>
                <a:path w="585470" h="286385">
                  <a:moveTo>
                    <a:pt x="323927" y="220416"/>
                  </a:moveTo>
                  <a:lnTo>
                    <a:pt x="277198" y="220416"/>
                  </a:lnTo>
                  <a:lnTo>
                    <a:pt x="277198" y="35532"/>
                  </a:lnTo>
                  <a:lnTo>
                    <a:pt x="323892" y="35532"/>
                  </a:lnTo>
                  <a:lnTo>
                    <a:pt x="323927" y="220416"/>
                  </a:lnTo>
                  <a:close/>
                </a:path>
                <a:path w="585470" h="286385">
                  <a:moveTo>
                    <a:pt x="585217" y="190712"/>
                  </a:moveTo>
                  <a:lnTo>
                    <a:pt x="538436" y="190712"/>
                  </a:lnTo>
                  <a:lnTo>
                    <a:pt x="538436" y="69372"/>
                  </a:lnTo>
                  <a:lnTo>
                    <a:pt x="585247" y="69372"/>
                  </a:lnTo>
                  <a:lnTo>
                    <a:pt x="585217" y="190712"/>
                  </a:lnTo>
                  <a:close/>
                </a:path>
                <a:path w="585470" h="286385">
                  <a:moveTo>
                    <a:pt x="511304" y="285882"/>
                  </a:moveTo>
                  <a:lnTo>
                    <a:pt x="363779" y="285882"/>
                  </a:lnTo>
                  <a:lnTo>
                    <a:pt x="363779" y="254360"/>
                  </a:lnTo>
                  <a:lnTo>
                    <a:pt x="511568" y="254360"/>
                  </a:lnTo>
                  <a:lnTo>
                    <a:pt x="528396" y="250096"/>
                  </a:lnTo>
                  <a:lnTo>
                    <a:pt x="536104" y="243449"/>
                  </a:lnTo>
                  <a:lnTo>
                    <a:pt x="538174" y="236454"/>
                  </a:lnTo>
                  <a:lnTo>
                    <a:pt x="538089" y="218861"/>
                  </a:lnTo>
                  <a:lnTo>
                    <a:pt x="438788" y="218861"/>
                  </a:lnTo>
                  <a:lnTo>
                    <a:pt x="407475" y="215097"/>
                  </a:lnTo>
                  <a:lnTo>
                    <a:pt x="383607" y="205479"/>
                  </a:lnTo>
                  <a:lnTo>
                    <a:pt x="368333" y="191579"/>
                  </a:lnTo>
                  <a:lnTo>
                    <a:pt x="362803" y="174969"/>
                  </a:lnTo>
                  <a:lnTo>
                    <a:pt x="363160" y="122017"/>
                  </a:lnTo>
                  <a:lnTo>
                    <a:pt x="363207" y="86425"/>
                  </a:lnTo>
                  <a:lnTo>
                    <a:pt x="362775" y="69872"/>
                  </a:lnTo>
                  <a:lnTo>
                    <a:pt x="409469" y="69872"/>
                  </a:lnTo>
                  <a:lnTo>
                    <a:pt x="409469" y="171782"/>
                  </a:lnTo>
                  <a:lnTo>
                    <a:pt x="409961" y="177021"/>
                  </a:lnTo>
                  <a:lnTo>
                    <a:pt x="413391" y="183176"/>
                  </a:lnTo>
                  <a:lnTo>
                    <a:pt x="421700" y="188367"/>
                  </a:lnTo>
                  <a:lnTo>
                    <a:pt x="436835" y="190712"/>
                  </a:lnTo>
                  <a:lnTo>
                    <a:pt x="585217" y="190712"/>
                  </a:lnTo>
                  <a:lnTo>
                    <a:pt x="585206" y="235528"/>
                  </a:lnTo>
                  <a:lnTo>
                    <a:pt x="577056" y="260513"/>
                  </a:lnTo>
                  <a:lnTo>
                    <a:pt x="557123" y="275748"/>
                  </a:lnTo>
                  <a:lnTo>
                    <a:pt x="532756" y="283462"/>
                  </a:lnTo>
                  <a:lnTo>
                    <a:pt x="511304" y="285882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81062" y="3637583"/>
              <a:ext cx="706755" cy="248920"/>
            </a:xfrm>
            <a:custGeom>
              <a:avLst/>
              <a:gdLst/>
              <a:ahLst/>
              <a:cxnLst/>
              <a:rect l="l" t="t" r="r" b="b"/>
              <a:pathLst>
                <a:path w="706754" h="248920">
                  <a:moveTo>
                    <a:pt x="135817" y="216162"/>
                  </a:moveTo>
                  <a:lnTo>
                    <a:pt x="0" y="216162"/>
                  </a:lnTo>
                  <a:lnTo>
                    <a:pt x="0" y="184939"/>
                  </a:lnTo>
                  <a:lnTo>
                    <a:pt x="130732" y="184939"/>
                  </a:lnTo>
                  <a:lnTo>
                    <a:pt x="132076" y="184640"/>
                  </a:lnTo>
                  <a:lnTo>
                    <a:pt x="133876" y="184640"/>
                  </a:lnTo>
                  <a:lnTo>
                    <a:pt x="142865" y="184036"/>
                  </a:lnTo>
                  <a:lnTo>
                    <a:pt x="149602" y="181642"/>
                  </a:lnTo>
                  <a:lnTo>
                    <a:pt x="153647" y="178032"/>
                  </a:lnTo>
                  <a:lnTo>
                    <a:pt x="158141" y="174436"/>
                  </a:lnTo>
                  <a:lnTo>
                    <a:pt x="160384" y="170229"/>
                  </a:lnTo>
                  <a:lnTo>
                    <a:pt x="160384" y="136687"/>
                  </a:lnTo>
                  <a:lnTo>
                    <a:pt x="131176" y="121971"/>
                  </a:lnTo>
                  <a:lnTo>
                    <a:pt x="129832" y="121666"/>
                  </a:lnTo>
                  <a:lnTo>
                    <a:pt x="73222" y="121666"/>
                  </a:lnTo>
                  <a:lnTo>
                    <a:pt x="64234" y="121069"/>
                  </a:lnTo>
                  <a:lnTo>
                    <a:pt x="36921" y="115398"/>
                  </a:lnTo>
                  <a:lnTo>
                    <a:pt x="37198" y="115398"/>
                  </a:lnTo>
                  <a:lnTo>
                    <a:pt x="17350" y="105760"/>
                  </a:lnTo>
                  <a:lnTo>
                    <a:pt x="4789" y="92868"/>
                  </a:lnTo>
                  <a:lnTo>
                    <a:pt x="443" y="77836"/>
                  </a:lnTo>
                  <a:lnTo>
                    <a:pt x="443" y="50514"/>
                  </a:lnTo>
                  <a:lnTo>
                    <a:pt x="22447" y="11482"/>
                  </a:lnTo>
                  <a:lnTo>
                    <a:pt x="65614" y="229"/>
                  </a:lnTo>
                  <a:lnTo>
                    <a:pt x="78208" y="0"/>
                  </a:lnTo>
                  <a:lnTo>
                    <a:pt x="209391" y="0"/>
                  </a:lnTo>
                  <a:lnTo>
                    <a:pt x="209391" y="31216"/>
                  </a:lnTo>
                  <a:lnTo>
                    <a:pt x="74607" y="31216"/>
                  </a:lnTo>
                  <a:lnTo>
                    <a:pt x="72814" y="31522"/>
                  </a:lnTo>
                  <a:lnTo>
                    <a:pt x="71463" y="31522"/>
                  </a:lnTo>
                  <a:lnTo>
                    <a:pt x="61048" y="33002"/>
                  </a:lnTo>
                  <a:lnTo>
                    <a:pt x="54169" y="35449"/>
                  </a:lnTo>
                  <a:lnTo>
                    <a:pt x="49985" y="39403"/>
                  </a:lnTo>
                  <a:lnTo>
                    <a:pt x="47656" y="45405"/>
                  </a:lnTo>
                  <a:lnTo>
                    <a:pt x="47206" y="46904"/>
                  </a:lnTo>
                  <a:lnTo>
                    <a:pt x="47206" y="73331"/>
                  </a:lnTo>
                  <a:lnTo>
                    <a:pt x="77751" y="93143"/>
                  </a:lnTo>
                  <a:lnTo>
                    <a:pt x="134361" y="93143"/>
                  </a:lnTo>
                  <a:lnTo>
                    <a:pt x="144841" y="93587"/>
                  </a:lnTo>
                  <a:lnTo>
                    <a:pt x="188822" y="107090"/>
                  </a:lnTo>
                  <a:lnTo>
                    <a:pt x="207584" y="168800"/>
                  </a:lnTo>
                  <a:lnTo>
                    <a:pt x="205724" y="180463"/>
                  </a:lnTo>
                  <a:lnTo>
                    <a:pt x="177482" y="207229"/>
                  </a:lnTo>
                  <a:lnTo>
                    <a:pt x="146006" y="215634"/>
                  </a:lnTo>
                  <a:lnTo>
                    <a:pt x="135817" y="216162"/>
                  </a:lnTo>
                  <a:close/>
                </a:path>
                <a:path w="706754" h="248920">
                  <a:moveTo>
                    <a:pt x="706147" y="216189"/>
                  </a:moveTo>
                  <a:lnTo>
                    <a:pt x="579897" y="216189"/>
                  </a:lnTo>
                  <a:lnTo>
                    <a:pt x="575405" y="215990"/>
                  </a:lnTo>
                  <a:lnTo>
                    <a:pt x="516953" y="199467"/>
                  </a:lnTo>
                  <a:lnTo>
                    <a:pt x="499034" y="161886"/>
                  </a:lnTo>
                  <a:lnTo>
                    <a:pt x="499034" y="62"/>
                  </a:lnTo>
                  <a:lnTo>
                    <a:pt x="545755" y="62"/>
                  </a:lnTo>
                  <a:lnTo>
                    <a:pt x="545811" y="161886"/>
                  </a:lnTo>
                  <a:lnTo>
                    <a:pt x="547799" y="172221"/>
                  </a:lnTo>
                  <a:lnTo>
                    <a:pt x="554350" y="179498"/>
                  </a:lnTo>
                  <a:lnTo>
                    <a:pt x="566038" y="183678"/>
                  </a:lnTo>
                  <a:lnTo>
                    <a:pt x="583495" y="185015"/>
                  </a:lnTo>
                  <a:lnTo>
                    <a:pt x="706147" y="185015"/>
                  </a:lnTo>
                  <a:lnTo>
                    <a:pt x="706147" y="216189"/>
                  </a:lnTo>
                  <a:close/>
                </a:path>
                <a:path w="706754" h="248920">
                  <a:moveTo>
                    <a:pt x="358939" y="217086"/>
                  </a:moveTo>
                  <a:lnTo>
                    <a:pt x="308969" y="217086"/>
                  </a:lnTo>
                  <a:lnTo>
                    <a:pt x="302464" y="216855"/>
                  </a:lnTo>
                  <a:lnTo>
                    <a:pt x="262051" y="205626"/>
                  </a:lnTo>
                  <a:lnTo>
                    <a:pt x="240191" y="181211"/>
                  </a:lnTo>
                  <a:lnTo>
                    <a:pt x="240100" y="181057"/>
                  </a:lnTo>
                  <a:lnTo>
                    <a:pt x="237430" y="163753"/>
                  </a:lnTo>
                  <a:lnTo>
                    <a:pt x="237400" y="52152"/>
                  </a:lnTo>
                  <a:lnTo>
                    <a:pt x="241037" y="33395"/>
                  </a:lnTo>
                  <a:lnTo>
                    <a:pt x="270626" y="7618"/>
                  </a:lnTo>
                  <a:lnTo>
                    <a:pt x="304746" y="467"/>
                  </a:lnTo>
                  <a:lnTo>
                    <a:pt x="402029" y="467"/>
                  </a:lnTo>
                  <a:lnTo>
                    <a:pt x="454888" y="18214"/>
                  </a:lnTo>
                  <a:lnTo>
                    <a:pt x="464987" y="31764"/>
                  </a:lnTo>
                  <a:lnTo>
                    <a:pt x="322085" y="31764"/>
                  </a:lnTo>
                  <a:lnTo>
                    <a:pt x="307976" y="33395"/>
                  </a:lnTo>
                  <a:lnTo>
                    <a:pt x="297190" y="38044"/>
                  </a:lnTo>
                  <a:lnTo>
                    <a:pt x="290300" y="45344"/>
                  </a:lnTo>
                  <a:lnTo>
                    <a:pt x="287876" y="54929"/>
                  </a:lnTo>
                  <a:lnTo>
                    <a:pt x="287821" y="162254"/>
                  </a:lnTo>
                  <a:lnTo>
                    <a:pt x="288202" y="163524"/>
                  </a:lnTo>
                  <a:lnTo>
                    <a:pt x="288721" y="165565"/>
                  </a:lnTo>
                  <a:lnTo>
                    <a:pt x="292498" y="174173"/>
                  </a:lnTo>
                  <a:lnTo>
                    <a:pt x="299485" y="180496"/>
                  </a:lnTo>
                  <a:lnTo>
                    <a:pt x="309400" y="184393"/>
                  </a:lnTo>
                  <a:lnTo>
                    <a:pt x="321960" y="185723"/>
                  </a:lnTo>
                  <a:lnTo>
                    <a:pt x="465168" y="185723"/>
                  </a:lnTo>
                  <a:lnTo>
                    <a:pt x="463056" y="190739"/>
                  </a:lnTo>
                  <a:lnTo>
                    <a:pt x="454408" y="199845"/>
                  </a:lnTo>
                  <a:lnTo>
                    <a:pt x="441884" y="206750"/>
                  </a:lnTo>
                  <a:lnTo>
                    <a:pt x="450674" y="214705"/>
                  </a:lnTo>
                  <a:lnTo>
                    <a:pt x="396422" y="214705"/>
                  </a:lnTo>
                  <a:lnTo>
                    <a:pt x="358939" y="217086"/>
                  </a:lnTo>
                  <a:close/>
                </a:path>
                <a:path w="706754" h="248920">
                  <a:moveTo>
                    <a:pt x="467067" y="181211"/>
                  </a:moveTo>
                  <a:lnTo>
                    <a:pt x="413603" y="181211"/>
                  </a:lnTo>
                  <a:lnTo>
                    <a:pt x="419870" y="177865"/>
                  </a:lnTo>
                  <a:lnTo>
                    <a:pt x="423990" y="172743"/>
                  </a:lnTo>
                  <a:lnTo>
                    <a:pt x="425375" y="166169"/>
                  </a:lnTo>
                  <a:lnTo>
                    <a:pt x="425825" y="164669"/>
                  </a:lnTo>
                  <a:lnTo>
                    <a:pt x="425825" y="52152"/>
                  </a:lnTo>
                  <a:lnTo>
                    <a:pt x="392510" y="31764"/>
                  </a:lnTo>
                  <a:lnTo>
                    <a:pt x="464987" y="31764"/>
                  </a:lnTo>
                  <a:lnTo>
                    <a:pt x="465933" y="33034"/>
                  </a:lnTo>
                  <a:lnTo>
                    <a:pt x="466038" y="33395"/>
                  </a:lnTo>
                  <a:lnTo>
                    <a:pt x="469674" y="52152"/>
                  </a:lnTo>
                  <a:lnTo>
                    <a:pt x="469566" y="164669"/>
                  </a:lnTo>
                  <a:lnTo>
                    <a:pt x="468171" y="177865"/>
                  </a:lnTo>
                  <a:lnTo>
                    <a:pt x="468069" y="178831"/>
                  </a:lnTo>
                  <a:lnTo>
                    <a:pt x="467132" y="181057"/>
                  </a:lnTo>
                  <a:lnTo>
                    <a:pt x="467067" y="181211"/>
                  </a:lnTo>
                  <a:close/>
                </a:path>
                <a:path w="706754" h="248920">
                  <a:moveTo>
                    <a:pt x="465168" y="185723"/>
                  </a:moveTo>
                  <a:lnTo>
                    <a:pt x="364409" y="185723"/>
                  </a:lnTo>
                  <a:lnTo>
                    <a:pt x="325423" y="150439"/>
                  </a:lnTo>
                  <a:lnTo>
                    <a:pt x="379671" y="150439"/>
                  </a:lnTo>
                  <a:lnTo>
                    <a:pt x="413603" y="181211"/>
                  </a:lnTo>
                  <a:lnTo>
                    <a:pt x="467067" y="181211"/>
                  </a:lnTo>
                  <a:lnTo>
                    <a:pt x="465168" y="185723"/>
                  </a:lnTo>
                  <a:close/>
                </a:path>
                <a:path w="706754" h="248920">
                  <a:moveTo>
                    <a:pt x="487906" y="248400"/>
                  </a:moveTo>
                  <a:lnTo>
                    <a:pt x="433657" y="248400"/>
                  </a:lnTo>
                  <a:lnTo>
                    <a:pt x="396422" y="214705"/>
                  </a:lnTo>
                  <a:lnTo>
                    <a:pt x="450674" y="214705"/>
                  </a:lnTo>
                  <a:lnTo>
                    <a:pt x="487906" y="248400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343985" y="3186720"/>
              <a:ext cx="526415" cy="515620"/>
            </a:xfrm>
            <a:custGeom>
              <a:avLst/>
              <a:gdLst/>
              <a:ahLst/>
              <a:cxnLst/>
              <a:rect l="l" t="t" r="r" b="b"/>
              <a:pathLst>
                <a:path w="526415" h="515620">
                  <a:moveTo>
                    <a:pt x="133197" y="111506"/>
                  </a:moveTo>
                  <a:lnTo>
                    <a:pt x="133159" y="102781"/>
                  </a:lnTo>
                  <a:lnTo>
                    <a:pt x="131127" y="100647"/>
                  </a:lnTo>
                  <a:lnTo>
                    <a:pt x="130835" y="97967"/>
                  </a:lnTo>
                  <a:lnTo>
                    <a:pt x="126746" y="92011"/>
                  </a:lnTo>
                  <a:lnTo>
                    <a:pt x="122148" y="90081"/>
                  </a:lnTo>
                  <a:lnTo>
                    <a:pt x="119291" y="87236"/>
                  </a:lnTo>
                  <a:lnTo>
                    <a:pt x="113296" y="87122"/>
                  </a:lnTo>
                  <a:lnTo>
                    <a:pt x="109067" y="87884"/>
                  </a:lnTo>
                  <a:lnTo>
                    <a:pt x="104584" y="88874"/>
                  </a:lnTo>
                  <a:lnTo>
                    <a:pt x="104584" y="89687"/>
                  </a:lnTo>
                  <a:lnTo>
                    <a:pt x="105410" y="89687"/>
                  </a:lnTo>
                  <a:lnTo>
                    <a:pt x="108254" y="95580"/>
                  </a:lnTo>
                  <a:lnTo>
                    <a:pt x="113296" y="99352"/>
                  </a:lnTo>
                  <a:lnTo>
                    <a:pt x="116827" y="104419"/>
                  </a:lnTo>
                  <a:lnTo>
                    <a:pt x="125006" y="121615"/>
                  </a:lnTo>
                  <a:lnTo>
                    <a:pt x="125818" y="120789"/>
                  </a:lnTo>
                  <a:lnTo>
                    <a:pt x="130873" y="117221"/>
                  </a:lnTo>
                  <a:lnTo>
                    <a:pt x="133197" y="111506"/>
                  </a:lnTo>
                  <a:close/>
                </a:path>
                <a:path w="526415" h="515620">
                  <a:moveTo>
                    <a:pt x="525945" y="514350"/>
                  </a:moveTo>
                  <a:lnTo>
                    <a:pt x="523316" y="511810"/>
                  </a:lnTo>
                  <a:lnTo>
                    <a:pt x="522643" y="506730"/>
                  </a:lnTo>
                  <a:lnTo>
                    <a:pt x="520230" y="502920"/>
                  </a:lnTo>
                  <a:lnTo>
                    <a:pt x="509612" y="492760"/>
                  </a:lnTo>
                  <a:lnTo>
                    <a:pt x="501332" y="482600"/>
                  </a:lnTo>
                  <a:lnTo>
                    <a:pt x="492188" y="473710"/>
                  </a:lnTo>
                  <a:lnTo>
                    <a:pt x="482371" y="464820"/>
                  </a:lnTo>
                  <a:lnTo>
                    <a:pt x="461606" y="449580"/>
                  </a:lnTo>
                  <a:lnTo>
                    <a:pt x="449186" y="441960"/>
                  </a:lnTo>
                  <a:lnTo>
                    <a:pt x="437984" y="434340"/>
                  </a:lnTo>
                  <a:lnTo>
                    <a:pt x="431215" y="424180"/>
                  </a:lnTo>
                  <a:lnTo>
                    <a:pt x="430390" y="424180"/>
                  </a:lnTo>
                  <a:lnTo>
                    <a:pt x="438315" y="422910"/>
                  </a:lnTo>
                  <a:lnTo>
                    <a:pt x="447586" y="420370"/>
                  </a:lnTo>
                  <a:lnTo>
                    <a:pt x="454914" y="417830"/>
                  </a:lnTo>
                  <a:lnTo>
                    <a:pt x="490842" y="412750"/>
                  </a:lnTo>
                  <a:lnTo>
                    <a:pt x="508000" y="407670"/>
                  </a:lnTo>
                  <a:lnTo>
                    <a:pt x="508000" y="403860"/>
                  </a:lnTo>
                  <a:lnTo>
                    <a:pt x="503466" y="398780"/>
                  </a:lnTo>
                  <a:lnTo>
                    <a:pt x="499237" y="393700"/>
                  </a:lnTo>
                  <a:lnTo>
                    <a:pt x="494880" y="387350"/>
                  </a:lnTo>
                  <a:lnTo>
                    <a:pt x="490029" y="383540"/>
                  </a:lnTo>
                  <a:lnTo>
                    <a:pt x="476021" y="370840"/>
                  </a:lnTo>
                  <a:lnTo>
                    <a:pt x="431241" y="339090"/>
                  </a:lnTo>
                  <a:lnTo>
                    <a:pt x="403034" y="325120"/>
                  </a:lnTo>
                  <a:lnTo>
                    <a:pt x="393674" y="321310"/>
                  </a:lnTo>
                  <a:lnTo>
                    <a:pt x="389610" y="318770"/>
                  </a:lnTo>
                  <a:lnTo>
                    <a:pt x="382473" y="317500"/>
                  </a:lnTo>
                  <a:lnTo>
                    <a:pt x="379793" y="313690"/>
                  </a:lnTo>
                  <a:lnTo>
                    <a:pt x="375500" y="307340"/>
                  </a:lnTo>
                  <a:lnTo>
                    <a:pt x="371894" y="300990"/>
                  </a:lnTo>
                  <a:lnTo>
                    <a:pt x="368566" y="293370"/>
                  </a:lnTo>
                  <a:lnTo>
                    <a:pt x="365099" y="287020"/>
                  </a:lnTo>
                  <a:lnTo>
                    <a:pt x="357454" y="271780"/>
                  </a:lnTo>
                  <a:lnTo>
                    <a:pt x="349961" y="255270"/>
                  </a:lnTo>
                  <a:lnTo>
                    <a:pt x="342671" y="240030"/>
                  </a:lnTo>
                  <a:lnTo>
                    <a:pt x="335686" y="224790"/>
                  </a:lnTo>
                  <a:lnTo>
                    <a:pt x="331355" y="213360"/>
                  </a:lnTo>
                  <a:lnTo>
                    <a:pt x="327279" y="203200"/>
                  </a:lnTo>
                  <a:lnTo>
                    <a:pt x="289090" y="140970"/>
                  </a:lnTo>
                  <a:lnTo>
                    <a:pt x="257594" y="106680"/>
                  </a:lnTo>
                  <a:lnTo>
                    <a:pt x="221462" y="76200"/>
                  </a:lnTo>
                  <a:lnTo>
                    <a:pt x="178904" y="49530"/>
                  </a:lnTo>
                  <a:lnTo>
                    <a:pt x="133159" y="34290"/>
                  </a:lnTo>
                  <a:lnTo>
                    <a:pt x="106210" y="33020"/>
                  </a:lnTo>
                  <a:lnTo>
                    <a:pt x="100723" y="30480"/>
                  </a:lnTo>
                  <a:lnTo>
                    <a:pt x="43776" y="0"/>
                  </a:lnTo>
                  <a:lnTo>
                    <a:pt x="18973" y="0"/>
                  </a:lnTo>
                  <a:lnTo>
                    <a:pt x="1676" y="16510"/>
                  </a:lnTo>
                  <a:lnTo>
                    <a:pt x="0" y="33020"/>
                  </a:lnTo>
                  <a:lnTo>
                    <a:pt x="6311" y="49530"/>
                  </a:lnTo>
                  <a:lnTo>
                    <a:pt x="16014" y="63500"/>
                  </a:lnTo>
                  <a:lnTo>
                    <a:pt x="24536" y="73660"/>
                  </a:lnTo>
                  <a:lnTo>
                    <a:pt x="29273" y="81280"/>
                  </a:lnTo>
                  <a:lnTo>
                    <a:pt x="45808" y="113030"/>
                  </a:lnTo>
                  <a:lnTo>
                    <a:pt x="48221" y="120650"/>
                  </a:lnTo>
                  <a:lnTo>
                    <a:pt x="52578" y="132080"/>
                  </a:lnTo>
                  <a:lnTo>
                    <a:pt x="56959" y="144780"/>
                  </a:lnTo>
                  <a:lnTo>
                    <a:pt x="61658" y="157480"/>
                  </a:lnTo>
                  <a:lnTo>
                    <a:pt x="67005" y="168910"/>
                  </a:lnTo>
                  <a:lnTo>
                    <a:pt x="69989" y="173990"/>
                  </a:lnTo>
                  <a:lnTo>
                    <a:pt x="73152" y="180340"/>
                  </a:lnTo>
                  <a:lnTo>
                    <a:pt x="76504" y="185420"/>
                  </a:lnTo>
                  <a:lnTo>
                    <a:pt x="80073" y="190500"/>
                  </a:lnTo>
                  <a:lnTo>
                    <a:pt x="83083" y="194310"/>
                  </a:lnTo>
                  <a:lnTo>
                    <a:pt x="88239" y="196850"/>
                  </a:lnTo>
                  <a:lnTo>
                    <a:pt x="89052" y="203200"/>
                  </a:lnTo>
                  <a:lnTo>
                    <a:pt x="74549" y="261620"/>
                  </a:lnTo>
                  <a:lnTo>
                    <a:pt x="74434" y="293370"/>
                  </a:lnTo>
                  <a:lnTo>
                    <a:pt x="80213" y="323850"/>
                  </a:lnTo>
                  <a:lnTo>
                    <a:pt x="91490" y="350520"/>
                  </a:lnTo>
                  <a:lnTo>
                    <a:pt x="97180" y="358140"/>
                  </a:lnTo>
                  <a:lnTo>
                    <a:pt x="105498" y="367030"/>
                  </a:lnTo>
                  <a:lnTo>
                    <a:pt x="116205" y="372110"/>
                  </a:lnTo>
                  <a:lnTo>
                    <a:pt x="129057" y="370840"/>
                  </a:lnTo>
                  <a:lnTo>
                    <a:pt x="137896" y="364490"/>
                  </a:lnTo>
                  <a:lnTo>
                    <a:pt x="141935" y="353060"/>
                  </a:lnTo>
                  <a:lnTo>
                    <a:pt x="143827" y="340360"/>
                  </a:lnTo>
                  <a:lnTo>
                    <a:pt x="146215" y="326390"/>
                  </a:lnTo>
                  <a:lnTo>
                    <a:pt x="147256" y="322580"/>
                  </a:lnTo>
                  <a:lnTo>
                    <a:pt x="146621" y="318770"/>
                  </a:lnTo>
                  <a:lnTo>
                    <a:pt x="148666" y="316230"/>
                  </a:lnTo>
                  <a:lnTo>
                    <a:pt x="148666" y="317500"/>
                  </a:lnTo>
                  <a:lnTo>
                    <a:pt x="163372" y="346710"/>
                  </a:lnTo>
                  <a:lnTo>
                    <a:pt x="172923" y="360680"/>
                  </a:lnTo>
                  <a:lnTo>
                    <a:pt x="184581" y="373380"/>
                  </a:lnTo>
                  <a:lnTo>
                    <a:pt x="197269" y="384810"/>
                  </a:lnTo>
                  <a:lnTo>
                    <a:pt x="209918" y="394970"/>
                  </a:lnTo>
                  <a:lnTo>
                    <a:pt x="216039" y="401320"/>
                  </a:lnTo>
                  <a:lnTo>
                    <a:pt x="222072" y="406400"/>
                  </a:lnTo>
                  <a:lnTo>
                    <a:pt x="228561" y="412750"/>
                  </a:lnTo>
                  <a:lnTo>
                    <a:pt x="236054" y="416560"/>
                  </a:lnTo>
                  <a:lnTo>
                    <a:pt x="236054" y="415290"/>
                  </a:lnTo>
                  <a:lnTo>
                    <a:pt x="235229" y="415290"/>
                  </a:lnTo>
                  <a:lnTo>
                    <a:pt x="233108" y="412750"/>
                  </a:lnTo>
                  <a:lnTo>
                    <a:pt x="229781" y="411480"/>
                  </a:lnTo>
                  <a:lnTo>
                    <a:pt x="227063" y="408940"/>
                  </a:lnTo>
                  <a:lnTo>
                    <a:pt x="222173" y="403860"/>
                  </a:lnTo>
                  <a:lnTo>
                    <a:pt x="217258" y="397510"/>
                  </a:lnTo>
                  <a:lnTo>
                    <a:pt x="212547" y="392430"/>
                  </a:lnTo>
                  <a:lnTo>
                    <a:pt x="187185" y="355600"/>
                  </a:lnTo>
                  <a:lnTo>
                    <a:pt x="168262" y="321310"/>
                  </a:lnTo>
                  <a:lnTo>
                    <a:pt x="165493" y="316230"/>
                  </a:lnTo>
                  <a:lnTo>
                    <a:pt x="164109" y="313690"/>
                  </a:lnTo>
                  <a:lnTo>
                    <a:pt x="160172" y="304800"/>
                  </a:lnTo>
                  <a:lnTo>
                    <a:pt x="156400" y="295910"/>
                  </a:lnTo>
                  <a:lnTo>
                    <a:pt x="150901" y="283210"/>
                  </a:lnTo>
                  <a:lnTo>
                    <a:pt x="150914" y="276860"/>
                  </a:lnTo>
                  <a:lnTo>
                    <a:pt x="147040" y="274320"/>
                  </a:lnTo>
                  <a:lnTo>
                    <a:pt x="142709" y="279400"/>
                  </a:lnTo>
                  <a:lnTo>
                    <a:pt x="123444" y="323850"/>
                  </a:lnTo>
                  <a:lnTo>
                    <a:pt x="120091" y="353060"/>
                  </a:lnTo>
                  <a:lnTo>
                    <a:pt x="118452" y="353060"/>
                  </a:lnTo>
                  <a:lnTo>
                    <a:pt x="92506" y="307340"/>
                  </a:lnTo>
                  <a:lnTo>
                    <a:pt x="89687" y="281940"/>
                  </a:lnTo>
                  <a:lnTo>
                    <a:pt x="89776" y="279400"/>
                  </a:lnTo>
                  <a:lnTo>
                    <a:pt x="89877" y="276860"/>
                  </a:lnTo>
                  <a:lnTo>
                    <a:pt x="89966" y="274320"/>
                  </a:lnTo>
                  <a:lnTo>
                    <a:pt x="90068" y="271780"/>
                  </a:lnTo>
                  <a:lnTo>
                    <a:pt x="90627" y="256540"/>
                  </a:lnTo>
                  <a:lnTo>
                    <a:pt x="95592" y="233680"/>
                  </a:lnTo>
                  <a:lnTo>
                    <a:pt x="98640" y="224790"/>
                  </a:lnTo>
                  <a:lnTo>
                    <a:pt x="102654" y="213360"/>
                  </a:lnTo>
                  <a:lnTo>
                    <a:pt x="105384" y="203200"/>
                  </a:lnTo>
                  <a:lnTo>
                    <a:pt x="104571" y="194310"/>
                  </a:lnTo>
                  <a:lnTo>
                    <a:pt x="102438" y="187960"/>
                  </a:lnTo>
                  <a:lnTo>
                    <a:pt x="95427" y="184150"/>
                  </a:lnTo>
                  <a:lnTo>
                    <a:pt x="91503" y="177800"/>
                  </a:lnTo>
                  <a:lnTo>
                    <a:pt x="72593" y="139700"/>
                  </a:lnTo>
                  <a:lnTo>
                    <a:pt x="62484" y="107950"/>
                  </a:lnTo>
                  <a:lnTo>
                    <a:pt x="56388" y="92710"/>
                  </a:lnTo>
                  <a:lnTo>
                    <a:pt x="48044" y="78740"/>
                  </a:lnTo>
                  <a:lnTo>
                    <a:pt x="43192" y="72390"/>
                  </a:lnTo>
                  <a:lnTo>
                    <a:pt x="38430" y="64770"/>
                  </a:lnTo>
                  <a:lnTo>
                    <a:pt x="28054" y="52070"/>
                  </a:lnTo>
                  <a:lnTo>
                    <a:pt x="23152" y="45720"/>
                  </a:lnTo>
                  <a:lnTo>
                    <a:pt x="18821" y="38100"/>
                  </a:lnTo>
                  <a:lnTo>
                    <a:pt x="16954" y="33020"/>
                  </a:lnTo>
                  <a:lnTo>
                    <a:pt x="14427" y="26670"/>
                  </a:lnTo>
                  <a:lnTo>
                    <a:pt x="17195" y="22860"/>
                  </a:lnTo>
                  <a:lnTo>
                    <a:pt x="17780" y="20320"/>
                  </a:lnTo>
                  <a:lnTo>
                    <a:pt x="19418" y="19050"/>
                  </a:lnTo>
                  <a:lnTo>
                    <a:pt x="22098" y="17780"/>
                  </a:lnTo>
                  <a:lnTo>
                    <a:pt x="26835" y="13970"/>
                  </a:lnTo>
                  <a:lnTo>
                    <a:pt x="40030" y="19050"/>
                  </a:lnTo>
                  <a:lnTo>
                    <a:pt x="44958" y="21590"/>
                  </a:lnTo>
                  <a:lnTo>
                    <a:pt x="54406" y="25400"/>
                  </a:lnTo>
                  <a:lnTo>
                    <a:pt x="63271" y="29210"/>
                  </a:lnTo>
                  <a:lnTo>
                    <a:pt x="71755" y="34290"/>
                  </a:lnTo>
                  <a:lnTo>
                    <a:pt x="80086" y="39370"/>
                  </a:lnTo>
                  <a:lnTo>
                    <a:pt x="85420" y="43180"/>
                  </a:lnTo>
                  <a:lnTo>
                    <a:pt x="90792" y="49530"/>
                  </a:lnTo>
                  <a:lnTo>
                    <a:pt x="97231" y="52070"/>
                  </a:lnTo>
                  <a:lnTo>
                    <a:pt x="104571" y="52070"/>
                  </a:lnTo>
                  <a:lnTo>
                    <a:pt x="113398" y="53340"/>
                  </a:lnTo>
                  <a:lnTo>
                    <a:pt x="122415" y="53340"/>
                  </a:lnTo>
                  <a:lnTo>
                    <a:pt x="139674" y="55880"/>
                  </a:lnTo>
                  <a:lnTo>
                    <a:pt x="153555" y="60960"/>
                  </a:lnTo>
                  <a:lnTo>
                    <a:pt x="166725" y="66040"/>
                  </a:lnTo>
                  <a:lnTo>
                    <a:pt x="179235" y="73660"/>
                  </a:lnTo>
                  <a:lnTo>
                    <a:pt x="191135" y="80010"/>
                  </a:lnTo>
                  <a:lnTo>
                    <a:pt x="224764" y="105410"/>
                  </a:lnTo>
                  <a:lnTo>
                    <a:pt x="254850" y="133350"/>
                  </a:lnTo>
                  <a:lnTo>
                    <a:pt x="281038" y="166370"/>
                  </a:lnTo>
                  <a:lnTo>
                    <a:pt x="303009" y="203200"/>
                  </a:lnTo>
                  <a:lnTo>
                    <a:pt x="305803" y="209550"/>
                  </a:lnTo>
                  <a:lnTo>
                    <a:pt x="308102" y="214630"/>
                  </a:lnTo>
                  <a:lnTo>
                    <a:pt x="310299" y="220980"/>
                  </a:lnTo>
                  <a:lnTo>
                    <a:pt x="312813" y="227330"/>
                  </a:lnTo>
                  <a:lnTo>
                    <a:pt x="318757" y="241300"/>
                  </a:lnTo>
                  <a:lnTo>
                    <a:pt x="331381" y="266700"/>
                  </a:lnTo>
                  <a:lnTo>
                    <a:pt x="337312" y="279400"/>
                  </a:lnTo>
                  <a:lnTo>
                    <a:pt x="342938" y="293370"/>
                  </a:lnTo>
                  <a:lnTo>
                    <a:pt x="348818" y="304800"/>
                  </a:lnTo>
                  <a:lnTo>
                    <a:pt x="355269" y="317500"/>
                  </a:lnTo>
                  <a:lnTo>
                    <a:pt x="362623" y="328930"/>
                  </a:lnTo>
                  <a:lnTo>
                    <a:pt x="369341" y="332740"/>
                  </a:lnTo>
                  <a:lnTo>
                    <a:pt x="379437" y="337820"/>
                  </a:lnTo>
                  <a:lnTo>
                    <a:pt x="390309" y="340360"/>
                  </a:lnTo>
                  <a:lnTo>
                    <a:pt x="399376" y="344170"/>
                  </a:lnTo>
                  <a:lnTo>
                    <a:pt x="442137" y="365760"/>
                  </a:lnTo>
                  <a:lnTo>
                    <a:pt x="459816" y="378460"/>
                  </a:lnTo>
                  <a:lnTo>
                    <a:pt x="465963" y="382270"/>
                  </a:lnTo>
                  <a:lnTo>
                    <a:pt x="473913" y="387350"/>
                  </a:lnTo>
                  <a:lnTo>
                    <a:pt x="480936" y="392430"/>
                  </a:lnTo>
                  <a:lnTo>
                    <a:pt x="484301" y="398780"/>
                  </a:lnTo>
                  <a:lnTo>
                    <a:pt x="463969" y="398780"/>
                  </a:lnTo>
                  <a:lnTo>
                    <a:pt x="445858" y="400050"/>
                  </a:lnTo>
                  <a:lnTo>
                    <a:pt x="429602" y="403860"/>
                  </a:lnTo>
                  <a:lnTo>
                    <a:pt x="414883" y="408940"/>
                  </a:lnTo>
                  <a:lnTo>
                    <a:pt x="409549" y="410210"/>
                  </a:lnTo>
                  <a:lnTo>
                    <a:pt x="401053" y="410210"/>
                  </a:lnTo>
                  <a:lnTo>
                    <a:pt x="400177" y="417830"/>
                  </a:lnTo>
                  <a:lnTo>
                    <a:pt x="403110" y="420370"/>
                  </a:lnTo>
                  <a:lnTo>
                    <a:pt x="403580" y="425450"/>
                  </a:lnTo>
                  <a:lnTo>
                    <a:pt x="405892" y="429260"/>
                  </a:lnTo>
                  <a:lnTo>
                    <a:pt x="409778" y="434340"/>
                  </a:lnTo>
                  <a:lnTo>
                    <a:pt x="414439" y="440690"/>
                  </a:lnTo>
                  <a:lnTo>
                    <a:pt x="419531" y="445770"/>
                  </a:lnTo>
                  <a:lnTo>
                    <a:pt x="424675" y="450850"/>
                  </a:lnTo>
                  <a:lnTo>
                    <a:pt x="430250" y="454660"/>
                  </a:lnTo>
                  <a:lnTo>
                    <a:pt x="435914" y="459740"/>
                  </a:lnTo>
                  <a:lnTo>
                    <a:pt x="441680" y="463550"/>
                  </a:lnTo>
                  <a:lnTo>
                    <a:pt x="447548" y="467360"/>
                  </a:lnTo>
                  <a:lnTo>
                    <a:pt x="458343" y="473710"/>
                  </a:lnTo>
                  <a:lnTo>
                    <a:pt x="480339" y="483870"/>
                  </a:lnTo>
                  <a:lnTo>
                    <a:pt x="490829" y="488950"/>
                  </a:lnTo>
                  <a:lnTo>
                    <a:pt x="496811" y="492760"/>
                  </a:lnTo>
                  <a:lnTo>
                    <a:pt x="502742" y="497840"/>
                  </a:lnTo>
                  <a:lnTo>
                    <a:pt x="514515" y="506730"/>
                  </a:lnTo>
                  <a:lnTo>
                    <a:pt x="518363" y="509270"/>
                  </a:lnTo>
                  <a:lnTo>
                    <a:pt x="520954" y="514350"/>
                  </a:lnTo>
                  <a:lnTo>
                    <a:pt x="525945" y="515620"/>
                  </a:lnTo>
                  <a:lnTo>
                    <a:pt x="525945" y="51435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9175" y="3787197"/>
              <a:ext cx="68860" cy="690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0276" y="4261447"/>
            <a:ext cx="2858300" cy="43782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13" name="object 13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76401" y="1407329"/>
            <a:ext cx="8667584" cy="8320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sz="2400" b="1" i="1" spc="13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2400" b="1" i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145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FFFFFF"/>
                </a:solidFill>
                <a:latin typeface="Trebuchet MS"/>
                <a:cs typeface="Trebuchet MS"/>
              </a:rPr>
              <a:t>SQL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75" dirty="0">
                <a:solidFill>
                  <a:srgbClr val="FFFFFF"/>
                </a:solidFill>
                <a:latin typeface="Trebuchet MS"/>
                <a:cs typeface="Trebuchet MS"/>
              </a:rPr>
              <a:t>Server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245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145" dirty="0">
                <a:solidFill>
                  <a:srgbClr val="FFFFFF"/>
                </a:solidFill>
                <a:latin typeface="Trebuchet MS"/>
                <a:cs typeface="Trebuchet MS"/>
              </a:rPr>
              <a:t>Raw</a:t>
            </a:r>
            <a:r>
              <a:rPr sz="2400" b="1" i="1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95" dirty="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sz="2400" b="1" i="1" spc="70" dirty="0">
                <a:solidFill>
                  <a:srgbClr val="FFFFFF"/>
                </a:solidFill>
                <a:latin typeface="Trebuchet MS"/>
                <a:cs typeface="Trebuchet MS"/>
              </a:rPr>
              <a:t>available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80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340" dirty="0">
                <a:solidFill>
                  <a:srgbClr val="FFFFFF"/>
                </a:solidFill>
                <a:latin typeface="Trebuchet MS"/>
                <a:cs typeface="Trebuchet MS"/>
              </a:rPr>
              <a:t>my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75" dirty="0">
                <a:solidFill>
                  <a:srgbClr val="FFFFFF"/>
                </a:solidFill>
                <a:latin typeface="Trebuchet MS"/>
                <a:cs typeface="Trebuchet MS"/>
              </a:rPr>
              <a:t>GitHub</a:t>
            </a:r>
            <a:r>
              <a:rPr sz="2400" b="1" i="1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b="1" i="1" spc="-10" dirty="0">
                <a:solidFill>
                  <a:srgbClr val="FFFFFF"/>
                </a:solidFill>
                <a:latin typeface="Trebuchet MS"/>
                <a:cs typeface="Trebuchet MS"/>
              </a:rPr>
              <a:t>Profile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7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8833" y="2191662"/>
            <a:ext cx="8220075" cy="49564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lang="en-US" sz="2800" b="1" dirty="0">
                <a:solidFill>
                  <a:schemeClr val="bg1"/>
                </a:solidFill>
              </a:rPr>
              <a:t>Identify Future Order Trends per Customer</a:t>
            </a:r>
            <a:endParaRPr sz="2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959" y="789431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800" y="4381591"/>
            <a:ext cx="10363200" cy="5218736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endParaRPr lang="en-US" sz="325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OrderID</a:t>
            </a: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Sales,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LEAD(Sales) OVER(PARTITION BY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ORDER BY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 AS </a:t>
            </a:r>
            <a:r>
              <a:rPr lang="en-US" sz="325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NextOrderValue</a:t>
            </a:r>
            <a:endParaRPr lang="en-US" sz="325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endParaRPr lang="en-US" sz="325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lang="en-US" sz="325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FROM Orders;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1448" y="10707002"/>
            <a:ext cx="909002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Predict future sales pattern.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7699" y="792400"/>
            <a:ext cx="1987295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33400" y="2139217"/>
            <a:ext cx="10668000" cy="1050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525" marR="880110" algn="ctr">
              <a:lnSpc>
                <a:spcPct val="114399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</a:rPr>
              <a:t>First Product Ever Bought by Each Customer</a:t>
            </a:r>
            <a:endParaRPr lang="en-IN" sz="2800" b="1" i="1" spc="-1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endParaRPr lang="en-US" sz="32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endParaRPr lang="en-US" sz="32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endParaRPr lang="en-US" sz="32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endParaRPr lang="en-US" sz="32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FIRST_VALUE(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ProductID</a:t>
            </a: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 OVER(PARTITION BY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ORDER BY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 AS </a:t>
            </a:r>
            <a:r>
              <a:rPr lang="en-US" sz="32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FirstPurchasedProduct</a:t>
            </a:r>
            <a:endParaRPr lang="en-US" sz="32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endParaRPr lang="en-US" sz="32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771525" marR="880110" algn="l">
              <a:lnSpc>
                <a:spcPct val="114399"/>
              </a:lnSpc>
              <a:spcBef>
                <a:spcPts val="100"/>
              </a:spcBef>
            </a:pPr>
            <a:r>
              <a:rPr lang="en-US" sz="32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FROM Orders;</a:t>
            </a:r>
          </a:p>
          <a:p>
            <a:pPr marL="771525" marR="880110" algn="ctr">
              <a:lnSpc>
                <a:spcPct val="114399"/>
              </a:lnSpc>
              <a:spcBef>
                <a:spcPts val="100"/>
              </a:spcBef>
            </a:pPr>
            <a:endParaRPr lang="en-IN" sz="24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73990" algn="ctr">
              <a:lnSpc>
                <a:spcPct val="100000"/>
              </a:lnSpc>
              <a:spcBef>
                <a:spcPts val="3465"/>
              </a:spcBef>
            </a:pPr>
            <a:endParaRPr lang="en-US" sz="2400" b="1" i="1" dirty="0">
              <a:solidFill>
                <a:schemeClr val="bg1"/>
              </a:solidFill>
            </a:endParaRPr>
          </a:p>
          <a:p>
            <a:pPr marL="173990" algn="ctr">
              <a:lnSpc>
                <a:spcPct val="100000"/>
              </a:lnSpc>
              <a:spcBef>
                <a:spcPts val="3465"/>
              </a:spcBef>
            </a:pPr>
            <a:endParaRPr lang="en-US" sz="2400" b="1" i="1" dirty="0">
              <a:solidFill>
                <a:schemeClr val="bg1"/>
              </a:solidFill>
            </a:endParaRPr>
          </a:p>
          <a:p>
            <a:pPr marL="173990" algn="ctr">
              <a:lnSpc>
                <a:spcPct val="100000"/>
              </a:lnSpc>
              <a:spcBef>
                <a:spcPts val="3465"/>
              </a:spcBef>
            </a:pPr>
            <a:endParaRPr lang="en-US" sz="2400" b="1" i="1" dirty="0">
              <a:solidFill>
                <a:schemeClr val="bg1"/>
              </a:solidFill>
            </a:endParaRPr>
          </a:p>
          <a:p>
            <a:pPr marL="173990" algn="ctr">
              <a:lnSpc>
                <a:spcPct val="100000"/>
              </a:lnSpc>
              <a:spcBef>
                <a:spcPts val="3465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Loyalty program insights.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1352" y="791610"/>
            <a:ext cx="1987295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299" y="2134368"/>
            <a:ext cx="10439400" cy="9590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r>
              <a:rPr lang="en-IN" sz="2800" b="1" dirty="0">
                <a:solidFill>
                  <a:schemeClr val="bg1"/>
                </a:solidFill>
              </a:rPr>
              <a:t>Most Recent Product Purchased</a:t>
            </a:r>
            <a:endParaRPr lang="en-IN" sz="2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endParaRPr lang="en-IN"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endParaRPr lang="en-IN"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SELECT 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endParaRPr lang="en-US" sz="36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36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LAST_VALUE(</a:t>
            </a:r>
            <a:r>
              <a:rPr lang="en-US" sz="36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ProductID</a:t>
            </a: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) OVER(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    PARTITION BY </a:t>
            </a:r>
            <a:r>
              <a:rPr lang="en-US" sz="36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ORDER BY </a:t>
            </a:r>
            <a:r>
              <a:rPr lang="en-US" sz="36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    ROWS BETWEEN 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   UNBOUNDED PRECEDING  AND UNBOUNDED FOLLOWING</a:t>
            </a: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    ) AS </a:t>
            </a:r>
            <a:r>
              <a:rPr lang="en-US" sz="3600" b="1" i="1" dirty="0" err="1">
                <a:solidFill>
                  <a:schemeClr val="accent6"/>
                </a:solidFill>
                <a:latin typeface="Trebuchet MS"/>
                <a:cs typeface="Trebuchet MS"/>
              </a:rPr>
              <a:t>LastPurchasedProduct</a:t>
            </a:r>
            <a:endParaRPr lang="en-US" sz="36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endParaRPr lang="en-US" sz="3600" b="1" i="1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L="3562985" indent="-3030855" algn="l">
              <a:lnSpc>
                <a:spcPct val="1143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accent6"/>
                </a:solidFill>
                <a:latin typeface="Trebuchet MS"/>
                <a:cs typeface="Trebuchet MS"/>
              </a:rPr>
              <a:t>FROM Orders;</a:t>
            </a:r>
          </a:p>
          <a:p>
            <a:pPr marL="3562985" indent="-3030855" algn="ctr">
              <a:lnSpc>
                <a:spcPct val="114399"/>
              </a:lnSpc>
              <a:spcBef>
                <a:spcPts val="100"/>
              </a:spcBef>
            </a:pPr>
            <a:endParaRPr lang="en-IN" sz="31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0B4B31-F39F-7EFF-DEC6-5DC66F7C39DD}"/>
              </a:ext>
            </a:extLst>
          </p:cNvPr>
          <p:cNvSpPr txBox="1"/>
          <p:nvPr/>
        </p:nvSpPr>
        <p:spPr>
          <a:xfrm>
            <a:off x="1066800" y="11483227"/>
            <a:ext cx="9372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Re-marketing or showing “You last bought…” recommendations.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2017" y="815673"/>
            <a:ext cx="2005583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000" y="2485441"/>
            <a:ext cx="10515600" cy="80804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2105" algn="ctr">
              <a:lnSpc>
                <a:spcPct val="100000"/>
              </a:lnSpc>
              <a:spcBef>
                <a:spcPts val="90"/>
              </a:spcBef>
            </a:pPr>
            <a:r>
              <a:rPr lang="en-US" sz="2800" b="1" dirty="0">
                <a:solidFill>
                  <a:schemeClr val="bg1"/>
                </a:solidFill>
              </a:rPr>
              <a:t>Running Total of Customer Spending Over Time</a:t>
            </a:r>
            <a:endParaRPr lang="en-US" sz="28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32105" algn="ctr">
              <a:lnSpc>
                <a:spcPct val="100000"/>
              </a:lnSpc>
              <a:spcBef>
                <a:spcPts val="90"/>
              </a:spcBef>
            </a:pPr>
            <a:endParaRPr lang="en-IN" sz="235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32105" algn="ctr">
              <a:lnSpc>
                <a:spcPct val="100000"/>
              </a:lnSpc>
              <a:spcBef>
                <a:spcPts val="90"/>
              </a:spcBef>
            </a:pPr>
            <a:endParaRPr lang="en-IN" sz="235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32105" algn="ctr">
              <a:lnSpc>
                <a:spcPct val="100000"/>
              </a:lnSpc>
              <a:spcBef>
                <a:spcPts val="90"/>
              </a:spcBef>
            </a:pPr>
            <a:endParaRPr lang="en-IN" sz="235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32105" algn="ctr">
              <a:lnSpc>
                <a:spcPct val="100000"/>
              </a:lnSpc>
              <a:spcBef>
                <a:spcPts val="90"/>
              </a:spcBef>
            </a:pPr>
            <a:endParaRPr sz="235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</a:t>
            </a:r>
          </a:p>
          <a:p>
            <a:pPr marL="12700" algn="l">
              <a:lnSpc>
                <a:spcPct val="100000"/>
              </a:lnSpc>
            </a:pPr>
            <a:endParaRPr lang="en-US" sz="36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OrderID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Sales,</a:t>
            </a: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SUM(Sales) OVER(PARTITION BY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ORDER BY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) AS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CumulativeSpend</a:t>
            </a:r>
            <a:endParaRPr lang="en-US" sz="36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 algn="l">
              <a:lnSpc>
                <a:spcPct val="100000"/>
              </a:lnSpc>
            </a:pPr>
            <a:endParaRPr lang="en-US" sz="36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 algn="l">
              <a:lnSpc>
                <a:spcPct val="100000"/>
              </a:lnSpc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FROM Orders;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endParaRPr sz="340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3595-23B5-1021-8E0F-3C1341E3F34F}"/>
              </a:ext>
            </a:extLst>
          </p:cNvPr>
          <p:cNvSpPr txBox="1"/>
          <p:nvPr/>
        </p:nvSpPr>
        <p:spPr>
          <a:xfrm>
            <a:off x="1059008" y="11340394"/>
            <a:ext cx="899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Revenue progression tracking in dashboards.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7679" y="789431"/>
            <a:ext cx="1914143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9761" y="4235276"/>
            <a:ext cx="10150475" cy="55181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SELECT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Sales,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AVG(Sales) OVER(PARTITION BY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ORDER BY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OrderDate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ROWS BETWEEN 2 PRECEDING AND CURRENT ROW) AS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MovingAvgSales</a:t>
            </a: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FROM Orders;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022" y="11796153"/>
            <a:ext cx="852995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Smoothen sales trend and detect spikes/dips.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58DCE-110B-2AF9-B23C-B713994B438A}"/>
              </a:ext>
            </a:extLst>
          </p:cNvPr>
          <p:cNvSpPr txBox="1"/>
          <p:nvPr/>
        </p:nvSpPr>
        <p:spPr>
          <a:xfrm>
            <a:off x="1450022" y="2238146"/>
            <a:ext cx="7846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Moving Average of Sales Over Last 3 Orders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D51C-1427-6049-37D8-C726CE35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2E7FBD8-A22C-E9E7-7B5E-15DA2986B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28F4B33-94D6-F0A4-7177-2CA48DE056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8CBEFC72-B393-8A1E-CCAD-F0DDEE9B03A2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3A327AE-2346-4260-B291-33FAF3627988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43522B6-91BD-1169-987F-26D37ADE48D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6F757B9-D13A-136B-98CD-A1422C40CC9C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ACBD8A-69D3-88C7-F5D7-3E76FC585901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C53AD64-B204-5165-1DC9-DCE14CE2C8DB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E8D677E-2E2D-50D7-A787-32C62654C2E6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2BD16248-4D66-657F-73AC-A8C3947827A0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D7C3972-B242-155C-8E9B-8F9D0141595C}"/>
              </a:ext>
            </a:extLst>
          </p:cNvPr>
          <p:cNvSpPr txBox="1"/>
          <p:nvPr/>
        </p:nvSpPr>
        <p:spPr>
          <a:xfrm>
            <a:off x="723899" y="3224875"/>
            <a:ext cx="9982200" cy="85369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WITH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CombinedOrders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AS (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SELECT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Sales,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OrderDate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FROM Orders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UNION ALL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SELECT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 Sales,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OrderDate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FROM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OrdersArchive</a:t>
            </a: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)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SELECT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OrderDate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Sales,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SUM(Sales) OVER(PARTITION BY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ORDER BY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OrderDate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) AS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CumulativeSales</a:t>
            </a: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FROM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CombinedOrders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;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74AD724-3CDC-BCF6-98C0-F4CCB1E1A6A3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F7A2750-6196-C923-7CB1-A61E84F79CE0}"/>
              </a:ext>
            </a:extLst>
          </p:cNvPr>
          <p:cNvSpPr txBox="1"/>
          <p:nvPr/>
        </p:nvSpPr>
        <p:spPr>
          <a:xfrm>
            <a:off x="1450021" y="11830084"/>
            <a:ext cx="852995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Unified revenue tracking.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F4193-E3EC-C7B1-3CBF-EE76B113F9E8}"/>
              </a:ext>
            </a:extLst>
          </p:cNvPr>
          <p:cNvSpPr txBox="1"/>
          <p:nvPr/>
        </p:nvSpPr>
        <p:spPr>
          <a:xfrm>
            <a:off x="723899" y="1981521"/>
            <a:ext cx="97155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Compare Customer Sales from Orders vs </a:t>
            </a:r>
            <a:r>
              <a:rPr lang="en-US" sz="2800" b="1" dirty="0" err="1">
                <a:solidFill>
                  <a:schemeClr val="bg1"/>
                </a:solidFill>
              </a:rPr>
              <a:t>OrdersArchive</a:t>
            </a:r>
            <a:r>
              <a:rPr lang="en-US" sz="2800" b="1" dirty="0">
                <a:solidFill>
                  <a:schemeClr val="bg1"/>
                </a:solidFill>
              </a:rPr>
              <a:t> (Past + Present)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851A3-6FA4-8131-8E70-9E83DA07BD17}"/>
              </a:ext>
            </a:extLst>
          </p:cNvPr>
          <p:cNvSpPr txBox="1"/>
          <p:nvPr/>
        </p:nvSpPr>
        <p:spPr>
          <a:xfrm>
            <a:off x="4665865" y="908298"/>
            <a:ext cx="125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11</a:t>
            </a:r>
            <a:endParaRPr lang="en-I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5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A519-ED90-E254-C976-F47CCB77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B12EB96-5911-6FB8-E2A3-75EB9DE973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65CEFC9C-EB81-E5B1-4D65-B88C87E1A6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62726437-FC24-14E5-ECDF-33284617ABBA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805B4B4-DCE6-DCEE-801B-BCC4674EF90B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0CEFCF5-3D62-C76D-1E12-DEAF2F4A3A66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4EF1F94-7FB0-4132-6365-0B4C2C6E0096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EF6CE24-8F85-31E0-655D-47677C8192AE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03276DD-FB72-433E-A653-8FACCDB97A3F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D456551-9C75-822C-BE61-C237D3FF93C0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7EDA060-6860-DC2E-7FB2-49591639EB8E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E8E24B6-68D4-6186-A732-7B423548B923}"/>
              </a:ext>
            </a:extLst>
          </p:cNvPr>
          <p:cNvSpPr txBox="1"/>
          <p:nvPr/>
        </p:nvSpPr>
        <p:spPr>
          <a:xfrm>
            <a:off x="791945" y="3992824"/>
            <a:ext cx="10394731" cy="45332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SELECT 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SalesPersonID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COUNT(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) AS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TotalOrders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,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    CUME_DIST() OVER(ORDER BY COUNT(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)) AS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OrderLoadPercentile</a:t>
            </a: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endParaRPr lang="en-US" sz="3200" b="1" i="1" spc="190" dirty="0">
              <a:solidFill>
                <a:schemeClr val="accent6"/>
              </a:solidFill>
              <a:latin typeface="Trebuchet MS"/>
              <a:cs typeface="Trebuchet MS"/>
            </a:endParaRP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FROM Orders</a:t>
            </a:r>
          </a:p>
          <a:p>
            <a:pPr marR="184785" algn="l">
              <a:lnSpc>
                <a:spcPct val="100000"/>
              </a:lnSpc>
              <a:spcBef>
                <a:spcPts val="90"/>
              </a:spcBef>
            </a:pP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GROUP BY </a:t>
            </a:r>
            <a:r>
              <a:rPr lang="en-US" sz="3200" b="1" i="1" spc="190" dirty="0" err="1">
                <a:solidFill>
                  <a:schemeClr val="accent6"/>
                </a:solidFill>
                <a:latin typeface="Trebuchet MS"/>
                <a:cs typeface="Trebuchet MS"/>
              </a:rPr>
              <a:t>SalesPersonID</a:t>
            </a:r>
            <a:r>
              <a:rPr lang="en-US" sz="3200" b="1" i="1" spc="190" dirty="0">
                <a:solidFill>
                  <a:schemeClr val="accent6"/>
                </a:solidFill>
                <a:latin typeface="Trebuchet MS"/>
                <a:cs typeface="Trebuchet MS"/>
              </a:rPr>
              <a:t>;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851429F-F6A2-14EB-600A-6AF912C2D20F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D0B48F0-D150-1027-EF5D-A017C610EF98}"/>
              </a:ext>
            </a:extLst>
          </p:cNvPr>
          <p:cNvSpPr txBox="1"/>
          <p:nvPr/>
        </p:nvSpPr>
        <p:spPr>
          <a:xfrm>
            <a:off x="1029385" y="11578014"/>
            <a:ext cx="852995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Fair resource planning for delivery/sales teams.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E2C2-CBB1-151E-FF3F-44900E14D595}"/>
              </a:ext>
            </a:extLst>
          </p:cNvPr>
          <p:cNvSpPr txBox="1"/>
          <p:nvPr/>
        </p:nvSpPr>
        <p:spPr>
          <a:xfrm>
            <a:off x="1533760" y="2072486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Employee Distribution by Orders Handled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31CC4-5A33-BC50-0F21-D41BB2454A76}"/>
              </a:ext>
            </a:extLst>
          </p:cNvPr>
          <p:cNvSpPr txBox="1"/>
          <p:nvPr/>
        </p:nvSpPr>
        <p:spPr>
          <a:xfrm>
            <a:off x="4732312" y="995574"/>
            <a:ext cx="125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12</a:t>
            </a:r>
            <a:endParaRPr lang="en-IN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2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A71-095A-1BD4-F999-0E87A002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8BD9DF9-9F48-1D82-F716-B50FE1E66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40B1B412-CB90-607E-952E-2F149B48CF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sp>
        <p:nvSpPr>
          <p:cNvPr id="19" name="object 19">
            <a:extLst>
              <a:ext uri="{FF2B5EF4-FFF2-40B4-BE49-F238E27FC236}">
                <a16:creationId xmlns:a16="http://schemas.microsoft.com/office/drawing/2014/main" id="{E856FFFF-AB54-3C08-64EA-E01ABAC17232}"/>
              </a:ext>
            </a:extLst>
          </p:cNvPr>
          <p:cNvSpPr txBox="1"/>
          <p:nvPr/>
        </p:nvSpPr>
        <p:spPr>
          <a:xfrm>
            <a:off x="2655349" y="797867"/>
            <a:ext cx="6428354" cy="6011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>
              <a:lnSpc>
                <a:spcPct val="116199"/>
              </a:lnSpc>
              <a:spcBef>
                <a:spcPts val="90"/>
              </a:spcBef>
            </a:pPr>
            <a:r>
              <a:rPr lang="en-US" sz="3600" b="1" u="sng" dirty="0">
                <a:solidFill>
                  <a:schemeClr val="bg1"/>
                </a:solidFill>
              </a:rPr>
              <a:t>What is a Window Function</a:t>
            </a:r>
            <a:endParaRPr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B114EEF-3397-3DE1-AAE6-A553E549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31" y="2716411"/>
            <a:ext cx="1002029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800" b="1" u="sng" dirty="0">
                <a:solidFill>
                  <a:schemeClr val="bg1"/>
                </a:solidFill>
              </a:rPr>
              <a:t>Syntax of Window Functions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sz="2400" b="1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3200" b="1" i="1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window_function</a:t>
            </a:r>
            <a:r>
              <a:rPr kumimoji="0" lang="en-US" altLang="en-US" sz="3200" b="1" i="1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&gt;() OVER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[PARTITION BY column]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[ORDER BY column]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   [ROWS/RANGE clause]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4400" b="1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219E2-B1E5-F449-A55C-5A3CD91D58A0}"/>
              </a:ext>
            </a:extLst>
          </p:cNvPr>
          <p:cNvSpPr txBox="1"/>
          <p:nvPr/>
        </p:nvSpPr>
        <p:spPr>
          <a:xfrm>
            <a:off x="496631" y="5884362"/>
            <a:ext cx="10476169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Types of Window Functions in SQL Server</a:t>
            </a:r>
          </a:p>
          <a:p>
            <a:pPr>
              <a:buNone/>
            </a:pPr>
            <a:endParaRPr lang="en-US" sz="2800" b="1" u="sng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IN" sz="2800" b="1" dirty="0">
                <a:solidFill>
                  <a:schemeClr val="bg1"/>
                </a:solidFill>
              </a:rPr>
              <a:t>Aggregate Window Functions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  EX:- </a:t>
            </a:r>
            <a:r>
              <a:rPr lang="en-IN" sz="2800" b="1" dirty="0">
                <a:solidFill>
                  <a:schemeClr val="accent6"/>
                </a:solidFill>
              </a:rPr>
              <a:t>SUM( ) , AVG( ), COUNT( ), MAX ( ), Mini ( 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2. </a:t>
            </a:r>
            <a:r>
              <a:rPr lang="en-IN" sz="2800" b="1" dirty="0">
                <a:solidFill>
                  <a:schemeClr val="bg1"/>
                </a:solidFill>
              </a:rPr>
              <a:t>Ranking Window Functions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  EX:- </a:t>
            </a:r>
            <a:r>
              <a:rPr lang="en-US" sz="2800" b="1" dirty="0">
                <a:solidFill>
                  <a:schemeClr val="accent6"/>
                </a:solidFill>
              </a:rPr>
              <a:t>ROW_NUMBER( ), RANK( ), DENSE_RANK( ), NTILE(n)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3. </a:t>
            </a:r>
            <a:r>
              <a:rPr lang="en-IN" sz="2800" b="1" dirty="0">
                <a:solidFill>
                  <a:schemeClr val="bg1"/>
                </a:solidFill>
              </a:rPr>
              <a:t>Value Window Functions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  EX:- </a:t>
            </a:r>
            <a:r>
              <a:rPr lang="en-IN" sz="2800" b="1" dirty="0">
                <a:solidFill>
                  <a:schemeClr val="accent6"/>
                </a:solidFill>
              </a:rPr>
              <a:t>FIRST_VALUE( ), LAST_VALUE( ), LEAD( ), LAG( )</a:t>
            </a:r>
          </a:p>
          <a:p>
            <a:endParaRPr lang="en-IN" sz="2800" b="1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bg1"/>
                </a:solidFill>
              </a:rPr>
              <a:t>4. </a:t>
            </a:r>
            <a:r>
              <a:rPr lang="en-US" sz="2800" b="1" dirty="0">
                <a:solidFill>
                  <a:schemeClr val="bg1"/>
                </a:solidFill>
              </a:rPr>
              <a:t>Statistical/Offset &amp; Navigation Functions (Advanced Use)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  EX:-  </a:t>
            </a:r>
            <a:r>
              <a:rPr lang="en-US" sz="2800" b="1" dirty="0">
                <a:solidFill>
                  <a:schemeClr val="accent6"/>
                </a:solidFill>
              </a:rPr>
              <a:t>CUME_DIST( ) , PERCENT_RANK ( )</a:t>
            </a:r>
            <a:endParaRPr lang="en-IN" sz="2800" b="1" dirty="0">
              <a:solidFill>
                <a:schemeClr val="accent6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DD3FF-DF38-EAA3-0E2C-D23824B3E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1580649"/>
            <a:ext cx="100203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window 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performs a calculation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across a window (a group of rows)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defined by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OVER()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clause.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A104-11C2-7087-31EE-B2C590031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402C265-E65F-4787-96FB-67CF1576EDF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34673745-D392-8FB2-6561-17420046E34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6A54224-9CFA-F91C-912A-D5D51DAC77CD}"/>
              </a:ext>
            </a:extLst>
          </p:cNvPr>
          <p:cNvSpPr txBox="1"/>
          <p:nvPr/>
        </p:nvSpPr>
        <p:spPr>
          <a:xfrm>
            <a:off x="2005820" y="6197997"/>
            <a:ext cx="7440930" cy="138820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endParaRPr sz="8850" dirty="0">
              <a:latin typeface="Times New Roman"/>
              <a:cs typeface="Times New Roman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CA7BB868-1936-308A-F4E8-ADF8C9EDEE88}"/>
              </a:ext>
            </a:extLst>
          </p:cNvPr>
          <p:cNvGrpSpPr/>
          <p:nvPr/>
        </p:nvGrpSpPr>
        <p:grpSpPr>
          <a:xfrm>
            <a:off x="3492245" y="12286782"/>
            <a:ext cx="4562791" cy="805815"/>
            <a:chOff x="3657485" y="12342049"/>
            <a:chExt cx="4562791" cy="805815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1A265A7E-BF6D-39AF-CC1B-2943E6B4AD35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87F05988-F2EA-80C4-4C0F-36D9099018E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95E6C255-439A-B4DD-40CB-3250778E9AD8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849C1327-935A-0BEB-A32E-5C87A013F591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2CB362F0-9F8A-A16C-1802-8BF0F36C1A57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1721B5B8-9593-8280-7C3B-D088F0223875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F5ECB15A-EC2C-EA19-9A36-168B8FEC60E3}"/>
              </a:ext>
            </a:extLst>
          </p:cNvPr>
          <p:cNvSpPr txBox="1"/>
          <p:nvPr/>
        </p:nvSpPr>
        <p:spPr>
          <a:xfrm>
            <a:off x="5126613" y="12498688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3A6A86-A3FC-E3B7-A47B-5D2958A448B0}"/>
              </a:ext>
            </a:extLst>
          </p:cNvPr>
          <p:cNvSpPr txBox="1"/>
          <p:nvPr/>
        </p:nvSpPr>
        <p:spPr>
          <a:xfrm>
            <a:off x="990600" y="1210330"/>
            <a:ext cx="899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Common Clauses Used With Window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1FD47B-B8C3-32C8-72FD-A61615832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85" y="1983605"/>
            <a:ext cx="10543630" cy="104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PARTITION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Divides the result set into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groups (like GROUP BY)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retains all rows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2. ORDER BY</a:t>
            </a:r>
          </a:p>
          <a:p>
            <a:r>
              <a:rPr lang="en-US" sz="2800" dirty="0">
                <a:solidFill>
                  <a:schemeClr val="bg1"/>
                </a:solidFill>
              </a:rPr>
              <a:t>Specifies the </a:t>
            </a:r>
            <a:r>
              <a:rPr lang="en-US" sz="2800" b="1" dirty="0">
                <a:solidFill>
                  <a:schemeClr val="bg1"/>
                </a:solidFill>
              </a:rPr>
              <a:t>order</a:t>
            </a:r>
            <a:r>
              <a:rPr lang="en-US" sz="2800" dirty="0">
                <a:solidFill>
                  <a:schemeClr val="bg1"/>
                </a:solidFill>
              </a:rPr>
              <a:t> of rows in each partition for the window function.</a:t>
            </a:r>
          </a:p>
          <a:p>
            <a:endParaRPr lang="en-US" altLang="en-US" sz="2000" dirty="0">
              <a:solidFill>
                <a:schemeClr val="bg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RANK( ) OVER (PARTITION BY Department ORDER BY Salary DESC)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i="1" dirty="0">
              <a:solidFill>
                <a:schemeClr val="accent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i="1" dirty="0">
              <a:solidFill>
                <a:schemeClr val="accent6"/>
              </a:solidFill>
              <a:latin typeface="Arial Unicode MS"/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3. ROWS BETWEEN / RANGE BETWEEN</a:t>
            </a:r>
          </a:p>
          <a:p>
            <a:r>
              <a:rPr lang="en-US" sz="2800" dirty="0">
                <a:solidFill>
                  <a:schemeClr val="bg1"/>
                </a:solidFill>
              </a:rPr>
              <a:t>Used to define a </a:t>
            </a:r>
            <a:r>
              <a:rPr lang="en-US" sz="2800" b="1" dirty="0">
                <a:solidFill>
                  <a:schemeClr val="bg1"/>
                </a:solidFill>
              </a:rPr>
              <a:t>frame</a:t>
            </a:r>
            <a:r>
              <a:rPr lang="en-US" sz="2800" dirty="0">
                <a:solidFill>
                  <a:schemeClr val="bg1"/>
                </a:solidFill>
              </a:rPr>
              <a:t> of rows relative to the current row.</a:t>
            </a:r>
          </a:p>
          <a:p>
            <a:endParaRPr lang="en-US" altLang="en-US" sz="4400" b="1" i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i="1" dirty="0">
                <a:solidFill>
                  <a:schemeClr val="accent6"/>
                </a:solidFill>
                <a:latin typeface="Arial" panose="020B0604020202020204" pitchFamily="34" charset="0"/>
              </a:rPr>
              <a:t>&lt;function&gt;( ) OVER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i="1" dirty="0">
                <a:solidFill>
                  <a:schemeClr val="accent6"/>
                </a:solidFill>
                <a:latin typeface="Arial" panose="020B0604020202020204" pitchFamily="34" charset="0"/>
              </a:rPr>
              <a:t>  [PARTITION BY col]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i="1" dirty="0">
                <a:solidFill>
                  <a:schemeClr val="accent6"/>
                </a:solidFill>
                <a:latin typeface="Arial" panose="020B0604020202020204" pitchFamily="34" charset="0"/>
              </a:rPr>
              <a:t>  [ORDER BY col]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i="1" dirty="0">
                <a:solidFill>
                  <a:schemeClr val="accent6"/>
                </a:solidFill>
                <a:latin typeface="Arial" panose="020B0604020202020204" pitchFamily="34" charset="0"/>
              </a:rPr>
              <a:t>  [ROWS | RANGE] BETWEEN &lt;</a:t>
            </a:r>
            <a:r>
              <a:rPr lang="en-US" altLang="en-US" sz="2400" b="1" i="1" dirty="0" err="1">
                <a:solidFill>
                  <a:schemeClr val="accent6"/>
                </a:solidFill>
                <a:latin typeface="Arial" panose="020B0604020202020204" pitchFamily="34" charset="0"/>
              </a:rPr>
              <a:t>frame_start</a:t>
            </a:r>
            <a:r>
              <a:rPr lang="en-US" altLang="en-US" sz="2400" b="1" i="1" dirty="0">
                <a:solidFill>
                  <a:schemeClr val="accent6"/>
                </a:solidFill>
                <a:latin typeface="Arial" panose="020B0604020202020204" pitchFamily="34" charset="0"/>
              </a:rPr>
              <a:t>&gt; AND &lt;</a:t>
            </a:r>
            <a:r>
              <a:rPr lang="en-US" altLang="en-US" sz="2400" b="1" i="1" dirty="0" err="1">
                <a:solidFill>
                  <a:schemeClr val="accent6"/>
                </a:solidFill>
                <a:latin typeface="Arial" panose="020B0604020202020204" pitchFamily="34" charset="0"/>
              </a:rPr>
              <a:t>frame_end</a:t>
            </a:r>
            <a:r>
              <a:rPr lang="en-US" altLang="en-US" sz="2400" b="1" i="1" dirty="0">
                <a:solidFill>
                  <a:schemeClr val="accent6"/>
                </a:solidFill>
                <a:latin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i="1" dirty="0">
                <a:solidFill>
                  <a:schemeClr val="accent6"/>
                </a:solidFill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b="1" i="1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400" b="1" i="1" dirty="0">
              <a:solidFill>
                <a:schemeClr val="accent6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7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AB6B8-8F64-A927-2E43-A8A500FE2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1E0189E-B283-659F-BCB5-38CA9FA3AF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FFEF067A-6936-A199-3997-D51206B54C4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FDA7E16-4012-1FC1-48E4-4464C435D048}"/>
              </a:ext>
            </a:extLst>
          </p:cNvPr>
          <p:cNvSpPr txBox="1"/>
          <p:nvPr/>
        </p:nvSpPr>
        <p:spPr>
          <a:xfrm>
            <a:off x="2005820" y="6197997"/>
            <a:ext cx="7440930" cy="138820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endParaRPr sz="9600" dirty="0">
              <a:latin typeface="Times New Roman"/>
              <a:cs typeface="Times New Roman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2FAC6340-C989-0F98-D714-7845E9D07716}"/>
              </a:ext>
            </a:extLst>
          </p:cNvPr>
          <p:cNvGrpSpPr/>
          <p:nvPr/>
        </p:nvGrpSpPr>
        <p:grpSpPr>
          <a:xfrm>
            <a:off x="3406593" y="12697092"/>
            <a:ext cx="4562791" cy="805815"/>
            <a:chOff x="3657485" y="12342049"/>
            <a:chExt cx="4562791" cy="805815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114D3763-DE1A-0097-52B6-8C048C594162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02632AAE-D106-54DE-AF26-12769F7A17C0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 sz="2000" dirty="0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FB0DB08F-BC20-5847-12FC-43BEC031637E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E52D6830-79AD-014C-A760-12ECD308EE0C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9CE77A36-61D4-0770-2FD0-2BAC88F1F59A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20A9B563-F7B4-C661-51C1-99380F1760BC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49A02142-C4CE-884C-8D53-D50F17BC93DB}"/>
              </a:ext>
            </a:extLst>
          </p:cNvPr>
          <p:cNvSpPr txBox="1"/>
          <p:nvPr/>
        </p:nvSpPr>
        <p:spPr>
          <a:xfrm>
            <a:off x="4601904" y="12794401"/>
            <a:ext cx="2413125" cy="49949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320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B378F80-C5EE-CAB2-9A12-9F828370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1143640"/>
            <a:ext cx="1030917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Frame Modes :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Operates by physical position of rows</a:t>
            </a:r>
            <a:endParaRPr lang="en-US" altLang="en-US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lang="en-US" sz="2400" b="1" dirty="0">
                <a:solidFill>
                  <a:schemeClr val="bg1"/>
                </a:solidFill>
              </a:rPr>
              <a:t>Frame includes specific number of rows before or after the current row.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3ED222-3B24-0354-3C0E-71562AF63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3339023"/>
            <a:ext cx="952499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à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logical 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BY column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CE64820-68A4-C8F3-38C0-D6F31EF87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60617"/>
              </p:ext>
            </p:extLst>
          </p:nvPr>
        </p:nvGraphicFramePr>
        <p:xfrm>
          <a:off x="378543" y="7401489"/>
          <a:ext cx="10577174" cy="51538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88587">
                  <a:extLst>
                    <a:ext uri="{9D8B030D-6E8A-4147-A177-3AD203B41FA5}">
                      <a16:colId xmlns:a16="http://schemas.microsoft.com/office/drawing/2014/main" val="1673140112"/>
                    </a:ext>
                  </a:extLst>
                </a:gridCol>
                <a:gridCol w="5288587">
                  <a:extLst>
                    <a:ext uri="{9D8B030D-6E8A-4147-A177-3AD203B41FA5}">
                      <a16:colId xmlns:a16="http://schemas.microsoft.com/office/drawing/2014/main" val="1082857320"/>
                    </a:ext>
                  </a:extLst>
                </a:gridCol>
              </a:tblGrid>
              <a:tr h="763361"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Frame Type / Boundary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546850"/>
                  </a:ext>
                </a:extLst>
              </a:tr>
              <a:tr h="763361">
                <a:tc>
                  <a:txBody>
                    <a:bodyPr/>
                    <a:lstStyle/>
                    <a:p>
                      <a:r>
                        <a:rPr lang="en-IN" sz="2800" b="1">
                          <a:solidFill>
                            <a:schemeClr val="tx1"/>
                          </a:solidFill>
                        </a:rPr>
                        <a:t>UNBOUNDED PRECEDING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From the first row in the 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800231"/>
                  </a:ext>
                </a:extLst>
              </a:tr>
              <a:tr h="1130085"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chemeClr val="tx1"/>
                          </a:solidFill>
                        </a:rPr>
                        <a:t>n PRECEDING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From n rows before the current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539350"/>
                  </a:ext>
                </a:extLst>
              </a:tr>
              <a:tr h="763361"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chemeClr val="tx1"/>
                          </a:solidFill>
                        </a:rPr>
                        <a:t>CURRENT 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From or to the current row itself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06559"/>
                  </a:ext>
                </a:extLst>
              </a:tr>
              <a:tr h="970293"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chemeClr val="tx1"/>
                          </a:solidFill>
                        </a:rPr>
                        <a:t>n FOLLOWING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chemeClr val="tx1"/>
                          </a:solidFill>
                        </a:rPr>
                        <a:t>From n rows after the current 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909101"/>
                  </a:ext>
                </a:extLst>
              </a:tr>
              <a:tr h="763361"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chemeClr val="tx1"/>
                          </a:solidFill>
                        </a:rPr>
                        <a:t>UNBOUNDED FOLLOWING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Until the last row in the 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050092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BC3AF252-5AF7-7036-36BD-87F03048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13" y="5477031"/>
            <a:ext cx="1057717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Frame Boundaries (Frame Types)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These are used inside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ROWS BETWEEN ... AND ...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RANGE BETWEEN ... AND ...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8606E67-57AA-8B13-B378-A36C4700F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424" y="4327357"/>
            <a:ext cx="102551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 rows with the same value as the current row in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BY column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treated as 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1060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5" name="object 5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3400" y="4097256"/>
            <a:ext cx="10363200" cy="6467796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SELECT 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endParaRPr lang="en-US" sz="3600" b="1" i="1" spc="-65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6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6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OrderID</a:t>
            </a: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6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   ROW_NUMBER() </a:t>
            </a: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OVER(PARTITION BY </a:t>
            </a:r>
            <a:r>
              <a:rPr lang="en-US" sz="36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 ORDER BY  </a:t>
            </a:r>
            <a:r>
              <a:rPr lang="en-US" sz="36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OrderDate</a:t>
            </a: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) AS </a:t>
            </a:r>
            <a:r>
              <a:rPr lang="en-US" sz="3600" b="1" i="1" spc="-65" dirty="0" err="1">
                <a:solidFill>
                  <a:srgbClr val="FF904D"/>
                </a:solidFill>
                <a:latin typeface="Trebuchet MS"/>
                <a:cs typeface="Trebuchet MS"/>
              </a:rPr>
              <a:t>OrderSequence</a:t>
            </a:r>
            <a:endParaRPr lang="en-US" sz="3600" b="1" i="1" spc="-65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endParaRPr lang="en-US" sz="3600" b="1" i="1" spc="-65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3600" b="1" i="1" spc="-65" dirty="0">
                <a:solidFill>
                  <a:srgbClr val="FF904D"/>
                </a:solidFill>
                <a:latin typeface="Trebuchet MS"/>
                <a:cs typeface="Trebuchet MS"/>
              </a:rPr>
              <a:t>FROM Orders;</a:t>
            </a:r>
          </a:p>
        </p:txBody>
      </p: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7679" y="789431"/>
            <a:ext cx="1908047" cy="171907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81168" y="1102764"/>
            <a:ext cx="10115432" cy="17367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</a:pP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1209040" indent="79375" algn="ctr">
              <a:lnSpc>
                <a:spcPct val="114399"/>
              </a:lnSpc>
              <a:spcBef>
                <a:spcPts val="5"/>
              </a:spcBef>
            </a:pPr>
            <a:r>
              <a:rPr lang="en-IN" sz="2800" b="1" dirty="0">
                <a:solidFill>
                  <a:schemeClr val="bg1"/>
                </a:solidFill>
              </a:rPr>
              <a:t>Track Customer Purchase Journey</a:t>
            </a:r>
            <a:endParaRPr lang="en-IN" sz="2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515" y="10887540"/>
            <a:ext cx="9512969" cy="841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2110" marR="5080" indent="-4170045" algn="l">
              <a:lnSpc>
                <a:spcPct val="113900"/>
              </a:lnSpc>
              <a:spcBef>
                <a:spcPts val="100"/>
              </a:spcBef>
            </a:pPr>
            <a:r>
              <a:rPr sz="2000" b="1" spc="100" dirty="0">
                <a:solidFill>
                  <a:schemeClr val="bg1"/>
                </a:solidFill>
                <a:latin typeface="Trebuchet MS"/>
                <a:cs typeface="Trebuchet MS"/>
              </a:rPr>
              <a:t>Use</a:t>
            </a:r>
            <a:r>
              <a:rPr sz="2000" b="1" spc="-2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b="1" spc="210" dirty="0">
                <a:solidFill>
                  <a:schemeClr val="bg1"/>
                </a:solidFill>
                <a:latin typeface="Trebuchet MS"/>
                <a:cs typeface="Trebuchet MS"/>
              </a:rPr>
              <a:t>Case</a:t>
            </a:r>
            <a:r>
              <a:rPr sz="2000" b="1" spc="-2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000" b="1" spc="-195" dirty="0">
                <a:solidFill>
                  <a:schemeClr val="bg1"/>
                </a:solidFill>
                <a:latin typeface="Trebuchet MS"/>
                <a:cs typeface="Trebuchet MS"/>
              </a:rPr>
              <a:t>:</a:t>
            </a:r>
            <a:r>
              <a:rPr sz="2000" b="1" spc="-2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Marketing team wants to personalize messages based on customer's order sequence.</a:t>
            </a:r>
            <a:endParaRPr sz="20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6234" y="2309514"/>
            <a:ext cx="7671566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2800" b="1" dirty="0">
                <a:solidFill>
                  <a:schemeClr val="bg1"/>
                </a:solidFill>
              </a:rPr>
              <a:t>Identify Top 5 Customers by Lifetime Spend</a:t>
            </a:r>
            <a:endParaRPr sz="24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959" y="789431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5438" y="3904579"/>
            <a:ext cx="10199370" cy="5699637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TOP 5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endParaRPr lang="en-US" sz="36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SUM(Sales) AS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LifetimeSpend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RANK() OVER(ORDER BY SUM(Sales) DESC) AS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SpendingRank</a:t>
            </a:r>
            <a:endParaRPr lang="en-US" sz="36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endParaRPr lang="en-US" sz="36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FROM Orders</a:t>
            </a: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GROUP BY </a:t>
            </a:r>
            <a:r>
              <a:rPr lang="en-US" sz="36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6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234" y="10734512"/>
            <a:ext cx="888174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Sales team wants to prioritize high-value clients.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44" y="2257013"/>
            <a:ext cx="10384256" cy="48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140" marR="731520" algn="ctr">
              <a:lnSpc>
                <a:spcPct val="114399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</a:rPr>
              <a:t>Compare Sales Staff Performance by Order Count</a:t>
            </a:r>
            <a:endParaRPr sz="2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959" y="789431"/>
            <a:ext cx="1987295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2000" y="4203600"/>
            <a:ext cx="9982200" cy="6458178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SELECT 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endParaRPr lang="en-US" sz="40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40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SalesPersonID</a:t>
            </a: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COUNT(*) AS </a:t>
            </a:r>
            <a:r>
              <a:rPr lang="en-US" sz="40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TotalOrders</a:t>
            </a: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    DENSE_RANK() OVER (ORDER BY COUNT(*) DESC) AS </a:t>
            </a:r>
            <a:r>
              <a:rPr lang="en-US" sz="40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PerformanceRank</a:t>
            </a:r>
            <a:endParaRPr lang="en-US" sz="40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endParaRPr lang="en-US" sz="4000" b="1" i="1" spc="-1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FROM Orders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GROUP BY </a:t>
            </a:r>
            <a:r>
              <a:rPr lang="en-US" sz="4000" b="1" i="1" spc="-10" dirty="0" err="1">
                <a:solidFill>
                  <a:srgbClr val="FF904D"/>
                </a:solidFill>
                <a:latin typeface="Trebuchet MS"/>
                <a:cs typeface="Trebuchet MS"/>
              </a:rPr>
              <a:t>SalesPersonID</a:t>
            </a:r>
            <a:r>
              <a:rPr lang="en-US" sz="4000" b="1" i="1" spc="-10" dirty="0">
                <a:solidFill>
                  <a:srgbClr val="FF904D"/>
                </a:solidFill>
                <a:latin typeface="Trebuchet MS"/>
                <a:cs typeface="Trebuchet MS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9944" y="11321425"/>
            <a:ext cx="1069149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32350" marR="5080" indent="-482028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HR needs quarterly appraisals based on order count.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2600" y="2159298"/>
            <a:ext cx="9061599" cy="48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399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</a:rPr>
              <a:t>Customer Segmentation Based on Purchase Value</a:t>
            </a:r>
            <a:endParaRPr sz="2400" b="1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1959" y="789431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3736" y="3764206"/>
            <a:ext cx="13112264" cy="571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SELECT 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endParaRPr lang="en-US" sz="3200" b="1" i="1" spc="-5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    </a:t>
            </a:r>
            <a:r>
              <a:rPr lang="en-US" sz="3200" b="1" i="1" spc="-5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    SUM(Sales) AS  </a:t>
            </a:r>
            <a:r>
              <a:rPr lang="en-US" sz="3200" b="1" i="1" spc="-50" dirty="0" err="1">
                <a:solidFill>
                  <a:srgbClr val="FF904D"/>
                </a:solidFill>
                <a:latin typeface="Trebuchet MS"/>
                <a:cs typeface="Trebuchet MS"/>
              </a:rPr>
              <a:t>TotalSales</a:t>
            </a: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,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    NTILE(3) OVER(ORDER BY SUM(Sales) DESC) AS </a:t>
            </a:r>
            <a:r>
              <a:rPr lang="en-US" sz="3200" b="1" i="1" spc="-50" dirty="0" err="1">
                <a:solidFill>
                  <a:srgbClr val="FF904D"/>
                </a:solidFill>
                <a:latin typeface="Trebuchet MS"/>
                <a:cs typeface="Trebuchet MS"/>
              </a:rPr>
              <a:t>CustomerSegment</a:t>
            </a:r>
            <a:endParaRPr lang="en-US" sz="3200" b="1" i="1" spc="-5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endParaRPr lang="en-US" sz="3200" b="1" i="1" spc="-50" dirty="0">
              <a:solidFill>
                <a:srgbClr val="FF904D"/>
              </a:solidFill>
              <a:latin typeface="Trebuchet MS"/>
              <a:cs typeface="Trebuchet MS"/>
            </a:endParaRP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FROM Orders</a:t>
            </a:r>
          </a:p>
          <a:p>
            <a:pPr marL="12700" marR="7543800" algn="l">
              <a:lnSpc>
                <a:spcPct val="115399"/>
              </a:lnSpc>
              <a:spcBef>
                <a:spcPts val="100"/>
              </a:spcBef>
            </a:pP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GROUP BY </a:t>
            </a:r>
            <a:r>
              <a:rPr lang="en-US" sz="3200" b="1" i="1" spc="-50" dirty="0" err="1">
                <a:solidFill>
                  <a:srgbClr val="FF904D"/>
                </a:solidFill>
                <a:latin typeface="Trebuchet MS"/>
                <a:cs typeface="Trebuchet MS"/>
              </a:rPr>
              <a:t>CustomerID</a:t>
            </a:r>
            <a:r>
              <a:rPr lang="en-US" sz="3200" b="1" i="1" spc="-50" dirty="0">
                <a:solidFill>
                  <a:srgbClr val="FF904D"/>
                </a:solidFill>
                <a:latin typeface="Trebuchet MS"/>
                <a:cs typeface="Trebuchet MS"/>
              </a:rPr>
              <a:t>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736" y="11702396"/>
            <a:ext cx="9334500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Segment customers into top/mid/low tiers for targeting.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685" y="111568"/>
            <a:ext cx="11430000" cy="2329815"/>
            <a:chOff x="0" y="2065"/>
            <a:chExt cx="11430000" cy="23298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65"/>
              <a:ext cx="11430000" cy="7377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1959" y="612647"/>
              <a:ext cx="1987295" cy="171907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9100" y="4058858"/>
            <a:ext cx="10591800" cy="5383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10"/>
              </a:spcBef>
            </a:pP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pPr>
              <a:lnSpc>
                <a:spcPct val="100000"/>
              </a:lnSpc>
              <a:spcBef>
                <a:spcPts val="3010"/>
              </a:spcBef>
            </a:pP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3010"/>
              </a:spcBef>
            </a:pP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32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3010"/>
              </a:spcBef>
            </a:pP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Sales,</a:t>
            </a:r>
          </a:p>
          <a:p>
            <a:pPr>
              <a:lnSpc>
                <a:spcPct val="100000"/>
              </a:lnSpc>
              <a:spcBef>
                <a:spcPts val="3010"/>
              </a:spcBef>
            </a:pP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LAG(Sales) OVER(PARTITION BY </a:t>
            </a:r>
            <a:r>
              <a:rPr lang="en-US" sz="32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ORDER BY </a:t>
            </a:r>
            <a:r>
              <a:rPr lang="en-US" sz="32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sz="3200" b="1" i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PrevOrderValue</a:t>
            </a:r>
            <a:endParaRPr lang="en-US" sz="3200" b="1" i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3010"/>
              </a:spcBef>
            </a:pPr>
            <a:r>
              <a:rPr lang="en-US" sz="3200" b="1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Orders;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716" y="11295451"/>
            <a:ext cx="10208788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2395" marR="5080" indent="-2640330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Use case</a:t>
            </a:r>
            <a:r>
              <a:rPr lang="en-US" sz="2400" b="1" dirty="0">
                <a:solidFill>
                  <a:schemeClr val="bg1"/>
                </a:solidFill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Understand if a customer is increasing or decreasing spending.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8045F-1281-9E28-A0EF-57548B98A76C}"/>
              </a:ext>
            </a:extLst>
          </p:cNvPr>
          <p:cNvSpPr txBox="1"/>
          <p:nvPr/>
        </p:nvSpPr>
        <p:spPr>
          <a:xfrm>
            <a:off x="2209800" y="2415659"/>
            <a:ext cx="65916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Previous Order Value – LTV Trends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1067</Words>
  <Application>Microsoft Office PowerPoint</Application>
  <PresentationFormat>Custom</PresentationFormat>
  <Paragraphs>232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Calibri</vt:lpstr>
      <vt:lpstr>Lucida Sans Unicode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Arowwai Industries</dc:title>
  <dc:creator>Anshul Kashyap</dc:creator>
  <cp:keywords>DAGsDdIkC44,BAGIlo7fihY,0</cp:keywords>
  <cp:lastModifiedBy>Anshul Kashyap</cp:lastModifiedBy>
  <cp:revision>23</cp:revision>
  <dcterms:created xsi:type="dcterms:W3CDTF">2025-07-03T02:29:47Z</dcterms:created>
  <dcterms:modified xsi:type="dcterms:W3CDTF">2025-07-04T16:06:04Z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2025-07-03T00:00:00Z</vt:filetime>
  </property>
  <property fmtid="{D5CDD505-2E9C-101B-9397-08002B2CF9AE}" pid="5" name="Producer">
    <vt:lpwstr>Canva</vt:lpwstr>
  </property>
</Properties>
</file>