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91" r:id="rId6"/>
    <p:sldId id="408" r:id="rId7"/>
    <p:sldId id="406" r:id="rId8"/>
    <p:sldId id="412" r:id="rId9"/>
    <p:sldId id="405" r:id="rId10"/>
    <p:sldId id="404" r:id="rId11"/>
    <p:sldId id="403" r:id="rId12"/>
    <p:sldId id="413" r:id="rId13"/>
    <p:sldId id="414"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27" autoAdjust="0"/>
  </p:normalViewPr>
  <p:slideViewPr>
    <p:cSldViewPr snapToGrid="0">
      <p:cViewPr varScale="1">
        <p:scale>
          <a:sx n="64" d="100"/>
          <a:sy n="64" d="100"/>
        </p:scale>
        <p:origin x="8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47CC56-22F5-4252-A6C5-A4E822738727}"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9B9F15BA-E77F-4A57-9F2C-BE83076C16EB}">
      <dgm:prSet/>
      <dgm:spPr/>
      <dgm:t>
        <a:bodyPr/>
        <a:lstStyle/>
        <a:p>
          <a:r>
            <a:rPr lang="en-US" b="1" i="0"/>
            <a:t>Teacher Interface</a:t>
          </a:r>
          <a:endParaRPr lang="en-US"/>
        </a:p>
      </dgm:t>
    </dgm:pt>
    <dgm:pt modelId="{070A7D9C-54FC-4EBF-84A6-FED23E62F716}" type="parTrans" cxnId="{6EE3CAE4-D1DF-48F5-8477-B595ED7CD778}">
      <dgm:prSet/>
      <dgm:spPr/>
      <dgm:t>
        <a:bodyPr/>
        <a:lstStyle/>
        <a:p>
          <a:endParaRPr lang="en-US"/>
        </a:p>
      </dgm:t>
    </dgm:pt>
    <dgm:pt modelId="{751FCF54-FE75-417E-AA59-C037F96A404B}" type="sibTrans" cxnId="{6EE3CAE4-D1DF-48F5-8477-B595ED7CD778}">
      <dgm:prSet/>
      <dgm:spPr/>
      <dgm:t>
        <a:bodyPr/>
        <a:lstStyle/>
        <a:p>
          <a:endParaRPr lang="en-US"/>
        </a:p>
      </dgm:t>
    </dgm:pt>
    <dgm:pt modelId="{50210EB3-F3EB-46D0-97A5-CEFAFE4BBFC8}">
      <dgm:prSet/>
      <dgm:spPr/>
      <dgm:t>
        <a:bodyPr/>
        <a:lstStyle/>
        <a:p>
          <a:r>
            <a:rPr lang="en-US" b="1" i="0"/>
            <a:t>Student Interface</a:t>
          </a:r>
          <a:endParaRPr lang="en-US"/>
        </a:p>
      </dgm:t>
    </dgm:pt>
    <dgm:pt modelId="{124E5D4D-3471-4B51-BEB7-4AF249B63DB5}" type="parTrans" cxnId="{C506770E-BEF1-4BC9-8F4F-7418DA57FD7D}">
      <dgm:prSet/>
      <dgm:spPr/>
      <dgm:t>
        <a:bodyPr/>
        <a:lstStyle/>
        <a:p>
          <a:endParaRPr lang="en-US"/>
        </a:p>
      </dgm:t>
    </dgm:pt>
    <dgm:pt modelId="{D64C6239-8A50-472C-9E5E-0DE154BAE21E}" type="sibTrans" cxnId="{C506770E-BEF1-4BC9-8F4F-7418DA57FD7D}">
      <dgm:prSet/>
      <dgm:spPr/>
      <dgm:t>
        <a:bodyPr/>
        <a:lstStyle/>
        <a:p>
          <a:endParaRPr lang="en-US"/>
        </a:p>
      </dgm:t>
    </dgm:pt>
    <dgm:pt modelId="{1D9E90F5-9B58-473B-9E7B-F03DAC7EF9B3}">
      <dgm:prSet/>
      <dgm:spPr/>
      <dgm:t>
        <a:bodyPr/>
        <a:lstStyle/>
        <a:p>
          <a:r>
            <a:rPr lang="en-US" b="1" i="0"/>
            <a:t>Parent Interface</a:t>
          </a:r>
          <a:endParaRPr lang="en-US"/>
        </a:p>
      </dgm:t>
    </dgm:pt>
    <dgm:pt modelId="{AE022B2F-1393-44CC-915F-37C762097745}" type="parTrans" cxnId="{506EE727-2EEA-4323-A316-1F2705EE245F}">
      <dgm:prSet/>
      <dgm:spPr/>
      <dgm:t>
        <a:bodyPr/>
        <a:lstStyle/>
        <a:p>
          <a:endParaRPr lang="en-US"/>
        </a:p>
      </dgm:t>
    </dgm:pt>
    <dgm:pt modelId="{34FE42E7-74D8-4F14-BAB3-AEAE318D3BF1}" type="sibTrans" cxnId="{506EE727-2EEA-4323-A316-1F2705EE245F}">
      <dgm:prSet/>
      <dgm:spPr/>
      <dgm:t>
        <a:bodyPr/>
        <a:lstStyle/>
        <a:p>
          <a:endParaRPr lang="en-US"/>
        </a:p>
      </dgm:t>
    </dgm:pt>
    <dgm:pt modelId="{26D17B4A-C165-405F-A8DB-D86CE38930A7}">
      <dgm:prSet/>
      <dgm:spPr/>
      <dgm:t>
        <a:bodyPr/>
        <a:lstStyle/>
        <a:p>
          <a:r>
            <a:rPr lang="en-US" b="1" i="0"/>
            <a:t>Main Menu Module</a:t>
          </a:r>
          <a:endParaRPr lang="en-US"/>
        </a:p>
      </dgm:t>
    </dgm:pt>
    <dgm:pt modelId="{64C9C063-8D52-492B-8FD1-A4D02C38AFEA}" type="parTrans" cxnId="{EFE0ABB6-5121-426F-BF84-909C9682ECB2}">
      <dgm:prSet/>
      <dgm:spPr/>
      <dgm:t>
        <a:bodyPr/>
        <a:lstStyle/>
        <a:p>
          <a:endParaRPr lang="en-US"/>
        </a:p>
      </dgm:t>
    </dgm:pt>
    <dgm:pt modelId="{16E24EA1-E870-44F5-BC7C-59E1FDB27787}" type="sibTrans" cxnId="{EFE0ABB6-5121-426F-BF84-909C9682ECB2}">
      <dgm:prSet/>
      <dgm:spPr/>
      <dgm:t>
        <a:bodyPr/>
        <a:lstStyle/>
        <a:p>
          <a:endParaRPr lang="en-US"/>
        </a:p>
      </dgm:t>
    </dgm:pt>
    <dgm:pt modelId="{A25B87D5-BF6D-4D2C-AE85-845FD05F6865}">
      <dgm:prSet/>
      <dgm:spPr/>
      <dgm:t>
        <a:bodyPr/>
        <a:lstStyle/>
        <a:p>
          <a:r>
            <a:rPr lang="en-US" b="1" i="0"/>
            <a:t>Teacher Menu Module</a:t>
          </a:r>
          <a:endParaRPr lang="en-US"/>
        </a:p>
      </dgm:t>
    </dgm:pt>
    <dgm:pt modelId="{D3782BF5-00B1-4D19-BEFA-3F0461CCF3E0}" type="parTrans" cxnId="{C7E15A11-BBFC-492F-B4AE-0178372A5675}">
      <dgm:prSet/>
      <dgm:spPr/>
      <dgm:t>
        <a:bodyPr/>
        <a:lstStyle/>
        <a:p>
          <a:endParaRPr lang="en-US"/>
        </a:p>
      </dgm:t>
    </dgm:pt>
    <dgm:pt modelId="{72960CAA-E8D2-4CD0-8FA0-0CA07BBD025E}" type="sibTrans" cxnId="{C7E15A11-BBFC-492F-B4AE-0178372A5675}">
      <dgm:prSet/>
      <dgm:spPr/>
      <dgm:t>
        <a:bodyPr/>
        <a:lstStyle/>
        <a:p>
          <a:endParaRPr lang="en-US"/>
        </a:p>
      </dgm:t>
    </dgm:pt>
    <dgm:pt modelId="{92883FDF-27F4-42A6-9A04-F417415DB50B}">
      <dgm:prSet/>
      <dgm:spPr/>
      <dgm:t>
        <a:bodyPr/>
        <a:lstStyle/>
        <a:p>
          <a:r>
            <a:rPr lang="en-US" b="1" i="0"/>
            <a:t>Student Menu Module</a:t>
          </a:r>
          <a:endParaRPr lang="en-US"/>
        </a:p>
      </dgm:t>
    </dgm:pt>
    <dgm:pt modelId="{792C2FAA-6808-4C46-AB57-9973BA08DCE0}" type="parTrans" cxnId="{9954ED87-8EE8-4156-B41D-64DB72618B71}">
      <dgm:prSet/>
      <dgm:spPr/>
      <dgm:t>
        <a:bodyPr/>
        <a:lstStyle/>
        <a:p>
          <a:endParaRPr lang="en-US"/>
        </a:p>
      </dgm:t>
    </dgm:pt>
    <dgm:pt modelId="{BA71A354-2B16-4B5A-922D-807FDE9B878C}" type="sibTrans" cxnId="{9954ED87-8EE8-4156-B41D-64DB72618B71}">
      <dgm:prSet/>
      <dgm:spPr/>
      <dgm:t>
        <a:bodyPr/>
        <a:lstStyle/>
        <a:p>
          <a:endParaRPr lang="en-US"/>
        </a:p>
      </dgm:t>
    </dgm:pt>
    <dgm:pt modelId="{466AF194-7E5A-47E9-B1A5-143140DA5F0D}" type="pres">
      <dgm:prSet presAssocID="{0B47CC56-22F5-4252-A6C5-A4E822738727}" presName="diagram" presStyleCnt="0">
        <dgm:presLayoutVars>
          <dgm:dir/>
          <dgm:resizeHandles val="exact"/>
        </dgm:presLayoutVars>
      </dgm:prSet>
      <dgm:spPr/>
    </dgm:pt>
    <dgm:pt modelId="{5CBA6C20-1362-4E33-B5C3-28B90482BD36}" type="pres">
      <dgm:prSet presAssocID="{9B9F15BA-E77F-4A57-9F2C-BE83076C16EB}" presName="node" presStyleLbl="node1" presStyleIdx="0" presStyleCnt="6">
        <dgm:presLayoutVars>
          <dgm:bulletEnabled val="1"/>
        </dgm:presLayoutVars>
      </dgm:prSet>
      <dgm:spPr/>
    </dgm:pt>
    <dgm:pt modelId="{1FD30BED-2482-422E-A87D-9EB4C6E83616}" type="pres">
      <dgm:prSet presAssocID="{751FCF54-FE75-417E-AA59-C037F96A404B}" presName="sibTrans" presStyleCnt="0"/>
      <dgm:spPr/>
    </dgm:pt>
    <dgm:pt modelId="{C80B3D30-E225-476B-9B64-66A2976761B8}" type="pres">
      <dgm:prSet presAssocID="{50210EB3-F3EB-46D0-97A5-CEFAFE4BBFC8}" presName="node" presStyleLbl="node1" presStyleIdx="1" presStyleCnt="6">
        <dgm:presLayoutVars>
          <dgm:bulletEnabled val="1"/>
        </dgm:presLayoutVars>
      </dgm:prSet>
      <dgm:spPr/>
    </dgm:pt>
    <dgm:pt modelId="{8C53217F-08F9-4BED-B9B3-D5DF5AE5BD57}" type="pres">
      <dgm:prSet presAssocID="{D64C6239-8A50-472C-9E5E-0DE154BAE21E}" presName="sibTrans" presStyleCnt="0"/>
      <dgm:spPr/>
    </dgm:pt>
    <dgm:pt modelId="{C260480B-C145-449E-8D89-CC48C66A45CB}" type="pres">
      <dgm:prSet presAssocID="{1D9E90F5-9B58-473B-9E7B-F03DAC7EF9B3}" presName="node" presStyleLbl="node1" presStyleIdx="2" presStyleCnt="6">
        <dgm:presLayoutVars>
          <dgm:bulletEnabled val="1"/>
        </dgm:presLayoutVars>
      </dgm:prSet>
      <dgm:spPr/>
    </dgm:pt>
    <dgm:pt modelId="{6680F13D-6D04-4A53-A31D-890B550CD9F4}" type="pres">
      <dgm:prSet presAssocID="{34FE42E7-74D8-4F14-BAB3-AEAE318D3BF1}" presName="sibTrans" presStyleCnt="0"/>
      <dgm:spPr/>
    </dgm:pt>
    <dgm:pt modelId="{AC10CE47-DBBD-4858-BFB5-57FD663285E0}" type="pres">
      <dgm:prSet presAssocID="{26D17B4A-C165-405F-A8DB-D86CE38930A7}" presName="node" presStyleLbl="node1" presStyleIdx="3" presStyleCnt="6">
        <dgm:presLayoutVars>
          <dgm:bulletEnabled val="1"/>
        </dgm:presLayoutVars>
      </dgm:prSet>
      <dgm:spPr/>
    </dgm:pt>
    <dgm:pt modelId="{5883C390-45DF-4E69-A7E2-60DE840958CB}" type="pres">
      <dgm:prSet presAssocID="{16E24EA1-E870-44F5-BC7C-59E1FDB27787}" presName="sibTrans" presStyleCnt="0"/>
      <dgm:spPr/>
    </dgm:pt>
    <dgm:pt modelId="{5302995B-5309-4CEA-A02F-75DB61820682}" type="pres">
      <dgm:prSet presAssocID="{A25B87D5-BF6D-4D2C-AE85-845FD05F6865}" presName="node" presStyleLbl="node1" presStyleIdx="4" presStyleCnt="6">
        <dgm:presLayoutVars>
          <dgm:bulletEnabled val="1"/>
        </dgm:presLayoutVars>
      </dgm:prSet>
      <dgm:spPr/>
    </dgm:pt>
    <dgm:pt modelId="{C6D3A7BE-5328-49B5-86C7-ED8F5ECFD65E}" type="pres">
      <dgm:prSet presAssocID="{72960CAA-E8D2-4CD0-8FA0-0CA07BBD025E}" presName="sibTrans" presStyleCnt="0"/>
      <dgm:spPr/>
    </dgm:pt>
    <dgm:pt modelId="{592A9CA3-B745-4EDA-958C-05F64F2DA81F}" type="pres">
      <dgm:prSet presAssocID="{92883FDF-27F4-42A6-9A04-F417415DB50B}" presName="node" presStyleLbl="node1" presStyleIdx="5" presStyleCnt="6">
        <dgm:presLayoutVars>
          <dgm:bulletEnabled val="1"/>
        </dgm:presLayoutVars>
      </dgm:prSet>
      <dgm:spPr/>
    </dgm:pt>
  </dgm:ptLst>
  <dgm:cxnLst>
    <dgm:cxn modelId="{C506770E-BEF1-4BC9-8F4F-7418DA57FD7D}" srcId="{0B47CC56-22F5-4252-A6C5-A4E822738727}" destId="{50210EB3-F3EB-46D0-97A5-CEFAFE4BBFC8}" srcOrd="1" destOrd="0" parTransId="{124E5D4D-3471-4B51-BEB7-4AF249B63DB5}" sibTransId="{D64C6239-8A50-472C-9E5E-0DE154BAE21E}"/>
    <dgm:cxn modelId="{67FFFE0F-02AE-4E92-B178-1554DCC39B33}" type="presOf" srcId="{0B47CC56-22F5-4252-A6C5-A4E822738727}" destId="{466AF194-7E5A-47E9-B1A5-143140DA5F0D}" srcOrd="0" destOrd="0" presId="urn:microsoft.com/office/officeart/2005/8/layout/default"/>
    <dgm:cxn modelId="{C7E15A11-BBFC-492F-B4AE-0178372A5675}" srcId="{0B47CC56-22F5-4252-A6C5-A4E822738727}" destId="{A25B87D5-BF6D-4D2C-AE85-845FD05F6865}" srcOrd="4" destOrd="0" parTransId="{D3782BF5-00B1-4D19-BEFA-3F0461CCF3E0}" sibTransId="{72960CAA-E8D2-4CD0-8FA0-0CA07BBD025E}"/>
    <dgm:cxn modelId="{9CD98F18-0A91-4895-8549-A106D9F03314}" type="presOf" srcId="{92883FDF-27F4-42A6-9A04-F417415DB50B}" destId="{592A9CA3-B745-4EDA-958C-05F64F2DA81F}" srcOrd="0" destOrd="0" presId="urn:microsoft.com/office/officeart/2005/8/layout/default"/>
    <dgm:cxn modelId="{506EE727-2EEA-4323-A316-1F2705EE245F}" srcId="{0B47CC56-22F5-4252-A6C5-A4E822738727}" destId="{1D9E90F5-9B58-473B-9E7B-F03DAC7EF9B3}" srcOrd="2" destOrd="0" parTransId="{AE022B2F-1393-44CC-915F-37C762097745}" sibTransId="{34FE42E7-74D8-4F14-BAB3-AEAE318D3BF1}"/>
    <dgm:cxn modelId="{4A240630-B2B6-47A7-8CD3-AE30D5040B2C}" type="presOf" srcId="{9B9F15BA-E77F-4A57-9F2C-BE83076C16EB}" destId="{5CBA6C20-1362-4E33-B5C3-28B90482BD36}" srcOrd="0" destOrd="0" presId="urn:microsoft.com/office/officeart/2005/8/layout/default"/>
    <dgm:cxn modelId="{2910C66E-9E78-49E8-AB3C-C8764B831639}" type="presOf" srcId="{50210EB3-F3EB-46D0-97A5-CEFAFE4BBFC8}" destId="{C80B3D30-E225-476B-9B64-66A2976761B8}" srcOrd="0" destOrd="0" presId="urn:microsoft.com/office/officeart/2005/8/layout/default"/>
    <dgm:cxn modelId="{9954ED87-8EE8-4156-B41D-64DB72618B71}" srcId="{0B47CC56-22F5-4252-A6C5-A4E822738727}" destId="{92883FDF-27F4-42A6-9A04-F417415DB50B}" srcOrd="5" destOrd="0" parTransId="{792C2FAA-6808-4C46-AB57-9973BA08DCE0}" sibTransId="{BA71A354-2B16-4B5A-922D-807FDE9B878C}"/>
    <dgm:cxn modelId="{C686C889-EE03-4597-A920-406195AEADFB}" type="presOf" srcId="{1D9E90F5-9B58-473B-9E7B-F03DAC7EF9B3}" destId="{C260480B-C145-449E-8D89-CC48C66A45CB}" srcOrd="0" destOrd="0" presId="urn:microsoft.com/office/officeart/2005/8/layout/default"/>
    <dgm:cxn modelId="{176ACAAA-9247-4F62-B8C8-6ED8CD46B478}" type="presOf" srcId="{A25B87D5-BF6D-4D2C-AE85-845FD05F6865}" destId="{5302995B-5309-4CEA-A02F-75DB61820682}" srcOrd="0" destOrd="0" presId="urn:microsoft.com/office/officeart/2005/8/layout/default"/>
    <dgm:cxn modelId="{EFE0ABB6-5121-426F-BF84-909C9682ECB2}" srcId="{0B47CC56-22F5-4252-A6C5-A4E822738727}" destId="{26D17B4A-C165-405F-A8DB-D86CE38930A7}" srcOrd="3" destOrd="0" parTransId="{64C9C063-8D52-492B-8FD1-A4D02C38AFEA}" sibTransId="{16E24EA1-E870-44F5-BC7C-59E1FDB27787}"/>
    <dgm:cxn modelId="{537C72DE-5343-48FB-ABD1-286071F40A6B}" type="presOf" srcId="{26D17B4A-C165-405F-A8DB-D86CE38930A7}" destId="{AC10CE47-DBBD-4858-BFB5-57FD663285E0}" srcOrd="0" destOrd="0" presId="urn:microsoft.com/office/officeart/2005/8/layout/default"/>
    <dgm:cxn modelId="{6EE3CAE4-D1DF-48F5-8477-B595ED7CD778}" srcId="{0B47CC56-22F5-4252-A6C5-A4E822738727}" destId="{9B9F15BA-E77F-4A57-9F2C-BE83076C16EB}" srcOrd="0" destOrd="0" parTransId="{070A7D9C-54FC-4EBF-84A6-FED23E62F716}" sibTransId="{751FCF54-FE75-417E-AA59-C037F96A404B}"/>
    <dgm:cxn modelId="{174AEF95-FC90-4D0A-A5A0-104D93F1C196}" type="presParOf" srcId="{466AF194-7E5A-47E9-B1A5-143140DA5F0D}" destId="{5CBA6C20-1362-4E33-B5C3-28B90482BD36}" srcOrd="0" destOrd="0" presId="urn:microsoft.com/office/officeart/2005/8/layout/default"/>
    <dgm:cxn modelId="{861C82B1-5A52-45CE-87C2-AFDF219F6079}" type="presParOf" srcId="{466AF194-7E5A-47E9-B1A5-143140DA5F0D}" destId="{1FD30BED-2482-422E-A87D-9EB4C6E83616}" srcOrd="1" destOrd="0" presId="urn:microsoft.com/office/officeart/2005/8/layout/default"/>
    <dgm:cxn modelId="{8BB51405-9702-4DF4-836B-032CC77007E5}" type="presParOf" srcId="{466AF194-7E5A-47E9-B1A5-143140DA5F0D}" destId="{C80B3D30-E225-476B-9B64-66A2976761B8}" srcOrd="2" destOrd="0" presId="urn:microsoft.com/office/officeart/2005/8/layout/default"/>
    <dgm:cxn modelId="{3A29A5DF-9DE7-4462-B7E0-33E10CD5B53C}" type="presParOf" srcId="{466AF194-7E5A-47E9-B1A5-143140DA5F0D}" destId="{8C53217F-08F9-4BED-B9B3-D5DF5AE5BD57}" srcOrd="3" destOrd="0" presId="urn:microsoft.com/office/officeart/2005/8/layout/default"/>
    <dgm:cxn modelId="{FDE12736-5544-47B7-A822-7D3A6A974DDF}" type="presParOf" srcId="{466AF194-7E5A-47E9-B1A5-143140DA5F0D}" destId="{C260480B-C145-449E-8D89-CC48C66A45CB}" srcOrd="4" destOrd="0" presId="urn:microsoft.com/office/officeart/2005/8/layout/default"/>
    <dgm:cxn modelId="{5CF9F585-1395-4DCD-B078-8909669C511E}" type="presParOf" srcId="{466AF194-7E5A-47E9-B1A5-143140DA5F0D}" destId="{6680F13D-6D04-4A53-A31D-890B550CD9F4}" srcOrd="5" destOrd="0" presId="urn:microsoft.com/office/officeart/2005/8/layout/default"/>
    <dgm:cxn modelId="{16EA7517-36A7-4F33-8A71-91C3D2ECFB4A}" type="presParOf" srcId="{466AF194-7E5A-47E9-B1A5-143140DA5F0D}" destId="{AC10CE47-DBBD-4858-BFB5-57FD663285E0}" srcOrd="6" destOrd="0" presId="urn:microsoft.com/office/officeart/2005/8/layout/default"/>
    <dgm:cxn modelId="{7C162A88-877C-4F30-A4D1-E3E5EC0A54C3}" type="presParOf" srcId="{466AF194-7E5A-47E9-B1A5-143140DA5F0D}" destId="{5883C390-45DF-4E69-A7E2-60DE840958CB}" srcOrd="7" destOrd="0" presId="urn:microsoft.com/office/officeart/2005/8/layout/default"/>
    <dgm:cxn modelId="{B5672A94-CF56-427E-BA3D-3593920F18BC}" type="presParOf" srcId="{466AF194-7E5A-47E9-B1A5-143140DA5F0D}" destId="{5302995B-5309-4CEA-A02F-75DB61820682}" srcOrd="8" destOrd="0" presId="urn:microsoft.com/office/officeart/2005/8/layout/default"/>
    <dgm:cxn modelId="{51B9A412-1614-47E7-8094-A0E406B5AD7C}" type="presParOf" srcId="{466AF194-7E5A-47E9-B1A5-143140DA5F0D}" destId="{C6D3A7BE-5328-49B5-86C7-ED8F5ECFD65E}" srcOrd="9" destOrd="0" presId="urn:microsoft.com/office/officeart/2005/8/layout/default"/>
    <dgm:cxn modelId="{C9DA90DF-9FE1-4944-8382-8BC115C28F0D}" type="presParOf" srcId="{466AF194-7E5A-47E9-B1A5-143140DA5F0D}" destId="{592A9CA3-B745-4EDA-958C-05F64F2DA81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A6C20-1362-4E33-B5C3-28B90482BD36}">
      <dsp:nvSpPr>
        <dsp:cNvPr id="0" name=""/>
        <dsp:cNvSpPr/>
      </dsp:nvSpPr>
      <dsp:spPr>
        <a:xfrm>
          <a:off x="0" y="389418"/>
          <a:ext cx="2477095" cy="148625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Teacher Interface</a:t>
          </a:r>
          <a:endParaRPr lang="en-US" sz="3100" kern="1200"/>
        </a:p>
      </dsp:txBody>
      <dsp:txXfrm>
        <a:off x="0" y="389418"/>
        <a:ext cx="2477095" cy="1486257"/>
      </dsp:txXfrm>
    </dsp:sp>
    <dsp:sp modelId="{C80B3D30-E225-476B-9B64-66A2976761B8}">
      <dsp:nvSpPr>
        <dsp:cNvPr id="0" name=""/>
        <dsp:cNvSpPr/>
      </dsp:nvSpPr>
      <dsp:spPr>
        <a:xfrm>
          <a:off x="2724804" y="389418"/>
          <a:ext cx="2477095" cy="148625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Student Interface</a:t>
          </a:r>
          <a:endParaRPr lang="en-US" sz="3100" kern="1200"/>
        </a:p>
      </dsp:txBody>
      <dsp:txXfrm>
        <a:off x="2724804" y="389418"/>
        <a:ext cx="2477095" cy="1486257"/>
      </dsp:txXfrm>
    </dsp:sp>
    <dsp:sp modelId="{C260480B-C145-449E-8D89-CC48C66A45CB}">
      <dsp:nvSpPr>
        <dsp:cNvPr id="0" name=""/>
        <dsp:cNvSpPr/>
      </dsp:nvSpPr>
      <dsp:spPr>
        <a:xfrm>
          <a:off x="5449609" y="389418"/>
          <a:ext cx="2477095" cy="148625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Parent Interface</a:t>
          </a:r>
          <a:endParaRPr lang="en-US" sz="3100" kern="1200"/>
        </a:p>
      </dsp:txBody>
      <dsp:txXfrm>
        <a:off x="5449609" y="389418"/>
        <a:ext cx="2477095" cy="1486257"/>
      </dsp:txXfrm>
    </dsp:sp>
    <dsp:sp modelId="{AC10CE47-DBBD-4858-BFB5-57FD663285E0}">
      <dsp:nvSpPr>
        <dsp:cNvPr id="0" name=""/>
        <dsp:cNvSpPr/>
      </dsp:nvSpPr>
      <dsp:spPr>
        <a:xfrm>
          <a:off x="0" y="2123384"/>
          <a:ext cx="2477095" cy="148625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Main Menu Module</a:t>
          </a:r>
          <a:endParaRPr lang="en-US" sz="3100" kern="1200"/>
        </a:p>
      </dsp:txBody>
      <dsp:txXfrm>
        <a:off x="0" y="2123384"/>
        <a:ext cx="2477095" cy="1486257"/>
      </dsp:txXfrm>
    </dsp:sp>
    <dsp:sp modelId="{5302995B-5309-4CEA-A02F-75DB61820682}">
      <dsp:nvSpPr>
        <dsp:cNvPr id="0" name=""/>
        <dsp:cNvSpPr/>
      </dsp:nvSpPr>
      <dsp:spPr>
        <a:xfrm>
          <a:off x="2724804" y="2123384"/>
          <a:ext cx="2477095" cy="148625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Teacher Menu Module</a:t>
          </a:r>
          <a:endParaRPr lang="en-US" sz="3100" kern="1200"/>
        </a:p>
      </dsp:txBody>
      <dsp:txXfrm>
        <a:off x="2724804" y="2123384"/>
        <a:ext cx="2477095" cy="1486257"/>
      </dsp:txXfrm>
    </dsp:sp>
    <dsp:sp modelId="{592A9CA3-B745-4EDA-958C-05F64F2DA81F}">
      <dsp:nvSpPr>
        <dsp:cNvPr id="0" name=""/>
        <dsp:cNvSpPr/>
      </dsp:nvSpPr>
      <dsp:spPr>
        <a:xfrm>
          <a:off x="5449609" y="2123384"/>
          <a:ext cx="2477095" cy="148625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Student Menu Module</a:t>
          </a:r>
          <a:endParaRPr lang="en-US" sz="3100" kern="1200"/>
        </a:p>
      </dsp:txBody>
      <dsp:txXfrm>
        <a:off x="5449609" y="2123384"/>
        <a:ext cx="2477095" cy="14862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GB"/>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GB"/>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GB"/>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GB"/>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vert="horz" lIns="0" tIns="0" rIns="0" bIns="0" rtlCol="0" anchor="b">
            <a:normAutofit/>
          </a:bodyPr>
          <a:lstStyle/>
          <a:p>
            <a:r>
              <a:rPr lang="en-US" b="1" i="0" kern="1200" spc="100" baseline="0">
                <a:latin typeface="+mj-lt"/>
                <a:ea typeface="+mj-ea"/>
                <a:cs typeface="+mj-cs"/>
              </a:rPr>
              <a:t>PF PROJECT </a:t>
            </a:r>
          </a:p>
        </p:txBody>
      </p:sp>
      <p:sp>
        <p:nvSpPr>
          <p:cNvPr id="3" name="TextBox 2">
            <a:extLst>
              <a:ext uri="{FF2B5EF4-FFF2-40B4-BE49-F238E27FC236}">
                <a16:creationId xmlns:a16="http://schemas.microsoft.com/office/drawing/2014/main" id="{2CAE2D76-E37B-1284-FF73-27BE2A436BDB}"/>
              </a:ext>
            </a:extLst>
          </p:cNvPr>
          <p:cNvSpPr txBox="1"/>
          <p:nvPr/>
        </p:nvSpPr>
        <p:spPr>
          <a:xfrm>
            <a:off x="6309905" y="4549552"/>
            <a:ext cx="5486400" cy="1645920"/>
          </a:xfrm>
          <a:prstGeom prst="rect">
            <a:avLst/>
          </a:prstGeom>
        </p:spPr>
        <p:txBody>
          <a:bodyPr vert="horz" lIns="0" tIns="0" rIns="0" bIns="0" rtlCol="0">
            <a:normAutofit/>
          </a:bodyPr>
          <a:lstStyle/>
          <a:p>
            <a:pPr>
              <a:lnSpc>
                <a:spcPct val="90000"/>
              </a:lnSpc>
              <a:spcBef>
                <a:spcPts val="1000"/>
              </a:spcBef>
            </a:pPr>
            <a:r>
              <a:rPr lang="en-US" sz="2400" b="1" i="0" kern="1200">
                <a:solidFill>
                  <a:schemeClr val="tx2">
                    <a:lumMod val="75000"/>
                  </a:schemeClr>
                </a:solidFill>
                <a:latin typeface="+mn-lt"/>
                <a:ea typeface="+mn-ea"/>
                <a:cs typeface="+mn-cs"/>
              </a:rPr>
              <a:t>DANEYA SHAFIQ(24K 3037)</a:t>
            </a:r>
          </a:p>
          <a:p>
            <a:pPr>
              <a:lnSpc>
                <a:spcPct val="90000"/>
              </a:lnSpc>
              <a:spcBef>
                <a:spcPts val="1000"/>
              </a:spcBef>
            </a:pPr>
            <a:r>
              <a:rPr lang="en-US" sz="2400" b="1" i="0" kern="1200">
                <a:solidFill>
                  <a:schemeClr val="tx2">
                    <a:lumMod val="75000"/>
                  </a:schemeClr>
                </a:solidFill>
                <a:latin typeface="+mn-lt"/>
                <a:ea typeface="+mn-ea"/>
                <a:cs typeface="+mn-cs"/>
              </a:rPr>
              <a:t>ERFA KASHIF(24K 3010)</a:t>
            </a:r>
          </a:p>
          <a:p>
            <a:pPr>
              <a:lnSpc>
                <a:spcPct val="90000"/>
              </a:lnSpc>
              <a:spcBef>
                <a:spcPts val="1000"/>
              </a:spcBef>
            </a:pPr>
            <a:r>
              <a:rPr lang="en-US" sz="2400" b="1" i="0" kern="1200">
                <a:solidFill>
                  <a:schemeClr val="tx2">
                    <a:lumMod val="75000"/>
                  </a:schemeClr>
                </a:solidFill>
                <a:latin typeface="+mn-lt"/>
                <a:ea typeface="+mn-ea"/>
                <a:cs typeface="+mn-cs"/>
              </a:rPr>
              <a:t>ANSHRAH SHAFIQUE(24K 3092)</a:t>
            </a:r>
          </a:p>
          <a:p>
            <a:pPr>
              <a:lnSpc>
                <a:spcPct val="90000"/>
              </a:lnSpc>
              <a:spcBef>
                <a:spcPts val="1000"/>
              </a:spcBef>
            </a:pPr>
            <a:endParaRPr lang="en-US" sz="2400" b="1" i="0" kern="1200">
              <a:solidFill>
                <a:schemeClr val="tx2">
                  <a:lumMod val="75000"/>
                </a:schemeClr>
              </a:solidFill>
              <a:latin typeface="+mn-lt"/>
              <a:ea typeface="+mn-ea"/>
              <a:cs typeface="+mn-cs"/>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C3D9-8B20-B0DC-B497-4930966F6C2F}"/>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C270CA4-EFE6-E19D-6AE3-915CAD71F715}"/>
              </a:ext>
            </a:extLst>
          </p:cNvPr>
          <p:cNvSpPr>
            <a:spLocks noGrp="1"/>
          </p:cNvSpPr>
          <p:nvPr>
            <p:ph sz="quarter" idx="14"/>
          </p:nvPr>
        </p:nvSpPr>
        <p:spPr>
          <a:xfrm>
            <a:off x="774470" y="387927"/>
            <a:ext cx="5090333" cy="4849091"/>
          </a:xfrm>
        </p:spPr>
        <p:txBody>
          <a:bodyPr>
            <a:normAutofit fontScale="62500" lnSpcReduction="20000"/>
          </a:bodyPr>
          <a:lstStyle/>
          <a:p>
            <a:pPr algn="l"/>
            <a:r>
              <a:rPr lang="en-US" sz="2500" b="1" i="0" dirty="0">
                <a:solidFill>
                  <a:srgbClr val="0D0D0D"/>
                </a:solidFill>
                <a:effectLst/>
                <a:latin typeface="ui-sans-serif"/>
              </a:rPr>
              <a:t>Marks and Attendance Module:</a:t>
            </a:r>
            <a:endParaRPr lang="en-US" sz="2500" b="0" i="0" dirty="0">
              <a:solidFill>
                <a:srgbClr val="0D0D0D"/>
              </a:solidFill>
              <a:effectLst/>
              <a:latin typeface="ui-sans-serif"/>
            </a:endParaRPr>
          </a:p>
          <a:p>
            <a:pPr marL="742950" lvl="1" indent="-285750" algn="l">
              <a:buFont typeface="Arial" panose="020B0604020202020204" pitchFamily="34" charset="0"/>
              <a:buChar char="•"/>
            </a:pPr>
            <a:r>
              <a:rPr lang="en-US" sz="2500" b="0" i="0" dirty="0">
                <a:solidFill>
                  <a:srgbClr val="0D0D0D"/>
                </a:solidFill>
                <a:effectLst/>
                <a:latin typeface="ui-sans-serif"/>
              </a:rPr>
              <a:t>Validate marks (0–100) and attendance percentages (0–100).</a:t>
            </a:r>
          </a:p>
          <a:p>
            <a:pPr marL="742950" lvl="1" indent="-285750" algn="l">
              <a:buFont typeface="Arial" panose="020B0604020202020204" pitchFamily="34" charset="0"/>
              <a:buChar char="•"/>
            </a:pPr>
            <a:r>
              <a:rPr lang="en-US" sz="2500" b="0" i="0" dirty="0">
                <a:solidFill>
                  <a:srgbClr val="0D0D0D"/>
                </a:solidFill>
                <a:effectLst/>
                <a:latin typeface="ui-sans-serif"/>
              </a:rPr>
              <a:t>Ensure correct bulk data formatting.</a:t>
            </a:r>
          </a:p>
          <a:p>
            <a:pPr algn="l"/>
            <a:r>
              <a:rPr lang="en-US" sz="2500" b="1" i="0" dirty="0">
                <a:solidFill>
                  <a:srgbClr val="0D0D0D"/>
                </a:solidFill>
                <a:effectLst/>
                <a:latin typeface="ui-sans-serif"/>
              </a:rPr>
              <a:t>GPA &amp; Report Module:</a:t>
            </a:r>
            <a:endParaRPr lang="en-US" sz="2500" b="0" i="0" dirty="0">
              <a:solidFill>
                <a:srgbClr val="0D0D0D"/>
              </a:solidFill>
              <a:effectLst/>
              <a:latin typeface="ui-sans-serif"/>
            </a:endParaRPr>
          </a:p>
          <a:p>
            <a:pPr marL="742950" lvl="1" indent="-285750" algn="l">
              <a:buFont typeface="Arial" panose="020B0604020202020204" pitchFamily="34" charset="0"/>
              <a:buChar char="•"/>
            </a:pPr>
            <a:r>
              <a:rPr lang="en-US" sz="2500" b="0" i="0" dirty="0">
                <a:solidFill>
                  <a:srgbClr val="0D0D0D"/>
                </a:solidFill>
                <a:effectLst/>
                <a:latin typeface="ui-sans-serif"/>
              </a:rPr>
              <a:t>Handle file opening errors.</a:t>
            </a:r>
          </a:p>
          <a:p>
            <a:pPr marL="742950" lvl="1" indent="-285750" algn="l">
              <a:buFont typeface="Arial" panose="020B0604020202020204" pitchFamily="34" charset="0"/>
              <a:buChar char="•"/>
            </a:pPr>
            <a:r>
              <a:rPr lang="en-US" sz="2500" b="0" i="0" dirty="0">
                <a:solidFill>
                  <a:srgbClr val="0D0D0D"/>
                </a:solidFill>
                <a:effectLst/>
                <a:latin typeface="ui-sans-serif"/>
              </a:rPr>
              <a:t>Validate subject IDs for GPA and reports.</a:t>
            </a:r>
          </a:p>
          <a:p>
            <a:pPr algn="l"/>
            <a:r>
              <a:rPr lang="en-US" sz="2500" b="1" i="0" dirty="0">
                <a:solidFill>
                  <a:srgbClr val="0D0D0D"/>
                </a:solidFill>
                <a:effectLst/>
                <a:latin typeface="ui-sans-serif"/>
              </a:rPr>
              <a:t>Memory Management Module:</a:t>
            </a:r>
            <a:endParaRPr lang="en-US" sz="2500" b="0" i="0" dirty="0">
              <a:solidFill>
                <a:srgbClr val="0D0D0D"/>
              </a:solidFill>
              <a:effectLst/>
              <a:latin typeface="ui-sans-serif"/>
            </a:endParaRPr>
          </a:p>
          <a:p>
            <a:pPr marL="742950" lvl="1" indent="-285750" algn="l">
              <a:buFont typeface="Arial" panose="020B0604020202020204" pitchFamily="34" charset="0"/>
              <a:buChar char="•"/>
            </a:pPr>
            <a:r>
              <a:rPr lang="en-US" sz="2500" b="0" i="0" dirty="0">
                <a:solidFill>
                  <a:srgbClr val="0D0D0D"/>
                </a:solidFill>
                <a:effectLst/>
                <a:latin typeface="ui-sans-serif"/>
              </a:rPr>
              <a:t>Verify successful memory allocation (malloc).</a:t>
            </a:r>
          </a:p>
          <a:p>
            <a:pPr algn="l"/>
            <a:r>
              <a:rPr lang="en-US" sz="2500" b="1" i="0" dirty="0">
                <a:solidFill>
                  <a:srgbClr val="0D0D0D"/>
                </a:solidFill>
                <a:effectLst/>
                <a:latin typeface="ui-sans-serif"/>
              </a:rPr>
              <a:t>General Validation:</a:t>
            </a:r>
            <a:endParaRPr lang="en-US" sz="2500" b="0" i="0" dirty="0">
              <a:solidFill>
                <a:srgbClr val="0D0D0D"/>
              </a:solidFill>
              <a:effectLst/>
              <a:latin typeface="ui-sans-serif"/>
            </a:endParaRPr>
          </a:p>
          <a:p>
            <a:pPr marL="742950" lvl="1" indent="-285750" algn="l">
              <a:buFont typeface="Arial" panose="020B0604020202020204" pitchFamily="34" charset="0"/>
              <a:buChar char="•"/>
            </a:pPr>
            <a:r>
              <a:rPr lang="en-US" sz="2500" b="0" i="0" dirty="0">
                <a:solidFill>
                  <a:srgbClr val="0D0D0D"/>
                </a:solidFill>
                <a:effectLst/>
                <a:latin typeface="ui-sans-serif"/>
              </a:rPr>
              <a:t>Catch invalid switch cases.</a:t>
            </a:r>
          </a:p>
          <a:p>
            <a:pPr marL="742950" lvl="1" indent="-285750" algn="l">
              <a:buFont typeface="Arial" panose="020B0604020202020204" pitchFamily="34" charset="0"/>
              <a:buChar char="•"/>
            </a:pPr>
            <a:r>
              <a:rPr lang="en-US" sz="2500" b="0" i="0" dirty="0">
                <a:solidFill>
                  <a:srgbClr val="0D0D0D"/>
                </a:solidFill>
                <a:effectLst/>
                <a:latin typeface="ui-sans-serif"/>
              </a:rPr>
              <a:t>Clear input buffers for invalid entries.</a:t>
            </a:r>
          </a:p>
          <a:p>
            <a:endParaRPr lang="en-US" dirty="0"/>
          </a:p>
        </p:txBody>
      </p:sp>
      <p:sp>
        <p:nvSpPr>
          <p:cNvPr id="4" name="Content Placeholder 3">
            <a:extLst>
              <a:ext uri="{FF2B5EF4-FFF2-40B4-BE49-F238E27FC236}">
                <a16:creationId xmlns:a16="http://schemas.microsoft.com/office/drawing/2014/main" id="{DE73A2DE-9EC0-67F6-79B0-4F9928B8B3F6}"/>
              </a:ext>
            </a:extLst>
          </p:cNvPr>
          <p:cNvSpPr>
            <a:spLocks noGrp="1"/>
          </p:cNvSpPr>
          <p:nvPr>
            <p:ph sz="quarter" idx="13"/>
          </p:nvPr>
        </p:nvSpPr>
        <p:spPr>
          <a:xfrm>
            <a:off x="6192981" y="584005"/>
            <a:ext cx="5404657" cy="3999060"/>
          </a:xfrm>
        </p:spPr>
        <p:txBody>
          <a:bodyPr>
            <a:normAutofit fontScale="92500" lnSpcReduction="10000"/>
          </a:bodyPr>
          <a:lstStyle/>
          <a:p>
            <a:pPr algn="l"/>
            <a:r>
              <a:rPr lang="en-US" b="1" i="0" dirty="0">
                <a:solidFill>
                  <a:srgbClr val="0D0D0D"/>
                </a:solidFill>
                <a:effectLst/>
                <a:latin typeface="ui-sans-serif"/>
              </a:rPr>
              <a:t>Main Menu Module:</a:t>
            </a:r>
            <a:endParaRPr lang="en-US" b="0" i="0" dirty="0">
              <a:solidFill>
                <a:srgbClr val="0D0D0D"/>
              </a:solidFill>
              <a:effectLst/>
              <a:latin typeface="ui-sans-serif"/>
            </a:endParaRPr>
          </a:p>
          <a:p>
            <a:pPr marL="742950" lvl="1" indent="-285750" algn="l">
              <a:buFont typeface="Arial" panose="020B0604020202020204" pitchFamily="34" charset="0"/>
              <a:buChar char="•"/>
            </a:pPr>
            <a:r>
              <a:rPr lang="en-US" b="0" i="0" dirty="0">
                <a:solidFill>
                  <a:srgbClr val="0D0D0D"/>
                </a:solidFill>
                <a:effectLst/>
                <a:latin typeface="ui-sans-serif"/>
              </a:rPr>
              <a:t>Validate menu choices (1–4).</a:t>
            </a:r>
          </a:p>
          <a:p>
            <a:pPr marL="742950" lvl="1" indent="-285750" algn="l">
              <a:buFont typeface="Arial" panose="020B0604020202020204" pitchFamily="34" charset="0"/>
              <a:buChar char="•"/>
            </a:pPr>
            <a:r>
              <a:rPr lang="en-US" b="0" i="0" dirty="0">
                <a:solidFill>
                  <a:srgbClr val="0D0D0D"/>
                </a:solidFill>
                <a:effectLst/>
                <a:latin typeface="ui-sans-serif"/>
              </a:rPr>
              <a:t>Handle non-integer inputs via input buffer clearance.</a:t>
            </a:r>
          </a:p>
          <a:p>
            <a:pPr algn="l"/>
            <a:r>
              <a:rPr lang="en-US" b="1" i="0" dirty="0">
                <a:solidFill>
                  <a:srgbClr val="0D0D0D"/>
                </a:solidFill>
                <a:effectLst/>
                <a:latin typeface="ui-sans-serif"/>
              </a:rPr>
              <a:t>Teacher Menu Module:</a:t>
            </a:r>
            <a:endParaRPr lang="en-US" b="0" i="0" dirty="0">
              <a:solidFill>
                <a:srgbClr val="0D0D0D"/>
              </a:solidFill>
              <a:effectLst/>
              <a:latin typeface="ui-sans-serif"/>
            </a:endParaRPr>
          </a:p>
          <a:p>
            <a:pPr marL="742950" lvl="1" indent="-285750" algn="l">
              <a:buFont typeface="Arial" panose="020B0604020202020204" pitchFamily="34" charset="0"/>
              <a:buChar char="•"/>
            </a:pPr>
            <a:r>
              <a:rPr lang="en-US" b="0" i="0" dirty="0">
                <a:solidFill>
                  <a:srgbClr val="0D0D0D"/>
                </a:solidFill>
                <a:effectLst/>
                <a:latin typeface="ui-sans-serif"/>
              </a:rPr>
              <a:t>Validate section numbers (1–NUM_SECTIONS) and subject IDs (0–NUM_SUBJECTS-1).</a:t>
            </a:r>
          </a:p>
          <a:p>
            <a:pPr marL="742950" lvl="1" indent="-285750" algn="l">
              <a:buFont typeface="Arial" panose="020B0604020202020204" pitchFamily="34" charset="0"/>
              <a:buChar char="•"/>
            </a:pPr>
            <a:r>
              <a:rPr lang="en-US" b="0" i="0" dirty="0">
                <a:solidFill>
                  <a:srgbClr val="0D0D0D"/>
                </a:solidFill>
                <a:effectLst/>
                <a:latin typeface="ui-sans-serif"/>
              </a:rPr>
              <a:t>Ensure valid teacher menu options.</a:t>
            </a:r>
          </a:p>
          <a:p>
            <a:pPr algn="l"/>
            <a:r>
              <a:rPr lang="en-US" b="1" i="0" dirty="0">
                <a:solidFill>
                  <a:srgbClr val="0D0D0D"/>
                </a:solidFill>
                <a:effectLst/>
                <a:latin typeface="ui-sans-serif"/>
              </a:rPr>
              <a:t>Student and Parent Menu Module:</a:t>
            </a:r>
            <a:endParaRPr lang="en-US" b="0" i="0" dirty="0">
              <a:solidFill>
                <a:srgbClr val="0D0D0D"/>
              </a:solidFill>
              <a:effectLst/>
              <a:latin typeface="ui-sans-serif"/>
            </a:endParaRPr>
          </a:p>
          <a:p>
            <a:pPr marL="742950" lvl="1" indent="-285750" algn="l">
              <a:buFont typeface="Arial" panose="020B0604020202020204" pitchFamily="34" charset="0"/>
              <a:buChar char="•"/>
            </a:pPr>
            <a:r>
              <a:rPr lang="en-US" b="0" i="0" dirty="0">
                <a:solidFill>
                  <a:srgbClr val="0D0D0D"/>
                </a:solidFill>
                <a:effectLst/>
                <a:latin typeface="ui-sans-serif"/>
              </a:rPr>
              <a:t>Validate section numbers, student indices (0–NUM_STUDENTS-1), and subject IDs.</a:t>
            </a:r>
          </a:p>
          <a:p>
            <a:pPr marL="742950" lvl="1" indent="-285750" algn="l">
              <a:buFont typeface="Arial" panose="020B0604020202020204" pitchFamily="34" charset="0"/>
              <a:buChar char="•"/>
            </a:pPr>
            <a:r>
              <a:rPr lang="en-US" b="0" i="0" dirty="0">
                <a:solidFill>
                  <a:srgbClr val="0D0D0D"/>
                </a:solidFill>
                <a:effectLst/>
                <a:latin typeface="ui-sans-serif"/>
              </a:rPr>
              <a:t>Ensure valid student//parent menu options.</a:t>
            </a:r>
          </a:p>
          <a:p>
            <a:pPr algn="l">
              <a:buFont typeface="Arial" panose="020B0604020202020204" pitchFamily="34" charset="0"/>
              <a:buChar char="•"/>
            </a:pPr>
            <a:endParaRPr lang="en-US" b="0" i="0" dirty="0">
              <a:solidFill>
                <a:srgbClr val="0D0D0D"/>
              </a:solidFill>
              <a:effectLst/>
              <a:latin typeface="ui-sans-serif"/>
            </a:endParaRPr>
          </a:p>
          <a:p>
            <a:endParaRPr lang="en-US" dirty="0"/>
          </a:p>
        </p:txBody>
      </p:sp>
    </p:spTree>
    <p:extLst>
      <p:ext uri="{BB962C8B-B14F-4D97-AF65-F5344CB8AC3E}">
        <p14:creationId xmlns:p14="http://schemas.microsoft.com/office/powerpoint/2010/main" val="206926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59" y="4549552"/>
            <a:ext cx="10364585" cy="1645920"/>
          </a:xfrm>
        </p:spPr>
        <p:txBody>
          <a:bodyPr/>
          <a:lstStyle/>
          <a:p>
            <a:r>
              <a:rPr lang="en-US" b="0" i="0" dirty="0">
                <a:solidFill>
                  <a:srgbClr val="0D0D0D"/>
                </a:solidFill>
                <a:effectLst/>
                <a:latin typeface="ui-sans-serif"/>
              </a:rPr>
              <a:t>The Student Management System evolved from a simple GPA tracker to a multi-functional system managing academic data for multiple subjects, sections, and users (teachers, students, and parents). It efficiently handles grades, attendance, reports, and uses dynamic memory allocation and user-defined structures for efficient  performance.</a:t>
            </a:r>
            <a:endParaRPr lang="en-U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0" indent="0">
              <a:buNone/>
            </a:pPr>
            <a:r>
              <a:rPr lang="en-US" sz="1700" dirty="0">
                <a:effectLst/>
              </a:rPr>
              <a:t>The student management system is an integrated solution for managing student information, storing data and generating relevant files. This program demonstrates structured programing and dynamic memory allocation functionalities in the systems. This student program manages data over different sections and subjects. It enables data entry, modification and retrieval of </a:t>
            </a:r>
            <a:r>
              <a:rPr lang="en-US" sz="1700" dirty="0" err="1">
                <a:effectLst/>
              </a:rPr>
              <a:t>data.This</a:t>
            </a:r>
            <a:r>
              <a:rPr lang="en-US" sz="1700" dirty="0">
                <a:effectLst/>
              </a:rPr>
              <a:t> management system has adapted its features from flex.</a:t>
            </a:r>
          </a:p>
          <a:p>
            <a:endParaRPr lang="en-US" sz="1700" dirty="0"/>
          </a:p>
          <a:p>
            <a:endParaRPr lang="en-US" sz="17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620000" y="2726218"/>
            <a:ext cx="3947159" cy="3498083"/>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20031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3661409" y="4661717"/>
            <a:ext cx="7936230" cy="1380760"/>
          </a:xfrm>
        </p:spPr>
        <p:txBody>
          <a:bodyPr anchor="b">
            <a:normAutofit/>
          </a:bodyPr>
          <a:lstStyle/>
          <a:p>
            <a:r>
              <a:rPr lang="en-US" dirty="0"/>
              <a:t>KEY FEATURES</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4"/>
          </p:nvPr>
        </p:nvSpPr>
        <p:spPr>
          <a:xfrm>
            <a:off x="603885" y="584005"/>
            <a:ext cx="2825115" cy="3999060"/>
          </a:xfrm>
        </p:spPr>
        <p:txBody>
          <a:bodyPr>
            <a:normAutofit/>
          </a:bodyPr>
          <a:lstStyle/>
          <a:p>
            <a:pPr marL="342900" indent="-342900">
              <a:buFont typeface="Arial" panose="020B0604020202020204" pitchFamily="34" charset="0"/>
              <a:buChar char="•"/>
            </a:pPr>
            <a:r>
              <a:rPr lang="en-US" b="1" i="0">
                <a:effectLst/>
              </a:rPr>
              <a:t>Parent Menu Module</a:t>
            </a:r>
            <a:endParaRPr lang="en-US" b="0" i="0">
              <a:effectLst/>
            </a:endParaRPr>
          </a:p>
          <a:p>
            <a:pPr marL="342900" indent="-342900">
              <a:buFont typeface="Arial" panose="020B0604020202020204" pitchFamily="34" charset="0"/>
              <a:buChar char="•"/>
            </a:pPr>
            <a:r>
              <a:rPr lang="en-US" b="1" i="0">
                <a:effectLst/>
              </a:rPr>
              <a:t>GPA and Report Management Module</a:t>
            </a:r>
            <a:endParaRPr lang="en-US" b="0" i="0">
              <a:effectLst/>
            </a:endParaRPr>
          </a:p>
          <a:p>
            <a:pPr marL="342900" indent="-342900">
              <a:buFont typeface="Arial" panose="020B0604020202020204" pitchFamily="34" charset="0"/>
              <a:buChar char="•"/>
            </a:pPr>
            <a:r>
              <a:rPr lang="en-US" b="1" i="0">
                <a:effectLst/>
              </a:rPr>
              <a:t>Data Input and Modification Module</a:t>
            </a:r>
            <a:endParaRPr lang="en-US" b="0" i="0">
              <a:effectLst/>
            </a:endParaRPr>
          </a:p>
          <a:p>
            <a:pPr marL="342900" indent="-342900">
              <a:buFont typeface="Arial" panose="020B0604020202020204" pitchFamily="34" charset="0"/>
              <a:buChar char="•"/>
            </a:pPr>
            <a:r>
              <a:rPr lang="en-US" b="1" i="0">
                <a:effectLst/>
              </a:rPr>
              <a:t>Cleanup and Memory Management Module</a:t>
            </a:r>
            <a:endParaRPr lang="en-US" b="0" i="0">
              <a:effectLst/>
            </a:endParaRPr>
          </a:p>
          <a:p>
            <a:pPr marL="342900" indent="-342900">
              <a:buFont typeface="Arial" panose="020B0604020202020204" pitchFamily="34" charset="0"/>
              <a:buChar char="•"/>
            </a:pPr>
            <a:r>
              <a:rPr lang="en-US" b="1" i="0">
                <a:effectLst/>
              </a:rPr>
              <a:t>File Handling Module</a:t>
            </a:r>
            <a:endParaRPr lang="en-US" b="0" i="0">
              <a:effectLst/>
            </a:endParaRPr>
          </a:p>
          <a:p>
            <a:endParaRPr lang="en-US" dirty="0"/>
          </a:p>
        </p:txBody>
      </p:sp>
      <p:graphicFrame>
        <p:nvGraphicFramePr>
          <p:cNvPr id="6" name="Content Placeholder 2">
            <a:extLst>
              <a:ext uri="{FF2B5EF4-FFF2-40B4-BE49-F238E27FC236}">
                <a16:creationId xmlns:a16="http://schemas.microsoft.com/office/drawing/2014/main" id="{52C3305C-F40C-9C2A-5477-4ABAD98CE23F}"/>
              </a:ext>
            </a:extLst>
          </p:cNvPr>
          <p:cNvGraphicFramePr>
            <a:graphicFrameLocks noGrp="1"/>
          </p:cNvGraphicFramePr>
          <p:nvPr>
            <p:ph sz="quarter" idx="13"/>
            <p:extLst>
              <p:ext uri="{D42A27DB-BD31-4B8C-83A1-F6EECF244321}">
                <p14:modId xmlns:p14="http://schemas.microsoft.com/office/powerpoint/2010/main" val="171059837"/>
              </p:ext>
            </p:extLst>
          </p:nvPr>
        </p:nvGraphicFramePr>
        <p:xfrm>
          <a:off x="3670934" y="584005"/>
          <a:ext cx="7926705" cy="3999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nchor="b">
            <a:normAutofit/>
          </a:bodyPr>
          <a:lstStyle/>
          <a:p>
            <a:r>
              <a:rPr lang="en-US" dirty="0"/>
              <a:t>TEACHER INTERFACE</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4360" y="3279579"/>
            <a:ext cx="5044440" cy="2994415"/>
          </a:xfrm>
        </p:spPr>
        <p:txBody>
          <a:bodyPr>
            <a:normAutofit/>
          </a:bodyPr>
          <a:lstStyle/>
          <a:p>
            <a:pPr>
              <a:buFont typeface="Arial" panose="020B0604020202020204" pitchFamily="34" charset="0"/>
              <a:buChar char="•"/>
            </a:pPr>
            <a:r>
              <a:rPr lang="en-US" sz="1700" b="0" i="0">
                <a:effectLst/>
              </a:rPr>
              <a:t>Enter, view, and modify student marks and attendance records.</a:t>
            </a:r>
          </a:p>
          <a:p>
            <a:pPr>
              <a:buFont typeface="Arial" panose="020B0604020202020204" pitchFamily="34" charset="0"/>
              <a:buChar char="•"/>
            </a:pPr>
            <a:r>
              <a:rPr lang="en-US" sz="1700" b="0" i="0">
                <a:effectLst/>
              </a:rPr>
              <a:t>Add remarks for students to provide personalized feedback.</a:t>
            </a:r>
          </a:p>
          <a:p>
            <a:pPr>
              <a:buFont typeface="Arial" panose="020B0604020202020204" pitchFamily="34" charset="0"/>
              <a:buChar char="•"/>
            </a:pPr>
            <a:r>
              <a:rPr lang="en-US" sz="1700" b="0" i="0">
                <a:effectLst/>
              </a:rPr>
              <a:t>Generate detailed class reports for performance analysis.</a:t>
            </a:r>
          </a:p>
          <a:p>
            <a:pPr>
              <a:buFont typeface="Arial" panose="020B0604020202020204" pitchFamily="34" charset="0"/>
              <a:buChar char="•"/>
            </a:pPr>
            <a:r>
              <a:rPr lang="en-US" sz="1700" b="0" i="0">
                <a:effectLst/>
              </a:rPr>
              <a:t>Identify students with the highest GPA within a section or across sections.</a:t>
            </a:r>
          </a:p>
          <a:p>
            <a:endParaRPr lang="en-US" sz="1700"/>
          </a:p>
        </p:txBody>
      </p:sp>
      <p:pic>
        <p:nvPicPr>
          <p:cNvPr id="8" name="Picture Placeholder 7">
            <a:extLst>
              <a:ext uri="{FF2B5EF4-FFF2-40B4-BE49-F238E27FC236}">
                <a16:creationId xmlns:a16="http://schemas.microsoft.com/office/drawing/2014/main" id="{47422ACC-E19B-BCF1-8C49-FB7882B47C0C}"/>
              </a:ext>
            </a:extLst>
          </p:cNvPr>
          <p:cNvPicPr>
            <a:picLocks noGrp="1" noChangeAspect="1"/>
          </p:cNvPicPr>
          <p:nvPr>
            <p:ph type="pic" sz="quarter" idx="15"/>
          </p:nvPr>
        </p:nvPicPr>
        <p:blipFill>
          <a:blip r:embed="rId3"/>
          <a:stretch/>
        </p:blipFill>
        <p:spPr>
          <a:xfrm>
            <a:off x="6096000" y="695010"/>
            <a:ext cx="6118225" cy="5467979"/>
          </a:xfrm>
          <a:prstGeom prst="round2DiagRect">
            <a:avLst>
              <a:gd name="adj1" fmla="val 16667"/>
              <a:gd name="adj2" fmla="val 0"/>
            </a:avLst>
          </a:prstGeom>
          <a:noFill/>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836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2DAA-EEC4-7170-1BC3-6F1378B2ACF3}"/>
              </a:ext>
            </a:extLst>
          </p:cNvPr>
          <p:cNvSpPr>
            <a:spLocks noGrp="1"/>
          </p:cNvSpPr>
          <p:nvPr>
            <p:ph type="title"/>
          </p:nvPr>
        </p:nvSpPr>
        <p:spPr/>
        <p:txBody>
          <a:bodyPr/>
          <a:lstStyle/>
          <a:p>
            <a:r>
              <a:rPr lang="en-US" sz="2800" dirty="0"/>
              <a:t>STUDENT INTERFACE                 PARENT INTERFACE</a:t>
            </a:r>
          </a:p>
        </p:txBody>
      </p:sp>
      <p:pic>
        <p:nvPicPr>
          <p:cNvPr id="6" name="Content Placeholder 5">
            <a:extLst>
              <a:ext uri="{FF2B5EF4-FFF2-40B4-BE49-F238E27FC236}">
                <a16:creationId xmlns:a16="http://schemas.microsoft.com/office/drawing/2014/main" id="{F9B674A3-DC3A-6633-EE38-4EFC2BF61713}"/>
              </a:ext>
            </a:extLst>
          </p:cNvPr>
          <p:cNvPicPr>
            <a:picLocks noGrp="1" noChangeAspect="1"/>
          </p:cNvPicPr>
          <p:nvPr>
            <p:ph sz="quarter" idx="15"/>
          </p:nvPr>
        </p:nvPicPr>
        <p:blipFill>
          <a:blip r:embed="rId2"/>
          <a:stretch>
            <a:fillRect/>
          </a:stretch>
        </p:blipFill>
        <p:spPr>
          <a:xfrm>
            <a:off x="594360" y="2225033"/>
            <a:ext cx="4527713" cy="40835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7">
            <a:extLst>
              <a:ext uri="{FF2B5EF4-FFF2-40B4-BE49-F238E27FC236}">
                <a16:creationId xmlns:a16="http://schemas.microsoft.com/office/drawing/2014/main" id="{D1C96776-1174-1A4C-34D6-99E865A53DFF}"/>
              </a:ext>
            </a:extLst>
          </p:cNvPr>
          <p:cNvPicPr>
            <a:picLocks noGrp="1" noChangeAspect="1"/>
          </p:cNvPicPr>
          <p:nvPr>
            <p:ph sz="quarter" idx="16"/>
          </p:nvPr>
        </p:nvPicPr>
        <p:blipFill>
          <a:blip r:embed="rId3"/>
          <a:stretch>
            <a:fillRect/>
          </a:stretch>
        </p:blipFill>
        <p:spPr>
          <a:xfrm>
            <a:off x="5366479" y="2225033"/>
            <a:ext cx="4673287" cy="40835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901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GPA &amp; REPORT MODULE</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152400" y="584004"/>
            <a:ext cx="6608617" cy="4583741"/>
          </a:xfrm>
        </p:spPr>
        <p:txBody>
          <a:bodyPr>
            <a:normAutofit fontScale="85000" lnSpcReduction="10000"/>
          </a:bodyPr>
          <a:lstStyle/>
          <a:p>
            <a:pPr marL="0" marR="0">
              <a:lnSpc>
                <a:spcPct val="107000"/>
              </a:lnSpc>
              <a:spcBef>
                <a:spcPts val="800"/>
              </a:spcBef>
              <a:spcAft>
                <a:spcPts val="400"/>
              </a:spcAf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Purpose:</a:t>
            </a:r>
          </a:p>
          <a:p>
            <a:pPr marL="0" marR="0">
              <a:lnSpc>
                <a:spcPct val="107000"/>
              </a:lnSpc>
              <a:spcBef>
                <a:spcPts val="800"/>
              </a:spcBef>
              <a:spcAft>
                <a:spcPts val="400"/>
              </a:spcAf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Handle GPA calculation, identifies high achievers, and generates detailed reports.</a:t>
            </a:r>
          </a:p>
          <a:p>
            <a:pPr marL="0" marR="0">
              <a:lnSpc>
                <a:spcPct val="107000"/>
              </a:lnSpc>
              <a:spcBef>
                <a:spcPts val="800"/>
              </a:spcBef>
              <a:spcAft>
                <a:spcPts val="400"/>
              </a:spcAf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Functionality:</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Calculates GPA for each student using the pre-defined formula: </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(We have pre-defined the formulae as per FAST curriculum)</a:t>
            </a:r>
            <a:b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GPA=0.3×Midterm Marks+0.2×Classwork Marks+0.5×Final Exam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MarksGPA</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=0.3×Midterm Marks+0.2×Classwork Marks+0.5×Final Exam Marks.</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Identifies the highest GPA in a section and across all sections. Similar to award distribution ceremony at FAST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Generate textual reports for individual students and entire classes. Enables the teacher to have an idea about the section they teach at a glance.</a:t>
            </a:r>
          </a:p>
          <a:p>
            <a:endParaRPr lang="en-US" dirty="0"/>
          </a:p>
        </p:txBody>
      </p:sp>
      <p:sp>
        <p:nvSpPr>
          <p:cNvPr id="3" name="Content Placeholder 2">
            <a:extLst>
              <a:ext uri="{FF2B5EF4-FFF2-40B4-BE49-F238E27FC236}">
                <a16:creationId xmlns:a16="http://schemas.microsoft.com/office/drawing/2014/main" id="{6E1438CA-23BD-32B3-F61A-2490DE42B0A7}"/>
              </a:ext>
            </a:extLst>
          </p:cNvPr>
          <p:cNvSpPr>
            <a:spLocks noGrp="1"/>
          </p:cNvSpPr>
          <p:nvPr>
            <p:ph sz="quarter" idx="13"/>
          </p:nvPr>
        </p:nvSpPr>
        <p:spPr>
          <a:xfrm>
            <a:off x="6761018" y="584005"/>
            <a:ext cx="4836621" cy="3999060"/>
          </a:xfrm>
        </p:spPr>
        <p:txBody>
          <a:bodyPr>
            <a:normAutofit lnSpcReduction="10000"/>
          </a:bodyPr>
          <a:lstStyle/>
          <a:p>
            <a:pPr marL="0" marR="0">
              <a:lnSpc>
                <a:spcPct val="107000"/>
              </a:lnSpc>
              <a:spcBef>
                <a:spcPts val="800"/>
              </a:spcBef>
              <a:spcAft>
                <a:spcPts val="400"/>
              </a:spcAf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Module Name:</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viewHighestGPA</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NUM_STUDENTS, int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viewHighestGPAAllSections</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NUM_SECTIONS, int NUM_STUDENTS, int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generateTextReport</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studentIndex</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generateClassfile</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NUM_STUDENTS, int </a:t>
            </a:r>
            <a:r>
              <a:rPr lang="en-US" sz="18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12769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sz="4400" b="1" dirty="0">
                <a:effectLst/>
                <a:latin typeface="Aptos" panose="020B0004020202020204" pitchFamily="34" charset="0"/>
                <a:ea typeface="Times New Roman" panose="02020603050405020304" pitchFamily="18" charset="0"/>
                <a:cs typeface="Times New Roman" panose="02020603050405020304" pitchFamily="18" charset="0"/>
              </a:rPr>
              <a:t>Data Input and Modification Module</a:t>
            </a:r>
            <a:br>
              <a:rPr lang="en-US" sz="44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497378" y="2676525"/>
            <a:ext cx="7011786" cy="3597470"/>
          </a:xfrm>
        </p:spPr>
        <p:txBody>
          <a:bodyPr>
            <a:normAutofit fontScale="92500" lnSpcReduction="20000"/>
          </a:bodyPr>
          <a:lstStyle/>
          <a:p>
            <a:pPr marR="0">
              <a:lnSpc>
                <a:spcPct val="107000"/>
              </a:lnSpc>
              <a:spcBef>
                <a:spcPts val="800"/>
              </a:spcBef>
              <a:spcAft>
                <a:spcPts val="400"/>
              </a:spcAft>
            </a:pPr>
            <a:r>
              <a:rPr lang="en-US" sz="1800" b="1" u="sng"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Purpose:</a:t>
            </a:r>
          </a:p>
          <a:p>
            <a:pPr marL="0" marR="0">
              <a:lnSpc>
                <a:spcPct val="107000"/>
              </a:lnSpc>
              <a:spcBef>
                <a:spcPts val="800"/>
              </a:spcBef>
              <a:spcAft>
                <a:spcPts val="400"/>
              </a:spcAf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Allows teachers to input and update student data such as marks, attendance, and remarks.</a:t>
            </a:r>
          </a:p>
          <a:p>
            <a:pPr marL="0" marR="0">
              <a:lnSpc>
                <a:spcPct val="107000"/>
              </a:lnSpc>
              <a:spcBef>
                <a:spcPts val="800"/>
              </a:spcBef>
              <a:spcAft>
                <a:spcPts val="400"/>
              </a:spcAft>
            </a:pPr>
            <a:r>
              <a:rPr lang="en-US" sz="1800" b="1" u="sng"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Functionality:</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Enables entering marks for all or specific students.</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Updates attendance records and ensures inputs are within valid ranges (e.g., 0–100% does a validation to check if the input is correct or not).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Adds remarks to student profiles for specific subjects(acts as a private comment to student).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Modifies existing data with a error-checking mechanism.</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normAutofit fontScale="70000" lnSpcReduction="20000"/>
          </a:bodyPr>
          <a:lstStyle/>
          <a:p>
            <a:pPr marL="0" marR="0" indent="0">
              <a:lnSpc>
                <a:spcPct val="107000"/>
              </a:lnSpc>
              <a:spcBef>
                <a:spcPts val="800"/>
              </a:spcBef>
              <a:spcAft>
                <a:spcPts val="400"/>
              </a:spcAft>
              <a:buNone/>
            </a:pPr>
            <a:r>
              <a:rPr lang="en-US" sz="2000" b="1" u="sng"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Module Name:</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enterMarks</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NUM_STUDENTS, int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modifyMarks</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NUM_STUDENTS, int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enterAttendance</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NUM_STUDENTS, int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modifyAttendance</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NUM_STUDENTS, int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enterRemarks</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(Student ***students, int section, int NUM_STUDENTS, int </a:t>
            </a:r>
            <a:r>
              <a:rPr lang="en-US" sz="2000" b="1" dirty="0" err="1">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subIndex</a:t>
            </a:r>
            <a:r>
              <a:rPr lang="en-US" sz="20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85076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sz="4400" b="1" dirty="0">
                <a:effectLst/>
                <a:latin typeface="Aptos" panose="020B0004020202020204" pitchFamily="34" charset="0"/>
                <a:ea typeface="Times New Roman" panose="02020603050405020304" pitchFamily="18" charset="0"/>
                <a:cs typeface="Times New Roman" panose="02020603050405020304" pitchFamily="18" charset="0"/>
              </a:rPr>
              <a:t>Cleanup and Memory Management Module</a:t>
            </a:r>
            <a:endParaRPr lang="en-US" dirty="0"/>
          </a:p>
        </p:txBody>
      </p:sp>
      <p:sp>
        <p:nvSpPr>
          <p:cNvPr id="5" name="Table Placeholder 4">
            <a:extLst>
              <a:ext uri="{FF2B5EF4-FFF2-40B4-BE49-F238E27FC236}">
                <a16:creationId xmlns:a16="http://schemas.microsoft.com/office/drawing/2014/main" id="{4657D593-4D17-5A22-5E5A-C81EFCF78364}"/>
              </a:ext>
            </a:extLst>
          </p:cNvPr>
          <p:cNvSpPr>
            <a:spLocks noGrp="1"/>
          </p:cNvSpPr>
          <p:nvPr>
            <p:ph type="tbl" sz="quarter" idx="10"/>
          </p:nvPr>
        </p:nvSpPr>
        <p:spPr/>
        <p:txBody>
          <a:bodyPr/>
          <a:lstStyle/>
          <a:p>
            <a:pPr marL="0" marR="0" indent="0">
              <a:lnSpc>
                <a:spcPct val="107000"/>
              </a:lnSpc>
              <a:spcBef>
                <a:spcPts val="800"/>
              </a:spcBef>
              <a:spcAft>
                <a:spcPts val="400"/>
              </a:spcAft>
              <a:buNone/>
            </a:pPr>
            <a:r>
              <a:rPr lang="en-US" sz="1800" b="1" u="sng"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 Purpose:</a:t>
            </a:r>
          </a:p>
          <a:p>
            <a:pPr marL="0" marR="0">
              <a:lnSpc>
                <a:spcPct val="107000"/>
              </a:lnSpc>
              <a:spcBef>
                <a:spcPts val="800"/>
              </a:spcBef>
              <a:spcAft>
                <a:spcPts val="400"/>
              </a:spcAf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Ensures efficient use of resources by properly deallocating dynamically allocated memory or else if we do not free the memory it will cause performance issues.</a:t>
            </a:r>
          </a:p>
          <a:p>
            <a:pPr marL="0" marR="0" indent="0">
              <a:lnSpc>
                <a:spcPct val="107000"/>
              </a:lnSpc>
              <a:spcBef>
                <a:spcPts val="800"/>
              </a:spcBef>
              <a:spcAft>
                <a:spcPts val="400"/>
              </a:spcAft>
              <a:buNone/>
            </a:pPr>
            <a:r>
              <a:rPr lang="en-US" sz="1800" b="1" u="sng"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Functionality:</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Frees memory allocated for students, sections, and GPA arrays.</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Prevents memory leaks by ensuring all pointers are properly deallocated before exiting the program.</a:t>
            </a:r>
          </a:p>
          <a:p>
            <a:pPr marL="0" marR="0">
              <a:lnSpc>
                <a:spcPct val="107000"/>
              </a:lnSpc>
              <a:spcBef>
                <a:spcPts val="800"/>
              </a:spcBef>
              <a:spcAft>
                <a:spcPts val="400"/>
              </a:spcAf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Module Name:</a:t>
            </a:r>
          </a:p>
          <a:p>
            <a:pPr marL="342900" marR="0" lvl="0" indent="-342900">
              <a:lnSpc>
                <a:spcPct val="107000"/>
              </a:lnSpc>
              <a:spcBef>
                <a:spcPts val="800"/>
              </a:spcBef>
              <a:spcAft>
                <a:spcPts val="400"/>
              </a:spcAft>
              <a:buSzPts val="1000"/>
              <a:buFont typeface="Symbol" panose="05050102010706020507" pitchFamily="18" charset="2"/>
              <a:buChar char=""/>
              <a:tabLst>
                <a:tab pos="457200" algn="l"/>
              </a:tabLst>
            </a:pPr>
            <a:r>
              <a:rPr lang="en-US" sz="1800"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void cleanup(Student ***students, int NUM_SECTIONS, int NUM_STUDENTS)</a:t>
            </a:r>
          </a:p>
          <a:p>
            <a:endParaRPr lang="en-US" dirty="0"/>
          </a:p>
        </p:txBody>
      </p:sp>
    </p:spTree>
    <p:extLst>
      <p:ext uri="{BB962C8B-B14F-4D97-AF65-F5344CB8AC3E}">
        <p14:creationId xmlns:p14="http://schemas.microsoft.com/office/powerpoint/2010/main" val="75242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368E-7068-02D2-B3C3-888661E7215D}"/>
              </a:ext>
            </a:extLst>
          </p:cNvPr>
          <p:cNvSpPr>
            <a:spLocks noGrp="1"/>
          </p:cNvSpPr>
          <p:nvPr>
            <p:ph type="title"/>
          </p:nvPr>
        </p:nvSpPr>
        <p:spPr>
          <a:xfrm>
            <a:off x="594360" y="198408"/>
            <a:ext cx="10972800" cy="1574317"/>
          </a:xfrm>
        </p:spPr>
        <p:txBody>
          <a:bodyPr vert="horz" lIns="0" tIns="0" rIns="0" bIns="0" rtlCol="0" anchor="b" anchorCtr="0">
            <a:normAutofit/>
          </a:bodyPr>
          <a:lstStyle/>
          <a:p>
            <a:r>
              <a:rPr lang="en-US" b="1" i="0" kern="1200" spc="100" baseline="0">
                <a:latin typeface="+mj-lt"/>
                <a:ea typeface="+mj-ea"/>
                <a:cs typeface="+mj-cs"/>
              </a:rPr>
              <a:t>FILE HANDLING </a:t>
            </a:r>
          </a:p>
        </p:txBody>
      </p:sp>
      <p:sp>
        <p:nvSpPr>
          <p:cNvPr id="3" name="Content Placeholder 2">
            <a:extLst>
              <a:ext uri="{FF2B5EF4-FFF2-40B4-BE49-F238E27FC236}">
                <a16:creationId xmlns:a16="http://schemas.microsoft.com/office/drawing/2014/main" id="{7194B7F5-BF4A-217B-5C7B-D2568F39766B}"/>
              </a:ext>
            </a:extLst>
          </p:cNvPr>
          <p:cNvSpPr>
            <a:spLocks noGrp="1"/>
          </p:cNvSpPr>
          <p:nvPr>
            <p:ph sz="quarter" idx="13"/>
          </p:nvPr>
        </p:nvSpPr>
        <p:spPr>
          <a:xfrm>
            <a:off x="595523" y="2676525"/>
            <a:ext cx="5746750" cy="3597470"/>
          </a:xfrm>
        </p:spPr>
        <p:txBody>
          <a:bodyPr vert="horz" lIns="0" tIns="45720" rIns="91440" bIns="45720" rtlCol="0">
            <a:normAutofit/>
          </a:bodyPr>
          <a:lstStyle/>
          <a:p>
            <a:pPr marL="0" marR="0" indent="0">
              <a:spcBef>
                <a:spcPts val="800"/>
              </a:spcBef>
              <a:spcAft>
                <a:spcPts val="400"/>
              </a:spcAft>
              <a:buFont typeface="Arial" panose="020B0604020202020204" pitchFamily="34" charset="0"/>
              <a:buNone/>
            </a:pPr>
            <a:r>
              <a:rPr lang="en-US" u="sng">
                <a:effectLst/>
              </a:rPr>
              <a:t>Purpose:</a:t>
            </a:r>
          </a:p>
          <a:p>
            <a:pPr marL="0" marR="0">
              <a:spcBef>
                <a:spcPts val="800"/>
              </a:spcBef>
              <a:spcAft>
                <a:spcPts val="400"/>
              </a:spcAft>
            </a:pPr>
            <a:r>
              <a:rPr lang="en-US">
                <a:effectLst/>
              </a:rPr>
              <a:t>Facilitates persistence of data and generation of archival reports.Acts as report cards given to kids to have an idea about their progress. </a:t>
            </a:r>
          </a:p>
          <a:p>
            <a:pPr marL="0" marR="0" indent="0">
              <a:spcBef>
                <a:spcPts val="800"/>
              </a:spcBef>
              <a:spcAft>
                <a:spcPts val="400"/>
              </a:spcAft>
              <a:buFont typeface="Arial" panose="020B0604020202020204" pitchFamily="34" charset="0"/>
              <a:buNone/>
            </a:pPr>
            <a:r>
              <a:rPr lang="en-US" u="sng">
                <a:effectLst/>
              </a:rPr>
              <a:t>Functionality:</a:t>
            </a:r>
          </a:p>
          <a:p>
            <a:pPr marL="342900" marR="0" lvl="0" indent="-342900">
              <a:spcBef>
                <a:spcPts val="800"/>
              </a:spcBef>
              <a:spcAft>
                <a:spcPts val="400"/>
              </a:spcAft>
              <a:buSzPts val="1000"/>
              <a:buFont typeface="Arial" panose="020B0604020202020204" pitchFamily="34" charset="0"/>
              <a:buChar char=""/>
              <a:tabLst>
                <a:tab pos="457200" algn="l"/>
              </a:tabLst>
            </a:pPr>
            <a:r>
              <a:rPr lang="en-US">
                <a:effectLst/>
              </a:rPr>
              <a:t>Writes detailed performance reports for individual students or entire classes to text files.</a:t>
            </a:r>
          </a:p>
          <a:p>
            <a:pPr marL="342900" marR="0" lvl="0" indent="-342900">
              <a:spcBef>
                <a:spcPts val="800"/>
              </a:spcBef>
              <a:spcAft>
                <a:spcPts val="400"/>
              </a:spcAft>
              <a:buSzPts val="1000"/>
              <a:buFont typeface="Arial" panose="020B0604020202020204" pitchFamily="34" charset="0"/>
              <a:buChar char=""/>
              <a:tabLst>
                <a:tab pos="457200" algn="l"/>
              </a:tabLst>
            </a:pPr>
            <a:r>
              <a:rPr lang="en-US">
                <a:effectLst/>
              </a:rPr>
              <a:t>Ensures proper file handling with error checking during read/write operations(checks whether the files is NULL).</a:t>
            </a:r>
          </a:p>
          <a:p>
            <a:endParaRPr lang="en-US" dirty="0"/>
          </a:p>
        </p:txBody>
      </p:sp>
      <p:sp>
        <p:nvSpPr>
          <p:cNvPr id="4" name="TextBox 3">
            <a:extLst>
              <a:ext uri="{FF2B5EF4-FFF2-40B4-BE49-F238E27FC236}">
                <a16:creationId xmlns:a16="http://schemas.microsoft.com/office/drawing/2014/main" id="{75D99FB3-618D-681B-7CF4-1DE3B92CB6EC}"/>
              </a:ext>
            </a:extLst>
          </p:cNvPr>
          <p:cNvSpPr txBox="1"/>
          <p:nvPr/>
        </p:nvSpPr>
        <p:spPr>
          <a:xfrm>
            <a:off x="7620000" y="2676525"/>
            <a:ext cx="3947160" cy="3597470"/>
          </a:xfrm>
          <a:prstGeom prst="rect">
            <a:avLst/>
          </a:prstGeom>
        </p:spPr>
        <p:txBody>
          <a:bodyPr vert="horz" lIns="0" tIns="45720" rIns="91440" bIns="45720" rtlCol="0">
            <a:normAutofit/>
          </a:bodyPr>
          <a:lstStyle/>
          <a:p>
            <a:pPr marL="342900" marR="0" indent="-342900">
              <a:lnSpc>
                <a:spcPct val="90000"/>
              </a:lnSpc>
              <a:spcBef>
                <a:spcPts val="1800"/>
              </a:spcBef>
              <a:spcAft>
                <a:spcPts val="400"/>
              </a:spcAft>
              <a:buFont typeface="Arial" panose="020B0604020202020204" pitchFamily="34" charset="0"/>
              <a:buChar char="•"/>
            </a:pPr>
            <a:r>
              <a:rPr lang="en-US" sz="2000" u="sng">
                <a:solidFill>
                  <a:schemeClr val="bg1"/>
                </a:solidFill>
                <a:effectLst/>
              </a:rPr>
              <a:t>Module Name:</a:t>
            </a:r>
            <a:endParaRPr lang="en-US" sz="2000">
              <a:solidFill>
                <a:schemeClr val="bg1"/>
              </a:solidFill>
              <a:effectLst/>
            </a:endParaRPr>
          </a:p>
          <a:p>
            <a:pPr marL="342900" marR="0" lvl="0" indent="-342900">
              <a:lnSpc>
                <a:spcPct val="90000"/>
              </a:lnSpc>
              <a:spcBef>
                <a:spcPts val="1800"/>
              </a:spcBef>
              <a:spcAft>
                <a:spcPts val="400"/>
              </a:spcAft>
              <a:buSzPts val="1000"/>
              <a:buFont typeface="Arial" panose="020B0604020202020204" pitchFamily="34" charset="0"/>
              <a:buChar char="•"/>
              <a:tabLst>
                <a:tab pos="457200" algn="l"/>
              </a:tabLst>
            </a:pPr>
            <a:r>
              <a:rPr lang="en-US" sz="2000">
                <a:solidFill>
                  <a:schemeClr val="bg1"/>
                </a:solidFill>
                <a:effectLst/>
              </a:rPr>
              <a:t>void generateTextReport(Student ***students, int section, int studentIndex)</a:t>
            </a:r>
          </a:p>
          <a:p>
            <a:pPr marL="342900" marR="0" lvl="0" indent="-342900">
              <a:lnSpc>
                <a:spcPct val="90000"/>
              </a:lnSpc>
              <a:spcBef>
                <a:spcPts val="1800"/>
              </a:spcBef>
              <a:spcAft>
                <a:spcPts val="400"/>
              </a:spcAft>
              <a:buSzPts val="1000"/>
              <a:buFont typeface="Arial" panose="020B0604020202020204" pitchFamily="34" charset="0"/>
              <a:buChar char="•"/>
              <a:tabLst>
                <a:tab pos="457200" algn="l"/>
              </a:tabLst>
            </a:pPr>
            <a:r>
              <a:rPr lang="en-US" sz="2000">
                <a:solidFill>
                  <a:schemeClr val="bg1"/>
                </a:solidFill>
                <a:effectLst/>
              </a:rPr>
              <a:t>void generateClassfile(Student ***students, int section, int NUM_STUDENTS, int subIndex)</a:t>
            </a:r>
          </a:p>
          <a:p>
            <a:pPr marL="342900" indent="-342900">
              <a:lnSpc>
                <a:spcPct val="90000"/>
              </a:lnSpc>
              <a:spcBef>
                <a:spcPts val="1800"/>
              </a:spcBef>
              <a:buFont typeface="Arial" panose="020B0604020202020204" pitchFamily="34" charset="0"/>
              <a:buChar char="•"/>
            </a:pPr>
            <a:endParaRPr lang="en-US" sz="2000">
              <a:solidFill>
                <a:schemeClr val="bg1"/>
              </a:solidFill>
            </a:endParaRPr>
          </a:p>
        </p:txBody>
      </p:sp>
    </p:spTree>
    <p:extLst>
      <p:ext uri="{BB962C8B-B14F-4D97-AF65-F5344CB8AC3E}">
        <p14:creationId xmlns:p14="http://schemas.microsoft.com/office/powerpoint/2010/main" val="2275449042"/>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{0372E0C6-1401-450F-9579-55DEF93FD8BE}tf78853419_win32</Template>
  <TotalTime>77</TotalTime>
  <Words>944</Words>
  <Application>Microsoft Office PowerPoint</Application>
  <PresentationFormat>Widescreen</PresentationFormat>
  <Paragraphs>99</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Calibri</vt:lpstr>
      <vt:lpstr>Franklin Gothic Book</vt:lpstr>
      <vt:lpstr>Franklin Gothic Demi</vt:lpstr>
      <vt:lpstr>Symbol</vt:lpstr>
      <vt:lpstr>ui-sans-serif</vt:lpstr>
      <vt:lpstr>Custom</vt:lpstr>
      <vt:lpstr>PF PROJECT </vt:lpstr>
      <vt:lpstr>INTRODUCTION</vt:lpstr>
      <vt:lpstr>KEY FEATURES</vt:lpstr>
      <vt:lpstr>TEACHER INTERFACE</vt:lpstr>
      <vt:lpstr>STUDENT INTERFACE                 PARENT INTERFACE</vt:lpstr>
      <vt:lpstr>GPA &amp; REPORT MODULE</vt:lpstr>
      <vt:lpstr>Data Input and Modification Module </vt:lpstr>
      <vt:lpstr>Cleanup and Memory Management Module</vt:lpstr>
      <vt:lpstr>FILE HANDLING </vt:lpstr>
      <vt:lpstr>Error Handling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Daneya Shafiq</dc:creator>
  <cp:lastModifiedBy>Daneya Shafiq</cp:lastModifiedBy>
  <cp:revision>6</cp:revision>
  <dcterms:created xsi:type="dcterms:W3CDTF">2024-11-28T16:26:37Z</dcterms:created>
  <dcterms:modified xsi:type="dcterms:W3CDTF">2024-12-01T10:59:22Z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