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Poppins" pitchFamily="2" charset="77"/>
      <p:regular r:id="rId18"/>
      <p:bold r:id="rId19"/>
      <p:italic r:id="rId20"/>
      <p:boldItalic r:id="rId21"/>
    </p:embeddedFont>
    <p:embeddedFont>
      <p:font typeface="Poppins Bold" pitchFamily="2" charset="77"/>
      <p:regular r:id="rId22"/>
      <p:bold r:id="rId23"/>
    </p:embeddedFont>
    <p:embeddedFont>
      <p:font typeface="Poppins Light" panose="020B0604020202020204" pitchFamily="34" charset="0"/>
      <p:regular r:id="rId24"/>
      <p:italic r:id="rId25"/>
    </p:embeddedFont>
    <p:embeddedFont>
      <p:font typeface="Poppins Semi-Bold" pitchFamily="2" charset="77"/>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4589" autoAdjust="0"/>
  </p:normalViewPr>
  <p:slideViewPr>
    <p:cSldViewPr>
      <p:cViewPr varScale="1">
        <p:scale>
          <a:sx n="80" d="100"/>
          <a:sy n="80" d="100"/>
        </p:scale>
        <p:origin x="38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13.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13.sv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3.svg"/><Relationship Id="rId7"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0226"/>
        </a:solidFill>
        <a:effectLst/>
      </p:bgPr>
    </p:bg>
    <p:spTree>
      <p:nvGrpSpPr>
        <p:cNvPr id="1" name=""/>
        <p:cNvGrpSpPr/>
        <p:nvPr/>
      </p:nvGrpSpPr>
      <p:grpSpPr>
        <a:xfrm>
          <a:off x="0" y="0"/>
          <a:ext cx="0" cy="0"/>
          <a:chOff x="0" y="0"/>
          <a:chExt cx="0" cy="0"/>
        </a:xfrm>
      </p:grpSpPr>
      <p:grpSp>
        <p:nvGrpSpPr>
          <p:cNvPr id="8" name="Group 8"/>
          <p:cNvGrpSpPr/>
          <p:nvPr/>
        </p:nvGrpSpPr>
        <p:grpSpPr>
          <a:xfrm>
            <a:off x="-2673699" y="-3203500"/>
            <a:ext cx="8985157" cy="12245989"/>
            <a:chOff x="0" y="0"/>
            <a:chExt cx="11980209" cy="16327986"/>
          </a:xfrm>
        </p:grpSpPr>
        <p:grpSp>
          <p:nvGrpSpPr>
            <p:cNvPr id="9" name="Group 9"/>
            <p:cNvGrpSpPr/>
            <p:nvPr/>
          </p:nvGrpSpPr>
          <p:grpSpPr>
            <a:xfrm>
              <a:off x="4280055" y="4373668"/>
              <a:ext cx="7700154" cy="770015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500"/>
                    </a:srgbClr>
                  </a:gs>
                  <a:gs pos="50000">
                    <a:srgbClr val="ACD1F2">
                      <a:alpha val="37000"/>
                    </a:srgbClr>
                  </a:gs>
                  <a:gs pos="100000">
                    <a:srgbClr val="ACD1F2">
                      <a:alpha val="100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2" name="Group 12"/>
            <p:cNvGrpSpPr/>
            <p:nvPr/>
          </p:nvGrpSpPr>
          <p:grpSpPr>
            <a:xfrm>
              <a:off x="0" y="0"/>
              <a:ext cx="7700154" cy="770015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500"/>
                    </a:srgbClr>
                  </a:gs>
                  <a:gs pos="50000">
                    <a:srgbClr val="1967A6">
                      <a:alpha val="37000"/>
                    </a:srgbClr>
                  </a:gs>
                  <a:gs pos="100000">
                    <a:srgbClr val="1967A6">
                      <a:alpha val="100000"/>
                    </a:srgbClr>
                  </a:gs>
                </a:gsLst>
                <a:path path="circle">
                  <a:fillToRect l="50000" t="50000" r="50000" b="50000"/>
                </a:path>
              </a:gradFill>
            </p:spPr>
            <p:txBody>
              <a:bodyPr/>
              <a:lstStyle/>
              <a:p>
                <a:endParaRPr lang="en-US"/>
              </a:p>
            </p:txBody>
          </p:sp>
          <p:sp>
            <p:nvSpPr>
              <p:cNvPr id="14" name="TextBox 14"/>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5" name="Group 15"/>
            <p:cNvGrpSpPr/>
            <p:nvPr/>
          </p:nvGrpSpPr>
          <p:grpSpPr>
            <a:xfrm>
              <a:off x="0" y="8627832"/>
              <a:ext cx="7700154" cy="770015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500"/>
                    </a:srgbClr>
                  </a:gs>
                  <a:gs pos="50000">
                    <a:srgbClr val="5A9DD9">
                      <a:alpha val="37000"/>
                    </a:srgbClr>
                  </a:gs>
                  <a:gs pos="100000">
                    <a:srgbClr val="5A9DD9">
                      <a:alpha val="100000"/>
                    </a:srgbClr>
                  </a:gs>
                </a:gsLst>
                <a:path path="circle">
                  <a:fillToRect l="50000" t="50000" r="50000" b="50000"/>
                </a:path>
              </a:gradFill>
            </p:spPr>
            <p:txBody>
              <a:bodyPr/>
              <a:lstStyle/>
              <a:p>
                <a:endParaRPr lang="en-US"/>
              </a:p>
            </p:txBody>
          </p:sp>
          <p:sp>
            <p:nvSpPr>
              <p:cNvPr id="17" name="TextBox 17"/>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8" name="Group 18"/>
          <p:cNvGrpSpPr/>
          <p:nvPr/>
        </p:nvGrpSpPr>
        <p:grpSpPr>
          <a:xfrm>
            <a:off x="11976542" y="523154"/>
            <a:ext cx="8529405" cy="11409465"/>
            <a:chOff x="0" y="0"/>
            <a:chExt cx="11372540" cy="15212619"/>
          </a:xfrm>
        </p:grpSpPr>
        <p:grpSp>
          <p:nvGrpSpPr>
            <p:cNvPr id="19" name="Group 19"/>
            <p:cNvGrpSpPr/>
            <p:nvPr/>
          </p:nvGrpSpPr>
          <p:grpSpPr>
            <a:xfrm>
              <a:off x="0" y="3929621"/>
              <a:ext cx="7246438" cy="724643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500"/>
                    </a:srgbClr>
                  </a:gs>
                  <a:gs pos="50000">
                    <a:srgbClr val="ACD1F2">
                      <a:alpha val="37000"/>
                    </a:srgbClr>
                  </a:gs>
                  <a:gs pos="100000">
                    <a:srgbClr val="ACD1F2">
                      <a:alpha val="100000"/>
                    </a:srgbClr>
                  </a:gs>
                </a:gsLst>
                <a:path path="circle">
                  <a:fillToRect l="50000" t="50000" r="50000" b="50000"/>
                </a:path>
              </a:gradFill>
            </p:spPr>
            <p:txBody>
              <a:bodyPr/>
              <a:lstStyle/>
              <a:p>
                <a:endParaRPr lang="en-US"/>
              </a:p>
            </p:txBody>
          </p:sp>
          <p:sp>
            <p:nvSpPr>
              <p:cNvPr id="21" name="TextBox 2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22" name="Group 22"/>
            <p:cNvGrpSpPr/>
            <p:nvPr/>
          </p:nvGrpSpPr>
          <p:grpSpPr>
            <a:xfrm>
              <a:off x="4126102" y="0"/>
              <a:ext cx="7246438" cy="724643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500"/>
                    </a:srgbClr>
                  </a:gs>
                  <a:gs pos="50000">
                    <a:srgbClr val="1967A6">
                      <a:alpha val="37000"/>
                    </a:srgbClr>
                  </a:gs>
                  <a:gs pos="100000">
                    <a:srgbClr val="1967A6">
                      <a:alpha val="100000"/>
                    </a:srgbClr>
                  </a:gs>
                </a:gsLst>
                <a:path path="circle">
                  <a:fillToRect l="50000" t="50000" r="50000" b="50000"/>
                </a:path>
              </a:gradFill>
            </p:spPr>
            <p:txBody>
              <a:bodyPr/>
              <a:lstStyle/>
              <a:p>
                <a:endParaRPr lang="en-US"/>
              </a:p>
            </p:txBody>
          </p:sp>
          <p:sp>
            <p:nvSpPr>
              <p:cNvPr id="24" name="TextBox 24"/>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25" name="Group 25"/>
            <p:cNvGrpSpPr/>
            <p:nvPr/>
          </p:nvGrpSpPr>
          <p:grpSpPr>
            <a:xfrm>
              <a:off x="4126102" y="7966182"/>
              <a:ext cx="7246438" cy="7246438"/>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500"/>
                    </a:srgbClr>
                  </a:gs>
                  <a:gs pos="50000">
                    <a:srgbClr val="5A9DD9">
                      <a:alpha val="37000"/>
                    </a:srgbClr>
                  </a:gs>
                  <a:gs pos="100000">
                    <a:srgbClr val="5A9DD9">
                      <a:alpha val="100000"/>
                    </a:srgbClr>
                  </a:gs>
                </a:gsLst>
                <a:path path="circle">
                  <a:fillToRect l="50000" t="50000" r="50000" b="50000"/>
                </a:path>
              </a:gradFill>
            </p:spPr>
            <p:txBody>
              <a:bodyPr/>
              <a:lstStyle/>
              <a:p>
                <a:endParaRPr lang="en-US"/>
              </a:p>
            </p:txBody>
          </p:sp>
          <p:sp>
            <p:nvSpPr>
              <p:cNvPr id="27" name="TextBox 27"/>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sp>
        <p:nvSpPr>
          <p:cNvPr id="28" name="TextBox 28"/>
          <p:cNvSpPr txBox="1"/>
          <p:nvPr/>
        </p:nvSpPr>
        <p:spPr>
          <a:xfrm>
            <a:off x="3748871" y="2938019"/>
            <a:ext cx="10790259" cy="3832668"/>
          </a:xfrm>
          <a:prstGeom prst="rect">
            <a:avLst/>
          </a:prstGeom>
        </p:spPr>
        <p:txBody>
          <a:bodyPr lIns="0" tIns="0" rIns="0" bIns="0" rtlCol="0" anchor="t">
            <a:spAutoFit/>
          </a:bodyPr>
          <a:lstStyle/>
          <a:p>
            <a:pPr algn="ctr">
              <a:lnSpc>
                <a:spcPts val="9764"/>
              </a:lnSpc>
            </a:pPr>
            <a:r>
              <a:rPr lang="en-US" sz="9041" b="1">
                <a:solidFill>
                  <a:srgbClr val="FFFFFF"/>
                </a:solidFill>
                <a:latin typeface="Poppins Bold"/>
                <a:ea typeface="Poppins Bold"/>
                <a:cs typeface="Poppins Bold"/>
                <a:sym typeface="Poppins Bold"/>
              </a:rPr>
              <a:t>SQL-POWERED LENDING ANALYTICS</a:t>
            </a:r>
          </a:p>
        </p:txBody>
      </p:sp>
      <p:grpSp>
        <p:nvGrpSpPr>
          <p:cNvPr id="29" name="Group 29"/>
          <p:cNvGrpSpPr/>
          <p:nvPr/>
        </p:nvGrpSpPr>
        <p:grpSpPr>
          <a:xfrm>
            <a:off x="8918396" y="7660271"/>
            <a:ext cx="451208" cy="117929"/>
            <a:chOff x="0" y="0"/>
            <a:chExt cx="601610" cy="157238"/>
          </a:xfrm>
        </p:grpSpPr>
        <p:grpSp>
          <p:nvGrpSpPr>
            <p:cNvPr id="30" name="Group 30"/>
            <p:cNvGrpSpPr/>
            <p:nvPr/>
          </p:nvGrpSpPr>
          <p:grpSpPr>
            <a:xfrm>
              <a:off x="0" y="0"/>
              <a:ext cx="157238" cy="157238"/>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67A6"/>
              </a:solidFill>
            </p:spPr>
            <p:txBody>
              <a:bodyPr/>
              <a:lstStyle/>
              <a:p>
                <a:endParaRPr lang="en-US"/>
              </a:p>
            </p:txBody>
          </p:sp>
          <p:sp>
            <p:nvSpPr>
              <p:cNvPr id="32" name="TextBox 32"/>
              <p:cNvSpPr txBox="1"/>
              <p:nvPr/>
            </p:nvSpPr>
            <p:spPr>
              <a:xfrm>
                <a:off x="76200" y="19050"/>
                <a:ext cx="660400" cy="717550"/>
              </a:xfrm>
              <a:prstGeom prst="rect">
                <a:avLst/>
              </a:prstGeom>
            </p:spPr>
            <p:txBody>
              <a:bodyPr lIns="33131" tIns="33131" rIns="33131" bIns="33131" rtlCol="0" anchor="ctr"/>
              <a:lstStyle/>
              <a:p>
                <a:pPr algn="ctr">
                  <a:lnSpc>
                    <a:spcPts val="2771"/>
                  </a:lnSpc>
                </a:pPr>
                <a:endParaRPr/>
              </a:p>
            </p:txBody>
          </p:sp>
        </p:grpSp>
        <p:grpSp>
          <p:nvGrpSpPr>
            <p:cNvPr id="33" name="Group 33"/>
            <p:cNvGrpSpPr/>
            <p:nvPr/>
          </p:nvGrpSpPr>
          <p:grpSpPr>
            <a:xfrm>
              <a:off x="222186" y="0"/>
              <a:ext cx="157238" cy="157238"/>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CD1F2"/>
              </a:solidFill>
            </p:spPr>
            <p:txBody>
              <a:bodyPr/>
              <a:lstStyle/>
              <a:p>
                <a:endParaRPr lang="en-US"/>
              </a:p>
            </p:txBody>
          </p:sp>
          <p:sp>
            <p:nvSpPr>
              <p:cNvPr id="35" name="TextBox 35"/>
              <p:cNvSpPr txBox="1"/>
              <p:nvPr/>
            </p:nvSpPr>
            <p:spPr>
              <a:xfrm>
                <a:off x="76200" y="19050"/>
                <a:ext cx="660400" cy="717550"/>
              </a:xfrm>
              <a:prstGeom prst="rect">
                <a:avLst/>
              </a:prstGeom>
            </p:spPr>
            <p:txBody>
              <a:bodyPr lIns="33131" tIns="33131" rIns="33131" bIns="33131" rtlCol="0" anchor="ctr"/>
              <a:lstStyle/>
              <a:p>
                <a:pPr algn="ctr">
                  <a:lnSpc>
                    <a:spcPts val="2771"/>
                  </a:lnSpc>
                </a:pPr>
                <a:endParaRPr/>
              </a:p>
            </p:txBody>
          </p:sp>
        </p:grpSp>
        <p:grpSp>
          <p:nvGrpSpPr>
            <p:cNvPr id="36" name="Group 36"/>
            <p:cNvGrpSpPr/>
            <p:nvPr/>
          </p:nvGrpSpPr>
          <p:grpSpPr>
            <a:xfrm>
              <a:off x="444372" y="0"/>
              <a:ext cx="157238" cy="157238"/>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A9DD9"/>
              </a:solidFill>
            </p:spPr>
            <p:txBody>
              <a:bodyPr/>
              <a:lstStyle/>
              <a:p>
                <a:endParaRPr lang="en-US"/>
              </a:p>
            </p:txBody>
          </p:sp>
          <p:sp>
            <p:nvSpPr>
              <p:cNvPr id="38" name="TextBox 38"/>
              <p:cNvSpPr txBox="1"/>
              <p:nvPr/>
            </p:nvSpPr>
            <p:spPr>
              <a:xfrm>
                <a:off x="76200" y="19050"/>
                <a:ext cx="660400" cy="717550"/>
              </a:xfrm>
              <a:prstGeom prst="rect">
                <a:avLst/>
              </a:prstGeom>
            </p:spPr>
            <p:txBody>
              <a:bodyPr lIns="33131" tIns="33131" rIns="33131" bIns="33131" rtlCol="0" anchor="ctr"/>
              <a:lstStyle/>
              <a:p>
                <a:pPr algn="ctr">
                  <a:lnSpc>
                    <a:spcPts val="2771"/>
                  </a:lnSpc>
                </a:pPr>
                <a:endParaRPr/>
              </a:p>
            </p:txBody>
          </p:sp>
        </p:grpSp>
      </p:grpSp>
      <p:sp>
        <p:nvSpPr>
          <p:cNvPr id="39" name="TextBox 39"/>
          <p:cNvSpPr txBox="1"/>
          <p:nvPr/>
        </p:nvSpPr>
        <p:spPr>
          <a:xfrm>
            <a:off x="3449988" y="6793358"/>
            <a:ext cx="11388025" cy="349758"/>
          </a:xfrm>
          <a:prstGeom prst="rect">
            <a:avLst/>
          </a:prstGeom>
        </p:spPr>
        <p:txBody>
          <a:bodyPr lIns="0" tIns="0" rIns="0" bIns="0" rtlCol="0" anchor="t">
            <a:spAutoFit/>
          </a:bodyPr>
          <a:lstStyle/>
          <a:p>
            <a:pPr algn="ctr">
              <a:lnSpc>
                <a:spcPts val="2771"/>
              </a:lnSpc>
            </a:pPr>
            <a:r>
              <a:rPr lang="en-US" sz="1979">
                <a:solidFill>
                  <a:srgbClr val="FFFFFF"/>
                </a:solidFill>
                <a:latin typeface="Poppins Light"/>
                <a:ea typeface="Poppins Light"/>
                <a:cs typeface="Poppins Light"/>
                <a:sym typeface="Poppins Light"/>
              </a:rPr>
              <a:t>End-to-End Query Logic for KPI &amp; Risk Segmentation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506986"/>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446167" y="6786475"/>
            <a:ext cx="7089363" cy="2209956"/>
          </a:xfrm>
          <a:custGeom>
            <a:avLst/>
            <a:gdLst/>
            <a:ahLst/>
            <a:cxnLst/>
            <a:rect l="l" t="t" r="r" b="b"/>
            <a:pathLst>
              <a:path w="7089363" h="2209956">
                <a:moveTo>
                  <a:pt x="0" y="0"/>
                </a:moveTo>
                <a:lnTo>
                  <a:pt x="7089363" y="0"/>
                </a:lnTo>
                <a:lnTo>
                  <a:pt x="7089363" y="2209955"/>
                </a:lnTo>
                <a:lnTo>
                  <a:pt x="0" y="2209955"/>
                </a:lnTo>
                <a:lnTo>
                  <a:pt x="0" y="0"/>
                </a:lnTo>
                <a:close/>
              </a:path>
            </a:pathLst>
          </a:custGeom>
          <a:blipFill>
            <a:blip r:embed="rId2"/>
            <a:stretch>
              <a:fillRect/>
            </a:stretch>
          </a:blipFill>
        </p:spPr>
        <p:txBody>
          <a:bodyPr/>
          <a:lstStyle/>
          <a:p>
            <a:endParaRPr lang="en-US"/>
          </a:p>
        </p:txBody>
      </p:sp>
      <p:sp>
        <p:nvSpPr>
          <p:cNvPr id="19" name="Freeform 19"/>
          <p:cNvSpPr/>
          <p:nvPr/>
        </p:nvSpPr>
        <p:spPr>
          <a:xfrm>
            <a:off x="11611419" y="6623680"/>
            <a:ext cx="6046134" cy="2209956"/>
          </a:xfrm>
          <a:custGeom>
            <a:avLst/>
            <a:gdLst/>
            <a:ahLst/>
            <a:cxnLst/>
            <a:rect l="l" t="t" r="r" b="b"/>
            <a:pathLst>
              <a:path w="6046134" h="2209956">
                <a:moveTo>
                  <a:pt x="0" y="0"/>
                </a:moveTo>
                <a:lnTo>
                  <a:pt x="6046133" y="0"/>
                </a:lnTo>
                <a:lnTo>
                  <a:pt x="6046133" y="2209956"/>
                </a:lnTo>
                <a:lnTo>
                  <a:pt x="0" y="2209956"/>
                </a:lnTo>
                <a:lnTo>
                  <a:pt x="0" y="0"/>
                </a:lnTo>
                <a:close/>
              </a:path>
            </a:pathLst>
          </a:custGeom>
          <a:blipFill>
            <a:blip r:embed="rId3"/>
            <a:stretch>
              <a:fillRect r="-20097"/>
            </a:stretch>
          </a:blipFill>
        </p:spPr>
        <p:txBody>
          <a:bodyPr/>
          <a:lstStyle/>
          <a:p>
            <a:endParaRPr lang="en-US"/>
          </a:p>
        </p:txBody>
      </p:sp>
      <p:sp>
        <p:nvSpPr>
          <p:cNvPr id="20" name="Freeform 20"/>
          <p:cNvSpPr/>
          <p:nvPr/>
        </p:nvSpPr>
        <p:spPr>
          <a:xfrm>
            <a:off x="446167" y="2074954"/>
            <a:ext cx="6742573" cy="2846250"/>
          </a:xfrm>
          <a:custGeom>
            <a:avLst/>
            <a:gdLst/>
            <a:ahLst/>
            <a:cxnLst/>
            <a:rect l="l" t="t" r="r" b="b"/>
            <a:pathLst>
              <a:path w="6742573" h="2846250">
                <a:moveTo>
                  <a:pt x="0" y="0"/>
                </a:moveTo>
                <a:lnTo>
                  <a:pt x="6742572" y="0"/>
                </a:lnTo>
                <a:lnTo>
                  <a:pt x="6742572" y="2846250"/>
                </a:lnTo>
                <a:lnTo>
                  <a:pt x="0" y="2846250"/>
                </a:lnTo>
                <a:lnTo>
                  <a:pt x="0" y="0"/>
                </a:lnTo>
                <a:close/>
              </a:path>
            </a:pathLst>
          </a:custGeom>
          <a:blipFill>
            <a:blip r:embed="rId4"/>
            <a:stretch>
              <a:fillRect/>
            </a:stretch>
          </a:blipFill>
        </p:spPr>
        <p:txBody>
          <a:bodyPr/>
          <a:lstStyle/>
          <a:p>
            <a:endParaRPr lang="en-US"/>
          </a:p>
        </p:txBody>
      </p:sp>
      <p:sp>
        <p:nvSpPr>
          <p:cNvPr id="21" name="Freeform 21"/>
          <p:cNvSpPr/>
          <p:nvPr/>
        </p:nvSpPr>
        <p:spPr>
          <a:xfrm>
            <a:off x="11307631" y="2256747"/>
            <a:ext cx="6349921" cy="2482666"/>
          </a:xfrm>
          <a:custGeom>
            <a:avLst/>
            <a:gdLst/>
            <a:ahLst/>
            <a:cxnLst/>
            <a:rect l="l" t="t" r="r" b="b"/>
            <a:pathLst>
              <a:path w="6349921" h="2482666">
                <a:moveTo>
                  <a:pt x="0" y="0"/>
                </a:moveTo>
                <a:lnTo>
                  <a:pt x="6349921" y="0"/>
                </a:lnTo>
                <a:lnTo>
                  <a:pt x="6349921" y="2482665"/>
                </a:lnTo>
                <a:lnTo>
                  <a:pt x="0" y="2482665"/>
                </a:lnTo>
                <a:lnTo>
                  <a:pt x="0" y="0"/>
                </a:lnTo>
                <a:close/>
              </a:path>
            </a:pathLst>
          </a:custGeom>
          <a:blipFill>
            <a:blip r:embed="rId5"/>
            <a:stretch>
              <a:fillRect l="-2158" r="-14352"/>
            </a:stretch>
          </a:blipFill>
        </p:spPr>
        <p:txBody>
          <a:bodyPr/>
          <a:lstStyle/>
          <a:p>
            <a:endParaRPr lang="en-US"/>
          </a:p>
        </p:txBody>
      </p:sp>
      <p:sp>
        <p:nvSpPr>
          <p:cNvPr id="22" name="TextBox 22"/>
          <p:cNvSpPr txBox="1"/>
          <p:nvPr/>
        </p:nvSpPr>
        <p:spPr>
          <a:xfrm>
            <a:off x="7188739" y="153061"/>
            <a:ext cx="4434819" cy="875639"/>
          </a:xfrm>
          <a:prstGeom prst="rect">
            <a:avLst/>
          </a:prstGeom>
        </p:spPr>
        <p:txBody>
          <a:bodyPr lIns="0" tIns="0" rIns="0" bIns="0" rtlCol="0" anchor="t">
            <a:spAutoFit/>
          </a:bodyPr>
          <a:lstStyle/>
          <a:p>
            <a:pPr algn="l">
              <a:lnSpc>
                <a:spcPts val="3855"/>
              </a:lnSpc>
            </a:pPr>
            <a:r>
              <a:rPr lang="en-US" sz="3570" b="1">
                <a:solidFill>
                  <a:srgbClr val="CD5124"/>
                </a:solidFill>
                <a:latin typeface="Poppins Bold"/>
                <a:ea typeface="Poppins Bold"/>
                <a:cs typeface="Poppins Bold"/>
                <a:sym typeface="Poppins Bold"/>
              </a:rPr>
              <a:t>BAD LOAN ISSUED</a:t>
            </a:r>
          </a:p>
          <a:p>
            <a:pPr algn="l">
              <a:lnSpc>
                <a:spcPts val="2800"/>
              </a:lnSpc>
            </a:pPr>
            <a:endParaRPr lang="en-US" sz="3570" b="1">
              <a:solidFill>
                <a:srgbClr val="CD5124"/>
              </a:solidFill>
              <a:latin typeface="Poppins Bold"/>
              <a:ea typeface="Poppins Bold"/>
              <a:cs typeface="Poppins Bold"/>
              <a:sym typeface="Poppins Bold"/>
            </a:endParaRPr>
          </a:p>
        </p:txBody>
      </p:sp>
      <p:sp>
        <p:nvSpPr>
          <p:cNvPr id="23" name="TextBox 23"/>
          <p:cNvSpPr txBox="1"/>
          <p:nvPr/>
        </p:nvSpPr>
        <p:spPr>
          <a:xfrm>
            <a:off x="446167" y="5939861"/>
            <a:ext cx="3796866" cy="683819"/>
          </a:xfrm>
          <a:prstGeom prst="rect">
            <a:avLst/>
          </a:prstGeom>
        </p:spPr>
        <p:txBody>
          <a:bodyPr lIns="0" tIns="0" rIns="0" bIns="0" rtlCol="0" anchor="t">
            <a:spAutoFit/>
          </a:bodyPr>
          <a:lstStyle/>
          <a:p>
            <a:pPr algn="l">
              <a:lnSpc>
                <a:spcPts val="2559"/>
              </a:lnSpc>
            </a:pPr>
            <a:r>
              <a:rPr lang="en-US" sz="2370" b="1">
                <a:solidFill>
                  <a:srgbClr val="FFFFFF"/>
                </a:solidFill>
                <a:latin typeface="Poppins Bold"/>
                <a:ea typeface="Poppins Bold"/>
                <a:cs typeface="Poppins Bold"/>
                <a:sym typeface="Poppins Bold"/>
              </a:rPr>
              <a:t>BAD LOAN PERCENTAGE</a:t>
            </a:r>
          </a:p>
          <a:p>
            <a:pPr algn="l">
              <a:lnSpc>
                <a:spcPts val="2559"/>
              </a:lnSpc>
            </a:pPr>
            <a:endParaRPr lang="en-US" sz="2370" b="1">
              <a:solidFill>
                <a:srgbClr val="FFFFFF"/>
              </a:solidFill>
              <a:latin typeface="Poppins Bold"/>
              <a:ea typeface="Poppins Bold"/>
              <a:cs typeface="Poppins Bold"/>
              <a:sym typeface="Poppins Bold"/>
            </a:endParaRPr>
          </a:p>
        </p:txBody>
      </p:sp>
      <p:sp>
        <p:nvSpPr>
          <p:cNvPr id="24" name="TextBox 24"/>
          <p:cNvSpPr txBox="1"/>
          <p:nvPr/>
        </p:nvSpPr>
        <p:spPr>
          <a:xfrm>
            <a:off x="446167" y="1314450"/>
            <a:ext cx="3796866" cy="683819"/>
          </a:xfrm>
          <a:prstGeom prst="rect">
            <a:avLst/>
          </a:prstGeom>
        </p:spPr>
        <p:txBody>
          <a:bodyPr lIns="0" tIns="0" rIns="0" bIns="0" rtlCol="0" anchor="t">
            <a:spAutoFit/>
          </a:bodyPr>
          <a:lstStyle/>
          <a:p>
            <a:pPr algn="l">
              <a:lnSpc>
                <a:spcPts val="2559"/>
              </a:lnSpc>
            </a:pPr>
            <a:r>
              <a:rPr lang="en-US" sz="2370" b="1">
                <a:solidFill>
                  <a:srgbClr val="FFFFFF"/>
                </a:solidFill>
                <a:latin typeface="Poppins Bold"/>
                <a:ea typeface="Poppins Bold"/>
                <a:cs typeface="Poppins Bold"/>
                <a:sym typeface="Poppins Bold"/>
              </a:rPr>
              <a:t>BAD LOAN APPLICATIONS</a:t>
            </a:r>
          </a:p>
          <a:p>
            <a:pPr algn="l">
              <a:lnSpc>
                <a:spcPts val="2559"/>
              </a:lnSpc>
            </a:pPr>
            <a:endParaRPr lang="en-US" sz="2370" b="1">
              <a:solidFill>
                <a:srgbClr val="FFFFFF"/>
              </a:solidFill>
              <a:latin typeface="Poppins Bold"/>
              <a:ea typeface="Poppins Bold"/>
              <a:cs typeface="Poppins Bold"/>
              <a:sym typeface="Poppins Bold"/>
            </a:endParaRPr>
          </a:p>
        </p:txBody>
      </p:sp>
      <p:sp>
        <p:nvSpPr>
          <p:cNvPr id="25" name="Freeform 25"/>
          <p:cNvSpPr/>
          <p:nvPr/>
        </p:nvSpPr>
        <p:spPr>
          <a:xfrm>
            <a:off x="7922082" y="3044263"/>
            <a:ext cx="2129343" cy="907632"/>
          </a:xfrm>
          <a:custGeom>
            <a:avLst/>
            <a:gdLst/>
            <a:ahLst/>
            <a:cxnLst/>
            <a:rect l="l" t="t" r="r" b="b"/>
            <a:pathLst>
              <a:path w="2129343" h="907632">
                <a:moveTo>
                  <a:pt x="0" y="0"/>
                </a:moveTo>
                <a:lnTo>
                  <a:pt x="2129342" y="0"/>
                </a:lnTo>
                <a:lnTo>
                  <a:pt x="2129342" y="907633"/>
                </a:lnTo>
                <a:lnTo>
                  <a:pt x="0" y="9076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6" name="Freeform 26"/>
          <p:cNvSpPr/>
          <p:nvPr/>
        </p:nvSpPr>
        <p:spPr>
          <a:xfrm>
            <a:off x="8079329" y="7274842"/>
            <a:ext cx="2129343" cy="907632"/>
          </a:xfrm>
          <a:custGeom>
            <a:avLst/>
            <a:gdLst/>
            <a:ahLst/>
            <a:cxnLst/>
            <a:rect l="l" t="t" r="r" b="b"/>
            <a:pathLst>
              <a:path w="2129343" h="907632">
                <a:moveTo>
                  <a:pt x="0" y="0"/>
                </a:moveTo>
                <a:lnTo>
                  <a:pt x="2129342" y="0"/>
                </a:lnTo>
                <a:lnTo>
                  <a:pt x="2129342" y="907632"/>
                </a:lnTo>
                <a:lnTo>
                  <a:pt x="0" y="907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83069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522673" y="1415501"/>
            <a:ext cx="7617342" cy="2913299"/>
          </a:xfrm>
          <a:custGeom>
            <a:avLst/>
            <a:gdLst/>
            <a:ahLst/>
            <a:cxnLst/>
            <a:rect l="l" t="t" r="r" b="b"/>
            <a:pathLst>
              <a:path w="7617342" h="2913299">
                <a:moveTo>
                  <a:pt x="0" y="0"/>
                </a:moveTo>
                <a:lnTo>
                  <a:pt x="7617342" y="0"/>
                </a:lnTo>
                <a:lnTo>
                  <a:pt x="7617342" y="2913299"/>
                </a:lnTo>
                <a:lnTo>
                  <a:pt x="0" y="2913299"/>
                </a:lnTo>
                <a:lnTo>
                  <a:pt x="0" y="0"/>
                </a:lnTo>
                <a:close/>
              </a:path>
            </a:pathLst>
          </a:custGeom>
          <a:blipFill>
            <a:blip r:embed="rId2"/>
            <a:stretch>
              <a:fillRect/>
            </a:stretch>
          </a:blipFill>
        </p:spPr>
        <p:txBody>
          <a:bodyPr/>
          <a:lstStyle/>
          <a:p>
            <a:endParaRPr lang="en-US"/>
          </a:p>
        </p:txBody>
      </p:sp>
      <p:sp>
        <p:nvSpPr>
          <p:cNvPr id="19" name="Freeform 19"/>
          <p:cNvSpPr/>
          <p:nvPr/>
        </p:nvSpPr>
        <p:spPr>
          <a:xfrm>
            <a:off x="11504813" y="1883783"/>
            <a:ext cx="5450390" cy="1976735"/>
          </a:xfrm>
          <a:custGeom>
            <a:avLst/>
            <a:gdLst/>
            <a:ahLst/>
            <a:cxnLst/>
            <a:rect l="l" t="t" r="r" b="b"/>
            <a:pathLst>
              <a:path w="5450390" h="1976735">
                <a:moveTo>
                  <a:pt x="0" y="0"/>
                </a:moveTo>
                <a:lnTo>
                  <a:pt x="5450389" y="0"/>
                </a:lnTo>
                <a:lnTo>
                  <a:pt x="5450389" y="1976735"/>
                </a:lnTo>
                <a:lnTo>
                  <a:pt x="0" y="1976735"/>
                </a:lnTo>
                <a:lnTo>
                  <a:pt x="0" y="0"/>
                </a:lnTo>
                <a:close/>
              </a:path>
            </a:pathLst>
          </a:custGeom>
          <a:blipFill>
            <a:blip r:embed="rId3"/>
            <a:stretch>
              <a:fillRect r="-11704"/>
            </a:stretch>
          </a:blipFill>
        </p:spPr>
        <p:txBody>
          <a:bodyPr/>
          <a:lstStyle/>
          <a:p>
            <a:endParaRPr lang="en-US"/>
          </a:p>
        </p:txBody>
      </p:sp>
      <p:sp>
        <p:nvSpPr>
          <p:cNvPr id="20" name="Freeform 20"/>
          <p:cNvSpPr/>
          <p:nvPr/>
        </p:nvSpPr>
        <p:spPr>
          <a:xfrm>
            <a:off x="522673" y="6240764"/>
            <a:ext cx="7617342" cy="2234420"/>
          </a:xfrm>
          <a:custGeom>
            <a:avLst/>
            <a:gdLst/>
            <a:ahLst/>
            <a:cxnLst/>
            <a:rect l="l" t="t" r="r" b="b"/>
            <a:pathLst>
              <a:path w="7617342" h="2234420">
                <a:moveTo>
                  <a:pt x="0" y="0"/>
                </a:moveTo>
                <a:lnTo>
                  <a:pt x="7617342" y="0"/>
                </a:lnTo>
                <a:lnTo>
                  <a:pt x="7617342" y="2234421"/>
                </a:lnTo>
                <a:lnTo>
                  <a:pt x="0" y="2234421"/>
                </a:lnTo>
                <a:lnTo>
                  <a:pt x="0" y="0"/>
                </a:lnTo>
                <a:close/>
              </a:path>
            </a:pathLst>
          </a:custGeom>
          <a:blipFill>
            <a:blip r:embed="rId4"/>
            <a:stretch>
              <a:fillRect/>
            </a:stretch>
          </a:blipFill>
        </p:spPr>
        <p:txBody>
          <a:bodyPr/>
          <a:lstStyle/>
          <a:p>
            <a:endParaRPr lang="en-US"/>
          </a:p>
        </p:txBody>
      </p:sp>
      <p:sp>
        <p:nvSpPr>
          <p:cNvPr id="21" name="Freeform 21"/>
          <p:cNvSpPr/>
          <p:nvPr/>
        </p:nvSpPr>
        <p:spPr>
          <a:xfrm>
            <a:off x="11504813" y="6528614"/>
            <a:ext cx="5754487" cy="1658721"/>
          </a:xfrm>
          <a:custGeom>
            <a:avLst/>
            <a:gdLst/>
            <a:ahLst/>
            <a:cxnLst/>
            <a:rect l="l" t="t" r="r" b="b"/>
            <a:pathLst>
              <a:path w="5754487" h="1658721">
                <a:moveTo>
                  <a:pt x="0" y="0"/>
                </a:moveTo>
                <a:lnTo>
                  <a:pt x="5754487" y="0"/>
                </a:lnTo>
                <a:lnTo>
                  <a:pt x="5754487" y="1658721"/>
                </a:lnTo>
                <a:lnTo>
                  <a:pt x="0" y="1658721"/>
                </a:lnTo>
                <a:lnTo>
                  <a:pt x="0" y="0"/>
                </a:lnTo>
                <a:close/>
              </a:path>
            </a:pathLst>
          </a:custGeom>
          <a:blipFill>
            <a:blip r:embed="rId5"/>
            <a:stretch>
              <a:fillRect l="-3419" r="-8358" b="-13181"/>
            </a:stretch>
          </a:blipFill>
        </p:spPr>
        <p:txBody>
          <a:bodyPr/>
          <a:lstStyle/>
          <a:p>
            <a:endParaRPr lang="en-US"/>
          </a:p>
        </p:txBody>
      </p:sp>
      <p:sp>
        <p:nvSpPr>
          <p:cNvPr id="22" name="Freeform 22"/>
          <p:cNvSpPr/>
          <p:nvPr/>
        </p:nvSpPr>
        <p:spPr>
          <a:xfrm>
            <a:off x="8757742" y="2418334"/>
            <a:ext cx="2129343" cy="907632"/>
          </a:xfrm>
          <a:custGeom>
            <a:avLst/>
            <a:gdLst/>
            <a:ahLst/>
            <a:cxnLst/>
            <a:rect l="l" t="t" r="r" b="b"/>
            <a:pathLst>
              <a:path w="2129343" h="907632">
                <a:moveTo>
                  <a:pt x="0" y="0"/>
                </a:moveTo>
                <a:lnTo>
                  <a:pt x="2129343" y="0"/>
                </a:lnTo>
                <a:lnTo>
                  <a:pt x="2129343" y="907633"/>
                </a:lnTo>
                <a:lnTo>
                  <a:pt x="0" y="9076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3" name="Freeform 23"/>
          <p:cNvSpPr/>
          <p:nvPr/>
        </p:nvSpPr>
        <p:spPr>
          <a:xfrm>
            <a:off x="8757742" y="6904158"/>
            <a:ext cx="2129343" cy="907632"/>
          </a:xfrm>
          <a:custGeom>
            <a:avLst/>
            <a:gdLst/>
            <a:ahLst/>
            <a:cxnLst/>
            <a:rect l="l" t="t" r="r" b="b"/>
            <a:pathLst>
              <a:path w="2129343" h="907632">
                <a:moveTo>
                  <a:pt x="0" y="0"/>
                </a:moveTo>
                <a:lnTo>
                  <a:pt x="2129343" y="0"/>
                </a:lnTo>
                <a:lnTo>
                  <a:pt x="2129343" y="907633"/>
                </a:lnTo>
                <a:lnTo>
                  <a:pt x="0" y="9076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4" name="TextBox 24"/>
          <p:cNvSpPr txBox="1"/>
          <p:nvPr/>
        </p:nvSpPr>
        <p:spPr>
          <a:xfrm>
            <a:off x="522673" y="686791"/>
            <a:ext cx="4621700" cy="728710"/>
          </a:xfrm>
          <a:prstGeom prst="rect">
            <a:avLst/>
          </a:prstGeom>
        </p:spPr>
        <p:txBody>
          <a:bodyPr lIns="0" tIns="0" rIns="0" bIns="0" rtlCol="0" anchor="t">
            <a:spAutoFit/>
          </a:bodyPr>
          <a:lstStyle/>
          <a:p>
            <a:pPr algn="l">
              <a:lnSpc>
                <a:spcPts val="2727"/>
              </a:lnSpc>
            </a:pPr>
            <a:r>
              <a:rPr lang="en-US" sz="2525" b="1">
                <a:solidFill>
                  <a:srgbClr val="FFFFFF"/>
                </a:solidFill>
                <a:latin typeface="Poppins Bold"/>
                <a:ea typeface="Poppins Bold"/>
                <a:cs typeface="Poppins Bold"/>
                <a:sym typeface="Poppins Bold"/>
              </a:rPr>
              <a:t>BAD LOAN FUNDED AMOUNT</a:t>
            </a:r>
          </a:p>
          <a:p>
            <a:pPr algn="l">
              <a:lnSpc>
                <a:spcPts val="2727"/>
              </a:lnSpc>
            </a:pPr>
            <a:endParaRPr lang="en-US" sz="2525" b="1">
              <a:solidFill>
                <a:srgbClr val="FFFFFF"/>
              </a:solidFill>
              <a:latin typeface="Poppins Bold"/>
              <a:ea typeface="Poppins Bold"/>
              <a:cs typeface="Poppins Bold"/>
              <a:sym typeface="Poppins Bold"/>
            </a:endParaRPr>
          </a:p>
        </p:txBody>
      </p:sp>
      <p:sp>
        <p:nvSpPr>
          <p:cNvPr id="25" name="TextBox 25"/>
          <p:cNvSpPr txBox="1"/>
          <p:nvPr/>
        </p:nvSpPr>
        <p:spPr>
          <a:xfrm>
            <a:off x="522673" y="5008148"/>
            <a:ext cx="4925488" cy="728710"/>
          </a:xfrm>
          <a:prstGeom prst="rect">
            <a:avLst/>
          </a:prstGeom>
        </p:spPr>
        <p:txBody>
          <a:bodyPr lIns="0" tIns="0" rIns="0" bIns="0" rtlCol="0" anchor="t">
            <a:spAutoFit/>
          </a:bodyPr>
          <a:lstStyle/>
          <a:p>
            <a:pPr algn="l">
              <a:lnSpc>
                <a:spcPts val="2727"/>
              </a:lnSpc>
            </a:pPr>
            <a:r>
              <a:rPr lang="en-US" sz="2525" b="1">
                <a:solidFill>
                  <a:srgbClr val="FFFFFF"/>
                </a:solidFill>
                <a:latin typeface="Poppins Bold"/>
                <a:ea typeface="Poppins Bold"/>
                <a:cs typeface="Poppins Bold"/>
                <a:sym typeface="Poppins Bold"/>
              </a:rPr>
              <a:t>BAD LOAN AMOUNT RECEIVED</a:t>
            </a:r>
          </a:p>
          <a:p>
            <a:pPr algn="l">
              <a:lnSpc>
                <a:spcPts val="2727"/>
              </a:lnSpc>
            </a:pPr>
            <a:endParaRPr lang="en-US" sz="2525" b="1">
              <a:solidFill>
                <a:srgbClr val="FFFFFF"/>
              </a:solidFill>
              <a:latin typeface="Poppins Bold"/>
              <a:ea typeface="Poppins Bold"/>
              <a:cs typeface="Poppins Bold"/>
              <a:sym typeface="Poppins Bold"/>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83069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474656" y="537018"/>
            <a:ext cx="7032384" cy="5199841"/>
          </a:xfrm>
          <a:custGeom>
            <a:avLst/>
            <a:gdLst/>
            <a:ahLst/>
            <a:cxnLst/>
            <a:rect l="l" t="t" r="r" b="b"/>
            <a:pathLst>
              <a:path w="7032384" h="5199841">
                <a:moveTo>
                  <a:pt x="0" y="0"/>
                </a:moveTo>
                <a:lnTo>
                  <a:pt x="7032384" y="0"/>
                </a:lnTo>
                <a:lnTo>
                  <a:pt x="7032384" y="5199841"/>
                </a:lnTo>
                <a:lnTo>
                  <a:pt x="0" y="5199841"/>
                </a:lnTo>
                <a:lnTo>
                  <a:pt x="0" y="0"/>
                </a:lnTo>
                <a:close/>
              </a:path>
            </a:pathLst>
          </a:custGeom>
          <a:blipFill>
            <a:blip r:embed="rId2"/>
            <a:stretch>
              <a:fillRect/>
            </a:stretch>
          </a:blipFill>
        </p:spPr>
        <p:txBody>
          <a:bodyPr/>
          <a:lstStyle/>
          <a:p>
            <a:endParaRPr lang="en-US"/>
          </a:p>
        </p:txBody>
      </p:sp>
      <p:sp>
        <p:nvSpPr>
          <p:cNvPr id="19" name="Freeform 19"/>
          <p:cNvSpPr/>
          <p:nvPr/>
        </p:nvSpPr>
        <p:spPr>
          <a:xfrm>
            <a:off x="151661" y="6661068"/>
            <a:ext cx="17984679" cy="1393813"/>
          </a:xfrm>
          <a:custGeom>
            <a:avLst/>
            <a:gdLst/>
            <a:ahLst/>
            <a:cxnLst/>
            <a:rect l="l" t="t" r="r" b="b"/>
            <a:pathLst>
              <a:path w="17984679" h="1393813">
                <a:moveTo>
                  <a:pt x="0" y="0"/>
                </a:moveTo>
                <a:lnTo>
                  <a:pt x="17984678" y="0"/>
                </a:lnTo>
                <a:lnTo>
                  <a:pt x="17984678" y="1393813"/>
                </a:lnTo>
                <a:lnTo>
                  <a:pt x="0" y="1393813"/>
                </a:lnTo>
                <a:lnTo>
                  <a:pt x="0" y="0"/>
                </a:lnTo>
                <a:close/>
              </a:path>
            </a:pathLst>
          </a:custGeom>
          <a:blipFill>
            <a:blip r:embed="rId3"/>
            <a:stretch>
              <a:fillRect/>
            </a:stretch>
          </a:blipFill>
        </p:spPr>
        <p:txBody>
          <a:bodyPr/>
          <a:lstStyle/>
          <a:p>
            <a:endParaRPr lang="en-US"/>
          </a:p>
        </p:txBody>
      </p:sp>
      <p:sp>
        <p:nvSpPr>
          <p:cNvPr id="20" name="TextBox 20"/>
          <p:cNvSpPr txBox="1"/>
          <p:nvPr/>
        </p:nvSpPr>
        <p:spPr>
          <a:xfrm>
            <a:off x="9406149" y="2507718"/>
            <a:ext cx="7612879" cy="1357380"/>
          </a:xfrm>
          <a:prstGeom prst="rect">
            <a:avLst/>
          </a:prstGeom>
        </p:spPr>
        <p:txBody>
          <a:bodyPr lIns="0" tIns="0" rIns="0" bIns="0" rtlCol="0" anchor="t">
            <a:spAutoFit/>
          </a:bodyPr>
          <a:lstStyle/>
          <a:p>
            <a:pPr algn="l">
              <a:lnSpc>
                <a:spcPts val="5110"/>
              </a:lnSpc>
            </a:pPr>
            <a:r>
              <a:rPr lang="en-US" sz="4732" b="1">
                <a:solidFill>
                  <a:srgbClr val="CD5124"/>
                </a:solidFill>
                <a:latin typeface="Poppins Bold"/>
                <a:ea typeface="Poppins Bold"/>
                <a:cs typeface="Poppins Bold"/>
                <a:sym typeface="Poppins Bold"/>
              </a:rPr>
              <a:t>LOAN STATUS GRID VIEW</a:t>
            </a:r>
          </a:p>
          <a:p>
            <a:pPr algn="l">
              <a:lnSpc>
                <a:spcPts val="5110"/>
              </a:lnSpc>
            </a:pPr>
            <a:endParaRPr lang="en-US" sz="4732" b="1">
              <a:solidFill>
                <a:srgbClr val="CD5124"/>
              </a:solidFill>
              <a:latin typeface="Poppins Bold"/>
              <a:ea typeface="Poppins Bold"/>
              <a:cs typeface="Poppins Bold"/>
              <a:sym typeface="Poppins Bold"/>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83069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466646" y="865575"/>
            <a:ext cx="7739958" cy="4277925"/>
          </a:xfrm>
          <a:custGeom>
            <a:avLst/>
            <a:gdLst/>
            <a:ahLst/>
            <a:cxnLst/>
            <a:rect l="l" t="t" r="r" b="b"/>
            <a:pathLst>
              <a:path w="7739958" h="4277925">
                <a:moveTo>
                  <a:pt x="0" y="0"/>
                </a:moveTo>
                <a:lnTo>
                  <a:pt x="7739957" y="0"/>
                </a:lnTo>
                <a:lnTo>
                  <a:pt x="7739957" y="4277925"/>
                </a:lnTo>
                <a:lnTo>
                  <a:pt x="0" y="4277925"/>
                </a:lnTo>
                <a:lnTo>
                  <a:pt x="0" y="0"/>
                </a:lnTo>
                <a:close/>
              </a:path>
            </a:pathLst>
          </a:custGeom>
          <a:blipFill>
            <a:blip r:embed="rId2"/>
            <a:stretch>
              <a:fillRect/>
            </a:stretch>
          </a:blipFill>
        </p:spPr>
        <p:txBody>
          <a:bodyPr/>
          <a:lstStyle/>
          <a:p>
            <a:endParaRPr lang="en-US"/>
          </a:p>
        </p:txBody>
      </p:sp>
      <p:sp>
        <p:nvSpPr>
          <p:cNvPr id="19" name="Freeform 19"/>
          <p:cNvSpPr/>
          <p:nvPr/>
        </p:nvSpPr>
        <p:spPr>
          <a:xfrm>
            <a:off x="466646" y="5939861"/>
            <a:ext cx="11301259" cy="3701162"/>
          </a:xfrm>
          <a:custGeom>
            <a:avLst/>
            <a:gdLst/>
            <a:ahLst/>
            <a:cxnLst/>
            <a:rect l="l" t="t" r="r" b="b"/>
            <a:pathLst>
              <a:path w="11301259" h="3701162">
                <a:moveTo>
                  <a:pt x="0" y="0"/>
                </a:moveTo>
                <a:lnTo>
                  <a:pt x="11301259" y="0"/>
                </a:lnTo>
                <a:lnTo>
                  <a:pt x="11301259" y="3701163"/>
                </a:lnTo>
                <a:lnTo>
                  <a:pt x="0" y="3701163"/>
                </a:lnTo>
                <a:lnTo>
                  <a:pt x="0" y="0"/>
                </a:lnTo>
                <a:close/>
              </a:path>
            </a:pathLst>
          </a:custGeom>
          <a:blipFill>
            <a:blip r:embed="rId3"/>
            <a:stretch>
              <a:fillRect/>
            </a:stretch>
          </a:blipFill>
        </p:spPr>
        <p:txBody>
          <a:bodyPr/>
          <a:lstStyle/>
          <a:p>
            <a:endParaRPr lang="en-US"/>
          </a:p>
        </p:txBody>
      </p:sp>
      <p:sp>
        <p:nvSpPr>
          <p:cNvPr id="20" name="TextBox 20"/>
          <p:cNvSpPr txBox="1"/>
          <p:nvPr/>
        </p:nvSpPr>
        <p:spPr>
          <a:xfrm>
            <a:off x="9646421" y="2325847"/>
            <a:ext cx="7612879" cy="1357380"/>
          </a:xfrm>
          <a:prstGeom prst="rect">
            <a:avLst/>
          </a:prstGeom>
        </p:spPr>
        <p:txBody>
          <a:bodyPr lIns="0" tIns="0" rIns="0" bIns="0" rtlCol="0" anchor="t">
            <a:spAutoFit/>
          </a:bodyPr>
          <a:lstStyle/>
          <a:p>
            <a:pPr algn="l">
              <a:lnSpc>
                <a:spcPts val="5110"/>
              </a:lnSpc>
            </a:pPr>
            <a:r>
              <a:rPr lang="en-US" sz="4732" b="1">
                <a:solidFill>
                  <a:srgbClr val="CD5124"/>
                </a:solidFill>
                <a:latin typeface="Poppins Bold"/>
                <a:ea typeface="Poppins Bold"/>
                <a:cs typeface="Poppins Bold"/>
                <a:sym typeface="Poppins Bold"/>
              </a:rPr>
              <a:t>BANK LOAN REPORT | MONTHLY</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83069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499945" y="602948"/>
            <a:ext cx="7803217" cy="3750203"/>
          </a:xfrm>
          <a:custGeom>
            <a:avLst/>
            <a:gdLst/>
            <a:ahLst/>
            <a:cxnLst/>
            <a:rect l="l" t="t" r="r" b="b"/>
            <a:pathLst>
              <a:path w="7803217" h="3750203">
                <a:moveTo>
                  <a:pt x="0" y="0"/>
                </a:moveTo>
                <a:lnTo>
                  <a:pt x="7803217" y="0"/>
                </a:lnTo>
                <a:lnTo>
                  <a:pt x="7803217" y="3750203"/>
                </a:lnTo>
                <a:lnTo>
                  <a:pt x="0" y="3750203"/>
                </a:lnTo>
                <a:lnTo>
                  <a:pt x="0" y="0"/>
                </a:lnTo>
                <a:close/>
              </a:path>
            </a:pathLst>
          </a:custGeom>
          <a:blipFill>
            <a:blip r:embed="rId2"/>
            <a:stretch>
              <a:fillRect/>
            </a:stretch>
          </a:blipFill>
        </p:spPr>
        <p:txBody>
          <a:bodyPr/>
          <a:lstStyle/>
          <a:p>
            <a:endParaRPr lang="en-US"/>
          </a:p>
        </p:txBody>
      </p:sp>
      <p:sp>
        <p:nvSpPr>
          <p:cNvPr id="19" name="Freeform 19"/>
          <p:cNvSpPr/>
          <p:nvPr/>
        </p:nvSpPr>
        <p:spPr>
          <a:xfrm>
            <a:off x="499945" y="4664624"/>
            <a:ext cx="11301259" cy="5622376"/>
          </a:xfrm>
          <a:custGeom>
            <a:avLst/>
            <a:gdLst/>
            <a:ahLst/>
            <a:cxnLst/>
            <a:rect l="l" t="t" r="r" b="b"/>
            <a:pathLst>
              <a:path w="11301259" h="5622376">
                <a:moveTo>
                  <a:pt x="0" y="0"/>
                </a:moveTo>
                <a:lnTo>
                  <a:pt x="11301259" y="0"/>
                </a:lnTo>
                <a:lnTo>
                  <a:pt x="11301259" y="5622376"/>
                </a:lnTo>
                <a:lnTo>
                  <a:pt x="0" y="5622376"/>
                </a:lnTo>
                <a:lnTo>
                  <a:pt x="0" y="0"/>
                </a:lnTo>
                <a:close/>
              </a:path>
            </a:pathLst>
          </a:custGeom>
          <a:blipFill>
            <a:blip r:embed="rId3"/>
            <a:stretch>
              <a:fillRect/>
            </a:stretch>
          </a:blipFill>
        </p:spPr>
        <p:txBody>
          <a:bodyPr/>
          <a:lstStyle/>
          <a:p>
            <a:endParaRPr lang="en-US"/>
          </a:p>
        </p:txBody>
      </p:sp>
      <p:sp>
        <p:nvSpPr>
          <p:cNvPr id="20" name="TextBox 20"/>
          <p:cNvSpPr txBox="1"/>
          <p:nvPr/>
        </p:nvSpPr>
        <p:spPr>
          <a:xfrm>
            <a:off x="10626656" y="1829028"/>
            <a:ext cx="6632644" cy="1357380"/>
          </a:xfrm>
          <a:prstGeom prst="rect">
            <a:avLst/>
          </a:prstGeom>
        </p:spPr>
        <p:txBody>
          <a:bodyPr lIns="0" tIns="0" rIns="0" bIns="0" rtlCol="0" anchor="t">
            <a:spAutoFit/>
          </a:bodyPr>
          <a:lstStyle/>
          <a:p>
            <a:pPr algn="l">
              <a:lnSpc>
                <a:spcPts val="5110"/>
              </a:lnSpc>
            </a:pPr>
            <a:r>
              <a:rPr lang="en-US" sz="4732" b="1">
                <a:solidFill>
                  <a:srgbClr val="CD5124"/>
                </a:solidFill>
                <a:latin typeface="Poppins Bold"/>
                <a:ea typeface="Poppins Bold"/>
                <a:cs typeface="Poppins Bold"/>
                <a:sym typeface="Poppins Bold"/>
              </a:rPr>
              <a:t>BANK LOAN REPORT | </a:t>
            </a:r>
          </a:p>
          <a:p>
            <a:pPr algn="l">
              <a:lnSpc>
                <a:spcPts val="5110"/>
              </a:lnSpc>
            </a:pPr>
            <a:r>
              <a:rPr lang="en-US" sz="4732" b="1">
                <a:solidFill>
                  <a:srgbClr val="CD5124"/>
                </a:solidFill>
                <a:latin typeface="Poppins Bold"/>
                <a:ea typeface="Poppins Bold"/>
                <a:cs typeface="Poppins Bold"/>
                <a:sym typeface="Poppins Bold"/>
              </a:rPr>
              <a:t>PURPOSE</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83069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341606" y="328552"/>
            <a:ext cx="9605534" cy="4358332"/>
          </a:xfrm>
          <a:custGeom>
            <a:avLst/>
            <a:gdLst/>
            <a:ahLst/>
            <a:cxnLst/>
            <a:rect l="l" t="t" r="r" b="b"/>
            <a:pathLst>
              <a:path w="9605534" h="4358332">
                <a:moveTo>
                  <a:pt x="0" y="0"/>
                </a:moveTo>
                <a:lnTo>
                  <a:pt x="9605535" y="0"/>
                </a:lnTo>
                <a:lnTo>
                  <a:pt x="9605535" y="4358332"/>
                </a:lnTo>
                <a:lnTo>
                  <a:pt x="0" y="4358332"/>
                </a:lnTo>
                <a:lnTo>
                  <a:pt x="0" y="0"/>
                </a:lnTo>
                <a:close/>
              </a:path>
            </a:pathLst>
          </a:custGeom>
          <a:blipFill>
            <a:blip r:embed="rId2"/>
            <a:stretch>
              <a:fillRect/>
            </a:stretch>
          </a:blipFill>
        </p:spPr>
        <p:txBody>
          <a:bodyPr/>
          <a:lstStyle/>
          <a:p>
            <a:endParaRPr lang="en-US"/>
          </a:p>
        </p:txBody>
      </p:sp>
      <p:sp>
        <p:nvSpPr>
          <p:cNvPr id="19" name="Freeform 19"/>
          <p:cNvSpPr/>
          <p:nvPr/>
        </p:nvSpPr>
        <p:spPr>
          <a:xfrm>
            <a:off x="341606" y="5413153"/>
            <a:ext cx="14015945" cy="3223667"/>
          </a:xfrm>
          <a:custGeom>
            <a:avLst/>
            <a:gdLst/>
            <a:ahLst/>
            <a:cxnLst/>
            <a:rect l="l" t="t" r="r" b="b"/>
            <a:pathLst>
              <a:path w="14015945" h="3223667">
                <a:moveTo>
                  <a:pt x="0" y="0"/>
                </a:moveTo>
                <a:lnTo>
                  <a:pt x="14015945" y="0"/>
                </a:lnTo>
                <a:lnTo>
                  <a:pt x="14015945" y="3223667"/>
                </a:lnTo>
                <a:lnTo>
                  <a:pt x="0" y="3223667"/>
                </a:lnTo>
                <a:lnTo>
                  <a:pt x="0" y="0"/>
                </a:lnTo>
                <a:close/>
              </a:path>
            </a:pathLst>
          </a:custGeom>
          <a:blipFill>
            <a:blip r:embed="rId3"/>
            <a:stretch>
              <a:fillRect/>
            </a:stretch>
          </a:blipFill>
        </p:spPr>
        <p:txBody>
          <a:bodyPr/>
          <a:lstStyle/>
          <a:p>
            <a:endParaRPr lang="en-US"/>
          </a:p>
        </p:txBody>
      </p:sp>
      <p:sp>
        <p:nvSpPr>
          <p:cNvPr id="20" name="TextBox 20"/>
          <p:cNvSpPr txBox="1"/>
          <p:nvPr/>
        </p:nvSpPr>
        <p:spPr>
          <a:xfrm>
            <a:off x="11041229" y="1829028"/>
            <a:ext cx="6632644" cy="1247123"/>
          </a:xfrm>
          <a:prstGeom prst="rect">
            <a:avLst/>
          </a:prstGeom>
        </p:spPr>
        <p:txBody>
          <a:bodyPr lIns="0" tIns="0" rIns="0" bIns="0" rtlCol="0" anchor="t">
            <a:spAutoFit/>
          </a:bodyPr>
          <a:lstStyle/>
          <a:p>
            <a:pPr algn="l">
              <a:lnSpc>
                <a:spcPts val="5110"/>
              </a:lnSpc>
            </a:pPr>
            <a:r>
              <a:rPr lang="en-US" sz="4732" b="1">
                <a:solidFill>
                  <a:srgbClr val="CD5124"/>
                </a:solidFill>
                <a:latin typeface="Poppins Bold"/>
                <a:ea typeface="Poppins Bold"/>
                <a:cs typeface="Poppins Bold"/>
                <a:sym typeface="Poppins Bold"/>
              </a:rPr>
              <a:t>BANK LOAN REPORT | </a:t>
            </a:r>
          </a:p>
          <a:p>
            <a:pPr algn="l">
              <a:lnSpc>
                <a:spcPts val="4246"/>
              </a:lnSpc>
            </a:pPr>
            <a:r>
              <a:rPr lang="en-US" sz="3932" b="1">
                <a:solidFill>
                  <a:srgbClr val="CD5124"/>
                </a:solidFill>
                <a:latin typeface="Poppins Bold"/>
                <a:ea typeface="Poppins Bold"/>
                <a:cs typeface="Poppins Bold"/>
                <a:sym typeface="Poppins Bold"/>
              </a:rPr>
              <a:t>HOME OWNERSHIP</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83069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12041136" y="6902033"/>
            <a:ext cx="5662472" cy="1599648"/>
          </a:xfrm>
          <a:custGeom>
            <a:avLst/>
            <a:gdLst/>
            <a:ahLst/>
            <a:cxnLst/>
            <a:rect l="l" t="t" r="r" b="b"/>
            <a:pathLst>
              <a:path w="5662472" h="1599648">
                <a:moveTo>
                  <a:pt x="0" y="0"/>
                </a:moveTo>
                <a:lnTo>
                  <a:pt x="5662472" y="0"/>
                </a:lnTo>
                <a:lnTo>
                  <a:pt x="5662472" y="1599648"/>
                </a:lnTo>
                <a:lnTo>
                  <a:pt x="0" y="15996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1017279" y="2785905"/>
            <a:ext cx="10943402" cy="4116127"/>
          </a:xfrm>
          <a:prstGeom prst="rect">
            <a:avLst/>
          </a:prstGeom>
        </p:spPr>
        <p:txBody>
          <a:bodyPr lIns="0" tIns="0" rIns="0" bIns="0" rtlCol="0" anchor="t">
            <a:spAutoFit/>
          </a:bodyPr>
          <a:lstStyle/>
          <a:p>
            <a:pPr algn="just">
              <a:lnSpc>
                <a:spcPts val="3601"/>
              </a:lnSpc>
              <a:spcBef>
                <a:spcPct val="0"/>
              </a:spcBef>
            </a:pPr>
            <a:r>
              <a:rPr lang="en-US" sz="2572">
                <a:solidFill>
                  <a:srgbClr val="FFFFFF"/>
                </a:solidFill>
                <a:latin typeface="Poppins"/>
                <a:ea typeface="Poppins"/>
                <a:cs typeface="Poppins"/>
                <a:sym typeface="Poppins"/>
              </a:rPr>
              <a:t>Through systematic SQL queries, this report transforms raw lending data into actionable insights. It supports strategic decision-making by surfacing trends in loan applications, funding, repayments, and risk classification.</a:t>
            </a:r>
          </a:p>
          <a:p>
            <a:pPr algn="just">
              <a:lnSpc>
                <a:spcPts val="3601"/>
              </a:lnSpc>
              <a:spcBef>
                <a:spcPct val="0"/>
              </a:spcBef>
            </a:pPr>
            <a:r>
              <a:rPr lang="en-US" sz="2572">
                <a:solidFill>
                  <a:srgbClr val="FFFFFF"/>
                </a:solidFill>
                <a:latin typeface="Poppins"/>
                <a:ea typeface="Poppins"/>
                <a:cs typeface="Poppins"/>
                <a:sym typeface="Poppins"/>
              </a:rPr>
              <a:t>The modular design allows easy scaling and customization, enabling both granular views and high-level dashboards. This foundation empowers the organization to better manage risk, optimize lending practices, and strengthen portfolio performance.</a:t>
            </a:r>
          </a:p>
          <a:p>
            <a:pPr algn="ctr">
              <a:lnSpc>
                <a:spcPts val="3601"/>
              </a:lnSpc>
              <a:spcBef>
                <a:spcPct val="0"/>
              </a:spcBef>
            </a:pPr>
            <a:endParaRPr lang="en-US" sz="2572">
              <a:solidFill>
                <a:srgbClr val="FFFFFF"/>
              </a:solidFill>
              <a:latin typeface="Poppins"/>
              <a:ea typeface="Poppins"/>
              <a:cs typeface="Poppins"/>
              <a:sym typeface="Poppins"/>
            </a:endParaRPr>
          </a:p>
        </p:txBody>
      </p:sp>
      <p:sp>
        <p:nvSpPr>
          <p:cNvPr id="20" name="TextBox 20"/>
          <p:cNvSpPr txBox="1"/>
          <p:nvPr/>
        </p:nvSpPr>
        <p:spPr>
          <a:xfrm>
            <a:off x="1028700" y="1787900"/>
            <a:ext cx="6632644" cy="719819"/>
          </a:xfrm>
          <a:prstGeom prst="rect">
            <a:avLst/>
          </a:prstGeom>
        </p:spPr>
        <p:txBody>
          <a:bodyPr lIns="0" tIns="0" rIns="0" bIns="0" rtlCol="0" anchor="t">
            <a:spAutoFit/>
          </a:bodyPr>
          <a:lstStyle/>
          <a:p>
            <a:pPr algn="l">
              <a:lnSpc>
                <a:spcPts val="5110"/>
              </a:lnSpc>
            </a:pPr>
            <a:r>
              <a:rPr lang="en-US" sz="4732" b="1">
                <a:solidFill>
                  <a:srgbClr val="CD5124"/>
                </a:solidFill>
                <a:latin typeface="Poppins Bold"/>
                <a:ea typeface="Poppins Bold"/>
                <a:cs typeface="Poppins Bold"/>
                <a:sym typeface="Poppins Bold"/>
              </a:rPr>
              <a:t>CONCLUSION</a:t>
            </a:r>
          </a:p>
        </p:txBody>
      </p:sp>
      <p:sp>
        <p:nvSpPr>
          <p:cNvPr id="21" name="TextBox 21"/>
          <p:cNvSpPr txBox="1"/>
          <p:nvPr/>
        </p:nvSpPr>
        <p:spPr>
          <a:xfrm>
            <a:off x="10320253" y="7168733"/>
            <a:ext cx="8615289" cy="451944"/>
          </a:xfrm>
          <a:prstGeom prst="rect">
            <a:avLst/>
          </a:prstGeom>
        </p:spPr>
        <p:txBody>
          <a:bodyPr lIns="0" tIns="0" rIns="0" bIns="0" rtlCol="0" anchor="t">
            <a:spAutoFit/>
          </a:bodyPr>
          <a:lstStyle/>
          <a:p>
            <a:pPr algn="ctr">
              <a:lnSpc>
                <a:spcPts val="3466"/>
              </a:lnSpc>
              <a:spcBef>
                <a:spcPct val="0"/>
              </a:spcBef>
            </a:pPr>
            <a:r>
              <a:rPr lang="en-US" sz="2476">
                <a:solidFill>
                  <a:srgbClr val="FFFFFF"/>
                </a:solidFill>
                <a:latin typeface="Poppins"/>
                <a:ea typeface="Poppins"/>
                <a:cs typeface="Poppins"/>
                <a:sym typeface="Poppins"/>
              </a:rPr>
              <a:t>Presented by: Ansh Sharma</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83069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28700" y="2304450"/>
            <a:ext cx="7306875" cy="6953850"/>
            <a:chOff x="0" y="0"/>
            <a:chExt cx="1924444" cy="1831467"/>
          </a:xfrm>
        </p:grpSpPr>
        <p:sp>
          <p:nvSpPr>
            <p:cNvPr id="13" name="Freeform 13"/>
            <p:cNvSpPr/>
            <p:nvPr/>
          </p:nvSpPr>
          <p:spPr>
            <a:xfrm>
              <a:off x="0" y="0"/>
              <a:ext cx="1924444" cy="1831467"/>
            </a:xfrm>
            <a:custGeom>
              <a:avLst/>
              <a:gdLst/>
              <a:ahLst/>
              <a:cxnLst/>
              <a:rect l="l" t="t" r="r" b="b"/>
              <a:pathLst>
                <a:path w="1924444" h="1831467">
                  <a:moveTo>
                    <a:pt x="0" y="0"/>
                  </a:moveTo>
                  <a:lnTo>
                    <a:pt x="1924444" y="0"/>
                  </a:lnTo>
                  <a:lnTo>
                    <a:pt x="1924444" y="1831467"/>
                  </a:lnTo>
                  <a:lnTo>
                    <a:pt x="0" y="1831467"/>
                  </a:lnTo>
                  <a:close/>
                </a:path>
              </a:pathLst>
            </a:custGeom>
            <a:gradFill rotWithShape="1">
              <a:gsLst>
                <a:gs pos="0">
                  <a:srgbClr val="5A9DD9">
                    <a:alpha val="500"/>
                  </a:srgbClr>
                </a:gs>
                <a:gs pos="50000">
                  <a:srgbClr val="5A9DD9">
                    <a:alpha val="28500"/>
                  </a:srgbClr>
                </a:gs>
                <a:gs pos="100000">
                  <a:srgbClr val="5A9DD9">
                    <a:alpha val="100000"/>
                  </a:srgbClr>
                </a:gs>
              </a:gsLst>
              <a:lin ang="2700000"/>
            </a:gradFill>
          </p:spPr>
          <p:txBody>
            <a:bodyPr/>
            <a:lstStyle/>
            <a:p>
              <a:endParaRPr lang="en-US"/>
            </a:p>
          </p:txBody>
        </p:sp>
        <p:sp>
          <p:nvSpPr>
            <p:cNvPr id="14" name="TextBox 14"/>
            <p:cNvSpPr txBox="1"/>
            <p:nvPr/>
          </p:nvSpPr>
          <p:spPr>
            <a:xfrm>
              <a:off x="0" y="-57150"/>
              <a:ext cx="1924444" cy="1888617"/>
            </a:xfrm>
            <a:prstGeom prst="rect">
              <a:avLst/>
            </a:prstGeom>
          </p:spPr>
          <p:txBody>
            <a:bodyPr lIns="50800" tIns="50800" rIns="50800" bIns="50800" rtlCol="0" anchor="ctr"/>
            <a:lstStyle/>
            <a:p>
              <a:pPr algn="ctr">
                <a:lnSpc>
                  <a:spcPts val="2771"/>
                </a:lnSpc>
              </a:pPr>
              <a:endParaRPr/>
            </a:p>
          </p:txBody>
        </p:sp>
      </p:grpSp>
      <p:grpSp>
        <p:nvGrpSpPr>
          <p:cNvPr id="15" name="Group 15"/>
          <p:cNvGrpSpPr/>
          <p:nvPr/>
        </p:nvGrpSpPr>
        <p:grpSpPr>
          <a:xfrm>
            <a:off x="8672153" y="1028700"/>
            <a:ext cx="1498406" cy="8229600"/>
            <a:chOff x="0" y="0"/>
            <a:chExt cx="139163" cy="764315"/>
          </a:xfrm>
        </p:grpSpPr>
        <p:sp>
          <p:nvSpPr>
            <p:cNvPr id="16" name="Freeform 16"/>
            <p:cNvSpPr/>
            <p:nvPr/>
          </p:nvSpPr>
          <p:spPr>
            <a:xfrm rot="1275094">
              <a:off x="-133787" y="767"/>
              <a:ext cx="406736" cy="762781"/>
            </a:xfrm>
            <a:custGeom>
              <a:avLst/>
              <a:gdLst/>
              <a:ahLst/>
              <a:cxnLst/>
              <a:rect l="l" t="t" r="r" b="b"/>
              <a:pathLst>
                <a:path w="406736" h="762781">
                  <a:moveTo>
                    <a:pt x="0" y="50441"/>
                  </a:moveTo>
                  <a:lnTo>
                    <a:pt x="129700" y="0"/>
                  </a:lnTo>
                  <a:lnTo>
                    <a:pt x="406736" y="712340"/>
                  </a:lnTo>
                  <a:lnTo>
                    <a:pt x="277037" y="762781"/>
                  </a:lnTo>
                  <a:close/>
                </a:path>
              </a:pathLst>
            </a:custGeom>
            <a:blipFill>
              <a:blip r:embed="rId2"/>
              <a:stretch>
                <a:fillRect l="-22814" r="-160260"/>
              </a:stretch>
            </a:blipFill>
          </p:spPr>
          <p:txBody>
            <a:bodyPr/>
            <a:lstStyle/>
            <a:p>
              <a:endParaRPr lang="en-US"/>
            </a:p>
          </p:txBody>
        </p:sp>
      </p:grpSp>
      <p:grpSp>
        <p:nvGrpSpPr>
          <p:cNvPr id="17" name="Group 17"/>
          <p:cNvGrpSpPr/>
          <p:nvPr/>
        </p:nvGrpSpPr>
        <p:grpSpPr>
          <a:xfrm>
            <a:off x="10386549" y="1028700"/>
            <a:ext cx="3232066" cy="8229600"/>
            <a:chOff x="0" y="0"/>
            <a:chExt cx="300175" cy="764315"/>
          </a:xfrm>
        </p:grpSpPr>
        <p:sp>
          <p:nvSpPr>
            <p:cNvPr id="18" name="Freeform 18"/>
            <p:cNvSpPr/>
            <p:nvPr/>
          </p:nvSpPr>
          <p:spPr>
            <a:xfrm>
              <a:off x="0" y="0"/>
              <a:ext cx="300175" cy="764315"/>
            </a:xfrm>
            <a:custGeom>
              <a:avLst/>
              <a:gdLst/>
              <a:ahLst/>
              <a:cxnLst/>
              <a:rect l="l" t="t" r="r" b="b"/>
              <a:pathLst>
                <a:path w="300175" h="764315">
                  <a:moveTo>
                    <a:pt x="0" y="0"/>
                  </a:moveTo>
                  <a:lnTo>
                    <a:pt x="300175" y="0"/>
                  </a:lnTo>
                  <a:lnTo>
                    <a:pt x="300175" y="764315"/>
                  </a:lnTo>
                  <a:lnTo>
                    <a:pt x="0" y="764315"/>
                  </a:lnTo>
                  <a:close/>
                </a:path>
              </a:pathLst>
            </a:custGeom>
            <a:blipFill>
              <a:blip r:embed="rId3"/>
              <a:stretch>
                <a:fillRect l="-109638" r="-109638"/>
              </a:stretch>
            </a:blipFill>
          </p:spPr>
          <p:txBody>
            <a:bodyPr/>
            <a:lstStyle/>
            <a:p>
              <a:endParaRPr lang="en-US"/>
            </a:p>
          </p:txBody>
        </p:sp>
      </p:grpSp>
      <p:grpSp>
        <p:nvGrpSpPr>
          <p:cNvPr id="19" name="Group 19"/>
          <p:cNvGrpSpPr/>
          <p:nvPr/>
        </p:nvGrpSpPr>
        <p:grpSpPr>
          <a:xfrm>
            <a:off x="13837690" y="1028700"/>
            <a:ext cx="3421610" cy="8229600"/>
            <a:chOff x="0" y="0"/>
            <a:chExt cx="317778" cy="764315"/>
          </a:xfrm>
        </p:grpSpPr>
        <p:sp>
          <p:nvSpPr>
            <p:cNvPr id="20" name="Freeform 20"/>
            <p:cNvSpPr/>
            <p:nvPr/>
          </p:nvSpPr>
          <p:spPr>
            <a:xfrm>
              <a:off x="0" y="0"/>
              <a:ext cx="317778" cy="764315"/>
            </a:xfrm>
            <a:custGeom>
              <a:avLst/>
              <a:gdLst/>
              <a:ahLst/>
              <a:cxnLst/>
              <a:rect l="l" t="t" r="r" b="b"/>
              <a:pathLst>
                <a:path w="317778" h="764315">
                  <a:moveTo>
                    <a:pt x="0" y="0"/>
                  </a:moveTo>
                  <a:lnTo>
                    <a:pt x="317778" y="0"/>
                  </a:lnTo>
                  <a:lnTo>
                    <a:pt x="317778" y="764315"/>
                  </a:lnTo>
                  <a:lnTo>
                    <a:pt x="0" y="764315"/>
                  </a:lnTo>
                  <a:close/>
                </a:path>
              </a:pathLst>
            </a:custGeom>
            <a:blipFill>
              <a:blip r:embed="rId4"/>
              <a:stretch>
                <a:fillRect l="-130163" r="-130163"/>
              </a:stretch>
            </a:blipFill>
          </p:spPr>
          <p:txBody>
            <a:bodyPr/>
            <a:lstStyle/>
            <a:p>
              <a:endParaRPr lang="en-US"/>
            </a:p>
          </p:txBody>
        </p:sp>
      </p:grpSp>
      <p:sp>
        <p:nvSpPr>
          <p:cNvPr id="21" name="TextBox 21"/>
          <p:cNvSpPr txBox="1"/>
          <p:nvPr/>
        </p:nvSpPr>
        <p:spPr>
          <a:xfrm>
            <a:off x="1028700" y="1038225"/>
            <a:ext cx="6748251" cy="477393"/>
          </a:xfrm>
          <a:prstGeom prst="rect">
            <a:avLst/>
          </a:prstGeom>
        </p:spPr>
        <p:txBody>
          <a:bodyPr lIns="0" tIns="0" rIns="0" bIns="0" rtlCol="0" anchor="t">
            <a:spAutoFit/>
          </a:bodyPr>
          <a:lstStyle/>
          <a:p>
            <a:pPr algn="l">
              <a:lnSpc>
                <a:spcPts val="3456"/>
              </a:lnSpc>
            </a:pPr>
            <a:r>
              <a:rPr lang="en-US" sz="3200" b="1">
                <a:solidFill>
                  <a:srgbClr val="ACD1F2"/>
                </a:solidFill>
                <a:latin typeface="Poppins Semi-Bold"/>
                <a:ea typeface="Poppins Semi-Bold"/>
                <a:cs typeface="Poppins Semi-Bold"/>
                <a:sym typeface="Poppins Semi-Bold"/>
              </a:rPr>
              <a:t>PROJECT OVERVIEW</a:t>
            </a:r>
          </a:p>
        </p:txBody>
      </p:sp>
      <p:sp>
        <p:nvSpPr>
          <p:cNvPr id="22" name="TextBox 22"/>
          <p:cNvSpPr txBox="1"/>
          <p:nvPr/>
        </p:nvSpPr>
        <p:spPr>
          <a:xfrm>
            <a:off x="1513000" y="3173849"/>
            <a:ext cx="6604539" cy="4657569"/>
          </a:xfrm>
          <a:prstGeom prst="rect">
            <a:avLst/>
          </a:prstGeom>
        </p:spPr>
        <p:txBody>
          <a:bodyPr lIns="0" tIns="0" rIns="0" bIns="0" rtlCol="0" anchor="t">
            <a:spAutoFit/>
          </a:bodyPr>
          <a:lstStyle/>
          <a:p>
            <a:pPr algn="l">
              <a:lnSpc>
                <a:spcPts val="2826"/>
              </a:lnSpc>
            </a:pPr>
            <a:r>
              <a:rPr lang="en-US" sz="2063">
                <a:solidFill>
                  <a:srgbClr val="FFFFFF"/>
                </a:solidFill>
                <a:latin typeface="Poppins"/>
                <a:ea typeface="Poppins"/>
                <a:cs typeface="Poppins"/>
                <a:sym typeface="Poppins"/>
              </a:rPr>
              <a:t>Our approach offers a precise, data-driven solution for analyzing bank loan performance using SQL. By converting raw financial records into structured insights, the project enables comprehensive tracking of key metrics such as application volume, funding, repayments, and loan quality. It addresses critical challenges in portfolio assessment through modular queries, segment-level breakdowns, and repeatable logic. Designed with clarity and scalability in mind, this solution empowers stakeholders to make informed decisions, streamline reporting, and improve overall financial oversight.</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83069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sp>
        <p:nvSpPr>
          <p:cNvPr id="12" name="Freeform 12"/>
          <p:cNvSpPr/>
          <p:nvPr/>
        </p:nvSpPr>
        <p:spPr>
          <a:xfrm>
            <a:off x="6696118" y="3985411"/>
            <a:ext cx="4895765" cy="2572502"/>
          </a:xfrm>
          <a:custGeom>
            <a:avLst/>
            <a:gdLst/>
            <a:ahLst/>
            <a:cxnLst/>
            <a:rect l="l" t="t" r="r" b="b"/>
            <a:pathLst>
              <a:path w="4895765" h="2572502">
                <a:moveTo>
                  <a:pt x="0" y="0"/>
                </a:moveTo>
                <a:lnTo>
                  <a:pt x="4895764" y="0"/>
                </a:lnTo>
                <a:lnTo>
                  <a:pt x="4895764" y="2572501"/>
                </a:lnTo>
                <a:lnTo>
                  <a:pt x="0" y="2572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202177" y="3985411"/>
            <a:ext cx="4568775" cy="2855484"/>
          </a:xfrm>
          <a:custGeom>
            <a:avLst/>
            <a:gdLst/>
            <a:ahLst/>
            <a:cxnLst/>
            <a:rect l="l" t="t" r="r" b="b"/>
            <a:pathLst>
              <a:path w="4568775" h="2855484">
                <a:moveTo>
                  <a:pt x="0" y="0"/>
                </a:moveTo>
                <a:lnTo>
                  <a:pt x="4568775" y="0"/>
                </a:lnTo>
                <a:lnTo>
                  <a:pt x="4568775" y="2855484"/>
                </a:lnTo>
                <a:lnTo>
                  <a:pt x="0" y="2855484"/>
                </a:lnTo>
                <a:lnTo>
                  <a:pt x="0" y="0"/>
                </a:lnTo>
                <a:close/>
              </a:path>
            </a:pathLst>
          </a:custGeom>
          <a:blipFill>
            <a:blip r:embed="rId4"/>
            <a:stretch>
              <a:fillRect/>
            </a:stretch>
          </a:blipFill>
        </p:spPr>
        <p:txBody>
          <a:bodyPr/>
          <a:lstStyle/>
          <a:p>
            <a:endParaRPr lang="en-US"/>
          </a:p>
        </p:txBody>
      </p:sp>
      <p:sp>
        <p:nvSpPr>
          <p:cNvPr id="14" name="Freeform 14"/>
          <p:cNvSpPr/>
          <p:nvPr/>
        </p:nvSpPr>
        <p:spPr>
          <a:xfrm>
            <a:off x="12363555" y="3985411"/>
            <a:ext cx="4875761" cy="2749388"/>
          </a:xfrm>
          <a:custGeom>
            <a:avLst/>
            <a:gdLst/>
            <a:ahLst/>
            <a:cxnLst/>
            <a:rect l="l" t="t" r="r" b="b"/>
            <a:pathLst>
              <a:path w="4875761" h="2749388">
                <a:moveTo>
                  <a:pt x="0" y="0"/>
                </a:moveTo>
                <a:lnTo>
                  <a:pt x="4875761" y="0"/>
                </a:lnTo>
                <a:lnTo>
                  <a:pt x="4875761" y="2749387"/>
                </a:lnTo>
                <a:lnTo>
                  <a:pt x="0" y="2749387"/>
                </a:lnTo>
                <a:lnTo>
                  <a:pt x="0" y="0"/>
                </a:lnTo>
                <a:close/>
              </a:path>
            </a:pathLst>
          </a:custGeom>
          <a:blipFill>
            <a:blip r:embed="rId5"/>
            <a:stretch>
              <a:fillRect/>
            </a:stretch>
          </a:blipFill>
        </p:spPr>
        <p:txBody>
          <a:bodyPr/>
          <a:lstStyle/>
          <a:p>
            <a:endParaRPr lang="en-US"/>
          </a:p>
        </p:txBody>
      </p:sp>
      <p:sp>
        <p:nvSpPr>
          <p:cNvPr id="15" name="TextBox 15"/>
          <p:cNvSpPr txBox="1"/>
          <p:nvPr/>
        </p:nvSpPr>
        <p:spPr>
          <a:xfrm>
            <a:off x="5769874" y="2427441"/>
            <a:ext cx="6573697" cy="625983"/>
          </a:xfrm>
          <a:prstGeom prst="rect">
            <a:avLst/>
          </a:prstGeom>
        </p:spPr>
        <p:txBody>
          <a:bodyPr lIns="0" tIns="0" rIns="0" bIns="0" rtlCol="0" anchor="t">
            <a:spAutoFit/>
          </a:bodyPr>
          <a:lstStyle/>
          <a:p>
            <a:pPr algn="ctr">
              <a:lnSpc>
                <a:spcPts val="4535"/>
              </a:lnSpc>
            </a:pPr>
            <a:r>
              <a:rPr lang="en-US" sz="4199" b="1">
                <a:solidFill>
                  <a:srgbClr val="ACD1F2"/>
                </a:solidFill>
                <a:latin typeface="Poppins Semi-Bold"/>
                <a:ea typeface="Poppins Semi-Bold"/>
                <a:cs typeface="Poppins Semi-Bold"/>
                <a:sym typeface="Poppins Semi-Bold"/>
              </a:rPr>
              <a:t>🛠 TOOLS USED</a:t>
            </a:r>
          </a:p>
        </p:txBody>
      </p:sp>
      <p:sp>
        <p:nvSpPr>
          <p:cNvPr id="16" name="TextBox 16"/>
          <p:cNvSpPr txBox="1"/>
          <p:nvPr/>
        </p:nvSpPr>
        <p:spPr>
          <a:xfrm>
            <a:off x="1028700" y="7176426"/>
            <a:ext cx="4915729" cy="349758"/>
          </a:xfrm>
          <a:prstGeom prst="rect">
            <a:avLst/>
          </a:prstGeom>
        </p:spPr>
        <p:txBody>
          <a:bodyPr lIns="0" tIns="0" rIns="0" bIns="0" rtlCol="0" anchor="t">
            <a:spAutoFit/>
          </a:bodyPr>
          <a:lstStyle/>
          <a:p>
            <a:pPr algn="ctr">
              <a:lnSpc>
                <a:spcPts val="2771"/>
              </a:lnSpc>
            </a:pPr>
            <a:r>
              <a:rPr lang="en-US" sz="1979">
                <a:solidFill>
                  <a:srgbClr val="ACD1F2"/>
                </a:solidFill>
                <a:latin typeface="Poppins"/>
                <a:ea typeface="Poppins"/>
                <a:cs typeface="Poppins"/>
                <a:sym typeface="Poppins"/>
              </a:rPr>
              <a:t>MISCROSOFT EXCEL</a:t>
            </a:r>
          </a:p>
        </p:txBody>
      </p:sp>
      <p:sp>
        <p:nvSpPr>
          <p:cNvPr id="17" name="TextBox 17"/>
          <p:cNvSpPr txBox="1"/>
          <p:nvPr/>
        </p:nvSpPr>
        <p:spPr>
          <a:xfrm>
            <a:off x="6686136" y="7176426"/>
            <a:ext cx="4915729" cy="349758"/>
          </a:xfrm>
          <a:prstGeom prst="rect">
            <a:avLst/>
          </a:prstGeom>
        </p:spPr>
        <p:txBody>
          <a:bodyPr lIns="0" tIns="0" rIns="0" bIns="0" rtlCol="0" anchor="t">
            <a:spAutoFit/>
          </a:bodyPr>
          <a:lstStyle/>
          <a:p>
            <a:pPr algn="ctr">
              <a:lnSpc>
                <a:spcPts val="2771"/>
              </a:lnSpc>
            </a:pPr>
            <a:r>
              <a:rPr lang="en-US" sz="1979">
                <a:solidFill>
                  <a:srgbClr val="ACD1F2"/>
                </a:solidFill>
                <a:latin typeface="Poppins"/>
                <a:ea typeface="Poppins"/>
                <a:cs typeface="Poppins"/>
                <a:sym typeface="Poppins"/>
              </a:rPr>
              <a:t>MySQL</a:t>
            </a:r>
          </a:p>
        </p:txBody>
      </p:sp>
      <p:sp>
        <p:nvSpPr>
          <p:cNvPr id="18" name="TextBox 18"/>
          <p:cNvSpPr txBox="1"/>
          <p:nvPr/>
        </p:nvSpPr>
        <p:spPr>
          <a:xfrm>
            <a:off x="12343571" y="7176426"/>
            <a:ext cx="4915729" cy="349758"/>
          </a:xfrm>
          <a:prstGeom prst="rect">
            <a:avLst/>
          </a:prstGeom>
        </p:spPr>
        <p:txBody>
          <a:bodyPr lIns="0" tIns="0" rIns="0" bIns="0" rtlCol="0" anchor="t">
            <a:spAutoFit/>
          </a:bodyPr>
          <a:lstStyle/>
          <a:p>
            <a:pPr algn="ctr">
              <a:lnSpc>
                <a:spcPts val="2771"/>
              </a:lnSpc>
            </a:pPr>
            <a:r>
              <a:rPr lang="en-US" sz="1979">
                <a:solidFill>
                  <a:srgbClr val="ACD1F2"/>
                </a:solidFill>
                <a:latin typeface="Poppins"/>
                <a:ea typeface="Poppins"/>
                <a:cs typeface="Poppins"/>
                <a:sym typeface="Poppins"/>
              </a:rPr>
              <a:t>Tableau</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2147969"/>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190441"/>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419581"/>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1028700" y="2190441"/>
            <a:ext cx="7234432" cy="1774483"/>
          </a:xfrm>
          <a:custGeom>
            <a:avLst/>
            <a:gdLst/>
            <a:ahLst/>
            <a:cxnLst/>
            <a:rect l="l" t="t" r="r" b="b"/>
            <a:pathLst>
              <a:path w="7234432" h="1774483">
                <a:moveTo>
                  <a:pt x="0" y="0"/>
                </a:moveTo>
                <a:lnTo>
                  <a:pt x="7234432" y="0"/>
                </a:lnTo>
                <a:lnTo>
                  <a:pt x="7234432" y="1774483"/>
                </a:lnTo>
                <a:lnTo>
                  <a:pt x="0" y="1774483"/>
                </a:lnTo>
                <a:lnTo>
                  <a:pt x="0" y="0"/>
                </a:lnTo>
                <a:close/>
              </a:path>
            </a:pathLst>
          </a:custGeom>
          <a:blipFill>
            <a:blip r:embed="rId2"/>
            <a:stretch>
              <a:fillRect/>
            </a:stretch>
          </a:blipFill>
        </p:spPr>
        <p:txBody>
          <a:bodyPr/>
          <a:lstStyle/>
          <a:p>
            <a:endParaRPr lang="en-US"/>
          </a:p>
        </p:txBody>
      </p:sp>
      <p:sp>
        <p:nvSpPr>
          <p:cNvPr id="19" name="Freeform 19"/>
          <p:cNvSpPr/>
          <p:nvPr/>
        </p:nvSpPr>
        <p:spPr>
          <a:xfrm>
            <a:off x="11704958" y="2190441"/>
            <a:ext cx="4156092" cy="1716072"/>
          </a:xfrm>
          <a:custGeom>
            <a:avLst/>
            <a:gdLst/>
            <a:ahLst/>
            <a:cxnLst/>
            <a:rect l="l" t="t" r="r" b="b"/>
            <a:pathLst>
              <a:path w="4156092" h="1716072">
                <a:moveTo>
                  <a:pt x="0" y="0"/>
                </a:moveTo>
                <a:lnTo>
                  <a:pt x="4156092" y="0"/>
                </a:lnTo>
                <a:lnTo>
                  <a:pt x="4156092" y="1716071"/>
                </a:lnTo>
                <a:lnTo>
                  <a:pt x="0" y="1716071"/>
                </a:lnTo>
                <a:lnTo>
                  <a:pt x="0" y="0"/>
                </a:lnTo>
                <a:close/>
              </a:path>
            </a:pathLst>
          </a:custGeom>
          <a:blipFill>
            <a:blip r:embed="rId3"/>
            <a:stretch>
              <a:fillRect l="-1005" r="-1005"/>
            </a:stretch>
          </a:blipFill>
        </p:spPr>
        <p:txBody>
          <a:bodyPr/>
          <a:lstStyle/>
          <a:p>
            <a:endParaRPr lang="en-US"/>
          </a:p>
        </p:txBody>
      </p:sp>
      <p:sp>
        <p:nvSpPr>
          <p:cNvPr id="20" name="Freeform 20"/>
          <p:cNvSpPr/>
          <p:nvPr/>
        </p:nvSpPr>
        <p:spPr>
          <a:xfrm>
            <a:off x="1028700" y="4917763"/>
            <a:ext cx="5658814" cy="2197595"/>
          </a:xfrm>
          <a:custGeom>
            <a:avLst/>
            <a:gdLst/>
            <a:ahLst/>
            <a:cxnLst/>
            <a:rect l="l" t="t" r="r" b="b"/>
            <a:pathLst>
              <a:path w="5658814" h="2197595">
                <a:moveTo>
                  <a:pt x="0" y="0"/>
                </a:moveTo>
                <a:lnTo>
                  <a:pt x="5658814" y="0"/>
                </a:lnTo>
                <a:lnTo>
                  <a:pt x="5658814" y="2197595"/>
                </a:lnTo>
                <a:lnTo>
                  <a:pt x="0" y="2197595"/>
                </a:lnTo>
                <a:lnTo>
                  <a:pt x="0" y="0"/>
                </a:lnTo>
                <a:close/>
              </a:path>
            </a:pathLst>
          </a:custGeom>
          <a:blipFill>
            <a:blip r:embed="rId4"/>
            <a:stretch>
              <a:fillRect r="-850"/>
            </a:stretch>
          </a:blipFill>
        </p:spPr>
        <p:txBody>
          <a:bodyPr/>
          <a:lstStyle/>
          <a:p>
            <a:endParaRPr lang="en-US"/>
          </a:p>
        </p:txBody>
      </p:sp>
      <p:sp>
        <p:nvSpPr>
          <p:cNvPr id="21" name="Freeform 21"/>
          <p:cNvSpPr/>
          <p:nvPr/>
        </p:nvSpPr>
        <p:spPr>
          <a:xfrm>
            <a:off x="11704958" y="4917763"/>
            <a:ext cx="4156092" cy="2122934"/>
          </a:xfrm>
          <a:custGeom>
            <a:avLst/>
            <a:gdLst/>
            <a:ahLst/>
            <a:cxnLst/>
            <a:rect l="l" t="t" r="r" b="b"/>
            <a:pathLst>
              <a:path w="4156092" h="2122934">
                <a:moveTo>
                  <a:pt x="0" y="0"/>
                </a:moveTo>
                <a:lnTo>
                  <a:pt x="4156092" y="0"/>
                </a:lnTo>
                <a:lnTo>
                  <a:pt x="4156092" y="2122934"/>
                </a:lnTo>
                <a:lnTo>
                  <a:pt x="0" y="2122934"/>
                </a:lnTo>
                <a:lnTo>
                  <a:pt x="0" y="0"/>
                </a:lnTo>
                <a:close/>
              </a:path>
            </a:pathLst>
          </a:custGeom>
          <a:blipFill>
            <a:blip r:embed="rId5"/>
            <a:stretch>
              <a:fillRect l="-13416" r="-61449" b="-27154"/>
            </a:stretch>
          </a:blipFill>
        </p:spPr>
        <p:txBody>
          <a:bodyPr/>
          <a:lstStyle/>
          <a:p>
            <a:endParaRPr lang="en-US"/>
          </a:p>
        </p:txBody>
      </p:sp>
      <p:sp>
        <p:nvSpPr>
          <p:cNvPr id="22" name="Freeform 22"/>
          <p:cNvSpPr/>
          <p:nvPr/>
        </p:nvSpPr>
        <p:spPr>
          <a:xfrm>
            <a:off x="8918390" y="5562744"/>
            <a:ext cx="2129343" cy="907632"/>
          </a:xfrm>
          <a:custGeom>
            <a:avLst/>
            <a:gdLst/>
            <a:ahLst/>
            <a:cxnLst/>
            <a:rect l="l" t="t" r="r" b="b"/>
            <a:pathLst>
              <a:path w="2129343" h="907632">
                <a:moveTo>
                  <a:pt x="0" y="0"/>
                </a:moveTo>
                <a:lnTo>
                  <a:pt x="2129343" y="0"/>
                </a:lnTo>
                <a:lnTo>
                  <a:pt x="2129343" y="907632"/>
                </a:lnTo>
                <a:lnTo>
                  <a:pt x="0" y="907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3" name="Freeform 23"/>
          <p:cNvSpPr/>
          <p:nvPr/>
        </p:nvSpPr>
        <p:spPr>
          <a:xfrm>
            <a:off x="8918390" y="8499201"/>
            <a:ext cx="2129343" cy="907632"/>
          </a:xfrm>
          <a:custGeom>
            <a:avLst/>
            <a:gdLst/>
            <a:ahLst/>
            <a:cxnLst/>
            <a:rect l="l" t="t" r="r" b="b"/>
            <a:pathLst>
              <a:path w="2129343" h="907632">
                <a:moveTo>
                  <a:pt x="0" y="0"/>
                </a:moveTo>
                <a:lnTo>
                  <a:pt x="2129343" y="0"/>
                </a:lnTo>
                <a:lnTo>
                  <a:pt x="2129343" y="907633"/>
                </a:lnTo>
                <a:lnTo>
                  <a:pt x="0" y="9076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4" name="Freeform 24"/>
          <p:cNvSpPr/>
          <p:nvPr/>
        </p:nvSpPr>
        <p:spPr>
          <a:xfrm>
            <a:off x="8918390" y="2623866"/>
            <a:ext cx="2129343" cy="907632"/>
          </a:xfrm>
          <a:custGeom>
            <a:avLst/>
            <a:gdLst/>
            <a:ahLst/>
            <a:cxnLst/>
            <a:rect l="l" t="t" r="r" b="b"/>
            <a:pathLst>
              <a:path w="2129343" h="907632">
                <a:moveTo>
                  <a:pt x="0" y="0"/>
                </a:moveTo>
                <a:lnTo>
                  <a:pt x="2129343" y="0"/>
                </a:lnTo>
                <a:lnTo>
                  <a:pt x="2129343" y="907632"/>
                </a:lnTo>
                <a:lnTo>
                  <a:pt x="0" y="907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5" name="Freeform 25"/>
          <p:cNvSpPr/>
          <p:nvPr/>
        </p:nvSpPr>
        <p:spPr>
          <a:xfrm>
            <a:off x="1114351" y="8025616"/>
            <a:ext cx="4798396" cy="1944981"/>
          </a:xfrm>
          <a:custGeom>
            <a:avLst/>
            <a:gdLst/>
            <a:ahLst/>
            <a:cxnLst/>
            <a:rect l="l" t="t" r="r" b="b"/>
            <a:pathLst>
              <a:path w="4798396" h="1944981">
                <a:moveTo>
                  <a:pt x="0" y="0"/>
                </a:moveTo>
                <a:lnTo>
                  <a:pt x="4798396" y="0"/>
                </a:lnTo>
                <a:lnTo>
                  <a:pt x="4798396" y="1944981"/>
                </a:lnTo>
                <a:lnTo>
                  <a:pt x="0" y="1944981"/>
                </a:lnTo>
                <a:lnTo>
                  <a:pt x="0" y="0"/>
                </a:lnTo>
                <a:close/>
              </a:path>
            </a:pathLst>
          </a:custGeom>
          <a:blipFill>
            <a:blip r:embed="rId8"/>
            <a:stretch>
              <a:fillRect r="-708"/>
            </a:stretch>
          </a:blipFill>
        </p:spPr>
        <p:txBody>
          <a:bodyPr/>
          <a:lstStyle/>
          <a:p>
            <a:endParaRPr lang="en-US"/>
          </a:p>
        </p:txBody>
      </p:sp>
      <p:sp>
        <p:nvSpPr>
          <p:cNvPr id="26" name="Freeform 26"/>
          <p:cNvSpPr/>
          <p:nvPr/>
        </p:nvSpPr>
        <p:spPr>
          <a:xfrm>
            <a:off x="11704958" y="7947050"/>
            <a:ext cx="4156092" cy="2023547"/>
          </a:xfrm>
          <a:custGeom>
            <a:avLst/>
            <a:gdLst/>
            <a:ahLst/>
            <a:cxnLst/>
            <a:rect l="l" t="t" r="r" b="b"/>
            <a:pathLst>
              <a:path w="4156092" h="2023547">
                <a:moveTo>
                  <a:pt x="0" y="0"/>
                </a:moveTo>
                <a:lnTo>
                  <a:pt x="4156092" y="0"/>
                </a:lnTo>
                <a:lnTo>
                  <a:pt x="4156092" y="2023547"/>
                </a:lnTo>
                <a:lnTo>
                  <a:pt x="0" y="2023547"/>
                </a:lnTo>
                <a:lnTo>
                  <a:pt x="0" y="0"/>
                </a:lnTo>
                <a:close/>
              </a:path>
            </a:pathLst>
          </a:custGeom>
          <a:blipFill>
            <a:blip r:embed="rId9"/>
            <a:stretch>
              <a:fillRect l="-3723" t="-7096" r="-3723"/>
            </a:stretch>
          </a:blipFill>
        </p:spPr>
        <p:txBody>
          <a:bodyPr/>
          <a:lstStyle/>
          <a:p>
            <a:endParaRPr lang="en-US"/>
          </a:p>
        </p:txBody>
      </p:sp>
      <p:sp>
        <p:nvSpPr>
          <p:cNvPr id="27" name="TextBox 27"/>
          <p:cNvSpPr txBox="1"/>
          <p:nvPr/>
        </p:nvSpPr>
        <p:spPr>
          <a:xfrm>
            <a:off x="5472106" y="551307"/>
            <a:ext cx="7029294" cy="915543"/>
          </a:xfrm>
          <a:prstGeom prst="rect">
            <a:avLst/>
          </a:prstGeom>
        </p:spPr>
        <p:txBody>
          <a:bodyPr lIns="0" tIns="0" rIns="0" bIns="0" rtlCol="0" anchor="t">
            <a:spAutoFit/>
          </a:bodyPr>
          <a:lstStyle/>
          <a:p>
            <a:pPr algn="l">
              <a:lnSpc>
                <a:spcPts val="3456"/>
              </a:lnSpc>
            </a:pPr>
            <a:r>
              <a:rPr lang="en-US" sz="3200" b="1">
                <a:solidFill>
                  <a:srgbClr val="ACD1F2"/>
                </a:solidFill>
                <a:latin typeface="Poppins Semi-Bold"/>
                <a:ea typeface="Poppins Semi-Bold"/>
                <a:cs typeface="Poppins Semi-Bold"/>
                <a:sym typeface="Poppins Semi-Bold"/>
              </a:rPr>
              <a:t>BANK LOAN REPORT | SUMMARY</a:t>
            </a:r>
          </a:p>
          <a:p>
            <a:pPr algn="l">
              <a:lnSpc>
                <a:spcPts val="3456"/>
              </a:lnSpc>
            </a:pPr>
            <a:endParaRPr lang="en-US" sz="3200" b="1">
              <a:solidFill>
                <a:srgbClr val="ACD1F2"/>
              </a:solidFill>
              <a:latin typeface="Poppins Semi-Bold"/>
              <a:ea typeface="Poppins Semi-Bold"/>
              <a:cs typeface="Poppins Semi-Bold"/>
              <a:sym typeface="Poppins Semi-Bold"/>
            </a:endParaRPr>
          </a:p>
        </p:txBody>
      </p:sp>
      <p:sp>
        <p:nvSpPr>
          <p:cNvPr id="28" name="TextBox 28"/>
          <p:cNvSpPr txBox="1"/>
          <p:nvPr/>
        </p:nvSpPr>
        <p:spPr>
          <a:xfrm>
            <a:off x="1114351" y="1727027"/>
            <a:ext cx="3745307" cy="670308"/>
          </a:xfrm>
          <a:prstGeom prst="rect">
            <a:avLst/>
          </a:prstGeom>
        </p:spPr>
        <p:txBody>
          <a:bodyPr lIns="0" tIns="0" rIns="0" bIns="0" rtlCol="0" anchor="t">
            <a:spAutoFit/>
          </a:bodyPr>
          <a:lstStyle/>
          <a:p>
            <a:pPr algn="l">
              <a:lnSpc>
                <a:spcPts val="2358"/>
              </a:lnSpc>
            </a:pPr>
            <a:r>
              <a:rPr lang="en-US" sz="2184" b="1">
                <a:solidFill>
                  <a:srgbClr val="FFFFFF"/>
                </a:solidFill>
                <a:latin typeface="Poppins Semi-Bold"/>
                <a:ea typeface="Poppins Semi-Bold"/>
                <a:cs typeface="Poppins Semi-Bold"/>
                <a:sym typeface="Poppins Semi-Bold"/>
              </a:rPr>
              <a:t>TOTAL LOAN APPLICATIONS</a:t>
            </a:r>
          </a:p>
          <a:p>
            <a:pPr algn="l">
              <a:lnSpc>
                <a:spcPts val="2685"/>
              </a:lnSpc>
            </a:pPr>
            <a:endParaRPr lang="en-US" sz="2184" b="1">
              <a:solidFill>
                <a:srgbClr val="FFFFFF"/>
              </a:solidFill>
              <a:latin typeface="Poppins Semi-Bold"/>
              <a:ea typeface="Poppins Semi-Bold"/>
              <a:cs typeface="Poppins Semi-Bold"/>
              <a:sym typeface="Poppins Semi-Bold"/>
            </a:endParaRPr>
          </a:p>
        </p:txBody>
      </p:sp>
      <p:sp>
        <p:nvSpPr>
          <p:cNvPr id="29" name="TextBox 29"/>
          <p:cNvSpPr txBox="1"/>
          <p:nvPr/>
        </p:nvSpPr>
        <p:spPr>
          <a:xfrm>
            <a:off x="1028700" y="4425567"/>
            <a:ext cx="5658814" cy="670308"/>
          </a:xfrm>
          <a:prstGeom prst="rect">
            <a:avLst/>
          </a:prstGeom>
        </p:spPr>
        <p:txBody>
          <a:bodyPr lIns="0" tIns="0" rIns="0" bIns="0" rtlCol="0" anchor="t">
            <a:spAutoFit/>
          </a:bodyPr>
          <a:lstStyle/>
          <a:p>
            <a:pPr algn="l">
              <a:lnSpc>
                <a:spcPts val="2358"/>
              </a:lnSpc>
            </a:pPr>
            <a:r>
              <a:rPr lang="en-US" sz="2184" b="1">
                <a:solidFill>
                  <a:srgbClr val="FFFFFF"/>
                </a:solidFill>
                <a:latin typeface="Poppins Semi-Bold"/>
                <a:ea typeface="Poppins Semi-Bold"/>
                <a:cs typeface="Poppins Semi-Bold"/>
                <a:sym typeface="Poppins Semi-Bold"/>
              </a:rPr>
              <a:t>MONTH-TO-DATE LOAN APPLICATIONS</a:t>
            </a:r>
          </a:p>
          <a:p>
            <a:pPr algn="l">
              <a:lnSpc>
                <a:spcPts val="2685"/>
              </a:lnSpc>
            </a:pPr>
            <a:endParaRPr lang="en-US" sz="2184" b="1">
              <a:solidFill>
                <a:srgbClr val="FFFFFF"/>
              </a:solidFill>
              <a:latin typeface="Poppins Semi-Bold"/>
              <a:ea typeface="Poppins Semi-Bold"/>
              <a:cs typeface="Poppins Semi-Bold"/>
              <a:sym typeface="Poppins Semi-Bold"/>
            </a:endParaRPr>
          </a:p>
        </p:txBody>
      </p:sp>
      <p:sp>
        <p:nvSpPr>
          <p:cNvPr id="30" name="TextBox 30"/>
          <p:cNvSpPr txBox="1"/>
          <p:nvPr/>
        </p:nvSpPr>
        <p:spPr>
          <a:xfrm>
            <a:off x="1065815" y="7582083"/>
            <a:ext cx="7197317" cy="364968"/>
          </a:xfrm>
          <a:prstGeom prst="rect">
            <a:avLst/>
          </a:prstGeom>
        </p:spPr>
        <p:txBody>
          <a:bodyPr lIns="0" tIns="0" rIns="0" bIns="0" rtlCol="0" anchor="t">
            <a:spAutoFit/>
          </a:bodyPr>
          <a:lstStyle/>
          <a:p>
            <a:pPr algn="l">
              <a:lnSpc>
                <a:spcPts val="2685"/>
              </a:lnSpc>
            </a:pPr>
            <a:r>
              <a:rPr lang="en-US" sz="2486" b="1">
                <a:solidFill>
                  <a:srgbClr val="FFFFFF"/>
                </a:solidFill>
                <a:latin typeface="Poppins Semi-Bold"/>
                <a:ea typeface="Poppins Semi-Bold"/>
                <a:cs typeface="Poppins Semi-Bold"/>
                <a:sym typeface="Poppins Semi-Bold"/>
              </a:rPr>
              <a:t>MONTH-OVER-MONTH  LOAN APPLICATIONS</a:t>
            </a:r>
          </a:p>
        </p:txBody>
      </p:sp>
    </p:spTree>
  </p:cSld>
  <p:clrMapOvr>
    <a:masterClrMapping/>
  </p:clrMapOvr>
  <p:transition spd="slow">
    <p:cover dir="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83069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1028700" y="1770816"/>
            <a:ext cx="6416719" cy="1473805"/>
          </a:xfrm>
          <a:custGeom>
            <a:avLst/>
            <a:gdLst/>
            <a:ahLst/>
            <a:cxnLst/>
            <a:rect l="l" t="t" r="r" b="b"/>
            <a:pathLst>
              <a:path w="6416719" h="1473805">
                <a:moveTo>
                  <a:pt x="0" y="0"/>
                </a:moveTo>
                <a:lnTo>
                  <a:pt x="6416719" y="0"/>
                </a:lnTo>
                <a:lnTo>
                  <a:pt x="6416719" y="1473805"/>
                </a:lnTo>
                <a:lnTo>
                  <a:pt x="0" y="1473805"/>
                </a:lnTo>
                <a:lnTo>
                  <a:pt x="0" y="0"/>
                </a:lnTo>
                <a:close/>
              </a:path>
            </a:pathLst>
          </a:custGeom>
          <a:blipFill>
            <a:blip r:embed="rId2"/>
            <a:stretch>
              <a:fillRect/>
            </a:stretch>
          </a:blipFill>
        </p:spPr>
        <p:txBody>
          <a:bodyPr/>
          <a:lstStyle/>
          <a:p>
            <a:endParaRPr lang="en-US"/>
          </a:p>
        </p:txBody>
      </p:sp>
      <p:sp>
        <p:nvSpPr>
          <p:cNvPr id="19" name="Freeform 19"/>
          <p:cNvSpPr/>
          <p:nvPr/>
        </p:nvSpPr>
        <p:spPr>
          <a:xfrm>
            <a:off x="12595109" y="1703484"/>
            <a:ext cx="4801401" cy="1608470"/>
          </a:xfrm>
          <a:custGeom>
            <a:avLst/>
            <a:gdLst/>
            <a:ahLst/>
            <a:cxnLst/>
            <a:rect l="l" t="t" r="r" b="b"/>
            <a:pathLst>
              <a:path w="4801401" h="1608470">
                <a:moveTo>
                  <a:pt x="0" y="0"/>
                </a:moveTo>
                <a:lnTo>
                  <a:pt x="4801401" y="0"/>
                </a:lnTo>
                <a:lnTo>
                  <a:pt x="4801401" y="1608469"/>
                </a:lnTo>
                <a:lnTo>
                  <a:pt x="0" y="1608469"/>
                </a:lnTo>
                <a:lnTo>
                  <a:pt x="0" y="0"/>
                </a:lnTo>
                <a:close/>
              </a:path>
            </a:pathLst>
          </a:custGeom>
          <a:blipFill>
            <a:blip r:embed="rId3"/>
            <a:stretch>
              <a:fillRect/>
            </a:stretch>
          </a:blipFill>
        </p:spPr>
        <p:txBody>
          <a:bodyPr/>
          <a:lstStyle/>
          <a:p>
            <a:endParaRPr lang="en-US"/>
          </a:p>
        </p:txBody>
      </p:sp>
      <p:sp>
        <p:nvSpPr>
          <p:cNvPr id="20" name="Freeform 20"/>
          <p:cNvSpPr/>
          <p:nvPr/>
        </p:nvSpPr>
        <p:spPr>
          <a:xfrm>
            <a:off x="8554604" y="2053902"/>
            <a:ext cx="2129343" cy="907632"/>
          </a:xfrm>
          <a:custGeom>
            <a:avLst/>
            <a:gdLst/>
            <a:ahLst/>
            <a:cxnLst/>
            <a:rect l="l" t="t" r="r" b="b"/>
            <a:pathLst>
              <a:path w="2129343" h="907632">
                <a:moveTo>
                  <a:pt x="0" y="0"/>
                </a:moveTo>
                <a:lnTo>
                  <a:pt x="2129343" y="0"/>
                </a:lnTo>
                <a:lnTo>
                  <a:pt x="2129343" y="907632"/>
                </a:lnTo>
                <a:lnTo>
                  <a:pt x="0" y="9076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1" name="Freeform 21"/>
          <p:cNvSpPr/>
          <p:nvPr/>
        </p:nvSpPr>
        <p:spPr>
          <a:xfrm>
            <a:off x="1028700" y="4024966"/>
            <a:ext cx="6416719" cy="2237069"/>
          </a:xfrm>
          <a:custGeom>
            <a:avLst/>
            <a:gdLst/>
            <a:ahLst/>
            <a:cxnLst/>
            <a:rect l="l" t="t" r="r" b="b"/>
            <a:pathLst>
              <a:path w="6416719" h="2237069">
                <a:moveTo>
                  <a:pt x="0" y="0"/>
                </a:moveTo>
                <a:lnTo>
                  <a:pt x="6416719" y="0"/>
                </a:lnTo>
                <a:lnTo>
                  <a:pt x="6416719" y="2237068"/>
                </a:lnTo>
                <a:lnTo>
                  <a:pt x="0" y="2237068"/>
                </a:lnTo>
                <a:lnTo>
                  <a:pt x="0" y="0"/>
                </a:lnTo>
                <a:close/>
              </a:path>
            </a:pathLst>
          </a:custGeom>
          <a:blipFill>
            <a:blip r:embed="rId6"/>
            <a:stretch>
              <a:fillRect r="-2578"/>
            </a:stretch>
          </a:blipFill>
        </p:spPr>
        <p:txBody>
          <a:bodyPr/>
          <a:lstStyle/>
          <a:p>
            <a:endParaRPr lang="en-US"/>
          </a:p>
        </p:txBody>
      </p:sp>
      <p:sp>
        <p:nvSpPr>
          <p:cNvPr id="22" name="Freeform 22"/>
          <p:cNvSpPr/>
          <p:nvPr/>
        </p:nvSpPr>
        <p:spPr>
          <a:xfrm>
            <a:off x="12595109" y="4560931"/>
            <a:ext cx="4801401" cy="1165137"/>
          </a:xfrm>
          <a:custGeom>
            <a:avLst/>
            <a:gdLst/>
            <a:ahLst/>
            <a:cxnLst/>
            <a:rect l="l" t="t" r="r" b="b"/>
            <a:pathLst>
              <a:path w="4801401" h="1165137">
                <a:moveTo>
                  <a:pt x="0" y="0"/>
                </a:moveTo>
                <a:lnTo>
                  <a:pt x="4801401" y="0"/>
                </a:lnTo>
                <a:lnTo>
                  <a:pt x="4801401" y="1165138"/>
                </a:lnTo>
                <a:lnTo>
                  <a:pt x="0" y="1165138"/>
                </a:lnTo>
                <a:lnTo>
                  <a:pt x="0" y="0"/>
                </a:lnTo>
                <a:close/>
              </a:path>
            </a:pathLst>
          </a:custGeom>
          <a:blipFill>
            <a:blip r:embed="rId7"/>
            <a:stretch>
              <a:fillRect t="-3800" b="-3800"/>
            </a:stretch>
          </a:blipFill>
        </p:spPr>
        <p:txBody>
          <a:bodyPr/>
          <a:lstStyle/>
          <a:p>
            <a:endParaRPr lang="en-US"/>
          </a:p>
        </p:txBody>
      </p:sp>
      <p:sp>
        <p:nvSpPr>
          <p:cNvPr id="23" name="Freeform 23"/>
          <p:cNvSpPr/>
          <p:nvPr/>
        </p:nvSpPr>
        <p:spPr>
          <a:xfrm>
            <a:off x="8554604" y="7548053"/>
            <a:ext cx="2129343" cy="907632"/>
          </a:xfrm>
          <a:custGeom>
            <a:avLst/>
            <a:gdLst/>
            <a:ahLst/>
            <a:cxnLst/>
            <a:rect l="l" t="t" r="r" b="b"/>
            <a:pathLst>
              <a:path w="2129343" h="907632">
                <a:moveTo>
                  <a:pt x="0" y="0"/>
                </a:moveTo>
                <a:lnTo>
                  <a:pt x="2129343" y="0"/>
                </a:lnTo>
                <a:lnTo>
                  <a:pt x="2129343" y="907632"/>
                </a:lnTo>
                <a:lnTo>
                  <a:pt x="0" y="9076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4" name="Freeform 24"/>
          <p:cNvSpPr/>
          <p:nvPr/>
        </p:nvSpPr>
        <p:spPr>
          <a:xfrm>
            <a:off x="8554604" y="4689684"/>
            <a:ext cx="2129343" cy="907632"/>
          </a:xfrm>
          <a:custGeom>
            <a:avLst/>
            <a:gdLst/>
            <a:ahLst/>
            <a:cxnLst/>
            <a:rect l="l" t="t" r="r" b="b"/>
            <a:pathLst>
              <a:path w="2129343" h="907632">
                <a:moveTo>
                  <a:pt x="0" y="0"/>
                </a:moveTo>
                <a:lnTo>
                  <a:pt x="2129343" y="0"/>
                </a:lnTo>
                <a:lnTo>
                  <a:pt x="2129343" y="907632"/>
                </a:lnTo>
                <a:lnTo>
                  <a:pt x="0" y="9076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5" name="Freeform 25"/>
          <p:cNvSpPr/>
          <p:nvPr/>
        </p:nvSpPr>
        <p:spPr>
          <a:xfrm>
            <a:off x="1065815" y="7043084"/>
            <a:ext cx="6379604" cy="1917569"/>
          </a:xfrm>
          <a:custGeom>
            <a:avLst/>
            <a:gdLst/>
            <a:ahLst/>
            <a:cxnLst/>
            <a:rect l="l" t="t" r="r" b="b"/>
            <a:pathLst>
              <a:path w="6379604" h="1917569">
                <a:moveTo>
                  <a:pt x="0" y="0"/>
                </a:moveTo>
                <a:lnTo>
                  <a:pt x="6379604" y="0"/>
                </a:lnTo>
                <a:lnTo>
                  <a:pt x="6379604" y="1917569"/>
                </a:lnTo>
                <a:lnTo>
                  <a:pt x="0" y="1917569"/>
                </a:lnTo>
                <a:lnTo>
                  <a:pt x="0" y="0"/>
                </a:lnTo>
                <a:close/>
              </a:path>
            </a:pathLst>
          </a:custGeom>
          <a:blipFill>
            <a:blip r:embed="rId8"/>
            <a:stretch>
              <a:fillRect/>
            </a:stretch>
          </a:blipFill>
        </p:spPr>
        <p:txBody>
          <a:bodyPr/>
          <a:lstStyle/>
          <a:p>
            <a:endParaRPr lang="en-US"/>
          </a:p>
        </p:txBody>
      </p:sp>
      <p:sp>
        <p:nvSpPr>
          <p:cNvPr id="26" name="Freeform 26"/>
          <p:cNvSpPr/>
          <p:nvPr/>
        </p:nvSpPr>
        <p:spPr>
          <a:xfrm>
            <a:off x="12105412" y="7405324"/>
            <a:ext cx="5291098" cy="1193091"/>
          </a:xfrm>
          <a:custGeom>
            <a:avLst/>
            <a:gdLst/>
            <a:ahLst/>
            <a:cxnLst/>
            <a:rect l="l" t="t" r="r" b="b"/>
            <a:pathLst>
              <a:path w="5291098" h="1193091">
                <a:moveTo>
                  <a:pt x="0" y="0"/>
                </a:moveTo>
                <a:lnTo>
                  <a:pt x="5291098" y="0"/>
                </a:lnTo>
                <a:lnTo>
                  <a:pt x="5291098" y="1193090"/>
                </a:lnTo>
                <a:lnTo>
                  <a:pt x="0" y="1193090"/>
                </a:lnTo>
                <a:lnTo>
                  <a:pt x="0" y="0"/>
                </a:lnTo>
                <a:close/>
              </a:path>
            </a:pathLst>
          </a:custGeom>
          <a:blipFill>
            <a:blip r:embed="rId9"/>
            <a:stretch>
              <a:fillRect/>
            </a:stretch>
          </a:blipFill>
        </p:spPr>
        <p:txBody>
          <a:bodyPr/>
          <a:lstStyle/>
          <a:p>
            <a:endParaRPr lang="en-US"/>
          </a:p>
        </p:txBody>
      </p:sp>
      <p:sp>
        <p:nvSpPr>
          <p:cNvPr id="27" name="TextBox 27"/>
          <p:cNvSpPr txBox="1"/>
          <p:nvPr/>
        </p:nvSpPr>
        <p:spPr>
          <a:xfrm>
            <a:off x="1028700" y="1028700"/>
            <a:ext cx="3745307" cy="331409"/>
          </a:xfrm>
          <a:prstGeom prst="rect">
            <a:avLst/>
          </a:prstGeom>
        </p:spPr>
        <p:txBody>
          <a:bodyPr lIns="0" tIns="0" rIns="0" bIns="0" rtlCol="0" anchor="t">
            <a:spAutoFit/>
          </a:bodyPr>
          <a:lstStyle/>
          <a:p>
            <a:pPr algn="l">
              <a:lnSpc>
                <a:spcPts val="2358"/>
              </a:lnSpc>
            </a:pPr>
            <a:r>
              <a:rPr lang="en-US" sz="2184" b="1">
                <a:solidFill>
                  <a:srgbClr val="FFFFFF"/>
                </a:solidFill>
                <a:latin typeface="Poppins Bold"/>
                <a:ea typeface="Poppins Bold"/>
                <a:cs typeface="Poppins Bold"/>
                <a:sym typeface="Poppins Bold"/>
              </a:rPr>
              <a:t>TOTAL FUNDED AMOUNT</a:t>
            </a:r>
          </a:p>
        </p:txBody>
      </p:sp>
      <p:sp>
        <p:nvSpPr>
          <p:cNvPr id="28" name="TextBox 28"/>
          <p:cNvSpPr txBox="1"/>
          <p:nvPr/>
        </p:nvSpPr>
        <p:spPr>
          <a:xfrm>
            <a:off x="1028700" y="6490634"/>
            <a:ext cx="6416719" cy="331409"/>
          </a:xfrm>
          <a:prstGeom prst="rect">
            <a:avLst/>
          </a:prstGeom>
        </p:spPr>
        <p:txBody>
          <a:bodyPr lIns="0" tIns="0" rIns="0" bIns="0" rtlCol="0" anchor="t">
            <a:spAutoFit/>
          </a:bodyPr>
          <a:lstStyle/>
          <a:p>
            <a:pPr algn="l">
              <a:lnSpc>
                <a:spcPts val="2358"/>
              </a:lnSpc>
            </a:pPr>
            <a:r>
              <a:rPr lang="en-US" sz="2184" b="1">
                <a:solidFill>
                  <a:srgbClr val="FFFFFF"/>
                </a:solidFill>
                <a:latin typeface="Poppins Bold"/>
                <a:ea typeface="Poppins Bold"/>
                <a:cs typeface="Poppins Bold"/>
                <a:sym typeface="Poppins Bold"/>
              </a:rPr>
              <a:t>MONTH-OVER-MONTH LOAN APPLICATIONS</a:t>
            </a:r>
          </a:p>
        </p:txBody>
      </p:sp>
      <p:sp>
        <p:nvSpPr>
          <p:cNvPr id="29" name="TextBox 29"/>
          <p:cNvSpPr txBox="1"/>
          <p:nvPr/>
        </p:nvSpPr>
        <p:spPr>
          <a:xfrm>
            <a:off x="1028700" y="3354658"/>
            <a:ext cx="5658814" cy="670308"/>
          </a:xfrm>
          <a:prstGeom prst="rect">
            <a:avLst/>
          </a:prstGeom>
        </p:spPr>
        <p:txBody>
          <a:bodyPr lIns="0" tIns="0" rIns="0" bIns="0" rtlCol="0" anchor="t">
            <a:spAutoFit/>
          </a:bodyPr>
          <a:lstStyle/>
          <a:p>
            <a:pPr algn="l">
              <a:lnSpc>
                <a:spcPts val="2358"/>
              </a:lnSpc>
            </a:pPr>
            <a:r>
              <a:rPr lang="en-US" sz="2184" b="1">
                <a:solidFill>
                  <a:srgbClr val="FFFFFF"/>
                </a:solidFill>
                <a:latin typeface="Poppins Semi-Bold"/>
                <a:ea typeface="Poppins Semi-Bold"/>
                <a:cs typeface="Poppins Semi-Bold"/>
                <a:sym typeface="Poppins Semi-Bold"/>
              </a:rPr>
              <a:t>MONTH-TO-DATE LOAN APPLICATIONS</a:t>
            </a:r>
          </a:p>
          <a:p>
            <a:pPr algn="l">
              <a:lnSpc>
                <a:spcPts val="2685"/>
              </a:lnSpc>
            </a:pPr>
            <a:endParaRPr lang="en-US" sz="2184" b="1">
              <a:solidFill>
                <a:srgbClr val="FFFFFF"/>
              </a:solidFill>
              <a:latin typeface="Poppins Semi-Bold"/>
              <a:ea typeface="Poppins Semi-Bold"/>
              <a:cs typeface="Poppins Semi-Bold"/>
              <a:sym typeface="Poppins Semi-Bold"/>
            </a:endParaRPr>
          </a:p>
        </p:txBody>
      </p:sp>
    </p:spTree>
  </p:cSld>
  <p:clrMapOvr>
    <a:masterClrMapping/>
  </p:clrMapOvr>
  <p:transition spd="slow">
    <p:cover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2161233"/>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165046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9406149" y="1698184"/>
            <a:ext cx="2129343" cy="907632"/>
          </a:xfrm>
          <a:custGeom>
            <a:avLst/>
            <a:gdLst/>
            <a:ahLst/>
            <a:cxnLst/>
            <a:rect l="l" t="t" r="r" b="b"/>
            <a:pathLst>
              <a:path w="2129343" h="907632">
                <a:moveTo>
                  <a:pt x="0" y="0"/>
                </a:moveTo>
                <a:lnTo>
                  <a:pt x="2129343" y="0"/>
                </a:lnTo>
                <a:lnTo>
                  <a:pt x="2129343" y="907633"/>
                </a:lnTo>
                <a:lnTo>
                  <a:pt x="0" y="907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777332" y="1277353"/>
            <a:ext cx="7529573" cy="1749295"/>
          </a:xfrm>
          <a:custGeom>
            <a:avLst/>
            <a:gdLst/>
            <a:ahLst/>
            <a:cxnLst/>
            <a:rect l="l" t="t" r="r" b="b"/>
            <a:pathLst>
              <a:path w="7529573" h="1749295">
                <a:moveTo>
                  <a:pt x="0" y="0"/>
                </a:moveTo>
                <a:lnTo>
                  <a:pt x="7529573" y="0"/>
                </a:lnTo>
                <a:lnTo>
                  <a:pt x="7529573" y="1749295"/>
                </a:lnTo>
                <a:lnTo>
                  <a:pt x="0" y="1749295"/>
                </a:lnTo>
                <a:lnTo>
                  <a:pt x="0" y="0"/>
                </a:lnTo>
                <a:close/>
              </a:path>
            </a:pathLst>
          </a:custGeom>
          <a:blipFill>
            <a:blip r:embed="rId4"/>
            <a:stretch>
              <a:fillRect/>
            </a:stretch>
          </a:blipFill>
        </p:spPr>
        <p:txBody>
          <a:bodyPr/>
          <a:lstStyle/>
          <a:p>
            <a:endParaRPr lang="en-US"/>
          </a:p>
        </p:txBody>
      </p:sp>
      <p:sp>
        <p:nvSpPr>
          <p:cNvPr id="20" name="Freeform 20"/>
          <p:cNvSpPr/>
          <p:nvPr/>
        </p:nvSpPr>
        <p:spPr>
          <a:xfrm>
            <a:off x="12343963" y="1277353"/>
            <a:ext cx="5217385" cy="1752996"/>
          </a:xfrm>
          <a:custGeom>
            <a:avLst/>
            <a:gdLst/>
            <a:ahLst/>
            <a:cxnLst/>
            <a:rect l="l" t="t" r="r" b="b"/>
            <a:pathLst>
              <a:path w="5217385" h="1752996">
                <a:moveTo>
                  <a:pt x="0" y="0"/>
                </a:moveTo>
                <a:lnTo>
                  <a:pt x="5217385" y="0"/>
                </a:lnTo>
                <a:lnTo>
                  <a:pt x="5217385" y="1752996"/>
                </a:lnTo>
                <a:lnTo>
                  <a:pt x="0" y="1752996"/>
                </a:lnTo>
                <a:lnTo>
                  <a:pt x="0" y="0"/>
                </a:lnTo>
                <a:close/>
              </a:path>
            </a:pathLst>
          </a:custGeom>
          <a:blipFill>
            <a:blip r:embed="rId5"/>
            <a:stretch>
              <a:fillRect l="-9065" r="-10122" b="-29374"/>
            </a:stretch>
          </a:blipFill>
        </p:spPr>
        <p:txBody>
          <a:bodyPr/>
          <a:lstStyle/>
          <a:p>
            <a:endParaRPr lang="en-US"/>
          </a:p>
        </p:txBody>
      </p:sp>
      <p:sp>
        <p:nvSpPr>
          <p:cNvPr id="21" name="Freeform 21"/>
          <p:cNvSpPr/>
          <p:nvPr/>
        </p:nvSpPr>
        <p:spPr>
          <a:xfrm>
            <a:off x="777332" y="3992046"/>
            <a:ext cx="7601566" cy="2181131"/>
          </a:xfrm>
          <a:custGeom>
            <a:avLst/>
            <a:gdLst/>
            <a:ahLst/>
            <a:cxnLst/>
            <a:rect l="l" t="t" r="r" b="b"/>
            <a:pathLst>
              <a:path w="7601566" h="2181131">
                <a:moveTo>
                  <a:pt x="0" y="0"/>
                </a:moveTo>
                <a:lnTo>
                  <a:pt x="7601565" y="0"/>
                </a:lnTo>
                <a:lnTo>
                  <a:pt x="7601565" y="2181131"/>
                </a:lnTo>
                <a:lnTo>
                  <a:pt x="0" y="2181131"/>
                </a:lnTo>
                <a:lnTo>
                  <a:pt x="0" y="0"/>
                </a:lnTo>
                <a:close/>
              </a:path>
            </a:pathLst>
          </a:custGeom>
          <a:blipFill>
            <a:blip r:embed="rId6"/>
            <a:stretch>
              <a:fillRect/>
            </a:stretch>
          </a:blipFill>
        </p:spPr>
        <p:txBody>
          <a:bodyPr/>
          <a:lstStyle/>
          <a:p>
            <a:endParaRPr lang="en-US"/>
          </a:p>
        </p:txBody>
      </p:sp>
      <p:sp>
        <p:nvSpPr>
          <p:cNvPr id="22" name="Freeform 22"/>
          <p:cNvSpPr/>
          <p:nvPr/>
        </p:nvSpPr>
        <p:spPr>
          <a:xfrm>
            <a:off x="9406149" y="7898218"/>
            <a:ext cx="2129343" cy="907632"/>
          </a:xfrm>
          <a:custGeom>
            <a:avLst/>
            <a:gdLst/>
            <a:ahLst/>
            <a:cxnLst/>
            <a:rect l="l" t="t" r="r" b="b"/>
            <a:pathLst>
              <a:path w="2129343" h="907632">
                <a:moveTo>
                  <a:pt x="0" y="0"/>
                </a:moveTo>
                <a:lnTo>
                  <a:pt x="2129343" y="0"/>
                </a:lnTo>
                <a:lnTo>
                  <a:pt x="2129343" y="907633"/>
                </a:lnTo>
                <a:lnTo>
                  <a:pt x="0" y="907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3" name="Freeform 23"/>
          <p:cNvSpPr/>
          <p:nvPr/>
        </p:nvSpPr>
        <p:spPr>
          <a:xfrm>
            <a:off x="9406149" y="4628795"/>
            <a:ext cx="2129343" cy="907632"/>
          </a:xfrm>
          <a:custGeom>
            <a:avLst/>
            <a:gdLst/>
            <a:ahLst/>
            <a:cxnLst/>
            <a:rect l="l" t="t" r="r" b="b"/>
            <a:pathLst>
              <a:path w="2129343" h="907632">
                <a:moveTo>
                  <a:pt x="0" y="0"/>
                </a:moveTo>
                <a:lnTo>
                  <a:pt x="2129343" y="0"/>
                </a:lnTo>
                <a:lnTo>
                  <a:pt x="2129343" y="907633"/>
                </a:lnTo>
                <a:lnTo>
                  <a:pt x="0" y="907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a:off x="12343963" y="4217503"/>
            <a:ext cx="5339050" cy="1730217"/>
          </a:xfrm>
          <a:custGeom>
            <a:avLst/>
            <a:gdLst/>
            <a:ahLst/>
            <a:cxnLst/>
            <a:rect l="l" t="t" r="r" b="b"/>
            <a:pathLst>
              <a:path w="5339050" h="1730217">
                <a:moveTo>
                  <a:pt x="0" y="0"/>
                </a:moveTo>
                <a:lnTo>
                  <a:pt x="5339049" y="0"/>
                </a:lnTo>
                <a:lnTo>
                  <a:pt x="5339049" y="1730217"/>
                </a:lnTo>
                <a:lnTo>
                  <a:pt x="0" y="1730217"/>
                </a:lnTo>
                <a:lnTo>
                  <a:pt x="0" y="0"/>
                </a:lnTo>
                <a:close/>
              </a:path>
            </a:pathLst>
          </a:custGeom>
          <a:blipFill>
            <a:blip r:embed="rId7"/>
            <a:stretch>
              <a:fillRect l="-5153" r="-5153"/>
            </a:stretch>
          </a:blipFill>
        </p:spPr>
        <p:txBody>
          <a:bodyPr/>
          <a:lstStyle/>
          <a:p>
            <a:endParaRPr lang="en-US"/>
          </a:p>
        </p:txBody>
      </p:sp>
      <p:sp>
        <p:nvSpPr>
          <p:cNvPr id="25" name="Freeform 25"/>
          <p:cNvSpPr/>
          <p:nvPr/>
        </p:nvSpPr>
        <p:spPr>
          <a:xfrm>
            <a:off x="777332" y="7135202"/>
            <a:ext cx="8175224" cy="2433665"/>
          </a:xfrm>
          <a:custGeom>
            <a:avLst/>
            <a:gdLst/>
            <a:ahLst/>
            <a:cxnLst/>
            <a:rect l="l" t="t" r="r" b="b"/>
            <a:pathLst>
              <a:path w="8175224" h="2433665">
                <a:moveTo>
                  <a:pt x="0" y="0"/>
                </a:moveTo>
                <a:lnTo>
                  <a:pt x="8175224" y="0"/>
                </a:lnTo>
                <a:lnTo>
                  <a:pt x="8175224" y="2433665"/>
                </a:lnTo>
                <a:lnTo>
                  <a:pt x="0" y="2433665"/>
                </a:lnTo>
                <a:lnTo>
                  <a:pt x="0" y="0"/>
                </a:lnTo>
                <a:close/>
              </a:path>
            </a:pathLst>
          </a:custGeom>
          <a:blipFill>
            <a:blip r:embed="rId8"/>
            <a:stretch>
              <a:fillRect/>
            </a:stretch>
          </a:blipFill>
        </p:spPr>
        <p:txBody>
          <a:bodyPr/>
          <a:lstStyle/>
          <a:p>
            <a:endParaRPr lang="en-US"/>
          </a:p>
        </p:txBody>
      </p:sp>
      <p:sp>
        <p:nvSpPr>
          <p:cNvPr id="26" name="Freeform 26"/>
          <p:cNvSpPr/>
          <p:nvPr/>
        </p:nvSpPr>
        <p:spPr>
          <a:xfrm>
            <a:off x="12343963" y="7676851"/>
            <a:ext cx="4915337" cy="1350367"/>
          </a:xfrm>
          <a:custGeom>
            <a:avLst/>
            <a:gdLst/>
            <a:ahLst/>
            <a:cxnLst/>
            <a:rect l="l" t="t" r="r" b="b"/>
            <a:pathLst>
              <a:path w="4915337" h="1350367">
                <a:moveTo>
                  <a:pt x="0" y="0"/>
                </a:moveTo>
                <a:lnTo>
                  <a:pt x="4915337" y="0"/>
                </a:lnTo>
                <a:lnTo>
                  <a:pt x="4915337" y="1350367"/>
                </a:lnTo>
                <a:lnTo>
                  <a:pt x="0" y="1350367"/>
                </a:lnTo>
                <a:lnTo>
                  <a:pt x="0" y="0"/>
                </a:lnTo>
                <a:close/>
              </a:path>
            </a:pathLst>
          </a:custGeom>
          <a:blipFill>
            <a:blip r:embed="rId9"/>
            <a:stretch>
              <a:fillRect/>
            </a:stretch>
          </a:blipFill>
        </p:spPr>
        <p:txBody>
          <a:bodyPr/>
          <a:lstStyle/>
          <a:p>
            <a:endParaRPr lang="en-US"/>
          </a:p>
        </p:txBody>
      </p:sp>
      <p:sp>
        <p:nvSpPr>
          <p:cNvPr id="27" name="TextBox 27"/>
          <p:cNvSpPr txBox="1"/>
          <p:nvPr/>
        </p:nvSpPr>
        <p:spPr>
          <a:xfrm>
            <a:off x="777332" y="644120"/>
            <a:ext cx="4331407" cy="629532"/>
          </a:xfrm>
          <a:prstGeom prst="rect">
            <a:avLst/>
          </a:prstGeom>
        </p:spPr>
        <p:txBody>
          <a:bodyPr lIns="0" tIns="0" rIns="0" bIns="0" rtlCol="0" anchor="t">
            <a:spAutoFit/>
          </a:bodyPr>
          <a:lstStyle/>
          <a:p>
            <a:pPr algn="l">
              <a:lnSpc>
                <a:spcPts val="2358"/>
              </a:lnSpc>
            </a:pPr>
            <a:r>
              <a:rPr lang="en-US" sz="2184" b="1">
                <a:solidFill>
                  <a:srgbClr val="FFFFFF"/>
                </a:solidFill>
                <a:latin typeface="Poppins Bold"/>
                <a:ea typeface="Poppins Bold"/>
                <a:cs typeface="Poppins Bold"/>
                <a:sym typeface="Poppins Bold"/>
              </a:rPr>
              <a:t>TOTAL  AMOUNT RECEIVED </a:t>
            </a:r>
          </a:p>
          <a:p>
            <a:pPr algn="l">
              <a:lnSpc>
                <a:spcPts val="2358"/>
              </a:lnSpc>
            </a:pPr>
            <a:endParaRPr lang="en-US" sz="2184" b="1">
              <a:solidFill>
                <a:srgbClr val="FFFFFF"/>
              </a:solidFill>
              <a:latin typeface="Poppins Bold"/>
              <a:ea typeface="Poppins Bold"/>
              <a:cs typeface="Poppins Bold"/>
              <a:sym typeface="Poppins Bold"/>
            </a:endParaRPr>
          </a:p>
        </p:txBody>
      </p:sp>
      <p:sp>
        <p:nvSpPr>
          <p:cNvPr id="28" name="TextBox 28"/>
          <p:cNvSpPr txBox="1"/>
          <p:nvPr/>
        </p:nvSpPr>
        <p:spPr>
          <a:xfrm>
            <a:off x="777332" y="3366540"/>
            <a:ext cx="6008867" cy="331409"/>
          </a:xfrm>
          <a:prstGeom prst="rect">
            <a:avLst/>
          </a:prstGeom>
        </p:spPr>
        <p:txBody>
          <a:bodyPr lIns="0" tIns="0" rIns="0" bIns="0" rtlCol="0" anchor="t">
            <a:spAutoFit/>
          </a:bodyPr>
          <a:lstStyle/>
          <a:p>
            <a:pPr algn="l">
              <a:lnSpc>
                <a:spcPts val="2358"/>
              </a:lnSpc>
            </a:pPr>
            <a:r>
              <a:rPr lang="en-US" sz="2184" b="1">
                <a:solidFill>
                  <a:srgbClr val="FFFFFF"/>
                </a:solidFill>
                <a:latin typeface="Poppins Bold"/>
                <a:ea typeface="Poppins Bold"/>
                <a:cs typeface="Poppins Bold"/>
                <a:sym typeface="Poppins Bold"/>
              </a:rPr>
              <a:t>MONTH-TO-DATE LOAN APPLICATIONS</a:t>
            </a:r>
          </a:p>
        </p:txBody>
      </p:sp>
      <p:sp>
        <p:nvSpPr>
          <p:cNvPr id="29" name="TextBox 29"/>
          <p:cNvSpPr txBox="1"/>
          <p:nvPr/>
        </p:nvSpPr>
        <p:spPr>
          <a:xfrm>
            <a:off x="777332" y="6505670"/>
            <a:ext cx="6857701" cy="331409"/>
          </a:xfrm>
          <a:prstGeom prst="rect">
            <a:avLst/>
          </a:prstGeom>
        </p:spPr>
        <p:txBody>
          <a:bodyPr lIns="0" tIns="0" rIns="0" bIns="0" rtlCol="0" anchor="t">
            <a:spAutoFit/>
          </a:bodyPr>
          <a:lstStyle/>
          <a:p>
            <a:pPr algn="l">
              <a:lnSpc>
                <a:spcPts val="2358"/>
              </a:lnSpc>
            </a:pPr>
            <a:r>
              <a:rPr lang="en-US" sz="2184" b="1">
                <a:solidFill>
                  <a:srgbClr val="FFFFFF"/>
                </a:solidFill>
                <a:latin typeface="Poppins Bold"/>
                <a:ea typeface="Poppins Bold"/>
                <a:cs typeface="Poppins Bold"/>
                <a:sym typeface="Poppins Bold"/>
              </a:rPr>
              <a:t>MONTH-OVER-MONTH LOAN APPLICATIONS</a:t>
            </a:r>
          </a:p>
        </p:txBody>
      </p:sp>
    </p:spTree>
  </p:cSld>
  <p:clrMapOvr>
    <a:masterClrMapping/>
  </p:clrMapOvr>
  <p:transition spd="slow">
    <p:cover dir="d"/>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2306942"/>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5736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9406149" y="2612479"/>
            <a:ext cx="2129343" cy="907632"/>
          </a:xfrm>
          <a:custGeom>
            <a:avLst/>
            <a:gdLst/>
            <a:ahLst/>
            <a:cxnLst/>
            <a:rect l="l" t="t" r="r" b="b"/>
            <a:pathLst>
              <a:path w="2129343" h="907632">
                <a:moveTo>
                  <a:pt x="0" y="0"/>
                </a:moveTo>
                <a:lnTo>
                  <a:pt x="2129343" y="0"/>
                </a:lnTo>
                <a:lnTo>
                  <a:pt x="2129343" y="907632"/>
                </a:lnTo>
                <a:lnTo>
                  <a:pt x="0" y="907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535966" y="1986332"/>
            <a:ext cx="8126721" cy="2159926"/>
          </a:xfrm>
          <a:custGeom>
            <a:avLst/>
            <a:gdLst/>
            <a:ahLst/>
            <a:cxnLst/>
            <a:rect l="l" t="t" r="r" b="b"/>
            <a:pathLst>
              <a:path w="8126721" h="2159926">
                <a:moveTo>
                  <a:pt x="0" y="0"/>
                </a:moveTo>
                <a:lnTo>
                  <a:pt x="8126722" y="0"/>
                </a:lnTo>
                <a:lnTo>
                  <a:pt x="8126722" y="2159926"/>
                </a:lnTo>
                <a:lnTo>
                  <a:pt x="0" y="2159926"/>
                </a:lnTo>
                <a:lnTo>
                  <a:pt x="0" y="0"/>
                </a:lnTo>
                <a:close/>
              </a:path>
            </a:pathLst>
          </a:custGeom>
          <a:blipFill>
            <a:blip r:embed="rId4"/>
            <a:stretch>
              <a:fillRect/>
            </a:stretch>
          </a:blipFill>
        </p:spPr>
        <p:txBody>
          <a:bodyPr/>
          <a:lstStyle/>
          <a:p>
            <a:endParaRPr lang="en-US"/>
          </a:p>
        </p:txBody>
      </p:sp>
      <p:sp>
        <p:nvSpPr>
          <p:cNvPr id="20" name="Freeform 20"/>
          <p:cNvSpPr/>
          <p:nvPr/>
        </p:nvSpPr>
        <p:spPr>
          <a:xfrm>
            <a:off x="12759438" y="1908800"/>
            <a:ext cx="5101404" cy="2237458"/>
          </a:xfrm>
          <a:custGeom>
            <a:avLst/>
            <a:gdLst/>
            <a:ahLst/>
            <a:cxnLst/>
            <a:rect l="l" t="t" r="r" b="b"/>
            <a:pathLst>
              <a:path w="5101404" h="2237458">
                <a:moveTo>
                  <a:pt x="0" y="0"/>
                </a:moveTo>
                <a:lnTo>
                  <a:pt x="5101405" y="0"/>
                </a:lnTo>
                <a:lnTo>
                  <a:pt x="5101405" y="2237458"/>
                </a:lnTo>
                <a:lnTo>
                  <a:pt x="0" y="2237458"/>
                </a:lnTo>
                <a:lnTo>
                  <a:pt x="0" y="0"/>
                </a:lnTo>
                <a:close/>
              </a:path>
            </a:pathLst>
          </a:custGeom>
          <a:blipFill>
            <a:blip r:embed="rId5"/>
            <a:stretch>
              <a:fillRect/>
            </a:stretch>
          </a:blipFill>
        </p:spPr>
        <p:txBody>
          <a:bodyPr/>
          <a:lstStyle/>
          <a:p>
            <a:endParaRPr lang="en-US"/>
          </a:p>
        </p:txBody>
      </p:sp>
      <p:sp>
        <p:nvSpPr>
          <p:cNvPr id="21" name="Freeform 21"/>
          <p:cNvSpPr/>
          <p:nvPr/>
        </p:nvSpPr>
        <p:spPr>
          <a:xfrm>
            <a:off x="535966" y="6301811"/>
            <a:ext cx="8126721" cy="1836689"/>
          </a:xfrm>
          <a:custGeom>
            <a:avLst/>
            <a:gdLst/>
            <a:ahLst/>
            <a:cxnLst/>
            <a:rect l="l" t="t" r="r" b="b"/>
            <a:pathLst>
              <a:path w="8126721" h="1836689">
                <a:moveTo>
                  <a:pt x="0" y="0"/>
                </a:moveTo>
                <a:lnTo>
                  <a:pt x="8126722" y="0"/>
                </a:lnTo>
                <a:lnTo>
                  <a:pt x="8126722" y="1836690"/>
                </a:lnTo>
                <a:lnTo>
                  <a:pt x="0" y="1836690"/>
                </a:lnTo>
                <a:lnTo>
                  <a:pt x="0" y="0"/>
                </a:lnTo>
                <a:close/>
              </a:path>
            </a:pathLst>
          </a:custGeom>
          <a:blipFill>
            <a:blip r:embed="rId6"/>
            <a:stretch>
              <a:fillRect/>
            </a:stretch>
          </a:blipFill>
        </p:spPr>
        <p:txBody>
          <a:bodyPr/>
          <a:lstStyle/>
          <a:p>
            <a:endParaRPr lang="en-US"/>
          </a:p>
        </p:txBody>
      </p:sp>
      <p:sp>
        <p:nvSpPr>
          <p:cNvPr id="22" name="Freeform 22"/>
          <p:cNvSpPr/>
          <p:nvPr/>
        </p:nvSpPr>
        <p:spPr>
          <a:xfrm>
            <a:off x="12759438" y="6545585"/>
            <a:ext cx="5446531" cy="1349142"/>
          </a:xfrm>
          <a:custGeom>
            <a:avLst/>
            <a:gdLst/>
            <a:ahLst/>
            <a:cxnLst/>
            <a:rect l="l" t="t" r="r" b="b"/>
            <a:pathLst>
              <a:path w="5446531" h="1349142">
                <a:moveTo>
                  <a:pt x="0" y="0"/>
                </a:moveTo>
                <a:lnTo>
                  <a:pt x="5446532" y="0"/>
                </a:lnTo>
                <a:lnTo>
                  <a:pt x="5446532" y="1349142"/>
                </a:lnTo>
                <a:lnTo>
                  <a:pt x="0" y="1349142"/>
                </a:lnTo>
                <a:lnTo>
                  <a:pt x="0" y="0"/>
                </a:lnTo>
                <a:close/>
              </a:path>
            </a:pathLst>
          </a:custGeom>
          <a:blipFill>
            <a:blip r:embed="rId7"/>
            <a:stretch>
              <a:fillRect l="-3622" r="-28900"/>
            </a:stretch>
          </a:blipFill>
        </p:spPr>
        <p:txBody>
          <a:bodyPr/>
          <a:lstStyle/>
          <a:p>
            <a:endParaRPr lang="en-US"/>
          </a:p>
        </p:txBody>
      </p:sp>
      <p:sp>
        <p:nvSpPr>
          <p:cNvPr id="23" name="TextBox 23"/>
          <p:cNvSpPr txBox="1"/>
          <p:nvPr/>
        </p:nvSpPr>
        <p:spPr>
          <a:xfrm>
            <a:off x="535966" y="726338"/>
            <a:ext cx="6209759" cy="898043"/>
          </a:xfrm>
          <a:prstGeom prst="rect">
            <a:avLst/>
          </a:prstGeom>
        </p:spPr>
        <p:txBody>
          <a:bodyPr lIns="0" tIns="0" rIns="0" bIns="0" rtlCol="0" anchor="t">
            <a:spAutoFit/>
          </a:bodyPr>
          <a:lstStyle/>
          <a:p>
            <a:pPr algn="l">
              <a:lnSpc>
                <a:spcPts val="3425"/>
              </a:lnSpc>
            </a:pPr>
            <a:r>
              <a:rPr lang="en-US" sz="3171" b="1">
                <a:solidFill>
                  <a:srgbClr val="FFFFFF"/>
                </a:solidFill>
                <a:latin typeface="Poppins Semi-Bold"/>
                <a:ea typeface="Poppins Semi-Bold"/>
                <a:cs typeface="Poppins Semi-Bold"/>
                <a:sym typeface="Poppins Semi-Bold"/>
              </a:rPr>
              <a:t>AVERAGE INTEREST RATE</a:t>
            </a:r>
          </a:p>
          <a:p>
            <a:pPr algn="l">
              <a:lnSpc>
                <a:spcPts val="3425"/>
              </a:lnSpc>
            </a:pPr>
            <a:endParaRPr lang="en-US" sz="3171" b="1">
              <a:solidFill>
                <a:srgbClr val="FFFFFF"/>
              </a:solidFill>
              <a:latin typeface="Poppins Semi-Bold"/>
              <a:ea typeface="Poppins Semi-Bold"/>
              <a:cs typeface="Poppins Semi-Bold"/>
              <a:sym typeface="Poppins Semi-Bold"/>
            </a:endParaRPr>
          </a:p>
        </p:txBody>
      </p:sp>
      <p:sp>
        <p:nvSpPr>
          <p:cNvPr id="24" name="TextBox 24"/>
          <p:cNvSpPr txBox="1"/>
          <p:nvPr/>
        </p:nvSpPr>
        <p:spPr>
          <a:xfrm>
            <a:off x="535966" y="5194343"/>
            <a:ext cx="7366608" cy="896036"/>
          </a:xfrm>
          <a:prstGeom prst="rect">
            <a:avLst/>
          </a:prstGeom>
        </p:spPr>
        <p:txBody>
          <a:bodyPr lIns="0" tIns="0" rIns="0" bIns="0" rtlCol="0" anchor="t">
            <a:spAutoFit/>
          </a:bodyPr>
          <a:lstStyle/>
          <a:p>
            <a:pPr algn="l">
              <a:lnSpc>
                <a:spcPts val="3423"/>
              </a:lnSpc>
            </a:pPr>
            <a:r>
              <a:rPr lang="en-US" sz="3170" b="1">
                <a:solidFill>
                  <a:srgbClr val="FFFFFF"/>
                </a:solidFill>
                <a:latin typeface="Poppins Semi-Bold"/>
                <a:ea typeface="Poppins Semi-Bold"/>
                <a:cs typeface="Poppins Semi-Bold"/>
                <a:sym typeface="Poppins Semi-Bold"/>
              </a:rPr>
              <a:t>AVERAGE DEBT-TO-INCOME RATIO</a:t>
            </a:r>
          </a:p>
          <a:p>
            <a:pPr algn="l">
              <a:lnSpc>
                <a:spcPts val="3423"/>
              </a:lnSpc>
            </a:pPr>
            <a:endParaRPr lang="en-US" sz="3170" b="1">
              <a:solidFill>
                <a:srgbClr val="FFFFFF"/>
              </a:solidFill>
              <a:latin typeface="Poppins Semi-Bold"/>
              <a:ea typeface="Poppins Semi-Bold"/>
              <a:cs typeface="Poppins Semi-Bold"/>
              <a:sym typeface="Poppins Semi-Bold"/>
            </a:endParaRPr>
          </a:p>
        </p:txBody>
      </p:sp>
      <p:sp>
        <p:nvSpPr>
          <p:cNvPr id="25" name="Freeform 25"/>
          <p:cNvSpPr/>
          <p:nvPr/>
        </p:nvSpPr>
        <p:spPr>
          <a:xfrm>
            <a:off x="9406149" y="6766340"/>
            <a:ext cx="2129343" cy="907632"/>
          </a:xfrm>
          <a:custGeom>
            <a:avLst/>
            <a:gdLst/>
            <a:ahLst/>
            <a:cxnLst/>
            <a:rect l="l" t="t" r="r" b="b"/>
            <a:pathLst>
              <a:path w="2129343" h="907632">
                <a:moveTo>
                  <a:pt x="0" y="0"/>
                </a:moveTo>
                <a:lnTo>
                  <a:pt x="2129343" y="0"/>
                </a:lnTo>
                <a:lnTo>
                  <a:pt x="2129343" y="907632"/>
                </a:lnTo>
                <a:lnTo>
                  <a:pt x="0" y="907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424452" y="-1719344"/>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888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611785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580182" y="6435161"/>
            <a:ext cx="6341941" cy="3453732"/>
          </a:xfrm>
          <a:custGeom>
            <a:avLst/>
            <a:gdLst/>
            <a:ahLst/>
            <a:cxnLst/>
            <a:rect l="l" t="t" r="r" b="b"/>
            <a:pathLst>
              <a:path w="6341941" h="3453732">
                <a:moveTo>
                  <a:pt x="0" y="0"/>
                </a:moveTo>
                <a:lnTo>
                  <a:pt x="6341941" y="0"/>
                </a:lnTo>
                <a:lnTo>
                  <a:pt x="6341941" y="3453733"/>
                </a:lnTo>
                <a:lnTo>
                  <a:pt x="0" y="3453733"/>
                </a:lnTo>
                <a:lnTo>
                  <a:pt x="0" y="0"/>
                </a:lnTo>
                <a:close/>
              </a:path>
            </a:pathLst>
          </a:custGeom>
          <a:blipFill>
            <a:blip r:embed="rId2"/>
            <a:stretch>
              <a:fillRect/>
            </a:stretch>
          </a:blipFill>
        </p:spPr>
        <p:txBody>
          <a:bodyPr/>
          <a:lstStyle/>
          <a:p>
            <a:endParaRPr lang="en-US"/>
          </a:p>
        </p:txBody>
      </p:sp>
      <p:sp>
        <p:nvSpPr>
          <p:cNvPr id="19" name="Freeform 19"/>
          <p:cNvSpPr/>
          <p:nvPr/>
        </p:nvSpPr>
        <p:spPr>
          <a:xfrm>
            <a:off x="12693204" y="6917908"/>
            <a:ext cx="5156541" cy="2488239"/>
          </a:xfrm>
          <a:custGeom>
            <a:avLst/>
            <a:gdLst/>
            <a:ahLst/>
            <a:cxnLst/>
            <a:rect l="l" t="t" r="r" b="b"/>
            <a:pathLst>
              <a:path w="5156541" h="2488239">
                <a:moveTo>
                  <a:pt x="0" y="0"/>
                </a:moveTo>
                <a:lnTo>
                  <a:pt x="5156542" y="0"/>
                </a:lnTo>
                <a:lnTo>
                  <a:pt x="5156542" y="2488239"/>
                </a:lnTo>
                <a:lnTo>
                  <a:pt x="0" y="2488239"/>
                </a:lnTo>
                <a:lnTo>
                  <a:pt x="0" y="0"/>
                </a:lnTo>
                <a:close/>
              </a:path>
            </a:pathLst>
          </a:custGeom>
          <a:blipFill>
            <a:blip r:embed="rId3"/>
            <a:stretch>
              <a:fillRect r="-37642"/>
            </a:stretch>
          </a:blipFill>
        </p:spPr>
        <p:txBody>
          <a:bodyPr/>
          <a:lstStyle/>
          <a:p>
            <a:endParaRPr lang="en-US"/>
          </a:p>
        </p:txBody>
      </p:sp>
      <p:sp>
        <p:nvSpPr>
          <p:cNvPr id="20" name="Freeform 20"/>
          <p:cNvSpPr/>
          <p:nvPr/>
        </p:nvSpPr>
        <p:spPr>
          <a:xfrm>
            <a:off x="8982688" y="7708211"/>
            <a:ext cx="2129343" cy="907632"/>
          </a:xfrm>
          <a:custGeom>
            <a:avLst/>
            <a:gdLst/>
            <a:ahLst/>
            <a:cxnLst/>
            <a:rect l="l" t="t" r="r" b="b"/>
            <a:pathLst>
              <a:path w="2129343" h="907632">
                <a:moveTo>
                  <a:pt x="0" y="0"/>
                </a:moveTo>
                <a:lnTo>
                  <a:pt x="2129343" y="0"/>
                </a:lnTo>
                <a:lnTo>
                  <a:pt x="2129343" y="907633"/>
                </a:lnTo>
                <a:lnTo>
                  <a:pt x="0" y="9076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1" name="Freeform 21"/>
          <p:cNvSpPr/>
          <p:nvPr/>
        </p:nvSpPr>
        <p:spPr>
          <a:xfrm>
            <a:off x="580182" y="1482799"/>
            <a:ext cx="6821333" cy="3799223"/>
          </a:xfrm>
          <a:custGeom>
            <a:avLst/>
            <a:gdLst/>
            <a:ahLst/>
            <a:cxnLst/>
            <a:rect l="l" t="t" r="r" b="b"/>
            <a:pathLst>
              <a:path w="6821333" h="3799223">
                <a:moveTo>
                  <a:pt x="0" y="0"/>
                </a:moveTo>
                <a:lnTo>
                  <a:pt x="6821333" y="0"/>
                </a:lnTo>
                <a:lnTo>
                  <a:pt x="6821333" y="3799223"/>
                </a:lnTo>
                <a:lnTo>
                  <a:pt x="0" y="3799223"/>
                </a:lnTo>
                <a:lnTo>
                  <a:pt x="0" y="0"/>
                </a:lnTo>
                <a:close/>
              </a:path>
            </a:pathLst>
          </a:custGeom>
          <a:blipFill>
            <a:blip r:embed="rId6"/>
            <a:stretch>
              <a:fillRect/>
            </a:stretch>
          </a:blipFill>
        </p:spPr>
        <p:txBody>
          <a:bodyPr/>
          <a:lstStyle/>
          <a:p>
            <a:endParaRPr lang="en-US"/>
          </a:p>
        </p:txBody>
      </p:sp>
      <p:sp>
        <p:nvSpPr>
          <p:cNvPr id="22" name="Freeform 22"/>
          <p:cNvSpPr/>
          <p:nvPr/>
        </p:nvSpPr>
        <p:spPr>
          <a:xfrm>
            <a:off x="12095089" y="2429529"/>
            <a:ext cx="5754657" cy="1905763"/>
          </a:xfrm>
          <a:custGeom>
            <a:avLst/>
            <a:gdLst/>
            <a:ahLst/>
            <a:cxnLst/>
            <a:rect l="l" t="t" r="r" b="b"/>
            <a:pathLst>
              <a:path w="5754657" h="1905763">
                <a:moveTo>
                  <a:pt x="0" y="0"/>
                </a:moveTo>
                <a:lnTo>
                  <a:pt x="5754657" y="0"/>
                </a:lnTo>
                <a:lnTo>
                  <a:pt x="5754657" y="1905763"/>
                </a:lnTo>
                <a:lnTo>
                  <a:pt x="0" y="1905763"/>
                </a:lnTo>
                <a:lnTo>
                  <a:pt x="0" y="0"/>
                </a:lnTo>
                <a:close/>
              </a:path>
            </a:pathLst>
          </a:custGeom>
          <a:blipFill>
            <a:blip r:embed="rId7"/>
            <a:stretch>
              <a:fillRect/>
            </a:stretch>
          </a:blipFill>
        </p:spPr>
        <p:txBody>
          <a:bodyPr/>
          <a:lstStyle/>
          <a:p>
            <a:endParaRPr lang="en-US"/>
          </a:p>
        </p:txBody>
      </p:sp>
      <p:sp>
        <p:nvSpPr>
          <p:cNvPr id="23" name="TextBox 23"/>
          <p:cNvSpPr txBox="1"/>
          <p:nvPr/>
        </p:nvSpPr>
        <p:spPr>
          <a:xfrm>
            <a:off x="580182" y="5624540"/>
            <a:ext cx="7366608" cy="683819"/>
          </a:xfrm>
          <a:prstGeom prst="rect">
            <a:avLst/>
          </a:prstGeom>
        </p:spPr>
        <p:txBody>
          <a:bodyPr lIns="0" tIns="0" rIns="0" bIns="0" rtlCol="0" anchor="t">
            <a:spAutoFit/>
          </a:bodyPr>
          <a:lstStyle/>
          <a:p>
            <a:pPr algn="l">
              <a:lnSpc>
                <a:spcPts val="2559"/>
              </a:lnSpc>
            </a:pPr>
            <a:r>
              <a:rPr lang="en-US" sz="2370" b="1">
                <a:solidFill>
                  <a:srgbClr val="FFFFFF"/>
                </a:solidFill>
                <a:latin typeface="Poppins Bold"/>
                <a:ea typeface="Poppins Bold"/>
                <a:cs typeface="Poppins Bold"/>
                <a:sym typeface="Poppins Bold"/>
              </a:rPr>
              <a:t>TOTAL GOOD LOAN PERCENTAGE</a:t>
            </a:r>
          </a:p>
          <a:p>
            <a:pPr algn="l">
              <a:lnSpc>
                <a:spcPts val="2559"/>
              </a:lnSpc>
            </a:pPr>
            <a:endParaRPr lang="en-US" sz="2370" b="1">
              <a:solidFill>
                <a:srgbClr val="FFFFFF"/>
              </a:solidFill>
              <a:latin typeface="Poppins Bold"/>
              <a:ea typeface="Poppins Bold"/>
              <a:cs typeface="Poppins Bold"/>
              <a:sym typeface="Poppins Bold"/>
            </a:endParaRPr>
          </a:p>
        </p:txBody>
      </p:sp>
      <p:sp>
        <p:nvSpPr>
          <p:cNvPr id="24" name="TextBox 24"/>
          <p:cNvSpPr txBox="1"/>
          <p:nvPr/>
        </p:nvSpPr>
        <p:spPr>
          <a:xfrm>
            <a:off x="580182" y="1008530"/>
            <a:ext cx="3933811" cy="359969"/>
          </a:xfrm>
          <a:prstGeom prst="rect">
            <a:avLst/>
          </a:prstGeom>
        </p:spPr>
        <p:txBody>
          <a:bodyPr lIns="0" tIns="0" rIns="0" bIns="0" rtlCol="0" anchor="t">
            <a:spAutoFit/>
          </a:bodyPr>
          <a:lstStyle/>
          <a:p>
            <a:pPr algn="l">
              <a:lnSpc>
                <a:spcPts val="2559"/>
              </a:lnSpc>
            </a:pPr>
            <a:r>
              <a:rPr lang="en-US" sz="2370" b="1">
                <a:solidFill>
                  <a:srgbClr val="FFFFFF"/>
                </a:solidFill>
                <a:latin typeface="Poppins Bold"/>
                <a:ea typeface="Poppins Bold"/>
                <a:cs typeface="Poppins Bold"/>
                <a:sym typeface="Poppins Bold"/>
              </a:rPr>
              <a:t>TOTAL GOOD LOAN</a:t>
            </a:r>
          </a:p>
        </p:txBody>
      </p:sp>
      <p:sp>
        <p:nvSpPr>
          <p:cNvPr id="25" name="Freeform 25"/>
          <p:cNvSpPr/>
          <p:nvPr/>
        </p:nvSpPr>
        <p:spPr>
          <a:xfrm>
            <a:off x="8982688" y="2928594"/>
            <a:ext cx="2129343" cy="907632"/>
          </a:xfrm>
          <a:custGeom>
            <a:avLst/>
            <a:gdLst/>
            <a:ahLst/>
            <a:cxnLst/>
            <a:rect l="l" t="t" r="r" b="b"/>
            <a:pathLst>
              <a:path w="2129343" h="907632">
                <a:moveTo>
                  <a:pt x="0" y="0"/>
                </a:moveTo>
                <a:lnTo>
                  <a:pt x="2129343" y="0"/>
                </a:lnTo>
                <a:lnTo>
                  <a:pt x="2129343" y="907633"/>
                </a:lnTo>
                <a:lnTo>
                  <a:pt x="0" y="9076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6" name="TextBox 26"/>
          <p:cNvSpPr txBox="1"/>
          <p:nvPr/>
        </p:nvSpPr>
        <p:spPr>
          <a:xfrm>
            <a:off x="7640325" y="-10645"/>
            <a:ext cx="4454764" cy="1016361"/>
          </a:xfrm>
          <a:prstGeom prst="rect">
            <a:avLst/>
          </a:prstGeom>
        </p:spPr>
        <p:txBody>
          <a:bodyPr lIns="0" tIns="0" rIns="0" bIns="0" rtlCol="0" anchor="t">
            <a:spAutoFit/>
          </a:bodyPr>
          <a:lstStyle/>
          <a:p>
            <a:pPr algn="l">
              <a:lnSpc>
                <a:spcPts val="3850"/>
              </a:lnSpc>
            </a:pPr>
            <a:r>
              <a:rPr lang="en-US" sz="3565" b="1">
                <a:solidFill>
                  <a:srgbClr val="CD5124"/>
                </a:solidFill>
                <a:latin typeface="Poppins Bold"/>
                <a:ea typeface="Poppins Bold"/>
                <a:cs typeface="Poppins Bold"/>
                <a:sym typeface="Poppins Bold"/>
              </a:rPr>
              <a:t>GOOD LOAN ISSUED</a:t>
            </a:r>
          </a:p>
          <a:p>
            <a:pPr algn="l">
              <a:lnSpc>
                <a:spcPts val="3850"/>
              </a:lnSpc>
            </a:pPr>
            <a:endParaRPr lang="en-US" sz="3565" b="1">
              <a:solidFill>
                <a:srgbClr val="CD5124"/>
              </a:solidFill>
              <a:latin typeface="Poppins Bold"/>
              <a:ea typeface="Poppins Bold"/>
              <a:cs typeface="Poppins Bold"/>
              <a:sym typeface="Poppins Bold"/>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0526"/>
        </a:solidFill>
        <a:effectLst/>
      </p:bgPr>
    </p:bg>
    <p:spTree>
      <p:nvGrpSpPr>
        <p:cNvPr id="1" name=""/>
        <p:cNvGrpSpPr/>
        <p:nvPr/>
      </p:nvGrpSpPr>
      <p:grpSpPr>
        <a:xfrm>
          <a:off x="0" y="0"/>
          <a:ext cx="0" cy="0"/>
          <a:chOff x="0" y="0"/>
          <a:chExt cx="0" cy="0"/>
        </a:xfrm>
      </p:grpSpPr>
      <p:grpSp>
        <p:nvGrpSpPr>
          <p:cNvPr id="2" name="Group 2"/>
          <p:cNvGrpSpPr/>
          <p:nvPr/>
        </p:nvGrpSpPr>
        <p:grpSpPr>
          <a:xfrm>
            <a:off x="-1597913" y="-2100344"/>
            <a:ext cx="10830601" cy="14487689"/>
            <a:chOff x="0" y="0"/>
            <a:chExt cx="14440802" cy="19316918"/>
          </a:xfrm>
        </p:grpSpPr>
        <p:grpSp>
          <p:nvGrpSpPr>
            <p:cNvPr id="3" name="Group 3"/>
            <p:cNvGrpSpPr/>
            <p:nvPr/>
          </p:nvGrpSpPr>
          <p:grpSpPr>
            <a:xfrm>
              <a:off x="0" y="4989816"/>
              <a:ext cx="9201495" cy="92014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ACD1F2">
                      <a:alpha val="5180"/>
                    </a:srgbClr>
                  </a:gs>
                  <a:gs pos="100000">
                    <a:srgbClr val="ACD1F2">
                      <a:alpha val="14000"/>
                    </a:srgbClr>
                  </a:gs>
                </a:gsLst>
                <a:path path="circle">
                  <a:fillToRect l="50000" t="50000" r="50000" b="50000"/>
                </a:path>
              </a:gradFill>
            </p:spPr>
            <p:txBody>
              <a:bodyPr/>
              <a:lstStyle/>
              <a:p>
                <a:endParaRPr lang="en-US"/>
              </a:p>
            </p:txBody>
          </p:sp>
          <p:sp>
            <p:nvSpPr>
              <p:cNvPr id="5" name="TextBox 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6" name="Group 6"/>
            <p:cNvGrpSpPr/>
            <p:nvPr/>
          </p:nvGrpSpPr>
          <p:grpSpPr>
            <a:xfrm>
              <a:off x="5239306" y="0"/>
              <a:ext cx="9201495" cy="920149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040826">
                      <a:alpha val="70"/>
                    </a:srgbClr>
                  </a:gs>
                  <a:gs pos="50000">
                    <a:srgbClr val="1967A6">
                      <a:alpha val="5180"/>
                    </a:srgbClr>
                  </a:gs>
                  <a:gs pos="100000">
                    <a:srgbClr val="1967A6">
                      <a:alpha val="14000"/>
                    </a:srgbClr>
                  </a:gs>
                </a:gsLst>
                <a:path path="circle">
                  <a:fillToRect l="50000" t="50000" r="50000" b="50000"/>
                </a:path>
              </a:gradFill>
            </p:spPr>
            <p:txBody>
              <a:bodyPr/>
              <a:lstStyle/>
              <a:p>
                <a:endParaRPr lang="en-US"/>
              </a:p>
            </p:txBody>
          </p:sp>
          <p:sp>
            <p:nvSpPr>
              <p:cNvPr id="8" name="TextBox 8"/>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9" name="Group 9"/>
            <p:cNvGrpSpPr/>
            <p:nvPr/>
          </p:nvGrpSpPr>
          <p:grpSpPr>
            <a:xfrm>
              <a:off x="5239306" y="10115423"/>
              <a:ext cx="9201495" cy="920149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A9DD9">
                      <a:alpha val="70"/>
                    </a:srgbClr>
                  </a:gs>
                  <a:gs pos="50000">
                    <a:srgbClr val="5A9DD9">
                      <a:alpha val="5180"/>
                    </a:srgbClr>
                  </a:gs>
                  <a:gs pos="100000">
                    <a:srgbClr val="5A9DD9">
                      <a:alpha val="14000"/>
                    </a:srgbClr>
                  </a:gs>
                </a:gsLst>
                <a:path path="circle">
                  <a:fillToRect l="50000" t="50000" r="50000" b="50000"/>
                </a:path>
              </a:gradFill>
            </p:spPr>
            <p:txBody>
              <a:bodyPr/>
              <a:lstStyle/>
              <a:p>
                <a:endParaRPr lang="en-US"/>
              </a:p>
            </p:txBody>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2" name="Group 12"/>
          <p:cNvGrpSpPr/>
          <p:nvPr/>
        </p:nvGrpSpPr>
        <p:grpSpPr>
          <a:xfrm>
            <a:off x="1017279" y="2507718"/>
            <a:ext cx="3842380" cy="3432143"/>
            <a:chOff x="0" y="0"/>
            <a:chExt cx="1011985" cy="903939"/>
          </a:xfrm>
        </p:grpSpPr>
        <p:sp>
          <p:nvSpPr>
            <p:cNvPr id="13" name="Freeform 13"/>
            <p:cNvSpPr/>
            <p:nvPr/>
          </p:nvSpPr>
          <p:spPr>
            <a:xfrm>
              <a:off x="0" y="0"/>
              <a:ext cx="1011985" cy="903939"/>
            </a:xfrm>
            <a:custGeom>
              <a:avLst/>
              <a:gdLst/>
              <a:ahLst/>
              <a:cxnLst/>
              <a:rect l="l" t="t" r="r" b="b"/>
              <a:pathLst>
                <a:path w="1011985" h="903939">
                  <a:moveTo>
                    <a:pt x="0" y="0"/>
                  </a:moveTo>
                  <a:lnTo>
                    <a:pt x="1011985" y="0"/>
                  </a:lnTo>
                  <a:lnTo>
                    <a:pt x="1011985" y="903939"/>
                  </a:lnTo>
                  <a:lnTo>
                    <a:pt x="0" y="903939"/>
                  </a:lnTo>
                  <a:close/>
                </a:path>
              </a:pathLst>
            </a:custGeom>
            <a:solidFill>
              <a:srgbClr val="020526"/>
            </a:solidFill>
          </p:spPr>
          <p:txBody>
            <a:bodyPr/>
            <a:lstStyle/>
            <a:p>
              <a:endParaRPr lang="en-US"/>
            </a:p>
          </p:txBody>
        </p:sp>
        <p:sp>
          <p:nvSpPr>
            <p:cNvPr id="14" name="TextBox 14"/>
            <p:cNvSpPr txBox="1"/>
            <p:nvPr/>
          </p:nvSpPr>
          <p:spPr>
            <a:xfrm>
              <a:off x="0" y="-57150"/>
              <a:ext cx="1011985" cy="961089"/>
            </a:xfrm>
            <a:prstGeom prst="rect">
              <a:avLst/>
            </a:prstGeom>
          </p:spPr>
          <p:txBody>
            <a:bodyPr lIns="50800" tIns="50800" rIns="50800" bIns="50800" rtlCol="0" anchor="ctr"/>
            <a:lstStyle/>
            <a:p>
              <a:pPr algn="ctr">
                <a:lnSpc>
                  <a:spcPts val="2940"/>
                </a:lnSpc>
              </a:pPr>
              <a:endParaRPr/>
            </a:p>
          </p:txBody>
        </p:sp>
      </p:grpSp>
      <p:grpSp>
        <p:nvGrpSpPr>
          <p:cNvPr id="15" name="Group 15"/>
          <p:cNvGrpSpPr/>
          <p:nvPr/>
        </p:nvGrpSpPr>
        <p:grpSpPr>
          <a:xfrm>
            <a:off x="5144374" y="6784609"/>
            <a:ext cx="3842380" cy="3242232"/>
            <a:chOff x="0" y="0"/>
            <a:chExt cx="1011985" cy="853921"/>
          </a:xfrm>
        </p:grpSpPr>
        <p:sp>
          <p:nvSpPr>
            <p:cNvPr id="16" name="Freeform 16"/>
            <p:cNvSpPr/>
            <p:nvPr/>
          </p:nvSpPr>
          <p:spPr>
            <a:xfrm>
              <a:off x="0" y="0"/>
              <a:ext cx="1011985" cy="853921"/>
            </a:xfrm>
            <a:custGeom>
              <a:avLst/>
              <a:gdLst/>
              <a:ahLst/>
              <a:cxnLst/>
              <a:rect l="l" t="t" r="r" b="b"/>
              <a:pathLst>
                <a:path w="1011985" h="853921">
                  <a:moveTo>
                    <a:pt x="0" y="0"/>
                  </a:moveTo>
                  <a:lnTo>
                    <a:pt x="1011985" y="0"/>
                  </a:lnTo>
                  <a:lnTo>
                    <a:pt x="1011985" y="853921"/>
                  </a:lnTo>
                  <a:lnTo>
                    <a:pt x="0" y="853921"/>
                  </a:lnTo>
                  <a:close/>
                </a:path>
              </a:pathLst>
            </a:custGeom>
            <a:solidFill>
              <a:srgbClr val="020526"/>
            </a:solidFill>
          </p:spPr>
          <p:txBody>
            <a:bodyPr/>
            <a:lstStyle/>
            <a:p>
              <a:endParaRPr lang="en-US"/>
            </a:p>
          </p:txBody>
        </p:sp>
        <p:sp>
          <p:nvSpPr>
            <p:cNvPr id="17" name="TextBox 17"/>
            <p:cNvSpPr txBox="1"/>
            <p:nvPr/>
          </p:nvSpPr>
          <p:spPr>
            <a:xfrm>
              <a:off x="0" y="-57150"/>
              <a:ext cx="1011985" cy="911071"/>
            </a:xfrm>
            <a:prstGeom prst="rect">
              <a:avLst/>
            </a:prstGeom>
          </p:spPr>
          <p:txBody>
            <a:bodyPr lIns="50800" tIns="50800" rIns="50800" bIns="50800" rtlCol="0" anchor="ctr"/>
            <a:lstStyle/>
            <a:p>
              <a:pPr algn="ctr">
                <a:lnSpc>
                  <a:spcPts val="2940"/>
                </a:lnSpc>
              </a:pPr>
              <a:endParaRPr/>
            </a:p>
          </p:txBody>
        </p:sp>
      </p:grpSp>
      <p:sp>
        <p:nvSpPr>
          <p:cNvPr id="18" name="Freeform 18"/>
          <p:cNvSpPr/>
          <p:nvPr/>
        </p:nvSpPr>
        <p:spPr>
          <a:xfrm>
            <a:off x="569213" y="1281332"/>
            <a:ext cx="6496351" cy="2598540"/>
          </a:xfrm>
          <a:custGeom>
            <a:avLst/>
            <a:gdLst/>
            <a:ahLst/>
            <a:cxnLst/>
            <a:rect l="l" t="t" r="r" b="b"/>
            <a:pathLst>
              <a:path w="6496351" h="2598540">
                <a:moveTo>
                  <a:pt x="0" y="0"/>
                </a:moveTo>
                <a:lnTo>
                  <a:pt x="6496350" y="0"/>
                </a:lnTo>
                <a:lnTo>
                  <a:pt x="6496350" y="2598540"/>
                </a:lnTo>
                <a:lnTo>
                  <a:pt x="0" y="2598540"/>
                </a:lnTo>
                <a:lnTo>
                  <a:pt x="0" y="0"/>
                </a:lnTo>
                <a:close/>
              </a:path>
            </a:pathLst>
          </a:custGeom>
          <a:blipFill>
            <a:blip r:embed="rId2"/>
            <a:stretch>
              <a:fillRect/>
            </a:stretch>
          </a:blipFill>
        </p:spPr>
        <p:txBody>
          <a:bodyPr/>
          <a:lstStyle/>
          <a:p>
            <a:endParaRPr lang="en-US"/>
          </a:p>
        </p:txBody>
      </p:sp>
      <p:sp>
        <p:nvSpPr>
          <p:cNvPr id="19" name="Freeform 19"/>
          <p:cNvSpPr/>
          <p:nvPr/>
        </p:nvSpPr>
        <p:spPr>
          <a:xfrm>
            <a:off x="12483668" y="1444587"/>
            <a:ext cx="5405542" cy="1913610"/>
          </a:xfrm>
          <a:custGeom>
            <a:avLst/>
            <a:gdLst/>
            <a:ahLst/>
            <a:cxnLst/>
            <a:rect l="l" t="t" r="r" b="b"/>
            <a:pathLst>
              <a:path w="5405542" h="1913610">
                <a:moveTo>
                  <a:pt x="0" y="0"/>
                </a:moveTo>
                <a:lnTo>
                  <a:pt x="5405543" y="0"/>
                </a:lnTo>
                <a:lnTo>
                  <a:pt x="5405543" y="1913611"/>
                </a:lnTo>
                <a:lnTo>
                  <a:pt x="0" y="1913611"/>
                </a:lnTo>
                <a:lnTo>
                  <a:pt x="0" y="0"/>
                </a:lnTo>
                <a:close/>
              </a:path>
            </a:pathLst>
          </a:custGeom>
          <a:blipFill>
            <a:blip r:embed="rId3"/>
            <a:stretch>
              <a:fillRect l="-4495" r="-22479" b="-11112"/>
            </a:stretch>
          </a:blipFill>
        </p:spPr>
        <p:txBody>
          <a:bodyPr/>
          <a:lstStyle/>
          <a:p>
            <a:endParaRPr lang="en-US"/>
          </a:p>
        </p:txBody>
      </p:sp>
      <p:sp>
        <p:nvSpPr>
          <p:cNvPr id="20" name="Freeform 20"/>
          <p:cNvSpPr/>
          <p:nvPr/>
        </p:nvSpPr>
        <p:spPr>
          <a:xfrm>
            <a:off x="8588429" y="2053902"/>
            <a:ext cx="2129343" cy="907632"/>
          </a:xfrm>
          <a:custGeom>
            <a:avLst/>
            <a:gdLst/>
            <a:ahLst/>
            <a:cxnLst/>
            <a:rect l="l" t="t" r="r" b="b"/>
            <a:pathLst>
              <a:path w="2129343" h="907632">
                <a:moveTo>
                  <a:pt x="0" y="0"/>
                </a:moveTo>
                <a:lnTo>
                  <a:pt x="2129343" y="0"/>
                </a:lnTo>
                <a:lnTo>
                  <a:pt x="2129343" y="907632"/>
                </a:lnTo>
                <a:lnTo>
                  <a:pt x="0" y="9076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1" name="Freeform 21"/>
          <p:cNvSpPr/>
          <p:nvPr/>
        </p:nvSpPr>
        <p:spPr>
          <a:xfrm>
            <a:off x="569213" y="5657395"/>
            <a:ext cx="7453612" cy="2660434"/>
          </a:xfrm>
          <a:custGeom>
            <a:avLst/>
            <a:gdLst/>
            <a:ahLst/>
            <a:cxnLst/>
            <a:rect l="l" t="t" r="r" b="b"/>
            <a:pathLst>
              <a:path w="7453612" h="2660434">
                <a:moveTo>
                  <a:pt x="0" y="0"/>
                </a:moveTo>
                <a:lnTo>
                  <a:pt x="7453612" y="0"/>
                </a:lnTo>
                <a:lnTo>
                  <a:pt x="7453612" y="2660433"/>
                </a:lnTo>
                <a:lnTo>
                  <a:pt x="0" y="2660433"/>
                </a:lnTo>
                <a:lnTo>
                  <a:pt x="0" y="0"/>
                </a:lnTo>
                <a:close/>
              </a:path>
            </a:pathLst>
          </a:custGeom>
          <a:blipFill>
            <a:blip r:embed="rId6"/>
            <a:stretch>
              <a:fillRect/>
            </a:stretch>
          </a:blipFill>
        </p:spPr>
        <p:txBody>
          <a:bodyPr/>
          <a:lstStyle/>
          <a:p>
            <a:endParaRPr lang="en-US"/>
          </a:p>
        </p:txBody>
      </p:sp>
      <p:sp>
        <p:nvSpPr>
          <p:cNvPr id="22" name="Freeform 22"/>
          <p:cNvSpPr/>
          <p:nvPr/>
        </p:nvSpPr>
        <p:spPr>
          <a:xfrm>
            <a:off x="12483668" y="5913234"/>
            <a:ext cx="5405542" cy="2148755"/>
          </a:xfrm>
          <a:custGeom>
            <a:avLst/>
            <a:gdLst/>
            <a:ahLst/>
            <a:cxnLst/>
            <a:rect l="l" t="t" r="r" b="b"/>
            <a:pathLst>
              <a:path w="5405542" h="2148755">
                <a:moveTo>
                  <a:pt x="0" y="0"/>
                </a:moveTo>
                <a:lnTo>
                  <a:pt x="5405543" y="0"/>
                </a:lnTo>
                <a:lnTo>
                  <a:pt x="5405543" y="2148755"/>
                </a:lnTo>
                <a:lnTo>
                  <a:pt x="0" y="2148755"/>
                </a:lnTo>
                <a:lnTo>
                  <a:pt x="0" y="0"/>
                </a:lnTo>
                <a:close/>
              </a:path>
            </a:pathLst>
          </a:custGeom>
          <a:blipFill>
            <a:blip r:embed="rId7"/>
            <a:stretch>
              <a:fillRect l="-4008" t="-6609" r="-11296" b="-4583"/>
            </a:stretch>
          </a:blipFill>
        </p:spPr>
        <p:txBody>
          <a:bodyPr/>
          <a:lstStyle/>
          <a:p>
            <a:endParaRPr lang="en-US"/>
          </a:p>
        </p:txBody>
      </p:sp>
      <p:sp>
        <p:nvSpPr>
          <p:cNvPr id="23" name="TextBox 23"/>
          <p:cNvSpPr txBox="1"/>
          <p:nvPr/>
        </p:nvSpPr>
        <p:spPr>
          <a:xfrm>
            <a:off x="569213" y="597513"/>
            <a:ext cx="7366608" cy="683819"/>
          </a:xfrm>
          <a:prstGeom prst="rect">
            <a:avLst/>
          </a:prstGeom>
        </p:spPr>
        <p:txBody>
          <a:bodyPr lIns="0" tIns="0" rIns="0" bIns="0" rtlCol="0" anchor="t">
            <a:spAutoFit/>
          </a:bodyPr>
          <a:lstStyle/>
          <a:p>
            <a:pPr algn="l">
              <a:lnSpc>
                <a:spcPts val="2559"/>
              </a:lnSpc>
            </a:pPr>
            <a:r>
              <a:rPr lang="en-US" sz="2370" b="1">
                <a:solidFill>
                  <a:srgbClr val="FFFFFF"/>
                </a:solidFill>
                <a:latin typeface="Poppins Bold"/>
                <a:ea typeface="Poppins Bold"/>
                <a:cs typeface="Poppins Bold"/>
                <a:sym typeface="Poppins Bold"/>
              </a:rPr>
              <a:t>GOOD LOAN FUNDED AMOUNT</a:t>
            </a:r>
          </a:p>
          <a:p>
            <a:pPr algn="l">
              <a:lnSpc>
                <a:spcPts val="2559"/>
              </a:lnSpc>
            </a:pPr>
            <a:endParaRPr lang="en-US" sz="2370" b="1">
              <a:solidFill>
                <a:srgbClr val="FFFFFF"/>
              </a:solidFill>
              <a:latin typeface="Poppins Bold"/>
              <a:ea typeface="Poppins Bold"/>
              <a:cs typeface="Poppins Bold"/>
              <a:sym typeface="Poppins Bold"/>
            </a:endParaRPr>
          </a:p>
        </p:txBody>
      </p:sp>
      <p:sp>
        <p:nvSpPr>
          <p:cNvPr id="24" name="TextBox 24"/>
          <p:cNvSpPr txBox="1"/>
          <p:nvPr/>
        </p:nvSpPr>
        <p:spPr>
          <a:xfrm>
            <a:off x="569213" y="4973575"/>
            <a:ext cx="5663002" cy="683819"/>
          </a:xfrm>
          <a:prstGeom prst="rect">
            <a:avLst/>
          </a:prstGeom>
        </p:spPr>
        <p:txBody>
          <a:bodyPr lIns="0" tIns="0" rIns="0" bIns="0" rtlCol="0" anchor="t">
            <a:spAutoFit/>
          </a:bodyPr>
          <a:lstStyle/>
          <a:p>
            <a:pPr algn="l">
              <a:lnSpc>
                <a:spcPts val="2559"/>
              </a:lnSpc>
            </a:pPr>
            <a:r>
              <a:rPr lang="en-US" sz="2370" b="1">
                <a:solidFill>
                  <a:srgbClr val="FFFFFF"/>
                </a:solidFill>
                <a:latin typeface="Poppins Bold"/>
                <a:ea typeface="Poppins Bold"/>
                <a:cs typeface="Poppins Bold"/>
                <a:sym typeface="Poppins Bold"/>
              </a:rPr>
              <a:t>GOOD LOAN AMOUNT RECEIVED</a:t>
            </a:r>
          </a:p>
          <a:p>
            <a:pPr algn="l">
              <a:lnSpc>
                <a:spcPts val="2559"/>
              </a:lnSpc>
            </a:pPr>
            <a:endParaRPr lang="en-US" sz="2370" b="1">
              <a:solidFill>
                <a:srgbClr val="FFFFFF"/>
              </a:solidFill>
              <a:latin typeface="Poppins Bold"/>
              <a:ea typeface="Poppins Bold"/>
              <a:cs typeface="Poppins Bold"/>
              <a:sym typeface="Poppins Bold"/>
            </a:endParaRPr>
          </a:p>
        </p:txBody>
      </p:sp>
      <p:sp>
        <p:nvSpPr>
          <p:cNvPr id="25" name="Freeform 25"/>
          <p:cNvSpPr/>
          <p:nvPr/>
        </p:nvSpPr>
        <p:spPr>
          <a:xfrm>
            <a:off x="8588429" y="6533795"/>
            <a:ext cx="2129343" cy="907632"/>
          </a:xfrm>
          <a:custGeom>
            <a:avLst/>
            <a:gdLst/>
            <a:ahLst/>
            <a:cxnLst/>
            <a:rect l="l" t="t" r="r" b="b"/>
            <a:pathLst>
              <a:path w="2129343" h="907632">
                <a:moveTo>
                  <a:pt x="0" y="0"/>
                </a:moveTo>
                <a:lnTo>
                  <a:pt x="2129343" y="0"/>
                </a:lnTo>
                <a:lnTo>
                  <a:pt x="2129343" y="907633"/>
                </a:lnTo>
                <a:lnTo>
                  <a:pt x="0" y="9076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Words>
  <Application>Microsoft Macintosh PowerPoint</Application>
  <PresentationFormat>Custom</PresentationFormat>
  <Paragraphs>40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Poppins</vt:lpstr>
      <vt:lpstr>Arial</vt:lpstr>
      <vt:lpstr>Poppins Light</vt:lpstr>
      <vt:lpstr>Poppins Semi-Bold</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Ansh Sharma</dc:title>
  <cp:lastModifiedBy>PRATYKASH SHARMA</cp:lastModifiedBy>
  <cp:revision>2</cp:revision>
  <dcterms:created xsi:type="dcterms:W3CDTF">2006-08-16T00:00:00Z</dcterms:created>
  <dcterms:modified xsi:type="dcterms:W3CDTF">2025-07-24T05:37:50Z</dcterms:modified>
  <dc:identifier>DAGt21q_Jp4</dc:identifier>
</cp:coreProperties>
</file>