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aischool.com/about" TargetMode="External"/><Relationship Id="rId3" Type="http://schemas.openxmlformats.org/officeDocument/2006/relationships/hyperlink" Target="https://www.masaischool.com/about" TargetMode="External"/><Relationship Id="rId4" Type="http://schemas.openxmlformats.org/officeDocument/2006/relationships/hyperlink" Target="https://www.masaischool.com/about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5" Type="http://schemas.openxmlformats.org/officeDocument/2006/relationships/image" Target="../media/image-1-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aischool.com/hire-masai-graduates" TargetMode="External"/><Relationship Id="rId4" Type="http://schemas.openxmlformats.org/officeDocument/2006/relationships/hyperlink" Target="http://github.com/Anshsing/masaiclone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5" Type="http://schemas.openxmlformats.org/officeDocument/2006/relationships/image" Target="../media/image-13-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aischool.com/hire-masai-graduates" TargetMode="External"/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image" Target="../media/image-2-2.png"/><Relationship Id="rId4" Type="http://schemas.openxmlformats.org/officeDocument/2006/relationships/image" Target="../media/image-2-3.png"/><Relationship Id="rId5" Type="http://schemas.openxmlformats.org/officeDocument/2006/relationships/image" Target="../media/image-2-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55313" y="4479369"/>
            <a:ext cx="11447621" cy="9679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621"/>
              </a:lnSpc>
              <a:buNone/>
            </a:pPr>
            <a:r>
              <a:rPr lang="en-US" sz="6097" b="1" spc="-6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</a:t>
            </a:r>
            <a:pPr indent="0" marL="0">
              <a:lnSpc>
                <a:spcPts val="7621"/>
              </a:lnSpc>
              <a:buNone/>
            </a:pPr>
            <a:r>
              <a:rPr lang="en-US" sz="6097" b="1" spc="-6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pPr indent="0" marL="0">
              <a:lnSpc>
                <a:spcPts val="7621"/>
              </a:lnSpc>
              <a:buNone/>
            </a:pPr>
            <a:r>
              <a:rPr lang="en-US" sz="6097" b="1" i="1" u="sng" spc="-61" kern="0" dirty="0">
                <a:solidFill>
                  <a:srgbClr val="910D0D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Masai School</a:t>
            </a:r>
            <a:endParaRPr lang="en-US" sz="6097" dirty="0"/>
          </a:p>
        </p:txBody>
      </p:sp>
      <p:sp>
        <p:nvSpPr>
          <p:cNvPr id="6" name="Shape 3"/>
          <p:cNvSpPr/>
          <p:nvPr/>
        </p:nvSpPr>
        <p:spPr>
          <a:xfrm>
            <a:off x="1185029" y="4109085"/>
            <a:ext cx="49292" cy="1708547"/>
          </a:xfrm>
          <a:prstGeom prst="rect">
            <a:avLst/>
          </a:prstGeom>
          <a:solidFill>
            <a:srgbClr val="2D2E34"/>
          </a:solidFill>
          <a:ln/>
        </p:spPr>
      </p:sp>
      <p:sp>
        <p:nvSpPr>
          <p:cNvPr id="7" name="Text 4"/>
          <p:cNvSpPr/>
          <p:nvPr/>
        </p:nvSpPr>
        <p:spPr>
          <a:xfrm>
            <a:off x="1185029" y="6095286"/>
            <a:ext cx="12260223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b="1" u="sng" dirty="0">
                <a:solidFill>
                  <a:srgbClr val="2D2E3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Masai School</a:t>
            </a:r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a pioneering educational institution that is transforming the landscape of tech education in India. With a focus on practical, industry-relevant skills, </a:t>
            </a:r>
            <a:pPr indent="0" marL="0">
              <a:lnSpc>
                <a:spcPts val="2916"/>
              </a:lnSpc>
              <a:buNone/>
            </a:pPr>
            <a:r>
              <a:rPr lang="en-US" sz="1944" b="1" u="sng" dirty="0">
                <a:solidFill>
                  <a:srgbClr val="2D2E3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Masai School</a:t>
            </a:r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equips students with the knowledge and tools they need to thrive in the dynamic world of technology.</a:t>
            </a:r>
            <a:endParaRPr lang="en-US" sz="1944" dirty="0"/>
          </a:p>
        </p:txBody>
      </p:sp>
      <p:pic>
        <p:nvPicPr>
          <p:cNvPr id="8" name="Image 1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202055" y="676989"/>
            <a:ext cx="5595461" cy="699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07"/>
              </a:lnSpc>
              <a:buNone/>
            </a:pPr>
            <a:endParaRPr lang="en-US" sz="4406" dirty="0"/>
          </a:p>
        </p:txBody>
      </p:sp>
      <p:sp>
        <p:nvSpPr>
          <p:cNvPr id="5" name="Text 3"/>
          <p:cNvSpPr/>
          <p:nvPr/>
        </p:nvSpPr>
        <p:spPr>
          <a:xfrm>
            <a:off x="1595914" y="1868805"/>
            <a:ext cx="11832312" cy="3693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08"/>
              </a:lnSpc>
              <a:buSzPct val="100000"/>
              <a:buChar char="•"/>
            </a:pPr>
            <a:r>
              <a:rPr lang="en-US" sz="19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Masai hire from us</a:t>
            </a:r>
            <a:endParaRPr lang="en-US" sz="1939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619" y="2515076"/>
            <a:ext cx="9301043" cy="439471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02055" y="7186732"/>
            <a:ext cx="12226171" cy="3693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08"/>
              </a:lnSpc>
              <a:buNone/>
            </a:pPr>
            <a:endParaRPr lang="en-US" sz="1939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1183958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23"/>
              </a:lnSpc>
              <a:buNone/>
            </a:pP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579959" y="2379107"/>
            <a:ext cx="11865293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Fees</a:t>
            </a:r>
            <a:endParaRPr lang="en-US" sz="1944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90" y="3027164"/>
            <a:ext cx="8241983" cy="4018478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588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06310" y="601861"/>
            <a:ext cx="7300793" cy="6187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73"/>
              </a:lnSpc>
              <a:buNone/>
            </a:pPr>
            <a:r>
              <a:rPr lang="en-US" sz="3898" b="1" spc="-3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Future Work</a:t>
            </a:r>
            <a:endParaRPr lang="en-US" sz="3898" dirty="0"/>
          </a:p>
        </p:txBody>
      </p:sp>
      <p:sp>
        <p:nvSpPr>
          <p:cNvPr id="7" name="Text 4"/>
          <p:cNvSpPr/>
          <p:nvPr/>
        </p:nvSpPr>
        <p:spPr>
          <a:xfrm>
            <a:off x="1906310" y="1924050"/>
            <a:ext cx="1081778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73"/>
              </a:lnSpc>
              <a:buNone/>
            </a:pPr>
            <a:endParaRPr lang="en-US" sz="1715" dirty="0"/>
          </a:p>
        </p:txBody>
      </p:sp>
      <p:sp>
        <p:nvSpPr>
          <p:cNvPr id="8" name="Shape 5"/>
          <p:cNvSpPr/>
          <p:nvPr/>
        </p:nvSpPr>
        <p:spPr>
          <a:xfrm>
            <a:off x="1906310" y="2495907"/>
            <a:ext cx="1802963" cy="1529120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</p:sp>
      <p:sp>
        <p:nvSpPr>
          <p:cNvPr id="9" name="Text 6"/>
          <p:cNvSpPr/>
          <p:nvPr/>
        </p:nvSpPr>
        <p:spPr>
          <a:xfrm>
            <a:off x="2124075" y="3056215"/>
            <a:ext cx="104061" cy="4083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16"/>
              </a:lnSpc>
              <a:buNone/>
            </a:pPr>
            <a:r>
              <a:rPr lang="en-US" sz="2144" b="1" spc="-2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44" dirty="0"/>
          </a:p>
        </p:txBody>
      </p:sp>
      <p:sp>
        <p:nvSpPr>
          <p:cNvPr id="10" name="Text 7"/>
          <p:cNvSpPr/>
          <p:nvPr/>
        </p:nvSpPr>
        <p:spPr>
          <a:xfrm>
            <a:off x="3927038" y="2713673"/>
            <a:ext cx="328148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6"/>
              </a:lnSpc>
              <a:buNone/>
            </a:pPr>
            <a:r>
              <a:rPr lang="en-US" sz="1949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Improvement</a:t>
            </a:r>
            <a:endParaRPr lang="en-US" sz="1949" dirty="0"/>
          </a:p>
        </p:txBody>
      </p:sp>
      <p:sp>
        <p:nvSpPr>
          <p:cNvPr id="11" name="Text 8"/>
          <p:cNvSpPr/>
          <p:nvPr/>
        </p:nvSpPr>
        <p:spPr>
          <a:xfrm>
            <a:off x="3927038" y="3153608"/>
            <a:ext cx="8579287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171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clone will undergo regular updates and enhancements to keep pace with the evolving needs of the Masai School ecosystem.</a:t>
            </a:r>
            <a:endParaRPr lang="en-US" sz="1715" dirty="0"/>
          </a:p>
        </p:txBody>
      </p:sp>
      <p:sp>
        <p:nvSpPr>
          <p:cNvPr id="12" name="Shape 9"/>
          <p:cNvSpPr/>
          <p:nvPr/>
        </p:nvSpPr>
        <p:spPr>
          <a:xfrm>
            <a:off x="3818096" y="4000054"/>
            <a:ext cx="8797171" cy="21729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3" name="Shape 10"/>
          <p:cNvSpPr/>
          <p:nvPr/>
        </p:nvSpPr>
        <p:spPr>
          <a:xfrm>
            <a:off x="1906310" y="4133850"/>
            <a:ext cx="3605927" cy="1529120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</p:sp>
      <p:sp>
        <p:nvSpPr>
          <p:cNvPr id="14" name="Text 11"/>
          <p:cNvSpPr/>
          <p:nvPr/>
        </p:nvSpPr>
        <p:spPr>
          <a:xfrm>
            <a:off x="2124075" y="4694158"/>
            <a:ext cx="157877" cy="4083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16"/>
              </a:lnSpc>
              <a:buNone/>
            </a:pPr>
            <a:r>
              <a:rPr lang="en-US" sz="2144" b="1" spc="-2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44" dirty="0"/>
          </a:p>
        </p:txBody>
      </p:sp>
      <p:sp>
        <p:nvSpPr>
          <p:cNvPr id="15" name="Text 12"/>
          <p:cNvSpPr/>
          <p:nvPr/>
        </p:nvSpPr>
        <p:spPr>
          <a:xfrm>
            <a:off x="5730002" y="4351615"/>
            <a:ext cx="2902148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6"/>
              </a:lnSpc>
              <a:buNone/>
            </a:pPr>
            <a:r>
              <a:rPr lang="en-US" sz="1949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Expanded Integrations</a:t>
            </a:r>
            <a:endParaRPr lang="en-US" sz="1949" dirty="0"/>
          </a:p>
        </p:txBody>
      </p:sp>
      <p:sp>
        <p:nvSpPr>
          <p:cNvPr id="16" name="Text 13"/>
          <p:cNvSpPr/>
          <p:nvPr/>
        </p:nvSpPr>
        <p:spPr>
          <a:xfrm>
            <a:off x="5730002" y="4791551"/>
            <a:ext cx="677632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171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opportunities to integrate the clone with other Masai School services and platforms.</a:t>
            </a:r>
            <a:endParaRPr lang="en-US" sz="1715" dirty="0"/>
          </a:p>
        </p:txBody>
      </p:sp>
      <p:sp>
        <p:nvSpPr>
          <p:cNvPr id="17" name="Shape 14"/>
          <p:cNvSpPr/>
          <p:nvPr/>
        </p:nvSpPr>
        <p:spPr>
          <a:xfrm>
            <a:off x="5621060" y="5637996"/>
            <a:ext cx="6994208" cy="21729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8" name="Shape 15"/>
          <p:cNvSpPr/>
          <p:nvPr/>
        </p:nvSpPr>
        <p:spPr>
          <a:xfrm>
            <a:off x="1906310" y="5771793"/>
            <a:ext cx="5408890" cy="1855946"/>
          </a:xfrm>
          <a:prstGeom prst="roundRect">
            <a:avLst>
              <a:gd name="adj" fmla="val 7043"/>
            </a:avLst>
          </a:prstGeom>
          <a:solidFill>
            <a:srgbClr val="EDEDED"/>
          </a:solidFill>
          <a:ln/>
        </p:spPr>
      </p:sp>
      <p:sp>
        <p:nvSpPr>
          <p:cNvPr id="19" name="Text 16"/>
          <p:cNvSpPr/>
          <p:nvPr/>
        </p:nvSpPr>
        <p:spPr>
          <a:xfrm>
            <a:off x="2124075" y="6495574"/>
            <a:ext cx="158472" cy="4083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16"/>
              </a:lnSpc>
              <a:buNone/>
            </a:pPr>
            <a:r>
              <a:rPr lang="en-US" sz="2144" b="1" spc="-2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44" dirty="0"/>
          </a:p>
        </p:txBody>
      </p:sp>
      <p:sp>
        <p:nvSpPr>
          <p:cNvPr id="20" name="Text 17"/>
          <p:cNvSpPr/>
          <p:nvPr/>
        </p:nvSpPr>
        <p:spPr>
          <a:xfrm>
            <a:off x="7532965" y="5989558"/>
            <a:ext cx="2513290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6"/>
              </a:lnSpc>
              <a:buNone/>
            </a:pPr>
            <a:r>
              <a:rPr lang="en-US" sz="1949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Innovative Features</a:t>
            </a:r>
            <a:endParaRPr lang="en-US" sz="1949" dirty="0"/>
          </a:p>
        </p:txBody>
      </p:sp>
      <p:sp>
        <p:nvSpPr>
          <p:cNvPr id="21" name="Text 18"/>
          <p:cNvSpPr/>
          <p:nvPr/>
        </p:nvSpPr>
        <p:spPr>
          <a:xfrm>
            <a:off x="7532965" y="6429494"/>
            <a:ext cx="4973360" cy="980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73"/>
              </a:lnSpc>
              <a:buNone/>
            </a:pPr>
            <a:r>
              <a:rPr lang="en-US" sz="171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and implementing new features that go beyond the original platform, further enhancing the value proposition for both employers and students.</a:t>
            </a:r>
            <a:endParaRPr lang="en-US" sz="171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10" y="1090255"/>
            <a:ext cx="6697861" cy="604908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2853928"/>
            <a:ext cx="5587127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 Link</a:t>
            </a:r>
            <a:endParaRPr lang="en-US" sz="4418" dirty="0"/>
          </a:p>
        </p:txBody>
      </p:sp>
      <p:sp>
        <p:nvSpPr>
          <p:cNvPr id="7" name="Text 3"/>
          <p:cNvSpPr/>
          <p:nvPr/>
        </p:nvSpPr>
        <p:spPr>
          <a:xfrm>
            <a:off x="864037" y="4357092"/>
            <a:ext cx="5587127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source code for the</a:t>
            </a:r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pPr indent="0" marL="0">
              <a:lnSpc>
                <a:spcPts val="2916"/>
              </a:lnSpc>
              <a:buNone/>
            </a:pPr>
            <a:r>
              <a:rPr lang="en-US" sz="1944" u="sng" dirty="0">
                <a:solidFill>
                  <a:srgbClr val="910D0D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Masai School (Hire from Us)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864037" y="5005149"/>
            <a:ext cx="5587127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Clone project is available on </a:t>
            </a:r>
            <a:pPr indent="0" marL="0">
              <a:lnSpc>
                <a:spcPts val="2916"/>
              </a:lnSpc>
              <a:buNone/>
            </a:pPr>
            <a:r>
              <a:rPr lang="en-US" sz="1944" u="sng" dirty="0">
                <a:solidFill>
                  <a:srgbClr val="2D2E3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1944" dirty="0"/>
          </a:p>
        </p:txBody>
      </p:sp>
      <p:pic>
        <p:nvPicPr>
          <p:cNvPr id="9" name="Image 2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21637" y="1405057"/>
            <a:ext cx="92447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 of the </a:t>
            </a:r>
            <a:pPr indent="0" marL="0">
              <a:lnSpc>
                <a:spcPts val="5523"/>
              </a:lnSpc>
              <a:buNone/>
            </a:pPr>
            <a:r>
              <a:rPr lang="en-US" sz="4418" b="1" i="1" u="sng" spc="-44" kern="0" dirty="0">
                <a:solidFill>
                  <a:srgbClr val="910D0D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Masai School (Hire from Us</a:t>
            </a:r>
            <a:pPr indent="0" marL="0">
              <a:lnSpc>
                <a:spcPts val="5523"/>
              </a:lnSpc>
              <a:buNone/>
            </a:pPr>
            <a:r>
              <a:rPr lang="en-US" sz="4418" b="1" i="1" spc="-44" kern="0" dirty="0">
                <a:solidFill>
                  <a:srgbClr val="910D0D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)</a:t>
            </a:r>
            <a:pPr indent="0" marL="0">
              <a:lnSpc>
                <a:spcPts val="5523"/>
              </a:lnSpc>
              <a:buNone/>
            </a:pPr>
            <a:r>
              <a:rPr lang="en-US" sz="4418" b="1" i="1" spc="-44" kern="0" dirty="0">
                <a:solidFill>
                  <a:srgbClr val="FFD9B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</a:t>
            </a:r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Clone Project</a:t>
            </a:r>
            <a:endParaRPr lang="en-US" sz="4418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37" y="3609618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7453" y="447365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Goals</a:t>
            </a:r>
            <a:endParaRPr lang="en-US" sz="2209" dirty="0"/>
          </a:p>
        </p:txBody>
      </p:sp>
      <p:sp>
        <p:nvSpPr>
          <p:cNvPr id="8" name="Text 4"/>
          <p:cNvSpPr/>
          <p:nvPr/>
        </p:nvSpPr>
        <p:spPr>
          <a:xfrm>
            <a:off x="4521637" y="4972407"/>
            <a:ext cx="4437221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primary goal of this project is to create a comprehensive clone of Masai School's "Hire from Us" platform, replicating the functionality and user experience.</a:t>
            </a:r>
            <a:endParaRPr lang="en-US" sz="1944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43" y="3609618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144958" y="447365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</a:t>
            </a:r>
            <a:endParaRPr lang="en-US" sz="2209" dirty="0"/>
          </a:p>
        </p:txBody>
      </p:sp>
      <p:sp>
        <p:nvSpPr>
          <p:cNvPr id="11" name="Text 6"/>
          <p:cNvSpPr/>
          <p:nvPr/>
        </p:nvSpPr>
        <p:spPr>
          <a:xfrm>
            <a:off x="9329142" y="4972407"/>
            <a:ext cx="4437221" cy="1852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clone will include features such as Interactive Elements, user profiles (log in and sign up), navigation menus, and flexible  layouts aiming to mirror the original platform's capabilities.</a:t>
            </a:r>
            <a:endParaRPr lang="en-US" sz="1944" dirty="0"/>
          </a:p>
        </p:txBody>
      </p:sp>
      <p:pic>
        <p:nvPicPr>
          <p:cNvPr id="12" name="Image 3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654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80686" y="628055"/>
            <a:ext cx="5157311" cy="644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76"/>
              </a:lnSpc>
              <a:buNone/>
            </a:pPr>
            <a:r>
              <a:rPr lang="en-US" sz="4061" b="1" spc="-4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</a:t>
            </a:r>
            <a:endParaRPr lang="en-US" sz="4061" dirty="0"/>
          </a:p>
        </p:txBody>
      </p:sp>
      <p:sp>
        <p:nvSpPr>
          <p:cNvPr id="7" name="Text 4"/>
          <p:cNvSpPr/>
          <p:nvPr/>
        </p:nvSpPr>
        <p:spPr>
          <a:xfrm>
            <a:off x="1680686" y="2004536"/>
            <a:ext cx="11268908" cy="340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0"/>
              </a:lnSpc>
              <a:buNone/>
            </a:pPr>
            <a:endParaRPr lang="en-US" sz="1787" dirty="0"/>
          </a:p>
        </p:txBody>
      </p:sp>
      <p:sp>
        <p:nvSpPr>
          <p:cNvPr id="8" name="Shape 5"/>
          <p:cNvSpPr/>
          <p:nvPr/>
        </p:nvSpPr>
        <p:spPr>
          <a:xfrm>
            <a:off x="1680686" y="5100876"/>
            <a:ext cx="11268908" cy="45363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9" name="Shape 6"/>
          <p:cNvSpPr/>
          <p:nvPr/>
        </p:nvSpPr>
        <p:spPr>
          <a:xfrm>
            <a:off x="4418469" y="4306729"/>
            <a:ext cx="45363" cy="794147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0" name="Shape 7"/>
          <p:cNvSpPr/>
          <p:nvPr/>
        </p:nvSpPr>
        <p:spPr>
          <a:xfrm>
            <a:off x="4185880" y="4845606"/>
            <a:ext cx="510540" cy="510540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1" name="Text 8"/>
          <p:cNvSpPr/>
          <p:nvPr/>
        </p:nvSpPr>
        <p:spPr>
          <a:xfrm>
            <a:off x="4381976" y="4946094"/>
            <a:ext cx="118229" cy="309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37"/>
              </a:lnSpc>
              <a:buNone/>
            </a:pPr>
            <a:r>
              <a:rPr lang="en-US" sz="2437" b="1" spc="-2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37" dirty="0"/>
          </a:p>
        </p:txBody>
      </p:sp>
      <p:sp>
        <p:nvSpPr>
          <p:cNvPr id="12" name="Text 9"/>
          <p:cNvSpPr/>
          <p:nvPr/>
        </p:nvSpPr>
        <p:spPr>
          <a:xfrm>
            <a:off x="3151823" y="2600206"/>
            <a:ext cx="2578656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spc="-20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Planning</a:t>
            </a:r>
            <a:endParaRPr lang="en-US" sz="2030" dirty="0"/>
          </a:p>
        </p:txBody>
      </p:sp>
      <p:sp>
        <p:nvSpPr>
          <p:cNvPr id="13" name="Text 10"/>
          <p:cNvSpPr/>
          <p:nvPr/>
        </p:nvSpPr>
        <p:spPr>
          <a:xfrm>
            <a:off x="1907500" y="3058597"/>
            <a:ext cx="5067419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178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Thorough planning and requirement gathering to ensure the clone aligns with the original platform's features and user workflows.</a:t>
            </a:r>
            <a:endParaRPr lang="en-US" sz="1787" dirty="0"/>
          </a:p>
        </p:txBody>
      </p:sp>
      <p:sp>
        <p:nvSpPr>
          <p:cNvPr id="14" name="Shape 11"/>
          <p:cNvSpPr/>
          <p:nvPr/>
        </p:nvSpPr>
        <p:spPr>
          <a:xfrm>
            <a:off x="7292400" y="5100876"/>
            <a:ext cx="45363" cy="794147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5" name="Shape 12"/>
          <p:cNvSpPr/>
          <p:nvPr/>
        </p:nvSpPr>
        <p:spPr>
          <a:xfrm>
            <a:off x="7059811" y="4845606"/>
            <a:ext cx="510540" cy="510540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16" name="Text 13"/>
          <p:cNvSpPr/>
          <p:nvPr/>
        </p:nvSpPr>
        <p:spPr>
          <a:xfrm>
            <a:off x="7225308" y="4946094"/>
            <a:ext cx="179427" cy="309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37"/>
              </a:lnSpc>
              <a:buNone/>
            </a:pPr>
            <a:r>
              <a:rPr lang="en-US" sz="2437" b="1" spc="-2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37" dirty="0"/>
          </a:p>
        </p:txBody>
      </p:sp>
      <p:sp>
        <p:nvSpPr>
          <p:cNvPr id="17" name="Text 14"/>
          <p:cNvSpPr/>
          <p:nvPr/>
        </p:nvSpPr>
        <p:spPr>
          <a:xfrm>
            <a:off x="6025753" y="6121956"/>
            <a:ext cx="2578656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spc="-20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</a:t>
            </a:r>
            <a:endParaRPr lang="en-US" sz="2030" dirty="0"/>
          </a:p>
        </p:txBody>
      </p:sp>
      <p:sp>
        <p:nvSpPr>
          <p:cNvPr id="18" name="Text 15"/>
          <p:cNvSpPr/>
          <p:nvPr/>
        </p:nvSpPr>
        <p:spPr>
          <a:xfrm>
            <a:off x="4781431" y="6580346"/>
            <a:ext cx="5067419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178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Designing a user-friendly interface that matches the branding and visual identity of the Masai School platform.</a:t>
            </a:r>
            <a:endParaRPr lang="en-US" sz="1787" dirty="0"/>
          </a:p>
        </p:txBody>
      </p:sp>
      <p:sp>
        <p:nvSpPr>
          <p:cNvPr id="19" name="Shape 16"/>
          <p:cNvSpPr/>
          <p:nvPr/>
        </p:nvSpPr>
        <p:spPr>
          <a:xfrm>
            <a:off x="10166330" y="4306729"/>
            <a:ext cx="45363" cy="794147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20" name="Shape 17"/>
          <p:cNvSpPr/>
          <p:nvPr/>
        </p:nvSpPr>
        <p:spPr>
          <a:xfrm>
            <a:off x="9933742" y="4845606"/>
            <a:ext cx="510540" cy="510540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</p:sp>
      <p:sp>
        <p:nvSpPr>
          <p:cNvPr id="21" name="Text 18"/>
          <p:cNvSpPr/>
          <p:nvPr/>
        </p:nvSpPr>
        <p:spPr>
          <a:xfrm>
            <a:off x="10098881" y="4946094"/>
            <a:ext cx="180142" cy="309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37"/>
              </a:lnSpc>
              <a:buNone/>
            </a:pPr>
            <a:r>
              <a:rPr lang="en-US" sz="2437" b="1" spc="-2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37" dirty="0"/>
          </a:p>
        </p:txBody>
      </p:sp>
      <p:sp>
        <p:nvSpPr>
          <p:cNvPr id="22" name="Text 19"/>
          <p:cNvSpPr/>
          <p:nvPr/>
        </p:nvSpPr>
        <p:spPr>
          <a:xfrm>
            <a:off x="8899684" y="2600206"/>
            <a:ext cx="2578656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spc="-20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</a:t>
            </a:r>
            <a:endParaRPr lang="en-US" sz="2030" dirty="0"/>
          </a:p>
        </p:txBody>
      </p:sp>
      <p:sp>
        <p:nvSpPr>
          <p:cNvPr id="23" name="Text 20"/>
          <p:cNvSpPr/>
          <p:nvPr/>
        </p:nvSpPr>
        <p:spPr>
          <a:xfrm>
            <a:off x="7655362" y="3058597"/>
            <a:ext cx="5067419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80"/>
              </a:lnSpc>
              <a:buNone/>
            </a:pPr>
            <a:r>
              <a:rPr lang="en-US" sz="178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the clone's functionality using an agile development approach to ensure timely delivery and iterative improvement.</a:t>
            </a:r>
            <a:endParaRPr lang="en-US" sz="1787" dirty="0"/>
          </a:p>
        </p:txBody>
      </p:sp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80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85029" y="809149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Stack</a:t>
            </a:r>
            <a:endParaRPr lang="en-US" sz="4418" dirty="0"/>
          </a:p>
        </p:txBody>
      </p:sp>
      <p:sp>
        <p:nvSpPr>
          <p:cNvPr id="7" name="Shape 4"/>
          <p:cNvSpPr/>
          <p:nvPr/>
        </p:nvSpPr>
        <p:spPr>
          <a:xfrm>
            <a:off x="1185029" y="258996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8" name="Text 5"/>
          <p:cNvSpPr/>
          <p:nvPr/>
        </p:nvSpPr>
        <p:spPr>
          <a:xfrm>
            <a:off x="1398389" y="2699266"/>
            <a:ext cx="12858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1" dirty="0"/>
          </a:p>
        </p:txBody>
      </p:sp>
      <p:sp>
        <p:nvSpPr>
          <p:cNvPr id="9" name="Text 6"/>
          <p:cNvSpPr/>
          <p:nvPr/>
        </p:nvSpPr>
        <p:spPr>
          <a:xfrm>
            <a:off x="1987272" y="2589967"/>
            <a:ext cx="337399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 Development</a:t>
            </a:r>
            <a:endParaRPr lang="en-US" sz="2209" dirty="0"/>
          </a:p>
        </p:txBody>
      </p:sp>
      <p:sp>
        <p:nvSpPr>
          <p:cNvPr id="10" name="Text 7"/>
          <p:cNvSpPr/>
          <p:nvPr/>
        </p:nvSpPr>
        <p:spPr>
          <a:xfrm>
            <a:off x="2382203" y="3088719"/>
            <a:ext cx="4809530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HTML:</a:t>
            </a:r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Used to create the structure and content of web pages.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2382203" y="3915847"/>
            <a:ext cx="4809530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CSS:</a:t>
            </a:r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Applied to style the web pages, ensuring they are visually appealing and responsive.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7438549" y="258996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13" name="Text 10"/>
          <p:cNvSpPr/>
          <p:nvPr/>
        </p:nvSpPr>
        <p:spPr>
          <a:xfrm>
            <a:off x="7618571" y="2699266"/>
            <a:ext cx="19526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1" dirty="0"/>
          </a:p>
        </p:txBody>
      </p:sp>
      <p:sp>
        <p:nvSpPr>
          <p:cNvPr id="14" name="Text 11"/>
          <p:cNvSpPr/>
          <p:nvPr/>
        </p:nvSpPr>
        <p:spPr>
          <a:xfrm>
            <a:off x="8240792" y="2589967"/>
            <a:ext cx="5204460" cy="701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and Repository Hosting</a:t>
            </a:r>
            <a:endParaRPr lang="en-US" sz="2209" dirty="0"/>
          </a:p>
        </p:txBody>
      </p:sp>
      <p:sp>
        <p:nvSpPr>
          <p:cNvPr id="15" name="Text 12"/>
          <p:cNvSpPr/>
          <p:nvPr/>
        </p:nvSpPr>
        <p:spPr>
          <a:xfrm>
            <a:off x="8635722" y="3439358"/>
            <a:ext cx="4809530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GitHub:</a:t>
            </a:r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Serves as the central platform for hosting the project's Git repositories.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1185029" y="518112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17" name="Text 14"/>
          <p:cNvSpPr/>
          <p:nvPr/>
        </p:nvSpPr>
        <p:spPr>
          <a:xfrm>
            <a:off x="1364694" y="5290423"/>
            <a:ext cx="19597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1" dirty="0"/>
          </a:p>
        </p:txBody>
      </p:sp>
      <p:sp>
        <p:nvSpPr>
          <p:cNvPr id="18" name="Text 15"/>
          <p:cNvSpPr/>
          <p:nvPr/>
        </p:nvSpPr>
        <p:spPr>
          <a:xfrm>
            <a:off x="1987272" y="518112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Extensions</a:t>
            </a:r>
            <a:endParaRPr lang="en-US" sz="2209" dirty="0"/>
          </a:p>
        </p:txBody>
      </p:sp>
      <p:sp>
        <p:nvSpPr>
          <p:cNvPr id="19" name="Text 16"/>
          <p:cNvSpPr/>
          <p:nvPr/>
        </p:nvSpPr>
        <p:spPr>
          <a:xfrm>
            <a:off x="2382203" y="5679877"/>
            <a:ext cx="480953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Colorzilla          </a:t>
            </a:r>
            <a:endParaRPr lang="en-US" sz="1944" dirty="0"/>
          </a:p>
        </p:txBody>
      </p:sp>
      <p:sp>
        <p:nvSpPr>
          <p:cNvPr id="20" name="Text 17"/>
          <p:cNvSpPr/>
          <p:nvPr/>
        </p:nvSpPr>
        <p:spPr>
          <a:xfrm>
            <a:off x="2382203" y="6136600"/>
            <a:ext cx="480953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 It</a:t>
            </a:r>
            <a:endParaRPr lang="en-US" sz="1944" dirty="0"/>
          </a:p>
        </p:txBody>
      </p:sp>
      <p:sp>
        <p:nvSpPr>
          <p:cNvPr id="21" name="Text 18"/>
          <p:cNvSpPr/>
          <p:nvPr/>
        </p:nvSpPr>
        <p:spPr>
          <a:xfrm>
            <a:off x="2382203" y="6593324"/>
            <a:ext cx="480953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 Viewer</a:t>
            </a:r>
            <a:endParaRPr lang="en-US" sz="1944" dirty="0"/>
          </a:p>
        </p:txBody>
      </p:sp>
      <p:sp>
        <p:nvSpPr>
          <p:cNvPr id="22" name="Text 19"/>
          <p:cNvSpPr/>
          <p:nvPr/>
        </p:nvSpPr>
        <p:spPr>
          <a:xfrm>
            <a:off x="2382203" y="7050048"/>
            <a:ext cx="480953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Font Finder</a:t>
            </a:r>
            <a:endParaRPr lang="en-US" sz="1944" dirty="0"/>
          </a:p>
        </p:txBody>
      </p:sp>
      <p:sp>
        <p:nvSpPr>
          <p:cNvPr id="23" name="Shape 20"/>
          <p:cNvSpPr/>
          <p:nvPr/>
        </p:nvSpPr>
        <p:spPr>
          <a:xfrm>
            <a:off x="7438549" y="518112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24" name="Text 21"/>
          <p:cNvSpPr/>
          <p:nvPr/>
        </p:nvSpPr>
        <p:spPr>
          <a:xfrm>
            <a:off x="7601902" y="5290423"/>
            <a:ext cx="228600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51" dirty="0"/>
          </a:p>
        </p:txBody>
      </p:sp>
      <p:sp>
        <p:nvSpPr>
          <p:cNvPr id="25" name="Text 22"/>
          <p:cNvSpPr/>
          <p:nvPr/>
        </p:nvSpPr>
        <p:spPr>
          <a:xfrm>
            <a:off x="8240792" y="518112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Tools</a:t>
            </a:r>
            <a:endParaRPr lang="en-US" sz="2209" dirty="0"/>
          </a:p>
        </p:txBody>
      </p:sp>
      <p:sp>
        <p:nvSpPr>
          <p:cNvPr id="26" name="Text 23"/>
          <p:cNvSpPr/>
          <p:nvPr/>
        </p:nvSpPr>
        <p:spPr>
          <a:xfrm>
            <a:off x="8635722" y="5679877"/>
            <a:ext cx="4809530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916"/>
              </a:lnSpc>
              <a:buSzPct val="100000"/>
              <a:buChar char="•"/>
            </a:pPr>
            <a:r>
              <a:rPr lang="en-US" sz="1944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Studio Code:</a:t>
            </a:r>
            <a:pPr algn="l"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Preferred code editor for writing, debugging, and maintaining the project's codebase.</a:t>
            </a:r>
            <a:endParaRPr lang="en-US" sz="1944" dirty="0"/>
          </a:p>
        </p:txBody>
      </p:sp>
      <p:pic>
        <p:nvPicPr>
          <p:cNvPr id="2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021687" y="476012"/>
            <a:ext cx="3929896" cy="491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68"/>
              </a:lnSpc>
              <a:buNone/>
            </a:pPr>
            <a:r>
              <a:rPr lang="en-US" sz="3094" b="1" spc="-31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Functionalities</a:t>
            </a:r>
            <a:endParaRPr lang="en-US" sz="309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687" y="1313021"/>
            <a:ext cx="864513" cy="138326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145518" y="1485900"/>
            <a:ext cx="7463076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2"/>
              </a:lnSpc>
              <a:buNone/>
            </a:pPr>
            <a:endParaRPr lang="en-US" sz="1362" dirty="0"/>
          </a:p>
        </p:txBody>
      </p:sp>
      <p:sp>
        <p:nvSpPr>
          <p:cNvPr id="7" name="Text 4"/>
          <p:cNvSpPr/>
          <p:nvPr/>
        </p:nvSpPr>
        <p:spPr>
          <a:xfrm>
            <a:off x="4145518" y="1848922"/>
            <a:ext cx="2357914" cy="294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1"/>
              </a:lnSpc>
              <a:buNone/>
            </a:pPr>
            <a:r>
              <a:rPr lang="en-US" sz="1857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 Navbar</a:t>
            </a:r>
            <a:endParaRPr lang="en-US" sz="1857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7" y="2696289"/>
            <a:ext cx="864513" cy="138326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45518" y="2869168"/>
            <a:ext cx="7463076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2"/>
              </a:lnSpc>
              <a:buNone/>
            </a:pPr>
            <a:endParaRPr lang="en-US" sz="1362" dirty="0"/>
          </a:p>
        </p:txBody>
      </p:sp>
      <p:sp>
        <p:nvSpPr>
          <p:cNvPr id="10" name="Text 6"/>
          <p:cNvSpPr/>
          <p:nvPr/>
        </p:nvSpPr>
        <p:spPr>
          <a:xfrm>
            <a:off x="4145518" y="3232190"/>
            <a:ext cx="2357914" cy="294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1"/>
              </a:lnSpc>
              <a:buNone/>
            </a:pPr>
            <a:r>
              <a:rPr lang="en-US" sz="1857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 in/sign up.</a:t>
            </a:r>
            <a:endParaRPr lang="en-US" sz="1857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87" y="4079558"/>
            <a:ext cx="864513" cy="138326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145518" y="4252436"/>
            <a:ext cx="7463076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2"/>
              </a:lnSpc>
              <a:buNone/>
            </a:pPr>
            <a:endParaRPr lang="en-US" sz="1362" dirty="0"/>
          </a:p>
        </p:txBody>
      </p:sp>
      <p:sp>
        <p:nvSpPr>
          <p:cNvPr id="13" name="Text 8"/>
          <p:cNvSpPr/>
          <p:nvPr/>
        </p:nvSpPr>
        <p:spPr>
          <a:xfrm>
            <a:off x="4145518" y="4615458"/>
            <a:ext cx="2768798" cy="294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1"/>
              </a:lnSpc>
              <a:buNone/>
            </a:pPr>
            <a:r>
              <a:rPr lang="en-US" sz="1857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Dashboard after log in.</a:t>
            </a:r>
            <a:endParaRPr lang="en-US" sz="1857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687" y="5462826"/>
            <a:ext cx="864513" cy="138326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145518" y="5635704"/>
            <a:ext cx="7463076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2"/>
              </a:lnSpc>
              <a:buNone/>
            </a:pPr>
            <a:endParaRPr lang="en-US" sz="1362" dirty="0"/>
          </a:p>
        </p:txBody>
      </p:sp>
      <p:sp>
        <p:nvSpPr>
          <p:cNvPr id="16" name="Text 10"/>
          <p:cNvSpPr/>
          <p:nvPr/>
        </p:nvSpPr>
        <p:spPr>
          <a:xfrm>
            <a:off x="4145518" y="5998726"/>
            <a:ext cx="4190881" cy="294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21"/>
              </a:lnSpc>
              <a:buNone/>
            </a:pPr>
            <a:r>
              <a:rPr lang="en-US" sz="1857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links in Clickable Buttons</a:t>
            </a:r>
            <a:endParaRPr lang="en-US" sz="1857" dirty="0"/>
          </a:p>
        </p:txBody>
      </p:sp>
      <p:sp>
        <p:nvSpPr>
          <p:cNvPr id="17" name="Text 11"/>
          <p:cNvSpPr/>
          <p:nvPr/>
        </p:nvSpPr>
        <p:spPr>
          <a:xfrm>
            <a:off x="3021687" y="7040523"/>
            <a:ext cx="8586907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42"/>
              </a:lnSpc>
              <a:buNone/>
            </a:pPr>
            <a:endParaRPr lang="en-US" sz="1362" dirty="0"/>
          </a:p>
        </p:txBody>
      </p:sp>
      <p:sp>
        <p:nvSpPr>
          <p:cNvPr id="18" name="Text 12"/>
          <p:cNvSpPr/>
          <p:nvPr/>
        </p:nvSpPr>
        <p:spPr>
          <a:xfrm>
            <a:off x="3021687" y="7494270"/>
            <a:ext cx="8586907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042"/>
              </a:lnSpc>
              <a:buNone/>
            </a:pPr>
            <a:endParaRPr lang="en-US" sz="1362" dirty="0"/>
          </a:p>
        </p:txBody>
      </p:sp>
      <p:pic>
        <p:nvPicPr>
          <p:cNvPr id="19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80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85029" y="1352193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Decisions</a:t>
            </a:r>
            <a:endParaRPr lang="en-US" sz="4418" dirty="0"/>
          </a:p>
        </p:txBody>
      </p:sp>
      <p:sp>
        <p:nvSpPr>
          <p:cNvPr id="7" name="Shape 4"/>
          <p:cNvSpPr/>
          <p:nvPr/>
        </p:nvSpPr>
        <p:spPr>
          <a:xfrm>
            <a:off x="1185029" y="313301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8" name="Text 5"/>
          <p:cNvSpPr/>
          <p:nvPr/>
        </p:nvSpPr>
        <p:spPr>
          <a:xfrm>
            <a:off x="1398389" y="3242310"/>
            <a:ext cx="12858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1" dirty="0"/>
          </a:p>
        </p:txBody>
      </p:sp>
      <p:sp>
        <p:nvSpPr>
          <p:cNvPr id="9" name="Text 6"/>
          <p:cNvSpPr/>
          <p:nvPr/>
        </p:nvSpPr>
        <p:spPr>
          <a:xfrm>
            <a:off x="1987272" y="3133011"/>
            <a:ext cx="285666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Navigation</a:t>
            </a:r>
            <a:endParaRPr lang="en-US" sz="2209" dirty="0"/>
          </a:p>
        </p:txBody>
      </p:sp>
      <p:sp>
        <p:nvSpPr>
          <p:cNvPr id="10" name="Text 7"/>
          <p:cNvSpPr/>
          <p:nvPr/>
        </p:nvSpPr>
        <p:spPr>
          <a:xfrm>
            <a:off x="1987272" y="3631763"/>
            <a:ext cx="5204460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clone will prioritize a clean and intuitive user interface, with clear navigation paths.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7438549" y="313301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12" name="Text 9"/>
          <p:cNvSpPr/>
          <p:nvPr/>
        </p:nvSpPr>
        <p:spPr>
          <a:xfrm>
            <a:off x="7618571" y="3242310"/>
            <a:ext cx="19526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1" dirty="0"/>
          </a:p>
        </p:txBody>
      </p:sp>
      <p:sp>
        <p:nvSpPr>
          <p:cNvPr id="13" name="Text 10"/>
          <p:cNvSpPr/>
          <p:nvPr/>
        </p:nvSpPr>
        <p:spPr>
          <a:xfrm>
            <a:off x="8240792" y="3133011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Layout</a:t>
            </a:r>
            <a:endParaRPr lang="en-US" sz="2209" dirty="0"/>
          </a:p>
        </p:txBody>
      </p:sp>
      <p:sp>
        <p:nvSpPr>
          <p:cNvPr id="14" name="Text 11"/>
          <p:cNvSpPr/>
          <p:nvPr/>
        </p:nvSpPr>
        <p:spPr>
          <a:xfrm>
            <a:off x="8240792" y="3631763"/>
            <a:ext cx="5204460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design will be optimized for various device sizes, ensuring a seamless experience across desktop, tablet, and mobile platforms.</a:t>
            </a:r>
            <a:endParaRPr lang="en-US" sz="1944" dirty="0"/>
          </a:p>
        </p:txBody>
      </p:sp>
      <p:sp>
        <p:nvSpPr>
          <p:cNvPr id="15" name="Shape 12"/>
          <p:cNvSpPr/>
          <p:nvPr/>
        </p:nvSpPr>
        <p:spPr>
          <a:xfrm>
            <a:off x="1185029" y="526744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16" name="Text 13"/>
          <p:cNvSpPr/>
          <p:nvPr/>
        </p:nvSpPr>
        <p:spPr>
          <a:xfrm>
            <a:off x="1364694" y="5376743"/>
            <a:ext cx="19597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1" dirty="0"/>
          </a:p>
        </p:txBody>
      </p:sp>
      <p:sp>
        <p:nvSpPr>
          <p:cNvPr id="17" name="Text 14"/>
          <p:cNvSpPr/>
          <p:nvPr/>
        </p:nvSpPr>
        <p:spPr>
          <a:xfrm>
            <a:off x="1987272" y="5267444"/>
            <a:ext cx="302799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Integration</a:t>
            </a:r>
            <a:endParaRPr lang="en-US" sz="2209" dirty="0"/>
          </a:p>
        </p:txBody>
      </p:sp>
      <p:sp>
        <p:nvSpPr>
          <p:cNvPr id="18" name="Text 15"/>
          <p:cNvSpPr/>
          <p:nvPr/>
        </p:nvSpPr>
        <p:spPr>
          <a:xfrm>
            <a:off x="1987272" y="5766197"/>
            <a:ext cx="5204460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clone will closely match the visual identity and branding of the original Masai School platform.</a:t>
            </a:r>
            <a:endParaRPr lang="en-US" sz="1944" dirty="0"/>
          </a:p>
        </p:txBody>
      </p:sp>
      <p:sp>
        <p:nvSpPr>
          <p:cNvPr id="19" name="Shape 16"/>
          <p:cNvSpPr/>
          <p:nvPr/>
        </p:nvSpPr>
        <p:spPr>
          <a:xfrm>
            <a:off x="7438549" y="5267444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</p:sp>
      <p:sp>
        <p:nvSpPr>
          <p:cNvPr id="20" name="Text 17"/>
          <p:cNvSpPr/>
          <p:nvPr/>
        </p:nvSpPr>
        <p:spPr>
          <a:xfrm>
            <a:off x="7601902" y="5376743"/>
            <a:ext cx="228600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51"/>
              </a:lnSpc>
              <a:buNone/>
            </a:pPr>
            <a:r>
              <a:rPr lang="en-US" sz="2651" b="1" spc="-27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51" dirty="0"/>
          </a:p>
        </p:txBody>
      </p:sp>
      <p:sp>
        <p:nvSpPr>
          <p:cNvPr id="21" name="Text 18"/>
          <p:cNvSpPr/>
          <p:nvPr/>
        </p:nvSpPr>
        <p:spPr>
          <a:xfrm>
            <a:off x="8240792" y="5267444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</a:t>
            </a:r>
            <a:endParaRPr lang="en-US" sz="2209" dirty="0"/>
          </a:p>
        </p:txBody>
      </p:sp>
      <p:sp>
        <p:nvSpPr>
          <p:cNvPr id="22" name="Text 19"/>
          <p:cNvSpPr/>
          <p:nvPr/>
        </p:nvSpPr>
        <p:spPr>
          <a:xfrm>
            <a:off x="8240792" y="5766197"/>
            <a:ext cx="5204460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clone will adhere to web accessibility standards.</a:t>
            </a:r>
            <a:endParaRPr lang="en-US" sz="1944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35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695099" y="512445"/>
            <a:ext cx="5519618" cy="528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62"/>
              </a:lnSpc>
              <a:buNone/>
            </a:pPr>
            <a:r>
              <a:rPr lang="en-US" sz="3330" b="1" spc="-3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and Solutions</a:t>
            </a:r>
            <a:endParaRPr lang="en-US" sz="333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99" y="1645206"/>
            <a:ext cx="930235" cy="255234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04417" y="1831181"/>
            <a:ext cx="2114431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1"/>
              </a:lnSpc>
              <a:buNone/>
            </a:pPr>
            <a:r>
              <a:rPr lang="en-US" sz="1665" b="1" spc="-17" kern="0" dirty="0">
                <a:solidFill>
                  <a:srgbClr val="2D2E3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</a:t>
            </a:r>
            <a:endParaRPr lang="en-US" sz="1665" dirty="0"/>
          </a:p>
        </p:txBody>
      </p:sp>
      <p:sp>
        <p:nvSpPr>
          <p:cNvPr id="9" name="Text 5"/>
          <p:cNvSpPr/>
          <p:nvPr/>
        </p:nvSpPr>
        <p:spPr>
          <a:xfrm>
            <a:off x="4202073" y="2207062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Initial Inconsistencies in Clone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The initial version of the website clone   may not fully match the original in terms   of design, functionality, and performance.</a:t>
            </a:r>
            <a:endParaRPr lang="en-US" sz="1465" dirty="0"/>
          </a:p>
        </p:txBody>
      </p:sp>
      <p:sp>
        <p:nvSpPr>
          <p:cNvPr id="10" name="Text 6"/>
          <p:cNvSpPr/>
          <p:nvPr/>
        </p:nvSpPr>
        <p:spPr>
          <a:xfrm>
            <a:off x="4202073" y="2830235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Resources and Time Constraints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Designing the clone's architecture to handle increasing user traffic and data volumes as the platform grows in popularity.</a:t>
            </a:r>
            <a:endParaRPr lang="en-US" sz="1465" dirty="0"/>
          </a:p>
        </p:txBody>
      </p:sp>
      <p:sp>
        <p:nvSpPr>
          <p:cNvPr id="11" name="Text 7"/>
          <p:cNvSpPr/>
          <p:nvPr/>
        </p:nvSpPr>
        <p:spPr>
          <a:xfrm>
            <a:off x="4202073" y="3453408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Experience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Achieving a seamless and high-quality user experience comparable to the original website can be challenging.</a:t>
            </a:r>
            <a:endParaRPr lang="en-US" sz="1465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99" y="4197548"/>
            <a:ext cx="930235" cy="351960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04417" y="4383524"/>
            <a:ext cx="2114431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81"/>
              </a:lnSpc>
              <a:buNone/>
            </a:pPr>
            <a:r>
              <a:rPr lang="en-US" sz="1665" b="1" spc="-17" kern="0" dirty="0">
                <a:solidFill>
                  <a:srgbClr val="2D2E3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Solutions</a:t>
            </a:r>
            <a:endParaRPr lang="en-US" sz="1665" dirty="0"/>
          </a:p>
        </p:txBody>
      </p:sp>
      <p:sp>
        <p:nvSpPr>
          <p:cNvPr id="14" name="Text 9"/>
          <p:cNvSpPr/>
          <p:nvPr/>
        </p:nvSpPr>
        <p:spPr>
          <a:xfrm>
            <a:off x="4202073" y="4759404"/>
            <a:ext cx="7733109" cy="279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Improvement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update the clone based on user feedback and testing results.</a:t>
            </a:r>
            <a:endParaRPr lang="en-US" sz="1465" dirty="0"/>
          </a:p>
        </p:txBody>
      </p:sp>
      <p:sp>
        <p:nvSpPr>
          <p:cNvPr id="15" name="Text 10"/>
          <p:cNvSpPr/>
          <p:nvPr/>
        </p:nvSpPr>
        <p:spPr>
          <a:xfrm>
            <a:off x="4202073" y="5103495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Development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Implement an iterative development process to refine and enhance the clone in stages.</a:t>
            </a:r>
            <a:endParaRPr lang="en-US" sz="1465" dirty="0"/>
          </a:p>
        </p:txBody>
      </p:sp>
      <p:sp>
        <p:nvSpPr>
          <p:cNvPr id="16" name="Text 11"/>
          <p:cNvSpPr/>
          <p:nvPr/>
        </p:nvSpPr>
        <p:spPr>
          <a:xfrm>
            <a:off x="4202073" y="5726668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Comparison Analysis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Conduct thorough comparisons between the clone and the original to identify and address discrepancies.</a:t>
            </a:r>
            <a:endParaRPr lang="en-US" sz="1465" dirty="0"/>
          </a:p>
        </p:txBody>
      </p:sp>
      <p:sp>
        <p:nvSpPr>
          <p:cNvPr id="17" name="Text 12"/>
          <p:cNvSpPr/>
          <p:nvPr/>
        </p:nvSpPr>
        <p:spPr>
          <a:xfrm>
            <a:off x="4202073" y="6349841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Phased Approach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Plan for multiple phases of development, allowing for gradual enhancement and addition of features.</a:t>
            </a:r>
            <a:endParaRPr lang="en-US" sz="1465" dirty="0"/>
          </a:p>
        </p:txBody>
      </p:sp>
      <p:sp>
        <p:nvSpPr>
          <p:cNvPr id="18" name="Text 13"/>
          <p:cNvSpPr/>
          <p:nvPr/>
        </p:nvSpPr>
        <p:spPr>
          <a:xfrm>
            <a:off x="4202073" y="6973014"/>
            <a:ext cx="7733109" cy="558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198"/>
              </a:lnSpc>
              <a:buSzPct val="100000"/>
              <a:buChar char="•"/>
            </a:pPr>
            <a:r>
              <a:rPr lang="en-US" sz="1465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Testing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198"/>
              </a:lnSpc>
              <a:buNone/>
            </a:pPr>
            <a:r>
              <a:rPr lang="en-US" sz="14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Conduct extensive user testing to gather feedback and identify areas for improvement.</a:t>
            </a:r>
            <a:endParaRPr lang="en-US" sz="1465" dirty="0"/>
          </a:p>
        </p:txBody>
      </p:sp>
      <p:pic>
        <p:nvPicPr>
          <p:cNvPr id="1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65020" y="584002"/>
            <a:ext cx="4805601" cy="6006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30"/>
              </a:lnSpc>
              <a:buNone/>
            </a:pPr>
            <a:r>
              <a:rPr lang="en-US" sz="3784" b="1" spc="-38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Webpages</a:t>
            </a:r>
            <a:endParaRPr lang="en-US" sz="3784" dirty="0"/>
          </a:p>
        </p:txBody>
      </p:sp>
      <p:sp>
        <p:nvSpPr>
          <p:cNvPr id="5" name="Text 3"/>
          <p:cNvSpPr/>
          <p:nvPr/>
        </p:nvSpPr>
        <p:spPr>
          <a:xfrm>
            <a:off x="2065020" y="1973580"/>
            <a:ext cx="10500360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r>
              <a:rPr lang="en-US" sz="166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have currently designed successfully functional clones of 8 pages of the masai website, which includes:</a:t>
            </a:r>
            <a:endParaRPr lang="en-US" sz="1665" dirty="0"/>
          </a:p>
        </p:txBody>
      </p:sp>
      <p:sp>
        <p:nvSpPr>
          <p:cNvPr id="6" name="Shape 4"/>
          <p:cNvSpPr/>
          <p:nvPr/>
        </p:nvSpPr>
        <p:spPr>
          <a:xfrm>
            <a:off x="2065020" y="2766298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7" name="Text 5"/>
          <p:cNvSpPr/>
          <p:nvPr/>
        </p:nvSpPr>
        <p:spPr>
          <a:xfrm>
            <a:off x="2247781" y="2859881"/>
            <a:ext cx="110133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70" dirty="0"/>
          </a:p>
        </p:txBody>
      </p:sp>
      <p:sp>
        <p:nvSpPr>
          <p:cNvPr id="8" name="Text 6"/>
          <p:cNvSpPr/>
          <p:nvPr/>
        </p:nvSpPr>
        <p:spPr>
          <a:xfrm>
            <a:off x="2752011" y="2766298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2D2E3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Hire from us</a:t>
            </a:r>
            <a:endParaRPr lang="en-US" sz="1892" dirty="0"/>
          </a:p>
        </p:txBody>
      </p:sp>
      <p:sp>
        <p:nvSpPr>
          <p:cNvPr id="9" name="Text 7"/>
          <p:cNvSpPr/>
          <p:nvPr/>
        </p:nvSpPr>
        <p:spPr>
          <a:xfrm>
            <a:off x="2752011" y="3193375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10" name="Shape 8"/>
          <p:cNvSpPr/>
          <p:nvPr/>
        </p:nvSpPr>
        <p:spPr>
          <a:xfrm>
            <a:off x="7420928" y="2766298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11" name="Text 9"/>
          <p:cNvSpPr/>
          <p:nvPr/>
        </p:nvSpPr>
        <p:spPr>
          <a:xfrm>
            <a:off x="7575113" y="2859881"/>
            <a:ext cx="167283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70" dirty="0"/>
          </a:p>
        </p:txBody>
      </p:sp>
      <p:sp>
        <p:nvSpPr>
          <p:cNvPr id="12" name="Text 10"/>
          <p:cNvSpPr/>
          <p:nvPr/>
        </p:nvSpPr>
        <p:spPr>
          <a:xfrm>
            <a:off x="8107918" y="2766298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2D2E3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Courses</a:t>
            </a:r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FFD9B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endParaRPr lang="en-US" sz="1892" dirty="0"/>
          </a:p>
        </p:txBody>
      </p:sp>
      <p:sp>
        <p:nvSpPr>
          <p:cNvPr id="13" name="Text 11"/>
          <p:cNvSpPr/>
          <p:nvPr/>
        </p:nvSpPr>
        <p:spPr>
          <a:xfrm>
            <a:off x="8107918" y="3193375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14" name="Shape 12"/>
          <p:cNvSpPr/>
          <p:nvPr/>
        </p:nvSpPr>
        <p:spPr>
          <a:xfrm>
            <a:off x="2065020" y="3959662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15" name="Text 13"/>
          <p:cNvSpPr/>
          <p:nvPr/>
        </p:nvSpPr>
        <p:spPr>
          <a:xfrm>
            <a:off x="2218849" y="4053245"/>
            <a:ext cx="167878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70" dirty="0"/>
          </a:p>
        </p:txBody>
      </p:sp>
      <p:sp>
        <p:nvSpPr>
          <p:cNvPr id="16" name="Text 14"/>
          <p:cNvSpPr/>
          <p:nvPr/>
        </p:nvSpPr>
        <p:spPr>
          <a:xfrm>
            <a:off x="2752011" y="3959662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2D2E3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Events</a:t>
            </a:r>
            <a:endParaRPr lang="en-US" sz="1892" dirty="0"/>
          </a:p>
        </p:txBody>
      </p:sp>
      <p:sp>
        <p:nvSpPr>
          <p:cNvPr id="17" name="Text 15"/>
          <p:cNvSpPr/>
          <p:nvPr/>
        </p:nvSpPr>
        <p:spPr>
          <a:xfrm>
            <a:off x="2752011" y="4386739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18" name="Shape 16"/>
          <p:cNvSpPr/>
          <p:nvPr/>
        </p:nvSpPr>
        <p:spPr>
          <a:xfrm>
            <a:off x="7420928" y="3959662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19" name="Text 17"/>
          <p:cNvSpPr/>
          <p:nvPr/>
        </p:nvSpPr>
        <p:spPr>
          <a:xfrm>
            <a:off x="7560826" y="4053245"/>
            <a:ext cx="195739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270" dirty="0"/>
          </a:p>
        </p:txBody>
      </p:sp>
      <p:sp>
        <p:nvSpPr>
          <p:cNvPr id="20" name="Text 18"/>
          <p:cNvSpPr/>
          <p:nvPr/>
        </p:nvSpPr>
        <p:spPr>
          <a:xfrm>
            <a:off x="8107918" y="3959662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Fees</a:t>
            </a:r>
            <a:endParaRPr lang="en-US" sz="1892" dirty="0"/>
          </a:p>
        </p:txBody>
      </p:sp>
      <p:sp>
        <p:nvSpPr>
          <p:cNvPr id="21" name="Text 19"/>
          <p:cNvSpPr/>
          <p:nvPr/>
        </p:nvSpPr>
        <p:spPr>
          <a:xfrm>
            <a:off x="8107918" y="4386739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22" name="Shape 20"/>
          <p:cNvSpPr/>
          <p:nvPr/>
        </p:nvSpPr>
        <p:spPr>
          <a:xfrm>
            <a:off x="2065020" y="5153025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23" name="Text 21"/>
          <p:cNvSpPr/>
          <p:nvPr/>
        </p:nvSpPr>
        <p:spPr>
          <a:xfrm>
            <a:off x="2218492" y="5246608"/>
            <a:ext cx="168712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270" dirty="0"/>
          </a:p>
        </p:txBody>
      </p:sp>
      <p:sp>
        <p:nvSpPr>
          <p:cNvPr id="24" name="Text 22"/>
          <p:cNvSpPr/>
          <p:nvPr/>
        </p:nvSpPr>
        <p:spPr>
          <a:xfrm>
            <a:off x="2752011" y="5153025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Team</a:t>
            </a:r>
            <a:endParaRPr lang="en-US" sz="1892" dirty="0"/>
          </a:p>
        </p:txBody>
      </p:sp>
      <p:sp>
        <p:nvSpPr>
          <p:cNvPr id="25" name="Text 23"/>
          <p:cNvSpPr/>
          <p:nvPr/>
        </p:nvSpPr>
        <p:spPr>
          <a:xfrm>
            <a:off x="2752011" y="5580102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26" name="Shape 24"/>
          <p:cNvSpPr/>
          <p:nvPr/>
        </p:nvSpPr>
        <p:spPr>
          <a:xfrm>
            <a:off x="7420928" y="5153025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27" name="Text 25"/>
          <p:cNvSpPr/>
          <p:nvPr/>
        </p:nvSpPr>
        <p:spPr>
          <a:xfrm>
            <a:off x="7568327" y="5246608"/>
            <a:ext cx="180737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2270" dirty="0"/>
          </a:p>
        </p:txBody>
      </p:sp>
      <p:sp>
        <p:nvSpPr>
          <p:cNvPr id="28" name="Text 26"/>
          <p:cNvSpPr/>
          <p:nvPr/>
        </p:nvSpPr>
        <p:spPr>
          <a:xfrm>
            <a:off x="8107918" y="5153025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Mentors</a:t>
            </a:r>
            <a:endParaRPr lang="en-US" sz="1892" dirty="0"/>
          </a:p>
        </p:txBody>
      </p:sp>
      <p:sp>
        <p:nvSpPr>
          <p:cNvPr id="29" name="Text 27"/>
          <p:cNvSpPr/>
          <p:nvPr/>
        </p:nvSpPr>
        <p:spPr>
          <a:xfrm>
            <a:off x="8107918" y="5580102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30" name="Shape 28"/>
          <p:cNvSpPr/>
          <p:nvPr/>
        </p:nvSpPr>
        <p:spPr>
          <a:xfrm>
            <a:off x="2065020" y="6346388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31" name="Text 29"/>
          <p:cNvSpPr/>
          <p:nvPr/>
        </p:nvSpPr>
        <p:spPr>
          <a:xfrm>
            <a:off x="2214920" y="6439972"/>
            <a:ext cx="175855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</a:t>
            </a:r>
            <a:endParaRPr lang="en-US" sz="2270" dirty="0"/>
          </a:p>
        </p:txBody>
      </p:sp>
      <p:sp>
        <p:nvSpPr>
          <p:cNvPr id="32" name="Text 30"/>
          <p:cNvSpPr/>
          <p:nvPr/>
        </p:nvSpPr>
        <p:spPr>
          <a:xfrm>
            <a:off x="2752011" y="6346388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Investors</a:t>
            </a:r>
            <a:endParaRPr lang="en-US" sz="1892" dirty="0"/>
          </a:p>
        </p:txBody>
      </p:sp>
      <p:sp>
        <p:nvSpPr>
          <p:cNvPr id="33" name="Text 31"/>
          <p:cNvSpPr/>
          <p:nvPr/>
        </p:nvSpPr>
        <p:spPr>
          <a:xfrm>
            <a:off x="2752011" y="6773466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34" name="Shape 32"/>
          <p:cNvSpPr/>
          <p:nvPr/>
        </p:nvSpPr>
        <p:spPr>
          <a:xfrm>
            <a:off x="7420928" y="6346388"/>
            <a:ext cx="475655" cy="475655"/>
          </a:xfrm>
          <a:prstGeom prst="roundRect">
            <a:avLst>
              <a:gd name="adj" fmla="val 26673"/>
            </a:avLst>
          </a:prstGeom>
          <a:solidFill>
            <a:srgbClr val="F2F2F2"/>
          </a:solidFill>
          <a:ln/>
        </p:spPr>
      </p:sp>
      <p:sp>
        <p:nvSpPr>
          <p:cNvPr id="35" name="Text 33"/>
          <p:cNvSpPr/>
          <p:nvPr/>
        </p:nvSpPr>
        <p:spPr>
          <a:xfrm>
            <a:off x="7564993" y="6439972"/>
            <a:ext cx="187404" cy="2883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0"/>
              </a:lnSpc>
              <a:buNone/>
            </a:pPr>
            <a:r>
              <a:rPr lang="en-US" sz="2270" b="1" spc="-2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</a:t>
            </a:r>
            <a:endParaRPr lang="en-US" sz="2270" dirty="0"/>
          </a:p>
        </p:txBody>
      </p:sp>
      <p:sp>
        <p:nvSpPr>
          <p:cNvPr id="36" name="Text 34"/>
          <p:cNvSpPr/>
          <p:nvPr/>
        </p:nvSpPr>
        <p:spPr>
          <a:xfrm>
            <a:off x="8107918" y="6346388"/>
            <a:ext cx="2402800" cy="300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65"/>
              </a:lnSpc>
              <a:buNone/>
            </a:pPr>
            <a:r>
              <a:rPr lang="en-US" sz="1892" b="1" spc="-19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Coach</a:t>
            </a:r>
            <a:endParaRPr lang="en-US" sz="1892" dirty="0"/>
          </a:p>
        </p:txBody>
      </p:sp>
      <p:sp>
        <p:nvSpPr>
          <p:cNvPr id="37" name="Text 35"/>
          <p:cNvSpPr/>
          <p:nvPr/>
        </p:nvSpPr>
        <p:spPr>
          <a:xfrm>
            <a:off x="8107918" y="6773466"/>
            <a:ext cx="4457581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sp>
        <p:nvSpPr>
          <p:cNvPr id="38" name="Text 36"/>
          <p:cNvSpPr/>
          <p:nvPr/>
        </p:nvSpPr>
        <p:spPr>
          <a:xfrm>
            <a:off x="2065020" y="7328416"/>
            <a:ext cx="10500360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97"/>
              </a:lnSpc>
              <a:buNone/>
            </a:pPr>
            <a:endParaRPr lang="en-US" sz="1665" dirty="0"/>
          </a:p>
        </p:txBody>
      </p:sp>
      <p:pic>
        <p:nvPicPr>
          <p:cNvPr id="3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727127" y="508754"/>
            <a:ext cx="5513784" cy="524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33"/>
              </a:lnSpc>
              <a:buNone/>
            </a:pPr>
            <a:r>
              <a:rPr lang="en-US" sz="3307" b="1" spc="-33" kern="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Some output of the clone</a:t>
            </a:r>
            <a:endParaRPr lang="en-US" sz="3307" dirty="0"/>
          </a:p>
        </p:txBody>
      </p:sp>
      <p:sp>
        <p:nvSpPr>
          <p:cNvPr id="5" name="Text 3"/>
          <p:cNvSpPr/>
          <p:nvPr/>
        </p:nvSpPr>
        <p:spPr>
          <a:xfrm>
            <a:off x="3022640" y="1403033"/>
            <a:ext cx="8880515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182"/>
              </a:lnSpc>
              <a:buSzPct val="100000"/>
              <a:buChar char="•"/>
            </a:pPr>
            <a:r>
              <a:rPr lang="en-US" sz="145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Header</a:t>
            </a:r>
            <a:endParaRPr lang="en-US" sz="1455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127" y="1887974"/>
            <a:ext cx="7979093" cy="55852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727127" y="2654260"/>
            <a:ext cx="9176028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2"/>
              </a:lnSpc>
              <a:buNone/>
            </a:pPr>
            <a:endParaRPr lang="en-US" sz="1455" dirty="0"/>
          </a:p>
        </p:txBody>
      </p:sp>
      <p:sp>
        <p:nvSpPr>
          <p:cNvPr id="8" name="Text 5"/>
          <p:cNvSpPr/>
          <p:nvPr/>
        </p:nvSpPr>
        <p:spPr>
          <a:xfrm>
            <a:off x="3022640" y="3139202"/>
            <a:ext cx="8880515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182"/>
              </a:lnSpc>
              <a:buSzPct val="100000"/>
              <a:buChar char="•"/>
            </a:pPr>
            <a:r>
              <a:rPr lang="en-US" sz="145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Footer</a:t>
            </a:r>
            <a:endParaRPr lang="en-US" sz="1455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27" y="3624143"/>
            <a:ext cx="7633811" cy="361164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727127" y="7443549"/>
            <a:ext cx="9176028" cy="2771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82"/>
              </a:lnSpc>
              <a:buNone/>
            </a:pPr>
            <a:r>
              <a:rPr lang="en-US" sz="145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455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2024-07-02T08:55:11Z</dcterms:created>
  <dcterms:modified xsi:type="dcterms:W3CDTF">2024-07-02T08:55:11Z</dcterms:modified>
</cp:coreProperties>
</file>