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1C57C-E5DB-41E2-A7B5-B0F5D3DD3AB1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08EED0-8400-49BC-9C36-A4BA3E9CA188}">
      <dgm:prSet phldrT="[Text]" custT="1"/>
      <dgm:spPr/>
      <dgm:t>
        <a:bodyPr/>
        <a:lstStyle/>
        <a:p>
          <a:r>
            <a:rPr lang="en-IN" sz="1800" dirty="0"/>
            <a:t>Data Understanding</a:t>
          </a:r>
        </a:p>
      </dgm:t>
    </dgm:pt>
    <dgm:pt modelId="{32C04A38-BFEE-401E-87ED-A190FBEC6321}" type="parTrans" cxnId="{F304779E-9AB6-4059-A289-C668D6AD50FF}">
      <dgm:prSet/>
      <dgm:spPr/>
      <dgm:t>
        <a:bodyPr/>
        <a:lstStyle/>
        <a:p>
          <a:endParaRPr lang="en-IN"/>
        </a:p>
      </dgm:t>
    </dgm:pt>
    <dgm:pt modelId="{1A3B2B11-806B-41D7-B31B-D331409C8FB2}" type="sibTrans" cxnId="{F304779E-9AB6-4059-A289-C668D6AD50FF}">
      <dgm:prSet/>
      <dgm:spPr/>
      <dgm:t>
        <a:bodyPr/>
        <a:lstStyle/>
        <a:p>
          <a:endParaRPr lang="en-IN"/>
        </a:p>
      </dgm:t>
    </dgm:pt>
    <dgm:pt modelId="{A557BAA3-DEFC-458D-9731-A85E5F457268}">
      <dgm:prSet phldrT="[Text]" custT="1"/>
      <dgm:spPr/>
      <dgm:t>
        <a:bodyPr/>
        <a:lstStyle/>
        <a:p>
          <a:r>
            <a:rPr lang="en-IN" sz="1800" dirty="0"/>
            <a:t>Data Cleaning</a:t>
          </a:r>
        </a:p>
      </dgm:t>
    </dgm:pt>
    <dgm:pt modelId="{588BAFD4-7DBC-4159-B8D4-82ED88E9A62A}" type="parTrans" cxnId="{CBD7561C-7FE2-47D2-B1CF-E8E3E96E703E}">
      <dgm:prSet/>
      <dgm:spPr/>
      <dgm:t>
        <a:bodyPr/>
        <a:lstStyle/>
        <a:p>
          <a:endParaRPr lang="en-IN"/>
        </a:p>
      </dgm:t>
    </dgm:pt>
    <dgm:pt modelId="{2B039E09-5CA8-43CE-81F2-DAFBE9CE592A}" type="sibTrans" cxnId="{CBD7561C-7FE2-47D2-B1CF-E8E3E96E703E}">
      <dgm:prSet/>
      <dgm:spPr/>
      <dgm:t>
        <a:bodyPr/>
        <a:lstStyle/>
        <a:p>
          <a:endParaRPr lang="en-IN"/>
        </a:p>
      </dgm:t>
    </dgm:pt>
    <dgm:pt modelId="{FB2C6EDD-39B4-4030-9596-42F7B5187714}">
      <dgm:prSet phldrT="[Text]" custT="1"/>
      <dgm:spPr/>
      <dgm:t>
        <a:bodyPr/>
        <a:lstStyle/>
        <a:p>
          <a:r>
            <a:rPr lang="en-IN" sz="1800" dirty="0"/>
            <a:t>Univariate </a:t>
          </a:r>
        </a:p>
        <a:p>
          <a:r>
            <a:rPr lang="en-IN" sz="1800" dirty="0"/>
            <a:t>Analysis</a:t>
          </a:r>
        </a:p>
      </dgm:t>
    </dgm:pt>
    <dgm:pt modelId="{8D9A5AA0-9AF1-4B64-9A3A-F8A9F087C167}" type="parTrans" cxnId="{5445F6B8-71EF-499D-BBA4-94ABEC1A03F8}">
      <dgm:prSet/>
      <dgm:spPr/>
      <dgm:t>
        <a:bodyPr/>
        <a:lstStyle/>
        <a:p>
          <a:endParaRPr lang="en-IN"/>
        </a:p>
      </dgm:t>
    </dgm:pt>
    <dgm:pt modelId="{BC4EB2B6-23F7-4559-8A7F-BD1658F639F5}" type="sibTrans" cxnId="{5445F6B8-71EF-499D-BBA4-94ABEC1A03F8}">
      <dgm:prSet/>
      <dgm:spPr/>
      <dgm:t>
        <a:bodyPr/>
        <a:lstStyle/>
        <a:p>
          <a:endParaRPr lang="en-IN"/>
        </a:p>
      </dgm:t>
    </dgm:pt>
    <dgm:pt modelId="{1C35809E-5D93-438A-A9A7-1995ED8ACC6F}">
      <dgm:prSet phldrT="[Text]" custT="1"/>
      <dgm:spPr/>
      <dgm:t>
        <a:bodyPr/>
        <a:lstStyle/>
        <a:p>
          <a:r>
            <a:rPr lang="en-IN" sz="1800" dirty="0"/>
            <a:t>Bivariate </a:t>
          </a:r>
        </a:p>
        <a:p>
          <a:r>
            <a:rPr lang="en-IN" sz="1800" dirty="0"/>
            <a:t>Analysis</a:t>
          </a:r>
        </a:p>
      </dgm:t>
    </dgm:pt>
    <dgm:pt modelId="{E907F590-4A08-40A4-BF19-457144817514}" type="parTrans" cxnId="{24D5D053-23BF-4861-AA71-AD0AC2C7D8B0}">
      <dgm:prSet/>
      <dgm:spPr/>
      <dgm:t>
        <a:bodyPr/>
        <a:lstStyle/>
        <a:p>
          <a:endParaRPr lang="en-IN"/>
        </a:p>
      </dgm:t>
    </dgm:pt>
    <dgm:pt modelId="{7EEF5826-DC35-4D4E-A004-FEEDB0FE6316}" type="sibTrans" cxnId="{24D5D053-23BF-4861-AA71-AD0AC2C7D8B0}">
      <dgm:prSet/>
      <dgm:spPr/>
      <dgm:t>
        <a:bodyPr/>
        <a:lstStyle/>
        <a:p>
          <a:endParaRPr lang="en-IN"/>
        </a:p>
      </dgm:t>
    </dgm:pt>
    <dgm:pt modelId="{4613B99C-AB6E-461D-AFB5-4E6DEF5C189C}">
      <dgm:prSet phldrT="[Text]" custT="1"/>
      <dgm:spPr/>
      <dgm:t>
        <a:bodyPr/>
        <a:lstStyle/>
        <a:p>
          <a:r>
            <a:rPr lang="en-IN" sz="1800" dirty="0"/>
            <a:t>Recommendations</a:t>
          </a:r>
        </a:p>
      </dgm:t>
    </dgm:pt>
    <dgm:pt modelId="{301D1700-61F9-47EC-865C-E9408E08A533}" type="parTrans" cxnId="{9EB158AD-DB72-440C-B740-E0A083C20870}">
      <dgm:prSet/>
      <dgm:spPr/>
      <dgm:t>
        <a:bodyPr/>
        <a:lstStyle/>
        <a:p>
          <a:endParaRPr lang="en-IN"/>
        </a:p>
      </dgm:t>
    </dgm:pt>
    <dgm:pt modelId="{9AD3EAB0-DE1C-471B-B625-C8A96990F9E8}" type="sibTrans" cxnId="{9EB158AD-DB72-440C-B740-E0A083C20870}">
      <dgm:prSet/>
      <dgm:spPr/>
      <dgm:t>
        <a:bodyPr/>
        <a:lstStyle/>
        <a:p>
          <a:endParaRPr lang="en-IN"/>
        </a:p>
      </dgm:t>
    </dgm:pt>
    <dgm:pt modelId="{8CA3E97B-81FE-4C75-8BA4-AD3462C8D81C}" type="pres">
      <dgm:prSet presAssocID="{CA41C57C-E5DB-41E2-A7B5-B0F5D3DD3AB1}" presName="Name0" presStyleCnt="0">
        <dgm:presLayoutVars>
          <dgm:dir/>
          <dgm:resizeHandles val="exact"/>
        </dgm:presLayoutVars>
      </dgm:prSet>
      <dgm:spPr/>
    </dgm:pt>
    <dgm:pt modelId="{D0AED0A0-0938-4E96-A3CE-418DBF83BBE3}" type="pres">
      <dgm:prSet presAssocID="{0D08EED0-8400-49BC-9C36-A4BA3E9CA188}" presName="node" presStyleLbl="node1" presStyleIdx="0" presStyleCnt="5" custScaleX="115960">
        <dgm:presLayoutVars>
          <dgm:bulletEnabled val="1"/>
        </dgm:presLayoutVars>
      </dgm:prSet>
      <dgm:spPr/>
    </dgm:pt>
    <dgm:pt modelId="{2AC90DBC-7346-466E-B829-96AD4E321F57}" type="pres">
      <dgm:prSet presAssocID="{1A3B2B11-806B-41D7-B31B-D331409C8FB2}" presName="sibTrans" presStyleLbl="sibTrans2D1" presStyleIdx="0" presStyleCnt="4"/>
      <dgm:spPr/>
    </dgm:pt>
    <dgm:pt modelId="{44BEF93D-B9A0-4CBD-BF4D-056272D5E5E1}" type="pres">
      <dgm:prSet presAssocID="{1A3B2B11-806B-41D7-B31B-D331409C8FB2}" presName="connectorText" presStyleLbl="sibTrans2D1" presStyleIdx="0" presStyleCnt="4"/>
      <dgm:spPr/>
    </dgm:pt>
    <dgm:pt modelId="{EC3D6832-5626-4A21-8810-FD7E5F74F338}" type="pres">
      <dgm:prSet presAssocID="{A557BAA3-DEFC-458D-9731-A85E5F457268}" presName="node" presStyleLbl="node1" presStyleIdx="1" presStyleCnt="5">
        <dgm:presLayoutVars>
          <dgm:bulletEnabled val="1"/>
        </dgm:presLayoutVars>
      </dgm:prSet>
      <dgm:spPr/>
    </dgm:pt>
    <dgm:pt modelId="{5A3D8983-4B24-4699-9BDB-E5AC2BD2B1E0}" type="pres">
      <dgm:prSet presAssocID="{2B039E09-5CA8-43CE-81F2-DAFBE9CE592A}" presName="sibTrans" presStyleLbl="sibTrans2D1" presStyleIdx="1" presStyleCnt="4"/>
      <dgm:spPr/>
    </dgm:pt>
    <dgm:pt modelId="{0F82ED5C-6EC2-4420-A703-AA5E632019A7}" type="pres">
      <dgm:prSet presAssocID="{2B039E09-5CA8-43CE-81F2-DAFBE9CE592A}" presName="connectorText" presStyleLbl="sibTrans2D1" presStyleIdx="1" presStyleCnt="4"/>
      <dgm:spPr/>
    </dgm:pt>
    <dgm:pt modelId="{C0B0E4C6-5DC6-4CD3-81F8-9F8CAFBB0406}" type="pres">
      <dgm:prSet presAssocID="{FB2C6EDD-39B4-4030-9596-42F7B5187714}" presName="node" presStyleLbl="node1" presStyleIdx="2" presStyleCnt="5">
        <dgm:presLayoutVars>
          <dgm:bulletEnabled val="1"/>
        </dgm:presLayoutVars>
      </dgm:prSet>
      <dgm:spPr/>
    </dgm:pt>
    <dgm:pt modelId="{DAED2C9A-6313-4B13-8B27-1F8C597388E1}" type="pres">
      <dgm:prSet presAssocID="{BC4EB2B6-23F7-4559-8A7F-BD1658F639F5}" presName="sibTrans" presStyleLbl="sibTrans2D1" presStyleIdx="2" presStyleCnt="4"/>
      <dgm:spPr/>
    </dgm:pt>
    <dgm:pt modelId="{84457676-FCC8-4AEA-BC9F-5D111BB5B7D2}" type="pres">
      <dgm:prSet presAssocID="{BC4EB2B6-23F7-4559-8A7F-BD1658F639F5}" presName="connectorText" presStyleLbl="sibTrans2D1" presStyleIdx="2" presStyleCnt="4"/>
      <dgm:spPr/>
    </dgm:pt>
    <dgm:pt modelId="{D8CB6D9D-A126-4D97-B24C-176297BC140C}" type="pres">
      <dgm:prSet presAssocID="{1C35809E-5D93-438A-A9A7-1995ED8ACC6F}" presName="node" presStyleLbl="node1" presStyleIdx="3" presStyleCnt="5">
        <dgm:presLayoutVars>
          <dgm:bulletEnabled val="1"/>
        </dgm:presLayoutVars>
      </dgm:prSet>
      <dgm:spPr/>
    </dgm:pt>
    <dgm:pt modelId="{589DAD61-0BCC-44B7-A5DF-FF6D31C45A85}" type="pres">
      <dgm:prSet presAssocID="{7EEF5826-DC35-4D4E-A004-FEEDB0FE6316}" presName="sibTrans" presStyleLbl="sibTrans2D1" presStyleIdx="3" presStyleCnt="4"/>
      <dgm:spPr/>
    </dgm:pt>
    <dgm:pt modelId="{EA645760-4578-4ACC-894B-06E3D968CE77}" type="pres">
      <dgm:prSet presAssocID="{7EEF5826-DC35-4D4E-A004-FEEDB0FE6316}" presName="connectorText" presStyleLbl="sibTrans2D1" presStyleIdx="3" presStyleCnt="4"/>
      <dgm:spPr/>
    </dgm:pt>
    <dgm:pt modelId="{7C939DE4-959A-4D54-86BA-441A103703CF}" type="pres">
      <dgm:prSet presAssocID="{4613B99C-AB6E-461D-AFB5-4E6DEF5C189C}" presName="node" presStyleLbl="node1" presStyleIdx="4" presStyleCnt="5" custScaleX="140793">
        <dgm:presLayoutVars>
          <dgm:bulletEnabled val="1"/>
        </dgm:presLayoutVars>
      </dgm:prSet>
      <dgm:spPr/>
    </dgm:pt>
  </dgm:ptLst>
  <dgm:cxnLst>
    <dgm:cxn modelId="{D5853F11-0FE5-41D3-8CF8-F70E7304D187}" type="presOf" srcId="{BC4EB2B6-23F7-4559-8A7F-BD1658F639F5}" destId="{DAED2C9A-6313-4B13-8B27-1F8C597388E1}" srcOrd="0" destOrd="0" presId="urn:microsoft.com/office/officeart/2005/8/layout/process1"/>
    <dgm:cxn modelId="{E26C9012-2846-48E5-87D2-E976863F2062}" type="presOf" srcId="{0D08EED0-8400-49BC-9C36-A4BA3E9CA188}" destId="{D0AED0A0-0938-4E96-A3CE-418DBF83BBE3}" srcOrd="0" destOrd="0" presId="urn:microsoft.com/office/officeart/2005/8/layout/process1"/>
    <dgm:cxn modelId="{CBD7561C-7FE2-47D2-B1CF-E8E3E96E703E}" srcId="{CA41C57C-E5DB-41E2-A7B5-B0F5D3DD3AB1}" destId="{A557BAA3-DEFC-458D-9731-A85E5F457268}" srcOrd="1" destOrd="0" parTransId="{588BAFD4-7DBC-4159-B8D4-82ED88E9A62A}" sibTransId="{2B039E09-5CA8-43CE-81F2-DAFBE9CE592A}"/>
    <dgm:cxn modelId="{A4F60128-2F7A-4602-B1DF-F2198A074B54}" type="presOf" srcId="{BC4EB2B6-23F7-4559-8A7F-BD1658F639F5}" destId="{84457676-FCC8-4AEA-BC9F-5D111BB5B7D2}" srcOrd="1" destOrd="0" presId="urn:microsoft.com/office/officeart/2005/8/layout/process1"/>
    <dgm:cxn modelId="{768E813F-7A81-433D-880A-02FDD07E6B37}" type="presOf" srcId="{1A3B2B11-806B-41D7-B31B-D331409C8FB2}" destId="{44BEF93D-B9A0-4CBD-BF4D-056272D5E5E1}" srcOrd="1" destOrd="0" presId="urn:microsoft.com/office/officeart/2005/8/layout/process1"/>
    <dgm:cxn modelId="{24D5D053-23BF-4861-AA71-AD0AC2C7D8B0}" srcId="{CA41C57C-E5DB-41E2-A7B5-B0F5D3DD3AB1}" destId="{1C35809E-5D93-438A-A9A7-1995ED8ACC6F}" srcOrd="3" destOrd="0" parTransId="{E907F590-4A08-40A4-BF19-457144817514}" sibTransId="{7EEF5826-DC35-4D4E-A004-FEEDB0FE6316}"/>
    <dgm:cxn modelId="{BBA4D07C-8740-4552-B1A1-9A8FDE53A71A}" type="presOf" srcId="{4613B99C-AB6E-461D-AFB5-4E6DEF5C189C}" destId="{7C939DE4-959A-4D54-86BA-441A103703CF}" srcOrd="0" destOrd="0" presId="urn:microsoft.com/office/officeart/2005/8/layout/process1"/>
    <dgm:cxn modelId="{E346C985-1820-44DB-AB5D-CFA9FDE76404}" type="presOf" srcId="{2B039E09-5CA8-43CE-81F2-DAFBE9CE592A}" destId="{0F82ED5C-6EC2-4420-A703-AA5E632019A7}" srcOrd="1" destOrd="0" presId="urn:microsoft.com/office/officeart/2005/8/layout/process1"/>
    <dgm:cxn modelId="{5E8A7498-D021-4F01-A150-83877FFEE6AE}" type="presOf" srcId="{7EEF5826-DC35-4D4E-A004-FEEDB0FE6316}" destId="{EA645760-4578-4ACC-894B-06E3D968CE77}" srcOrd="1" destOrd="0" presId="urn:microsoft.com/office/officeart/2005/8/layout/process1"/>
    <dgm:cxn modelId="{F304779E-9AB6-4059-A289-C668D6AD50FF}" srcId="{CA41C57C-E5DB-41E2-A7B5-B0F5D3DD3AB1}" destId="{0D08EED0-8400-49BC-9C36-A4BA3E9CA188}" srcOrd="0" destOrd="0" parTransId="{32C04A38-BFEE-401E-87ED-A190FBEC6321}" sibTransId="{1A3B2B11-806B-41D7-B31B-D331409C8FB2}"/>
    <dgm:cxn modelId="{6E104BA0-9E58-4D03-8712-58A9893B34D3}" type="presOf" srcId="{FB2C6EDD-39B4-4030-9596-42F7B5187714}" destId="{C0B0E4C6-5DC6-4CD3-81F8-9F8CAFBB0406}" srcOrd="0" destOrd="0" presId="urn:microsoft.com/office/officeart/2005/8/layout/process1"/>
    <dgm:cxn modelId="{9EB158AD-DB72-440C-B740-E0A083C20870}" srcId="{CA41C57C-E5DB-41E2-A7B5-B0F5D3DD3AB1}" destId="{4613B99C-AB6E-461D-AFB5-4E6DEF5C189C}" srcOrd="4" destOrd="0" parTransId="{301D1700-61F9-47EC-865C-E9408E08A533}" sibTransId="{9AD3EAB0-DE1C-471B-B625-C8A96990F9E8}"/>
    <dgm:cxn modelId="{5445F6B8-71EF-499D-BBA4-94ABEC1A03F8}" srcId="{CA41C57C-E5DB-41E2-A7B5-B0F5D3DD3AB1}" destId="{FB2C6EDD-39B4-4030-9596-42F7B5187714}" srcOrd="2" destOrd="0" parTransId="{8D9A5AA0-9AF1-4B64-9A3A-F8A9F087C167}" sibTransId="{BC4EB2B6-23F7-4559-8A7F-BD1658F639F5}"/>
    <dgm:cxn modelId="{31CA2DCD-9037-42C2-8A29-53EC2E471C11}" type="presOf" srcId="{2B039E09-5CA8-43CE-81F2-DAFBE9CE592A}" destId="{5A3D8983-4B24-4699-9BDB-E5AC2BD2B1E0}" srcOrd="0" destOrd="0" presId="urn:microsoft.com/office/officeart/2005/8/layout/process1"/>
    <dgm:cxn modelId="{6974C6D6-42E7-492B-B83E-0137869D1D44}" type="presOf" srcId="{7EEF5826-DC35-4D4E-A004-FEEDB0FE6316}" destId="{589DAD61-0BCC-44B7-A5DF-FF6D31C45A85}" srcOrd="0" destOrd="0" presId="urn:microsoft.com/office/officeart/2005/8/layout/process1"/>
    <dgm:cxn modelId="{7747DEDE-DD9A-42C8-ADF1-8A5FD4596979}" type="presOf" srcId="{CA41C57C-E5DB-41E2-A7B5-B0F5D3DD3AB1}" destId="{8CA3E97B-81FE-4C75-8BA4-AD3462C8D81C}" srcOrd="0" destOrd="0" presId="urn:microsoft.com/office/officeart/2005/8/layout/process1"/>
    <dgm:cxn modelId="{1EAAB6F7-BF4D-4269-A118-EA5B64EB9347}" type="presOf" srcId="{A557BAA3-DEFC-458D-9731-A85E5F457268}" destId="{EC3D6832-5626-4A21-8810-FD7E5F74F338}" srcOrd="0" destOrd="0" presId="urn:microsoft.com/office/officeart/2005/8/layout/process1"/>
    <dgm:cxn modelId="{F71C80F9-DD1E-4ACA-BC82-AC9CB6B1F0D7}" type="presOf" srcId="{1C35809E-5D93-438A-A9A7-1995ED8ACC6F}" destId="{D8CB6D9D-A126-4D97-B24C-176297BC140C}" srcOrd="0" destOrd="0" presId="urn:microsoft.com/office/officeart/2005/8/layout/process1"/>
    <dgm:cxn modelId="{2F5E73FE-7253-47E7-BBA2-7F2797226F20}" type="presOf" srcId="{1A3B2B11-806B-41D7-B31B-D331409C8FB2}" destId="{2AC90DBC-7346-466E-B829-96AD4E321F57}" srcOrd="0" destOrd="0" presId="urn:microsoft.com/office/officeart/2005/8/layout/process1"/>
    <dgm:cxn modelId="{0166780F-806D-4077-A4BA-EF60E3248B71}" type="presParOf" srcId="{8CA3E97B-81FE-4C75-8BA4-AD3462C8D81C}" destId="{D0AED0A0-0938-4E96-A3CE-418DBF83BBE3}" srcOrd="0" destOrd="0" presId="urn:microsoft.com/office/officeart/2005/8/layout/process1"/>
    <dgm:cxn modelId="{6B9941E0-E1B2-4DD6-ABA5-56492FC6F3AD}" type="presParOf" srcId="{8CA3E97B-81FE-4C75-8BA4-AD3462C8D81C}" destId="{2AC90DBC-7346-466E-B829-96AD4E321F57}" srcOrd="1" destOrd="0" presId="urn:microsoft.com/office/officeart/2005/8/layout/process1"/>
    <dgm:cxn modelId="{89CE6829-9EA9-47BB-A5A1-AD70223F6620}" type="presParOf" srcId="{2AC90DBC-7346-466E-B829-96AD4E321F57}" destId="{44BEF93D-B9A0-4CBD-BF4D-056272D5E5E1}" srcOrd="0" destOrd="0" presId="urn:microsoft.com/office/officeart/2005/8/layout/process1"/>
    <dgm:cxn modelId="{13CE0A55-FE5A-40C8-818E-779EB7DC6A5D}" type="presParOf" srcId="{8CA3E97B-81FE-4C75-8BA4-AD3462C8D81C}" destId="{EC3D6832-5626-4A21-8810-FD7E5F74F338}" srcOrd="2" destOrd="0" presId="urn:microsoft.com/office/officeart/2005/8/layout/process1"/>
    <dgm:cxn modelId="{4D921015-FA0D-47C6-98B7-35C85123343E}" type="presParOf" srcId="{8CA3E97B-81FE-4C75-8BA4-AD3462C8D81C}" destId="{5A3D8983-4B24-4699-9BDB-E5AC2BD2B1E0}" srcOrd="3" destOrd="0" presId="urn:microsoft.com/office/officeart/2005/8/layout/process1"/>
    <dgm:cxn modelId="{FC5C4D97-DB83-4888-B704-36A759FAA9A8}" type="presParOf" srcId="{5A3D8983-4B24-4699-9BDB-E5AC2BD2B1E0}" destId="{0F82ED5C-6EC2-4420-A703-AA5E632019A7}" srcOrd="0" destOrd="0" presId="urn:microsoft.com/office/officeart/2005/8/layout/process1"/>
    <dgm:cxn modelId="{34375A04-187A-4507-83F4-D852C00846CE}" type="presParOf" srcId="{8CA3E97B-81FE-4C75-8BA4-AD3462C8D81C}" destId="{C0B0E4C6-5DC6-4CD3-81F8-9F8CAFBB0406}" srcOrd="4" destOrd="0" presId="urn:microsoft.com/office/officeart/2005/8/layout/process1"/>
    <dgm:cxn modelId="{6D8BD380-B6DD-484E-A503-C59802DEC3BA}" type="presParOf" srcId="{8CA3E97B-81FE-4C75-8BA4-AD3462C8D81C}" destId="{DAED2C9A-6313-4B13-8B27-1F8C597388E1}" srcOrd="5" destOrd="0" presId="urn:microsoft.com/office/officeart/2005/8/layout/process1"/>
    <dgm:cxn modelId="{BD528508-BCAF-413F-B42E-3808EAD001B3}" type="presParOf" srcId="{DAED2C9A-6313-4B13-8B27-1F8C597388E1}" destId="{84457676-FCC8-4AEA-BC9F-5D111BB5B7D2}" srcOrd="0" destOrd="0" presId="urn:microsoft.com/office/officeart/2005/8/layout/process1"/>
    <dgm:cxn modelId="{4FD53349-EE2B-4F8B-A62B-69548C99E6C0}" type="presParOf" srcId="{8CA3E97B-81FE-4C75-8BA4-AD3462C8D81C}" destId="{D8CB6D9D-A126-4D97-B24C-176297BC140C}" srcOrd="6" destOrd="0" presId="urn:microsoft.com/office/officeart/2005/8/layout/process1"/>
    <dgm:cxn modelId="{A6A30C85-354C-451E-90E9-310298751890}" type="presParOf" srcId="{8CA3E97B-81FE-4C75-8BA4-AD3462C8D81C}" destId="{589DAD61-0BCC-44B7-A5DF-FF6D31C45A85}" srcOrd="7" destOrd="0" presId="urn:microsoft.com/office/officeart/2005/8/layout/process1"/>
    <dgm:cxn modelId="{36B1DB71-E602-4204-A70E-B69BE9B91EC8}" type="presParOf" srcId="{589DAD61-0BCC-44B7-A5DF-FF6D31C45A85}" destId="{EA645760-4578-4ACC-894B-06E3D968CE77}" srcOrd="0" destOrd="0" presId="urn:microsoft.com/office/officeart/2005/8/layout/process1"/>
    <dgm:cxn modelId="{F325BA24-F710-437F-B639-8D8E8142E160}" type="presParOf" srcId="{8CA3E97B-81FE-4C75-8BA4-AD3462C8D81C}" destId="{7C939DE4-959A-4D54-86BA-441A103703C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ED0A0-0938-4E96-A3CE-418DBF83BBE3}">
      <dsp:nvSpPr>
        <dsp:cNvPr id="0" name=""/>
        <dsp:cNvSpPr/>
      </dsp:nvSpPr>
      <dsp:spPr>
        <a:xfrm>
          <a:off x="10496" y="1852641"/>
          <a:ext cx="1892604" cy="979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Understanding</a:t>
          </a:r>
        </a:p>
      </dsp:txBody>
      <dsp:txXfrm>
        <a:off x="39178" y="1881323"/>
        <a:ext cx="1835240" cy="921906"/>
      </dsp:txXfrm>
    </dsp:sp>
    <dsp:sp modelId="{2AC90DBC-7346-466E-B829-96AD4E321F57}">
      <dsp:nvSpPr>
        <dsp:cNvPr id="0" name=""/>
        <dsp:cNvSpPr/>
      </dsp:nvSpPr>
      <dsp:spPr>
        <a:xfrm>
          <a:off x="2066312" y="2139894"/>
          <a:ext cx="346009" cy="4047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066312" y="2220847"/>
        <a:ext cx="242206" cy="242859"/>
      </dsp:txXfrm>
    </dsp:sp>
    <dsp:sp modelId="{EC3D6832-5626-4A21-8810-FD7E5F74F338}">
      <dsp:nvSpPr>
        <dsp:cNvPr id="0" name=""/>
        <dsp:cNvSpPr/>
      </dsp:nvSpPr>
      <dsp:spPr>
        <a:xfrm>
          <a:off x="2555947" y="1852641"/>
          <a:ext cx="1632118" cy="979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Cleaning</a:t>
          </a:r>
        </a:p>
      </dsp:txBody>
      <dsp:txXfrm>
        <a:off x="2584629" y="1881323"/>
        <a:ext cx="1574754" cy="921906"/>
      </dsp:txXfrm>
    </dsp:sp>
    <dsp:sp modelId="{5A3D8983-4B24-4699-9BDB-E5AC2BD2B1E0}">
      <dsp:nvSpPr>
        <dsp:cNvPr id="0" name=""/>
        <dsp:cNvSpPr/>
      </dsp:nvSpPr>
      <dsp:spPr>
        <a:xfrm>
          <a:off x="4351277" y="2139894"/>
          <a:ext cx="346009" cy="4047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351277" y="2220847"/>
        <a:ext cx="242206" cy="242859"/>
      </dsp:txXfrm>
    </dsp:sp>
    <dsp:sp modelId="{C0B0E4C6-5DC6-4CD3-81F8-9F8CAFBB0406}">
      <dsp:nvSpPr>
        <dsp:cNvPr id="0" name=""/>
        <dsp:cNvSpPr/>
      </dsp:nvSpPr>
      <dsp:spPr>
        <a:xfrm>
          <a:off x="4840913" y="1852641"/>
          <a:ext cx="1632118" cy="979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Univariate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Analysis</a:t>
          </a:r>
        </a:p>
      </dsp:txBody>
      <dsp:txXfrm>
        <a:off x="4869595" y="1881323"/>
        <a:ext cx="1574754" cy="921906"/>
      </dsp:txXfrm>
    </dsp:sp>
    <dsp:sp modelId="{DAED2C9A-6313-4B13-8B27-1F8C597388E1}">
      <dsp:nvSpPr>
        <dsp:cNvPr id="0" name=""/>
        <dsp:cNvSpPr/>
      </dsp:nvSpPr>
      <dsp:spPr>
        <a:xfrm>
          <a:off x="6636243" y="2139894"/>
          <a:ext cx="346009" cy="4047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6636243" y="2220847"/>
        <a:ext cx="242206" cy="242859"/>
      </dsp:txXfrm>
    </dsp:sp>
    <dsp:sp modelId="{D8CB6D9D-A126-4D97-B24C-176297BC140C}">
      <dsp:nvSpPr>
        <dsp:cNvPr id="0" name=""/>
        <dsp:cNvSpPr/>
      </dsp:nvSpPr>
      <dsp:spPr>
        <a:xfrm>
          <a:off x="7125878" y="1852641"/>
          <a:ext cx="1632118" cy="979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Bivariate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Analysis</a:t>
          </a:r>
        </a:p>
      </dsp:txBody>
      <dsp:txXfrm>
        <a:off x="7154560" y="1881323"/>
        <a:ext cx="1574754" cy="921906"/>
      </dsp:txXfrm>
    </dsp:sp>
    <dsp:sp modelId="{589DAD61-0BCC-44B7-A5DF-FF6D31C45A85}">
      <dsp:nvSpPr>
        <dsp:cNvPr id="0" name=""/>
        <dsp:cNvSpPr/>
      </dsp:nvSpPr>
      <dsp:spPr>
        <a:xfrm>
          <a:off x="8921209" y="2139894"/>
          <a:ext cx="346009" cy="4047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8921209" y="2220847"/>
        <a:ext cx="242206" cy="242859"/>
      </dsp:txXfrm>
    </dsp:sp>
    <dsp:sp modelId="{7C939DE4-959A-4D54-86BA-441A103703CF}">
      <dsp:nvSpPr>
        <dsp:cNvPr id="0" name=""/>
        <dsp:cNvSpPr/>
      </dsp:nvSpPr>
      <dsp:spPr>
        <a:xfrm>
          <a:off x="9410844" y="1852641"/>
          <a:ext cx="2297908" cy="979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Recommendations</a:t>
          </a:r>
        </a:p>
      </dsp:txBody>
      <dsp:txXfrm>
        <a:off x="9439526" y="1881323"/>
        <a:ext cx="2240544" cy="921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78F7-D6ED-C09A-D177-CA5AB3CC6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7553" y="2463961"/>
            <a:ext cx="9170685" cy="1373070"/>
          </a:xfrm>
        </p:spPr>
        <p:txBody>
          <a:bodyPr/>
          <a:lstStyle/>
          <a:p>
            <a:pPr algn="ctr"/>
            <a:r>
              <a:rPr lang="en-IN" dirty="0"/>
              <a:t>LENDING </a:t>
            </a:r>
            <a:r>
              <a:rPr lang="en-IN" sz="6000" dirty="0"/>
              <a:t>CLUB</a:t>
            </a:r>
            <a:r>
              <a:rPr lang="en-IN" dirty="0"/>
              <a:t>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D059B-2265-32D4-9D3F-1B54ECB4D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445" y="4651491"/>
            <a:ext cx="8144134" cy="111768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3200" u="sng" dirty="0"/>
              <a:t>Team:</a:t>
            </a:r>
          </a:p>
          <a:p>
            <a:pPr algn="l"/>
            <a:r>
              <a:rPr lang="en-IN" sz="2800" dirty="0" err="1"/>
              <a:t>Renganathan</a:t>
            </a:r>
            <a:r>
              <a:rPr lang="en-IN" sz="2800" dirty="0"/>
              <a:t> Rajagopal</a:t>
            </a:r>
          </a:p>
          <a:p>
            <a:pPr algn="l"/>
            <a:r>
              <a:rPr lang="en-IN" sz="2800" dirty="0"/>
              <a:t>Anshu Dhiman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23DD0-094E-09D8-178A-A3E383487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2"/>
          <a:stretch/>
        </p:blipFill>
        <p:spPr>
          <a:xfrm>
            <a:off x="9081856" y="2600952"/>
            <a:ext cx="3110144" cy="1702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A5658-891C-23B7-3C43-B25871B8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70" y="3452303"/>
            <a:ext cx="1139866" cy="9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CF8F-3A10-F59C-5067-C2352CEB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9" y="719091"/>
            <a:ext cx="10990554" cy="1313895"/>
          </a:xfrm>
        </p:spPr>
        <p:txBody>
          <a:bodyPr/>
          <a:lstStyle/>
          <a:p>
            <a:r>
              <a:rPr lang="en-IN" dirty="0"/>
              <a:t>About Lending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3D63D-BF9B-5C75-C253-B40B3BF1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022" y="2565647"/>
            <a:ext cx="5681021" cy="3879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4E6861-FCE0-1426-9A6D-501C2E6FE164}"/>
              </a:ext>
            </a:extLst>
          </p:cNvPr>
          <p:cNvSpPr/>
          <p:nvPr/>
        </p:nvSpPr>
        <p:spPr>
          <a:xfrm>
            <a:off x="116911" y="2419046"/>
            <a:ext cx="59080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company is the largest online loan marketplace, facilitating personal loans, business loans, and financing of medical procedures.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DA0AFE-42DA-A624-28C6-C70B806B91EA}"/>
              </a:ext>
            </a:extLst>
          </p:cNvPr>
          <p:cNvSpPr txBox="1">
            <a:spLocks/>
          </p:cNvSpPr>
          <p:nvPr/>
        </p:nvSpPr>
        <p:spPr>
          <a:xfrm>
            <a:off x="159799" y="327470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Problem Statement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5C17E-3564-8B82-ABD1-C1098B755A75}"/>
              </a:ext>
            </a:extLst>
          </p:cNvPr>
          <p:cNvSpPr txBox="1"/>
          <p:nvPr/>
        </p:nvSpPr>
        <p:spPr>
          <a:xfrm>
            <a:off x="116911" y="4044811"/>
            <a:ext cx="5908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Borrowers who default cause the largest amount of loss to the lenders. In this case, the customers labelled as </a:t>
            </a:r>
            <a:r>
              <a:rPr lang="en-US" sz="1600" b="1" dirty="0">
                <a:solidFill>
                  <a:srgbClr val="FFFF00"/>
                </a:solidFill>
              </a:rPr>
              <a:t>'charged-off' are the 'defaulters</a:t>
            </a:r>
            <a:r>
              <a:rPr lang="en-US" sz="1600" dirty="0"/>
              <a:t>'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CDBBC-E565-6981-65B5-F730FFB3BAD9}"/>
              </a:ext>
            </a:extLst>
          </p:cNvPr>
          <p:cNvSpPr txBox="1"/>
          <p:nvPr/>
        </p:nvSpPr>
        <p:spPr>
          <a:xfrm>
            <a:off x="116911" y="5681702"/>
            <a:ext cx="57682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company wants to understand </a:t>
            </a:r>
            <a:r>
              <a:rPr lang="en-US" sz="1600" dirty="0">
                <a:solidFill>
                  <a:srgbClr val="FFFF00"/>
                </a:solidFill>
              </a:rPr>
              <a:t>the driving factors behind loan default</a:t>
            </a:r>
            <a:r>
              <a:rPr lang="en-US" sz="1600" dirty="0"/>
              <a:t>, i.e. the variables which are strong indicators of default. </a:t>
            </a:r>
            <a:endParaRPr lang="en-IN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6674632-93D8-EBD7-97E5-6D960EE7404B}"/>
              </a:ext>
            </a:extLst>
          </p:cNvPr>
          <p:cNvSpPr txBox="1">
            <a:spLocks/>
          </p:cNvSpPr>
          <p:nvPr/>
        </p:nvSpPr>
        <p:spPr>
          <a:xfrm>
            <a:off x="57402" y="491258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 Objective </a:t>
            </a:r>
          </a:p>
        </p:txBody>
      </p:sp>
    </p:spTree>
    <p:extLst>
      <p:ext uri="{BB962C8B-B14F-4D97-AF65-F5344CB8AC3E}">
        <p14:creationId xmlns:p14="http://schemas.microsoft.com/office/powerpoint/2010/main" val="340024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332-4D67-D50C-BF3C-9A9F27B1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Analysis</a:t>
            </a:r>
            <a:endParaRPr lang="en-IN" dirty="0"/>
          </a:p>
        </p:txBody>
      </p:sp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5F3F675A-8F35-F976-4F13-9237D987C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674628"/>
              </p:ext>
            </p:extLst>
          </p:nvPr>
        </p:nvGraphicFramePr>
        <p:xfrm>
          <a:off x="236375" y="681136"/>
          <a:ext cx="11719249" cy="468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A477E0-ADFA-8491-7923-B77054BA66A1}"/>
              </a:ext>
            </a:extLst>
          </p:cNvPr>
          <p:cNvSpPr txBox="1"/>
          <p:nvPr/>
        </p:nvSpPr>
        <p:spPr>
          <a:xfrm>
            <a:off x="224617" y="3718679"/>
            <a:ext cx="1719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Gone through the data and the data dictionary to know about each variable and getting some domain knowledge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D3A32-D61D-8118-F040-7322483D1057}"/>
              </a:ext>
            </a:extLst>
          </p:cNvPr>
          <p:cNvSpPr txBox="1"/>
          <p:nvPr/>
        </p:nvSpPr>
        <p:spPr>
          <a:xfrm>
            <a:off x="2588857" y="3977649"/>
            <a:ext cx="1803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Removing the null valued </a:t>
            </a:r>
            <a:r>
              <a:rPr lang="en-US" dirty="0" err="1"/>
              <a:t>columns,rows</a:t>
            </a:r>
            <a:r>
              <a:rPr lang="en-US" dirty="0"/>
              <a:t>, unnecessary variables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2F6D1-9D61-08FE-E729-6D3CB1F72000}"/>
              </a:ext>
            </a:extLst>
          </p:cNvPr>
          <p:cNvSpPr txBox="1"/>
          <p:nvPr/>
        </p:nvSpPr>
        <p:spPr>
          <a:xfrm>
            <a:off x="5024536" y="3977649"/>
            <a:ext cx="164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Counts plots for different features recording the observation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54035-5341-BE9C-A909-E2765ED41208}"/>
              </a:ext>
            </a:extLst>
          </p:cNvPr>
          <p:cNvSpPr txBox="1"/>
          <p:nvPr/>
        </p:nvSpPr>
        <p:spPr>
          <a:xfrm>
            <a:off x="7313256" y="3977649"/>
            <a:ext cx="19990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Analysing</a:t>
            </a:r>
            <a:r>
              <a:rPr lang="en-US" dirty="0"/>
              <a:t> the two variable simultaneously and how they are impacting loan status.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75A90-EEDA-C731-8F40-EB97E823AA3F}"/>
              </a:ext>
            </a:extLst>
          </p:cNvPr>
          <p:cNvSpPr txBox="1"/>
          <p:nvPr/>
        </p:nvSpPr>
        <p:spPr>
          <a:xfrm>
            <a:off x="9677594" y="3977649"/>
            <a:ext cx="1912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portion include Important take aways and suggestions for the business stakeholders to reduce the loss</a:t>
            </a:r>
          </a:p>
        </p:txBody>
      </p:sp>
    </p:spTree>
    <p:extLst>
      <p:ext uri="{BB962C8B-B14F-4D97-AF65-F5344CB8AC3E}">
        <p14:creationId xmlns:p14="http://schemas.microsoft.com/office/powerpoint/2010/main" val="15171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8A1D-50D3-961D-866E-F3660A29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&amp; Observations (Univariate)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C5E69E-6ED7-1A67-09E4-C869F8492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4" t="25243" r="23836" b="10983"/>
          <a:stretch/>
        </p:blipFill>
        <p:spPr>
          <a:xfrm>
            <a:off x="6265142" y="2199443"/>
            <a:ext cx="5220857" cy="3336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499974-ACFF-6344-AAB4-F8CD767BD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0" t="20971" r="24343" b="6666"/>
          <a:stretch/>
        </p:blipFill>
        <p:spPr>
          <a:xfrm>
            <a:off x="570595" y="2083081"/>
            <a:ext cx="4869008" cy="34523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BC5665-6183-5D36-8037-4DA9E50AA8E4}"/>
              </a:ext>
            </a:extLst>
          </p:cNvPr>
          <p:cNvSpPr txBox="1"/>
          <p:nvPr/>
        </p:nvSpPr>
        <p:spPr>
          <a:xfrm>
            <a:off x="409224" y="5784389"/>
            <a:ext cx="5078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 Plot of </a:t>
            </a:r>
            <a:r>
              <a:rPr lang="en-US" sz="1400" dirty="0" err="1">
                <a:solidFill>
                  <a:srgbClr val="FFFF00"/>
                </a:solidFill>
              </a:rPr>
              <a:t>emp_length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shows ,employees with 10 years experience have more defaulted on loan compared with the ones with lesser experience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0BFD8-93B7-7C7E-05CC-1000221EBE06}"/>
              </a:ext>
            </a:extLst>
          </p:cNvPr>
          <p:cNvSpPr txBox="1"/>
          <p:nvPr/>
        </p:nvSpPr>
        <p:spPr>
          <a:xfrm>
            <a:off x="5868139" y="5830555"/>
            <a:ext cx="5914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Count Plot of </a:t>
            </a:r>
            <a:r>
              <a:rPr lang="en-IN" sz="1400" dirty="0">
                <a:solidFill>
                  <a:srgbClr val="FFFF00"/>
                </a:solidFill>
              </a:rPr>
              <a:t>Grade</a:t>
            </a:r>
            <a:r>
              <a:rPr lang="en-IN" sz="1400" dirty="0"/>
              <a:t> shows Grade B ,C, D are given more likely to charged off as compared to other grades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6D81B2-6BAC-E572-9F75-DA8C8CF21297}"/>
              </a:ext>
            </a:extLst>
          </p:cNvPr>
          <p:cNvSpPr txBox="1"/>
          <p:nvPr/>
        </p:nvSpPr>
        <p:spPr>
          <a:xfrm>
            <a:off x="1791584" y="165670"/>
            <a:ext cx="9694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NOTE : The following plots are created taking the data for </a:t>
            </a:r>
            <a:r>
              <a:rPr lang="en-IN" sz="1600" dirty="0" err="1"/>
              <a:t>Loan_status</a:t>
            </a:r>
            <a:r>
              <a:rPr lang="en-IN" sz="1600" dirty="0"/>
              <a:t> = </a:t>
            </a:r>
            <a:r>
              <a:rPr lang="en-IN" sz="1600" dirty="0" err="1"/>
              <a:t>Charged_off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3605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87B0-F239-0AE3-4344-3A45B150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&amp; Observations (Univariate)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32A131-BA1E-7026-6F61-23FF25D49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16" t="20666" r="23522" b="11496"/>
          <a:stretch/>
        </p:blipFill>
        <p:spPr>
          <a:xfrm>
            <a:off x="6445188" y="2164323"/>
            <a:ext cx="4977714" cy="328266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9EFE7-B71A-F787-E59D-BBF7AC407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34" t="27702" r="43932" b="27767"/>
          <a:stretch/>
        </p:blipFill>
        <p:spPr>
          <a:xfrm>
            <a:off x="847379" y="2137582"/>
            <a:ext cx="4381569" cy="3088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459C24-D200-1192-3B71-0A204835AC76}"/>
              </a:ext>
            </a:extLst>
          </p:cNvPr>
          <p:cNvSpPr txBox="1"/>
          <p:nvPr/>
        </p:nvSpPr>
        <p:spPr>
          <a:xfrm>
            <a:off x="154319" y="5380442"/>
            <a:ext cx="62117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 rate range 13% - 17% is the range with maximum loan defaults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we notice the % of defaults in each groups we can state that the interest range 21%-25% has maximum chances of defaults (as high as 44%)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P.S. (Percent here means no. of charged off divided by the total no. of loan issues in a particular interest rate group)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5D665-0C6B-80F2-8F14-8F641DECB03E}"/>
              </a:ext>
            </a:extLst>
          </p:cNvPr>
          <p:cNvSpPr txBox="1"/>
          <p:nvPr/>
        </p:nvSpPr>
        <p:spPr>
          <a:xfrm>
            <a:off x="6366030" y="5657440"/>
            <a:ext cx="5345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Count Plot of issue </a:t>
            </a:r>
            <a:r>
              <a:rPr lang="en-US" sz="1600" dirty="0">
                <a:solidFill>
                  <a:srgbClr val="FFFF00"/>
                </a:solidFill>
              </a:rPr>
              <a:t>year</a:t>
            </a:r>
            <a:r>
              <a:rPr lang="en-US" sz="1600" dirty="0"/>
              <a:t> shows the no. of defaulted loans have increased in the year 2011. The trend is increasing with the increase in the year.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D7982-28E5-AABA-ED4B-A2A9F1D9B74B}"/>
              </a:ext>
            </a:extLst>
          </p:cNvPr>
          <p:cNvSpPr txBox="1"/>
          <p:nvPr/>
        </p:nvSpPr>
        <p:spPr>
          <a:xfrm>
            <a:off x="1791584" y="165670"/>
            <a:ext cx="9694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NOTE : The following plots are created taking the data for </a:t>
            </a:r>
            <a:r>
              <a:rPr lang="en-IN" sz="1600" dirty="0" err="1"/>
              <a:t>Loan_status</a:t>
            </a:r>
            <a:r>
              <a:rPr lang="en-IN" sz="1600" dirty="0"/>
              <a:t> = </a:t>
            </a:r>
            <a:r>
              <a:rPr lang="en-IN" sz="1600" dirty="0" err="1"/>
              <a:t>Charged_off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796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C73-3E50-04FA-7DD2-F9EAB7A3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&amp; Observations (Bivariate)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2BAED-B97D-FE19-24A4-E942A8D35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32" t="41387" r="48248" b="13223"/>
          <a:stretch/>
        </p:blipFill>
        <p:spPr>
          <a:xfrm>
            <a:off x="7084381" y="2186587"/>
            <a:ext cx="4110361" cy="312523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6F7317-28B6-BBC5-2DFC-7BD1990D187B}"/>
              </a:ext>
            </a:extLst>
          </p:cNvPr>
          <p:cNvSpPr txBox="1"/>
          <p:nvPr/>
        </p:nvSpPr>
        <p:spPr>
          <a:xfrm>
            <a:off x="218243" y="5534561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Loans with purpose debt consolidation, other, credit </a:t>
            </a:r>
            <a:r>
              <a:rPr lang="en-US" sz="1600" dirty="0" err="1"/>
              <a:t>crd</a:t>
            </a:r>
            <a:r>
              <a:rPr lang="en-US" sz="1600" dirty="0"/>
              <a:t> and home improvement categories have failed to pay the loan compared with education / renewable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business have highest % of charged off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759B3-23A3-9482-7F25-5FC308AD65FD}"/>
              </a:ext>
            </a:extLst>
          </p:cNvPr>
          <p:cNvSpPr txBox="1"/>
          <p:nvPr/>
        </p:nvSpPr>
        <p:spPr>
          <a:xfrm>
            <a:off x="6207711" y="5566163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Calculated % charged off in 60 months it is 25% of the total loans issued with a 60 months which is much higher as compared to 36 month tenure so it is more likely for a 60 months loan issued to be a default </a:t>
            </a:r>
            <a:endParaRPr lang="en-IN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1B8E22-ED8F-A267-2C89-D6064AF0B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97" t="22545" r="16262" b="4542"/>
          <a:stretch/>
        </p:blipFill>
        <p:spPr>
          <a:xfrm>
            <a:off x="597464" y="2073577"/>
            <a:ext cx="5498536" cy="32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3EBE-1571-8B27-BD24-04576D7D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&amp; Observations (Bivariate)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E5866-D6FE-4C3B-F43A-526FE6922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81" t="22886" r="33652" b="14457"/>
          <a:stretch/>
        </p:blipFill>
        <p:spPr>
          <a:xfrm>
            <a:off x="518080" y="2343492"/>
            <a:ext cx="4166069" cy="318729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DF4653-2E1F-0A53-5AA2-333A33D43AAD}"/>
              </a:ext>
            </a:extLst>
          </p:cNvPr>
          <p:cNvSpPr txBox="1"/>
          <p:nvPr/>
        </p:nvSpPr>
        <p:spPr>
          <a:xfrm>
            <a:off x="186124" y="5812384"/>
            <a:ext cx="5301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who are in Rent or </a:t>
            </a:r>
            <a:r>
              <a:rPr lang="en-US" sz="1600" dirty="0" err="1"/>
              <a:t>Mortage</a:t>
            </a:r>
            <a:r>
              <a:rPr lang="en-US" sz="1600" dirty="0"/>
              <a:t> have failed to pay the loan compared with people in Own house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C033C-98F2-AD83-FF8D-6302702E9A81}"/>
              </a:ext>
            </a:extLst>
          </p:cNvPr>
          <p:cNvSpPr txBox="1"/>
          <p:nvPr/>
        </p:nvSpPr>
        <p:spPr>
          <a:xfrm>
            <a:off x="5743852" y="5675839"/>
            <a:ext cx="58836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Helvetica Neue"/>
              </a:rPr>
              <a:t>Grade F, G and E are the three category which has higher charged off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Helvetica Neue"/>
              </a:rPr>
              <a:t>The median of F and G is around 20k and Q3 at 25k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/>
              </a:rPr>
              <a:t> </a:t>
            </a:r>
            <a:r>
              <a:rPr lang="en-US" sz="1600" b="0" i="0" dirty="0">
                <a:effectLst/>
                <a:latin typeface="Helvetica Neue"/>
              </a:rPr>
              <a:t>Grade A has a median at 7.5k and is at the least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557F4-1189-CE20-1A43-34384FCA4C82}"/>
              </a:ext>
            </a:extLst>
          </p:cNvPr>
          <p:cNvSpPr txBox="1"/>
          <p:nvPr/>
        </p:nvSpPr>
        <p:spPr>
          <a:xfrm>
            <a:off x="1791584" y="165670"/>
            <a:ext cx="9694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NOTE : The box plot is created taking the data for </a:t>
            </a:r>
            <a:r>
              <a:rPr lang="en-IN" sz="1600" dirty="0" err="1"/>
              <a:t>Loan_status</a:t>
            </a:r>
            <a:r>
              <a:rPr lang="en-IN" sz="1600" dirty="0"/>
              <a:t> = </a:t>
            </a:r>
            <a:r>
              <a:rPr lang="en-IN" sz="1600" dirty="0" err="1"/>
              <a:t>Charged_off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EEF2B-3386-6BAC-C75F-DC47024BF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10" t="36733" r="34337" b="5443"/>
          <a:stretch/>
        </p:blipFill>
        <p:spPr>
          <a:xfrm>
            <a:off x="6167535" y="2324775"/>
            <a:ext cx="4450701" cy="32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D062-A38A-534C-5FBC-C6EBE4A9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&amp; Observations (Bivariate)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AAECFB-D6BD-F7FF-2A1E-FB4542446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43" t="25762" r="33155" b="16503"/>
          <a:stretch/>
        </p:blipFill>
        <p:spPr>
          <a:xfrm>
            <a:off x="6507333" y="2310167"/>
            <a:ext cx="4793941" cy="3340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07849F-06E0-84DC-9FAB-173A308CB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1" t="29126" r="33156" b="13657"/>
          <a:stretch/>
        </p:blipFill>
        <p:spPr>
          <a:xfrm>
            <a:off x="693310" y="2324192"/>
            <a:ext cx="4793941" cy="3326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53F1D5-27F6-90C1-0898-30D4FDFE77C2}"/>
              </a:ext>
            </a:extLst>
          </p:cNvPr>
          <p:cNvSpPr txBox="1"/>
          <p:nvPr/>
        </p:nvSpPr>
        <p:spPr>
          <a:xfrm>
            <a:off x="215720" y="5928787"/>
            <a:ext cx="588028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600" dirty="0">
                <a:solidFill>
                  <a:srgbClr val="FFFF00"/>
                </a:solidFill>
              </a:rPr>
              <a:t>DTI</a:t>
            </a:r>
            <a:r>
              <a:rPr lang="en-US" sz="1600" dirty="0"/>
              <a:t> is not a significant factor because the median is close to each other for Fully Paid and Charged Off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A7073-3A2F-EF30-3AF0-2712323687FA}"/>
              </a:ext>
            </a:extLst>
          </p:cNvPr>
          <p:cNvSpPr txBox="1"/>
          <p:nvPr/>
        </p:nvSpPr>
        <p:spPr>
          <a:xfrm>
            <a:off x="6507333" y="6032352"/>
            <a:ext cx="53332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FFFF00"/>
                </a:solidFill>
                <a:effectLst/>
                <a:latin typeface="Helvetica Neue"/>
              </a:rPr>
              <a:t>Amnt_to_int_ratio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Helvetica Neue"/>
              </a:rPr>
              <a:t> </a:t>
            </a:r>
            <a:r>
              <a:rPr lang="en-US" sz="1600" b="0" i="0" dirty="0">
                <a:effectLst/>
                <a:latin typeface="Helvetica Neue"/>
              </a:rPr>
              <a:t>is an indicator of bad loans as for charged off the median and Q3 is higher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269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578B-CC73-9C53-C1C3-89D11D04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8185-1C94-676D-99CA-363E5170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82" y="2269746"/>
            <a:ext cx="10043994" cy="33566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Lending club should reduce the high interest loans for </a:t>
            </a:r>
            <a:r>
              <a:rPr lang="en-US" sz="1600" dirty="0">
                <a:solidFill>
                  <a:srgbClr val="FFFF00"/>
                </a:solidFill>
              </a:rPr>
              <a:t>60 months tenure</a:t>
            </a:r>
            <a:r>
              <a:rPr lang="en-US" sz="1600" dirty="0"/>
              <a:t>, they are prone to loan default.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FFFF00"/>
                </a:solidFill>
              </a:rPr>
              <a:t>Small business loans </a:t>
            </a:r>
            <a:r>
              <a:rPr lang="en-US" sz="1600" dirty="0"/>
              <a:t>are defaulted more. Lending club should cautiously give the loans to them.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Borrowers with </a:t>
            </a:r>
            <a:r>
              <a:rPr lang="en-US" sz="1600" dirty="0">
                <a:solidFill>
                  <a:srgbClr val="FFFF00"/>
                </a:solidFill>
              </a:rPr>
              <a:t>mortgage home ownership </a:t>
            </a:r>
            <a:r>
              <a:rPr lang="en-US" sz="1600" dirty="0"/>
              <a:t>are taking higher loans and defaulting the approved  loans. High Alert for Lending club when loan amount asked is 12000 or more.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Charging an </a:t>
            </a:r>
            <a:r>
              <a:rPr lang="en-US" sz="1600" dirty="0">
                <a:solidFill>
                  <a:srgbClr val="FFFF00"/>
                </a:solidFill>
              </a:rPr>
              <a:t>Interest rate </a:t>
            </a:r>
            <a:r>
              <a:rPr lang="en-US" sz="1600" dirty="0"/>
              <a:t>ranging between 21-25% can lead to a list of defaulters so we can minimize giving loans to the profile on which interest rate is calculated high.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FFFF00"/>
                </a:solidFill>
              </a:rPr>
              <a:t>Grades </a:t>
            </a:r>
            <a:r>
              <a:rPr lang="en-US" sz="1600" dirty="0"/>
              <a:t>can be one of the indicator for detecting defaulters.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600" b="0" i="0" dirty="0">
                <a:effectLst/>
                <a:latin typeface="Helvetica Neue"/>
              </a:rPr>
              <a:t>When grade is F or G and loan amount is between 15k-20k Those are more likely to be defaulters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 Lending Club should keep a check to the number of loan issues to borrowers who are from CA, FL and NY to avoid risks.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303294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965</TotalTime>
  <Words>750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Trebuchet MS</vt:lpstr>
      <vt:lpstr>Berlin</vt:lpstr>
      <vt:lpstr>LENDING CLUB CASE STUDY</vt:lpstr>
      <vt:lpstr>About Lending Club</vt:lpstr>
      <vt:lpstr>Approach for Analysis</vt:lpstr>
      <vt:lpstr>Analysis &amp; Observations (Univariate)</vt:lpstr>
      <vt:lpstr>Analysis &amp; Observations (Univariate)</vt:lpstr>
      <vt:lpstr>Analysis &amp; Observations (Bivariate)</vt:lpstr>
      <vt:lpstr>Analysis &amp; Observations (Bivariate)</vt:lpstr>
      <vt:lpstr>Analysis &amp; Observations (Bivariate)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Prabhat</dc:creator>
  <cp:lastModifiedBy>Prabhat</cp:lastModifiedBy>
  <cp:revision>4</cp:revision>
  <dcterms:created xsi:type="dcterms:W3CDTF">2023-05-08T07:39:59Z</dcterms:created>
  <dcterms:modified xsi:type="dcterms:W3CDTF">2023-05-10T14:00:17Z</dcterms:modified>
</cp:coreProperties>
</file>