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164334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05D916-F964-497D-A45D-1D61E947602C}"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79907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325942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405D916-F964-497D-A45D-1D61E947602C}"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29713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3007166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125355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320573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5D916-F964-497D-A45D-1D61E947602C}"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208835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5D916-F964-497D-A45D-1D61E947602C}"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82549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5D916-F964-497D-A45D-1D61E947602C}"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238158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5D916-F964-497D-A45D-1D61E947602C}"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17203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5D916-F964-497D-A45D-1D61E947602C}"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65143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05D916-F964-497D-A45D-1D61E947602C}"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318049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405D916-F964-497D-A45D-1D61E947602C}" type="datetimeFigureOut">
              <a:rPr lang="en-IN" smtClean="0"/>
              <a:t>05-11-2024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59D0991-801A-48B3-AE56-FA23F094EEC5}" type="slidenum">
              <a:rPr lang="en-IN" smtClean="0"/>
              <a:t>‹#›</a:t>
            </a:fld>
            <a:endParaRPr lang="en-IN"/>
          </a:p>
        </p:txBody>
      </p:sp>
    </p:spTree>
    <p:extLst>
      <p:ext uri="{BB962C8B-B14F-4D97-AF65-F5344CB8AC3E}">
        <p14:creationId xmlns:p14="http://schemas.microsoft.com/office/powerpoint/2010/main" val="41562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405D916-F964-497D-A45D-1D61E947602C}" type="datetimeFigureOut">
              <a:rPr lang="en-IN" smtClean="0"/>
              <a:t>05-11-2024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9D0991-801A-48B3-AE56-FA23F094EEC5}" type="slidenum">
              <a:rPr lang="en-IN" smtClean="0"/>
              <a:t>‹#›</a:t>
            </a:fld>
            <a:endParaRPr lang="en-IN"/>
          </a:p>
        </p:txBody>
      </p:sp>
    </p:spTree>
    <p:extLst>
      <p:ext uri="{BB962C8B-B14F-4D97-AF65-F5344CB8AC3E}">
        <p14:creationId xmlns:p14="http://schemas.microsoft.com/office/powerpoint/2010/main" val="334314233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8ADA-DD9B-D974-6449-53CB5AB44D91}"/>
              </a:ext>
            </a:extLst>
          </p:cNvPr>
          <p:cNvSpPr>
            <a:spLocks noGrp="1"/>
          </p:cNvSpPr>
          <p:nvPr>
            <p:ph type="ctrTitle"/>
          </p:nvPr>
        </p:nvSpPr>
        <p:spPr>
          <a:xfrm>
            <a:off x="0" y="876692"/>
            <a:ext cx="12192000" cy="1356762"/>
          </a:xfrm>
        </p:spPr>
        <p:txBody>
          <a:bodyPr/>
          <a:lstStyle/>
          <a:p>
            <a:pPr algn="ctr"/>
            <a:r>
              <a:rPr lang="en-IN" dirty="0"/>
              <a:t>Project Report</a:t>
            </a:r>
          </a:p>
        </p:txBody>
      </p:sp>
      <p:sp>
        <p:nvSpPr>
          <p:cNvPr id="3" name="Subtitle 2">
            <a:extLst>
              <a:ext uri="{FF2B5EF4-FFF2-40B4-BE49-F238E27FC236}">
                <a16:creationId xmlns:a16="http://schemas.microsoft.com/office/drawing/2014/main" id="{4BCEB334-98AA-CFC8-3470-9B600E6B1BDF}"/>
              </a:ext>
            </a:extLst>
          </p:cNvPr>
          <p:cNvSpPr>
            <a:spLocks noGrp="1"/>
          </p:cNvSpPr>
          <p:nvPr>
            <p:ph type="subTitle" idx="1"/>
          </p:nvPr>
        </p:nvSpPr>
        <p:spPr>
          <a:xfrm>
            <a:off x="2161882" y="2899441"/>
            <a:ext cx="9379669" cy="2197143"/>
          </a:xfrm>
        </p:spPr>
        <p:txBody>
          <a:bodyPr>
            <a:noAutofit/>
          </a:bodyPr>
          <a:lstStyle/>
          <a:p>
            <a:pPr algn="l"/>
            <a:r>
              <a:rPr lang="en-IN" b="1" dirty="0">
                <a:latin typeface="+mj-lt"/>
              </a:rPr>
              <a:t>Submitted to:</a:t>
            </a:r>
            <a:r>
              <a:rPr lang="en-IN" dirty="0">
                <a:latin typeface="+mj-lt"/>
              </a:rPr>
              <a:t> 									</a:t>
            </a:r>
            <a:r>
              <a:rPr lang="en-IN" b="1" dirty="0">
                <a:latin typeface="+mj-lt"/>
              </a:rPr>
              <a:t>Submitted by : </a:t>
            </a:r>
          </a:p>
          <a:p>
            <a:pPr algn="l"/>
            <a:r>
              <a:rPr lang="en-IN" dirty="0" err="1">
                <a:latin typeface="+mj-lt"/>
              </a:rPr>
              <a:t>Dr.</a:t>
            </a:r>
            <a:r>
              <a:rPr lang="en-IN" dirty="0">
                <a:latin typeface="+mj-lt"/>
              </a:rPr>
              <a:t> Rajeev Singh	                						Anshika Sharma(57407)</a:t>
            </a:r>
          </a:p>
          <a:p>
            <a:pPr algn="l"/>
            <a:r>
              <a:rPr lang="en-IN" dirty="0">
                <a:latin typeface="+mj-lt"/>
              </a:rPr>
              <a:t>												</a:t>
            </a:r>
            <a:r>
              <a:rPr lang="en-IN" dirty="0" err="1">
                <a:latin typeface="+mj-lt"/>
              </a:rPr>
              <a:t>Mithil</a:t>
            </a:r>
            <a:r>
              <a:rPr lang="en-IN" dirty="0">
                <a:latin typeface="+mj-lt"/>
              </a:rPr>
              <a:t> M Pathak(57436)</a:t>
            </a:r>
          </a:p>
          <a:p>
            <a:pPr algn="l"/>
            <a:r>
              <a:rPr lang="en-IN" b="1" dirty="0">
                <a:latin typeface="+mj-lt"/>
              </a:rPr>
              <a:t>Project Guide:</a:t>
            </a:r>
            <a:r>
              <a:rPr lang="en-IN" dirty="0">
                <a:latin typeface="+mj-lt"/>
              </a:rPr>
              <a:t>									Deepti </a:t>
            </a:r>
            <a:r>
              <a:rPr lang="en-IN" dirty="0" err="1">
                <a:latin typeface="+mj-lt"/>
              </a:rPr>
              <a:t>Koranga</a:t>
            </a:r>
            <a:r>
              <a:rPr lang="en-IN" dirty="0">
                <a:latin typeface="+mj-lt"/>
              </a:rPr>
              <a:t>(57537)</a:t>
            </a:r>
          </a:p>
          <a:p>
            <a:pPr algn="l"/>
            <a:r>
              <a:rPr lang="en-IN" dirty="0" err="1">
                <a:latin typeface="+mj-lt"/>
              </a:rPr>
              <a:t>Dr.</a:t>
            </a:r>
            <a:r>
              <a:rPr lang="en-IN" dirty="0">
                <a:latin typeface="+mj-lt"/>
              </a:rPr>
              <a:t> Chetan Singh Negi							Chandranshu </a:t>
            </a:r>
            <a:r>
              <a:rPr lang="en-IN" dirty="0" err="1">
                <a:latin typeface="+mj-lt"/>
              </a:rPr>
              <a:t>Amola</a:t>
            </a:r>
            <a:r>
              <a:rPr lang="en-IN" dirty="0">
                <a:latin typeface="+mj-lt"/>
              </a:rPr>
              <a:t>(58005)</a:t>
            </a:r>
          </a:p>
          <a:p>
            <a:pPr algn="l"/>
            <a:r>
              <a:rPr lang="en-IN" sz="1800" dirty="0">
                <a:latin typeface="+mj-lt"/>
              </a:rPr>
              <a:t>																				               								</a:t>
            </a:r>
          </a:p>
        </p:txBody>
      </p:sp>
    </p:spTree>
    <p:extLst>
      <p:ext uri="{BB962C8B-B14F-4D97-AF65-F5344CB8AC3E}">
        <p14:creationId xmlns:p14="http://schemas.microsoft.com/office/powerpoint/2010/main" val="74981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D9D-2A95-3506-288E-4450DF0E5DD9}"/>
              </a:ext>
            </a:extLst>
          </p:cNvPr>
          <p:cNvSpPr>
            <a:spLocks noGrp="1"/>
          </p:cNvSpPr>
          <p:nvPr>
            <p:ph type="title"/>
          </p:nvPr>
        </p:nvSpPr>
        <p:spPr/>
        <p:txBody>
          <a:bodyPr/>
          <a:lstStyle/>
          <a:p>
            <a:r>
              <a:rPr lang="en-US" dirty="0"/>
              <a:t>Key Challenges And Solutions</a:t>
            </a:r>
            <a:endParaRPr lang="en-IN" dirty="0"/>
          </a:p>
        </p:txBody>
      </p:sp>
      <p:sp>
        <p:nvSpPr>
          <p:cNvPr id="3" name="Content Placeholder 2">
            <a:extLst>
              <a:ext uri="{FF2B5EF4-FFF2-40B4-BE49-F238E27FC236}">
                <a16:creationId xmlns:a16="http://schemas.microsoft.com/office/drawing/2014/main" id="{0A94E0BA-1A28-B0D8-E8A6-AC15B63F12FE}"/>
              </a:ext>
            </a:extLst>
          </p:cNvPr>
          <p:cNvSpPr>
            <a:spLocks noGrp="1"/>
          </p:cNvSpPr>
          <p:nvPr>
            <p:ph idx="1"/>
          </p:nvPr>
        </p:nvSpPr>
        <p:spPr>
          <a:xfrm>
            <a:off x="810000" y="2530400"/>
            <a:ext cx="10554574" cy="3636511"/>
          </a:xfrm>
        </p:spPr>
        <p:txBody>
          <a:bodyPr/>
          <a:lstStyle/>
          <a:p>
            <a:r>
              <a:rPr lang="en-US" b="1" dirty="0"/>
              <a:t>Information Loss</a:t>
            </a:r>
            <a:r>
              <a:rPr lang="en-US" dirty="0"/>
              <a:t>: The transition from audio waveforms to spectrograms often results in a loss of crucial information. To address this, the project will employ raw audio waveforms as input, ensuring that critical details are preserved for effective analysis.</a:t>
            </a:r>
          </a:p>
          <a:p>
            <a:r>
              <a:rPr lang="en-US" b="1" dirty="0"/>
              <a:t>Dataset Availability</a:t>
            </a:r>
            <a:r>
              <a:rPr lang="en-US" dirty="0"/>
              <a:t>: A major challenge is the need for a substantial dataset of synthetic human voice samples. The project will involve the creation of a custom dataset through a process called "</a:t>
            </a:r>
            <a:r>
              <a:rPr lang="en-US" b="1" dirty="0"/>
              <a:t>self-vocoding</a:t>
            </a:r>
            <a:r>
              <a:rPr lang="en-US" dirty="0"/>
              <a:t>," where real human voices are processed through various neural vocoders to generate synthetic samples.</a:t>
            </a:r>
          </a:p>
          <a:p>
            <a:r>
              <a:rPr lang="en-US" b="1" dirty="0"/>
              <a:t>Class Imbalance</a:t>
            </a:r>
            <a:r>
              <a:rPr lang="en-US" dirty="0"/>
              <a:t>: The project recognizes the challenge of imbalanced datasets, as there are generally fewer synthetic samples compared to real ones. To combat this, a multi-task learning approach will be utilized, which incorporates a vocoder identification task to enhance model sensitivity to unique artifacts.</a:t>
            </a:r>
          </a:p>
          <a:p>
            <a:endParaRPr lang="en-IN" dirty="0"/>
          </a:p>
        </p:txBody>
      </p:sp>
    </p:spTree>
    <p:extLst>
      <p:ext uri="{BB962C8B-B14F-4D97-AF65-F5344CB8AC3E}">
        <p14:creationId xmlns:p14="http://schemas.microsoft.com/office/powerpoint/2010/main" val="240054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25C5-A45B-F4D4-116B-8AFE9A3F48D4}"/>
              </a:ext>
            </a:extLst>
          </p:cNvPr>
          <p:cNvSpPr>
            <a:spLocks noGrp="1"/>
          </p:cNvSpPr>
          <p:nvPr>
            <p:ph type="title"/>
          </p:nvPr>
        </p:nvSpPr>
        <p:spPr/>
        <p:txBody>
          <a:bodyPr/>
          <a:lstStyle/>
          <a:p>
            <a:r>
              <a:rPr lang="en-US" dirty="0"/>
              <a:t>Expected Impact</a:t>
            </a:r>
            <a:endParaRPr lang="en-IN" dirty="0"/>
          </a:p>
        </p:txBody>
      </p:sp>
      <p:sp>
        <p:nvSpPr>
          <p:cNvPr id="3" name="Content Placeholder 2">
            <a:extLst>
              <a:ext uri="{FF2B5EF4-FFF2-40B4-BE49-F238E27FC236}">
                <a16:creationId xmlns:a16="http://schemas.microsoft.com/office/drawing/2014/main" id="{6907B2E0-3C26-5857-563F-51748B118C8A}"/>
              </a:ext>
            </a:extLst>
          </p:cNvPr>
          <p:cNvSpPr>
            <a:spLocks noGrp="1"/>
          </p:cNvSpPr>
          <p:nvPr>
            <p:ph idx="1"/>
          </p:nvPr>
        </p:nvSpPr>
        <p:spPr/>
        <p:txBody>
          <a:bodyPr/>
          <a:lstStyle/>
          <a:p>
            <a:r>
              <a:rPr lang="en-US" dirty="0"/>
              <a:t>The implementation of this framework is anticipated to significantly improve the accuracy and reliability of synthetic voice detection systems. The outcomes of this project could provide valuable tools for industries reliant on audio integrity, helping to safeguard against misuse of voice synthesis technology.</a:t>
            </a:r>
            <a:endParaRPr lang="en-IN" dirty="0"/>
          </a:p>
        </p:txBody>
      </p:sp>
    </p:spTree>
    <p:extLst>
      <p:ext uri="{BB962C8B-B14F-4D97-AF65-F5344CB8AC3E}">
        <p14:creationId xmlns:p14="http://schemas.microsoft.com/office/powerpoint/2010/main" val="235304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13AC-7E8F-5F0B-630E-2EAFD4C2A4C6}"/>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04E52D1C-9EFE-D796-5F79-E68371DBC8D1}"/>
              </a:ext>
            </a:extLst>
          </p:cNvPr>
          <p:cNvSpPr>
            <a:spLocks noGrp="1"/>
          </p:cNvSpPr>
          <p:nvPr>
            <p:ph idx="1"/>
          </p:nvPr>
        </p:nvSpPr>
        <p:spPr/>
        <p:txBody>
          <a:bodyPr/>
          <a:lstStyle/>
          <a:p>
            <a:r>
              <a:rPr lang="en-US" dirty="0"/>
              <a:t>Future enhancements may include refining the detection model to adapt to evolving synthetic voice generation technologies and expanding the framework's capabilities to handle unseen vocoders effectively. </a:t>
            </a:r>
          </a:p>
          <a:p>
            <a:r>
              <a:rPr lang="en-US" dirty="0"/>
              <a:t>Additionally, potential collaborations could be explored to further validate the model across diverse applications.</a:t>
            </a:r>
            <a:endParaRPr lang="en-IN" dirty="0"/>
          </a:p>
        </p:txBody>
      </p:sp>
    </p:spTree>
    <p:extLst>
      <p:ext uri="{BB962C8B-B14F-4D97-AF65-F5344CB8AC3E}">
        <p14:creationId xmlns:p14="http://schemas.microsoft.com/office/powerpoint/2010/main" val="195491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Conclusion</a:t>
            </a:r>
            <a:endParaRPr/>
          </a:p>
        </p:txBody>
      </p:sp>
      <p:sp>
        <p:nvSpPr>
          <p:cNvPr id="60" name="Google Shape;60;p7"/>
          <p:cNvSpPr txBox="1">
            <a:spLocks noGrp="1"/>
          </p:cNvSpPr>
          <p:nvPr>
            <p:ph type="body" idx="1"/>
          </p:nvPr>
        </p:nvSpPr>
        <p:spPr>
          <a:xfrm>
            <a:off x="810000" y="2530401"/>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b="1"/>
              <a:t>Summary</a:t>
            </a:r>
            <a:endParaRPr/>
          </a:p>
          <a:p>
            <a:pPr marL="0" lvl="0" indent="0" algn="l" rtl="0">
              <a:spcBef>
                <a:spcPts val="960"/>
              </a:spcBef>
              <a:spcAft>
                <a:spcPts val="0"/>
              </a:spcAft>
              <a:buSzPts val="1800"/>
              <a:buNone/>
            </a:pPr>
            <a:r>
              <a:rPr lang="en-US"/>
              <a:t>This project proposes a novel approach to detecting synthetic human voices by focusing on the unique artifacts generated by various neural vocoders. By combining vocoder identification with a binary classification framework, the project seeks to enhance the accuracy of voice detection systems.</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en-US" b="1"/>
              <a:t>Vision</a:t>
            </a:r>
            <a:endParaRPr/>
          </a:p>
          <a:p>
            <a:pPr marL="0" lvl="0" indent="0" algn="l" rtl="0">
              <a:spcBef>
                <a:spcPts val="960"/>
              </a:spcBef>
              <a:spcAft>
                <a:spcPts val="0"/>
              </a:spcAft>
              <a:buSzPts val="1800"/>
              <a:buNone/>
            </a:pPr>
            <a:r>
              <a:rPr lang="en-US"/>
              <a:t>The long-term vision of this project is to establish a reliable audio detection framework capable of effectively differentiating between authentic human voices and AI-generated audio. This framework aims to enhance digital security, trust, and integrity in audio-based communications across various sectors.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56D0-A797-4C6A-B446-CC532681691C}"/>
              </a:ext>
            </a:extLst>
          </p:cNvPr>
          <p:cNvSpPr>
            <a:spLocks noGrp="1"/>
          </p:cNvSpPr>
          <p:nvPr>
            <p:ph type="title"/>
          </p:nvPr>
        </p:nvSpPr>
        <p:spPr/>
        <p:txBody>
          <a:bodyPr/>
          <a:lstStyle/>
          <a:p>
            <a:r>
              <a:rPr lang="en-IN" dirty="0"/>
              <a:t>AI-Generated Content Detection</a:t>
            </a:r>
          </a:p>
        </p:txBody>
      </p:sp>
      <p:sp>
        <p:nvSpPr>
          <p:cNvPr id="3" name="Content Placeholder 2">
            <a:extLst>
              <a:ext uri="{FF2B5EF4-FFF2-40B4-BE49-F238E27FC236}">
                <a16:creationId xmlns:a16="http://schemas.microsoft.com/office/drawing/2014/main" id="{00292E6C-2645-444C-9B9E-3A12732B534B}"/>
              </a:ext>
            </a:extLst>
          </p:cNvPr>
          <p:cNvSpPr>
            <a:spLocks noGrp="1"/>
          </p:cNvSpPr>
          <p:nvPr>
            <p:ph idx="1"/>
          </p:nvPr>
        </p:nvSpPr>
        <p:spPr/>
        <p:txBody>
          <a:bodyPr/>
          <a:lstStyle/>
          <a:p>
            <a:pPr algn="just"/>
            <a:r>
              <a:rPr lang="en-IN" b="1" dirty="0"/>
              <a:t>Problem Statement:</a:t>
            </a:r>
          </a:p>
          <a:p>
            <a:pPr lvl="1" algn="just"/>
            <a:r>
              <a:rPr lang="en-US" dirty="0"/>
              <a:t>With advancements in AI, generating human-like text has become increasingly accessible, raising concerns about the authenticity and originality of submitted documents. Traditional plagiarism checkers struggle to identify AI-generated content, which can compromise academic integrity and undermine honest contributions. This project aims to develop a tool that accurately detects AI-generated text within documents, helping institutions ensure genuine authorship and uphold ethical standards.</a:t>
            </a:r>
          </a:p>
          <a:p>
            <a:pPr algn="just"/>
            <a:endParaRPr lang="en-US" dirty="0"/>
          </a:p>
          <a:p>
            <a:pPr algn="just"/>
            <a:r>
              <a:rPr lang="en-US" b="1" dirty="0"/>
              <a:t>Objective:</a:t>
            </a:r>
          </a:p>
          <a:p>
            <a:pPr lvl="1" algn="just"/>
            <a:r>
              <a:rPr lang="en-US" dirty="0"/>
              <a:t>To develop a tool that detects AI-generated content in academic and professional submissions, ensuring content authenticity.</a:t>
            </a:r>
            <a:endParaRPr lang="en-IN" b="1" dirty="0"/>
          </a:p>
        </p:txBody>
      </p:sp>
    </p:spTree>
    <p:extLst>
      <p:ext uri="{BB962C8B-B14F-4D97-AF65-F5344CB8AC3E}">
        <p14:creationId xmlns:p14="http://schemas.microsoft.com/office/powerpoint/2010/main" val="262853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B77F-B380-4CDB-8074-F8EEC0990AD4}"/>
              </a:ext>
            </a:extLst>
          </p:cNvPr>
          <p:cNvSpPr>
            <a:spLocks noGrp="1"/>
          </p:cNvSpPr>
          <p:nvPr>
            <p:ph type="title"/>
          </p:nvPr>
        </p:nvSpPr>
        <p:spPr/>
        <p:txBody>
          <a:bodyPr/>
          <a:lstStyle/>
          <a:p>
            <a:r>
              <a:rPr lang="en-IN" dirty="0"/>
              <a:t>Technical Approach</a:t>
            </a:r>
          </a:p>
        </p:txBody>
      </p:sp>
      <p:sp>
        <p:nvSpPr>
          <p:cNvPr id="3" name="Content Placeholder 2">
            <a:extLst>
              <a:ext uri="{FF2B5EF4-FFF2-40B4-BE49-F238E27FC236}">
                <a16:creationId xmlns:a16="http://schemas.microsoft.com/office/drawing/2014/main" id="{58D3E2A7-D710-4C5D-89F4-6C29578D00EA}"/>
              </a:ext>
            </a:extLst>
          </p:cNvPr>
          <p:cNvSpPr>
            <a:spLocks noGrp="1"/>
          </p:cNvSpPr>
          <p:nvPr>
            <p:ph idx="1"/>
          </p:nvPr>
        </p:nvSpPr>
        <p:spPr/>
        <p:txBody>
          <a:bodyPr>
            <a:normAutofit fontScale="70000" lnSpcReduction="20000"/>
          </a:bodyPr>
          <a:lstStyle/>
          <a:p>
            <a:pPr algn="just"/>
            <a:r>
              <a:rPr lang="en-IN" sz="2100" b="1" dirty="0"/>
              <a:t>Data Collection and Pre-processing:</a:t>
            </a:r>
          </a:p>
          <a:p>
            <a:pPr lvl="1" algn="just"/>
            <a:r>
              <a:rPr lang="en-IN" sz="2100" dirty="0"/>
              <a:t>Collect samples of AI-generated and human-written text for training.</a:t>
            </a:r>
          </a:p>
          <a:p>
            <a:pPr lvl="1" algn="just"/>
            <a:r>
              <a:rPr lang="en-IN" sz="2100" dirty="0"/>
              <a:t>Clean, tokenize and standardize the text for efficient processing.</a:t>
            </a:r>
          </a:p>
          <a:p>
            <a:pPr algn="just"/>
            <a:endParaRPr lang="en-IN" dirty="0"/>
          </a:p>
          <a:p>
            <a:pPr algn="just"/>
            <a:r>
              <a:rPr lang="en-IN" sz="2100" b="1" dirty="0"/>
              <a:t>Model Selection and Training:</a:t>
            </a:r>
          </a:p>
          <a:p>
            <a:pPr lvl="1" algn="just"/>
            <a:r>
              <a:rPr lang="en-IN" sz="2100" dirty="0"/>
              <a:t>Train a machine learning model using NLP techniques to identify patterns typical of AI-generated text.</a:t>
            </a:r>
          </a:p>
          <a:p>
            <a:pPr lvl="1" algn="just"/>
            <a:r>
              <a:rPr lang="en-IN" sz="2100" dirty="0"/>
              <a:t>Use fine-tuned transformers (e.g.  GPT detectors) to analyse linguistic features.</a:t>
            </a:r>
          </a:p>
          <a:p>
            <a:pPr algn="just"/>
            <a:endParaRPr lang="en-IN" dirty="0"/>
          </a:p>
          <a:p>
            <a:pPr algn="just"/>
            <a:r>
              <a:rPr lang="en-IN" sz="2100" b="1" dirty="0"/>
              <a:t>Detection and Classification:</a:t>
            </a:r>
          </a:p>
          <a:p>
            <a:pPr lvl="1" algn="just"/>
            <a:r>
              <a:rPr lang="en-IN" sz="2100" dirty="0"/>
              <a:t>Implement  algorithms to differentiate between human and AI-generated content based on style, coherence and lexical patterns.</a:t>
            </a:r>
          </a:p>
          <a:p>
            <a:pPr lvl="1" algn="just"/>
            <a:r>
              <a:rPr lang="en-IN" sz="2100" dirty="0"/>
              <a:t>Provide a confidence score indicating the likelihood of AI generation.</a:t>
            </a:r>
            <a:endParaRPr lang="en-IN" dirty="0"/>
          </a:p>
        </p:txBody>
      </p:sp>
    </p:spTree>
    <p:extLst>
      <p:ext uri="{BB962C8B-B14F-4D97-AF65-F5344CB8AC3E}">
        <p14:creationId xmlns:p14="http://schemas.microsoft.com/office/powerpoint/2010/main" val="60354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4995-1F76-48CE-AFC4-AE47EBBDB5E9}"/>
              </a:ext>
            </a:extLst>
          </p:cNvPr>
          <p:cNvSpPr>
            <a:spLocks noGrp="1"/>
          </p:cNvSpPr>
          <p:nvPr>
            <p:ph type="title"/>
          </p:nvPr>
        </p:nvSpPr>
        <p:spPr/>
        <p:txBody>
          <a:bodyPr/>
          <a:lstStyle/>
          <a:p>
            <a:r>
              <a:rPr lang="en-IN" dirty="0"/>
              <a:t>Key Challenges and Solutions</a:t>
            </a:r>
          </a:p>
        </p:txBody>
      </p:sp>
      <p:sp>
        <p:nvSpPr>
          <p:cNvPr id="3" name="Content Placeholder 2">
            <a:extLst>
              <a:ext uri="{FF2B5EF4-FFF2-40B4-BE49-F238E27FC236}">
                <a16:creationId xmlns:a16="http://schemas.microsoft.com/office/drawing/2014/main" id="{64E81459-CB23-42C6-921F-2F21B352AAA8}"/>
              </a:ext>
            </a:extLst>
          </p:cNvPr>
          <p:cNvSpPr>
            <a:spLocks noGrp="1"/>
          </p:cNvSpPr>
          <p:nvPr>
            <p:ph idx="1"/>
          </p:nvPr>
        </p:nvSpPr>
        <p:spPr/>
        <p:txBody>
          <a:bodyPr/>
          <a:lstStyle/>
          <a:p>
            <a:pPr algn="just"/>
            <a:r>
              <a:rPr lang="en-IN" b="1" dirty="0"/>
              <a:t>Rapid Evolution of AI models:</a:t>
            </a:r>
          </a:p>
          <a:p>
            <a:pPr lvl="1" algn="just"/>
            <a:r>
              <a:rPr lang="en-IN" b="1" dirty="0"/>
              <a:t>Solution: </a:t>
            </a:r>
            <a:r>
              <a:rPr lang="en-IN" dirty="0"/>
              <a:t>Use adaptable and self-learning models that update as new AI models are introduced.</a:t>
            </a:r>
          </a:p>
          <a:p>
            <a:pPr algn="just"/>
            <a:endParaRPr lang="en-IN" b="1" dirty="0"/>
          </a:p>
          <a:p>
            <a:pPr algn="just"/>
            <a:r>
              <a:rPr lang="en-IN" b="1" dirty="0"/>
              <a:t>False Positive Due to Stylistic Similarities:</a:t>
            </a:r>
          </a:p>
          <a:p>
            <a:pPr lvl="1" algn="just"/>
            <a:r>
              <a:rPr lang="en-IN" b="1" dirty="0"/>
              <a:t>Solution: </a:t>
            </a:r>
            <a:r>
              <a:rPr lang="en-IN" dirty="0"/>
              <a:t>Refine model accuracy through extensive training to reduce misclassification of genuine content.</a:t>
            </a:r>
          </a:p>
          <a:p>
            <a:pPr algn="just"/>
            <a:endParaRPr lang="en-IN" b="1" dirty="0"/>
          </a:p>
          <a:p>
            <a:pPr algn="just"/>
            <a:r>
              <a:rPr lang="en-IN" b="1" dirty="0"/>
              <a:t>Scalability for Large Documents:</a:t>
            </a:r>
          </a:p>
          <a:p>
            <a:pPr lvl="1" algn="just"/>
            <a:r>
              <a:rPr lang="en-IN" b="1" dirty="0"/>
              <a:t>Solution: </a:t>
            </a:r>
            <a:r>
              <a:rPr lang="en-IN" dirty="0"/>
              <a:t>Employ efficient processing techniques and cloud-based infrastructure for handling extensive data.</a:t>
            </a:r>
            <a:endParaRPr lang="en-IN" b="1" dirty="0"/>
          </a:p>
        </p:txBody>
      </p:sp>
    </p:spTree>
    <p:extLst>
      <p:ext uri="{BB962C8B-B14F-4D97-AF65-F5344CB8AC3E}">
        <p14:creationId xmlns:p14="http://schemas.microsoft.com/office/powerpoint/2010/main" val="361100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242E-406B-4CA9-8E86-4204A8FEFDE9}"/>
              </a:ext>
            </a:extLst>
          </p:cNvPr>
          <p:cNvSpPr>
            <a:spLocks noGrp="1"/>
          </p:cNvSpPr>
          <p:nvPr>
            <p:ph type="title"/>
          </p:nvPr>
        </p:nvSpPr>
        <p:spPr/>
        <p:txBody>
          <a:bodyPr/>
          <a:lstStyle/>
          <a:p>
            <a:r>
              <a:rPr lang="en-IN" dirty="0"/>
              <a:t>Expected Impact</a:t>
            </a:r>
          </a:p>
        </p:txBody>
      </p:sp>
      <p:sp>
        <p:nvSpPr>
          <p:cNvPr id="3" name="Content Placeholder 2">
            <a:extLst>
              <a:ext uri="{FF2B5EF4-FFF2-40B4-BE49-F238E27FC236}">
                <a16:creationId xmlns:a16="http://schemas.microsoft.com/office/drawing/2014/main" id="{6660A929-795D-4A51-AB79-E9F1C3580FF2}"/>
              </a:ext>
            </a:extLst>
          </p:cNvPr>
          <p:cNvSpPr>
            <a:spLocks noGrp="1"/>
          </p:cNvSpPr>
          <p:nvPr>
            <p:ph idx="1"/>
          </p:nvPr>
        </p:nvSpPr>
        <p:spPr/>
        <p:txBody>
          <a:bodyPr/>
          <a:lstStyle/>
          <a:p>
            <a:pPr algn="just"/>
            <a:r>
              <a:rPr lang="en-IN" b="1" dirty="0"/>
              <a:t>Educational Integrity:</a:t>
            </a:r>
          </a:p>
          <a:p>
            <a:pPr lvl="1" algn="just"/>
            <a:r>
              <a:rPr lang="en-IN" dirty="0"/>
              <a:t>Ensures that </a:t>
            </a:r>
            <a:r>
              <a:rPr lang="en-US" dirty="0"/>
              <a:t>submitted academic work is a true reflection of the author’s effort and understanding.</a:t>
            </a:r>
          </a:p>
          <a:p>
            <a:pPr algn="just"/>
            <a:endParaRPr lang="en-US" dirty="0"/>
          </a:p>
          <a:p>
            <a:pPr algn="just"/>
            <a:r>
              <a:rPr lang="en-US" b="1" dirty="0"/>
              <a:t>Content Authenticity:</a:t>
            </a:r>
          </a:p>
          <a:p>
            <a:pPr lvl="1" algn="just"/>
            <a:r>
              <a:rPr lang="en-US" dirty="0"/>
              <a:t>Assists publishers and professionals in verifying original content.</a:t>
            </a:r>
          </a:p>
          <a:p>
            <a:pPr algn="just"/>
            <a:endParaRPr lang="en-US" dirty="0"/>
          </a:p>
          <a:p>
            <a:pPr algn="just"/>
            <a:r>
              <a:rPr lang="en-US" b="1" dirty="0"/>
              <a:t>Trust and Transparency:</a:t>
            </a:r>
          </a:p>
          <a:p>
            <a:pPr lvl="1" algn="just"/>
            <a:r>
              <a:rPr lang="en-US" dirty="0"/>
              <a:t>Strengthens trust in digital submissions by identifying inauthentic contributions.</a:t>
            </a:r>
            <a:endParaRPr lang="en-IN" dirty="0"/>
          </a:p>
        </p:txBody>
      </p:sp>
    </p:spTree>
    <p:extLst>
      <p:ext uri="{BB962C8B-B14F-4D97-AF65-F5344CB8AC3E}">
        <p14:creationId xmlns:p14="http://schemas.microsoft.com/office/powerpoint/2010/main" val="99612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102A-37C1-48C7-A953-9A75AA4C56A1}"/>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52E1BDFB-CC10-47E1-A987-928FDB9388E6}"/>
              </a:ext>
            </a:extLst>
          </p:cNvPr>
          <p:cNvSpPr>
            <a:spLocks noGrp="1"/>
          </p:cNvSpPr>
          <p:nvPr>
            <p:ph idx="1"/>
          </p:nvPr>
        </p:nvSpPr>
        <p:spPr/>
        <p:txBody>
          <a:bodyPr>
            <a:normAutofit/>
          </a:bodyPr>
          <a:lstStyle/>
          <a:p>
            <a:pPr algn="just"/>
            <a:r>
              <a:rPr lang="en-US" b="1" dirty="0"/>
              <a:t>Multi-Model Support:</a:t>
            </a:r>
          </a:p>
          <a:p>
            <a:pPr lvl="1" algn="just"/>
            <a:r>
              <a:rPr lang="en-US" dirty="0"/>
              <a:t>Adapt the tool to detect content generated by a wide range of AI models, including newer releases.</a:t>
            </a:r>
          </a:p>
          <a:p>
            <a:pPr algn="just"/>
            <a:endParaRPr lang="en-US" dirty="0"/>
          </a:p>
          <a:p>
            <a:pPr algn="just"/>
            <a:r>
              <a:rPr lang="en-IN" b="1" dirty="0"/>
              <a:t>Language Expansion:</a:t>
            </a:r>
          </a:p>
          <a:p>
            <a:pPr lvl="1" algn="just"/>
            <a:r>
              <a:rPr lang="en-IN" dirty="0"/>
              <a:t>Extend detection capabilities to multiple languages.</a:t>
            </a:r>
          </a:p>
          <a:p>
            <a:pPr algn="just"/>
            <a:endParaRPr lang="en-IN" dirty="0"/>
          </a:p>
          <a:p>
            <a:pPr algn="just"/>
            <a:r>
              <a:rPr lang="en-US" b="1" dirty="0"/>
              <a:t>Real-Time Analysis:</a:t>
            </a:r>
          </a:p>
          <a:p>
            <a:pPr lvl="1" algn="just"/>
            <a:r>
              <a:rPr lang="en-US" dirty="0"/>
              <a:t>Implement a real-time API to enable integration with content management systems and educational platforms.</a:t>
            </a:r>
            <a:endParaRPr lang="en-IN" dirty="0"/>
          </a:p>
        </p:txBody>
      </p:sp>
    </p:spTree>
    <p:extLst>
      <p:ext uri="{BB962C8B-B14F-4D97-AF65-F5344CB8AC3E}">
        <p14:creationId xmlns:p14="http://schemas.microsoft.com/office/powerpoint/2010/main" val="345483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1730-7247-430D-82B6-71096782BB5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A6F40A4-7493-4EEE-9D52-BCE27A585F3F}"/>
              </a:ext>
            </a:extLst>
          </p:cNvPr>
          <p:cNvSpPr>
            <a:spLocks noGrp="1"/>
          </p:cNvSpPr>
          <p:nvPr>
            <p:ph idx="1"/>
          </p:nvPr>
        </p:nvSpPr>
        <p:spPr/>
        <p:txBody>
          <a:bodyPr/>
          <a:lstStyle/>
          <a:p>
            <a:pPr algn="just"/>
            <a:r>
              <a:rPr lang="en-US" b="1" dirty="0"/>
              <a:t>Summary:</a:t>
            </a:r>
          </a:p>
          <a:p>
            <a:pPr lvl="1" algn="just"/>
            <a:r>
              <a:rPr lang="en-US" dirty="0"/>
              <a:t>This project addresses the growing need to verify the authenticity of written content in an era of advanced AI text generation.</a:t>
            </a:r>
          </a:p>
          <a:p>
            <a:pPr algn="just"/>
            <a:endParaRPr lang="en-US" dirty="0"/>
          </a:p>
          <a:p>
            <a:pPr algn="just"/>
            <a:r>
              <a:rPr lang="en-US" b="1" dirty="0"/>
              <a:t>Vision:</a:t>
            </a:r>
          </a:p>
          <a:p>
            <a:pPr lvl="1" algn="just"/>
            <a:r>
              <a:rPr lang="en-US" dirty="0"/>
              <a:t>To provide a robust solution for detecting AI-generated content, supporting educational and professional fields in maintaining integrity.</a:t>
            </a:r>
            <a:endParaRPr lang="en-IN" dirty="0"/>
          </a:p>
        </p:txBody>
      </p:sp>
    </p:spTree>
    <p:extLst>
      <p:ext uri="{BB962C8B-B14F-4D97-AF65-F5344CB8AC3E}">
        <p14:creationId xmlns:p14="http://schemas.microsoft.com/office/powerpoint/2010/main" val="22098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Headset-Assisted Text Recognition for the Visually Impaired</a:t>
            </a:r>
            <a:endParaRPr/>
          </a:p>
        </p:txBody>
      </p:sp>
      <p:sp>
        <p:nvSpPr>
          <p:cNvPr id="42" name="Google Shape;42;p1"/>
          <p:cNvSpPr txBox="1">
            <a:spLocks noGrp="1"/>
          </p:cNvSpPr>
          <p:nvPr>
            <p:ph type="body" idx="1"/>
          </p:nvPr>
        </p:nvSpPr>
        <p:spPr>
          <a:xfrm>
            <a:off x="1484310" y="2520940"/>
            <a:ext cx="10147200" cy="3440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accent1"/>
              </a:buClr>
              <a:buSzPts val="1800"/>
              <a:buNone/>
            </a:pPr>
            <a:r>
              <a:rPr lang="en-US" sz="1800" b="1" i="0" u="none" strike="noStrike" cap="none" dirty="0">
                <a:solidFill>
                  <a:schemeClr val="lt1"/>
                </a:solidFill>
              </a:rPr>
              <a:t>Problem Statement</a:t>
            </a:r>
            <a:r>
              <a:rPr lang="en-US" sz="1800" b="0" i="0" u="none" strike="noStrike" cap="none" dirty="0">
                <a:solidFill>
                  <a:schemeClr val="lt1"/>
                </a:solidFill>
              </a:rPr>
              <a:t>:</a:t>
            </a:r>
            <a:endParaRPr dirty="0"/>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dirty="0">
                <a:solidFill>
                  <a:schemeClr val="lt1"/>
                </a:solidFill>
              </a:rPr>
              <a:t>Visually impaired individuals face challenges navigating public spaces filled with text-based information—like road signs, building names, and directional indicators—that are not accessible to them.</a:t>
            </a:r>
            <a:endParaRPr dirty="0"/>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dirty="0">
                <a:solidFill>
                  <a:schemeClr val="lt1"/>
                </a:solidFill>
              </a:rPr>
              <a:t>Current assistive technologies focus on obstacle detection or voice-guided navigation but rarely address real-time environmental text recognition.</a:t>
            </a:r>
            <a:endParaRPr dirty="0"/>
          </a:p>
          <a:p>
            <a:pPr marL="342900" marR="0" lvl="0" indent="-228600" algn="just" rtl="0">
              <a:lnSpc>
                <a:spcPct val="100000"/>
              </a:lnSpc>
              <a:spcBef>
                <a:spcPts val="0"/>
              </a:spcBef>
              <a:spcAft>
                <a:spcPts val="0"/>
              </a:spcAft>
              <a:buClr>
                <a:schemeClr val="accent1"/>
              </a:buClr>
              <a:buSzPts val="1800"/>
              <a:buFont typeface="Arial"/>
              <a:buNone/>
            </a:pPr>
            <a:endParaRPr sz="1800" b="0" i="0" u="none" strike="noStrike" cap="none" dirty="0">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dirty="0">
                <a:solidFill>
                  <a:schemeClr val="lt1"/>
                </a:solidFill>
              </a:rPr>
              <a:t>Objective</a:t>
            </a:r>
            <a:r>
              <a:rPr lang="en-US" sz="1800" b="0" i="0" u="none" strike="noStrike" cap="none" dirty="0">
                <a:solidFill>
                  <a:schemeClr val="lt1"/>
                </a:solidFill>
              </a:rPr>
              <a:t>:</a:t>
            </a:r>
            <a:endParaRPr dirty="0"/>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This </a:t>
            </a:r>
            <a:r>
              <a:rPr lang="en-US" sz="1800" b="0" i="0" u="none" strike="noStrike" cap="none" dirty="0">
                <a:solidFill>
                  <a:schemeClr val="lt1"/>
                </a:solidFill>
              </a:rPr>
              <a:t>project aims to develop a headset-based solution that captures and converts environmental text into speech, enabling visually impaired users to understand and interact with their surroundings in real time.</a:t>
            </a:r>
            <a:endParaRPr dirty="0"/>
          </a:p>
          <a:p>
            <a:pPr marL="342900" marR="0" lvl="0" indent="-228600" algn="just" rtl="0">
              <a:lnSpc>
                <a:spcPct val="100000"/>
              </a:lnSpc>
              <a:spcBef>
                <a:spcPts val="0"/>
              </a:spcBef>
              <a:spcAft>
                <a:spcPts val="0"/>
              </a:spcAft>
              <a:buClr>
                <a:schemeClr val="accent1"/>
              </a:buClr>
              <a:buSzPts val="1800"/>
              <a:buFont typeface="Arial"/>
              <a:buNone/>
            </a:pPr>
            <a:endParaRPr sz="1800" b="0" i="0" u="none" strike="noStrike" cap="none"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Technical Approach</a:t>
            </a:r>
            <a:endParaRPr/>
          </a:p>
        </p:txBody>
      </p:sp>
      <p:sp>
        <p:nvSpPr>
          <p:cNvPr id="45" name="Google Shape;45;p2"/>
          <p:cNvSpPr txBox="1">
            <a:spLocks noGrp="1"/>
          </p:cNvSpPr>
          <p:nvPr>
            <p:ph type="body" idx="1"/>
          </p:nvPr>
        </p:nvSpPr>
        <p:spPr>
          <a:xfrm>
            <a:off x="1484310" y="2382441"/>
            <a:ext cx="9828000" cy="4277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1. Text Detection and Recognition</a:t>
            </a:r>
            <a:r>
              <a:rPr lang="en-US" sz="1800" b="0" i="0" u="none" strike="noStrike" cap="none">
                <a:solidFill>
                  <a:schemeClr val="lt1"/>
                </a:solidFill>
              </a:rPr>
              <a:t>:</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Utilizing Optical Character Recognition (OCR) algorithms to capture text from images taken by the headset camera.</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Handles various fonts, colors, and lighting conditions to ensure accurate text capture.</a:t>
            </a:r>
            <a:endParaRPr/>
          </a:p>
          <a:p>
            <a:pPr marL="342900" marR="0" lvl="0" indent="-228600" algn="just" rtl="0">
              <a:lnSpc>
                <a:spcPct val="100000"/>
              </a:lnSpc>
              <a:spcBef>
                <a:spcPts val="0"/>
              </a:spcBef>
              <a:spcAft>
                <a:spcPts val="0"/>
              </a:spcAft>
              <a:buClr>
                <a:schemeClr val="accent1"/>
              </a:buClr>
              <a:buSzPts val="1800"/>
              <a:buFont typeface="Arial"/>
              <a:buNone/>
            </a:pPr>
            <a:endParaRPr sz="1800" b="0" i="0" u="none" strike="noStrike" cap="none">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2. Natural Language Processing (NLP)</a:t>
            </a:r>
            <a:r>
              <a:rPr lang="en-US" sz="1800" b="0" i="0" u="none" strike="noStrike" cap="none">
                <a:solidFill>
                  <a:schemeClr val="lt1"/>
                </a:solidFill>
              </a:rPr>
              <a:t>:</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 Prioritizes critical information, like “Stop” signs or “Crosswalk,” for user safety.</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 Filters out irrelevant text, such as advertisements, to provide a focused experience.</a:t>
            </a:r>
            <a:endParaRPr/>
          </a:p>
          <a:p>
            <a:pPr marL="342900" marR="0" lvl="0" indent="-228600" algn="just" rtl="0">
              <a:lnSpc>
                <a:spcPct val="100000"/>
              </a:lnSpc>
              <a:spcBef>
                <a:spcPts val="0"/>
              </a:spcBef>
              <a:spcAft>
                <a:spcPts val="0"/>
              </a:spcAft>
              <a:buClr>
                <a:schemeClr val="accent1"/>
              </a:buClr>
              <a:buSzPts val="1800"/>
              <a:buFont typeface="Arial"/>
              <a:buNone/>
            </a:pPr>
            <a:endParaRPr sz="1800" b="0" i="0" u="none" strike="noStrike" cap="none">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3. Speech Synthesis</a:t>
            </a:r>
            <a:r>
              <a:rPr lang="en-US" sz="1800" b="0" i="0" u="none" strike="noStrike" cap="none">
                <a:solidFill>
                  <a:schemeClr val="lt1"/>
                </a:solidFill>
              </a:rPr>
              <a:t>:</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Converts processed text to speech via text-to-speech technology.</a:t>
            </a:r>
            <a:endParaRPr/>
          </a:p>
          <a:p>
            <a:pPr marL="342900" marR="0" lvl="0" indent="-342900" algn="just" rtl="0">
              <a:lnSpc>
                <a:spcPct val="100000"/>
              </a:lnSpc>
              <a:spcBef>
                <a:spcPts val="0"/>
              </a:spcBef>
              <a:spcAft>
                <a:spcPts val="0"/>
              </a:spcAft>
              <a:buClr>
                <a:schemeClr val="accent1"/>
              </a:buClr>
              <a:buSzPts val="1800"/>
              <a:buFont typeface="Arial"/>
              <a:buChar char="•"/>
            </a:pPr>
            <a:r>
              <a:rPr lang="en-US" sz="1800" b="0" i="0" u="none" strike="noStrike" cap="none">
                <a:solidFill>
                  <a:schemeClr val="lt1"/>
                </a:solidFill>
              </a:rPr>
              <a:t>Delivers auditory feedback through the headset, enabling hands-free, real-time text access.</a:t>
            </a:r>
            <a:endParaRPr/>
          </a:p>
          <a:p>
            <a:pPr marL="342900" marR="0" lvl="0" indent="-228600" algn="just" rtl="0">
              <a:lnSpc>
                <a:spcPct val="100000"/>
              </a:lnSpc>
              <a:spcBef>
                <a:spcPts val="0"/>
              </a:spcBef>
              <a:spcAft>
                <a:spcPts val="0"/>
              </a:spcAft>
              <a:buClr>
                <a:schemeClr val="accent1"/>
              </a:buClr>
              <a:buSzPts val="1800"/>
              <a:buFont typeface="Arial"/>
              <a:buNone/>
            </a:pPr>
            <a:endParaRPr sz="1800" b="0" i="0" u="none" strike="noStrike" cap="none">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949B-E282-41E3-8FE2-3AC3BB90B43A}"/>
              </a:ext>
            </a:extLst>
          </p:cNvPr>
          <p:cNvSpPr>
            <a:spLocks noGrp="1"/>
          </p:cNvSpPr>
          <p:nvPr>
            <p:ph type="title"/>
          </p:nvPr>
        </p:nvSpPr>
        <p:spPr/>
        <p:txBody>
          <a:bodyPr/>
          <a:lstStyle/>
          <a:p>
            <a:r>
              <a:rPr lang="en-IN" dirty="0"/>
              <a:t>Key Challenges and Solutions</a:t>
            </a:r>
          </a:p>
        </p:txBody>
      </p:sp>
      <p:sp>
        <p:nvSpPr>
          <p:cNvPr id="5" name="Rectangle 2">
            <a:extLst>
              <a:ext uri="{FF2B5EF4-FFF2-40B4-BE49-F238E27FC236}">
                <a16:creationId xmlns:a16="http://schemas.microsoft.com/office/drawing/2014/main" id="{22B9A241-BDCA-B384-202D-6BADEC99ED5F}"/>
              </a:ext>
            </a:extLst>
          </p:cNvPr>
          <p:cNvSpPr>
            <a:spLocks noGrp="1" noChangeArrowheads="1"/>
          </p:cNvSpPr>
          <p:nvPr>
            <p:ph idx="1"/>
          </p:nvPr>
        </p:nvSpPr>
        <p:spPr bwMode="auto">
          <a:xfrm>
            <a:off x="1484313" y="2406641"/>
            <a:ext cx="98227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Tx/>
              <a:buNone/>
              <a:tabLst/>
            </a:pPr>
            <a:r>
              <a:rPr kumimoji="0" lang="en-US" altLang="en-US" sz="1800" b="1" i="0" u="none" strike="noStrike" cap="none" normalizeH="0" baseline="0" dirty="0">
                <a:ln>
                  <a:noFill/>
                </a:ln>
                <a:solidFill>
                  <a:schemeClr val="tx1"/>
                </a:solidFill>
                <a:effectLst/>
              </a:rPr>
              <a:t>Lighting Variability</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800" b="0" i="0" u="none" strike="noStrike" cap="none" normalizeH="0" baseline="0" dirty="0">
                <a:ln>
                  <a:noFill/>
                </a:ln>
                <a:solidFill>
                  <a:schemeClr val="tx1"/>
                </a:solidFill>
                <a:effectLst/>
              </a:rPr>
              <a:t>    Solution: Implemented dynamic thresholding and adaptive contrast enhancement for readability in diverse lighting.</a:t>
            </a:r>
          </a:p>
          <a:p>
            <a:pPr marL="0" marR="0" lvl="0" indent="0" algn="l" defTabSz="914400" rtl="0" eaLnBrk="0" fontAlgn="base" latinLnBrk="0" hangingPunct="0">
              <a:lnSpc>
                <a:spcPct val="100000"/>
              </a:lnSpc>
              <a:spcBef>
                <a:spcPct val="0"/>
              </a:spcBef>
              <a:spcAft>
                <a:spcPct val="0"/>
              </a:spcAft>
              <a:buClr>
                <a:schemeClr val="accent1"/>
              </a:buClr>
              <a:buSz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chemeClr val="accent1"/>
              </a:buClr>
              <a:buSzTx/>
              <a:buNone/>
              <a:tabLst/>
            </a:pPr>
            <a:r>
              <a:rPr kumimoji="0" lang="en-US" altLang="en-US" sz="1800" b="1" i="0" u="none" strike="noStrike" cap="none" normalizeH="0" baseline="0" dirty="0">
                <a:ln>
                  <a:noFill/>
                </a:ln>
                <a:solidFill>
                  <a:schemeClr val="tx1"/>
                </a:solidFill>
                <a:effectLst/>
              </a:rPr>
              <a:t>Text in Motion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800" b="0" i="0" u="none" strike="noStrike" cap="none" normalizeH="0" baseline="0" dirty="0">
                <a:ln>
                  <a:noFill/>
                </a:ln>
                <a:solidFill>
                  <a:schemeClr val="tx1"/>
                </a:solidFill>
                <a:effectLst/>
              </a:rPr>
              <a:t>    Solution: Integrated motion stabilization to reduce blurriness and enhance text clarity when the user is moving.</a:t>
            </a:r>
          </a:p>
          <a:p>
            <a:pPr marL="0" marR="0" lvl="0" indent="0" algn="l" defTabSz="914400" rtl="0" eaLnBrk="0" fontAlgn="base" latinLnBrk="0" hangingPunct="0">
              <a:lnSpc>
                <a:spcPct val="100000"/>
              </a:lnSpc>
              <a:spcBef>
                <a:spcPct val="0"/>
              </a:spcBef>
              <a:spcAft>
                <a:spcPct val="0"/>
              </a:spcAft>
              <a:buClr>
                <a:schemeClr val="accent1"/>
              </a:buClr>
              <a:buSz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chemeClr val="accent1"/>
              </a:buClr>
              <a:buSzTx/>
              <a:buNone/>
              <a:tabLst/>
            </a:pPr>
            <a:r>
              <a:rPr kumimoji="0" lang="en-US" altLang="en-US" sz="1800" b="1" i="0" u="none" strike="noStrike" cap="none" normalizeH="0" baseline="0" dirty="0">
                <a:ln>
                  <a:noFill/>
                </a:ln>
                <a:solidFill>
                  <a:schemeClr val="tx1"/>
                </a:solidFill>
                <a:effectLst/>
              </a:rPr>
              <a:t>Real-Time Processing</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800" b="0" i="0" u="none" strike="noStrike" cap="none" normalizeH="0" baseline="0" dirty="0">
                <a:ln>
                  <a:noFill/>
                </a:ln>
                <a:solidFill>
                  <a:schemeClr val="tx1"/>
                </a:solidFill>
                <a:effectLst/>
              </a:rPr>
              <a:t>    Solution: Optimized code for portable devices, achieving processing times under one second to minimize lag between text detection and audio output.</a:t>
            </a:r>
          </a:p>
          <a:p>
            <a:pPr marL="0" marR="0" lvl="0" indent="0" algn="l" defTabSz="914400" rtl="0" eaLnBrk="0" fontAlgn="base" latinLnBrk="0" hangingPunct="0">
              <a:lnSpc>
                <a:spcPct val="100000"/>
              </a:lnSpc>
              <a:spcBef>
                <a:spcPct val="0"/>
              </a:spcBef>
              <a:spcAft>
                <a:spcPct val="0"/>
              </a:spcAft>
              <a:buClr>
                <a:schemeClr val="accent1"/>
              </a:buClr>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5863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Expected Impact</a:t>
            </a:r>
            <a:endParaRPr/>
          </a:p>
        </p:txBody>
      </p:sp>
      <p:sp>
        <p:nvSpPr>
          <p:cNvPr id="48" name="Google Shape;48;p3"/>
          <p:cNvSpPr txBox="1">
            <a:spLocks noGrp="1"/>
          </p:cNvSpPr>
          <p:nvPr>
            <p:ph type="body" idx="1"/>
          </p:nvPr>
        </p:nvSpPr>
        <p:spPr>
          <a:xfrm>
            <a:off x="1484310" y="2936438"/>
            <a:ext cx="10018800" cy="2882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User Independence</a:t>
            </a:r>
            <a:r>
              <a:rPr lang="en-US" sz="1800" b="0" i="0" u="none" strike="noStrike" cap="none">
                <a:solidFill>
                  <a:schemeClr val="lt1"/>
                </a:solidFill>
              </a:rPr>
              <a:t>:</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The system empowers visually impaired individuals by giving them access to essential environmental information.</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Enhances mobility, confidence, and safety, fostering a more accessible public environment.</a:t>
            </a:r>
            <a:endParaRPr/>
          </a:p>
          <a:p>
            <a:pPr marL="0" marR="0" lvl="0" indent="0" algn="just" rtl="0">
              <a:lnSpc>
                <a:spcPct val="100000"/>
              </a:lnSpc>
              <a:spcBef>
                <a:spcPts val="0"/>
              </a:spcBef>
              <a:spcAft>
                <a:spcPts val="0"/>
              </a:spcAft>
              <a:buClr>
                <a:schemeClr val="accent1"/>
              </a:buClr>
              <a:buSzPts val="1800"/>
              <a:buNone/>
            </a:pPr>
            <a:endParaRPr sz="1800" b="1" i="0" u="none" strike="noStrike" cap="none">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Potential Applications</a:t>
            </a:r>
            <a:r>
              <a:rPr lang="en-US" sz="1800" b="0" i="0" u="none" strike="noStrike" cap="none">
                <a:solidFill>
                  <a:schemeClr val="lt1"/>
                </a:solidFill>
              </a:rPr>
              <a:t>:</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Navigation in urban areas, public buildings, transportation hubs, and other text-rich environments where traditional aids may be limited.</a:t>
            </a:r>
            <a:endParaRPr/>
          </a:p>
          <a:p>
            <a:pPr marL="0" marR="0" lvl="0" indent="0" algn="just" rtl="0">
              <a:lnSpc>
                <a:spcPct val="100000"/>
              </a:lnSpc>
              <a:spcBef>
                <a:spcPts val="0"/>
              </a:spcBef>
              <a:spcAft>
                <a:spcPts val="0"/>
              </a:spcAft>
              <a:buClr>
                <a:schemeClr val="accent1"/>
              </a:buClr>
              <a:buSzPts val="1800"/>
              <a:buFont typeface="Century Gothic"/>
              <a:buNone/>
            </a:pPr>
            <a:endParaRPr sz="1800" b="0" i="0" u="none" strike="noStrike" cap="none">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Future Work</a:t>
            </a:r>
            <a:endParaRPr/>
          </a:p>
        </p:txBody>
      </p:sp>
      <p:sp>
        <p:nvSpPr>
          <p:cNvPr id="51" name="Google Shape;51;p4"/>
          <p:cNvSpPr txBox="1">
            <a:spLocks noGrp="1"/>
          </p:cNvSpPr>
          <p:nvPr>
            <p:ph type="body" idx="1"/>
          </p:nvPr>
        </p:nvSpPr>
        <p:spPr>
          <a:xfrm>
            <a:off x="1414580" y="2520941"/>
            <a:ext cx="9944700" cy="3440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Multilingual Support</a:t>
            </a:r>
            <a:r>
              <a:rPr lang="en-US" sz="1800" b="0" i="0" u="none" strike="noStrike" cap="none">
                <a:solidFill>
                  <a:schemeClr val="lt1"/>
                </a:solidFill>
              </a:rPr>
              <a:t>:</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Expanding the system’s ability to recognize and convert text from multiple languages to accommodate diverse users.</a:t>
            </a:r>
            <a:endParaRPr/>
          </a:p>
          <a:p>
            <a:pPr marL="0" marR="0" lvl="0" indent="0" algn="just" rtl="0">
              <a:lnSpc>
                <a:spcPct val="100000"/>
              </a:lnSpc>
              <a:spcBef>
                <a:spcPts val="0"/>
              </a:spcBef>
              <a:spcAft>
                <a:spcPts val="0"/>
              </a:spcAft>
              <a:buClr>
                <a:schemeClr val="accent1"/>
              </a:buClr>
              <a:buSzPts val="1800"/>
              <a:buNone/>
            </a:pPr>
            <a:endParaRPr sz="1800" b="1" i="0" u="none" strike="noStrike" cap="none">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Symbol and Icon Recognition</a:t>
            </a:r>
            <a:r>
              <a:rPr lang="en-US" sz="1800" b="0" i="0" u="none" strike="noStrike" cap="none">
                <a:solidFill>
                  <a:schemeClr val="lt1"/>
                </a:solidFill>
              </a:rPr>
              <a:t>:</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Incorporating capability to interpret common symbols (e.g., arrows, exits) to enhance navigation guidance.</a:t>
            </a:r>
            <a:endParaRPr/>
          </a:p>
          <a:p>
            <a:pPr marL="0" marR="0" lvl="0" indent="0" algn="just" rtl="0">
              <a:lnSpc>
                <a:spcPct val="100000"/>
              </a:lnSpc>
              <a:spcBef>
                <a:spcPts val="0"/>
              </a:spcBef>
              <a:spcAft>
                <a:spcPts val="0"/>
              </a:spcAft>
              <a:buClr>
                <a:schemeClr val="accent1"/>
              </a:buClr>
              <a:buSzPts val="1800"/>
              <a:buNone/>
            </a:pPr>
            <a:endParaRPr sz="1800" b="1"/>
          </a:p>
          <a:p>
            <a:pPr marL="0" marR="0" lvl="0" indent="0" algn="just" rtl="0">
              <a:lnSpc>
                <a:spcPct val="100000"/>
              </a:lnSpc>
              <a:spcBef>
                <a:spcPts val="0"/>
              </a:spcBef>
              <a:spcAft>
                <a:spcPts val="0"/>
              </a:spcAft>
              <a:buClr>
                <a:schemeClr val="accent1"/>
              </a:buClr>
              <a:buSzPts val="1800"/>
              <a:buNone/>
            </a:pPr>
            <a:r>
              <a:rPr lang="en-US" sz="1800" b="1" i="0" u="none" strike="noStrike" cap="none">
                <a:solidFill>
                  <a:schemeClr val="lt1"/>
                </a:solidFill>
              </a:rPr>
              <a:t>Hardware Optimization</a:t>
            </a:r>
            <a:r>
              <a:rPr lang="en-US" sz="1800" b="0" i="0" u="none" strike="noStrike" cap="none">
                <a:solidFill>
                  <a:schemeClr val="lt1"/>
                </a:solidFill>
              </a:rPr>
              <a:t>:</a:t>
            </a:r>
            <a:endParaRPr/>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a:solidFill>
                  <a:schemeClr val="lt1"/>
                </a:solidFill>
              </a:rPr>
              <a:t>Further refining the headset for compactness, lightness, and affordability, making the device more practical for everyday use.</a:t>
            </a:r>
            <a:endParaRPr/>
          </a:p>
          <a:p>
            <a:pPr marL="0" marR="0" lvl="0" indent="0" algn="just" rtl="0">
              <a:lnSpc>
                <a:spcPct val="100000"/>
              </a:lnSpc>
              <a:spcBef>
                <a:spcPts val="0"/>
              </a:spcBef>
              <a:spcAft>
                <a:spcPts val="0"/>
              </a:spcAft>
              <a:buClr>
                <a:schemeClr val="accent1"/>
              </a:buClr>
              <a:buSzPts val="1800"/>
              <a:buFont typeface="Century Gothic"/>
              <a:buNone/>
            </a:pPr>
            <a:endParaRPr sz="1800" b="0" i="0" u="none" strike="noStrike" cap="none">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Conclusion</a:t>
            </a:r>
            <a:endParaRPr/>
          </a:p>
        </p:txBody>
      </p:sp>
      <p:sp>
        <p:nvSpPr>
          <p:cNvPr id="54" name="Google Shape;54;p5"/>
          <p:cNvSpPr txBox="1">
            <a:spLocks noGrp="1"/>
          </p:cNvSpPr>
          <p:nvPr>
            <p:ph type="body" idx="1"/>
          </p:nvPr>
        </p:nvSpPr>
        <p:spPr>
          <a:xfrm>
            <a:off x="1484310" y="3074938"/>
            <a:ext cx="10018800" cy="2603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accent1"/>
              </a:buClr>
              <a:buSzPts val="1800"/>
              <a:buNone/>
            </a:pPr>
            <a:r>
              <a:rPr lang="en-US" sz="1800" b="1" i="0" u="none" strike="noStrike" cap="none" dirty="0">
                <a:solidFill>
                  <a:schemeClr val="lt1"/>
                </a:solidFill>
              </a:rPr>
              <a:t>Summary</a:t>
            </a:r>
            <a:r>
              <a:rPr lang="en-US" sz="1800" b="0" i="0" u="none" strike="noStrike" cap="none" dirty="0">
                <a:solidFill>
                  <a:schemeClr val="lt1"/>
                </a:solidFill>
              </a:rPr>
              <a:t>:</a:t>
            </a:r>
            <a:endParaRPr dirty="0"/>
          </a:p>
          <a:p>
            <a:pPr marL="0" marR="0" lvl="0" indent="-114300" algn="just" rtl="0">
              <a:lnSpc>
                <a:spcPct val="100000"/>
              </a:lnSpc>
              <a:spcBef>
                <a:spcPts val="0"/>
              </a:spcBef>
              <a:spcAft>
                <a:spcPts val="0"/>
              </a:spcAft>
              <a:buClr>
                <a:schemeClr val="accent1"/>
              </a:buClr>
              <a:buSzPts val="1800"/>
              <a:buFont typeface="Century Gothic"/>
              <a:buChar char="•"/>
            </a:pPr>
            <a:r>
              <a:rPr lang="en-US" sz="1800" b="0" i="0" u="none" strike="noStrike" cap="none" dirty="0">
                <a:solidFill>
                  <a:schemeClr val="lt1"/>
                </a:solidFill>
              </a:rPr>
              <a:t>This project provides an innovative approach to making public spaces more accessible for the visually impaired through headset-assisted text recognition and real-time audio feedback.</a:t>
            </a:r>
            <a:endParaRPr dirty="0"/>
          </a:p>
          <a:p>
            <a:pPr marL="0" marR="0" lvl="0" indent="0" algn="just" rtl="0">
              <a:lnSpc>
                <a:spcPct val="100000"/>
              </a:lnSpc>
              <a:spcBef>
                <a:spcPts val="0"/>
              </a:spcBef>
              <a:spcAft>
                <a:spcPts val="0"/>
              </a:spcAft>
              <a:buClr>
                <a:schemeClr val="accent1"/>
              </a:buClr>
              <a:buSzPts val="1800"/>
              <a:buNone/>
            </a:pPr>
            <a:endParaRPr sz="1800" b="1" i="0" u="none" strike="noStrike" cap="none" dirty="0">
              <a:solidFill>
                <a:schemeClr val="lt1"/>
              </a:solidFill>
            </a:endParaRPr>
          </a:p>
          <a:p>
            <a:pPr marL="0" marR="0" lvl="0" indent="0" algn="just" rtl="0">
              <a:lnSpc>
                <a:spcPct val="100000"/>
              </a:lnSpc>
              <a:spcBef>
                <a:spcPts val="0"/>
              </a:spcBef>
              <a:spcAft>
                <a:spcPts val="0"/>
              </a:spcAft>
              <a:buClr>
                <a:schemeClr val="accent1"/>
              </a:buClr>
              <a:buSzPts val="1800"/>
              <a:buNone/>
            </a:pPr>
            <a:r>
              <a:rPr lang="en-US" sz="1800" b="1" i="0" u="none" strike="noStrike" cap="none" dirty="0">
                <a:solidFill>
                  <a:schemeClr val="lt1"/>
                </a:solidFill>
              </a:rPr>
              <a:t>Vision</a:t>
            </a:r>
            <a:r>
              <a:rPr lang="en-US" sz="1800" b="0" i="0" u="none" strike="noStrike" cap="none" dirty="0">
                <a:solidFill>
                  <a:schemeClr val="lt1"/>
                </a:solidFill>
              </a:rPr>
              <a:t>:</a:t>
            </a:r>
            <a:endParaRPr dirty="0"/>
          </a:p>
          <a:p>
            <a:pPr marL="0" marR="0" lvl="0" indent="-114300" algn="just" rtl="0">
              <a:lnSpc>
                <a:spcPct val="100000"/>
              </a:lnSpc>
              <a:spcBef>
                <a:spcPts val="0"/>
              </a:spcBef>
              <a:spcAft>
                <a:spcPts val="0"/>
              </a:spcAft>
              <a:buClr>
                <a:schemeClr val="accent1"/>
              </a:buClr>
              <a:buSzPts val="1800"/>
              <a:buFont typeface="Century Gothic"/>
              <a:buChar char="•"/>
            </a:pPr>
            <a:r>
              <a:rPr lang="en-US" dirty="0"/>
              <a:t>T</a:t>
            </a:r>
            <a:r>
              <a:rPr lang="en-US" sz="1800" b="0" i="0" u="none" strike="noStrike" cap="none" dirty="0">
                <a:solidFill>
                  <a:schemeClr val="lt1"/>
                </a:solidFill>
              </a:rPr>
              <a:t>o make this technology widely available, ultimately contributing to a world that is more inclusive and navigable for all.</a:t>
            </a:r>
            <a:endParaRPr dirty="0"/>
          </a:p>
          <a:p>
            <a:pPr marL="342900" lvl="0" indent="-228600" algn="just" rtl="0">
              <a:spcBef>
                <a:spcPts val="0"/>
              </a:spcBef>
              <a:spcAft>
                <a:spcPts val="0"/>
              </a:spcAft>
              <a:buClr>
                <a:schemeClr val="accent1"/>
              </a:buClr>
              <a:buSzPts val="1800"/>
              <a:buNone/>
            </a:pPr>
            <a:endParaRPr sz="1800" b="0" i="0" u="none" strike="noStrike" cap="none"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CE66-9B35-B5FD-D797-B62179618533}"/>
              </a:ext>
            </a:extLst>
          </p:cNvPr>
          <p:cNvSpPr>
            <a:spLocks noGrp="1"/>
          </p:cNvSpPr>
          <p:nvPr>
            <p:ph type="title"/>
          </p:nvPr>
        </p:nvSpPr>
        <p:spPr>
          <a:xfrm>
            <a:off x="818712" y="616154"/>
            <a:ext cx="10571998" cy="970450"/>
          </a:xfrm>
        </p:spPr>
        <p:txBody>
          <a:bodyPr/>
          <a:lstStyle/>
          <a:p>
            <a:r>
              <a:rPr lang="en-US" dirty="0"/>
              <a:t>AI-Based Detection of Synthetic Human Voice Artifacts</a:t>
            </a:r>
            <a:endParaRPr lang="en-IN" dirty="0"/>
          </a:p>
        </p:txBody>
      </p:sp>
      <p:sp>
        <p:nvSpPr>
          <p:cNvPr id="3" name="Content Placeholder 2">
            <a:extLst>
              <a:ext uri="{FF2B5EF4-FFF2-40B4-BE49-F238E27FC236}">
                <a16:creationId xmlns:a16="http://schemas.microsoft.com/office/drawing/2014/main" id="{83A149B0-7211-61CA-2713-FF796905F1DE}"/>
              </a:ext>
            </a:extLst>
          </p:cNvPr>
          <p:cNvSpPr>
            <a:spLocks noGrp="1"/>
          </p:cNvSpPr>
          <p:nvPr>
            <p:ph idx="1"/>
          </p:nvPr>
        </p:nvSpPr>
        <p:spPr>
          <a:xfrm>
            <a:off x="818712" y="2222287"/>
            <a:ext cx="10554574" cy="4993522"/>
          </a:xfrm>
        </p:spPr>
        <p:txBody>
          <a:bodyPr>
            <a:normAutofit/>
          </a:bodyPr>
          <a:lstStyle/>
          <a:p>
            <a:r>
              <a:rPr lang="en-US" b="1" dirty="0"/>
              <a:t>Problem Statement</a:t>
            </a:r>
          </a:p>
          <a:p>
            <a:pPr marL="0" indent="0">
              <a:buNone/>
            </a:pPr>
            <a:r>
              <a:rPr lang="en-US" dirty="0"/>
              <a:t>In recent years, the proliferation of AI-generated human voices has raised significant concerns regarding authenticity and deception in audio communications. The challenge lies in effectively distinguishing between real human voices and synthesized voices produced by advanced neural vocoders, which can lead to potential misuse in various fields such as media, security, and communication.</a:t>
            </a:r>
          </a:p>
          <a:p>
            <a:pPr marL="0" indent="0">
              <a:buNone/>
            </a:pPr>
            <a:endParaRPr lang="en-US" dirty="0"/>
          </a:p>
          <a:p>
            <a:r>
              <a:rPr lang="en-US" b="1" dirty="0"/>
              <a:t>Objective</a:t>
            </a:r>
          </a:p>
          <a:p>
            <a:pPr marL="0" indent="0">
              <a:buNone/>
            </a:pPr>
            <a:r>
              <a:rPr lang="en-US" dirty="0"/>
              <a:t>The primary objective is to develop a robust method for detecting synthetic human voices by identifying unique artifacts associated with different neural vocoders. </a:t>
            </a:r>
          </a:p>
          <a:p>
            <a:endParaRPr lang="en-IN" dirty="0"/>
          </a:p>
        </p:txBody>
      </p:sp>
    </p:spTree>
    <p:extLst>
      <p:ext uri="{BB962C8B-B14F-4D97-AF65-F5344CB8AC3E}">
        <p14:creationId xmlns:p14="http://schemas.microsoft.com/office/powerpoint/2010/main" val="70871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Technical Approach</a:t>
            </a:r>
            <a:endParaRPr/>
          </a:p>
        </p:txBody>
      </p:sp>
      <p:sp>
        <p:nvSpPr>
          <p:cNvPr id="57" name="Google Shape;57;p6"/>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r>
              <a:rPr lang="en-US"/>
              <a:t>The proposed approach focuses on leveraging vocoder artifacts as distinguishing features for detecting synthetic audio. The detection framework will incorporate:</a:t>
            </a:r>
            <a:endParaRPr/>
          </a:p>
          <a:p>
            <a:pPr marL="342900" lvl="0" indent="-342900" algn="l" rtl="0">
              <a:spcBef>
                <a:spcPts val="960"/>
              </a:spcBef>
              <a:spcAft>
                <a:spcPts val="0"/>
              </a:spcAft>
              <a:buSzPts val="1800"/>
              <a:buChar char="🞆"/>
            </a:pPr>
            <a:r>
              <a:rPr lang="en-US"/>
              <a:t>A binary classifier designed to differentiate between real and synthetic voices.</a:t>
            </a:r>
            <a:endParaRPr/>
          </a:p>
          <a:p>
            <a:pPr marL="342900" lvl="0" indent="-342900" algn="l" rtl="0">
              <a:spcBef>
                <a:spcPts val="960"/>
              </a:spcBef>
              <a:spcAft>
                <a:spcPts val="0"/>
              </a:spcAft>
              <a:buSzPts val="1800"/>
              <a:buChar char="🞆"/>
            </a:pPr>
            <a:r>
              <a:rPr lang="en-US"/>
              <a:t>A multi-class vocoder identification module that directs the feature extraction network to prioritize recognition of vocoder-specific artifacts.</a:t>
            </a:r>
            <a:endParaRPr/>
          </a:p>
          <a:p>
            <a:pPr marL="342900" lvl="0" indent="-342900" algn="l" rtl="0">
              <a:spcBef>
                <a:spcPts val="960"/>
              </a:spcBef>
              <a:spcAft>
                <a:spcPts val="0"/>
              </a:spcAft>
              <a:buSzPts val="1800"/>
              <a:buChar char="🞆"/>
            </a:pPr>
            <a:r>
              <a:rPr lang="en-US"/>
              <a:t> Utilization of raw waveform data to maintain audio fidelity during analysis.</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TotalTime>
  <Words>1475</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2</vt:lpstr>
      <vt:lpstr>Quotable</vt:lpstr>
      <vt:lpstr>Project Report</vt:lpstr>
      <vt:lpstr>Headset-Assisted Text Recognition for the Visually Impaired</vt:lpstr>
      <vt:lpstr>Technical Approach</vt:lpstr>
      <vt:lpstr>Key Challenges and Solutions</vt:lpstr>
      <vt:lpstr>Expected Impact</vt:lpstr>
      <vt:lpstr>Future Work</vt:lpstr>
      <vt:lpstr>Conclusion</vt:lpstr>
      <vt:lpstr>AI-Based Detection of Synthetic Human Voice Artifacts</vt:lpstr>
      <vt:lpstr>Technical Approach</vt:lpstr>
      <vt:lpstr>Key Challenges And Solutions</vt:lpstr>
      <vt:lpstr>Expected Impact</vt:lpstr>
      <vt:lpstr>Future Work</vt:lpstr>
      <vt:lpstr>Conclusion</vt:lpstr>
      <vt:lpstr>AI-Generated Content Detection</vt:lpstr>
      <vt:lpstr>Technical Approach</vt:lpstr>
      <vt:lpstr>Key Challenges and Solutions</vt:lpstr>
      <vt:lpstr>Expected Impact</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Mithil</dc:creator>
  <cp:lastModifiedBy>acer</cp:lastModifiedBy>
  <cp:revision>3</cp:revision>
  <dcterms:modified xsi:type="dcterms:W3CDTF">2024-11-05T10:10:15Z</dcterms:modified>
</cp:coreProperties>
</file>