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handoutMasterIdLst>
    <p:handoutMasterId r:id="rId46"/>
  </p:handoutMasterIdLst>
  <p:sldIdLst>
    <p:sldId id="302" r:id="rId2"/>
    <p:sldId id="304" r:id="rId3"/>
    <p:sldId id="323" r:id="rId4"/>
    <p:sldId id="317" r:id="rId5"/>
    <p:sldId id="326" r:id="rId6"/>
    <p:sldId id="352" r:id="rId7"/>
    <p:sldId id="351" r:id="rId8"/>
    <p:sldId id="318" r:id="rId9"/>
    <p:sldId id="353" r:id="rId10"/>
    <p:sldId id="327" r:id="rId11"/>
    <p:sldId id="338" r:id="rId12"/>
    <p:sldId id="339" r:id="rId13"/>
    <p:sldId id="340" r:id="rId14"/>
    <p:sldId id="341" r:id="rId15"/>
    <p:sldId id="342" r:id="rId16"/>
    <p:sldId id="343" r:id="rId17"/>
    <p:sldId id="344" r:id="rId18"/>
    <p:sldId id="345" r:id="rId19"/>
    <p:sldId id="346" r:id="rId20"/>
    <p:sldId id="375" r:id="rId21"/>
    <p:sldId id="377" r:id="rId22"/>
    <p:sldId id="355" r:id="rId23"/>
    <p:sldId id="378" r:id="rId24"/>
    <p:sldId id="359" r:id="rId25"/>
    <p:sldId id="360" r:id="rId26"/>
    <p:sldId id="361" r:id="rId27"/>
    <p:sldId id="362" r:id="rId28"/>
    <p:sldId id="364" r:id="rId29"/>
    <p:sldId id="365" r:id="rId30"/>
    <p:sldId id="358" r:id="rId31"/>
    <p:sldId id="371" r:id="rId32"/>
    <p:sldId id="372" r:id="rId33"/>
    <p:sldId id="370" r:id="rId34"/>
    <p:sldId id="373" r:id="rId35"/>
    <p:sldId id="374" r:id="rId36"/>
    <p:sldId id="363" r:id="rId37"/>
    <p:sldId id="366" r:id="rId38"/>
    <p:sldId id="381" r:id="rId39"/>
    <p:sldId id="369" r:id="rId40"/>
    <p:sldId id="367" r:id="rId41"/>
    <p:sldId id="379" r:id="rId42"/>
    <p:sldId id="380" r:id="rId43"/>
    <p:sldId id="350"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4632" autoAdjust="0"/>
  </p:normalViewPr>
  <p:slideViewPr>
    <p:cSldViewPr>
      <p:cViewPr varScale="1">
        <p:scale>
          <a:sx n="82" d="100"/>
          <a:sy n="82" d="100"/>
        </p:scale>
        <p:origin x="581" y="5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0EA8413-3B55-4770-8D5E-2C8ACC46846B}" type="datetimeFigureOut">
              <a:rPr lang="en-US"/>
              <a:pPr>
                <a:defRPr/>
              </a:pPr>
              <a:t>9/19/2021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63A488A-F5B9-4B91-BBD5-B57A09D27F86}"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D6A0B6E-C844-4A79-BF86-342901444C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CB9D6EE-AABD-40F6-9909-5BEFA64FC9DA}" type="slidenum">
              <a:rPr lang="en-US" smtClean="0"/>
              <a:pPr/>
              <a:t>1</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1C4A00E-6FC9-4A31-9914-4F2CBA9D6210}" type="slidenum">
              <a:rPr lang="en-US" smtClean="0"/>
              <a:pPr/>
              <a:t>13</a:t>
            </a:fld>
            <a:endParaRPr lang="en-US"/>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FCF6197-D73E-4DCB-BDE3-70D83A9BD7B8}" type="slidenum">
              <a:rPr lang="en-US" smtClean="0"/>
              <a:pPr/>
              <a:t>14</a:t>
            </a:fld>
            <a:endParaRPr lang="en-US"/>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AC23F66-DD88-426E-9136-20CB9F7E7BA8}" type="slidenum">
              <a:rPr lang="en-US" smtClean="0"/>
              <a:pPr/>
              <a:t>15</a:t>
            </a:fld>
            <a:endParaRPr lang="en-US"/>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34BC907-6B14-4E46-8819-67DB7CEB420B}" type="slidenum">
              <a:rPr lang="en-US" smtClean="0"/>
              <a:pPr/>
              <a:t>16</a:t>
            </a:fld>
            <a:endParaRPr lang="en-US"/>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959E7A1-BA46-4AE0-872E-AEEAF9451497}" type="slidenum">
              <a:rPr lang="en-US" smtClean="0"/>
              <a:pPr/>
              <a:t>17</a:t>
            </a:fld>
            <a:endParaRPr lang="en-US"/>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265ECA6-6E59-479C-A08B-AC456EEA90B7}" type="slidenum">
              <a:rPr lang="en-US" smtClean="0"/>
              <a:pPr/>
              <a:t>18</a:t>
            </a:fld>
            <a:endParaRPr lang="en-US"/>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3759F76-5C4D-4339-B377-D1F15933B3A0}" type="slidenum">
              <a:rPr lang="en-US" smtClean="0"/>
              <a:pPr/>
              <a:t>19</a:t>
            </a:fld>
            <a:endParaRPr lang="en-US"/>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47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445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590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489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12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604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628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603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306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497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54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38FC9A7-3792-41D3-9A22-2D473DC73422}" type="slidenum">
              <a:rPr lang="en-US" smtClean="0"/>
              <a:pPr/>
              <a:t>3</a:t>
            </a:fld>
            <a:endParaRPr lang="en-US"/>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21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566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51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726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541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69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81000" y="685800"/>
            <a:ext cx="6096000" cy="3429000"/>
          </a:xfrm>
          <a:ln/>
        </p:spPr>
      </p:sp>
      <p:sp>
        <p:nvSpPr>
          <p:cNvPr id="49155" name="Notes Placeholder 2"/>
          <p:cNvSpPr>
            <a:spLocks noGrp="1"/>
          </p:cNvSpPr>
          <p:nvPr>
            <p:ph type="body" idx="1"/>
          </p:nvPr>
        </p:nvSpPr>
        <p:spPr>
          <a:noFill/>
          <a:ln/>
        </p:spPr>
        <p:txBody>
          <a:bodyPr/>
          <a:lstStyle/>
          <a:p>
            <a:endParaRPr lang="en-US"/>
          </a:p>
        </p:txBody>
      </p:sp>
      <p:sp>
        <p:nvSpPr>
          <p:cNvPr id="49156" name="Slide Number Placeholder 3"/>
          <p:cNvSpPr>
            <a:spLocks noGrp="1"/>
          </p:cNvSpPr>
          <p:nvPr>
            <p:ph type="sldNum" sz="quarter" idx="5"/>
          </p:nvPr>
        </p:nvSpPr>
        <p:spPr>
          <a:noFill/>
        </p:spPr>
        <p:txBody>
          <a:bodyPr/>
          <a:lstStyle/>
          <a:p>
            <a:fld id="{13F9BF31-528A-4166-8028-ED78615FA40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381000" y="685800"/>
            <a:ext cx="6096000" cy="3429000"/>
          </a:xfrm>
          <a:ln/>
        </p:spPr>
      </p:sp>
      <p:sp>
        <p:nvSpPr>
          <p:cNvPr id="50179" name="Notes Placeholder 2"/>
          <p:cNvSpPr>
            <a:spLocks noGrp="1"/>
          </p:cNvSpPr>
          <p:nvPr>
            <p:ph type="body" idx="1"/>
          </p:nvPr>
        </p:nvSpPr>
        <p:spPr>
          <a:noFill/>
          <a:ln/>
        </p:spPr>
        <p:txBody>
          <a:bodyPr/>
          <a:lstStyle/>
          <a:p>
            <a:endParaRPr lang="en-US"/>
          </a:p>
        </p:txBody>
      </p:sp>
      <p:sp>
        <p:nvSpPr>
          <p:cNvPr id="50180" name="Slide Number Placeholder 3"/>
          <p:cNvSpPr>
            <a:spLocks noGrp="1"/>
          </p:cNvSpPr>
          <p:nvPr>
            <p:ph type="sldNum" sz="quarter" idx="5"/>
          </p:nvPr>
        </p:nvSpPr>
        <p:spPr>
          <a:noFill/>
        </p:spPr>
        <p:txBody>
          <a:bodyPr/>
          <a:lstStyle/>
          <a:p>
            <a:fld id="{B2EE4C90-BC8C-4747-8FBA-FC697AF46034}"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405CD4A-4572-4718-80CE-E2A8213B03DF}" type="slidenum">
              <a:rPr lang="en-US" smtClean="0"/>
              <a:pPr/>
              <a:t>10</a:t>
            </a:fld>
            <a:endParaRPr lang="en-US"/>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48EC809-1D66-4371-8A0F-7CCE20B8A292}" type="slidenum">
              <a:rPr lang="en-US" smtClean="0"/>
              <a:pPr/>
              <a:t>11</a:t>
            </a:fld>
            <a:endParaRPr lang="en-US"/>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A48F4B18-9E98-4181-9484-62FF7EC172FB}" type="slidenum">
              <a:rPr lang="en-US" smtClean="0"/>
              <a:pPr/>
              <a:t>12</a:t>
            </a:fld>
            <a:endParaRPr lang="en-US"/>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6" name="Slide Number Placeholder 5"/>
          <p:cNvSpPr>
            <a:spLocks noGrp="1"/>
          </p:cNvSpPr>
          <p:nvPr>
            <p:ph type="sldNum" sz="quarter" idx="12"/>
          </p:nvPr>
        </p:nvSpPr>
        <p:spPr/>
        <p:txBody>
          <a:bodyPr/>
          <a:lstStyle>
            <a:lvl1pPr>
              <a:defRPr/>
            </a:lvl1pPr>
          </a:lstStyle>
          <a:p>
            <a:pPr>
              <a:defRPr/>
            </a:pPr>
            <a:fld id="{CF0F9343-A2F9-4873-ADDB-6274742198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6" name="Slide Number Placeholder 5"/>
          <p:cNvSpPr>
            <a:spLocks noGrp="1"/>
          </p:cNvSpPr>
          <p:nvPr>
            <p:ph type="sldNum" sz="quarter" idx="12"/>
          </p:nvPr>
        </p:nvSpPr>
        <p:spPr/>
        <p:txBody>
          <a:bodyPr/>
          <a:lstStyle>
            <a:lvl1pPr>
              <a:defRPr/>
            </a:lvl1pPr>
          </a:lstStyle>
          <a:p>
            <a:pPr>
              <a:defRPr/>
            </a:pPr>
            <a:fld id="{FF57DA00-8536-416E-8057-60E2F56BD1C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6" name="Slide Number Placeholder 5"/>
          <p:cNvSpPr>
            <a:spLocks noGrp="1"/>
          </p:cNvSpPr>
          <p:nvPr>
            <p:ph type="sldNum" sz="quarter" idx="12"/>
          </p:nvPr>
        </p:nvSpPr>
        <p:spPr/>
        <p:txBody>
          <a:bodyPr/>
          <a:lstStyle>
            <a:lvl1pPr>
              <a:defRPr/>
            </a:lvl1pPr>
          </a:lstStyle>
          <a:p>
            <a:pPr>
              <a:defRPr/>
            </a:pPr>
            <a:fld id="{250D0724-586C-4B65-A883-50C0465377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6" name="Slide Number Placeholder 5"/>
          <p:cNvSpPr>
            <a:spLocks noGrp="1"/>
          </p:cNvSpPr>
          <p:nvPr>
            <p:ph type="sldNum" sz="quarter" idx="12"/>
          </p:nvPr>
        </p:nvSpPr>
        <p:spPr/>
        <p:txBody>
          <a:bodyPr/>
          <a:lstStyle>
            <a:lvl1pPr>
              <a:defRPr/>
            </a:lvl1pPr>
          </a:lstStyle>
          <a:p>
            <a:pPr>
              <a:defRPr/>
            </a:pPr>
            <a:fld id="{C6079508-DB6F-4745-8CEA-5138A795D93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6" name="Slide Number Placeholder 5"/>
          <p:cNvSpPr>
            <a:spLocks noGrp="1"/>
          </p:cNvSpPr>
          <p:nvPr>
            <p:ph type="sldNum" sz="quarter" idx="12"/>
          </p:nvPr>
        </p:nvSpPr>
        <p:spPr/>
        <p:txBody>
          <a:bodyPr/>
          <a:lstStyle>
            <a:lvl1pPr>
              <a:defRPr/>
            </a:lvl1pPr>
          </a:lstStyle>
          <a:p>
            <a:pPr>
              <a:defRPr/>
            </a:pPr>
            <a:fld id="{A43E0983-79B3-4951-B107-F70C76D8BB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7" name="Slide Number Placeholder 5"/>
          <p:cNvSpPr>
            <a:spLocks noGrp="1"/>
          </p:cNvSpPr>
          <p:nvPr>
            <p:ph type="sldNum" sz="quarter" idx="12"/>
          </p:nvPr>
        </p:nvSpPr>
        <p:spPr/>
        <p:txBody>
          <a:bodyPr/>
          <a:lstStyle>
            <a:lvl1pPr>
              <a:defRPr/>
            </a:lvl1pPr>
          </a:lstStyle>
          <a:p>
            <a:pPr>
              <a:defRPr/>
            </a:pPr>
            <a:fld id="{78495BE0-BE3D-453D-BC80-760F0071EA9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9" name="Slide Number Placeholder 5"/>
          <p:cNvSpPr>
            <a:spLocks noGrp="1"/>
          </p:cNvSpPr>
          <p:nvPr>
            <p:ph type="sldNum" sz="quarter" idx="12"/>
          </p:nvPr>
        </p:nvSpPr>
        <p:spPr/>
        <p:txBody>
          <a:bodyPr/>
          <a:lstStyle>
            <a:lvl1pPr>
              <a:defRPr/>
            </a:lvl1pPr>
          </a:lstStyle>
          <a:p>
            <a:pPr>
              <a:defRPr/>
            </a:pPr>
            <a:fld id="{8757B20A-FEA3-494F-B09E-6027C7362E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5" name="Slide Number Placeholder 5"/>
          <p:cNvSpPr>
            <a:spLocks noGrp="1"/>
          </p:cNvSpPr>
          <p:nvPr>
            <p:ph type="sldNum" sz="quarter" idx="12"/>
          </p:nvPr>
        </p:nvSpPr>
        <p:spPr/>
        <p:txBody>
          <a:bodyPr/>
          <a:lstStyle>
            <a:lvl1pPr>
              <a:defRPr/>
            </a:lvl1pPr>
          </a:lstStyle>
          <a:p>
            <a:pPr>
              <a:defRPr/>
            </a:pPr>
            <a:fld id="{05094843-1D41-4AD0-8265-50771AE3CBD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4" name="Slide Number Placeholder 5"/>
          <p:cNvSpPr>
            <a:spLocks noGrp="1"/>
          </p:cNvSpPr>
          <p:nvPr>
            <p:ph type="sldNum" sz="quarter" idx="12"/>
          </p:nvPr>
        </p:nvSpPr>
        <p:spPr/>
        <p:txBody>
          <a:bodyPr/>
          <a:lstStyle>
            <a:lvl1pPr>
              <a:defRPr/>
            </a:lvl1pPr>
          </a:lstStyle>
          <a:p>
            <a:pPr>
              <a:defRPr/>
            </a:pPr>
            <a:fld id="{449847D5-DDEC-4320-8AEB-7070B25E5C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7" name="Slide Number Placeholder 5"/>
          <p:cNvSpPr>
            <a:spLocks noGrp="1"/>
          </p:cNvSpPr>
          <p:nvPr>
            <p:ph type="sldNum" sz="quarter" idx="12"/>
          </p:nvPr>
        </p:nvSpPr>
        <p:spPr/>
        <p:txBody>
          <a:bodyPr/>
          <a:lstStyle>
            <a:lvl1pPr>
              <a:defRPr/>
            </a:lvl1pPr>
          </a:lstStyle>
          <a:p>
            <a:pPr>
              <a:defRPr/>
            </a:pPr>
            <a:fld id="{78303638-3EBE-4C1B-A9C9-E9E8028A551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 Somaraju Suvvari                                                                                                        NITP -- CS3401</a:t>
            </a:r>
          </a:p>
        </p:txBody>
      </p:sp>
      <p:sp>
        <p:nvSpPr>
          <p:cNvPr id="7" name="Slide Number Placeholder 5"/>
          <p:cNvSpPr>
            <a:spLocks noGrp="1"/>
          </p:cNvSpPr>
          <p:nvPr>
            <p:ph type="sldNum" sz="quarter" idx="12"/>
          </p:nvPr>
        </p:nvSpPr>
        <p:spPr/>
        <p:txBody>
          <a:bodyPr/>
          <a:lstStyle>
            <a:lvl1pPr>
              <a:defRPr/>
            </a:lvl1pPr>
          </a:lstStyle>
          <a:p>
            <a:pPr>
              <a:defRPr/>
            </a:pPr>
            <a:fld id="{96F96877-C938-4399-90AA-0FADF19907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 Somaraju Suvvari                                                                                                        NITP -- CS3401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5AA919D-DAE9-42D4-84EC-EBD231CC66A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981200" y="685800"/>
            <a:ext cx="8229600" cy="1752600"/>
          </a:xfrm>
        </p:spPr>
        <p:txBody>
          <a:bodyPr rtlCol="0">
            <a:normAutofit/>
          </a:bodyPr>
          <a:lstStyle/>
          <a:p>
            <a:pPr eaLnBrk="1" fontAlgn="auto" hangingPunct="1">
              <a:spcAft>
                <a:spcPts val="0"/>
              </a:spcAft>
              <a:defRPr/>
            </a:pPr>
            <a:r>
              <a:rPr lang="en-US" sz="4000" dirty="0">
                <a:solidFill>
                  <a:srgbClr val="FFC000"/>
                </a:solidFill>
                <a:latin typeface="Times New Roman" panose="02020603050405020304" pitchFamily="18" charset="0"/>
                <a:cs typeface="Times New Roman" panose="02020603050405020304" pitchFamily="18" charset="0"/>
              </a:rPr>
              <a:t>DATA STRUCTURES</a:t>
            </a:r>
            <a:br>
              <a:rPr lang="en-US" sz="4000" dirty="0">
                <a:latin typeface="Times New Roman" panose="02020603050405020304" pitchFamily="18" charset="0"/>
                <a:cs typeface="Times New Roman" panose="02020603050405020304" pitchFamily="18" charset="0"/>
              </a:rPr>
            </a:br>
            <a:r>
              <a:rPr lang="en-US" sz="2700" dirty="0">
                <a:solidFill>
                  <a:srgbClr val="92D050"/>
                </a:solidFill>
                <a:latin typeface="Times New Roman" panose="02020603050405020304" pitchFamily="18" charset="0"/>
                <a:cs typeface="Times New Roman" panose="02020603050405020304" pitchFamily="18" charset="0"/>
              </a:rPr>
              <a:t>(</a:t>
            </a:r>
            <a:r>
              <a:rPr lang="en-US" sz="2700" b="1" i="1" spc="-15" dirty="0">
                <a:solidFill>
                  <a:srgbClr val="92D050"/>
                </a:solidFill>
                <a:latin typeface="Times New Roman" panose="02020603050405020304" pitchFamily="18" charset="0"/>
                <a:ea typeface="Calibri Light" panose="020F0302020204030204" pitchFamily="34" charset="0"/>
              </a:rPr>
              <a:t>CS3401)</a:t>
            </a:r>
            <a:endParaRPr lang="en-US" sz="2700" dirty="0">
              <a:solidFill>
                <a:srgbClr val="92D050"/>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idx="1"/>
          </p:nvPr>
        </p:nvSpPr>
        <p:spPr>
          <a:xfrm>
            <a:off x="1981200" y="3886200"/>
            <a:ext cx="8229600" cy="2286000"/>
          </a:xfrm>
        </p:spPr>
        <p:txBody>
          <a:bodyPr/>
          <a:lstStyle/>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Dr. Somaraju Suvvari, </a:t>
            </a:r>
          </a:p>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Asst. Prof, Dept. of  CSE, NIT Patna.</a:t>
            </a:r>
          </a:p>
          <a:p>
            <a:pPr marL="0" indent="0" algn="ctr" eaLnBrk="1" hangingPunct="1">
              <a:buNone/>
            </a:pPr>
            <a:r>
              <a:rPr lang="en-US" sz="2400" dirty="0">
                <a:solidFill>
                  <a:srgbClr val="92D050"/>
                </a:solidFill>
                <a:latin typeface="Times New Roman" panose="02020603050405020304" pitchFamily="18" charset="0"/>
                <a:cs typeface="Times New Roman" panose="02020603050405020304" pitchFamily="18" charset="0"/>
              </a:rPr>
              <a:t>somaraju@nitp.ac.in</a:t>
            </a:r>
            <a:r>
              <a:rPr lang="en-US" sz="2400" dirty="0">
                <a:latin typeface="Times New Roman" panose="02020603050405020304" pitchFamily="18" charset="0"/>
                <a:cs typeface="Times New Roman" panose="02020603050405020304" pitchFamily="18" charset="0"/>
              </a:rPr>
              <a:t>; </a:t>
            </a:r>
          </a:p>
          <a:p>
            <a:pPr eaLnBrk="1" hangingPunct="1">
              <a:buFont typeface="Wingdings" pitchFamily="2" charset="2"/>
              <a:buNone/>
            </a:pPr>
            <a:endParaRPr lang="en-US" dirty="0"/>
          </a:p>
        </p:txBody>
      </p:sp>
      <p:sp>
        <p:nvSpPr>
          <p:cNvPr id="4" name="Footer Placeholder 4"/>
          <p:cNvSpPr>
            <a:spLocks noGrp="1"/>
          </p:cNvSpPr>
          <p:nvPr>
            <p:ph type="ftr" sz="quarter" idx="11"/>
          </p:nvPr>
        </p:nvSpPr>
        <p:spPr>
          <a:xfrm>
            <a:off x="685800" y="6356351"/>
            <a:ext cx="10820400" cy="365125"/>
          </a:xfrm>
        </p:spPr>
        <p:txBody>
          <a:bodyPr/>
          <a:lstStyle/>
          <a:p>
            <a:pPr>
              <a:defRPr/>
            </a:pPr>
            <a:r>
              <a:rPr lang="en-US" dirty="0"/>
              <a:t>Dr Somaraju </a:t>
            </a:r>
            <a:r>
              <a:rPr lang="en-US" dirty="0" err="1"/>
              <a:t>Suvvari</a:t>
            </a:r>
            <a:r>
              <a:rPr lang="en-US" dirty="0"/>
              <a:t>                                                                                                        NITP -- CS3401</a:t>
            </a:r>
          </a:p>
        </p:txBody>
      </p:sp>
      <p:sp>
        <p:nvSpPr>
          <p:cNvPr id="5" name="Slide Number Placeholder 5"/>
          <p:cNvSpPr>
            <a:spLocks noGrp="1"/>
          </p:cNvSpPr>
          <p:nvPr>
            <p:ph type="sldNum" sz="quarter" idx="12"/>
          </p:nvPr>
        </p:nvSpPr>
        <p:spPr>
          <a:xfrm>
            <a:off x="10668000" y="6356351"/>
            <a:ext cx="1143000" cy="365125"/>
          </a:xfrm>
        </p:spPr>
        <p:txBody>
          <a:bodyPr/>
          <a:lstStyle/>
          <a:p>
            <a:pPr>
              <a:defRPr/>
            </a:pPr>
            <a:fld id="{E41D059C-5EC6-444A-ABF9-AF16E38A1FC7}" type="slidenum">
              <a:rPr lang="en-US"/>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endParaRPr lang="en-US" dirty="0"/>
          </a:p>
          <a:p>
            <a:pPr algn="ctr" eaLnBrk="1" hangingPunct="1"/>
            <a:endParaRPr lang="en-US" sz="4800" b="1" dirty="0">
              <a:solidFill>
                <a:srgbClr val="FF0000"/>
              </a:solidFill>
            </a:endParaRPr>
          </a:p>
          <a:p>
            <a:pPr algn="ctr" eaLnBrk="1" hangingPunct="1">
              <a:buFont typeface="Arial" charset="0"/>
              <a:buNone/>
            </a:pPr>
            <a:r>
              <a:rPr lang="en-US" sz="4800" b="1" dirty="0">
                <a:solidFill>
                  <a:srgbClr val="FF0000"/>
                </a:solidFill>
              </a:rPr>
              <a:t>Lecture -1 </a:t>
            </a:r>
          </a:p>
          <a:p>
            <a:pPr algn="ctr" eaLnBrk="1" hangingPunct="1">
              <a:buFont typeface="Arial" charset="0"/>
              <a:buNone/>
            </a:pPr>
            <a:r>
              <a:rPr lang="en-US" sz="4800" b="1" dirty="0">
                <a:solidFill>
                  <a:srgbClr val="FF0000"/>
                </a:solidFill>
              </a:rPr>
              <a:t>Introduction</a:t>
            </a:r>
          </a:p>
          <a:p>
            <a:pPr eaLnBrk="1" hangingPunct="1"/>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a:t>Dr Somaraju Suvvari                                                                                                        NITP -- CS3401</a:t>
            </a:r>
            <a:endParaRPr lang="en-US" dirty="0"/>
          </a:p>
        </p:txBody>
      </p:sp>
      <p:sp>
        <p:nvSpPr>
          <p:cNvPr id="5" name="Slide Number Placeholder 5"/>
          <p:cNvSpPr>
            <a:spLocks noGrp="1"/>
          </p:cNvSpPr>
          <p:nvPr>
            <p:ph type="sldNum" sz="quarter" idx="12"/>
          </p:nvPr>
        </p:nvSpPr>
        <p:spPr/>
        <p:txBody>
          <a:bodyPr/>
          <a:lstStyle/>
          <a:p>
            <a:pPr>
              <a:defRPr/>
            </a:pPr>
            <a:fld id="{591E8852-30F2-4D2B-904F-6DE045B11C24}"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438400" y="228601"/>
            <a:ext cx="7391400" cy="503237"/>
          </a:xfrm>
        </p:spPr>
        <p:txBody>
          <a:bodyPr/>
          <a:lstStyle/>
          <a:p>
            <a:pPr eaLnBrk="1" hangingPunct="1"/>
            <a:r>
              <a:rPr lang="en-US" sz="3600" dirty="0"/>
              <a:t>Problem Solving</a:t>
            </a:r>
          </a:p>
        </p:txBody>
      </p:sp>
      <p:sp>
        <p:nvSpPr>
          <p:cNvPr id="114691" name="Rectangle 3"/>
          <p:cNvSpPr>
            <a:spLocks noGrp="1" noChangeArrowheads="1"/>
          </p:cNvSpPr>
          <p:nvPr>
            <p:ph idx="1"/>
          </p:nvPr>
        </p:nvSpPr>
        <p:spPr>
          <a:xfrm>
            <a:off x="533400" y="731838"/>
            <a:ext cx="11049000" cy="5394326"/>
          </a:xfrm>
        </p:spPr>
        <p:txBody>
          <a:bodyPr rtlCol="0">
            <a:noAutofit/>
          </a:bodyPr>
          <a:lstStyle/>
          <a:p>
            <a:pPr algn="just" eaLnBrk="1" fontAlgn="auto" hangingPunct="1">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Problem Solving is the sequential process of analyzing information related to a given situation and generating appropriate response options.</a:t>
            </a:r>
          </a:p>
          <a:p>
            <a:pPr eaLnBrk="1" fontAlgn="auto" hangingPunct="1">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following are the general steps followed to solve a problem efficiently:</a:t>
            </a:r>
          </a:p>
          <a:p>
            <a:pPr marL="0" indent="0" eaLnBrk="1" fontAlgn="auto" hangingPunct="1">
              <a:spcAft>
                <a:spcPts val="0"/>
              </a:spcAft>
              <a:buNone/>
              <a:defRPr/>
            </a:pPr>
            <a:endParaRPr lang="en-US" sz="2400" dirty="0">
              <a:latin typeface="Times New Roman" panose="02020603050405020304" pitchFamily="18" charset="0"/>
              <a:cs typeface="Times New Roman" panose="02020603050405020304" pitchFamily="18" charset="0"/>
            </a:endParaRPr>
          </a:p>
          <a:p>
            <a:pPr lvl="1"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1. Understand the Problem.</a:t>
            </a:r>
          </a:p>
          <a:p>
            <a:pPr lvl="1"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2. Formulate a Model.</a:t>
            </a:r>
          </a:p>
          <a:p>
            <a:pPr lvl="1"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Develop an Algorithm.</a:t>
            </a:r>
          </a:p>
          <a:p>
            <a:pPr lvl="1"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4. </a:t>
            </a:r>
            <a:r>
              <a:rPr lang="en-US" sz="2000" b="1" dirty="0">
                <a:solidFill>
                  <a:srgbClr val="FF0000"/>
                </a:solidFill>
                <a:latin typeface="Times New Roman" panose="02020603050405020304" pitchFamily="18" charset="0"/>
                <a:cs typeface="Times New Roman" panose="02020603050405020304" pitchFamily="18" charset="0"/>
              </a:rPr>
              <a:t>Select the proper data structures for implementing algorithm.</a:t>
            </a:r>
          </a:p>
          <a:p>
            <a:pPr lvl="1" eaLnBrk="1" fontAlgn="auto" hangingPunct="1">
              <a:spcAft>
                <a:spcPts val="0"/>
              </a:spcAft>
              <a:buNone/>
              <a:defRPr/>
            </a:pPr>
            <a:r>
              <a:rPr lang="en-US" sz="2000" b="1" dirty="0">
                <a:latin typeface="Times New Roman" panose="02020603050405020304" pitchFamily="18" charset="0"/>
                <a:cs typeface="Times New Roman" panose="02020603050405020304" pitchFamily="18" charset="0"/>
              </a:rPr>
              <a:t>5. Show that your algorithm works (prove its correctness).</a:t>
            </a:r>
          </a:p>
          <a:p>
            <a:pPr lvl="1"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Study the efficiency of algorithm (Time and space complexities).</a:t>
            </a:r>
          </a:p>
          <a:p>
            <a:pPr lvl="1"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7. Write the Program in any language (Algorithms + Data Structures).</a:t>
            </a:r>
          </a:p>
          <a:p>
            <a:pPr lvl="1"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8. Test the Program.</a:t>
            </a:r>
          </a:p>
        </p:txBody>
      </p:sp>
      <p:sp>
        <p:nvSpPr>
          <p:cNvPr id="4" name="Footer Placeholder 4"/>
          <p:cNvSpPr>
            <a:spLocks noGrp="1"/>
          </p:cNvSpPr>
          <p:nvPr>
            <p:ph type="ftr" sz="quarter" idx="11"/>
          </p:nvPr>
        </p:nvSpPr>
        <p:spPr/>
        <p:txBody>
          <a:bodyPr/>
          <a:lstStyle/>
          <a:p>
            <a:pPr>
              <a:defRPr/>
            </a:pPr>
            <a:r>
              <a:rPr lang="en-US"/>
              <a:t>Dr Somaraju Suvvari                                                                                                        NITP -- CS3401</a:t>
            </a:r>
            <a:endParaRPr lang="en-US" dirty="0"/>
          </a:p>
        </p:txBody>
      </p:sp>
      <p:sp>
        <p:nvSpPr>
          <p:cNvPr id="5" name="Slide Number Placeholder 5"/>
          <p:cNvSpPr>
            <a:spLocks noGrp="1"/>
          </p:cNvSpPr>
          <p:nvPr>
            <p:ph type="sldNum" sz="quarter" idx="12"/>
          </p:nvPr>
        </p:nvSpPr>
        <p:spPr/>
        <p:txBody>
          <a:bodyPr/>
          <a:lstStyle/>
          <a:p>
            <a:pPr>
              <a:defRPr/>
            </a:pPr>
            <a:fld id="{43DFAE4C-E5B5-4AFF-851F-D0316D891EE1}" type="slidenum">
              <a:rPr lang="en-US"/>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3" end="3"/>
                                            </p:txEl>
                                          </p:spTgt>
                                        </p:tgtEl>
                                        <p:attrNameLst>
                                          <p:attrName>style.visibility</p:attrName>
                                        </p:attrNameLst>
                                      </p:cBhvr>
                                      <p:to>
                                        <p:strVal val="visible"/>
                                      </p:to>
                                    </p:set>
                                    <p:anim calcmode="lin" valueType="num">
                                      <p:cBhvr additive="base">
                                        <p:cTn id="7"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4" end="4"/>
                                            </p:txEl>
                                          </p:spTgt>
                                        </p:tgtEl>
                                        <p:attrNameLst>
                                          <p:attrName>style.visibility</p:attrName>
                                        </p:attrNameLst>
                                      </p:cBhvr>
                                      <p:to>
                                        <p:strVal val="visible"/>
                                      </p:to>
                                    </p:set>
                                    <p:anim calcmode="lin" valueType="num">
                                      <p:cBhvr additive="base">
                                        <p:cTn id="13" dur="500" fill="hold"/>
                                        <p:tgtEl>
                                          <p:spTgt spid="1146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5" end="5"/>
                                            </p:txEl>
                                          </p:spTgt>
                                        </p:tgtEl>
                                        <p:attrNameLst>
                                          <p:attrName>style.visibility</p:attrName>
                                        </p:attrNameLst>
                                      </p:cBhvr>
                                      <p:to>
                                        <p:strVal val="visible"/>
                                      </p:to>
                                    </p:set>
                                    <p:anim calcmode="lin" valueType="num">
                                      <p:cBhvr additive="base">
                                        <p:cTn id="19" dur="500" fill="hold"/>
                                        <p:tgtEl>
                                          <p:spTgt spid="1146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pRg st="6" end="6"/>
                                            </p:txEl>
                                          </p:spTgt>
                                        </p:tgtEl>
                                        <p:attrNameLst>
                                          <p:attrName>style.visibility</p:attrName>
                                        </p:attrNameLst>
                                      </p:cBhvr>
                                      <p:to>
                                        <p:strVal val="visible"/>
                                      </p:to>
                                    </p:set>
                                    <p:anim calcmode="lin" valueType="num">
                                      <p:cBhvr additive="base">
                                        <p:cTn id="25"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691">
                                            <p:txEl>
                                              <p:pRg st="7" end="7"/>
                                            </p:txEl>
                                          </p:spTgt>
                                        </p:tgtEl>
                                        <p:attrNameLst>
                                          <p:attrName>style.visibility</p:attrName>
                                        </p:attrNameLst>
                                      </p:cBhvr>
                                      <p:to>
                                        <p:strVal val="visible"/>
                                      </p:to>
                                    </p:set>
                                    <p:anim calcmode="lin" valueType="num">
                                      <p:cBhvr additive="base">
                                        <p:cTn id="31" dur="500" fill="hold"/>
                                        <p:tgtEl>
                                          <p:spTgt spid="11469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4691">
                                            <p:txEl>
                                              <p:pRg st="8" end="8"/>
                                            </p:txEl>
                                          </p:spTgt>
                                        </p:tgtEl>
                                        <p:attrNameLst>
                                          <p:attrName>style.visibility</p:attrName>
                                        </p:attrNameLst>
                                      </p:cBhvr>
                                      <p:to>
                                        <p:strVal val="visible"/>
                                      </p:to>
                                    </p:set>
                                    <p:anim calcmode="lin" valueType="num">
                                      <p:cBhvr additive="base">
                                        <p:cTn id="37" dur="500" fill="hold"/>
                                        <p:tgtEl>
                                          <p:spTgt spid="11469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46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4691">
                                            <p:txEl>
                                              <p:pRg st="9" end="9"/>
                                            </p:txEl>
                                          </p:spTgt>
                                        </p:tgtEl>
                                        <p:attrNameLst>
                                          <p:attrName>style.visibility</p:attrName>
                                        </p:attrNameLst>
                                      </p:cBhvr>
                                      <p:to>
                                        <p:strVal val="visible"/>
                                      </p:to>
                                    </p:set>
                                    <p:anim calcmode="lin" valueType="num">
                                      <p:cBhvr additive="base">
                                        <p:cTn id="43" dur="500" fill="hold"/>
                                        <p:tgtEl>
                                          <p:spTgt spid="1146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46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4691">
                                            <p:txEl>
                                              <p:pRg st="10" end="10"/>
                                            </p:txEl>
                                          </p:spTgt>
                                        </p:tgtEl>
                                        <p:attrNameLst>
                                          <p:attrName>style.visibility</p:attrName>
                                        </p:attrNameLst>
                                      </p:cBhvr>
                                      <p:to>
                                        <p:strVal val="visible"/>
                                      </p:to>
                                    </p:set>
                                    <p:anim calcmode="lin" valueType="num">
                                      <p:cBhvr additive="base">
                                        <p:cTn id="49" dur="500" fill="hold"/>
                                        <p:tgtEl>
                                          <p:spTgt spid="1146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46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Understanding the Problem</a:t>
            </a:r>
          </a:p>
        </p:txBody>
      </p:sp>
      <p:sp>
        <p:nvSpPr>
          <p:cNvPr id="114691" name="Rectangle 3"/>
          <p:cNvSpPr>
            <a:spLocks noGrp="1" noChangeArrowheads="1"/>
          </p:cNvSpPr>
          <p:nvPr>
            <p:ph idx="1"/>
          </p:nvPr>
        </p:nvSpPr>
        <p:spPr>
          <a:xfrm>
            <a:off x="762000" y="1143001"/>
            <a:ext cx="10591800" cy="4983163"/>
          </a:xfrm>
        </p:spPr>
        <p:txBody>
          <a:bodyPr/>
          <a:lstStyle/>
          <a:p>
            <a:pPr algn="just" eaLnBrk="1" hangingPunct="1">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input data/information is available?</a:t>
            </a:r>
          </a:p>
          <a:p>
            <a:pPr algn="just" eaLnBrk="1" hangingPunct="1">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does it represent?</a:t>
            </a:r>
          </a:p>
          <a:p>
            <a:pPr algn="just" eaLnBrk="1" hangingPunct="1">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format is it in?</a:t>
            </a:r>
          </a:p>
          <a:p>
            <a:pPr algn="just" eaLnBrk="1" hangingPunct="1">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anything missing? Do I have everything needed?</a:t>
            </a:r>
          </a:p>
          <a:p>
            <a:pPr algn="just" eaLnBrk="1" hangingPunct="1">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output information am I trying to produce?</a:t>
            </a:r>
          </a:p>
          <a:p>
            <a:pPr algn="just" eaLnBrk="1" hangingPunct="1">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do I want the result to look like text, picture, graph … ?</a:t>
            </a:r>
          </a:p>
          <a:p>
            <a:pPr algn="just" eaLnBrk="1" hangingPunct="1">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am I going to have to compute ?</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B6B82952-5122-453F-B56A-144A0F4043CD}" type="slidenum">
              <a:rPr lang="en-US"/>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Develop a Model</a:t>
            </a:r>
          </a:p>
        </p:txBody>
      </p:sp>
      <p:sp>
        <p:nvSpPr>
          <p:cNvPr id="114691" name="Rectangle 3"/>
          <p:cNvSpPr>
            <a:spLocks noGrp="1" noChangeArrowheads="1"/>
          </p:cNvSpPr>
          <p:nvPr>
            <p:ph idx="1"/>
          </p:nvPr>
        </p:nvSpPr>
        <p:spPr>
          <a:xfrm>
            <a:off x="838200" y="1143000"/>
            <a:ext cx="10896600" cy="5105400"/>
          </a:xfrm>
        </p:spPr>
        <p:txBody>
          <a:bodyPr/>
          <a:lstStyle/>
          <a:p>
            <a:pPr algn="just" eaLnBrk="1" hangingPunct="1">
              <a:lnSpc>
                <a:spcPct val="150000"/>
              </a:lnSpc>
              <a:buFont typeface="Wingdings" pitchFamily="2" charset="2"/>
              <a:buChar char="§"/>
            </a:pPr>
            <a:r>
              <a:rPr lang="en-US" sz="2400" dirty="0">
                <a:latin typeface="Times New Roman" panose="02020603050405020304" pitchFamily="18" charset="0"/>
                <a:cs typeface="Times New Roman" panose="02020603050405020304" pitchFamily="18" charset="0"/>
              </a:rPr>
              <a:t>What is a model?</a:t>
            </a:r>
          </a:p>
          <a:p>
            <a:pPr lvl="1" algn="just" eaLnBrk="1" hangingPunct="1">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Identify a formula for solving the problem.</a:t>
            </a:r>
          </a:p>
          <a:p>
            <a:pPr lvl="1" algn="just" eaLnBrk="1" hangingPunct="1">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Model to solve the problem can be generated after analyzing the problem and its possible solution.</a:t>
            </a:r>
          </a:p>
          <a:p>
            <a:pPr algn="just" eaLnBrk="1" hangingPunct="1">
              <a:lnSpc>
                <a:spcPct val="150000"/>
              </a:lnSpc>
              <a:buFont typeface="Wingdings" pitchFamily="2" charset="2"/>
              <a:buChar char="§"/>
            </a:pPr>
            <a:r>
              <a:rPr lang="en-US" sz="2400" dirty="0">
                <a:latin typeface="Times New Roman" panose="02020603050405020304" pitchFamily="18" charset="0"/>
                <a:cs typeface="Times New Roman" panose="02020603050405020304" pitchFamily="18" charset="0"/>
              </a:rPr>
              <a:t>In the problem of finding out the sum, the values are numbers and can be added.</a:t>
            </a:r>
            <a:endParaRPr lang="en-US" sz="2400" dirty="0"/>
          </a:p>
          <a:p>
            <a:pPr eaLnBrk="1" hangingPunct="1">
              <a:buFont typeface="Wingdings" pitchFamily="2" charset="2"/>
              <a:buChar char="§"/>
            </a:pPr>
            <a:endParaRPr lang="en-US" sz="2400" dirty="0"/>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1094AF-8440-4B9D-BDE7-619DBBC1E26A}" type="slidenum">
              <a:rPr lang="en-US"/>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438400" y="228600"/>
            <a:ext cx="8077200" cy="1371600"/>
          </a:xfrm>
        </p:spPr>
        <p:txBody>
          <a:bodyPr/>
          <a:lstStyle/>
          <a:p>
            <a:pPr eaLnBrk="1" hangingPunct="1"/>
            <a:r>
              <a:rPr lang="en-US" sz="3200" dirty="0">
                <a:latin typeface="Times New Roman" panose="02020603050405020304" pitchFamily="18" charset="0"/>
                <a:cs typeface="Times New Roman" panose="02020603050405020304" pitchFamily="18" charset="0"/>
              </a:rPr>
              <a:t>Can we write the procedure to solve a problem in formal way ?</a:t>
            </a:r>
          </a:p>
        </p:txBody>
      </p:sp>
      <p:sp>
        <p:nvSpPr>
          <p:cNvPr id="114691" name="Rectangle 3"/>
          <p:cNvSpPr>
            <a:spLocks noGrp="1" noChangeArrowheads="1"/>
          </p:cNvSpPr>
          <p:nvPr>
            <p:ph idx="1"/>
          </p:nvPr>
        </p:nvSpPr>
        <p:spPr>
          <a:xfrm>
            <a:off x="609600" y="1600201"/>
            <a:ext cx="11049000" cy="4525963"/>
          </a:xfrm>
        </p:spPr>
        <p:txBody>
          <a:bodyPr/>
          <a:lstStyle/>
          <a:p>
            <a:pPr algn="just" eaLnBrk="1" hangingPunct="1">
              <a:lnSpc>
                <a:spcPct val="150000"/>
              </a:lnSpc>
            </a:pPr>
            <a:r>
              <a:rPr lang="en-US" sz="2400" dirty="0">
                <a:latin typeface="Times New Roman" panose="02020603050405020304" pitchFamily="18" charset="0"/>
                <a:cs typeface="Times New Roman" panose="02020603050405020304" pitchFamily="18" charset="0"/>
              </a:rPr>
              <a:t>Yes.</a:t>
            </a:r>
          </a:p>
          <a:p>
            <a:pPr algn="just" eaLnBrk="1" hangingPunct="1">
              <a:lnSpc>
                <a:spcPct val="150000"/>
              </a:lnSpc>
            </a:pPr>
            <a:r>
              <a:rPr lang="en-US" sz="2400" dirty="0">
                <a:latin typeface="Times New Roman" panose="02020603050405020304" pitchFamily="18" charset="0"/>
                <a:cs typeface="Times New Roman" panose="02020603050405020304" pitchFamily="18" charset="0"/>
              </a:rPr>
              <a:t>A formal way representing the solution to the problem is called algorithm.</a:t>
            </a:r>
          </a:p>
          <a:p>
            <a:pPr lvl="1" algn="just" eaLnBrk="1" hangingPunct="1">
              <a:lnSpc>
                <a:spcPct val="150000"/>
              </a:lnSpc>
            </a:pPr>
            <a:r>
              <a:rPr lang="en-US" sz="2400" dirty="0">
                <a:latin typeface="Times New Roman" panose="02020603050405020304" pitchFamily="18" charset="0"/>
                <a:cs typeface="Times New Roman" panose="02020603050405020304" pitchFamily="18" charset="0"/>
              </a:rPr>
              <a:t>The sequence of steps we have followed for preparing coffee is an algorithm.</a:t>
            </a:r>
          </a:p>
          <a:p>
            <a:pPr lvl="1" algn="just" eaLnBrk="1" hangingPunct="1">
              <a:lnSpc>
                <a:spcPct val="150000"/>
              </a:lnSpc>
            </a:pPr>
            <a:r>
              <a:rPr lang="en-US" sz="2400" dirty="0">
                <a:latin typeface="Times New Roman" panose="02020603050405020304" pitchFamily="18" charset="0"/>
                <a:cs typeface="Times New Roman" panose="02020603050405020304" pitchFamily="18" charset="0"/>
              </a:rPr>
              <a:t>The recipes that we find in a cook book are also algorithms.</a:t>
            </a:r>
          </a:p>
          <a:p>
            <a:pPr algn="just" eaLnBrk="1" hangingPunct="1">
              <a:lnSpc>
                <a:spcPct val="150000"/>
              </a:lnSpc>
            </a:pPr>
            <a:r>
              <a:rPr lang="en-US" sz="2400" dirty="0">
                <a:latin typeface="Times New Roman" panose="02020603050405020304" pitchFamily="18" charset="0"/>
                <a:cs typeface="Times New Roman" panose="02020603050405020304" pitchFamily="18" charset="0"/>
              </a:rPr>
              <a:t>Let us define algorithm</a:t>
            </a:r>
            <a:r>
              <a:rPr lang="en-US" sz="2800" dirty="0"/>
              <a:t>.</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0155AAEA-D163-4DC8-BE7A-3BFFE5CD95A4}" type="slidenum">
              <a:rPr lang="en-US"/>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6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dirty="0">
                <a:latin typeface="Times New Roman" panose="02020603050405020304" pitchFamily="18" charset="0"/>
                <a:cs typeface="Times New Roman" panose="02020603050405020304" pitchFamily="18" charset="0"/>
              </a:rPr>
              <a:t>Algorithm</a:t>
            </a:r>
          </a:p>
        </p:txBody>
      </p:sp>
      <p:sp>
        <p:nvSpPr>
          <p:cNvPr id="114691" name="Rectangle 3"/>
          <p:cNvSpPr>
            <a:spLocks noGrp="1" noChangeArrowheads="1"/>
          </p:cNvSpPr>
          <p:nvPr>
            <p:ph idx="1"/>
          </p:nvPr>
        </p:nvSpPr>
        <p:spPr>
          <a:xfrm>
            <a:off x="533400" y="1524000"/>
            <a:ext cx="11201400" cy="4648200"/>
          </a:xfrm>
        </p:spPr>
        <p:txBody>
          <a:bodyPr/>
          <a:lstStyle/>
          <a:p>
            <a:pPr algn="just" eaLnBrk="1" hangingPunct="1">
              <a:lnSpc>
                <a:spcPct val="150000"/>
              </a:lnSpc>
            </a:pPr>
            <a:r>
              <a:rPr lang="en-US" sz="2800" dirty="0">
                <a:solidFill>
                  <a:srgbClr val="00B050"/>
                </a:solidFill>
                <a:latin typeface="Times New Roman" panose="02020603050405020304" pitchFamily="18" charset="0"/>
                <a:cs typeface="Times New Roman" panose="02020603050405020304" pitchFamily="18" charset="0"/>
              </a:rPr>
              <a:t>Algorithm </a:t>
            </a:r>
            <a:r>
              <a:rPr lang="en-US" sz="2800" dirty="0">
                <a:latin typeface="Times New Roman" panose="02020603050405020304" pitchFamily="18" charset="0"/>
                <a:cs typeface="Times New Roman" panose="02020603050405020304" pitchFamily="18" charset="0"/>
              </a:rPr>
              <a:t>is a sequence of </a:t>
            </a:r>
            <a:r>
              <a:rPr lang="en-US" sz="2800" dirty="0">
                <a:solidFill>
                  <a:srgbClr val="00B0F0"/>
                </a:solidFill>
                <a:latin typeface="Times New Roman" panose="02020603050405020304" pitchFamily="18" charset="0"/>
                <a:cs typeface="Times New Roman" panose="02020603050405020304" pitchFamily="18" charset="0"/>
              </a:rPr>
              <a:t>well defined</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simple,</a:t>
            </a:r>
            <a:r>
              <a:rPr lang="en-US" sz="2800" dirty="0">
                <a:latin typeface="Times New Roman" panose="02020603050405020304" pitchFamily="18" charset="0"/>
                <a:cs typeface="Times New Roman" panose="02020603050405020304" pitchFamily="18" charset="0"/>
              </a:rPr>
              <a:t> </a:t>
            </a:r>
            <a:r>
              <a:rPr lang="en-US" sz="2800" dirty="0">
                <a:solidFill>
                  <a:srgbClr val="00B050"/>
                </a:solidFill>
                <a:latin typeface="Times New Roman" panose="02020603050405020304" pitchFamily="18" charset="0"/>
                <a:cs typeface="Times New Roman" panose="02020603050405020304" pitchFamily="18" charset="0"/>
              </a:rPr>
              <a:t>unambiguous</a:t>
            </a:r>
            <a:r>
              <a:rPr lang="en-US" sz="2800" dirty="0">
                <a:latin typeface="Times New Roman" panose="02020603050405020304" pitchFamily="18" charset="0"/>
                <a:cs typeface="Times New Roman" panose="02020603050405020304" pitchFamily="18" charset="0"/>
              </a:rPr>
              <a:t> and </a:t>
            </a:r>
            <a:r>
              <a:rPr lang="en-US" sz="2800" dirty="0">
                <a:solidFill>
                  <a:srgbClr val="C00000"/>
                </a:solidFill>
                <a:latin typeface="Times New Roman" panose="02020603050405020304" pitchFamily="18" charset="0"/>
                <a:cs typeface="Times New Roman" panose="02020603050405020304" pitchFamily="18" charset="0"/>
              </a:rPr>
              <a:t>effective </a:t>
            </a:r>
            <a:r>
              <a:rPr lang="en-US" sz="2800" dirty="0">
                <a:latin typeface="Times New Roman" panose="02020603050405020304" pitchFamily="18" charset="0"/>
                <a:cs typeface="Times New Roman" panose="02020603050405020304" pitchFamily="18" charset="0"/>
              </a:rPr>
              <a:t>statements, which when executed </a:t>
            </a:r>
            <a:r>
              <a:rPr lang="en-US" sz="2800" dirty="0">
                <a:solidFill>
                  <a:srgbClr val="FF0000"/>
                </a:solidFill>
                <a:latin typeface="Times New Roman" panose="02020603050405020304" pitchFamily="18" charset="0"/>
                <a:cs typeface="Times New Roman" panose="02020603050405020304" pitchFamily="18" charset="0"/>
              </a:rPr>
              <a:t>sequentially</a:t>
            </a:r>
            <a:r>
              <a:rPr lang="en-US" sz="2800" dirty="0">
                <a:latin typeface="Times New Roman" panose="02020603050405020304" pitchFamily="18" charset="0"/>
                <a:cs typeface="Times New Roman" panose="02020603050405020304" pitchFamily="18" charset="0"/>
              </a:rPr>
              <a:t> will produce the desired result in </a:t>
            </a:r>
            <a:r>
              <a:rPr lang="en-US" sz="2800" dirty="0">
                <a:solidFill>
                  <a:srgbClr val="FF0000"/>
                </a:solidFill>
                <a:latin typeface="Times New Roman" panose="02020603050405020304" pitchFamily="18" charset="0"/>
                <a:cs typeface="Times New Roman" panose="02020603050405020304" pitchFamily="18" charset="0"/>
              </a:rPr>
              <a:t>finite amount of time</a:t>
            </a:r>
            <a:r>
              <a:rPr lang="en-US" sz="2800" dirty="0">
                <a:latin typeface="Times New Roman" panose="02020603050405020304" pitchFamily="18" charset="0"/>
                <a:cs typeface="Times New Roman" panose="02020603050405020304" pitchFamily="18" charset="0"/>
              </a:rPr>
              <a:t>.</a:t>
            </a:r>
          </a:p>
          <a:p>
            <a:pPr algn="just" eaLnBrk="1" hangingPunct="1">
              <a:lnSpc>
                <a:spcPct val="150000"/>
              </a:lnSpc>
            </a:pPr>
            <a:r>
              <a:rPr lang="en-US" sz="2800" dirty="0">
                <a:latin typeface="Times New Roman" panose="02020603050405020304" pitchFamily="18" charset="0"/>
                <a:cs typeface="Times New Roman" panose="02020603050405020304" pitchFamily="18" charset="0"/>
              </a:rPr>
              <a:t>What is well defined? Simple?</a:t>
            </a:r>
          </a:p>
          <a:p>
            <a:pPr algn="just" eaLnBrk="1" hangingPunct="1">
              <a:lnSpc>
                <a:spcPct val="150000"/>
              </a:lnSpc>
            </a:pPr>
            <a:r>
              <a:rPr lang="en-US" sz="2800" dirty="0">
                <a:latin typeface="Times New Roman" panose="02020603050405020304" pitchFamily="18" charset="0"/>
                <a:cs typeface="Times New Roman" panose="02020603050405020304" pitchFamily="18" charset="0"/>
              </a:rPr>
              <a:t>What is unambiguous? effective?</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BD04E6E0-4E42-4E9A-B91F-BC3927EA1A85}"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274638"/>
            <a:ext cx="8229600" cy="792162"/>
          </a:xfrm>
        </p:spPr>
        <p:txBody>
          <a:bodyPr/>
          <a:lstStyle/>
          <a:p>
            <a:pPr eaLnBrk="1" hangingPunct="1"/>
            <a:r>
              <a:rPr lang="en-US" sz="3600" dirty="0">
                <a:latin typeface="Times New Roman" panose="02020603050405020304" pitchFamily="18" charset="0"/>
                <a:cs typeface="Times New Roman" panose="02020603050405020304" pitchFamily="18" charset="0"/>
              </a:rPr>
              <a:t>Terms in Algorithm</a:t>
            </a:r>
          </a:p>
        </p:txBody>
      </p:sp>
      <p:sp>
        <p:nvSpPr>
          <p:cNvPr id="33795" name="Rectangle 3"/>
          <p:cNvSpPr>
            <a:spLocks noGrp="1" noChangeArrowheads="1"/>
          </p:cNvSpPr>
          <p:nvPr>
            <p:ph idx="1"/>
          </p:nvPr>
        </p:nvSpPr>
        <p:spPr>
          <a:xfrm>
            <a:off x="685800" y="1295401"/>
            <a:ext cx="10972800" cy="4830763"/>
          </a:xfrm>
        </p:spPr>
        <p:txBody>
          <a:bodyPr/>
          <a:lstStyle/>
          <a:p>
            <a:pPr eaLnBrk="1" hangingPunct="1">
              <a:lnSpc>
                <a:spcPct val="150000"/>
              </a:lnSpc>
            </a:pPr>
            <a:r>
              <a:rPr lang="en-US" sz="2400" b="1" dirty="0">
                <a:latin typeface="Times New Roman" panose="02020603050405020304" pitchFamily="18" charset="0"/>
                <a:cs typeface="Times New Roman" panose="02020603050405020304" pitchFamily="18" charset="0"/>
              </a:rPr>
              <a:t>Simple</a:t>
            </a:r>
            <a:r>
              <a:rPr lang="en-US" sz="2400" dirty="0">
                <a:latin typeface="Times New Roman" panose="02020603050405020304" pitchFamily="18" charset="0"/>
                <a:cs typeface="Times New Roman" panose="02020603050405020304" pitchFamily="18" charset="0"/>
              </a:rPr>
              <a:t>: A statement that is written in a simple language and is understandable to the reader.</a:t>
            </a:r>
          </a:p>
          <a:p>
            <a:pPr lvl="1" eaLnBrk="1" hangingPunct="1">
              <a:lnSpc>
                <a:spcPct val="150000"/>
              </a:lnSpc>
            </a:pPr>
            <a:r>
              <a:rPr lang="en-US" sz="2400" dirty="0">
                <a:latin typeface="Times New Roman" panose="02020603050405020304" pitchFamily="18" charset="0"/>
                <a:cs typeface="Times New Roman" panose="02020603050405020304" pitchFamily="18" charset="0"/>
              </a:rPr>
              <a:t>Complex and compound statements are to be avoided. </a:t>
            </a:r>
          </a:p>
          <a:p>
            <a:pPr lvl="1" eaLnBrk="1" hangingPunct="1">
              <a:lnSpc>
                <a:spcPct val="150000"/>
              </a:lnSpc>
            </a:pPr>
            <a:r>
              <a:rPr lang="en-US" sz="2400" dirty="0">
                <a:latin typeface="Times New Roman" panose="02020603050405020304" pitchFamily="18" charset="0"/>
                <a:cs typeface="Times New Roman" panose="02020603050405020304" pitchFamily="18" charset="0"/>
              </a:rPr>
              <a:t>General strategy is KISS – Keep It Simple Stupid.</a:t>
            </a:r>
          </a:p>
          <a:p>
            <a:pPr lvl="1" eaLnBrk="1" hangingPunct="1">
              <a:lnSpc>
                <a:spcPct val="150000"/>
              </a:lnSpc>
            </a:pPr>
            <a:endParaRPr lang="en-US" sz="2400" dirty="0">
              <a:latin typeface="Times New Roman" panose="02020603050405020304" pitchFamily="18" charset="0"/>
              <a:cs typeface="Times New Roman" panose="02020603050405020304" pitchFamily="18" charset="0"/>
            </a:endParaRPr>
          </a:p>
          <a:p>
            <a:pPr algn="just" eaLnBrk="1" hangingPunct="1">
              <a:lnSpc>
                <a:spcPct val="150000"/>
              </a:lnSpc>
            </a:pPr>
            <a:r>
              <a:rPr lang="en-US" sz="2400" b="1" dirty="0">
                <a:latin typeface="Times New Roman" panose="02020603050405020304" pitchFamily="18" charset="0"/>
                <a:cs typeface="Times New Roman" panose="02020603050405020304" pitchFamily="18" charset="0"/>
              </a:rPr>
              <a:t>Unambiguous</a:t>
            </a:r>
            <a:r>
              <a:rPr lang="en-US" sz="2400" dirty="0">
                <a:latin typeface="Times New Roman" panose="02020603050405020304" pitchFamily="18" charset="0"/>
                <a:cs typeface="Times New Roman" panose="02020603050405020304" pitchFamily="18" charset="0"/>
              </a:rPr>
              <a:t>: A statement without ambiguities and is based on mathematical facts</a:t>
            </a:r>
          </a:p>
          <a:p>
            <a:pPr lvl="1" algn="just" eaLnBrk="1" hangingPunct="1">
              <a:lnSpc>
                <a:spcPct val="150000"/>
              </a:lnSpc>
            </a:pPr>
            <a:r>
              <a:rPr lang="en-US" sz="2400" dirty="0">
                <a:latin typeface="Times New Roman" panose="02020603050405020304" pitchFamily="18" charset="0"/>
                <a:cs typeface="Times New Roman" panose="02020603050405020304" pitchFamily="18" charset="0"/>
              </a:rPr>
              <a:t>The expression a/b/c. Is it a/(b/c) or (a/b)/c?</a:t>
            </a:r>
          </a:p>
          <a:p>
            <a:pPr eaLnBrk="1" hangingPunct="1">
              <a:lnSpc>
                <a:spcPct val="150000"/>
              </a:lnSpc>
            </a:pPr>
            <a:endParaRPr lang="en-US"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itchFamily="2" charset="2"/>
              <a:buNone/>
            </a:pPr>
            <a:endParaRPr lang="en-US" sz="2000" dirty="0"/>
          </a:p>
          <a:p>
            <a:pPr eaLnBrk="1" hangingPunct="1">
              <a:lnSpc>
                <a:spcPct val="90000"/>
              </a:lnSpc>
              <a:buFont typeface="Wingdings" pitchFamily="2" charset="2"/>
              <a:buNone/>
            </a:pPr>
            <a:endParaRPr lang="en-US" sz="2400" dirty="0"/>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33A313B1-BB88-4535-977B-E1E4A4496F52}" type="slidenum">
              <a:rPr lang="en-US"/>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 calcmode="lin" valueType="num">
                                      <p:cBhvr additive="base">
                                        <p:cTn id="25"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pRg st="5" end="5"/>
                                            </p:txEl>
                                          </p:spTgt>
                                        </p:tgtEl>
                                        <p:attrNameLst>
                                          <p:attrName>style.visibility</p:attrName>
                                        </p:attrNameLst>
                                      </p:cBhvr>
                                      <p:to>
                                        <p:strVal val="visible"/>
                                      </p:to>
                                    </p:set>
                                    <p:anim calcmode="lin" valueType="num">
                                      <p:cBhvr additive="base">
                                        <p:cTn id="31"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274638"/>
            <a:ext cx="8229600" cy="639762"/>
          </a:xfrm>
        </p:spPr>
        <p:txBody>
          <a:bodyPr/>
          <a:lstStyle/>
          <a:p>
            <a:pPr eaLnBrk="1" hangingPunct="1"/>
            <a:r>
              <a:rPr lang="en-US" sz="3600" dirty="0">
                <a:latin typeface="Times New Roman" panose="02020603050405020304" pitchFamily="18" charset="0"/>
                <a:cs typeface="Times New Roman" panose="02020603050405020304" pitchFamily="18" charset="0"/>
              </a:rPr>
              <a:t>Terms in Algorithm</a:t>
            </a:r>
          </a:p>
        </p:txBody>
      </p:sp>
      <p:sp>
        <p:nvSpPr>
          <p:cNvPr id="34819" name="Rectangle 3"/>
          <p:cNvSpPr>
            <a:spLocks noGrp="1" noChangeArrowheads="1"/>
          </p:cNvSpPr>
          <p:nvPr>
            <p:ph idx="1"/>
          </p:nvPr>
        </p:nvSpPr>
        <p:spPr>
          <a:xfrm>
            <a:off x="457200" y="1143001"/>
            <a:ext cx="11125200" cy="4983163"/>
          </a:xfrm>
        </p:spPr>
        <p:txBody>
          <a:bodyPr/>
          <a:lstStyle/>
          <a:p>
            <a:pPr algn="just" eaLnBrk="1" hangingPunct="1">
              <a:lnSpc>
                <a:spcPct val="150000"/>
              </a:lnSpc>
            </a:pPr>
            <a:endParaRPr lang="en-US" sz="2400" b="1" dirty="0">
              <a:latin typeface="Times New Roman" panose="02020603050405020304" pitchFamily="18" charset="0"/>
              <a:cs typeface="Times New Roman" panose="02020603050405020304" pitchFamily="18" charset="0"/>
            </a:endParaRPr>
          </a:p>
          <a:p>
            <a:pPr eaLnBrk="1" hangingPunct="1">
              <a:lnSpc>
                <a:spcPct val="150000"/>
              </a:lnSpc>
            </a:pPr>
            <a:r>
              <a:rPr lang="en-US" sz="2400" b="1" dirty="0">
                <a:latin typeface="Times New Roman" panose="02020603050405020304" pitchFamily="18" charset="0"/>
                <a:cs typeface="Times New Roman" panose="02020603050405020304" pitchFamily="18" charset="0"/>
              </a:rPr>
              <a:t>Well defined</a:t>
            </a:r>
            <a:r>
              <a:rPr lang="en-US" sz="2400" dirty="0">
                <a:latin typeface="Times New Roman" panose="02020603050405020304" pitchFamily="18" charset="0"/>
                <a:cs typeface="Times New Roman" panose="02020603050405020304" pitchFamily="18" charset="0"/>
              </a:rPr>
              <a:t>: A statement is well defined if it is unambiguous and its objects are independent of their representation.</a:t>
            </a:r>
          </a:p>
          <a:p>
            <a:pPr lvl="1" eaLnBrk="1" hangingPunct="1">
              <a:lnSpc>
                <a:spcPct val="150000"/>
              </a:lnSpc>
            </a:pPr>
            <a:r>
              <a:rPr lang="en-US" sz="2400" dirty="0">
                <a:latin typeface="Times New Roman" panose="02020603050405020304" pitchFamily="18" charset="0"/>
                <a:cs typeface="Times New Roman" panose="02020603050405020304" pitchFamily="18" charset="0"/>
              </a:rPr>
              <a:t>Heat water is not well defined. Has an ambiguity. Boil water is well defined.</a:t>
            </a:r>
          </a:p>
          <a:p>
            <a:pPr eaLnBrk="1" hangingPunct="1">
              <a:lnSpc>
                <a:spcPct val="90000"/>
              </a:lnSpc>
            </a:pPr>
            <a:endParaRPr lang="en-US" sz="2800" dirty="0"/>
          </a:p>
          <a:p>
            <a:pPr algn="just" eaLnBrk="1" hangingPunct="1">
              <a:lnSpc>
                <a:spcPct val="150000"/>
              </a:lnSpc>
            </a:pPr>
            <a:r>
              <a:rPr lang="en-US" sz="2400" b="1" dirty="0">
                <a:latin typeface="Times New Roman" panose="02020603050405020304" pitchFamily="18" charset="0"/>
                <a:cs typeface="Times New Roman" panose="02020603050405020304" pitchFamily="18" charset="0"/>
              </a:rPr>
              <a:t>Effective</a:t>
            </a:r>
            <a:r>
              <a:rPr lang="en-US" sz="2400" dirty="0">
                <a:latin typeface="Times New Roman" panose="02020603050405020304" pitchFamily="18" charset="0"/>
                <a:cs typeface="Times New Roman" panose="02020603050405020304" pitchFamily="18" charset="0"/>
              </a:rPr>
              <a:t>: A statement that can be properly executed and it must change the state.</a:t>
            </a:r>
          </a:p>
          <a:p>
            <a:pPr marL="457200" lvl="1" indent="0" algn="just" eaLnBrk="1" hangingPunct="1">
              <a:lnSpc>
                <a:spcPct val="150000"/>
              </a:lnSpc>
              <a:buNone/>
            </a:pPr>
            <a:r>
              <a:rPr lang="en-US" sz="2400" dirty="0">
                <a:latin typeface="Times New Roman" panose="02020603050405020304" pitchFamily="18" charset="0"/>
                <a:cs typeface="Times New Roman" panose="02020603050405020304" pitchFamily="18" charset="0"/>
              </a:rPr>
              <a:t>x = x is well defined but is not effective.</a:t>
            </a:r>
          </a:p>
          <a:p>
            <a:pPr eaLnBrk="1" hangingPunct="1">
              <a:lnSpc>
                <a:spcPct val="90000"/>
              </a:lnSpc>
              <a:buFont typeface="Wingdings" pitchFamily="2" charset="2"/>
              <a:buNone/>
            </a:pPr>
            <a:endParaRPr lang="en-US" sz="2400" dirty="0"/>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3BD0E1C6-268D-444E-B021-207FCE4F6444}" type="slidenum">
              <a:rPr lang="en-US"/>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 calcmode="lin" valueType="num">
                                      <p:cBhvr additive="base">
                                        <p:cTn id="13"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anim calcmode="lin" valueType="num">
                                      <p:cBhvr additive="base">
                                        <p:cTn id="25"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198081"/>
            <a:ext cx="8229600" cy="609600"/>
          </a:xfrm>
        </p:spPr>
        <p:txBody>
          <a:bodyPr/>
          <a:lstStyle/>
          <a:p>
            <a:pPr eaLnBrk="1" hangingPunct="1"/>
            <a:r>
              <a:rPr lang="en-US" sz="3600" dirty="0">
                <a:latin typeface="Times New Roman" panose="02020603050405020304" pitchFamily="18" charset="0"/>
                <a:cs typeface="Times New Roman" panose="02020603050405020304" pitchFamily="18" charset="0"/>
              </a:rPr>
              <a:t>Terms in Algorithm</a:t>
            </a:r>
          </a:p>
        </p:txBody>
      </p:sp>
      <p:sp>
        <p:nvSpPr>
          <p:cNvPr id="35843" name="Rectangle 3"/>
          <p:cNvSpPr>
            <a:spLocks noGrp="1" noChangeArrowheads="1"/>
          </p:cNvSpPr>
          <p:nvPr>
            <p:ph idx="1"/>
          </p:nvPr>
        </p:nvSpPr>
        <p:spPr>
          <a:xfrm>
            <a:off x="762000" y="914400"/>
            <a:ext cx="10896600" cy="5257800"/>
          </a:xfrm>
        </p:spPr>
        <p:txBody>
          <a:bodyPr/>
          <a:lstStyle/>
          <a:p>
            <a:pPr algn="just" eaLnBrk="1" hangingPunct="1">
              <a:lnSpc>
                <a:spcPct val="150000"/>
              </a:lnSpc>
            </a:pPr>
            <a:r>
              <a:rPr lang="en-US" sz="2400" b="1" dirty="0">
                <a:latin typeface="Times New Roman" panose="02020603050405020304" pitchFamily="18" charset="0"/>
                <a:cs typeface="Times New Roman" panose="02020603050405020304" pitchFamily="18" charset="0"/>
              </a:rPr>
              <a:t>Finite time</a:t>
            </a:r>
            <a:r>
              <a:rPr lang="en-US" sz="2400" dirty="0">
                <a:latin typeface="Times New Roman" panose="02020603050405020304" pitchFamily="18" charset="0"/>
                <a:cs typeface="Times New Roman" panose="02020603050405020304" pitchFamily="18" charset="0"/>
              </a:rPr>
              <a:t>: Time taken to complete the solution must be finite</a:t>
            </a:r>
          </a:p>
          <a:p>
            <a:pPr lvl="1" algn="just" eaLnBrk="1" hangingPunct="1">
              <a:lnSpc>
                <a:spcPct val="150000"/>
              </a:lnSpc>
            </a:pPr>
            <a:r>
              <a:rPr lang="en-US" sz="2400" dirty="0">
                <a:latin typeface="Times New Roman" panose="02020603050405020304" pitchFamily="18" charset="0"/>
                <a:cs typeface="Times New Roman" panose="02020603050405020304" pitchFamily="18" charset="0"/>
              </a:rPr>
              <a:t>Add 1 to each integer is simple, unambiguous, effective but can not be executed in finite amount of time.</a:t>
            </a:r>
          </a:p>
          <a:p>
            <a:pPr lvl="1" algn="just" eaLnBrk="1" hangingPunct="1">
              <a:lnSpc>
                <a:spcPct val="150000"/>
              </a:lnSpc>
            </a:pPr>
            <a:endParaRPr lang="en-US" sz="2400" dirty="0">
              <a:latin typeface="Times New Roman" panose="02020603050405020304" pitchFamily="18" charset="0"/>
              <a:cs typeface="Times New Roman" panose="02020603050405020304" pitchFamily="18" charset="0"/>
            </a:endParaRPr>
          </a:p>
          <a:p>
            <a:pPr algn="just" eaLnBrk="1" hangingPunct="1">
              <a:lnSpc>
                <a:spcPct val="150000"/>
              </a:lnSpc>
            </a:pPr>
            <a:r>
              <a:rPr lang="en-US" sz="2400" b="1" dirty="0">
                <a:latin typeface="Times New Roman" panose="02020603050405020304" pitchFamily="18" charset="0"/>
                <a:cs typeface="Times New Roman" panose="02020603050405020304" pitchFamily="18" charset="0"/>
              </a:rPr>
              <a:t>Sequential execution</a:t>
            </a:r>
            <a:r>
              <a:rPr lang="en-US" sz="2400" dirty="0">
                <a:latin typeface="Times New Roman" panose="02020603050405020304" pitchFamily="18" charset="0"/>
                <a:cs typeface="Times New Roman" panose="02020603050405020304" pitchFamily="18" charset="0"/>
              </a:rPr>
              <a:t>: All the statements must be executed in sequential order one after other – including branching statements.</a:t>
            </a:r>
          </a:p>
          <a:p>
            <a:pPr lvl="1" eaLnBrk="1" hangingPunct="1">
              <a:lnSpc>
                <a:spcPct val="90000"/>
              </a:lnSpc>
            </a:pPr>
            <a:endParaRPr lang="en-US" sz="2000" dirty="0"/>
          </a:p>
          <a:p>
            <a:pPr eaLnBrk="1" hangingPunct="1">
              <a:lnSpc>
                <a:spcPct val="90000"/>
              </a:lnSpc>
            </a:pPr>
            <a:endParaRPr lang="en-US" sz="2400" dirty="0"/>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7A9655CF-0355-4E23-B537-ED3ED0662A0F}" type="slidenum">
              <a:rPr lang="en-US"/>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What is a Program?</a:t>
            </a:r>
          </a:p>
        </p:txBody>
      </p:sp>
      <p:sp>
        <p:nvSpPr>
          <p:cNvPr id="120835" name="Rectangle 3"/>
          <p:cNvSpPr>
            <a:spLocks noGrp="1" noChangeArrowheads="1"/>
          </p:cNvSpPr>
          <p:nvPr>
            <p:ph idx="1"/>
          </p:nvPr>
        </p:nvSpPr>
        <p:spPr>
          <a:xfrm>
            <a:off x="762000" y="1143001"/>
            <a:ext cx="9982200" cy="4983163"/>
          </a:xfrm>
        </p:spPr>
        <p:txBody>
          <a:bodyPr/>
          <a:lstStyle/>
          <a:p>
            <a:pPr algn="just" eaLnBrk="1" hangingPunct="1">
              <a:lnSpc>
                <a:spcPct val="150000"/>
              </a:lnSpc>
            </a:pPr>
            <a:r>
              <a:rPr lang="en-US" sz="2400" dirty="0">
                <a:latin typeface="Times New Roman" panose="02020603050405020304" pitchFamily="18" charset="0"/>
                <a:cs typeface="Times New Roman" panose="02020603050405020304" pitchFamily="18" charset="0"/>
              </a:rPr>
              <a:t>Program is an implementation of algorithm in a specific language by following the rules of the language</a:t>
            </a:r>
          </a:p>
          <a:p>
            <a:pPr algn="just" eaLnBrk="1" hangingPunct="1">
              <a:lnSpc>
                <a:spcPct val="150000"/>
              </a:lnSpc>
            </a:pPr>
            <a:endParaRPr lang="en-US" sz="2400" dirty="0">
              <a:latin typeface="Times New Roman" panose="02020603050405020304" pitchFamily="18" charset="0"/>
              <a:cs typeface="Times New Roman" panose="02020603050405020304" pitchFamily="18" charset="0"/>
            </a:endParaRPr>
          </a:p>
          <a:p>
            <a:pPr algn="just" eaLnBrk="1" hangingPunct="1">
              <a:lnSpc>
                <a:spcPct val="150000"/>
              </a:lnSpc>
            </a:pPr>
            <a:r>
              <a:rPr lang="en-US" sz="2400" dirty="0">
                <a:latin typeface="Times New Roman" panose="02020603050405020304" pitchFamily="18" charset="0"/>
                <a:cs typeface="Times New Roman" panose="02020603050405020304" pitchFamily="18" charset="0"/>
              </a:rPr>
              <a:t>Algorithm must terminate in finite amount of time, where as program can be infinite, if it is not properly coded.</a:t>
            </a:r>
          </a:p>
          <a:p>
            <a:pPr algn="just" eaLnBrk="1" hangingPunct="1">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3600" dirty="0">
                <a:latin typeface="Times New Roman" panose="02020603050405020304" pitchFamily="18" charset="0"/>
                <a:cs typeface="Times New Roman" panose="02020603050405020304" pitchFamily="18" charset="0"/>
              </a:rPr>
              <a:t>The Course</a:t>
            </a:r>
          </a:p>
        </p:txBody>
      </p:sp>
      <p:sp>
        <p:nvSpPr>
          <p:cNvPr id="3075" name="Rectangle 3"/>
          <p:cNvSpPr>
            <a:spLocks noGrp="1" noChangeArrowheads="1"/>
          </p:cNvSpPr>
          <p:nvPr>
            <p:ph idx="1"/>
          </p:nvPr>
        </p:nvSpPr>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r>
              <a:rPr lang="en-US" dirty="0">
                <a:solidFill>
                  <a:srgbClr val="FF0000"/>
                </a:solidFill>
              </a:rPr>
              <a:t>DATA STRUCTURES</a:t>
            </a: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a:t>Dr Somaraju Suvvari                                                                                                        NITP -- CS3401</a:t>
            </a:r>
            <a:endParaRPr lang="en-US" dirty="0"/>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98AF-E23C-42DF-B944-9420CB33D0AC}"/>
              </a:ext>
            </a:extLst>
          </p:cNvPr>
          <p:cNvSpPr>
            <a:spLocks noGrp="1"/>
          </p:cNvSpPr>
          <p:nvPr>
            <p:ph type="title"/>
          </p:nvPr>
        </p:nvSpPr>
        <p:spPr>
          <a:xfrm>
            <a:off x="1981200" y="274638"/>
            <a:ext cx="8229600" cy="639762"/>
          </a:xfrm>
        </p:spPr>
        <p:txBody>
          <a:bodyPr/>
          <a:lstStyle/>
          <a:p>
            <a:r>
              <a:rPr lang="en-IN" sz="3600" dirty="0">
                <a:latin typeface="Times New Roman" panose="02020603050405020304" pitchFamily="18" charset="0"/>
                <a:cs typeface="Times New Roman" panose="02020603050405020304" pitchFamily="18" charset="0"/>
              </a:rPr>
              <a:t>What is data ?</a:t>
            </a:r>
          </a:p>
        </p:txBody>
      </p:sp>
      <p:sp>
        <p:nvSpPr>
          <p:cNvPr id="3" name="Content Placeholder 2">
            <a:extLst>
              <a:ext uri="{FF2B5EF4-FFF2-40B4-BE49-F238E27FC236}">
                <a16:creationId xmlns:a16="http://schemas.microsoft.com/office/drawing/2014/main" id="{D5E9EF5C-FE06-42BE-9333-CD5FB0D5F0FA}"/>
              </a:ext>
            </a:extLst>
          </p:cNvPr>
          <p:cNvSpPr>
            <a:spLocks noGrp="1"/>
          </p:cNvSpPr>
          <p:nvPr>
            <p:ph idx="1"/>
          </p:nvPr>
        </p:nvSpPr>
        <p:spPr>
          <a:xfrm>
            <a:off x="533400" y="1066801"/>
            <a:ext cx="11049000" cy="5059363"/>
          </a:xfrm>
        </p:spPr>
        <p:txBody>
          <a:bodyPr/>
          <a:lstStyle/>
          <a:p>
            <a:pPr marL="0" indent="0">
              <a:lnSpc>
                <a:spcPct val="150000"/>
              </a:lnSpc>
              <a:buNone/>
            </a:pPr>
            <a:r>
              <a:rPr lang="en-US" sz="2400" i="1" dirty="0">
                <a:solidFill>
                  <a:srgbClr val="222222"/>
                </a:solidFill>
                <a:latin typeface="Times New Roman" panose="02020603050405020304" pitchFamily="18" charset="0"/>
                <a:cs typeface="Times New Roman" panose="02020603050405020304" pitchFamily="18" charset="0"/>
              </a:rPr>
              <a:t>“</a:t>
            </a:r>
            <a:r>
              <a:rPr lang="en-US" sz="2400" dirty="0">
                <a:solidFill>
                  <a:srgbClr val="222222"/>
                </a:solidFill>
                <a:latin typeface="Times New Roman" panose="02020603050405020304" pitchFamily="18" charset="0"/>
                <a:cs typeface="Times New Roman" panose="02020603050405020304" pitchFamily="18" charset="0"/>
              </a:rPr>
              <a:t>Data can be defined as an elementary value or the collection of values” .</a:t>
            </a:r>
          </a:p>
          <a:p>
            <a:pPr marL="0" indent="0">
              <a:lnSpc>
                <a:spcPct val="150000"/>
              </a:lnSpc>
              <a:buNone/>
            </a:pPr>
            <a:r>
              <a:rPr lang="en-US" sz="2400" dirty="0">
                <a:solidFill>
                  <a:srgbClr val="222222"/>
                </a:solidFill>
                <a:latin typeface="Times New Roman" panose="02020603050405020304" pitchFamily="18" charset="0"/>
                <a:cs typeface="Times New Roman" panose="02020603050405020304" pitchFamily="18" charset="0"/>
              </a:rPr>
              <a:t>  For example, student’s name and his/her id is the data about the student. </a:t>
            </a:r>
          </a:p>
          <a:p>
            <a:pPr marL="0" indent="0">
              <a:lnSpc>
                <a:spcPct val="150000"/>
              </a:lnSpc>
              <a:buNone/>
            </a:pPr>
            <a:r>
              <a:rPr lang="en-US" sz="2400" dirty="0">
                <a:solidFill>
                  <a:srgbClr val="222222"/>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rgbClr val="222222"/>
                </a:solidFill>
                <a:latin typeface="Times New Roman" panose="02020603050405020304" pitchFamily="18" charset="0"/>
                <a:cs typeface="Times New Roman" panose="02020603050405020304" pitchFamily="18" charset="0"/>
              </a:rPr>
              <a:t>  In general data is an input quantity or value processed by the algorithm.</a:t>
            </a:r>
          </a:p>
          <a:p>
            <a:pPr marL="0" indent="0">
              <a:lnSpc>
                <a:spcPct val="15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E4EB9F8-E4E2-49E7-8ED4-C9AECCB2A670}"/>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id="{FDC52901-A336-4215-94E0-17E8CAE8BF69}"/>
              </a:ext>
            </a:extLst>
          </p:cNvPr>
          <p:cNvSpPr>
            <a:spLocks noGrp="1"/>
          </p:cNvSpPr>
          <p:nvPr>
            <p:ph type="sldNum" sz="quarter" idx="12"/>
          </p:nvPr>
        </p:nvSpPr>
        <p:spPr/>
        <p:txBody>
          <a:bodyPr/>
          <a:lstStyle/>
          <a:p>
            <a:pPr>
              <a:defRPr/>
            </a:pPr>
            <a:fld id="{C6079508-DB6F-4745-8CEA-5138A795D93C}" type="slidenum">
              <a:rPr lang="en-US" smtClean="0"/>
              <a:pPr>
                <a:defRPr/>
              </a:pPr>
              <a:t>20</a:t>
            </a:fld>
            <a:endParaRPr lang="en-US"/>
          </a:p>
        </p:txBody>
      </p:sp>
    </p:spTree>
    <p:extLst>
      <p:ext uri="{BB962C8B-B14F-4D97-AF65-F5344CB8AC3E}">
        <p14:creationId xmlns:p14="http://schemas.microsoft.com/office/powerpoint/2010/main" val="1751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0336D3-2938-4EDF-A1A7-D056CACAF36C}"/>
              </a:ext>
            </a:extLst>
          </p:cNvPr>
          <p:cNvSpPr>
            <a:spLocks noGrp="1"/>
          </p:cNvSpPr>
          <p:nvPr>
            <p:ph type="title"/>
          </p:nvPr>
        </p:nvSpPr>
        <p:spPr>
          <a:xfrm>
            <a:off x="2209800" y="2514600"/>
            <a:ext cx="8229600" cy="1143000"/>
          </a:xfrm>
        </p:spPr>
        <p:txBody>
          <a:bodyPr/>
          <a:lstStyle/>
          <a:p>
            <a:r>
              <a:rPr lang="en-IN" sz="3600" dirty="0">
                <a:latin typeface="Times New Roman" panose="02020603050405020304" pitchFamily="18" charset="0"/>
                <a:cs typeface="Times New Roman" panose="02020603050405020304" pitchFamily="18" charset="0"/>
              </a:rPr>
              <a:t>Motivation Examples of Data Structures</a:t>
            </a:r>
          </a:p>
        </p:txBody>
      </p:sp>
      <p:sp>
        <p:nvSpPr>
          <p:cNvPr id="4" name="Footer Placeholder 3">
            <a:extLst>
              <a:ext uri="{FF2B5EF4-FFF2-40B4-BE49-F238E27FC236}">
                <a16:creationId xmlns:a16="http://schemas.microsoft.com/office/drawing/2014/main" id="{24D135F9-1C58-48FD-A4DC-AA6ED94F36FA}"/>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id="{215C9617-A38D-496A-82A7-405569B4ADFC}"/>
              </a:ext>
            </a:extLst>
          </p:cNvPr>
          <p:cNvSpPr>
            <a:spLocks noGrp="1"/>
          </p:cNvSpPr>
          <p:nvPr>
            <p:ph type="sldNum" sz="quarter" idx="12"/>
          </p:nvPr>
        </p:nvSpPr>
        <p:spPr/>
        <p:txBody>
          <a:bodyPr/>
          <a:lstStyle/>
          <a:p>
            <a:pPr>
              <a:defRPr/>
            </a:pPr>
            <a:fld id="{C6079508-DB6F-4745-8CEA-5138A795D93C}" type="slidenum">
              <a:rPr lang="en-US" smtClean="0"/>
              <a:pPr>
                <a:defRPr/>
              </a:pPr>
              <a:t>21</a:t>
            </a:fld>
            <a:endParaRPr lang="en-US"/>
          </a:p>
        </p:txBody>
      </p:sp>
    </p:spTree>
    <p:extLst>
      <p:ext uri="{BB962C8B-B14F-4D97-AF65-F5344CB8AC3E}">
        <p14:creationId xmlns:p14="http://schemas.microsoft.com/office/powerpoint/2010/main" val="3032375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503238"/>
          </a:xfrm>
        </p:spPr>
        <p:txBody>
          <a:bodyPr/>
          <a:lstStyle/>
          <a:p>
            <a:pPr eaLnBrk="1" hangingPunct="1"/>
            <a:r>
              <a:rPr lang="en-US" sz="3600" dirty="0">
                <a:latin typeface="Times New Roman" panose="02020603050405020304" pitchFamily="18" charset="0"/>
                <a:cs typeface="Times New Roman" panose="02020603050405020304" pitchFamily="18" charset="0"/>
              </a:rPr>
              <a:t>Example-1</a:t>
            </a:r>
          </a:p>
        </p:txBody>
      </p:sp>
      <p:sp>
        <p:nvSpPr>
          <p:cNvPr id="120835" name="Rectangle 3"/>
          <p:cNvSpPr>
            <a:spLocks noGrp="1" noChangeArrowheads="1"/>
          </p:cNvSpPr>
          <p:nvPr>
            <p:ph idx="1"/>
          </p:nvPr>
        </p:nvSpPr>
        <p:spPr>
          <a:xfrm>
            <a:off x="609600" y="1143001"/>
            <a:ext cx="11201400" cy="5213350"/>
          </a:xfrm>
        </p:spPr>
        <p:txBody>
          <a:bodyPr/>
          <a:lstStyle/>
          <a:p>
            <a:pPr algn="just"/>
            <a:r>
              <a:rPr lang="en-US" sz="2400" b="1" dirty="0">
                <a:latin typeface="Times New Roman" panose="02020603050405020304" pitchFamily="18" charset="0"/>
                <a:cs typeface="Times New Roman" panose="02020603050405020304" pitchFamily="18" charset="0"/>
              </a:rPr>
              <a:t>Given</a:t>
            </a:r>
            <a:r>
              <a:rPr lang="en-US" sz="2400" dirty="0">
                <a:latin typeface="Times New Roman" panose="02020603050405020304" pitchFamily="18" charset="0"/>
                <a:cs typeface="Times New Roman" panose="02020603050405020304" pitchFamily="18" charset="0"/>
              </a:rPr>
              <a:t>: a telephone directory storing telephone no. of </a:t>
            </a:r>
            <a:r>
              <a:rPr lang="en-US" sz="2400" b="1" dirty="0">
                <a:latin typeface="Times New Roman" panose="02020603050405020304" pitchFamily="18" charset="0"/>
                <a:cs typeface="Times New Roman" panose="02020603050405020304" pitchFamily="18" charset="0"/>
              </a:rPr>
              <a:t>hundred million </a:t>
            </a:r>
            <a:r>
              <a:rPr lang="en-US" sz="2400" dirty="0">
                <a:latin typeface="Times New Roman" panose="02020603050405020304" pitchFamily="18" charset="0"/>
                <a:cs typeface="Times New Roman" panose="02020603050405020304" pitchFamily="18" charset="0"/>
              </a:rPr>
              <a:t>persons. </a:t>
            </a:r>
          </a:p>
          <a:p>
            <a:pPr algn="just"/>
            <a:r>
              <a:rPr lang="en-US" sz="2400" b="1" dirty="0">
                <a:latin typeface="Times New Roman" panose="02020603050405020304" pitchFamily="18" charset="0"/>
                <a:cs typeface="Times New Roman" panose="02020603050405020304" pitchFamily="18" charset="0"/>
              </a:rPr>
              <a:t>Aim: A</a:t>
            </a:r>
            <a:r>
              <a:rPr lang="en-US" sz="2400" dirty="0">
                <a:latin typeface="Times New Roman" panose="02020603050405020304" pitchFamily="18" charset="0"/>
                <a:cs typeface="Times New Roman" panose="02020603050405020304" pitchFamily="18" charset="0"/>
              </a:rPr>
              <a:t>nswer a sequence of </a:t>
            </a:r>
            <a:r>
              <a:rPr lang="en-US" sz="2400" b="1" dirty="0">
                <a:latin typeface="Times New Roman" panose="02020603050405020304" pitchFamily="18" charset="0"/>
                <a:cs typeface="Times New Roman" panose="02020603050405020304" pitchFamily="18" charset="0"/>
              </a:rPr>
              <a:t>queries </a:t>
            </a:r>
            <a:r>
              <a:rPr lang="en-US" sz="2400" dirty="0">
                <a:latin typeface="Times New Roman" panose="02020603050405020304" pitchFamily="18" charset="0"/>
                <a:cs typeface="Times New Roman" panose="02020603050405020304" pitchFamily="18" charset="0"/>
              </a:rPr>
              <a:t>of the form </a:t>
            </a:r>
          </a:p>
          <a:p>
            <a:pPr marL="0" indent="0" algn="ctr">
              <a:buNone/>
            </a:pPr>
            <a:r>
              <a:rPr lang="en-US" sz="2400" i="1" dirty="0">
                <a:latin typeface="Times New Roman" panose="02020603050405020304" pitchFamily="18" charset="0"/>
                <a:cs typeface="Times New Roman" panose="02020603050405020304" pitchFamily="18" charset="0"/>
              </a:rPr>
              <a:t>“what is the phone number of a given person ?”. </a:t>
            </a:r>
            <a:endParaRPr lang="en-US" sz="2400" dirty="0">
              <a:latin typeface="Times New Roman" panose="02020603050405020304" pitchFamily="18" charset="0"/>
              <a:cs typeface="Times New Roman" panose="02020603050405020304" pitchFamily="18" charset="0"/>
            </a:endParaRPr>
          </a:p>
          <a:p>
            <a:pPr marL="0" indent="0" algn="just">
              <a:buNone/>
            </a:pPr>
            <a:r>
              <a:rPr lang="en-IN" sz="2400" b="1" u="sng" dirty="0">
                <a:latin typeface="Times New Roman" panose="02020603050405020304" pitchFamily="18" charset="0"/>
                <a:cs typeface="Times New Roman" panose="02020603050405020304" pitchFamily="18" charset="0"/>
              </a:rPr>
              <a:t>Solution 1 </a:t>
            </a:r>
          </a:p>
          <a:p>
            <a:pPr algn="just"/>
            <a:r>
              <a:rPr lang="en-US" sz="2400" dirty="0">
                <a:latin typeface="Times New Roman" panose="02020603050405020304" pitchFamily="18" charset="0"/>
                <a:cs typeface="Times New Roman" panose="02020603050405020304" pitchFamily="18" charset="0"/>
              </a:rPr>
              <a:t>Keep the directory in an unordered array. </a:t>
            </a:r>
          </a:p>
          <a:p>
            <a:pPr algn="just"/>
            <a:r>
              <a:rPr lang="en-US" sz="2400" dirty="0">
                <a:latin typeface="Times New Roman" panose="02020603050405020304" pitchFamily="18" charset="0"/>
                <a:cs typeface="Times New Roman" panose="02020603050405020304" pitchFamily="18" charset="0"/>
              </a:rPr>
              <a:t>do </a:t>
            </a:r>
            <a:r>
              <a:rPr lang="en-US" sz="2400" b="1" dirty="0">
                <a:latin typeface="Times New Roman" panose="02020603050405020304" pitchFamily="18" charset="0"/>
                <a:cs typeface="Times New Roman" panose="02020603050405020304" pitchFamily="18" charset="0"/>
              </a:rPr>
              <a:t>sequential search </a:t>
            </a:r>
            <a:r>
              <a:rPr lang="en-US" sz="2400" dirty="0">
                <a:latin typeface="Times New Roman" panose="02020603050405020304" pitchFamily="18" charset="0"/>
                <a:cs typeface="Times New Roman" panose="02020603050405020304" pitchFamily="18" charset="0"/>
              </a:rPr>
              <a:t>for each query...(Takes n seconds)</a:t>
            </a:r>
            <a:endParaRPr lang="en-IN" dirty="0"/>
          </a:p>
          <a:p>
            <a:pPr marL="0" indent="0">
              <a:buNone/>
            </a:pPr>
            <a:r>
              <a:rPr lang="en-IN" sz="2400" b="1" u="sng" dirty="0">
                <a:latin typeface="Times New Roman" panose="02020603050405020304" pitchFamily="18" charset="0"/>
                <a:cs typeface="Times New Roman" panose="02020603050405020304" pitchFamily="18" charset="0"/>
              </a:rPr>
              <a:t>Solution 2</a:t>
            </a:r>
            <a:endParaRPr lang="en-IN" sz="2400"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Keep the directory in an ordered array (</a:t>
            </a:r>
            <a:r>
              <a:rPr lang="en-US" sz="2400" b="1" dirty="0">
                <a:latin typeface="Times New Roman" panose="02020603050405020304" pitchFamily="18" charset="0"/>
                <a:cs typeface="Times New Roman" panose="02020603050405020304" pitchFamily="18" charset="0"/>
              </a:rPr>
              <a:t>sorted </a:t>
            </a:r>
            <a:r>
              <a:rPr lang="en-US" sz="2400" dirty="0">
                <a:latin typeface="Times New Roman" panose="02020603050405020304" pitchFamily="18" charset="0"/>
                <a:cs typeface="Times New Roman" panose="02020603050405020304" pitchFamily="18" charset="0"/>
              </a:rPr>
              <a:t>according to names)</a:t>
            </a:r>
          </a:p>
          <a:p>
            <a:r>
              <a:rPr lang="en-US" sz="2400" dirty="0">
                <a:latin typeface="Times New Roman" panose="02020603050405020304" pitchFamily="18" charset="0"/>
                <a:cs typeface="Times New Roman" panose="02020603050405020304" pitchFamily="18" charset="0"/>
              </a:rPr>
              <a:t>do </a:t>
            </a:r>
            <a:r>
              <a:rPr lang="en-US" sz="2400" b="1" dirty="0">
                <a:latin typeface="Times New Roman" panose="02020603050405020304" pitchFamily="18" charset="0"/>
                <a:cs typeface="Times New Roman" panose="02020603050405020304" pitchFamily="18" charset="0"/>
              </a:rPr>
              <a:t>binary search </a:t>
            </a:r>
            <a:r>
              <a:rPr lang="en-US" sz="2400" dirty="0">
                <a:latin typeface="Times New Roman" panose="02020603050405020304" pitchFamily="18" charset="0"/>
                <a:cs typeface="Times New Roman" panose="02020603050405020304" pitchFamily="18" charset="0"/>
              </a:rPr>
              <a:t>for each query.  (Takes </a:t>
            </a:r>
            <a:r>
              <a:rPr lang="en-US" sz="2400" dirty="0" err="1">
                <a:latin typeface="Times New Roman" panose="02020603050405020304" pitchFamily="18" charset="0"/>
                <a:cs typeface="Times New Roman" panose="02020603050405020304" pitchFamily="18" charset="0"/>
              </a:rPr>
              <a:t>logn</a:t>
            </a:r>
            <a:r>
              <a:rPr lang="en-US" sz="2400" dirty="0">
                <a:latin typeface="Times New Roman" panose="02020603050405020304" pitchFamily="18" charset="0"/>
                <a:cs typeface="Times New Roman" panose="02020603050405020304" pitchFamily="18" charset="0"/>
              </a:rPr>
              <a:t> seconds)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Observation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Problem</a:t>
            </a:r>
            <a:r>
              <a:rPr lang="en-US" sz="2400" dirty="0">
                <a:latin typeface="Times New Roman" panose="02020603050405020304" pitchFamily="18" charset="0"/>
                <a:cs typeface="Times New Roman" panose="02020603050405020304" pitchFamily="18" charset="0"/>
              </a:rPr>
              <a:t> is same, the data is stored in different formats for both solutions, results in the efficiency of the operations increased (time, etc.)</a:t>
            </a:r>
            <a:r>
              <a:rPr lang="en-US" sz="2400" b="1" dirty="0">
                <a:latin typeface="Times New Roman" panose="02020603050405020304" pitchFamily="18" charset="0"/>
                <a:cs typeface="Times New Roman" panose="02020603050405020304" pitchFamily="18" charset="0"/>
              </a:rPr>
              <a:t>.</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22</a:t>
            </a:fld>
            <a:endParaRPr lang="en-US"/>
          </a:p>
        </p:txBody>
      </p:sp>
    </p:spTree>
    <p:extLst>
      <p:ext uri="{BB962C8B-B14F-4D97-AF65-F5344CB8AC3E}">
        <p14:creationId xmlns:p14="http://schemas.microsoft.com/office/powerpoint/2010/main" val="394756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0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0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08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08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Aim of Data Structure</a:t>
            </a:r>
          </a:p>
        </p:txBody>
      </p:sp>
      <p:sp>
        <p:nvSpPr>
          <p:cNvPr id="120835" name="Rectangle 3"/>
          <p:cNvSpPr>
            <a:spLocks noGrp="1" noChangeArrowheads="1"/>
          </p:cNvSpPr>
          <p:nvPr>
            <p:ph idx="1"/>
          </p:nvPr>
        </p:nvSpPr>
        <p:spPr>
          <a:xfrm>
            <a:off x="609600" y="1143001"/>
            <a:ext cx="10972800" cy="4983163"/>
          </a:xfrm>
        </p:spPr>
        <p:txBody>
          <a:bodyPr/>
          <a:lstStyle/>
          <a:p>
            <a:endParaRPr lang="en-IN" dirty="0"/>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800" dirty="0">
                <a:latin typeface="Times New Roman" panose="02020603050405020304" pitchFamily="18" charset="0"/>
                <a:cs typeface="Times New Roman" panose="02020603050405020304" pitchFamily="18" charset="0"/>
              </a:rPr>
              <a:t>To </a:t>
            </a:r>
            <a:r>
              <a:rPr lang="en-US" sz="2800" dirty="0">
                <a:solidFill>
                  <a:srgbClr val="FF0000"/>
                </a:solidFill>
                <a:latin typeface="Times New Roman" panose="02020603050405020304" pitchFamily="18" charset="0"/>
                <a:cs typeface="Times New Roman" panose="02020603050405020304" pitchFamily="18" charset="0"/>
              </a:rPr>
              <a:t>store/organize </a:t>
            </a:r>
            <a:r>
              <a:rPr lang="en-US" sz="2800" dirty="0">
                <a:latin typeface="Times New Roman" panose="02020603050405020304" pitchFamily="18" charset="0"/>
                <a:cs typeface="Times New Roman" panose="02020603050405020304" pitchFamily="18" charset="0"/>
              </a:rPr>
              <a:t>a given data in the memory of computer so that  each subsequent operations (query/update) can be performed efficiently.</a:t>
            </a:r>
            <a:endParaRPr lang="en-IN" sz="28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23</a:t>
            </a:fld>
            <a:endParaRPr lang="en-US"/>
          </a:p>
        </p:txBody>
      </p:sp>
    </p:spTree>
    <p:extLst>
      <p:ext uri="{BB962C8B-B14F-4D97-AF65-F5344CB8AC3E}">
        <p14:creationId xmlns:p14="http://schemas.microsoft.com/office/powerpoint/2010/main" val="73444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Data Structure</a:t>
            </a:r>
          </a:p>
        </p:txBody>
      </p:sp>
      <p:sp>
        <p:nvSpPr>
          <p:cNvPr id="120835" name="Rectangle 3"/>
          <p:cNvSpPr>
            <a:spLocks noGrp="1" noChangeArrowheads="1"/>
          </p:cNvSpPr>
          <p:nvPr>
            <p:ph idx="1"/>
          </p:nvPr>
        </p:nvSpPr>
        <p:spPr>
          <a:xfrm>
            <a:off x="609600" y="1143001"/>
            <a:ext cx="11277600" cy="4983163"/>
          </a:xfrm>
        </p:spPr>
        <p:txBody>
          <a:bodyPr/>
          <a:lstStyle/>
          <a:p>
            <a:pPr algn="just"/>
            <a:r>
              <a:rPr lang="en-US" sz="2800" dirty="0">
                <a:latin typeface="Times New Roman" panose="02020603050405020304" pitchFamily="18" charset="0"/>
                <a:cs typeface="Times New Roman" panose="02020603050405020304" pitchFamily="18" charset="0"/>
              </a:rPr>
              <a:t>The term </a:t>
            </a:r>
            <a:r>
              <a:rPr lang="en-US" sz="2800" dirty="0">
                <a:solidFill>
                  <a:srgbClr val="FF0000"/>
                </a:solidFill>
                <a:latin typeface="Times New Roman" panose="02020603050405020304" pitchFamily="18" charset="0"/>
                <a:cs typeface="Times New Roman" panose="02020603050405020304" pitchFamily="18" charset="0"/>
              </a:rPr>
              <a:t>data structure</a:t>
            </a:r>
            <a:r>
              <a:rPr lang="en-US" sz="2800" dirty="0">
                <a:latin typeface="Times New Roman" panose="02020603050405020304" pitchFamily="18" charset="0"/>
                <a:cs typeface="Times New Roman" panose="02020603050405020304" pitchFamily="18" charset="0"/>
              </a:rPr>
              <a:t> is used to describe </a:t>
            </a:r>
            <a:r>
              <a:rPr lang="en-US" sz="2800" dirty="0">
                <a:solidFill>
                  <a:srgbClr val="FF0000"/>
                </a:solidFill>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way data is stored</a:t>
            </a:r>
            <a:r>
              <a:rPr lang="en-US" sz="2800" dirty="0">
                <a:latin typeface="Times New Roman" panose="02020603050405020304" pitchFamily="18" charset="0"/>
                <a:cs typeface="Times New Roman" panose="02020603050405020304" pitchFamily="18" charset="0"/>
              </a:rPr>
              <a:t>, and the term </a:t>
            </a:r>
            <a:r>
              <a:rPr lang="en-US" sz="2800" dirty="0">
                <a:solidFill>
                  <a:srgbClr val="00B050"/>
                </a:solidFill>
                <a:latin typeface="Times New Roman" panose="02020603050405020304" pitchFamily="18" charset="0"/>
                <a:cs typeface="Times New Roman" panose="02020603050405020304" pitchFamily="18" charset="0"/>
              </a:rPr>
              <a:t>algorithm</a:t>
            </a:r>
            <a:r>
              <a:rPr lang="en-US" sz="2800" dirty="0">
                <a:latin typeface="Times New Roman" panose="02020603050405020304" pitchFamily="18" charset="0"/>
                <a:cs typeface="Times New Roman" panose="02020603050405020304" pitchFamily="18" charset="0"/>
              </a:rPr>
              <a:t> is used to describe </a:t>
            </a:r>
            <a:r>
              <a:rPr lang="en-US" sz="2800" dirty="0">
                <a:solidFill>
                  <a:srgbClr val="00B050"/>
                </a:solidFill>
                <a:latin typeface="Times New Roman" panose="02020603050405020304" pitchFamily="18" charset="0"/>
                <a:cs typeface="Times New Roman" panose="02020603050405020304" pitchFamily="18" charset="0"/>
              </a:rPr>
              <a:t>the way data is processed</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Data structures and algorithms are interrelated.</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Choosing a </a:t>
            </a:r>
            <a:r>
              <a:rPr lang="en-US" sz="2800" dirty="0">
                <a:solidFill>
                  <a:srgbClr val="FF0000"/>
                </a:solidFill>
                <a:latin typeface="Times New Roman" panose="02020603050405020304" pitchFamily="18" charset="0"/>
                <a:cs typeface="Times New Roman" panose="02020603050405020304" pitchFamily="18" charset="0"/>
              </a:rPr>
              <a:t>data structure affects the kind of algorithm you might use</a:t>
            </a:r>
            <a:r>
              <a:rPr lang="en-US" sz="2800" dirty="0">
                <a:latin typeface="Times New Roman" panose="02020603050405020304" pitchFamily="18" charset="0"/>
                <a:cs typeface="Times New Roman" panose="02020603050405020304" pitchFamily="18" charset="0"/>
              </a:rPr>
              <a:t>, and choosing an </a:t>
            </a:r>
            <a:r>
              <a:rPr lang="en-US" sz="2800" dirty="0">
                <a:solidFill>
                  <a:srgbClr val="00B050"/>
                </a:solidFill>
                <a:latin typeface="Times New Roman" panose="02020603050405020304" pitchFamily="18" charset="0"/>
                <a:cs typeface="Times New Roman" panose="02020603050405020304" pitchFamily="18" charset="0"/>
              </a:rPr>
              <a:t>algorithm affects the data structures we use</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24</a:t>
            </a:fld>
            <a:endParaRPr lang="en-US"/>
          </a:p>
        </p:txBody>
      </p:sp>
    </p:spTree>
    <p:extLst>
      <p:ext uri="{BB962C8B-B14F-4D97-AF65-F5344CB8AC3E}">
        <p14:creationId xmlns:p14="http://schemas.microsoft.com/office/powerpoint/2010/main" val="37660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 calcmode="lin" valueType="num">
                                      <p:cBhvr additive="base">
                                        <p:cTn id="13"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anim calcmode="lin" valueType="num">
                                      <p:cBhvr additive="base">
                                        <p:cTn id="19"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Data Structure (Definition)</a:t>
            </a:r>
          </a:p>
        </p:txBody>
      </p:sp>
      <p:sp>
        <p:nvSpPr>
          <p:cNvPr id="120835" name="Rectangle 3"/>
          <p:cNvSpPr>
            <a:spLocks noGrp="1" noChangeArrowheads="1"/>
          </p:cNvSpPr>
          <p:nvPr>
            <p:ph idx="1"/>
          </p:nvPr>
        </p:nvSpPr>
        <p:spPr>
          <a:xfrm>
            <a:off x="685800" y="1143001"/>
            <a:ext cx="11049000" cy="4983163"/>
          </a:xfrm>
        </p:spPr>
        <p:txBody>
          <a:bodyPr/>
          <a:lstStyle/>
          <a:p>
            <a:pPr algn="just">
              <a:lnSpc>
                <a:spcPct val="150000"/>
              </a:lnSpc>
            </a:pPr>
            <a:r>
              <a:rPr lang="en-IN" sz="2400" i="1" dirty="0">
                <a:solidFill>
                  <a:srgbClr val="FF0000"/>
                </a:solidFill>
                <a:latin typeface="Times New Roman" panose="02020603050405020304" pitchFamily="18" charset="0"/>
                <a:cs typeface="Times New Roman" panose="02020603050405020304" pitchFamily="18" charset="0"/>
              </a:rPr>
              <a:t>Data Structure is a particular way of </a:t>
            </a:r>
            <a:r>
              <a:rPr lang="en-IN" sz="2400" i="1" dirty="0">
                <a:solidFill>
                  <a:srgbClr val="7030A0"/>
                </a:solidFill>
                <a:latin typeface="Times New Roman" panose="02020603050405020304" pitchFamily="18" charset="0"/>
                <a:cs typeface="Times New Roman" panose="02020603050405020304" pitchFamily="18" charset="0"/>
              </a:rPr>
              <a:t>storing</a:t>
            </a:r>
            <a:r>
              <a:rPr lang="en-IN" sz="2400" i="1" dirty="0">
                <a:solidFill>
                  <a:srgbClr val="FF0000"/>
                </a:solidFill>
                <a:latin typeface="Times New Roman" panose="02020603050405020304" pitchFamily="18" charset="0"/>
                <a:cs typeface="Times New Roman" panose="02020603050405020304" pitchFamily="18" charset="0"/>
              </a:rPr>
              <a:t> and </a:t>
            </a:r>
            <a:r>
              <a:rPr lang="en-IN" sz="2400" i="1" dirty="0">
                <a:solidFill>
                  <a:srgbClr val="7030A0"/>
                </a:solidFill>
                <a:latin typeface="Times New Roman" panose="02020603050405020304" pitchFamily="18" charset="0"/>
                <a:cs typeface="Times New Roman" panose="02020603050405020304" pitchFamily="18" charset="0"/>
              </a:rPr>
              <a:t>organizing</a:t>
            </a:r>
            <a:r>
              <a:rPr lang="en-IN" sz="2400" i="1" dirty="0">
                <a:solidFill>
                  <a:srgbClr val="FF0000"/>
                </a:solidFill>
                <a:latin typeface="Times New Roman" panose="02020603050405020304" pitchFamily="18" charset="0"/>
                <a:cs typeface="Times New Roman" panose="02020603050405020304" pitchFamily="18" charset="0"/>
              </a:rPr>
              <a:t> data in a computer so that it can be </a:t>
            </a:r>
            <a:r>
              <a:rPr lang="en-IN" sz="2400" i="1" dirty="0">
                <a:solidFill>
                  <a:srgbClr val="7030A0"/>
                </a:solidFill>
                <a:latin typeface="Times New Roman" panose="02020603050405020304" pitchFamily="18" charset="0"/>
                <a:cs typeface="Times New Roman" panose="02020603050405020304" pitchFamily="18" charset="0"/>
              </a:rPr>
              <a:t>used efficiently </a:t>
            </a:r>
            <a:r>
              <a:rPr lang="en-IN" sz="2400" i="1" dirty="0">
                <a:solidFill>
                  <a:srgbClr val="FF0000"/>
                </a:solidFill>
                <a:latin typeface="Times New Roman" panose="02020603050405020304" pitchFamily="18" charset="0"/>
                <a:cs typeface="Times New Roman" panose="02020603050405020304" pitchFamily="18" charset="0"/>
              </a:rPr>
              <a:t>(operations on the data can be done more efficiently).</a:t>
            </a:r>
            <a:endParaRPr lang="en-IN"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400" i="1" dirty="0">
                <a:solidFill>
                  <a:srgbClr val="00B050"/>
                </a:solidFill>
                <a:latin typeface="Times New Roman" panose="02020603050405020304" pitchFamily="18" charset="0"/>
                <a:cs typeface="Times New Roman" panose="02020603050405020304" pitchFamily="18" charset="0"/>
              </a:rPr>
              <a:t>Data structure is a representation of logical relationship existing between individual </a:t>
            </a:r>
            <a:br>
              <a:rPr lang="en-US" sz="2400" i="1" dirty="0">
                <a:solidFill>
                  <a:srgbClr val="00B050"/>
                </a:solidFill>
                <a:latin typeface="Times New Roman" panose="02020603050405020304" pitchFamily="18" charset="0"/>
                <a:cs typeface="Times New Roman" panose="02020603050405020304" pitchFamily="18" charset="0"/>
              </a:rPr>
            </a:br>
            <a:r>
              <a:rPr lang="en-US" sz="2400" i="1" dirty="0">
                <a:solidFill>
                  <a:srgbClr val="00B050"/>
                </a:solidFill>
                <a:latin typeface="Times New Roman" panose="02020603050405020304" pitchFamily="18" charset="0"/>
                <a:cs typeface="Times New Roman" panose="02020603050405020304" pitchFamily="18" charset="0"/>
              </a:rPr>
              <a:t>elements of data.</a:t>
            </a:r>
          </a:p>
          <a:p>
            <a:pPr algn="just">
              <a:lnSpc>
                <a:spcPct val="150000"/>
              </a:lnSpc>
            </a:pPr>
            <a:r>
              <a:rPr lang="en-US" sz="2400" i="1" dirty="0">
                <a:solidFill>
                  <a:srgbClr val="00B0F0"/>
                </a:solidFill>
                <a:latin typeface="Times New Roman" panose="02020603050405020304" pitchFamily="18" charset="0"/>
                <a:cs typeface="Times New Roman" panose="02020603050405020304" pitchFamily="18" charset="0"/>
              </a:rPr>
              <a:t>Data Structure is a mathematical model of data.</a:t>
            </a:r>
            <a:endParaRPr lang="en-US" sz="2400" i="1" dirty="0">
              <a:latin typeface="Times New Roman" panose="02020603050405020304" pitchFamily="18" charset="0"/>
              <a:cs typeface="Times New Roman" panose="02020603050405020304" pitchFamily="18" charset="0"/>
            </a:endParaRPr>
          </a:p>
          <a:p>
            <a:pPr algn="just">
              <a:lnSpc>
                <a:spcPct val="150000"/>
              </a:lnSpc>
            </a:pPr>
            <a:r>
              <a:rPr lang="en-US" sz="2400" i="1" dirty="0">
                <a:solidFill>
                  <a:srgbClr val="7030A0"/>
                </a:solidFill>
                <a:latin typeface="Times New Roman" panose="02020603050405020304" pitchFamily="18" charset="0"/>
                <a:cs typeface="Times New Roman" panose="02020603050405020304" pitchFamily="18" charset="0"/>
              </a:rPr>
              <a:t>Data Structure is a logical implementation of data.</a:t>
            </a:r>
            <a:endParaRPr lang="en-US" sz="2400" i="1" dirty="0">
              <a:latin typeface="Times New Roman" panose="02020603050405020304" pitchFamily="18" charset="0"/>
              <a:cs typeface="Times New Roman" panose="02020603050405020304" pitchFamily="18" charset="0"/>
            </a:endParaRPr>
          </a:p>
          <a:p>
            <a:pPr algn="just">
              <a:lnSpc>
                <a:spcPct val="150000"/>
              </a:lnSpc>
            </a:pPr>
            <a:r>
              <a:rPr lang="en-US" sz="2400" i="1" dirty="0">
                <a:latin typeface="Times New Roman" panose="02020603050405020304" pitchFamily="18" charset="0"/>
                <a:cs typeface="Times New Roman" panose="02020603050405020304" pitchFamily="18" charset="0"/>
              </a:rPr>
              <a:t>The term data structure is used to describe the way data is stored.</a:t>
            </a:r>
          </a:p>
          <a:p>
            <a:pPr marL="0" indent="0" algn="just">
              <a:lnSpc>
                <a:spcPct val="150000"/>
              </a:lnSpc>
              <a:buNone/>
            </a:pPr>
            <a:endParaRPr lang="en-US" sz="2400" i="1" dirty="0">
              <a:latin typeface="Times New Roman" panose="02020603050405020304" pitchFamily="18" charset="0"/>
              <a:cs typeface="Times New Roman" panose="02020603050405020304" pitchFamily="18" charset="0"/>
            </a:endParaRPr>
          </a:p>
          <a:p>
            <a:pPr marL="0" indent="0" algn="just">
              <a:buNone/>
            </a:pPr>
            <a:endParaRPr lang="en-US" sz="2400" i="1"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25</a:t>
            </a:fld>
            <a:endParaRPr lang="en-US"/>
          </a:p>
        </p:txBody>
      </p:sp>
    </p:spTree>
    <p:extLst>
      <p:ext uri="{BB962C8B-B14F-4D97-AF65-F5344CB8AC3E}">
        <p14:creationId xmlns:p14="http://schemas.microsoft.com/office/powerpoint/2010/main" val="76200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3" end="3"/>
                                            </p:txEl>
                                          </p:spTgt>
                                        </p:tgtEl>
                                        <p:attrNameLst>
                                          <p:attrName>style.visibility</p:attrName>
                                        </p:attrNameLst>
                                      </p:cBhvr>
                                      <p:to>
                                        <p:strVal val="visible"/>
                                      </p:to>
                                    </p:set>
                                    <p:anim calcmode="lin" valueType="num">
                                      <p:cBhvr additive="base">
                                        <p:cTn id="25"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5">
                                            <p:txEl>
                                              <p:pRg st="4" end="4"/>
                                            </p:txEl>
                                          </p:spTgt>
                                        </p:tgtEl>
                                        <p:attrNameLst>
                                          <p:attrName>style.visibility</p:attrName>
                                        </p:attrNameLst>
                                      </p:cBhvr>
                                      <p:to>
                                        <p:strVal val="visible"/>
                                      </p:to>
                                    </p:set>
                                    <p:anim calcmode="lin" valueType="num">
                                      <p:cBhvr additive="base">
                                        <p:cTn id="31"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Data Structure (Definition)</a:t>
            </a:r>
          </a:p>
        </p:txBody>
      </p:sp>
      <p:sp>
        <p:nvSpPr>
          <p:cNvPr id="120835" name="Rectangle 3"/>
          <p:cNvSpPr>
            <a:spLocks noGrp="1" noChangeArrowheads="1"/>
          </p:cNvSpPr>
          <p:nvPr>
            <p:ph idx="1"/>
          </p:nvPr>
        </p:nvSpPr>
        <p:spPr>
          <a:xfrm>
            <a:off x="457200" y="1143001"/>
            <a:ext cx="11125200" cy="4983163"/>
          </a:xfrm>
        </p:spPr>
        <p:txBody>
          <a:bodyPr/>
          <a:lstStyle/>
          <a:p>
            <a:pPr marL="0" indent="0" algn="just">
              <a:buNone/>
            </a:pPr>
            <a:endParaRPr lang="en-US" sz="2400" i="1"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To develop a program of an algorithm we should select an appropriate data structure for that algorithm. Therefore, data structure is also represented as: </a:t>
            </a:r>
          </a:p>
          <a:p>
            <a:pPr marL="0" indent="0">
              <a:buNone/>
            </a:pPr>
            <a:endParaRPr lang="en-IN" sz="2400" b="1" i="1" dirty="0">
              <a:solidFill>
                <a:srgbClr val="000000"/>
              </a:solidFill>
              <a:latin typeface="Times New Roman" panose="02020603050405020304" pitchFamily="18" charset="0"/>
              <a:cs typeface="Times New Roman" panose="02020603050405020304" pitchFamily="18" charset="0"/>
            </a:endParaRPr>
          </a:p>
          <a:p>
            <a:pPr marL="0" indent="0">
              <a:buNone/>
            </a:pPr>
            <a:r>
              <a:rPr lang="en-IN" sz="2400" b="1" i="1" dirty="0">
                <a:solidFill>
                  <a:srgbClr val="000000"/>
                </a:solidFill>
                <a:latin typeface="Times New Roman" panose="02020603050405020304" pitchFamily="18" charset="0"/>
                <a:cs typeface="Times New Roman" panose="02020603050405020304" pitchFamily="18" charset="0"/>
              </a:rPr>
              <a:t>                 Algorithm + Data structure = Program </a:t>
            </a:r>
            <a:endParaRPr lang="en-IN" sz="2400" i="1"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26</a:t>
            </a:fld>
            <a:endParaRPr lang="en-US"/>
          </a:p>
        </p:txBody>
      </p:sp>
    </p:spTree>
    <p:extLst>
      <p:ext uri="{BB962C8B-B14F-4D97-AF65-F5344CB8AC3E}">
        <p14:creationId xmlns:p14="http://schemas.microsoft.com/office/powerpoint/2010/main" val="25819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3" end="3"/>
                                            </p:txEl>
                                          </p:spTgt>
                                        </p:tgtEl>
                                        <p:attrNameLst>
                                          <p:attrName>style.visibility</p:attrName>
                                        </p:attrNameLst>
                                      </p:cBhvr>
                                      <p:to>
                                        <p:strVal val="visible"/>
                                      </p:to>
                                    </p:set>
                                    <p:anim calcmode="lin" valueType="num">
                                      <p:cBhvr additive="base">
                                        <p:cTn id="13"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563562"/>
          </a:xfrm>
        </p:spPr>
        <p:txBody>
          <a:bodyPr/>
          <a:lstStyle/>
          <a:p>
            <a:pPr eaLnBrk="1" hangingPunct="1"/>
            <a:r>
              <a:rPr lang="en-US" sz="3600" dirty="0">
                <a:latin typeface="Times New Roman" panose="02020603050405020304" pitchFamily="18" charset="0"/>
                <a:cs typeface="Times New Roman" panose="02020603050405020304" pitchFamily="18" charset="0"/>
              </a:rPr>
              <a:t>ADT</a:t>
            </a:r>
          </a:p>
        </p:txBody>
      </p:sp>
      <p:sp>
        <p:nvSpPr>
          <p:cNvPr id="120835" name="Rectangle 3"/>
          <p:cNvSpPr>
            <a:spLocks noGrp="1" noChangeArrowheads="1"/>
          </p:cNvSpPr>
          <p:nvPr>
            <p:ph idx="1"/>
          </p:nvPr>
        </p:nvSpPr>
        <p:spPr>
          <a:xfrm>
            <a:off x="685800" y="838201"/>
            <a:ext cx="11049000" cy="528796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design of a data structure involves more than just its organization.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You also need to plan for the way the data will be accessed and processed – that is, how the data will be interpreted </a:t>
            </a:r>
            <a:r>
              <a:rPr lang="en-IN" sz="2400" dirty="0">
                <a:latin typeface="Times New Roman" panose="02020603050405020304" pitchFamily="18" charset="0"/>
                <a:cs typeface="Times New Roman" panose="02020603050405020304" pitchFamily="18" charset="0"/>
              </a:rPr>
              <a:t>actually.</a:t>
            </a: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Considering both the organization of data and the expected operations on the data, leads to the notion of an abstract data type (ADT). </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27</a:t>
            </a:fld>
            <a:endParaRPr lang="en-US"/>
          </a:p>
        </p:txBody>
      </p:sp>
    </p:spTree>
    <p:extLst>
      <p:ext uri="{BB962C8B-B14F-4D97-AF65-F5344CB8AC3E}">
        <p14:creationId xmlns:p14="http://schemas.microsoft.com/office/powerpoint/2010/main" val="2478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 calcmode="lin" valueType="num">
                                      <p:cBhvr additive="base">
                                        <p:cTn id="13"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anim calcmode="lin" valueType="num">
                                      <p:cBhvr additive="base">
                                        <p:cTn id="19"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563562"/>
          </a:xfrm>
        </p:spPr>
        <p:txBody>
          <a:bodyPr/>
          <a:lstStyle/>
          <a:p>
            <a:pPr eaLnBrk="1" hangingPunct="1"/>
            <a:r>
              <a:rPr lang="en-US" sz="3600" dirty="0">
                <a:latin typeface="Times New Roman" panose="02020603050405020304" pitchFamily="18" charset="0"/>
                <a:cs typeface="Times New Roman" panose="02020603050405020304" pitchFamily="18" charset="0"/>
              </a:rPr>
              <a:t>ADT</a:t>
            </a:r>
          </a:p>
        </p:txBody>
      </p:sp>
      <p:sp>
        <p:nvSpPr>
          <p:cNvPr id="120835" name="Rectangle 3"/>
          <p:cNvSpPr>
            <a:spLocks noGrp="1" noChangeArrowheads="1"/>
          </p:cNvSpPr>
          <p:nvPr>
            <p:ph idx="1"/>
          </p:nvPr>
        </p:nvSpPr>
        <p:spPr>
          <a:xfrm>
            <a:off x="533400" y="838201"/>
            <a:ext cx="10820400" cy="5287963"/>
          </a:xfrm>
        </p:spPr>
        <p:txBody>
          <a:bodyPr/>
          <a:lstStyle/>
          <a:p>
            <a:pPr algn="just">
              <a:lnSpc>
                <a:spcPct val="150000"/>
              </a:lnSpc>
            </a:pPr>
            <a:r>
              <a:rPr lang="en-IN" sz="2400" dirty="0">
                <a:solidFill>
                  <a:srgbClr val="00B0F0"/>
                </a:solidFill>
                <a:latin typeface="Times New Roman" panose="02020603050405020304" pitchFamily="18" charset="0"/>
                <a:cs typeface="Times New Roman" panose="02020603050405020304" pitchFamily="18" charset="0"/>
              </a:rPr>
              <a:t>“ADTs are mathematical specifications of set of data and the  set of operations that can be performed on the data without specifying the implementation details”.</a:t>
            </a:r>
          </a:p>
          <a:p>
            <a:pPr algn="just">
              <a:lnSpc>
                <a:spcPct val="150000"/>
              </a:lnSpc>
            </a:pPr>
            <a:r>
              <a:rPr lang="en-IN" sz="2400" dirty="0">
                <a:latin typeface="Times New Roman" panose="02020603050405020304" pitchFamily="18" charset="0"/>
                <a:cs typeface="Times New Roman" panose="02020603050405020304" pitchFamily="18" charset="0"/>
              </a:rPr>
              <a:t>For example, the primitive data types (int, float, …) support basic operations such as addition and subtraction. </a:t>
            </a:r>
          </a:p>
          <a:p>
            <a:pPr algn="just">
              <a:lnSpc>
                <a:spcPct val="150000"/>
              </a:lnSpc>
            </a:pPr>
            <a:r>
              <a:rPr lang="en-IN" sz="2400" dirty="0">
                <a:latin typeface="Times New Roman" panose="02020603050405020304" pitchFamily="18" charset="0"/>
                <a:cs typeface="Times New Roman" panose="02020603050405020304" pitchFamily="18" charset="0"/>
              </a:rPr>
              <a:t>ADT consists of two parts:</a:t>
            </a:r>
          </a:p>
          <a:p>
            <a:pPr marL="85725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Declaration of data.</a:t>
            </a:r>
          </a:p>
          <a:p>
            <a:pPr marL="85725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Declaration of operations.</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28</a:t>
            </a:fld>
            <a:endParaRPr lang="en-US"/>
          </a:p>
        </p:txBody>
      </p:sp>
    </p:spTree>
    <p:extLst>
      <p:ext uri="{BB962C8B-B14F-4D97-AF65-F5344CB8AC3E}">
        <p14:creationId xmlns:p14="http://schemas.microsoft.com/office/powerpoint/2010/main" val="64166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0835">
                                            <p:txEl>
                                              <p:pRg st="3" end="3"/>
                                            </p:txEl>
                                          </p:spTgt>
                                        </p:tgtEl>
                                        <p:attrNameLst>
                                          <p:attrName>style.visibility</p:attrName>
                                        </p:attrNameLst>
                                      </p:cBhvr>
                                      <p:to>
                                        <p:strVal val="visible"/>
                                      </p:to>
                                    </p:set>
                                    <p:anim calcmode="lin" valueType="num">
                                      <p:cBhvr additive="base">
                                        <p:cTn id="23"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0835">
                                            <p:txEl>
                                              <p:pRg st="4" end="4"/>
                                            </p:txEl>
                                          </p:spTgt>
                                        </p:tgtEl>
                                        <p:attrNameLst>
                                          <p:attrName>style.visibility</p:attrName>
                                        </p:attrNameLst>
                                      </p:cBhvr>
                                      <p:to>
                                        <p:strVal val="visible"/>
                                      </p:to>
                                    </p:set>
                                    <p:anim calcmode="lin" valueType="num">
                                      <p:cBhvr additive="base">
                                        <p:cTn id="27"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563562"/>
          </a:xfrm>
        </p:spPr>
        <p:txBody>
          <a:bodyPr/>
          <a:lstStyle/>
          <a:p>
            <a:pPr eaLnBrk="1" hangingPunct="1"/>
            <a:r>
              <a:rPr lang="en-US" sz="3600" dirty="0">
                <a:latin typeface="Times New Roman" panose="02020603050405020304" pitchFamily="18" charset="0"/>
                <a:cs typeface="Times New Roman" panose="02020603050405020304" pitchFamily="18" charset="0"/>
              </a:rPr>
              <a:t>ADT</a:t>
            </a:r>
          </a:p>
        </p:txBody>
      </p:sp>
      <p:sp>
        <p:nvSpPr>
          <p:cNvPr id="120835" name="Rectangle 3"/>
          <p:cNvSpPr>
            <a:spLocks noGrp="1" noChangeArrowheads="1"/>
          </p:cNvSpPr>
          <p:nvPr>
            <p:ph idx="1"/>
          </p:nvPr>
        </p:nvSpPr>
        <p:spPr>
          <a:xfrm>
            <a:off x="457200" y="838201"/>
            <a:ext cx="10515600" cy="5287963"/>
          </a:xfrm>
        </p:spPr>
        <p:txBody>
          <a:bodyPr/>
          <a:lstStyle/>
          <a:p>
            <a:pPr algn="just">
              <a:lnSpc>
                <a:spcPct val="150000"/>
              </a:lnSpc>
            </a:pPr>
            <a:endParaRPr lang="en-IN" sz="2400" dirty="0">
              <a:solidFill>
                <a:srgbClr val="00B0F0"/>
              </a:solidFill>
              <a:latin typeface="Times New Roman" panose="02020603050405020304" pitchFamily="18" charset="0"/>
              <a:cs typeface="Times New Roman" panose="02020603050405020304" pitchFamily="18" charset="0"/>
            </a:endParaRPr>
          </a:p>
          <a:p>
            <a:pPr algn="just">
              <a:lnSpc>
                <a:spcPct val="150000"/>
              </a:lnSpc>
            </a:pPr>
            <a:r>
              <a:rPr lang="en-IN" sz="2400" dirty="0">
                <a:solidFill>
                  <a:srgbClr val="00B0F0"/>
                </a:solidFill>
                <a:latin typeface="Times New Roman" panose="02020603050405020304" pitchFamily="18" charset="0"/>
                <a:cs typeface="Times New Roman" panose="02020603050405020304" pitchFamily="18" charset="0"/>
              </a:rPr>
              <a:t>Queue</a:t>
            </a:r>
            <a:r>
              <a:rPr lang="en-IN" sz="2400" dirty="0">
                <a:latin typeface="Times New Roman" panose="02020603050405020304" pitchFamily="18" charset="0"/>
                <a:cs typeface="Times New Roman" panose="02020603050405020304" pitchFamily="18" charset="0"/>
              </a:rPr>
              <a:t> is an ADT which can be defined as a sequence of operations empty(Q), enqueue(x, Q) and dequeue(Q). This can be implemented using the data structures like,</a:t>
            </a:r>
          </a:p>
          <a:p>
            <a:pPr marL="857250" lvl="1" indent="-457200" algn="just">
              <a:buAutoNum type="arabicPeriod"/>
            </a:pPr>
            <a:r>
              <a:rPr lang="en-IN" sz="2000" dirty="0">
                <a:latin typeface="Times New Roman" panose="02020603050405020304" pitchFamily="18" charset="0"/>
                <a:cs typeface="Times New Roman" panose="02020603050405020304" pitchFamily="18" charset="0"/>
              </a:rPr>
              <a:t>Array</a:t>
            </a:r>
          </a:p>
          <a:p>
            <a:pPr marL="857250" lvl="1" indent="-457200" algn="just">
              <a:buAutoNum type="arabicPeriod"/>
            </a:pPr>
            <a:r>
              <a:rPr lang="en-IN" sz="2000" dirty="0">
                <a:latin typeface="Times New Roman" panose="02020603050405020304" pitchFamily="18" charset="0"/>
                <a:cs typeface="Times New Roman" panose="02020603050405020304" pitchFamily="18" charset="0"/>
              </a:rPr>
              <a:t>Linked List</a:t>
            </a: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Java provides explicit support for expressing ADTs by means of classes. </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29</a:t>
            </a:fld>
            <a:endParaRPr lang="en-US"/>
          </a:p>
        </p:txBody>
      </p:sp>
    </p:spTree>
    <p:extLst>
      <p:ext uri="{BB962C8B-B14F-4D97-AF65-F5344CB8AC3E}">
        <p14:creationId xmlns:p14="http://schemas.microsoft.com/office/powerpoint/2010/main" val="294139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5">
                                            <p:txEl>
                                              <p:pRg st="2" end="2"/>
                                            </p:txEl>
                                          </p:spTgt>
                                        </p:tgtEl>
                                        <p:attrNameLst>
                                          <p:attrName>style.visibility</p:attrName>
                                        </p:attrNameLst>
                                      </p:cBhvr>
                                      <p:to>
                                        <p:strVal val="visible"/>
                                      </p:to>
                                    </p:set>
                                    <p:anim calcmode="lin" valueType="num">
                                      <p:cBhvr additive="base">
                                        <p:cTn id="11"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8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anim calcmode="lin" valueType="num">
                                      <p:cBhvr additive="base">
                                        <p:cTn id="15"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0835">
                                            <p:txEl>
                                              <p:pRg st="6" end="6"/>
                                            </p:txEl>
                                          </p:spTgt>
                                        </p:tgtEl>
                                        <p:attrNameLst>
                                          <p:attrName>style.visibility</p:attrName>
                                        </p:attrNameLst>
                                      </p:cBhvr>
                                      <p:to>
                                        <p:strVal val="visible"/>
                                      </p:to>
                                    </p:set>
                                    <p:anim calcmode="lin" valueType="num">
                                      <p:cBhvr additive="base">
                                        <p:cTn id="21" dur="500" fill="hold"/>
                                        <p:tgtEl>
                                          <p:spTgt spid="12083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08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274638"/>
            <a:ext cx="8229600" cy="868362"/>
          </a:xfrm>
        </p:spPr>
        <p:txBody>
          <a:bodyPr/>
          <a:lstStyle/>
          <a:p>
            <a:pPr eaLnBrk="1" hangingPunct="1"/>
            <a:r>
              <a:rPr lang="en-US" sz="3600" dirty="0">
                <a:latin typeface="Times New Roman" panose="02020603050405020304" pitchFamily="18" charset="0"/>
                <a:cs typeface="Times New Roman" panose="02020603050405020304" pitchFamily="18" charset="0"/>
              </a:rPr>
              <a:t>Study Material</a:t>
            </a:r>
          </a:p>
        </p:txBody>
      </p:sp>
      <p:sp>
        <p:nvSpPr>
          <p:cNvPr id="4099" name="Rectangle 3"/>
          <p:cNvSpPr>
            <a:spLocks noGrp="1" noChangeArrowheads="1"/>
          </p:cNvSpPr>
          <p:nvPr>
            <p:ph idx="1"/>
          </p:nvPr>
        </p:nvSpPr>
        <p:spPr>
          <a:xfrm>
            <a:off x="1981200" y="1295401"/>
            <a:ext cx="8229600" cy="4830763"/>
          </a:xfrm>
        </p:spPr>
        <p:txBody>
          <a:bodyPr/>
          <a:lstStyle/>
          <a:p>
            <a:pPr marL="514350" indent="-514350" algn="just" eaLnBrk="1" hangingPunct="1">
              <a:lnSpc>
                <a:spcPct val="150000"/>
              </a:lnSpc>
              <a:buFont typeface="+mj-lt"/>
              <a:buAutoNum type="arabicPeriod"/>
              <a:defRPr/>
            </a:pPr>
            <a:r>
              <a:rPr lang="en-US" sz="2000" dirty="0">
                <a:solidFill>
                  <a:srgbClr val="FFC000"/>
                </a:solidFill>
                <a:latin typeface="Times New Roman" panose="02020603050405020304" pitchFamily="18" charset="0"/>
                <a:cs typeface="Times New Roman" panose="02020603050405020304" pitchFamily="18" charset="0"/>
              </a:rPr>
              <a:t>Data Structures and Algorithm Analysis in C</a:t>
            </a:r>
            <a:r>
              <a:rPr lang="en-US" sz="2000" dirty="0">
                <a:solidFill>
                  <a:srgbClr val="111111"/>
                </a:solidFill>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Mark Allen Weiss</a:t>
            </a:r>
            <a:r>
              <a:rPr lang="en-US" sz="2000" dirty="0">
                <a:solidFill>
                  <a:srgbClr val="111111"/>
                </a:solidFill>
                <a:latin typeface="Times New Roman" panose="02020603050405020304" pitchFamily="18" charset="0"/>
                <a:cs typeface="Times New Roman" panose="02020603050405020304" pitchFamily="18" charset="0"/>
              </a:rPr>
              <a:t>, Pearson Education, Second Edition, 2001.</a:t>
            </a:r>
            <a:r>
              <a:rPr lang="en-US" sz="2000" i="1" dirty="0">
                <a:latin typeface="Times New Roman" panose="02020603050405020304" pitchFamily="18" charset="0"/>
                <a:ea typeface="Times New Roman" panose="02020603050405020304" pitchFamily="18" charset="0"/>
                <a:cs typeface="Times New Roman" panose="02020603050405020304" pitchFamily="18" charset="0"/>
              </a:rPr>
              <a:t>   </a:t>
            </a:r>
          </a:p>
          <a:p>
            <a:pPr marL="514350" indent="-514350" algn="just" eaLnBrk="1" hangingPunct="1">
              <a:lnSpc>
                <a:spcPct val="150000"/>
              </a:lnSpc>
              <a:buFont typeface="+mj-lt"/>
              <a:buAutoNum type="arabicPeriod"/>
              <a:defRPr/>
            </a:pPr>
            <a:r>
              <a:rPr lang="en-US" sz="2000" i="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Fundamentals of Data Structures</a:t>
            </a:r>
            <a:r>
              <a:rPr lang="en-US" sz="2000" i="1"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E. Horowitz, S. </a:t>
            </a:r>
            <a:r>
              <a:rPr lang="en-US" sz="2000" dirty="0" err="1">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Sahni</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Computer Science Press, 2</a:t>
            </a:r>
            <a:r>
              <a:rPr lang="en-US" sz="2000" baseline="30000" dirty="0">
                <a:latin typeface="Times New Roman" panose="02020603050405020304" pitchFamily="18" charset="0"/>
                <a:ea typeface="Times New Roman" panose="02020603050405020304" pitchFamily="18" charset="0"/>
                <a:cs typeface="Times New Roman" panose="02020603050405020304" pitchFamily="18" charset="0"/>
              </a:rPr>
              <a:t>nd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Edition, 2008.</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eaLnBrk="1" hangingPunct="1">
              <a:lnSpc>
                <a:spcPct val="150000"/>
              </a:lnSpc>
              <a:buFont typeface="+mj-lt"/>
              <a:buAutoNum type="arabicPeriod"/>
              <a:defRPr/>
            </a:pPr>
            <a:r>
              <a:rPr lang="en-US" sz="2000" i="1"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Data Structure and Program Design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R. L Kruse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Prentice Hall, 2nd Edition, 1996</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eaLnBrk="1" hangingPunct="1">
              <a:lnSpc>
                <a:spcPct val="150000"/>
              </a:lnSpc>
              <a:buFont typeface="+mj-lt"/>
              <a:buAutoNum type="arabicPeriod"/>
              <a:defRPr/>
            </a:pPr>
            <a:r>
              <a:rPr lang="en-IN" sz="2000" dirty="0">
                <a:solidFill>
                  <a:srgbClr val="FFC000"/>
                </a:solidFill>
                <a:latin typeface="Times New Roman" panose="02020603050405020304" pitchFamily="18" charset="0"/>
                <a:cs typeface="Times New Roman" panose="02020603050405020304" pitchFamily="18" charset="0"/>
              </a:rPr>
              <a:t>Data Structures and Algorithms Made Easy.</a:t>
            </a:r>
            <a:r>
              <a:rPr lang="en-IN" sz="2000" dirty="0">
                <a:latin typeface="Times New Roman" panose="02020603050405020304" pitchFamily="18" charset="0"/>
                <a:cs typeface="Times New Roman" panose="02020603050405020304" pitchFamily="18" charset="0"/>
              </a:rPr>
              <a:t> </a:t>
            </a:r>
            <a:r>
              <a:rPr lang="en-IN" sz="2000" dirty="0">
                <a:solidFill>
                  <a:srgbClr val="00B0F0"/>
                </a:solidFill>
                <a:latin typeface="Times New Roman" panose="02020603050405020304" pitchFamily="18" charset="0"/>
                <a:cs typeface="Times New Roman" panose="02020603050405020304" pitchFamily="18" charset="0"/>
              </a:rPr>
              <a:t>Narasimha Karumanchi</a:t>
            </a:r>
            <a:r>
              <a:rPr lang="en-IN" sz="2000" dirty="0">
                <a:latin typeface="Times New Roman" panose="02020603050405020304" pitchFamily="18" charset="0"/>
                <a:cs typeface="Times New Roman" panose="02020603050405020304" pitchFamily="18" charset="0"/>
              </a:rPr>
              <a:t>, Career Monk, 5</a:t>
            </a:r>
            <a:r>
              <a:rPr lang="en-IN" sz="2000" baseline="30000" dirty="0">
                <a:latin typeface="Times New Roman" panose="02020603050405020304" pitchFamily="18" charset="0"/>
                <a:cs typeface="Times New Roman" panose="02020603050405020304" pitchFamily="18" charset="0"/>
              </a:rPr>
              <a:t>th</a:t>
            </a:r>
            <a:r>
              <a:rPr lang="en-IN" sz="2000" dirty="0">
                <a:latin typeface="Times New Roman" panose="02020603050405020304" pitchFamily="18" charset="0"/>
                <a:cs typeface="Times New Roman" panose="02020603050405020304" pitchFamily="18" charset="0"/>
              </a:rPr>
              <a:t> Edition, 2017.</a:t>
            </a:r>
          </a:p>
          <a:p>
            <a:pPr marL="514350" indent="-514350" algn="just" eaLnBrk="1" hangingPunct="1">
              <a:lnSpc>
                <a:spcPct val="150000"/>
              </a:lnSpc>
              <a:buFont typeface="+mj-lt"/>
              <a:buAutoNum type="arabicPeriod"/>
              <a:defRPr/>
            </a:pPr>
            <a:r>
              <a:rPr lang="en-IN" sz="2000" dirty="0">
                <a:solidFill>
                  <a:srgbClr val="FFC000"/>
                </a:solidFill>
                <a:latin typeface="Times New Roman" panose="02020603050405020304" pitchFamily="18" charset="0"/>
                <a:cs typeface="Times New Roman" panose="02020603050405020304" pitchFamily="18" charset="0"/>
              </a:rPr>
              <a:t>Introduction to Algorithms.</a:t>
            </a:r>
            <a:r>
              <a:rPr lang="en-IN" sz="2000" dirty="0">
                <a:latin typeface="Times New Roman" panose="02020603050405020304" pitchFamily="18" charset="0"/>
                <a:cs typeface="Times New Roman" panose="02020603050405020304" pitchFamily="18" charset="0"/>
              </a:rPr>
              <a:t> </a:t>
            </a:r>
            <a:r>
              <a:rPr lang="en-IN" sz="2000" dirty="0">
                <a:solidFill>
                  <a:srgbClr val="00B0F0"/>
                </a:solidFill>
                <a:latin typeface="Times New Roman" panose="02020603050405020304" pitchFamily="18" charset="0"/>
                <a:cs typeface="Times New Roman" panose="02020603050405020304" pitchFamily="18" charset="0"/>
              </a:rPr>
              <a:t>Thomas H. </a:t>
            </a:r>
            <a:r>
              <a:rPr lang="en-IN" sz="2000" dirty="0" err="1">
                <a:solidFill>
                  <a:srgbClr val="00B0F0"/>
                </a:solidFill>
                <a:latin typeface="Times New Roman" panose="02020603050405020304" pitchFamily="18" charset="0"/>
                <a:cs typeface="Times New Roman" panose="02020603050405020304" pitchFamily="18" charset="0"/>
              </a:rPr>
              <a:t>Cormen</a:t>
            </a:r>
            <a:r>
              <a:rPr lang="en-IN" sz="2000" dirty="0">
                <a:solidFill>
                  <a:srgbClr val="00B0F0"/>
                </a:solidFill>
                <a:latin typeface="Times New Roman" panose="02020603050405020304" pitchFamily="18" charset="0"/>
                <a:cs typeface="Times New Roman" panose="02020603050405020304" pitchFamily="18" charset="0"/>
              </a:rPr>
              <a:t>, Charles E. </a:t>
            </a:r>
            <a:r>
              <a:rPr lang="en-IN" sz="2000" dirty="0" err="1">
                <a:solidFill>
                  <a:srgbClr val="00B0F0"/>
                </a:solidFill>
                <a:latin typeface="Times New Roman" panose="02020603050405020304" pitchFamily="18" charset="0"/>
                <a:cs typeface="Times New Roman" panose="02020603050405020304" pitchFamily="18" charset="0"/>
              </a:rPr>
              <a:t>Leiserson</a:t>
            </a:r>
            <a:r>
              <a:rPr lang="en-IN" sz="2000" dirty="0">
                <a:solidFill>
                  <a:srgbClr val="00B0F0"/>
                </a:solidFill>
                <a:latin typeface="Times New Roman" panose="02020603050405020304" pitchFamily="18" charset="0"/>
                <a:cs typeface="Times New Roman" panose="02020603050405020304" pitchFamily="18" charset="0"/>
              </a:rPr>
              <a:t>, Ronald L. </a:t>
            </a:r>
            <a:r>
              <a:rPr lang="en-IN" sz="2000" dirty="0" err="1">
                <a:solidFill>
                  <a:srgbClr val="00B0F0"/>
                </a:solidFill>
                <a:latin typeface="Times New Roman" panose="02020603050405020304" pitchFamily="18" charset="0"/>
                <a:cs typeface="Times New Roman" panose="02020603050405020304" pitchFamily="18" charset="0"/>
              </a:rPr>
              <a:t>Rivest</a:t>
            </a:r>
            <a:r>
              <a:rPr lang="en-IN" sz="2000" dirty="0">
                <a:solidFill>
                  <a:srgbClr val="00B0F0"/>
                </a:solidFill>
                <a:latin typeface="Times New Roman" panose="02020603050405020304" pitchFamily="18" charset="0"/>
                <a:cs typeface="Times New Roman" panose="02020603050405020304" pitchFamily="18" charset="0"/>
              </a:rPr>
              <a:t>, Clifford Stein</a:t>
            </a:r>
            <a:r>
              <a:rPr lang="en-IN" sz="2000" dirty="0">
                <a:latin typeface="Times New Roman" panose="02020603050405020304" pitchFamily="18" charset="0"/>
                <a:cs typeface="Times New Roman" panose="02020603050405020304" pitchFamily="18" charset="0"/>
              </a:rPr>
              <a:t>, 2</a:t>
            </a:r>
            <a:r>
              <a:rPr lang="en-IN" sz="2000" baseline="30000" dirty="0">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Edition, MIT Press, 2001.</a:t>
            </a:r>
            <a:endParaRPr lang="en-US" sz="2000" dirty="0">
              <a:latin typeface="Times New Roman" panose="02020603050405020304" pitchFamily="18" charset="0"/>
              <a:cs typeface="Times New Roman" panose="02020603050405020304" pitchFamily="18" charset="0"/>
            </a:endParaRPr>
          </a:p>
          <a:p>
            <a:pPr eaLnBrk="1" hangingPunct="1">
              <a:buFont typeface="Arial" charset="0"/>
              <a:buNone/>
              <a:defRPr/>
            </a:pPr>
            <a:endParaRPr lang="en-US" dirty="0"/>
          </a:p>
          <a:p>
            <a:pPr eaLnBrk="1" hangingPunct="1">
              <a:defRPr/>
            </a:pPr>
            <a:endParaRPr lang="en-US" dirty="0"/>
          </a:p>
          <a:p>
            <a:pPr eaLnBrk="1" hangingPunct="1">
              <a:buFont typeface="Wingdings" pitchFamily="2" charset="2"/>
              <a:buNone/>
              <a:defRPr/>
            </a:pPr>
            <a:endParaRPr lang="en-US" dirty="0"/>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44AD8B55-EC3A-4A69-8402-D4946BFC9C9D}"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9"/>
            <a:ext cx="8229600" cy="457199"/>
          </a:xfrm>
        </p:spPr>
        <p:txBody>
          <a:bodyPr/>
          <a:lstStyle/>
          <a:p>
            <a:pPr eaLnBrk="1" hangingPunct="1"/>
            <a:r>
              <a:rPr lang="en-US" sz="3600" dirty="0">
                <a:latin typeface="Times New Roman" panose="02020603050405020304" pitchFamily="18" charset="0"/>
                <a:cs typeface="Times New Roman" panose="02020603050405020304" pitchFamily="18" charset="0"/>
              </a:rPr>
              <a:t>Introduction</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30</a:t>
            </a:fld>
            <a:endParaRPr lang="en-US"/>
          </a:p>
        </p:txBody>
      </p:sp>
      <p:sp>
        <p:nvSpPr>
          <p:cNvPr id="7" name="Content Placeholder 6">
            <a:extLst>
              <a:ext uri="{FF2B5EF4-FFF2-40B4-BE49-F238E27FC236}">
                <a16:creationId xmlns:a16="http://schemas.microsoft.com/office/drawing/2014/main" id="{BF2F742E-A173-496F-B287-F1BD5254EDB5}"/>
              </a:ext>
            </a:extLst>
          </p:cNvPr>
          <p:cNvSpPr txBox="1">
            <a:spLocks noGrp="1"/>
          </p:cNvSpPr>
          <p:nvPr>
            <p:ph idx="1"/>
          </p:nvPr>
        </p:nvSpPr>
        <p:spPr>
          <a:xfrm>
            <a:off x="609600" y="731838"/>
            <a:ext cx="3352800" cy="461665"/>
          </a:xfrm>
          <a:prstGeom prst="rect">
            <a:avLst/>
          </a:prstGeom>
          <a:noFill/>
        </p:spPr>
        <p:txBody>
          <a:bodyPr wrap="square" rtlCol="0">
            <a:spAutoFit/>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Why Data Structures?</a:t>
            </a:r>
          </a:p>
        </p:txBody>
      </p:sp>
      <p:sp>
        <p:nvSpPr>
          <p:cNvPr id="8" name="TextBox 7">
            <a:extLst>
              <a:ext uri="{FF2B5EF4-FFF2-40B4-BE49-F238E27FC236}">
                <a16:creationId xmlns:a16="http://schemas.microsoft.com/office/drawing/2014/main" id="{468F866B-B52E-4026-879B-F1C879E4F24B}"/>
              </a:ext>
            </a:extLst>
          </p:cNvPr>
          <p:cNvSpPr txBox="1"/>
          <p:nvPr/>
        </p:nvSpPr>
        <p:spPr>
          <a:xfrm>
            <a:off x="380999" y="1263445"/>
            <a:ext cx="4953001" cy="156966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Good program is defined by the following parameters</a:t>
            </a:r>
          </a:p>
          <a:p>
            <a:pPr marL="214313" indent="-214313">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Runs correctly</a:t>
            </a:r>
          </a:p>
          <a:p>
            <a:pPr marL="214313" indent="-214313">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 to read and understand</a:t>
            </a:r>
          </a:p>
          <a:p>
            <a:pPr marL="214313" indent="-214313">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 to debug</a:t>
            </a:r>
          </a:p>
          <a:p>
            <a:pPr marL="214313" indent="-214313">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Easy to modify</a:t>
            </a:r>
          </a:p>
          <a:p>
            <a:pPr marL="214313" indent="-214313">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Minimum time and minimum memory space</a:t>
            </a:r>
          </a:p>
        </p:txBody>
      </p:sp>
      <p:grpSp>
        <p:nvGrpSpPr>
          <p:cNvPr id="16" name="Group 15">
            <a:extLst>
              <a:ext uri="{FF2B5EF4-FFF2-40B4-BE49-F238E27FC236}">
                <a16:creationId xmlns:a16="http://schemas.microsoft.com/office/drawing/2014/main" id="{9218C89D-4D48-4967-B92C-0DDD13CA8916}"/>
              </a:ext>
            </a:extLst>
          </p:cNvPr>
          <p:cNvGrpSpPr/>
          <p:nvPr/>
        </p:nvGrpSpPr>
        <p:grpSpPr>
          <a:xfrm>
            <a:off x="5173745" y="1332871"/>
            <a:ext cx="6248400" cy="623387"/>
            <a:chOff x="4185595" y="1640984"/>
            <a:chExt cx="5698307" cy="753128"/>
          </a:xfrm>
        </p:grpSpPr>
        <p:grpSp>
          <p:nvGrpSpPr>
            <p:cNvPr id="11" name="Group 10">
              <a:extLst>
                <a:ext uri="{FF2B5EF4-FFF2-40B4-BE49-F238E27FC236}">
                  <a16:creationId xmlns:a16="http://schemas.microsoft.com/office/drawing/2014/main" id="{20A1DD3C-946B-4E18-8BDA-1970210267C3}"/>
                </a:ext>
              </a:extLst>
            </p:cNvPr>
            <p:cNvGrpSpPr/>
            <p:nvPr/>
          </p:nvGrpSpPr>
          <p:grpSpPr>
            <a:xfrm>
              <a:off x="4185595" y="1640984"/>
              <a:ext cx="2396885" cy="753128"/>
              <a:chOff x="4435371" y="1319558"/>
              <a:chExt cx="2541601" cy="753128"/>
            </a:xfrm>
          </p:grpSpPr>
          <p:sp>
            <p:nvSpPr>
              <p:cNvPr id="9" name="TextBox 8">
                <a:extLst>
                  <a:ext uri="{FF2B5EF4-FFF2-40B4-BE49-F238E27FC236}">
                    <a16:creationId xmlns:a16="http://schemas.microsoft.com/office/drawing/2014/main" id="{C6A4BDDA-75E3-41D1-AC87-173114B1D588}"/>
                  </a:ext>
                </a:extLst>
              </p:cNvPr>
              <p:cNvSpPr txBox="1"/>
              <p:nvPr/>
            </p:nvSpPr>
            <p:spPr>
              <a:xfrm>
                <a:off x="4435371" y="1319558"/>
                <a:ext cx="2438400" cy="44619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Management sys</a:t>
                </a:r>
              </a:p>
            </p:txBody>
          </p:sp>
          <p:sp>
            <p:nvSpPr>
              <p:cNvPr id="6" name="Arrow: Right 5">
                <a:extLst>
                  <a:ext uri="{FF2B5EF4-FFF2-40B4-BE49-F238E27FC236}">
                    <a16:creationId xmlns:a16="http://schemas.microsoft.com/office/drawing/2014/main" id="{95B98F0A-583A-4B94-91BA-80AC2B590180}"/>
                  </a:ext>
                </a:extLst>
              </p:cNvPr>
              <p:cNvSpPr/>
              <p:nvPr/>
            </p:nvSpPr>
            <p:spPr>
              <a:xfrm>
                <a:off x="4462371" y="1588055"/>
                <a:ext cx="2514601" cy="484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C09C786F-6C69-411A-A6FE-09E892A466E2}"/>
                </a:ext>
              </a:extLst>
            </p:cNvPr>
            <p:cNvSpPr txBox="1"/>
            <p:nvPr/>
          </p:nvSpPr>
          <p:spPr>
            <a:xfrm>
              <a:off x="6521880" y="1910012"/>
              <a:ext cx="3362022" cy="390423"/>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Algorithm + Data Structures=Program</a:t>
              </a:r>
            </a:p>
          </p:txBody>
        </p:sp>
      </p:grpSp>
      <p:grpSp>
        <p:nvGrpSpPr>
          <p:cNvPr id="13" name="Group 12">
            <a:extLst>
              <a:ext uri="{FF2B5EF4-FFF2-40B4-BE49-F238E27FC236}">
                <a16:creationId xmlns:a16="http://schemas.microsoft.com/office/drawing/2014/main" id="{EE35D34E-F2EB-4083-99C1-84D15B1A41CB}"/>
              </a:ext>
            </a:extLst>
          </p:cNvPr>
          <p:cNvGrpSpPr/>
          <p:nvPr/>
        </p:nvGrpSpPr>
        <p:grpSpPr>
          <a:xfrm>
            <a:off x="8026400" y="1903714"/>
            <a:ext cx="3395745" cy="886136"/>
            <a:chOff x="5545737" y="2458952"/>
            <a:chExt cx="3395745" cy="886136"/>
          </a:xfrm>
        </p:grpSpPr>
        <p:sp>
          <p:nvSpPr>
            <p:cNvPr id="15" name="TextBox 14">
              <a:extLst>
                <a:ext uri="{FF2B5EF4-FFF2-40B4-BE49-F238E27FC236}">
                  <a16:creationId xmlns:a16="http://schemas.microsoft.com/office/drawing/2014/main" id="{C4FDE102-065F-4B96-95C8-6547798C4356}"/>
                </a:ext>
              </a:extLst>
            </p:cNvPr>
            <p:cNvSpPr txBox="1"/>
            <p:nvPr/>
          </p:nvSpPr>
          <p:spPr>
            <a:xfrm>
              <a:off x="5545737" y="2791090"/>
              <a:ext cx="3395745" cy="553998"/>
            </a:xfrm>
            <a:prstGeom prst="rect">
              <a:avLst/>
            </a:prstGeom>
            <a:noFill/>
            <a:ln>
              <a:solidFill>
                <a:schemeClr val="accent1"/>
              </a:solidFill>
            </a:ln>
          </p:spPr>
          <p:txBody>
            <a:bodyPr wrap="square" rtlCol="0">
              <a:spAutoFit/>
            </a:bodyPr>
            <a:lstStyle/>
            <a:p>
              <a:r>
                <a:rPr lang="en-US" sz="1500" b="1" dirty="0">
                  <a:latin typeface="Times New Roman" panose="02020603050405020304" pitchFamily="18" charset="0"/>
                  <a:cs typeface="Times New Roman" panose="02020603050405020304" pitchFamily="18" charset="0"/>
                </a:rPr>
                <a:t>Data elements are: 20, 60,30,10,40,70,5. Want to search element 5?</a:t>
              </a:r>
            </a:p>
          </p:txBody>
        </p:sp>
        <p:sp>
          <p:nvSpPr>
            <p:cNvPr id="12" name="Arrow: Down 11">
              <a:extLst>
                <a:ext uri="{FF2B5EF4-FFF2-40B4-BE49-F238E27FC236}">
                  <a16:creationId xmlns:a16="http://schemas.microsoft.com/office/drawing/2014/main" id="{67AFDAAF-EB05-45B1-A224-9B51C01DFA26}"/>
                </a:ext>
              </a:extLst>
            </p:cNvPr>
            <p:cNvSpPr/>
            <p:nvPr/>
          </p:nvSpPr>
          <p:spPr>
            <a:xfrm>
              <a:off x="6934200" y="2458952"/>
              <a:ext cx="304800" cy="325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477BA4A3-E692-41AA-9FF8-C34E444F8315}"/>
              </a:ext>
            </a:extLst>
          </p:cNvPr>
          <p:cNvSpPr txBox="1"/>
          <p:nvPr/>
        </p:nvSpPr>
        <p:spPr>
          <a:xfrm>
            <a:off x="7155562" y="3048777"/>
            <a:ext cx="4266583"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Data structure is a way of organizing data in such a way that the data can be easily retrieved and processed. (also relationship among the items).</a:t>
            </a:r>
          </a:p>
        </p:txBody>
      </p:sp>
      <p:sp>
        <p:nvSpPr>
          <p:cNvPr id="22" name="TextBox 21">
            <a:extLst>
              <a:ext uri="{FF2B5EF4-FFF2-40B4-BE49-F238E27FC236}">
                <a16:creationId xmlns:a16="http://schemas.microsoft.com/office/drawing/2014/main" id="{01D4AB12-A50A-4C44-B27F-8E9CF0E5E017}"/>
              </a:ext>
            </a:extLst>
          </p:cNvPr>
          <p:cNvSpPr txBox="1"/>
          <p:nvPr/>
        </p:nvSpPr>
        <p:spPr>
          <a:xfrm>
            <a:off x="609600" y="3429000"/>
            <a:ext cx="5410200" cy="230832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Data structure study mainly focus on the following</a:t>
            </a:r>
          </a:p>
          <a:p>
            <a:pPr lvl="1"/>
            <a:r>
              <a:rPr lang="en-US" sz="1600" dirty="0">
                <a:latin typeface="Times New Roman" panose="02020603050405020304" pitchFamily="18" charset="0"/>
                <a:cs typeface="Times New Roman" panose="02020603050405020304" pitchFamily="18" charset="0"/>
              </a:rPr>
              <a:t>Organization of data</a:t>
            </a:r>
          </a:p>
          <a:p>
            <a:pPr lvl="2">
              <a:buFont typeface="Wingdings" panose="05000000000000000000" pitchFamily="2" charset="2"/>
              <a:buChar char="ü"/>
            </a:pPr>
            <a:r>
              <a:rPr lang="en-US" sz="1600" dirty="0">
                <a:solidFill>
                  <a:srgbClr val="7030A0"/>
                </a:solidFill>
                <a:latin typeface="Times New Roman" panose="02020603050405020304" pitchFamily="18" charset="0"/>
                <a:cs typeface="Times New Roman" panose="02020603050405020304" pitchFamily="18" charset="0"/>
              </a:rPr>
              <a:t>Amount of memory required to store data</a:t>
            </a:r>
          </a:p>
          <a:p>
            <a:pPr lvl="1"/>
            <a:r>
              <a:rPr lang="en-US" sz="1600" dirty="0">
                <a:latin typeface="Times New Roman" panose="02020603050405020304" pitchFamily="18" charset="0"/>
                <a:cs typeface="Times New Roman" panose="02020603050405020304" pitchFamily="18" charset="0"/>
              </a:rPr>
              <a:t>Accessing methods</a:t>
            </a:r>
          </a:p>
          <a:p>
            <a:pPr lvl="2">
              <a:buFont typeface="Wingdings" panose="05000000000000000000" pitchFamily="2" charset="2"/>
              <a:buChar char="ü"/>
            </a:pPr>
            <a:r>
              <a:rPr lang="en-US" sz="1600" dirty="0">
                <a:solidFill>
                  <a:srgbClr val="7030A0"/>
                </a:solidFill>
                <a:latin typeface="Times New Roman" panose="02020603050405020304" pitchFamily="18" charset="0"/>
                <a:cs typeface="Times New Roman" panose="02020603050405020304" pitchFamily="18" charset="0"/>
              </a:rPr>
              <a:t>Amount of time required to process</a:t>
            </a:r>
          </a:p>
          <a:p>
            <a:pPr lvl="1"/>
            <a:r>
              <a:rPr lang="en-US" sz="1600" dirty="0">
                <a:latin typeface="Times New Roman" panose="02020603050405020304" pitchFamily="18" charset="0"/>
                <a:cs typeface="Times New Roman" panose="02020603050405020304" pitchFamily="18" charset="0"/>
              </a:rPr>
              <a:t>Degree of associativity</a:t>
            </a:r>
          </a:p>
          <a:p>
            <a:pPr lvl="2">
              <a:buFont typeface="Wingdings" panose="05000000000000000000" pitchFamily="2" charset="2"/>
              <a:buChar char="ü"/>
            </a:pPr>
            <a:r>
              <a:rPr lang="en-US" sz="1600" dirty="0">
                <a:solidFill>
                  <a:srgbClr val="7030A0"/>
                </a:solidFill>
                <a:latin typeface="Times New Roman" panose="02020603050405020304" pitchFamily="18" charset="0"/>
                <a:cs typeface="Times New Roman" panose="02020603050405020304" pitchFamily="18" charset="0"/>
              </a:rPr>
              <a:t>Representation of data in memory</a:t>
            </a:r>
          </a:p>
          <a:p>
            <a:pPr lvl="1"/>
            <a:r>
              <a:rPr lang="en-US" sz="1600" dirty="0">
                <a:latin typeface="Times New Roman" panose="02020603050405020304" pitchFamily="18" charset="0"/>
                <a:cs typeface="Times New Roman" panose="02020603050405020304" pitchFamily="18" charset="0"/>
              </a:rPr>
              <a:t>Processing data</a:t>
            </a:r>
          </a:p>
          <a:p>
            <a:pPr lvl="2">
              <a:buFont typeface="Wingdings" panose="05000000000000000000" pitchFamily="2" charset="2"/>
              <a:buChar char="ü"/>
            </a:pPr>
            <a:r>
              <a:rPr lang="en-US" sz="1600" dirty="0">
                <a:solidFill>
                  <a:srgbClr val="7030A0"/>
                </a:solidFill>
                <a:latin typeface="Times New Roman" panose="02020603050405020304" pitchFamily="18" charset="0"/>
                <a:cs typeface="Times New Roman" panose="02020603050405020304" pitchFamily="18" charset="0"/>
              </a:rPr>
              <a:t>Operations performed on that data</a:t>
            </a:r>
          </a:p>
        </p:txBody>
      </p:sp>
      <p:sp>
        <p:nvSpPr>
          <p:cNvPr id="19" name="Arrow: Left 18">
            <a:extLst>
              <a:ext uri="{FF2B5EF4-FFF2-40B4-BE49-F238E27FC236}">
                <a16:creationId xmlns:a16="http://schemas.microsoft.com/office/drawing/2014/main" id="{5FE96322-4D7D-49E8-B952-C846DC08689C}"/>
              </a:ext>
            </a:extLst>
          </p:cNvPr>
          <p:cNvSpPr/>
          <p:nvPr/>
        </p:nvSpPr>
        <p:spPr>
          <a:xfrm>
            <a:off x="5334000" y="3480895"/>
            <a:ext cx="1736720" cy="398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AE09EC4D-1B36-450B-ACC7-47934696EDE1}"/>
              </a:ext>
            </a:extLst>
          </p:cNvPr>
          <p:cNvGrpSpPr/>
          <p:nvPr/>
        </p:nvGrpSpPr>
        <p:grpSpPr>
          <a:xfrm>
            <a:off x="5486400" y="4138701"/>
            <a:ext cx="6096000" cy="1788951"/>
            <a:chOff x="3962400" y="4138700"/>
            <a:chExt cx="6096000" cy="1788951"/>
          </a:xfrm>
        </p:grpSpPr>
        <p:sp>
          <p:nvSpPr>
            <p:cNvPr id="24" name="TextBox 23">
              <a:extLst>
                <a:ext uri="{FF2B5EF4-FFF2-40B4-BE49-F238E27FC236}">
                  <a16:creationId xmlns:a16="http://schemas.microsoft.com/office/drawing/2014/main" id="{D6D7CEAD-8AFB-4CB7-BF88-4FAC630FA4DA}"/>
                </a:ext>
              </a:extLst>
            </p:cNvPr>
            <p:cNvSpPr txBox="1"/>
            <p:nvPr/>
          </p:nvSpPr>
          <p:spPr>
            <a:xfrm>
              <a:off x="5631562" y="4138700"/>
              <a:ext cx="4426838" cy="1788951"/>
            </a:xfrm>
            <a:prstGeom prst="rect">
              <a:avLst/>
            </a:prstGeom>
            <a:noFill/>
          </p:spPr>
          <p:txBody>
            <a:bodyPr wrap="square" rtlCol="0">
              <a:spAutoFit/>
            </a:bodyPr>
            <a:lstStyle/>
            <a:p>
              <a:r>
                <a:rPr lang="en-US" sz="1575" u="sng" dirty="0"/>
                <a:t>It is widely applied in many areas</a:t>
              </a:r>
            </a:p>
            <a:p>
              <a:pPr marL="214313" indent="-214313">
                <a:buFont typeface="Arial" panose="020B0604020202020204" pitchFamily="34" charset="0"/>
                <a:buChar char="•"/>
              </a:pPr>
              <a:r>
                <a:rPr lang="en-US" sz="1575" dirty="0">
                  <a:solidFill>
                    <a:srgbClr val="7030A0"/>
                  </a:solidFill>
                </a:rPr>
                <a:t>Compiler Design</a:t>
              </a:r>
            </a:p>
            <a:p>
              <a:pPr marL="214313" indent="-214313">
                <a:buFont typeface="Arial" panose="020B0604020202020204" pitchFamily="34" charset="0"/>
                <a:buChar char="•"/>
              </a:pPr>
              <a:r>
                <a:rPr lang="en-US" sz="1575" dirty="0">
                  <a:solidFill>
                    <a:srgbClr val="7030A0"/>
                  </a:solidFill>
                </a:rPr>
                <a:t>Operating Systems</a:t>
              </a:r>
            </a:p>
            <a:p>
              <a:pPr marL="214313" indent="-214313">
                <a:buFont typeface="Arial" panose="020B0604020202020204" pitchFamily="34" charset="0"/>
                <a:buChar char="•"/>
              </a:pPr>
              <a:r>
                <a:rPr lang="en-US" sz="1575" dirty="0">
                  <a:solidFill>
                    <a:srgbClr val="7030A0"/>
                  </a:solidFill>
                </a:rPr>
                <a:t>Database Management System</a:t>
              </a:r>
            </a:p>
            <a:p>
              <a:pPr marL="214313" indent="-214313">
                <a:buFont typeface="Arial" panose="020B0604020202020204" pitchFamily="34" charset="0"/>
                <a:buChar char="•"/>
              </a:pPr>
              <a:r>
                <a:rPr lang="en-US" sz="1575" dirty="0">
                  <a:solidFill>
                    <a:srgbClr val="7030A0"/>
                  </a:solidFill>
                </a:rPr>
                <a:t>Artificial Intelligence</a:t>
              </a:r>
            </a:p>
            <a:p>
              <a:pPr marL="214313" indent="-214313">
                <a:buFont typeface="Arial" panose="020B0604020202020204" pitchFamily="34" charset="0"/>
                <a:buChar char="•"/>
              </a:pPr>
              <a:r>
                <a:rPr lang="en-US" sz="1575" dirty="0">
                  <a:solidFill>
                    <a:srgbClr val="7030A0"/>
                  </a:solidFill>
                </a:rPr>
                <a:t>Numerical and Statistical Analysis</a:t>
              </a:r>
            </a:p>
            <a:p>
              <a:pPr marL="214313" indent="-214313">
                <a:buFont typeface="Arial" panose="020B0604020202020204" pitchFamily="34" charset="0"/>
                <a:buChar char="•"/>
              </a:pPr>
              <a:r>
                <a:rPr lang="en-US" sz="1575" b="1" i="1" dirty="0">
                  <a:solidFill>
                    <a:srgbClr val="FF0000"/>
                  </a:solidFill>
                </a:rPr>
                <a:t>---- applicable where data is available.</a:t>
              </a:r>
            </a:p>
          </p:txBody>
        </p:sp>
        <p:sp>
          <p:nvSpPr>
            <p:cNvPr id="21" name="Arrow: Right 20">
              <a:extLst>
                <a:ext uri="{FF2B5EF4-FFF2-40B4-BE49-F238E27FC236}">
                  <a16:creationId xmlns:a16="http://schemas.microsoft.com/office/drawing/2014/main" id="{5B0B5314-87F8-4E4F-8E42-7390C82D4219}"/>
                </a:ext>
              </a:extLst>
            </p:cNvPr>
            <p:cNvSpPr/>
            <p:nvPr/>
          </p:nvSpPr>
          <p:spPr>
            <a:xfrm>
              <a:off x="3962400" y="4800600"/>
              <a:ext cx="158432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9210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7" dur="500"/>
                                        <p:tgtEl>
                                          <p:spTgt spid="8">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0" dur="500"/>
                                        <p:tgtEl>
                                          <p:spTgt spid="8">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3" dur="500"/>
                                        <p:tgtEl>
                                          <p:spTgt spid="8">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6" dur="500"/>
                                        <p:tgtEl>
                                          <p:spTgt spid="8">
                                            <p:txEl>
                                              <p:pRg st="4" end="4"/>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9" dur="5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9"/>
            <a:ext cx="8229600" cy="638175"/>
          </a:xfrm>
        </p:spPr>
        <p:txBody>
          <a:bodyPr/>
          <a:lstStyle/>
          <a:p>
            <a:pPr eaLnBrk="1" hangingPunct="1"/>
            <a:r>
              <a:rPr lang="en-US" sz="3600" dirty="0">
                <a:latin typeface="Times New Roman" panose="02020603050405020304" pitchFamily="18" charset="0"/>
                <a:cs typeface="Times New Roman" panose="02020603050405020304" pitchFamily="18" charset="0"/>
              </a:rPr>
              <a:t>Need of Data Structures</a:t>
            </a:r>
          </a:p>
        </p:txBody>
      </p:sp>
      <p:sp>
        <p:nvSpPr>
          <p:cNvPr id="120835" name="Rectangle 3"/>
          <p:cNvSpPr>
            <a:spLocks noGrp="1" noChangeArrowheads="1"/>
          </p:cNvSpPr>
          <p:nvPr>
            <p:ph idx="1"/>
          </p:nvPr>
        </p:nvSpPr>
        <p:spPr>
          <a:xfrm>
            <a:off x="685800" y="912814"/>
            <a:ext cx="11049000" cy="5443536"/>
          </a:xfrm>
        </p:spPr>
        <p:txBody>
          <a:bodyPr/>
          <a:lstStyle/>
          <a:p>
            <a:pPr algn="just"/>
            <a:r>
              <a:rPr lang="en-US" sz="2400" dirty="0">
                <a:latin typeface="Times New Roman" panose="02020603050405020304" pitchFamily="18" charset="0"/>
                <a:cs typeface="Times New Roman" panose="02020603050405020304" pitchFamily="18" charset="0"/>
              </a:rPr>
              <a:t>As applications are getting complexed and amount of data is increasing day by day, there may arise the following problems:</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Processor speed:</a:t>
            </a:r>
            <a:r>
              <a:rPr lang="en-US" sz="2400" dirty="0">
                <a:latin typeface="Times New Roman" panose="02020603050405020304" pitchFamily="18" charset="0"/>
                <a:cs typeface="Times New Roman" panose="02020603050405020304" pitchFamily="18" charset="0"/>
              </a:rPr>
              <a:t> To handle very large amount of data, high speed processing is required, but as the data is growing day by day to the billions of files per entity, processor may fail to deal with that much amount of data.</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Data Search:</a:t>
            </a:r>
            <a:r>
              <a:rPr lang="en-US" sz="2400" dirty="0">
                <a:latin typeface="Times New Roman" panose="02020603050405020304" pitchFamily="18" charset="0"/>
                <a:cs typeface="Times New Roman" panose="02020603050405020304" pitchFamily="18" charset="0"/>
              </a:rPr>
              <a:t> Consider an inventory size of 50506 items in a store, If our application needs to search for a particular item, it needs to traverse 50506 items every time, results in slowing down the search process.</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Multiple requests:</a:t>
            </a:r>
            <a:r>
              <a:rPr lang="en-US" sz="2400" dirty="0">
                <a:latin typeface="Times New Roman" panose="02020603050405020304" pitchFamily="18" charset="0"/>
                <a:cs typeface="Times New Roman" panose="02020603050405020304" pitchFamily="18" charset="0"/>
              </a:rPr>
              <a:t> If thousands of users are searching the data simultaneously on a web server, then there are the chances that a very large server can be failed during that process.</a:t>
            </a:r>
          </a:p>
          <a:p>
            <a:pPr algn="just"/>
            <a:endParaRPr lang="en-US" sz="24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31</a:t>
            </a:fld>
            <a:endParaRPr lang="en-US"/>
          </a:p>
        </p:txBody>
      </p:sp>
    </p:spTree>
    <p:extLst>
      <p:ext uri="{BB962C8B-B14F-4D97-AF65-F5344CB8AC3E}">
        <p14:creationId xmlns:p14="http://schemas.microsoft.com/office/powerpoint/2010/main" val="27061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3" end="3"/>
                                            </p:txEl>
                                          </p:spTgt>
                                        </p:tgtEl>
                                        <p:attrNameLst>
                                          <p:attrName>style.visibility</p:attrName>
                                        </p:attrNameLst>
                                      </p:cBhvr>
                                      <p:to>
                                        <p:strVal val="visible"/>
                                      </p:to>
                                    </p:set>
                                    <p:anim calcmode="lin" valueType="num">
                                      <p:cBhvr additive="base">
                                        <p:cTn id="25"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Need of Data Structures</a:t>
            </a:r>
          </a:p>
        </p:txBody>
      </p:sp>
      <p:sp>
        <p:nvSpPr>
          <p:cNvPr id="120835" name="Rectangle 3"/>
          <p:cNvSpPr>
            <a:spLocks noGrp="1" noChangeArrowheads="1"/>
          </p:cNvSpPr>
          <p:nvPr>
            <p:ph idx="1"/>
          </p:nvPr>
        </p:nvSpPr>
        <p:spPr>
          <a:xfrm>
            <a:off x="533400" y="1143001"/>
            <a:ext cx="11201400" cy="4983163"/>
          </a:xfrm>
        </p:spPr>
        <p:txBody>
          <a:bodyPr/>
          <a:lstStyle/>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In order to solve the above problems, data structures are used. </a:t>
            </a: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Data is organized in such a way that all items are not required to be searched and required data can be searched instantly.</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32</a:t>
            </a:fld>
            <a:endParaRPr lang="en-US"/>
          </a:p>
        </p:txBody>
      </p:sp>
    </p:spTree>
    <p:extLst>
      <p:ext uri="{BB962C8B-B14F-4D97-AF65-F5344CB8AC3E}">
        <p14:creationId xmlns:p14="http://schemas.microsoft.com/office/powerpoint/2010/main" val="124281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3" end="3"/>
                                            </p:txEl>
                                          </p:spTgt>
                                        </p:tgtEl>
                                        <p:attrNameLst>
                                          <p:attrName>style.visibility</p:attrName>
                                        </p:attrNameLst>
                                      </p:cBhvr>
                                      <p:to>
                                        <p:strVal val="visible"/>
                                      </p:to>
                                    </p:set>
                                    <p:anim calcmode="lin" valueType="num">
                                      <p:cBhvr additive="base">
                                        <p:cTn id="13"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Characteristics of Data Structure</a:t>
            </a:r>
          </a:p>
        </p:txBody>
      </p:sp>
      <p:sp>
        <p:nvSpPr>
          <p:cNvPr id="120835" name="Rectangle 3"/>
          <p:cNvSpPr>
            <a:spLocks noGrp="1" noChangeArrowheads="1"/>
          </p:cNvSpPr>
          <p:nvPr>
            <p:ph idx="1"/>
          </p:nvPr>
        </p:nvSpPr>
        <p:spPr>
          <a:xfrm>
            <a:off x="609600" y="1143001"/>
            <a:ext cx="10972800" cy="4983163"/>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It contains data items that can be elementary item, group item or another data structure.</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It has a set of operations that can be performed on data items. Such as searching, insertion etc.</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It describes the rules of how the data items are related to each other.</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33</a:t>
            </a:fld>
            <a:endParaRPr lang="en-US"/>
          </a:p>
        </p:txBody>
      </p:sp>
    </p:spTree>
    <p:extLst>
      <p:ext uri="{BB962C8B-B14F-4D97-AF65-F5344CB8AC3E}">
        <p14:creationId xmlns:p14="http://schemas.microsoft.com/office/powerpoint/2010/main" val="389647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 calcmode="lin" valueType="num">
                                      <p:cBhvr additive="base">
                                        <p:cTn id="13"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anim calcmode="lin" valueType="num">
                                      <p:cBhvr additive="base">
                                        <p:cTn id="19"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r>
              <a:rPr lang="en-IN" sz="3600" dirty="0">
                <a:solidFill>
                  <a:srgbClr val="222222"/>
                </a:solidFill>
                <a:latin typeface="Times New Roman" panose="02020603050405020304" pitchFamily="18" charset="0"/>
                <a:cs typeface="Times New Roman" panose="02020603050405020304" pitchFamily="18" charset="0"/>
              </a:rPr>
              <a:t>Advantages of Data Structures</a:t>
            </a:r>
          </a:p>
        </p:txBody>
      </p:sp>
      <p:sp>
        <p:nvSpPr>
          <p:cNvPr id="120835" name="Rectangle 3"/>
          <p:cNvSpPr>
            <a:spLocks noGrp="1" noChangeArrowheads="1"/>
          </p:cNvSpPr>
          <p:nvPr>
            <p:ph idx="1"/>
          </p:nvPr>
        </p:nvSpPr>
        <p:spPr>
          <a:xfrm>
            <a:off x="533400" y="1143001"/>
            <a:ext cx="11049000" cy="4983163"/>
          </a:xfrm>
        </p:spPr>
        <p:txBody>
          <a:bodyPr/>
          <a:lstStyle/>
          <a:p>
            <a:pPr algn="just">
              <a:lnSpc>
                <a:spcPct val="150000"/>
              </a:lnSpc>
            </a:pPr>
            <a:r>
              <a:rPr lang="en-US" sz="2400" b="1" dirty="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 Efficiency of a program depends upon the choice of data structures. </a:t>
            </a:r>
          </a:p>
          <a:p>
            <a:pPr algn="just">
              <a:lnSpc>
                <a:spcPct val="150000"/>
              </a:lnSpc>
            </a:pPr>
            <a:r>
              <a:rPr lang="en-US" sz="2400" dirty="0">
                <a:latin typeface="Times New Roman" panose="02020603050405020304" pitchFamily="18" charset="0"/>
                <a:cs typeface="Times New Roman" panose="02020603050405020304" pitchFamily="18" charset="0"/>
              </a:rPr>
              <a:t>For example, we have some data and we need to perform the search for a particular record more frequently. In that case, if we organize our data in an array, we will have to search sequentially element by element. Hence, using array may not be very efficient here. There are better data structures which can make the search process efficient like ordered array, binary search tree or hash tables.</a:t>
            </a: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34</a:t>
            </a:fld>
            <a:endParaRPr lang="en-US"/>
          </a:p>
        </p:txBody>
      </p:sp>
    </p:spTree>
    <p:extLst>
      <p:ext uri="{BB962C8B-B14F-4D97-AF65-F5344CB8AC3E}">
        <p14:creationId xmlns:p14="http://schemas.microsoft.com/office/powerpoint/2010/main" val="264642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r>
              <a:rPr lang="en-IN" sz="3600" dirty="0">
                <a:solidFill>
                  <a:srgbClr val="222222"/>
                </a:solidFill>
                <a:latin typeface="Times New Roman" panose="02020603050405020304" pitchFamily="18" charset="0"/>
                <a:cs typeface="Times New Roman" panose="02020603050405020304" pitchFamily="18" charset="0"/>
              </a:rPr>
              <a:t>Advantages of Data Structures</a:t>
            </a:r>
          </a:p>
        </p:txBody>
      </p:sp>
      <p:sp>
        <p:nvSpPr>
          <p:cNvPr id="120835" name="Rectangle 3"/>
          <p:cNvSpPr>
            <a:spLocks noGrp="1" noChangeArrowheads="1"/>
          </p:cNvSpPr>
          <p:nvPr>
            <p:ph idx="1"/>
          </p:nvPr>
        </p:nvSpPr>
        <p:spPr>
          <a:xfrm>
            <a:off x="609600" y="1143001"/>
            <a:ext cx="11049000" cy="4983163"/>
          </a:xfrm>
        </p:spPr>
        <p:txBody>
          <a:bodyPr/>
          <a:lstStyle/>
          <a:p>
            <a:pPr algn="just">
              <a:lnSpc>
                <a:spcPct val="150000"/>
              </a:lnSpc>
            </a:pPr>
            <a:r>
              <a:rPr lang="en-US" sz="2400" b="1" dirty="0">
                <a:latin typeface="Times New Roman" panose="02020603050405020304" pitchFamily="18" charset="0"/>
                <a:cs typeface="Times New Roman" panose="02020603050405020304" pitchFamily="18" charset="0"/>
              </a:rPr>
              <a:t>Reusability:</a:t>
            </a:r>
            <a:r>
              <a:rPr lang="en-US" sz="2400" dirty="0">
                <a:latin typeface="Times New Roman" panose="02020603050405020304" pitchFamily="18" charset="0"/>
                <a:cs typeface="Times New Roman" panose="02020603050405020304" pitchFamily="18" charset="0"/>
              </a:rPr>
              <a:t> Data structures are reusable, i.e. once we have implemented a particular data structure, we can use it at any other place. Implementation of data structures can be compiled into libraries which can be used by different clients.</a:t>
            </a:r>
          </a:p>
          <a:p>
            <a:pPr algn="just">
              <a:lnSpc>
                <a:spcPct val="150000"/>
              </a:lnSpc>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Abstraction:</a:t>
            </a:r>
            <a:r>
              <a:rPr lang="en-US" sz="2400" dirty="0">
                <a:latin typeface="Times New Roman" panose="02020603050405020304" pitchFamily="18" charset="0"/>
                <a:cs typeface="Times New Roman" panose="02020603050405020304" pitchFamily="18" charset="0"/>
              </a:rPr>
              <a:t> Data structure is specified by the ADT which provides a level of abstraction. The client program uses the data structure through interface only, without getting into the implementation details.</a:t>
            </a: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35</a:t>
            </a:fld>
            <a:endParaRPr lang="en-US"/>
          </a:p>
        </p:txBody>
      </p:sp>
    </p:spTree>
    <p:extLst>
      <p:ext uri="{BB962C8B-B14F-4D97-AF65-F5344CB8AC3E}">
        <p14:creationId xmlns:p14="http://schemas.microsoft.com/office/powerpoint/2010/main" val="412483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 calcmode="lin" valueType="num">
                                      <p:cBhvr additive="base">
                                        <p:cTn id="13"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639762"/>
          </a:xfrm>
        </p:spPr>
        <p:txBody>
          <a:bodyPr/>
          <a:lstStyle/>
          <a:p>
            <a:pPr eaLnBrk="1" hangingPunct="1"/>
            <a:r>
              <a:rPr lang="en-US" sz="3600" dirty="0">
                <a:latin typeface="Times New Roman" panose="02020603050405020304" pitchFamily="18" charset="0"/>
                <a:cs typeface="Times New Roman" panose="02020603050405020304" pitchFamily="18" charset="0"/>
              </a:rPr>
              <a:t>Types of Data Structures</a:t>
            </a:r>
          </a:p>
        </p:txBody>
      </p:sp>
      <p:sp>
        <p:nvSpPr>
          <p:cNvPr id="120835" name="Rectangle 3"/>
          <p:cNvSpPr>
            <a:spLocks noGrp="1" noChangeArrowheads="1"/>
          </p:cNvSpPr>
          <p:nvPr>
            <p:ph sz="half" idx="2"/>
          </p:nvPr>
        </p:nvSpPr>
        <p:spPr>
          <a:xfrm>
            <a:off x="762000" y="1417639"/>
            <a:ext cx="4267200" cy="4938712"/>
          </a:xfrm>
        </p:spPr>
        <p:txBody>
          <a:bodyPr/>
          <a:lstStyle/>
          <a:p>
            <a:pPr marL="0" indent="0" algn="just">
              <a:buNone/>
            </a:pPr>
            <a:r>
              <a:rPr lang="en-IN" sz="1800" dirty="0">
                <a:latin typeface="Times New Roman" panose="02020603050405020304" pitchFamily="18" charset="0"/>
                <a:cs typeface="Times New Roman" panose="02020603050405020304" pitchFamily="18" charset="0"/>
              </a:rPr>
              <a:t>Data structures are divided in to two categories.</a:t>
            </a:r>
            <a:r>
              <a:rPr lang="en-IN" sz="1800" b="1" dirty="0">
                <a:latin typeface="Times New Roman" panose="02020603050405020304" pitchFamily="18" charset="0"/>
                <a:cs typeface="Times New Roman" panose="02020603050405020304" pitchFamily="18" charset="0"/>
              </a:rPr>
              <a:t>            </a:t>
            </a:r>
          </a:p>
          <a:p>
            <a:pPr marL="0" indent="0" algn="ctr">
              <a:buNone/>
            </a:pPr>
            <a:r>
              <a:rPr lang="en-IN" sz="1800" b="1" dirty="0">
                <a:latin typeface="Times New Roman" panose="02020603050405020304" pitchFamily="18" charset="0"/>
                <a:cs typeface="Times New Roman" panose="02020603050405020304" pitchFamily="18" charset="0"/>
              </a:rPr>
              <a:t> Primitive data structures</a:t>
            </a:r>
          </a:p>
          <a:p>
            <a:pPr marL="0" indent="0" algn="just">
              <a:buNone/>
            </a:pPr>
            <a:r>
              <a:rPr lang="en-IN" sz="1800" dirty="0">
                <a:latin typeface="Times New Roman" panose="02020603050405020304" pitchFamily="18" charset="0"/>
                <a:cs typeface="Times New Roman" panose="02020603050405020304" pitchFamily="18" charset="0"/>
              </a:rPr>
              <a:t>The primitive data structures can be manipulated or operated by the machine instruction.</a:t>
            </a:r>
          </a:p>
          <a:p>
            <a:pPr marL="0" indent="0" algn="just">
              <a:buNone/>
            </a:pPr>
            <a:r>
              <a:rPr lang="en-IN" sz="1800" dirty="0">
                <a:latin typeface="Times New Roman" panose="02020603050405020304" pitchFamily="18" charset="0"/>
                <a:cs typeface="Times New Roman" panose="02020603050405020304" pitchFamily="18" charset="0"/>
              </a:rPr>
              <a:t>Example – int, float, char, etc are the some of the different data structures provided in c language.</a:t>
            </a:r>
          </a:p>
          <a:p>
            <a:pPr marL="0" indent="0" algn="ctr">
              <a:buNone/>
            </a:pPr>
            <a:r>
              <a:rPr lang="en-IN" sz="1800" b="1" dirty="0">
                <a:latin typeface="Times New Roman" panose="02020603050405020304" pitchFamily="18" charset="0"/>
                <a:cs typeface="Times New Roman" panose="02020603050405020304" pitchFamily="18" charset="0"/>
              </a:rPr>
              <a:t>Non-Primitive data structures </a:t>
            </a:r>
          </a:p>
          <a:p>
            <a:pPr marL="0" indent="0" algn="just">
              <a:buNone/>
            </a:pPr>
            <a:r>
              <a:rPr lang="en-IN" sz="1800" dirty="0">
                <a:latin typeface="Times New Roman" panose="02020603050405020304" pitchFamily="18" charset="0"/>
                <a:cs typeface="Times New Roman" panose="02020603050405020304" pitchFamily="18" charset="0"/>
              </a:rPr>
              <a:t>The data structures which can not be directly operated by the machine instructions. These are derived from the primitive data structures.</a:t>
            </a:r>
          </a:p>
          <a:p>
            <a:pPr marL="0" indent="0" algn="just">
              <a:buNone/>
            </a:pPr>
            <a:r>
              <a:rPr lang="en-IN" sz="1800" dirty="0">
                <a:latin typeface="Times New Roman" panose="02020603050405020304" pitchFamily="18" charset="0"/>
                <a:cs typeface="Times New Roman" panose="02020603050405020304" pitchFamily="18" charset="0"/>
              </a:rPr>
              <a:t>Example – Arrays, Structures, Stack, Queues, Linked Lists, trees, graphs,  etc. </a:t>
            </a:r>
          </a:p>
          <a:p>
            <a:pPr marL="0" indent="0" algn="just">
              <a:buNone/>
            </a:pP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51FDEDB-2BFE-48E3-B2BB-BC30F49EA555}"/>
              </a:ext>
            </a:extLst>
          </p:cNvPr>
          <p:cNvPicPr>
            <a:picLocks noGrp="1" noChangeAspect="1"/>
          </p:cNvPicPr>
          <p:nvPr>
            <p:ph sz="quarter" idx="4"/>
          </p:nvPr>
        </p:nvPicPr>
        <p:blipFill>
          <a:blip r:embed="rId3"/>
          <a:stretch>
            <a:fillRect/>
          </a:stretch>
        </p:blipFill>
        <p:spPr>
          <a:xfrm>
            <a:off x="5181600" y="1295401"/>
            <a:ext cx="6858000" cy="5060950"/>
          </a:xfrm>
          <a:prstGeom prst="rect">
            <a:avLst/>
          </a:prstGeom>
        </p:spPr>
      </p:pic>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36</a:t>
            </a:fld>
            <a:endParaRPr lang="en-US" dirty="0"/>
          </a:p>
        </p:txBody>
      </p:sp>
    </p:spTree>
    <p:extLst>
      <p:ext uri="{BB962C8B-B14F-4D97-AF65-F5344CB8AC3E}">
        <p14:creationId xmlns:p14="http://schemas.microsoft.com/office/powerpoint/2010/main" val="335762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0835">
                                            <p:txEl>
                                              <p:pRg st="4" end="4"/>
                                            </p:txEl>
                                          </p:spTgt>
                                        </p:tgtEl>
                                        <p:attrNameLst>
                                          <p:attrName>style.visibility</p:attrName>
                                        </p:attrNameLst>
                                      </p:cBhvr>
                                      <p:to>
                                        <p:strVal val="visible"/>
                                      </p:to>
                                    </p:set>
                                    <p:anim calcmode="lin" valueType="num">
                                      <p:cBhvr additive="base">
                                        <p:cTn id="7"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5">
                                            <p:txEl>
                                              <p:pRg st="5" end="5"/>
                                            </p:txEl>
                                          </p:spTgt>
                                        </p:tgtEl>
                                        <p:attrNameLst>
                                          <p:attrName>style.visibility</p:attrName>
                                        </p:attrNameLst>
                                      </p:cBhvr>
                                      <p:to>
                                        <p:strVal val="visible"/>
                                      </p:to>
                                    </p:set>
                                    <p:anim calcmode="lin" valueType="num">
                                      <p:cBhvr additive="base">
                                        <p:cTn id="11" dur="500" fill="hold"/>
                                        <p:tgtEl>
                                          <p:spTgt spid="1208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83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0835">
                                            <p:txEl>
                                              <p:pRg st="6" end="6"/>
                                            </p:txEl>
                                          </p:spTgt>
                                        </p:tgtEl>
                                        <p:attrNameLst>
                                          <p:attrName>style.visibility</p:attrName>
                                        </p:attrNameLst>
                                      </p:cBhvr>
                                      <p:to>
                                        <p:strVal val="visible"/>
                                      </p:to>
                                    </p:set>
                                    <p:anim calcmode="lin" valueType="num">
                                      <p:cBhvr additive="base">
                                        <p:cTn id="15" dur="500" fill="hold"/>
                                        <p:tgtEl>
                                          <p:spTgt spid="12083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8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Types of Data Structures</a:t>
            </a:r>
          </a:p>
        </p:txBody>
      </p:sp>
      <p:sp>
        <p:nvSpPr>
          <p:cNvPr id="120835" name="Rectangle 3"/>
          <p:cNvSpPr>
            <a:spLocks noGrp="1" noChangeArrowheads="1"/>
          </p:cNvSpPr>
          <p:nvPr>
            <p:ph idx="1"/>
          </p:nvPr>
        </p:nvSpPr>
        <p:spPr>
          <a:xfrm>
            <a:off x="685800" y="990601"/>
            <a:ext cx="10515600" cy="5135564"/>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non-primitive data structures are divided into two categories:</a:t>
            </a:r>
          </a:p>
          <a:p>
            <a:pPr marL="857250" lvl="1" indent="-457200" algn="just">
              <a:buAutoNum type="arabicPeriod"/>
            </a:pPr>
            <a:r>
              <a:rPr lang="en-IN" sz="2400" dirty="0">
                <a:latin typeface="Times New Roman" panose="02020603050405020304" pitchFamily="18" charset="0"/>
                <a:cs typeface="Times New Roman" panose="02020603050405020304" pitchFamily="18" charset="0"/>
              </a:rPr>
              <a:t>Linear Data structure(Example – Array, Linked List, …)</a:t>
            </a:r>
          </a:p>
          <a:p>
            <a:pPr marL="857250" lvl="1" indent="-457200" algn="just">
              <a:buAutoNum type="arabicPeriod"/>
            </a:pPr>
            <a:endParaRPr lang="en-IN" sz="2400" dirty="0">
              <a:latin typeface="Times New Roman" panose="02020603050405020304" pitchFamily="18" charset="0"/>
              <a:cs typeface="Times New Roman" panose="02020603050405020304" pitchFamily="18" charset="0"/>
            </a:endParaRPr>
          </a:p>
          <a:p>
            <a:pPr marL="857250" lvl="1" indent="-457200" algn="just">
              <a:buAutoNum type="arabicPeriod"/>
            </a:pPr>
            <a:endParaRPr lang="en-IN" sz="2400" dirty="0">
              <a:latin typeface="Times New Roman" panose="02020603050405020304" pitchFamily="18" charset="0"/>
              <a:cs typeface="Times New Roman" panose="02020603050405020304" pitchFamily="18" charset="0"/>
            </a:endParaRPr>
          </a:p>
          <a:p>
            <a:pPr marL="857250" lvl="1" indent="-457200" algn="just">
              <a:buAutoNum type="arabicPeriod"/>
            </a:pPr>
            <a:endParaRPr lang="en-IN" sz="2400" dirty="0">
              <a:latin typeface="Times New Roman" panose="02020603050405020304" pitchFamily="18" charset="0"/>
              <a:cs typeface="Times New Roman" panose="02020603050405020304" pitchFamily="18" charset="0"/>
            </a:endParaRPr>
          </a:p>
          <a:p>
            <a:pPr marL="857250" lvl="1" indent="-457200" algn="just">
              <a:buAutoNum type="arabicPeriod"/>
            </a:pPr>
            <a:endParaRPr lang="en-IN" sz="2400" dirty="0">
              <a:latin typeface="Times New Roman" panose="02020603050405020304" pitchFamily="18" charset="0"/>
              <a:cs typeface="Times New Roman" panose="02020603050405020304" pitchFamily="18" charset="0"/>
            </a:endParaRPr>
          </a:p>
          <a:p>
            <a:pPr marL="857250" lvl="1" indent="-457200" algn="just">
              <a:buAutoNum type="arabicPeriod"/>
            </a:pPr>
            <a:endParaRPr lang="en-IN" sz="2400" dirty="0">
              <a:latin typeface="Times New Roman" panose="02020603050405020304" pitchFamily="18" charset="0"/>
              <a:cs typeface="Times New Roman" panose="02020603050405020304" pitchFamily="18" charset="0"/>
            </a:endParaRPr>
          </a:p>
          <a:p>
            <a:pPr marL="857250" lvl="1" indent="-457200" algn="just">
              <a:buAutoNum type="arabicPeriod"/>
            </a:pPr>
            <a:endParaRPr lang="en-IN" sz="24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37</a:t>
            </a:fld>
            <a:endParaRPr lang="en-US"/>
          </a:p>
        </p:txBody>
      </p:sp>
      <p:grpSp>
        <p:nvGrpSpPr>
          <p:cNvPr id="8" name="Group 5">
            <a:extLst>
              <a:ext uri="{FF2B5EF4-FFF2-40B4-BE49-F238E27FC236}">
                <a16:creationId xmlns:a16="http://schemas.microsoft.com/office/drawing/2014/main" id="{912D9042-DE9E-4637-AA15-C300C204F1DD}"/>
              </a:ext>
            </a:extLst>
          </p:cNvPr>
          <p:cNvGrpSpPr>
            <a:grpSpLocks/>
          </p:cNvGrpSpPr>
          <p:nvPr/>
        </p:nvGrpSpPr>
        <p:grpSpPr bwMode="auto">
          <a:xfrm>
            <a:off x="4611351" y="1912026"/>
            <a:ext cx="6204016" cy="1122393"/>
            <a:chOff x="4537302" y="4312760"/>
            <a:chExt cx="7158798" cy="1249934"/>
          </a:xfrm>
        </p:grpSpPr>
        <p:grpSp>
          <p:nvGrpSpPr>
            <p:cNvPr id="10" name="Group 1083">
              <a:extLst>
                <a:ext uri="{FF2B5EF4-FFF2-40B4-BE49-F238E27FC236}">
                  <a16:creationId xmlns:a16="http://schemas.microsoft.com/office/drawing/2014/main" id="{4EF933C3-CBCE-4F10-ADF9-20D31DDD396A}"/>
                </a:ext>
              </a:extLst>
            </p:cNvPr>
            <p:cNvGrpSpPr>
              <a:grpSpLocks/>
            </p:cNvGrpSpPr>
            <p:nvPr/>
          </p:nvGrpSpPr>
          <p:grpSpPr bwMode="auto">
            <a:xfrm>
              <a:off x="4537302" y="4312760"/>
              <a:ext cx="6948052" cy="813658"/>
              <a:chOff x="192" y="2592"/>
              <a:chExt cx="4956" cy="431"/>
            </a:xfrm>
          </p:grpSpPr>
          <p:sp>
            <p:nvSpPr>
              <p:cNvPr id="23" name="Rectangle 1039">
                <a:extLst>
                  <a:ext uri="{FF2B5EF4-FFF2-40B4-BE49-F238E27FC236}">
                    <a16:creationId xmlns:a16="http://schemas.microsoft.com/office/drawing/2014/main" id="{79BEFC04-67FC-40C4-A57E-3798EEA27814}"/>
                  </a:ext>
                </a:extLst>
              </p:cNvPr>
              <p:cNvSpPr>
                <a:spLocks noChangeArrowheads="1"/>
              </p:cNvSpPr>
              <p:nvPr/>
            </p:nvSpPr>
            <p:spPr bwMode="auto">
              <a:xfrm>
                <a:off x="1268"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24" name="Rectangle 1040">
                <a:extLst>
                  <a:ext uri="{FF2B5EF4-FFF2-40B4-BE49-F238E27FC236}">
                    <a16:creationId xmlns:a16="http://schemas.microsoft.com/office/drawing/2014/main" id="{6FD7F07F-D610-4D75-B7A8-21EC66E21945}"/>
                  </a:ext>
                </a:extLst>
              </p:cNvPr>
              <p:cNvSpPr>
                <a:spLocks noChangeArrowheads="1"/>
              </p:cNvSpPr>
              <p:nvPr/>
            </p:nvSpPr>
            <p:spPr bwMode="auto">
              <a:xfrm>
                <a:off x="1386"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25" name="Rectangle 1041">
                <a:extLst>
                  <a:ext uri="{FF2B5EF4-FFF2-40B4-BE49-F238E27FC236}">
                    <a16:creationId xmlns:a16="http://schemas.microsoft.com/office/drawing/2014/main" id="{7FE210EC-4C01-4C38-98DD-D7C08F83C901}"/>
                  </a:ext>
                </a:extLst>
              </p:cNvPr>
              <p:cNvSpPr>
                <a:spLocks noChangeArrowheads="1"/>
              </p:cNvSpPr>
              <p:nvPr/>
            </p:nvSpPr>
            <p:spPr bwMode="auto">
              <a:xfrm>
                <a:off x="1699"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26" name="Rectangle 1042">
                <a:extLst>
                  <a:ext uri="{FF2B5EF4-FFF2-40B4-BE49-F238E27FC236}">
                    <a16:creationId xmlns:a16="http://schemas.microsoft.com/office/drawing/2014/main" id="{C835B679-7CA5-4750-BCD2-CEFFDAAB26FB}"/>
                  </a:ext>
                </a:extLst>
              </p:cNvPr>
              <p:cNvSpPr>
                <a:spLocks noChangeArrowheads="1"/>
              </p:cNvSpPr>
              <p:nvPr/>
            </p:nvSpPr>
            <p:spPr bwMode="auto">
              <a:xfrm>
                <a:off x="1818"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27" name="Rectangle 1043">
                <a:extLst>
                  <a:ext uri="{FF2B5EF4-FFF2-40B4-BE49-F238E27FC236}">
                    <a16:creationId xmlns:a16="http://schemas.microsoft.com/office/drawing/2014/main" id="{D6718111-1138-4A80-B5ED-93BA94024CCE}"/>
                  </a:ext>
                </a:extLst>
              </p:cNvPr>
              <p:cNvSpPr>
                <a:spLocks noChangeArrowheads="1"/>
              </p:cNvSpPr>
              <p:nvPr/>
            </p:nvSpPr>
            <p:spPr bwMode="auto">
              <a:xfrm>
                <a:off x="2130"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28" name="Rectangle 1044">
                <a:extLst>
                  <a:ext uri="{FF2B5EF4-FFF2-40B4-BE49-F238E27FC236}">
                    <a16:creationId xmlns:a16="http://schemas.microsoft.com/office/drawing/2014/main" id="{48769850-B69C-4E9B-B4D9-FD7AE5DDB1C4}"/>
                  </a:ext>
                </a:extLst>
              </p:cNvPr>
              <p:cNvSpPr>
                <a:spLocks noChangeArrowheads="1"/>
              </p:cNvSpPr>
              <p:nvPr/>
            </p:nvSpPr>
            <p:spPr bwMode="auto">
              <a:xfrm>
                <a:off x="2249"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29" name="Rectangle 1045">
                <a:extLst>
                  <a:ext uri="{FF2B5EF4-FFF2-40B4-BE49-F238E27FC236}">
                    <a16:creationId xmlns:a16="http://schemas.microsoft.com/office/drawing/2014/main" id="{687F4177-D98F-4061-B90B-DBFFA1F54EB4}"/>
                  </a:ext>
                </a:extLst>
              </p:cNvPr>
              <p:cNvSpPr>
                <a:spLocks noChangeArrowheads="1"/>
              </p:cNvSpPr>
              <p:nvPr/>
            </p:nvSpPr>
            <p:spPr bwMode="auto">
              <a:xfrm>
                <a:off x="837"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30" name="Rectangle 1046">
                <a:extLst>
                  <a:ext uri="{FF2B5EF4-FFF2-40B4-BE49-F238E27FC236}">
                    <a16:creationId xmlns:a16="http://schemas.microsoft.com/office/drawing/2014/main" id="{FCE7D293-5897-42A4-BCBC-9C2C7FCF1549}"/>
                  </a:ext>
                </a:extLst>
              </p:cNvPr>
              <p:cNvSpPr>
                <a:spLocks noChangeArrowheads="1"/>
              </p:cNvSpPr>
              <p:nvPr/>
            </p:nvSpPr>
            <p:spPr bwMode="auto">
              <a:xfrm>
                <a:off x="955" y="2844"/>
                <a:ext cx="13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 </a:t>
                </a:r>
                <a:endParaRPr lang="en-US" altLang="en-US" sz="1800"/>
              </a:p>
            </p:txBody>
          </p:sp>
          <p:sp>
            <p:nvSpPr>
              <p:cNvPr id="31" name="Rectangle 1047">
                <a:extLst>
                  <a:ext uri="{FF2B5EF4-FFF2-40B4-BE49-F238E27FC236}">
                    <a16:creationId xmlns:a16="http://schemas.microsoft.com/office/drawing/2014/main" id="{C9DF41D9-7BD6-4E00-98FB-363AE359517A}"/>
                  </a:ext>
                </a:extLst>
              </p:cNvPr>
              <p:cNvSpPr>
                <a:spLocks noChangeArrowheads="1"/>
              </p:cNvSpPr>
              <p:nvPr/>
            </p:nvSpPr>
            <p:spPr bwMode="auto">
              <a:xfrm>
                <a:off x="192" y="2855"/>
                <a:ext cx="42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dirty="0" err="1"/>
                  <a:t>myList</a:t>
                </a:r>
                <a:endParaRPr lang="en-US" altLang="en-US" sz="1400" dirty="0"/>
              </a:p>
            </p:txBody>
          </p:sp>
          <p:sp>
            <p:nvSpPr>
              <p:cNvPr id="32" name="Rectangle 1058">
                <a:extLst>
                  <a:ext uri="{FF2B5EF4-FFF2-40B4-BE49-F238E27FC236}">
                    <a16:creationId xmlns:a16="http://schemas.microsoft.com/office/drawing/2014/main" id="{F9062911-C3D6-4F27-A5DA-7AC8AB815CE9}"/>
                  </a:ext>
                </a:extLst>
              </p:cNvPr>
              <p:cNvSpPr>
                <a:spLocks noChangeArrowheads="1"/>
              </p:cNvSpPr>
              <p:nvPr/>
            </p:nvSpPr>
            <p:spPr bwMode="auto">
              <a:xfrm>
                <a:off x="2992" y="2812"/>
                <a:ext cx="432"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33" name="Rectangle 1059">
                <a:extLst>
                  <a:ext uri="{FF2B5EF4-FFF2-40B4-BE49-F238E27FC236}">
                    <a16:creationId xmlns:a16="http://schemas.microsoft.com/office/drawing/2014/main" id="{BFA275D6-ACA7-4603-A7FF-7864F2968028}"/>
                  </a:ext>
                </a:extLst>
              </p:cNvPr>
              <p:cNvSpPr>
                <a:spLocks noChangeArrowheads="1"/>
              </p:cNvSpPr>
              <p:nvPr/>
            </p:nvSpPr>
            <p:spPr bwMode="auto">
              <a:xfrm>
                <a:off x="3111"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34" name="Rectangle 1060">
                <a:extLst>
                  <a:ext uri="{FF2B5EF4-FFF2-40B4-BE49-F238E27FC236}">
                    <a16:creationId xmlns:a16="http://schemas.microsoft.com/office/drawing/2014/main" id="{47B489BD-B729-4F5A-A95C-DFC13D85EB40}"/>
                  </a:ext>
                </a:extLst>
              </p:cNvPr>
              <p:cNvSpPr>
                <a:spLocks noChangeArrowheads="1"/>
              </p:cNvSpPr>
              <p:nvPr/>
            </p:nvSpPr>
            <p:spPr bwMode="auto">
              <a:xfrm>
                <a:off x="3424"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35" name="Rectangle 1061">
                <a:extLst>
                  <a:ext uri="{FF2B5EF4-FFF2-40B4-BE49-F238E27FC236}">
                    <a16:creationId xmlns:a16="http://schemas.microsoft.com/office/drawing/2014/main" id="{26B5E73E-83F9-49AD-9B8C-6888AEE4C47B}"/>
                  </a:ext>
                </a:extLst>
              </p:cNvPr>
              <p:cNvSpPr>
                <a:spLocks noChangeArrowheads="1"/>
              </p:cNvSpPr>
              <p:nvPr/>
            </p:nvSpPr>
            <p:spPr bwMode="auto">
              <a:xfrm>
                <a:off x="3542"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36" name="Rectangle 1062">
                <a:extLst>
                  <a:ext uri="{FF2B5EF4-FFF2-40B4-BE49-F238E27FC236}">
                    <a16:creationId xmlns:a16="http://schemas.microsoft.com/office/drawing/2014/main" id="{3DEDD0F7-B877-4FCF-B197-F4030CD20D3E}"/>
                  </a:ext>
                </a:extLst>
              </p:cNvPr>
              <p:cNvSpPr>
                <a:spLocks noChangeArrowheads="1"/>
              </p:cNvSpPr>
              <p:nvPr/>
            </p:nvSpPr>
            <p:spPr bwMode="auto">
              <a:xfrm>
                <a:off x="3855"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37" name="Rectangle 1063">
                <a:extLst>
                  <a:ext uri="{FF2B5EF4-FFF2-40B4-BE49-F238E27FC236}">
                    <a16:creationId xmlns:a16="http://schemas.microsoft.com/office/drawing/2014/main" id="{A493655D-11C2-4FA4-AB7E-E7AF86EEC2BD}"/>
                  </a:ext>
                </a:extLst>
              </p:cNvPr>
              <p:cNvSpPr>
                <a:spLocks noChangeArrowheads="1"/>
              </p:cNvSpPr>
              <p:nvPr/>
            </p:nvSpPr>
            <p:spPr bwMode="auto">
              <a:xfrm>
                <a:off x="3973"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38" name="Rectangle 1064">
                <a:extLst>
                  <a:ext uri="{FF2B5EF4-FFF2-40B4-BE49-F238E27FC236}">
                    <a16:creationId xmlns:a16="http://schemas.microsoft.com/office/drawing/2014/main" id="{04EF8977-B8A8-470F-AC9D-A4E711B69EF9}"/>
                  </a:ext>
                </a:extLst>
              </p:cNvPr>
              <p:cNvSpPr>
                <a:spLocks noChangeArrowheads="1"/>
              </p:cNvSpPr>
              <p:nvPr/>
            </p:nvSpPr>
            <p:spPr bwMode="auto">
              <a:xfrm>
                <a:off x="2561"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39" name="Rectangle 1065">
                <a:extLst>
                  <a:ext uri="{FF2B5EF4-FFF2-40B4-BE49-F238E27FC236}">
                    <a16:creationId xmlns:a16="http://schemas.microsoft.com/office/drawing/2014/main" id="{3B6A14EC-E39E-48FD-9E80-CD202797A22D}"/>
                  </a:ext>
                </a:extLst>
              </p:cNvPr>
              <p:cNvSpPr>
                <a:spLocks noChangeArrowheads="1"/>
              </p:cNvSpPr>
              <p:nvPr/>
            </p:nvSpPr>
            <p:spPr bwMode="auto">
              <a:xfrm>
                <a:off x="2680"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40" name="Rectangle 1066">
                <a:extLst>
                  <a:ext uri="{FF2B5EF4-FFF2-40B4-BE49-F238E27FC236}">
                    <a16:creationId xmlns:a16="http://schemas.microsoft.com/office/drawing/2014/main" id="{F4CA5022-5B96-4E18-BFD8-D3A69FCFCBDF}"/>
                  </a:ext>
                </a:extLst>
              </p:cNvPr>
              <p:cNvSpPr>
                <a:spLocks noChangeArrowheads="1"/>
              </p:cNvSpPr>
              <p:nvPr/>
            </p:nvSpPr>
            <p:spPr bwMode="auto">
              <a:xfrm>
                <a:off x="4286"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41" name="Rectangle 1067">
                <a:extLst>
                  <a:ext uri="{FF2B5EF4-FFF2-40B4-BE49-F238E27FC236}">
                    <a16:creationId xmlns:a16="http://schemas.microsoft.com/office/drawing/2014/main" id="{F818A0C9-586B-44EF-B72C-E4C13239CBB0}"/>
                  </a:ext>
                </a:extLst>
              </p:cNvPr>
              <p:cNvSpPr>
                <a:spLocks noChangeArrowheads="1"/>
              </p:cNvSpPr>
              <p:nvPr/>
            </p:nvSpPr>
            <p:spPr bwMode="auto">
              <a:xfrm>
                <a:off x="4405"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42" name="Rectangle 1068">
                <a:extLst>
                  <a:ext uri="{FF2B5EF4-FFF2-40B4-BE49-F238E27FC236}">
                    <a16:creationId xmlns:a16="http://schemas.microsoft.com/office/drawing/2014/main" id="{5F9DA18F-2893-47BE-BE0A-4FA15731823F}"/>
                  </a:ext>
                </a:extLst>
              </p:cNvPr>
              <p:cNvSpPr>
                <a:spLocks noChangeArrowheads="1"/>
              </p:cNvSpPr>
              <p:nvPr/>
            </p:nvSpPr>
            <p:spPr bwMode="auto">
              <a:xfrm>
                <a:off x="4717" y="2812"/>
                <a:ext cx="431" cy="211"/>
              </a:xfrm>
              <a:prstGeom prst="rect">
                <a:avLst/>
              </a:prstGeom>
              <a:solidFill>
                <a:srgbClr val="00FFFF"/>
              </a:solidFill>
              <a:ln w="15875">
                <a:solidFill>
                  <a:srgbClr val="80008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p:txBody>
          </p:sp>
          <p:sp>
            <p:nvSpPr>
              <p:cNvPr id="43" name="Rectangle 1069">
                <a:extLst>
                  <a:ext uri="{FF2B5EF4-FFF2-40B4-BE49-F238E27FC236}">
                    <a16:creationId xmlns:a16="http://schemas.microsoft.com/office/drawing/2014/main" id="{F90EEDDE-69F2-493A-A037-C03FBBD866FC}"/>
                  </a:ext>
                </a:extLst>
              </p:cNvPr>
              <p:cNvSpPr>
                <a:spLocks noChangeArrowheads="1"/>
              </p:cNvSpPr>
              <p:nvPr/>
            </p:nvSpPr>
            <p:spPr bwMode="auto">
              <a:xfrm>
                <a:off x="4836" y="2844"/>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0000"/>
                    </a:solidFill>
                  </a:rPr>
                  <a:t>--</a:t>
                </a:r>
                <a:endParaRPr lang="en-US" altLang="en-US" sz="1800"/>
              </a:p>
            </p:txBody>
          </p:sp>
          <p:sp>
            <p:nvSpPr>
              <p:cNvPr id="44" name="Rectangle 1029">
                <a:extLst>
                  <a:ext uri="{FF2B5EF4-FFF2-40B4-BE49-F238E27FC236}">
                    <a16:creationId xmlns:a16="http://schemas.microsoft.com/office/drawing/2014/main" id="{4FF130EF-5263-400B-9049-F59A1CBB0B78}"/>
                  </a:ext>
                </a:extLst>
              </p:cNvPr>
              <p:cNvSpPr>
                <a:spLocks noChangeArrowheads="1"/>
              </p:cNvSpPr>
              <p:nvPr/>
            </p:nvSpPr>
            <p:spPr bwMode="auto">
              <a:xfrm>
                <a:off x="2637"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 4</a:t>
                </a:r>
              </a:p>
            </p:txBody>
          </p:sp>
          <p:sp>
            <p:nvSpPr>
              <p:cNvPr id="45" name="Rectangle 1030">
                <a:extLst>
                  <a:ext uri="{FF2B5EF4-FFF2-40B4-BE49-F238E27FC236}">
                    <a16:creationId xmlns:a16="http://schemas.microsoft.com/office/drawing/2014/main" id="{A8C515FB-5879-4295-AEBA-B88424CDBDFE}"/>
                  </a:ext>
                </a:extLst>
              </p:cNvPr>
              <p:cNvSpPr>
                <a:spLocks noChangeArrowheads="1"/>
              </p:cNvSpPr>
              <p:nvPr/>
            </p:nvSpPr>
            <p:spPr bwMode="auto">
              <a:xfrm>
                <a:off x="3068"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FFFF"/>
                    </a:solidFill>
                  </a:rPr>
                  <a:t> </a:t>
                </a:r>
                <a:r>
                  <a:rPr lang="en-US" altLang="en-US" sz="1800"/>
                  <a:t>5</a:t>
                </a:r>
              </a:p>
            </p:txBody>
          </p:sp>
          <p:sp>
            <p:nvSpPr>
              <p:cNvPr id="46" name="Rectangle 1031">
                <a:extLst>
                  <a:ext uri="{FF2B5EF4-FFF2-40B4-BE49-F238E27FC236}">
                    <a16:creationId xmlns:a16="http://schemas.microsoft.com/office/drawing/2014/main" id="{D48E9941-1022-4A00-A7ED-D0C3643590D1}"/>
                  </a:ext>
                </a:extLst>
              </p:cNvPr>
              <p:cNvSpPr>
                <a:spLocks noChangeArrowheads="1"/>
              </p:cNvSpPr>
              <p:nvPr/>
            </p:nvSpPr>
            <p:spPr bwMode="auto">
              <a:xfrm>
                <a:off x="3500"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FFFF"/>
                    </a:solidFill>
                  </a:rPr>
                  <a:t> </a:t>
                </a:r>
                <a:r>
                  <a:rPr lang="en-US" altLang="en-US" sz="1800"/>
                  <a:t>6</a:t>
                </a:r>
              </a:p>
            </p:txBody>
          </p:sp>
          <p:sp>
            <p:nvSpPr>
              <p:cNvPr id="47" name="Rectangle 1032">
                <a:extLst>
                  <a:ext uri="{FF2B5EF4-FFF2-40B4-BE49-F238E27FC236}">
                    <a16:creationId xmlns:a16="http://schemas.microsoft.com/office/drawing/2014/main" id="{DBD0934D-5AE9-497D-916F-11218BE865A7}"/>
                  </a:ext>
                </a:extLst>
              </p:cNvPr>
              <p:cNvSpPr>
                <a:spLocks noChangeArrowheads="1"/>
              </p:cNvSpPr>
              <p:nvPr/>
            </p:nvSpPr>
            <p:spPr bwMode="auto">
              <a:xfrm>
                <a:off x="2206"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 3</a:t>
                </a:r>
              </a:p>
            </p:txBody>
          </p:sp>
          <p:sp>
            <p:nvSpPr>
              <p:cNvPr id="48" name="Rectangle 1033">
                <a:extLst>
                  <a:ext uri="{FF2B5EF4-FFF2-40B4-BE49-F238E27FC236}">
                    <a16:creationId xmlns:a16="http://schemas.microsoft.com/office/drawing/2014/main" id="{1FA468E7-96F1-4D40-AD9B-EC052DED5561}"/>
                  </a:ext>
                </a:extLst>
              </p:cNvPr>
              <p:cNvSpPr>
                <a:spLocks noChangeArrowheads="1"/>
              </p:cNvSpPr>
              <p:nvPr/>
            </p:nvSpPr>
            <p:spPr bwMode="auto">
              <a:xfrm>
                <a:off x="913"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FFFF"/>
                    </a:solidFill>
                  </a:rPr>
                  <a:t> </a:t>
                </a:r>
                <a:r>
                  <a:rPr lang="en-US" altLang="en-US" sz="1800"/>
                  <a:t>0</a:t>
                </a:r>
              </a:p>
            </p:txBody>
          </p:sp>
          <p:sp>
            <p:nvSpPr>
              <p:cNvPr id="49" name="Rectangle 1034">
                <a:extLst>
                  <a:ext uri="{FF2B5EF4-FFF2-40B4-BE49-F238E27FC236}">
                    <a16:creationId xmlns:a16="http://schemas.microsoft.com/office/drawing/2014/main" id="{990A8F00-F2C9-4DDA-BC40-53A6B02522F3}"/>
                  </a:ext>
                </a:extLst>
              </p:cNvPr>
              <p:cNvSpPr>
                <a:spLocks noChangeArrowheads="1"/>
              </p:cNvSpPr>
              <p:nvPr/>
            </p:nvSpPr>
            <p:spPr bwMode="auto">
              <a:xfrm>
                <a:off x="1775"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 2</a:t>
                </a:r>
              </a:p>
            </p:txBody>
          </p:sp>
          <p:sp>
            <p:nvSpPr>
              <p:cNvPr id="50" name="Rectangle 1035">
                <a:extLst>
                  <a:ext uri="{FF2B5EF4-FFF2-40B4-BE49-F238E27FC236}">
                    <a16:creationId xmlns:a16="http://schemas.microsoft.com/office/drawing/2014/main" id="{91BAC6E1-82F3-4429-910F-0F1A624BD213}"/>
                  </a:ext>
                </a:extLst>
              </p:cNvPr>
              <p:cNvSpPr>
                <a:spLocks noChangeArrowheads="1"/>
              </p:cNvSpPr>
              <p:nvPr/>
            </p:nvSpPr>
            <p:spPr bwMode="auto">
              <a:xfrm>
                <a:off x="4362"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 8</a:t>
                </a:r>
              </a:p>
            </p:txBody>
          </p:sp>
          <p:sp>
            <p:nvSpPr>
              <p:cNvPr id="51" name="Rectangle 1036">
                <a:extLst>
                  <a:ext uri="{FF2B5EF4-FFF2-40B4-BE49-F238E27FC236}">
                    <a16:creationId xmlns:a16="http://schemas.microsoft.com/office/drawing/2014/main" id="{261A838C-D8B7-4FCC-8886-BFB886246063}"/>
                  </a:ext>
                </a:extLst>
              </p:cNvPr>
              <p:cNvSpPr>
                <a:spLocks noChangeArrowheads="1"/>
              </p:cNvSpPr>
              <p:nvPr/>
            </p:nvSpPr>
            <p:spPr bwMode="auto">
              <a:xfrm>
                <a:off x="4776"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 9</a:t>
                </a:r>
              </a:p>
            </p:txBody>
          </p:sp>
          <p:sp>
            <p:nvSpPr>
              <p:cNvPr id="52" name="Rectangle 1037">
                <a:extLst>
                  <a:ext uri="{FF2B5EF4-FFF2-40B4-BE49-F238E27FC236}">
                    <a16:creationId xmlns:a16="http://schemas.microsoft.com/office/drawing/2014/main" id="{E34F26A3-306D-44FC-9AB6-A79DE0C0B0BD}"/>
                  </a:ext>
                </a:extLst>
              </p:cNvPr>
              <p:cNvSpPr>
                <a:spLocks noChangeArrowheads="1"/>
              </p:cNvSpPr>
              <p:nvPr/>
            </p:nvSpPr>
            <p:spPr bwMode="auto">
              <a:xfrm>
                <a:off x="3931"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solidFill>
                      <a:srgbClr val="00FFFF"/>
                    </a:solidFill>
                  </a:rPr>
                  <a:t> </a:t>
                </a:r>
                <a:r>
                  <a:rPr lang="en-US" altLang="en-US" sz="1800"/>
                  <a:t>7</a:t>
                </a:r>
              </a:p>
            </p:txBody>
          </p:sp>
          <p:sp>
            <p:nvSpPr>
              <p:cNvPr id="53" name="Rectangle 1038">
                <a:extLst>
                  <a:ext uri="{FF2B5EF4-FFF2-40B4-BE49-F238E27FC236}">
                    <a16:creationId xmlns:a16="http://schemas.microsoft.com/office/drawing/2014/main" id="{2C0C5A6C-2515-4F52-A1AC-1F14EF5B4DBF}"/>
                  </a:ext>
                </a:extLst>
              </p:cNvPr>
              <p:cNvSpPr>
                <a:spLocks noChangeArrowheads="1"/>
              </p:cNvSpPr>
              <p:nvPr/>
            </p:nvSpPr>
            <p:spPr bwMode="auto">
              <a:xfrm>
                <a:off x="1344" y="2592"/>
                <a:ext cx="12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 1</a:t>
                </a:r>
              </a:p>
            </p:txBody>
          </p:sp>
        </p:grpSp>
        <p:grpSp>
          <p:nvGrpSpPr>
            <p:cNvPr id="11" name="Group 39">
              <a:extLst>
                <a:ext uri="{FF2B5EF4-FFF2-40B4-BE49-F238E27FC236}">
                  <a16:creationId xmlns:a16="http://schemas.microsoft.com/office/drawing/2014/main" id="{1B4D1272-A176-438F-BE51-CB5FEE884868}"/>
                </a:ext>
              </a:extLst>
            </p:cNvPr>
            <p:cNvGrpSpPr>
              <a:grpSpLocks/>
            </p:cNvGrpSpPr>
            <p:nvPr/>
          </p:nvGrpSpPr>
          <p:grpSpPr bwMode="auto">
            <a:xfrm>
              <a:off x="5597167" y="5277825"/>
              <a:ext cx="6098933" cy="284869"/>
              <a:chOff x="3733800" y="5658732"/>
              <a:chExt cx="6098933" cy="284869"/>
            </a:xfrm>
          </p:grpSpPr>
          <p:sp>
            <p:nvSpPr>
              <p:cNvPr id="12" name="Rectangle 1033">
                <a:extLst>
                  <a:ext uri="{FF2B5EF4-FFF2-40B4-BE49-F238E27FC236}">
                    <a16:creationId xmlns:a16="http://schemas.microsoft.com/office/drawing/2014/main" id="{1DE6C92E-01E9-4F3C-B816-38ED06A0A777}"/>
                  </a:ext>
                </a:extLst>
              </p:cNvPr>
              <p:cNvSpPr>
                <a:spLocks noChangeArrowheads="1"/>
              </p:cNvSpPr>
              <p:nvPr/>
            </p:nvSpPr>
            <p:spPr bwMode="auto">
              <a:xfrm>
                <a:off x="37338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7042</a:t>
                </a:r>
              </a:p>
            </p:txBody>
          </p:sp>
          <p:sp>
            <p:nvSpPr>
              <p:cNvPr id="13" name="Rectangle 1033">
                <a:extLst>
                  <a:ext uri="{FF2B5EF4-FFF2-40B4-BE49-F238E27FC236}">
                    <a16:creationId xmlns:a16="http://schemas.microsoft.com/office/drawing/2014/main" id="{37B4C9BD-F4BC-4C3A-8F26-809EEB17AA06}"/>
                  </a:ext>
                </a:extLst>
              </p:cNvPr>
              <p:cNvSpPr>
                <a:spLocks noChangeArrowheads="1"/>
              </p:cNvSpPr>
              <p:nvPr/>
            </p:nvSpPr>
            <p:spPr bwMode="auto">
              <a:xfrm>
                <a:off x="43434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7046</a:t>
                </a:r>
              </a:p>
            </p:txBody>
          </p:sp>
          <p:sp>
            <p:nvSpPr>
              <p:cNvPr id="14" name="Rectangle 1033">
                <a:extLst>
                  <a:ext uri="{FF2B5EF4-FFF2-40B4-BE49-F238E27FC236}">
                    <a16:creationId xmlns:a16="http://schemas.microsoft.com/office/drawing/2014/main" id="{54DA78F2-6BBF-452C-93B5-E14566CBC607}"/>
                  </a:ext>
                </a:extLst>
              </p:cNvPr>
              <p:cNvSpPr>
                <a:spLocks noChangeArrowheads="1"/>
              </p:cNvSpPr>
              <p:nvPr/>
            </p:nvSpPr>
            <p:spPr bwMode="auto">
              <a:xfrm>
                <a:off x="49530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7050</a:t>
                </a:r>
              </a:p>
            </p:txBody>
          </p:sp>
          <p:sp>
            <p:nvSpPr>
              <p:cNvPr id="15" name="Rectangle 1033">
                <a:extLst>
                  <a:ext uri="{FF2B5EF4-FFF2-40B4-BE49-F238E27FC236}">
                    <a16:creationId xmlns:a16="http://schemas.microsoft.com/office/drawing/2014/main" id="{F12D2D85-2779-44E3-809F-18CC134C6018}"/>
                  </a:ext>
                </a:extLst>
              </p:cNvPr>
              <p:cNvSpPr>
                <a:spLocks noChangeArrowheads="1"/>
              </p:cNvSpPr>
              <p:nvPr/>
            </p:nvSpPr>
            <p:spPr bwMode="auto">
              <a:xfrm>
                <a:off x="55626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7054</a:t>
                </a:r>
              </a:p>
            </p:txBody>
          </p:sp>
          <p:sp>
            <p:nvSpPr>
              <p:cNvPr id="16" name="Rectangle 1033">
                <a:extLst>
                  <a:ext uri="{FF2B5EF4-FFF2-40B4-BE49-F238E27FC236}">
                    <a16:creationId xmlns:a16="http://schemas.microsoft.com/office/drawing/2014/main" id="{0719E807-880D-48FB-A8A3-522A6E164D9A}"/>
                  </a:ext>
                </a:extLst>
              </p:cNvPr>
              <p:cNvSpPr>
                <a:spLocks noChangeArrowheads="1"/>
              </p:cNvSpPr>
              <p:nvPr/>
            </p:nvSpPr>
            <p:spPr bwMode="auto">
              <a:xfrm>
                <a:off x="61722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7058</a:t>
                </a:r>
              </a:p>
            </p:txBody>
          </p:sp>
          <p:sp>
            <p:nvSpPr>
              <p:cNvPr id="17" name="Rectangle 1033">
                <a:extLst>
                  <a:ext uri="{FF2B5EF4-FFF2-40B4-BE49-F238E27FC236}">
                    <a16:creationId xmlns:a16="http://schemas.microsoft.com/office/drawing/2014/main" id="{97591829-3008-4C9F-B925-DD346FEFD608}"/>
                  </a:ext>
                </a:extLst>
              </p:cNvPr>
              <p:cNvSpPr>
                <a:spLocks noChangeArrowheads="1"/>
              </p:cNvSpPr>
              <p:nvPr/>
            </p:nvSpPr>
            <p:spPr bwMode="auto">
              <a:xfrm>
                <a:off x="67818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7062</a:t>
                </a:r>
              </a:p>
            </p:txBody>
          </p:sp>
          <p:sp>
            <p:nvSpPr>
              <p:cNvPr id="18" name="Rectangle 1033">
                <a:extLst>
                  <a:ext uri="{FF2B5EF4-FFF2-40B4-BE49-F238E27FC236}">
                    <a16:creationId xmlns:a16="http://schemas.microsoft.com/office/drawing/2014/main" id="{4CEB8BC7-5827-4C9D-8DDE-C2DD16E4DFA5}"/>
                  </a:ext>
                </a:extLst>
              </p:cNvPr>
              <p:cNvSpPr>
                <a:spLocks noChangeArrowheads="1"/>
              </p:cNvSpPr>
              <p:nvPr/>
            </p:nvSpPr>
            <p:spPr bwMode="auto">
              <a:xfrm>
                <a:off x="73914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7066</a:t>
                </a:r>
              </a:p>
            </p:txBody>
          </p:sp>
          <p:sp>
            <p:nvSpPr>
              <p:cNvPr id="19" name="Rectangle 1033">
                <a:extLst>
                  <a:ext uri="{FF2B5EF4-FFF2-40B4-BE49-F238E27FC236}">
                    <a16:creationId xmlns:a16="http://schemas.microsoft.com/office/drawing/2014/main" id="{A76B29F9-14A1-4B78-8630-B0FB85614E2B}"/>
                  </a:ext>
                </a:extLst>
              </p:cNvPr>
              <p:cNvSpPr>
                <a:spLocks noChangeArrowheads="1"/>
              </p:cNvSpPr>
              <p:nvPr/>
            </p:nvSpPr>
            <p:spPr bwMode="auto">
              <a:xfrm>
                <a:off x="80010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7070</a:t>
                </a:r>
              </a:p>
            </p:txBody>
          </p:sp>
          <p:sp>
            <p:nvSpPr>
              <p:cNvPr id="20" name="Rectangle 1033">
                <a:extLst>
                  <a:ext uri="{FF2B5EF4-FFF2-40B4-BE49-F238E27FC236}">
                    <a16:creationId xmlns:a16="http://schemas.microsoft.com/office/drawing/2014/main" id="{6D621DC4-1436-4F6D-9459-375243A102ED}"/>
                  </a:ext>
                </a:extLst>
              </p:cNvPr>
              <p:cNvSpPr>
                <a:spLocks noChangeArrowheads="1"/>
              </p:cNvSpPr>
              <p:nvPr/>
            </p:nvSpPr>
            <p:spPr bwMode="auto">
              <a:xfrm>
                <a:off x="8610600" y="566660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7074</a:t>
                </a:r>
              </a:p>
            </p:txBody>
          </p:sp>
          <p:sp>
            <p:nvSpPr>
              <p:cNvPr id="21" name="Rectangle 1033">
                <a:extLst>
                  <a:ext uri="{FF2B5EF4-FFF2-40B4-BE49-F238E27FC236}">
                    <a16:creationId xmlns:a16="http://schemas.microsoft.com/office/drawing/2014/main" id="{032055EA-03E5-4F28-8E8F-046461FFF0BC}"/>
                  </a:ext>
                </a:extLst>
              </p:cNvPr>
              <p:cNvSpPr>
                <a:spLocks noChangeArrowheads="1"/>
              </p:cNvSpPr>
              <p:nvPr/>
            </p:nvSpPr>
            <p:spPr bwMode="auto">
              <a:xfrm>
                <a:off x="9223133" y="5658732"/>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t>7078</a:t>
                </a:r>
              </a:p>
            </p:txBody>
          </p:sp>
        </p:grpSp>
      </p:grpSp>
      <p:sp>
        <p:nvSpPr>
          <p:cNvPr id="54" name="TextBox 53">
            <a:extLst>
              <a:ext uri="{FF2B5EF4-FFF2-40B4-BE49-F238E27FC236}">
                <a16:creationId xmlns:a16="http://schemas.microsoft.com/office/drawing/2014/main" id="{2A8343AD-74E0-4AD4-B1BA-416F6AEA0AA9}"/>
              </a:ext>
            </a:extLst>
          </p:cNvPr>
          <p:cNvSpPr txBox="1"/>
          <p:nvPr/>
        </p:nvSpPr>
        <p:spPr>
          <a:xfrm>
            <a:off x="4511568" y="3321048"/>
            <a:ext cx="734534" cy="369332"/>
          </a:xfrm>
          <a:prstGeom prst="rect">
            <a:avLst/>
          </a:prstGeom>
          <a:noFill/>
        </p:spPr>
        <p:txBody>
          <a:bodyPr wrap="square" rtlCol="0">
            <a:spAutoFit/>
          </a:bodyPr>
          <a:lstStyle/>
          <a:p>
            <a:r>
              <a:rPr lang="en-US" dirty="0"/>
              <a:t>head</a:t>
            </a:r>
          </a:p>
        </p:txBody>
      </p:sp>
      <p:graphicFrame>
        <p:nvGraphicFramePr>
          <p:cNvPr id="55" name="Table 54">
            <a:extLst>
              <a:ext uri="{FF2B5EF4-FFF2-40B4-BE49-F238E27FC236}">
                <a16:creationId xmlns:a16="http://schemas.microsoft.com/office/drawing/2014/main" id="{72C69B0E-C64A-4CE7-8C61-10E78A6AF9A4}"/>
              </a:ext>
            </a:extLst>
          </p:cNvPr>
          <p:cNvGraphicFramePr>
            <a:graphicFrameLocks noGrp="1"/>
          </p:cNvGraphicFramePr>
          <p:nvPr>
            <p:extLst>
              <p:ext uri="{D42A27DB-BD31-4B8C-83A1-F6EECF244321}">
                <p14:modId xmlns:p14="http://schemas.microsoft.com/office/powerpoint/2010/main" val="2238364390"/>
              </p:ext>
            </p:extLst>
          </p:nvPr>
        </p:nvGraphicFramePr>
        <p:xfrm>
          <a:off x="4567177" y="3685100"/>
          <a:ext cx="581220" cy="370840"/>
        </p:xfrm>
        <a:graphic>
          <a:graphicData uri="http://schemas.openxmlformats.org/drawingml/2006/table">
            <a:tbl>
              <a:tblPr firstRow="1" bandRow="1">
                <a:tableStyleId>{5940675A-B579-460E-94D1-54222C63F5DA}</a:tableStyleId>
              </a:tblPr>
              <a:tblGrid>
                <a:gridCol w="581220">
                  <a:extLst>
                    <a:ext uri="{9D8B030D-6E8A-4147-A177-3AD203B41FA5}">
                      <a16:colId xmlns:a16="http://schemas.microsoft.com/office/drawing/2014/main" val="20000"/>
                    </a:ext>
                  </a:extLst>
                </a:gridCol>
              </a:tblGrid>
              <a:tr h="370840">
                <a:tc>
                  <a:txBody>
                    <a:bodyPr/>
                    <a:lstStyle/>
                    <a:p>
                      <a:r>
                        <a:rPr lang="en-US" sz="1200" b="1" dirty="0"/>
                        <a:t>x2000</a:t>
                      </a:r>
                      <a:endParaRPr lang="en-US" sz="1200" dirty="0"/>
                    </a:p>
                  </a:txBody>
                  <a:tcPr/>
                </a:tc>
                <a:extLst>
                  <a:ext uri="{0D108BD9-81ED-4DB2-BD59-A6C34878D82A}">
                    <a16:rowId xmlns:a16="http://schemas.microsoft.com/office/drawing/2014/main" val="10000"/>
                  </a:ext>
                </a:extLst>
              </a:tr>
            </a:tbl>
          </a:graphicData>
        </a:graphic>
      </p:graphicFrame>
      <p:graphicFrame>
        <p:nvGraphicFramePr>
          <p:cNvPr id="56" name="Table 55">
            <a:extLst>
              <a:ext uri="{FF2B5EF4-FFF2-40B4-BE49-F238E27FC236}">
                <a16:creationId xmlns:a16="http://schemas.microsoft.com/office/drawing/2014/main" id="{9366A000-23AA-4AA0-B4BC-E1ED40C75689}"/>
              </a:ext>
            </a:extLst>
          </p:cNvPr>
          <p:cNvGraphicFramePr>
            <a:graphicFrameLocks noGrp="1"/>
          </p:cNvGraphicFramePr>
          <p:nvPr>
            <p:extLst>
              <p:ext uri="{D42A27DB-BD31-4B8C-83A1-F6EECF244321}">
                <p14:modId xmlns:p14="http://schemas.microsoft.com/office/powerpoint/2010/main" val="1972738463"/>
              </p:ext>
            </p:extLst>
          </p:nvPr>
        </p:nvGraphicFramePr>
        <p:xfrm>
          <a:off x="5486065" y="3676979"/>
          <a:ext cx="1219869" cy="370840"/>
        </p:xfrm>
        <a:graphic>
          <a:graphicData uri="http://schemas.openxmlformats.org/drawingml/2006/table">
            <a:tbl>
              <a:tblPr firstRow="1" bandRow="1">
                <a:tableStyleId>{5940675A-B579-460E-94D1-54222C63F5DA}</a:tableStyleId>
              </a:tblPr>
              <a:tblGrid>
                <a:gridCol w="464495">
                  <a:extLst>
                    <a:ext uri="{9D8B030D-6E8A-4147-A177-3AD203B41FA5}">
                      <a16:colId xmlns:a16="http://schemas.microsoft.com/office/drawing/2014/main" val="20000"/>
                    </a:ext>
                  </a:extLst>
                </a:gridCol>
                <a:gridCol w="755374">
                  <a:extLst>
                    <a:ext uri="{9D8B030D-6E8A-4147-A177-3AD203B41FA5}">
                      <a16:colId xmlns:a16="http://schemas.microsoft.com/office/drawing/2014/main" val="20001"/>
                    </a:ext>
                  </a:extLst>
                </a:gridCol>
              </a:tblGrid>
              <a:tr h="370840">
                <a:tc>
                  <a:txBody>
                    <a:bodyPr/>
                    <a:lstStyle/>
                    <a:p>
                      <a:r>
                        <a:rPr lang="en-US" dirty="0"/>
                        <a:t>20</a:t>
                      </a:r>
                    </a:p>
                  </a:txBody>
                  <a:tcPr/>
                </a:tc>
                <a:tc>
                  <a:txBody>
                    <a:bodyPr/>
                    <a:lstStyle/>
                    <a:p>
                      <a:r>
                        <a:rPr lang="en-US" dirty="0"/>
                        <a:t>x3000</a:t>
                      </a:r>
                    </a:p>
                  </a:txBody>
                  <a:tcPr/>
                </a:tc>
                <a:extLst>
                  <a:ext uri="{0D108BD9-81ED-4DB2-BD59-A6C34878D82A}">
                    <a16:rowId xmlns:a16="http://schemas.microsoft.com/office/drawing/2014/main" val="10000"/>
                  </a:ext>
                </a:extLst>
              </a:tr>
            </a:tbl>
          </a:graphicData>
        </a:graphic>
      </p:graphicFrame>
      <p:sp>
        <p:nvSpPr>
          <p:cNvPr id="57" name="TextBox 56">
            <a:extLst>
              <a:ext uri="{FF2B5EF4-FFF2-40B4-BE49-F238E27FC236}">
                <a16:creationId xmlns:a16="http://schemas.microsoft.com/office/drawing/2014/main" id="{8CF2C168-8410-48E5-9EDD-A03BA95D567C}"/>
              </a:ext>
            </a:extLst>
          </p:cNvPr>
          <p:cNvSpPr txBox="1"/>
          <p:nvPr/>
        </p:nvSpPr>
        <p:spPr>
          <a:xfrm>
            <a:off x="5843814" y="4067785"/>
            <a:ext cx="1111348" cy="369332"/>
          </a:xfrm>
          <a:prstGeom prst="rect">
            <a:avLst/>
          </a:prstGeom>
          <a:noFill/>
        </p:spPr>
        <p:txBody>
          <a:bodyPr wrap="square" rtlCol="0">
            <a:spAutoFit/>
          </a:bodyPr>
          <a:lstStyle/>
          <a:p>
            <a:r>
              <a:rPr lang="en-US" dirty="0"/>
              <a:t>x2000</a:t>
            </a:r>
          </a:p>
        </p:txBody>
      </p:sp>
      <p:cxnSp>
        <p:nvCxnSpPr>
          <p:cNvPr id="58" name="Straight Arrow Connector 57">
            <a:extLst>
              <a:ext uri="{FF2B5EF4-FFF2-40B4-BE49-F238E27FC236}">
                <a16:creationId xmlns:a16="http://schemas.microsoft.com/office/drawing/2014/main" id="{3F2CFD8F-7EA9-4ECD-8ECA-CE56A8B64845}"/>
              </a:ext>
            </a:extLst>
          </p:cNvPr>
          <p:cNvCxnSpPr>
            <a:cxnSpLocks/>
          </p:cNvCxnSpPr>
          <p:nvPr/>
        </p:nvCxnSpPr>
        <p:spPr>
          <a:xfrm>
            <a:off x="5164531" y="3905147"/>
            <a:ext cx="393396" cy="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E3DFAED-1735-4F8F-AAEB-AF5501718563}"/>
              </a:ext>
            </a:extLst>
          </p:cNvPr>
          <p:cNvSpPr txBox="1"/>
          <p:nvPr/>
        </p:nvSpPr>
        <p:spPr>
          <a:xfrm>
            <a:off x="7261127" y="4065590"/>
            <a:ext cx="1111348" cy="369332"/>
          </a:xfrm>
          <a:prstGeom prst="rect">
            <a:avLst/>
          </a:prstGeom>
          <a:noFill/>
        </p:spPr>
        <p:txBody>
          <a:bodyPr wrap="square" rtlCol="0">
            <a:spAutoFit/>
          </a:bodyPr>
          <a:lstStyle/>
          <a:p>
            <a:r>
              <a:rPr lang="en-US" dirty="0"/>
              <a:t>x3000</a:t>
            </a:r>
          </a:p>
        </p:txBody>
      </p:sp>
      <p:graphicFrame>
        <p:nvGraphicFramePr>
          <p:cNvPr id="60" name="Table 59">
            <a:extLst>
              <a:ext uri="{FF2B5EF4-FFF2-40B4-BE49-F238E27FC236}">
                <a16:creationId xmlns:a16="http://schemas.microsoft.com/office/drawing/2014/main" id="{FA981CA1-D08F-4B01-AC9C-0371AE8AF155}"/>
              </a:ext>
            </a:extLst>
          </p:cNvPr>
          <p:cNvGraphicFramePr>
            <a:graphicFrameLocks noGrp="1"/>
          </p:cNvGraphicFramePr>
          <p:nvPr>
            <p:extLst>
              <p:ext uri="{D42A27DB-BD31-4B8C-83A1-F6EECF244321}">
                <p14:modId xmlns:p14="http://schemas.microsoft.com/office/powerpoint/2010/main" val="3444331263"/>
              </p:ext>
            </p:extLst>
          </p:nvPr>
        </p:nvGraphicFramePr>
        <p:xfrm>
          <a:off x="8632911" y="3678595"/>
          <a:ext cx="1219869" cy="365760"/>
        </p:xfrm>
        <a:graphic>
          <a:graphicData uri="http://schemas.openxmlformats.org/drawingml/2006/table">
            <a:tbl>
              <a:tblPr firstRow="1" bandRow="1">
                <a:tableStyleId>{5940675A-B579-460E-94D1-54222C63F5DA}</a:tableStyleId>
              </a:tblPr>
              <a:tblGrid>
                <a:gridCol w="464495">
                  <a:extLst>
                    <a:ext uri="{9D8B030D-6E8A-4147-A177-3AD203B41FA5}">
                      <a16:colId xmlns:a16="http://schemas.microsoft.com/office/drawing/2014/main" val="20000"/>
                    </a:ext>
                  </a:extLst>
                </a:gridCol>
                <a:gridCol w="755374">
                  <a:extLst>
                    <a:ext uri="{9D8B030D-6E8A-4147-A177-3AD203B41FA5}">
                      <a16:colId xmlns:a16="http://schemas.microsoft.com/office/drawing/2014/main" val="20001"/>
                    </a:ext>
                  </a:extLst>
                </a:gridCol>
              </a:tblGrid>
              <a:tr h="297761">
                <a:tc>
                  <a:txBody>
                    <a:bodyPr/>
                    <a:lstStyle/>
                    <a:p>
                      <a:r>
                        <a:rPr lang="en-US" dirty="0"/>
                        <a:t>10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61" name="TextBox 60">
            <a:extLst>
              <a:ext uri="{FF2B5EF4-FFF2-40B4-BE49-F238E27FC236}">
                <a16:creationId xmlns:a16="http://schemas.microsoft.com/office/drawing/2014/main" id="{3C866B3B-1302-428D-955B-651CD003EF47}"/>
              </a:ext>
            </a:extLst>
          </p:cNvPr>
          <p:cNvSpPr txBox="1"/>
          <p:nvPr/>
        </p:nvSpPr>
        <p:spPr>
          <a:xfrm>
            <a:off x="8753447" y="4076026"/>
            <a:ext cx="1111348" cy="369332"/>
          </a:xfrm>
          <a:prstGeom prst="rect">
            <a:avLst/>
          </a:prstGeom>
          <a:noFill/>
        </p:spPr>
        <p:txBody>
          <a:bodyPr wrap="square" rtlCol="0">
            <a:spAutoFit/>
          </a:bodyPr>
          <a:lstStyle/>
          <a:p>
            <a:r>
              <a:rPr lang="en-US" dirty="0"/>
              <a:t>x1000</a:t>
            </a:r>
          </a:p>
        </p:txBody>
      </p:sp>
      <p:cxnSp>
        <p:nvCxnSpPr>
          <p:cNvPr id="62" name="Straight Arrow Connector 61">
            <a:extLst>
              <a:ext uri="{FF2B5EF4-FFF2-40B4-BE49-F238E27FC236}">
                <a16:creationId xmlns:a16="http://schemas.microsoft.com/office/drawing/2014/main" id="{9C982EE2-4F88-4B27-BEA6-9837575085FE}"/>
              </a:ext>
            </a:extLst>
          </p:cNvPr>
          <p:cNvCxnSpPr>
            <a:cxnSpLocks/>
          </p:cNvCxnSpPr>
          <p:nvPr/>
        </p:nvCxnSpPr>
        <p:spPr>
          <a:xfrm flipV="1">
            <a:off x="8226822" y="3852465"/>
            <a:ext cx="397512" cy="1802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3" name="Table 62">
            <a:extLst>
              <a:ext uri="{FF2B5EF4-FFF2-40B4-BE49-F238E27FC236}">
                <a16:creationId xmlns:a16="http://schemas.microsoft.com/office/drawing/2014/main" id="{AE480BA3-8D74-4305-8415-6EAA01B664EF}"/>
              </a:ext>
            </a:extLst>
          </p:cNvPr>
          <p:cNvGraphicFramePr>
            <a:graphicFrameLocks noGrp="1"/>
          </p:cNvGraphicFramePr>
          <p:nvPr>
            <p:extLst>
              <p:ext uri="{D42A27DB-BD31-4B8C-83A1-F6EECF244321}">
                <p14:modId xmlns:p14="http://schemas.microsoft.com/office/powerpoint/2010/main" val="3020866080"/>
              </p:ext>
            </p:extLst>
          </p:nvPr>
        </p:nvGraphicFramePr>
        <p:xfrm>
          <a:off x="7006954" y="3695360"/>
          <a:ext cx="1219868" cy="377858"/>
        </p:xfrm>
        <a:graphic>
          <a:graphicData uri="http://schemas.openxmlformats.org/drawingml/2006/table">
            <a:tbl>
              <a:tblPr firstRow="1" bandRow="1">
                <a:tableStyleId>{5940675A-B579-460E-94D1-54222C63F5DA}</a:tableStyleId>
              </a:tblPr>
              <a:tblGrid>
                <a:gridCol w="531860">
                  <a:extLst>
                    <a:ext uri="{9D8B030D-6E8A-4147-A177-3AD203B41FA5}">
                      <a16:colId xmlns:a16="http://schemas.microsoft.com/office/drawing/2014/main" val="20000"/>
                    </a:ext>
                  </a:extLst>
                </a:gridCol>
                <a:gridCol w="688008">
                  <a:extLst>
                    <a:ext uri="{9D8B030D-6E8A-4147-A177-3AD203B41FA5}">
                      <a16:colId xmlns:a16="http://schemas.microsoft.com/office/drawing/2014/main" val="20001"/>
                    </a:ext>
                  </a:extLst>
                </a:gridCol>
              </a:tblGrid>
              <a:tr h="377858">
                <a:tc>
                  <a:txBody>
                    <a:bodyPr/>
                    <a:lstStyle/>
                    <a:p>
                      <a:r>
                        <a:rPr lang="en-US" dirty="0"/>
                        <a:t>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X1000</a:t>
                      </a:r>
                    </a:p>
                  </a:txBody>
                  <a:tcPr/>
                </a:tc>
                <a:extLst>
                  <a:ext uri="{0D108BD9-81ED-4DB2-BD59-A6C34878D82A}">
                    <a16:rowId xmlns:a16="http://schemas.microsoft.com/office/drawing/2014/main" val="10000"/>
                  </a:ext>
                </a:extLst>
              </a:tr>
            </a:tbl>
          </a:graphicData>
        </a:graphic>
      </p:graphicFrame>
      <p:cxnSp>
        <p:nvCxnSpPr>
          <p:cNvPr id="64" name="Straight Arrow Connector 63">
            <a:extLst>
              <a:ext uri="{FF2B5EF4-FFF2-40B4-BE49-F238E27FC236}">
                <a16:creationId xmlns:a16="http://schemas.microsoft.com/office/drawing/2014/main" id="{64824450-73E6-4CBF-B5BD-013800FCC752}"/>
              </a:ext>
            </a:extLst>
          </p:cNvPr>
          <p:cNvCxnSpPr>
            <a:cxnSpLocks/>
          </p:cNvCxnSpPr>
          <p:nvPr/>
        </p:nvCxnSpPr>
        <p:spPr>
          <a:xfrm>
            <a:off x="6705934" y="3905147"/>
            <a:ext cx="393396" cy="0"/>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3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ppt_x"/>
                                          </p:val>
                                        </p:tav>
                                        <p:tav tm="100000">
                                          <p:val>
                                            <p:strVal val="#ppt_x"/>
                                          </p:val>
                                        </p:tav>
                                      </p:tavLst>
                                    </p:anim>
                                    <p:anim calcmode="lin" valueType="num">
                                      <p:cBhvr additive="base">
                                        <p:cTn id="18" dur="500" fill="hold"/>
                                        <p:tgtEl>
                                          <p:spTgt spid="5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500" fill="hold"/>
                                        <p:tgtEl>
                                          <p:spTgt spid="58"/>
                                        </p:tgtEl>
                                        <p:attrNameLst>
                                          <p:attrName>ppt_x</p:attrName>
                                        </p:attrNameLst>
                                      </p:cBhvr>
                                      <p:tavLst>
                                        <p:tav tm="0">
                                          <p:val>
                                            <p:strVal val="#ppt_x"/>
                                          </p:val>
                                        </p:tav>
                                        <p:tav tm="100000">
                                          <p:val>
                                            <p:strVal val="#ppt_x"/>
                                          </p:val>
                                        </p:tav>
                                      </p:tavLst>
                                    </p:anim>
                                    <p:anim calcmode="lin" valueType="num">
                                      <p:cBhvr additive="base">
                                        <p:cTn id="22" dur="500" fill="hold"/>
                                        <p:tgtEl>
                                          <p:spTgt spid="5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fill="hold"/>
                                        <p:tgtEl>
                                          <p:spTgt spid="56"/>
                                        </p:tgtEl>
                                        <p:attrNameLst>
                                          <p:attrName>ppt_x</p:attrName>
                                        </p:attrNameLst>
                                      </p:cBhvr>
                                      <p:tavLst>
                                        <p:tav tm="0">
                                          <p:val>
                                            <p:strVal val="#ppt_x"/>
                                          </p:val>
                                        </p:tav>
                                        <p:tav tm="100000">
                                          <p:val>
                                            <p:strVal val="#ppt_x"/>
                                          </p:val>
                                        </p:tav>
                                      </p:tavLst>
                                    </p:anim>
                                    <p:anim calcmode="lin" valueType="num">
                                      <p:cBhvr additive="base">
                                        <p:cTn id="26" dur="500" fill="hold"/>
                                        <p:tgtEl>
                                          <p:spTgt spid="5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fill="hold"/>
                                        <p:tgtEl>
                                          <p:spTgt spid="57"/>
                                        </p:tgtEl>
                                        <p:attrNameLst>
                                          <p:attrName>ppt_x</p:attrName>
                                        </p:attrNameLst>
                                      </p:cBhvr>
                                      <p:tavLst>
                                        <p:tav tm="0">
                                          <p:val>
                                            <p:strVal val="#ppt_x"/>
                                          </p:val>
                                        </p:tav>
                                        <p:tav tm="100000">
                                          <p:val>
                                            <p:strVal val="#ppt_x"/>
                                          </p:val>
                                        </p:tav>
                                      </p:tavLst>
                                    </p:anim>
                                    <p:anim calcmode="lin" valueType="num">
                                      <p:cBhvr additive="base">
                                        <p:cTn id="30" dur="500" fill="hold"/>
                                        <p:tgtEl>
                                          <p:spTgt spid="5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ppt_x"/>
                                          </p:val>
                                        </p:tav>
                                        <p:tav tm="100000">
                                          <p:val>
                                            <p:strVal val="#ppt_x"/>
                                          </p:val>
                                        </p:tav>
                                      </p:tavLst>
                                    </p:anim>
                                    <p:anim calcmode="lin" valueType="num">
                                      <p:cBhvr additive="base">
                                        <p:cTn id="38" dur="500" fill="hold"/>
                                        <p:tgtEl>
                                          <p:spTgt spid="6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500" fill="hold"/>
                                        <p:tgtEl>
                                          <p:spTgt spid="62"/>
                                        </p:tgtEl>
                                        <p:attrNameLst>
                                          <p:attrName>ppt_x</p:attrName>
                                        </p:attrNameLst>
                                      </p:cBhvr>
                                      <p:tavLst>
                                        <p:tav tm="0">
                                          <p:val>
                                            <p:strVal val="#ppt_x"/>
                                          </p:val>
                                        </p:tav>
                                        <p:tav tm="100000">
                                          <p:val>
                                            <p:strVal val="#ppt_x"/>
                                          </p:val>
                                        </p:tav>
                                      </p:tavLst>
                                    </p:anim>
                                    <p:anim calcmode="lin" valueType="num">
                                      <p:cBhvr additive="base">
                                        <p:cTn id="46" dur="500" fill="hold"/>
                                        <p:tgtEl>
                                          <p:spTgt spid="6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additive="base">
                                        <p:cTn id="53" dur="500" fill="hold"/>
                                        <p:tgtEl>
                                          <p:spTgt spid="61"/>
                                        </p:tgtEl>
                                        <p:attrNameLst>
                                          <p:attrName>ppt_x</p:attrName>
                                        </p:attrNameLst>
                                      </p:cBhvr>
                                      <p:tavLst>
                                        <p:tav tm="0">
                                          <p:val>
                                            <p:strVal val="#ppt_x"/>
                                          </p:val>
                                        </p:tav>
                                        <p:tav tm="100000">
                                          <p:val>
                                            <p:strVal val="#ppt_x"/>
                                          </p:val>
                                        </p:tav>
                                      </p:tavLst>
                                    </p:anim>
                                    <p:anim calcmode="lin" valueType="num">
                                      <p:cBhvr additive="base">
                                        <p:cTn id="5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9" grpId="0"/>
      <p:bldP spid="61"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Types of Data Structures</a:t>
            </a:r>
          </a:p>
        </p:txBody>
      </p:sp>
      <p:sp>
        <p:nvSpPr>
          <p:cNvPr id="120835" name="Rectangle 3"/>
          <p:cNvSpPr>
            <a:spLocks noGrp="1" noChangeArrowheads="1"/>
          </p:cNvSpPr>
          <p:nvPr>
            <p:ph idx="1"/>
          </p:nvPr>
        </p:nvSpPr>
        <p:spPr>
          <a:xfrm>
            <a:off x="685800" y="990601"/>
            <a:ext cx="10515600" cy="5135564"/>
          </a:xfrm>
        </p:spPr>
        <p:txBody>
          <a:bodyPr/>
          <a:lstStyle/>
          <a:p>
            <a:pPr marL="857250" lvl="1" indent="-457200" algn="just">
              <a:buFont typeface="+mj-lt"/>
              <a:buAutoNum type="arabicPeriod" startAt="2"/>
            </a:pPr>
            <a:r>
              <a:rPr lang="en-IN" sz="2400" dirty="0">
                <a:latin typeface="Times New Roman" panose="02020603050405020304" pitchFamily="18" charset="0"/>
                <a:cs typeface="Times New Roman" panose="02020603050405020304" pitchFamily="18" charset="0"/>
              </a:rPr>
              <a:t>Non-Linear Data structure (Example – Graph,…)</a:t>
            </a: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38</a:t>
            </a:fld>
            <a:endParaRPr lang="en-US"/>
          </a:p>
        </p:txBody>
      </p:sp>
      <p:grpSp>
        <p:nvGrpSpPr>
          <p:cNvPr id="65" name="Group 64">
            <a:extLst>
              <a:ext uri="{FF2B5EF4-FFF2-40B4-BE49-F238E27FC236}">
                <a16:creationId xmlns:a16="http://schemas.microsoft.com/office/drawing/2014/main" id="{4A940AE3-C742-402C-B251-4AC9DD804968}"/>
              </a:ext>
            </a:extLst>
          </p:cNvPr>
          <p:cNvGrpSpPr/>
          <p:nvPr/>
        </p:nvGrpSpPr>
        <p:grpSpPr>
          <a:xfrm>
            <a:off x="4235623" y="2286000"/>
            <a:ext cx="4501977" cy="3048000"/>
            <a:chOff x="3351246" y="1632857"/>
            <a:chExt cx="3548742" cy="1667900"/>
          </a:xfrm>
        </p:grpSpPr>
        <p:sp>
          <p:nvSpPr>
            <p:cNvPr id="66" name="Oval 65">
              <a:extLst>
                <a:ext uri="{FF2B5EF4-FFF2-40B4-BE49-F238E27FC236}">
                  <a16:creationId xmlns:a16="http://schemas.microsoft.com/office/drawing/2014/main" id="{9B842B13-A4B4-482E-9C70-9DF29A052317}"/>
                </a:ext>
              </a:extLst>
            </p:cNvPr>
            <p:cNvSpPr/>
            <p:nvPr/>
          </p:nvSpPr>
          <p:spPr>
            <a:xfrm>
              <a:off x="4236099"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Times New Roman" panose="02020603050405020304" pitchFamily="18" charset="0"/>
                  <a:cs typeface="Times New Roman" panose="02020603050405020304" pitchFamily="18" charset="0"/>
                </a:rPr>
                <a:t>V</a:t>
              </a:r>
              <a:r>
                <a:rPr lang="en-IN" sz="1000" baseline="-25000" dirty="0">
                  <a:latin typeface="Times New Roman" panose="02020603050405020304" pitchFamily="18" charset="0"/>
                  <a:cs typeface="Times New Roman" panose="02020603050405020304" pitchFamily="18" charset="0"/>
                </a:rPr>
                <a:t>1</a:t>
              </a:r>
            </a:p>
          </p:txBody>
        </p:sp>
        <p:sp>
          <p:nvSpPr>
            <p:cNvPr id="67" name="Oval 66">
              <a:extLst>
                <a:ext uri="{FF2B5EF4-FFF2-40B4-BE49-F238E27FC236}">
                  <a16:creationId xmlns:a16="http://schemas.microsoft.com/office/drawing/2014/main" id="{09854574-6DF3-42A6-8F76-850F20456CA0}"/>
                </a:ext>
              </a:extLst>
            </p:cNvPr>
            <p:cNvSpPr/>
            <p:nvPr/>
          </p:nvSpPr>
          <p:spPr>
            <a:xfrm>
              <a:off x="5638801" y="16328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2</a:t>
              </a:r>
            </a:p>
          </p:txBody>
        </p:sp>
        <p:sp>
          <p:nvSpPr>
            <p:cNvPr id="68" name="Oval 67">
              <a:extLst>
                <a:ext uri="{FF2B5EF4-FFF2-40B4-BE49-F238E27FC236}">
                  <a16:creationId xmlns:a16="http://schemas.microsoft.com/office/drawing/2014/main" id="{7F0FF37C-DE0E-45F5-A78F-9CF89B5FD840}"/>
                </a:ext>
              </a:extLst>
            </p:cNvPr>
            <p:cNvSpPr/>
            <p:nvPr/>
          </p:nvSpPr>
          <p:spPr>
            <a:xfrm>
              <a:off x="6442789" y="2250189"/>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5</a:t>
              </a:r>
            </a:p>
          </p:txBody>
        </p:sp>
        <p:sp>
          <p:nvSpPr>
            <p:cNvPr id="69" name="Oval 68">
              <a:extLst>
                <a:ext uri="{FF2B5EF4-FFF2-40B4-BE49-F238E27FC236}">
                  <a16:creationId xmlns:a16="http://schemas.microsoft.com/office/drawing/2014/main" id="{CD2010DD-B71B-40A3-8DF7-5A7DB45F20EE}"/>
                </a:ext>
              </a:extLst>
            </p:cNvPr>
            <p:cNvSpPr/>
            <p:nvPr/>
          </p:nvSpPr>
          <p:spPr>
            <a:xfrm>
              <a:off x="3351246" y="2242456"/>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3</a:t>
              </a:r>
            </a:p>
          </p:txBody>
        </p:sp>
        <p:sp>
          <p:nvSpPr>
            <p:cNvPr id="70" name="Oval 69">
              <a:extLst>
                <a:ext uri="{FF2B5EF4-FFF2-40B4-BE49-F238E27FC236}">
                  <a16:creationId xmlns:a16="http://schemas.microsoft.com/office/drawing/2014/main" id="{15F406E9-37F1-4BD3-9C19-6BE666058CE6}"/>
                </a:ext>
              </a:extLst>
            </p:cNvPr>
            <p:cNvSpPr/>
            <p:nvPr/>
          </p:nvSpPr>
          <p:spPr>
            <a:xfrm>
              <a:off x="4845699" y="224245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4</a:t>
              </a:r>
            </a:p>
          </p:txBody>
        </p:sp>
        <p:sp>
          <p:nvSpPr>
            <p:cNvPr id="71" name="Oval 70">
              <a:extLst>
                <a:ext uri="{FF2B5EF4-FFF2-40B4-BE49-F238E27FC236}">
                  <a16:creationId xmlns:a16="http://schemas.microsoft.com/office/drawing/2014/main" id="{8AF79009-EBE3-449E-AB0F-0A25E91568B9}"/>
                </a:ext>
              </a:extLst>
            </p:cNvPr>
            <p:cNvSpPr/>
            <p:nvPr/>
          </p:nvSpPr>
          <p:spPr>
            <a:xfrm>
              <a:off x="4208108" y="2900767"/>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v</a:t>
              </a:r>
              <a:r>
                <a:rPr lang="en-IN" sz="1200" baseline="-25000" dirty="0"/>
                <a:t>6</a:t>
              </a:r>
            </a:p>
          </p:txBody>
        </p:sp>
        <p:sp>
          <p:nvSpPr>
            <p:cNvPr id="72" name="Oval 71">
              <a:extLst>
                <a:ext uri="{FF2B5EF4-FFF2-40B4-BE49-F238E27FC236}">
                  <a16:creationId xmlns:a16="http://schemas.microsoft.com/office/drawing/2014/main" id="{CE6EBCB1-A441-462F-8A10-5812DE790D8C}"/>
                </a:ext>
              </a:extLst>
            </p:cNvPr>
            <p:cNvSpPr/>
            <p:nvPr/>
          </p:nvSpPr>
          <p:spPr>
            <a:xfrm>
              <a:off x="5867400" y="2918202"/>
              <a:ext cx="457199"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t>v</a:t>
              </a:r>
              <a:r>
                <a:rPr lang="en-IN" sz="1300" baseline="-25000" dirty="0"/>
                <a:t>7</a:t>
              </a:r>
            </a:p>
          </p:txBody>
        </p:sp>
        <p:cxnSp>
          <p:nvCxnSpPr>
            <p:cNvPr id="73" name="Straight Arrow Connector 72">
              <a:extLst>
                <a:ext uri="{FF2B5EF4-FFF2-40B4-BE49-F238E27FC236}">
                  <a16:creationId xmlns:a16="http://schemas.microsoft.com/office/drawing/2014/main" id="{BE80920F-D697-4364-902A-987DD93171D1}"/>
                </a:ext>
              </a:extLst>
            </p:cNvPr>
            <p:cNvCxnSpPr/>
            <p:nvPr/>
          </p:nvCxnSpPr>
          <p:spPr>
            <a:xfrm>
              <a:off x="4693298" y="1824134"/>
              <a:ext cx="945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AC35BAD-3224-437B-897A-4138FD36D507}"/>
                </a:ext>
              </a:extLst>
            </p:cNvPr>
            <p:cNvCxnSpPr>
              <a:stCxn id="66" idx="5"/>
              <a:endCxn id="70" idx="1"/>
            </p:cNvCxnSpPr>
            <p:nvPr/>
          </p:nvCxnSpPr>
          <p:spPr>
            <a:xfrm>
              <a:off x="4626343" y="1959388"/>
              <a:ext cx="286311"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4DEDF56-E947-48D0-BB7B-B33D438EF2E6}"/>
                </a:ext>
              </a:extLst>
            </p:cNvPr>
            <p:cNvCxnSpPr>
              <a:stCxn id="67" idx="3"/>
              <a:endCxn id="70" idx="7"/>
            </p:cNvCxnSpPr>
            <p:nvPr/>
          </p:nvCxnSpPr>
          <p:spPr>
            <a:xfrm flipH="1">
              <a:off x="5235943" y="1959388"/>
              <a:ext cx="469813" cy="339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2C8A86B-3FC7-4DF8-B4CC-5CE589AD190C}"/>
                </a:ext>
              </a:extLst>
            </p:cNvPr>
            <p:cNvCxnSpPr>
              <a:cxnSpLocks/>
              <a:stCxn id="66" idx="3"/>
              <a:endCxn id="69" idx="7"/>
            </p:cNvCxnSpPr>
            <p:nvPr/>
          </p:nvCxnSpPr>
          <p:spPr>
            <a:xfrm flipH="1">
              <a:off x="3741490" y="1959388"/>
              <a:ext cx="561564" cy="33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384E332-D0A5-457E-AA5C-E389B825E696}"/>
                </a:ext>
              </a:extLst>
            </p:cNvPr>
            <p:cNvCxnSpPr>
              <a:stCxn id="69" idx="5"/>
              <a:endCxn id="71" idx="1"/>
            </p:cNvCxnSpPr>
            <p:nvPr/>
          </p:nvCxnSpPr>
          <p:spPr>
            <a:xfrm>
              <a:off x="3741490" y="2568987"/>
              <a:ext cx="533573" cy="38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2112FC6-A116-448E-948D-3ED6E83AA423}"/>
                </a:ext>
              </a:extLst>
            </p:cNvPr>
            <p:cNvCxnSpPr>
              <a:stCxn id="70" idx="3"/>
              <a:endCxn id="71" idx="7"/>
            </p:cNvCxnSpPr>
            <p:nvPr/>
          </p:nvCxnSpPr>
          <p:spPr>
            <a:xfrm flipH="1">
              <a:off x="4598352" y="2568988"/>
              <a:ext cx="314302" cy="38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1E905B3-9958-4FD4-83E9-05B4F76B5550}"/>
                </a:ext>
              </a:extLst>
            </p:cNvPr>
            <p:cNvCxnSpPr>
              <a:cxnSpLocks/>
              <a:stCxn id="70" idx="5"/>
              <a:endCxn id="72" idx="1"/>
            </p:cNvCxnSpPr>
            <p:nvPr/>
          </p:nvCxnSpPr>
          <p:spPr>
            <a:xfrm>
              <a:off x="5235943" y="2568988"/>
              <a:ext cx="698412" cy="40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073B486-BBCB-44A8-8D18-E06C9924B096}"/>
                </a:ext>
              </a:extLst>
            </p:cNvPr>
            <p:cNvCxnSpPr>
              <a:cxnSpLocks/>
              <a:stCxn id="72" idx="2"/>
              <a:endCxn id="71" idx="6"/>
            </p:cNvCxnSpPr>
            <p:nvPr/>
          </p:nvCxnSpPr>
          <p:spPr>
            <a:xfrm flipH="1" flipV="1">
              <a:off x="4665307" y="3092045"/>
              <a:ext cx="1202093" cy="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337B8B8-76FB-4B13-A6D1-E483982FB9DF}"/>
                </a:ext>
              </a:extLst>
            </p:cNvPr>
            <p:cNvCxnSpPr>
              <a:stCxn id="68" idx="2"/>
              <a:endCxn id="70" idx="6"/>
            </p:cNvCxnSpPr>
            <p:nvPr/>
          </p:nvCxnSpPr>
          <p:spPr>
            <a:xfrm flipH="1" flipV="1">
              <a:off x="5302898" y="2433735"/>
              <a:ext cx="1139891" cy="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FCAD2E5-40B2-4419-B168-AC104134C97C}"/>
                </a:ext>
              </a:extLst>
            </p:cNvPr>
            <p:cNvCxnSpPr>
              <a:stCxn id="67" idx="5"/>
              <a:endCxn id="68" idx="1"/>
            </p:cNvCxnSpPr>
            <p:nvPr/>
          </p:nvCxnSpPr>
          <p:spPr>
            <a:xfrm>
              <a:off x="6029045" y="1959388"/>
              <a:ext cx="480699" cy="34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6ED6CB6-5CAE-4AE2-A085-2789A68AE5EA}"/>
                </a:ext>
              </a:extLst>
            </p:cNvPr>
            <p:cNvCxnSpPr>
              <a:stCxn id="68" idx="4"/>
              <a:endCxn id="72" idx="7"/>
            </p:cNvCxnSpPr>
            <p:nvPr/>
          </p:nvCxnSpPr>
          <p:spPr>
            <a:xfrm flipH="1">
              <a:off x="6257644" y="2632744"/>
              <a:ext cx="413745" cy="34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739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608012"/>
          </a:xfrm>
        </p:spPr>
        <p:txBody>
          <a:bodyPr/>
          <a:lstStyle/>
          <a:p>
            <a:pPr eaLnBrk="1" hangingPunct="1"/>
            <a:r>
              <a:rPr lang="en-US" sz="3600" dirty="0">
                <a:latin typeface="Times New Roman" panose="02020603050405020304" pitchFamily="18" charset="0"/>
                <a:cs typeface="Times New Roman" panose="02020603050405020304" pitchFamily="18" charset="0"/>
              </a:rPr>
              <a:t>Types of Data Structures</a:t>
            </a:r>
          </a:p>
        </p:txBody>
      </p:sp>
      <p:sp>
        <p:nvSpPr>
          <p:cNvPr id="120835" name="Rectangle 3"/>
          <p:cNvSpPr>
            <a:spLocks noGrp="1" noChangeArrowheads="1"/>
          </p:cNvSpPr>
          <p:nvPr>
            <p:ph idx="1"/>
          </p:nvPr>
        </p:nvSpPr>
        <p:spPr>
          <a:xfrm>
            <a:off x="685800" y="882650"/>
            <a:ext cx="11049000" cy="5365750"/>
          </a:xfrm>
        </p:spPr>
        <p:txBody>
          <a:bodyPr/>
          <a:lstStyle/>
          <a:p>
            <a:pPr marL="457200" indent="-457200" algn="just">
              <a:buAutoNum type="arabicPeriod"/>
            </a:pPr>
            <a:r>
              <a:rPr lang="en-IN" sz="2800" dirty="0">
                <a:latin typeface="Times New Roman" panose="02020603050405020304" pitchFamily="18" charset="0"/>
                <a:cs typeface="Times New Roman" panose="02020603050405020304" pitchFamily="18" charset="0"/>
              </a:rPr>
              <a:t>Linear Data structure – Collection of nodes which are logically (or physically) adjacent, i.e., logical adjacency is maintained by the pointers.</a:t>
            </a:r>
          </a:p>
          <a:p>
            <a:pPr lvl="1"/>
            <a:r>
              <a:rPr lang="en-US" sz="2400" dirty="0"/>
              <a:t>Linear relation ship –</a:t>
            </a:r>
            <a:r>
              <a:rPr lang="en-US" sz="2400" i="1" u="sng" dirty="0"/>
              <a:t>sequential memory locations or links</a:t>
            </a:r>
          </a:p>
          <a:p>
            <a:pPr marL="400050" lvl="1" indent="0" algn="just">
              <a:buNone/>
            </a:pPr>
            <a:r>
              <a:rPr lang="en-IN" sz="2400" dirty="0">
                <a:latin typeface="Times New Roman" panose="02020603050405020304" pitchFamily="18" charset="0"/>
                <a:cs typeface="Times New Roman" panose="02020603050405020304" pitchFamily="18" charset="0"/>
              </a:rPr>
              <a:t> Example – Arrays, Linked Lists, Stacks, Queues, etc.</a:t>
            </a:r>
          </a:p>
          <a:p>
            <a:pPr marL="400050" lvl="1" indent="0" algn="just">
              <a:buNone/>
            </a:pPr>
            <a:endParaRPr lang="en-US" dirty="0">
              <a:latin typeface="Times New Roman" panose="02020603050405020304" pitchFamily="18" charset="0"/>
              <a:cs typeface="Times New Roman" panose="02020603050405020304" pitchFamily="18" charset="0"/>
            </a:endParaRPr>
          </a:p>
          <a:p>
            <a:pPr marL="400050" lvl="1" indent="0" algn="just">
              <a:buNone/>
            </a:pPr>
            <a:r>
              <a:rPr lang="en-US" dirty="0">
                <a:latin typeface="Times New Roman" panose="02020603050405020304" pitchFamily="18" charset="0"/>
                <a:cs typeface="Times New Roman" panose="02020603050405020304" pitchFamily="18" charset="0"/>
              </a:rPr>
              <a:t>In linear data structures, each element has the successors and predecessors except the first and last element.</a:t>
            </a:r>
          </a:p>
          <a:p>
            <a:pPr marL="400050" lvl="1" indent="0" algn="just">
              <a:buNone/>
            </a:pPr>
            <a:endParaRPr lang="en-US" dirty="0">
              <a:latin typeface="Times New Roman" panose="02020603050405020304" pitchFamily="18" charset="0"/>
              <a:cs typeface="Times New Roman" panose="02020603050405020304" pitchFamily="18" charset="0"/>
            </a:endParaRPr>
          </a:p>
          <a:p>
            <a:pPr marL="400050" lvl="1" indent="0" algn="just">
              <a:buNone/>
            </a:pPr>
            <a:r>
              <a:rPr lang="en-US" dirty="0">
                <a:latin typeface="Times New Roman" panose="02020603050405020304" pitchFamily="18" charset="0"/>
                <a:cs typeface="Times New Roman" panose="02020603050405020304" pitchFamily="18" charset="0"/>
              </a:rPr>
              <a:t>In linear data structure, </a:t>
            </a:r>
            <a:r>
              <a:rPr lang="en-US" dirty="0">
                <a:solidFill>
                  <a:srgbClr val="00B0F0"/>
                </a:solidFill>
                <a:latin typeface="Times New Roman" panose="02020603050405020304" pitchFamily="18" charset="0"/>
                <a:cs typeface="Times New Roman" panose="02020603050405020304" pitchFamily="18" charset="0"/>
              </a:rPr>
              <a:t>single level</a:t>
            </a:r>
            <a:r>
              <a:rPr lang="en-US" dirty="0">
                <a:latin typeface="Times New Roman" panose="02020603050405020304" pitchFamily="18" charset="0"/>
                <a:cs typeface="Times New Roman" panose="02020603050405020304" pitchFamily="18" charset="0"/>
              </a:rPr>
              <a:t> is involved. Therefore, we can traverse all the elements in single run only.</a:t>
            </a:r>
            <a:endParaRPr lang="en-IN"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39</a:t>
            </a:fld>
            <a:endParaRPr lang="en-US"/>
          </a:p>
        </p:txBody>
      </p:sp>
    </p:spTree>
    <p:extLst>
      <p:ext uri="{BB962C8B-B14F-4D97-AF65-F5344CB8AC3E}">
        <p14:creationId xmlns:p14="http://schemas.microsoft.com/office/powerpoint/2010/main" val="360209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4" end="4"/>
                                            </p:txEl>
                                          </p:spTgt>
                                        </p:tgtEl>
                                        <p:attrNameLst>
                                          <p:attrName>style.visibility</p:attrName>
                                        </p:attrNameLst>
                                      </p:cBhvr>
                                      <p:to>
                                        <p:strVal val="visible"/>
                                      </p:to>
                                    </p:set>
                                    <p:anim calcmode="lin" valueType="num">
                                      <p:cBhvr additive="base">
                                        <p:cTn id="25"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5">
                                            <p:txEl>
                                              <p:pRg st="6" end="6"/>
                                            </p:txEl>
                                          </p:spTgt>
                                        </p:tgtEl>
                                        <p:attrNameLst>
                                          <p:attrName>style.visibility</p:attrName>
                                        </p:attrNameLst>
                                      </p:cBhvr>
                                      <p:to>
                                        <p:strVal val="visible"/>
                                      </p:to>
                                    </p:set>
                                    <p:anim calcmode="lin" valueType="num">
                                      <p:cBhvr additive="base">
                                        <p:cTn id="31" dur="500" fill="hold"/>
                                        <p:tgtEl>
                                          <p:spTgt spid="1208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dirty="0">
                <a:latin typeface="Times New Roman" panose="02020603050405020304" pitchFamily="18" charset="0"/>
                <a:cs typeface="Times New Roman" panose="02020603050405020304" pitchFamily="18" charset="0"/>
              </a:rPr>
              <a:t>The schedule</a:t>
            </a:r>
          </a:p>
        </p:txBody>
      </p:sp>
      <p:sp>
        <p:nvSpPr>
          <p:cNvPr id="8195" name="Content Placeholder 2"/>
          <p:cNvSpPr>
            <a:spLocks noGrp="1"/>
          </p:cNvSpPr>
          <p:nvPr>
            <p:ph idx="1"/>
          </p:nvPr>
        </p:nvSpPr>
        <p:spPr/>
        <p:txBody>
          <a:bodyPr/>
          <a:lstStyle/>
          <a:p>
            <a:pPr eaLnBrk="1" hangingPunct="1"/>
            <a:endParaRPr lang="en-US" dirty="0"/>
          </a:p>
          <a:p>
            <a:pPr eaLnBrk="1" hangingPunct="1"/>
            <a:r>
              <a:rPr lang="en-US" dirty="0"/>
              <a:t>Tuesday 09.30 to 11.30 </a:t>
            </a:r>
          </a:p>
          <a:p>
            <a:pPr lvl="2" eaLnBrk="1" hangingPunct="1"/>
            <a:r>
              <a:rPr lang="en-US" dirty="0"/>
              <a:t>Section A and Section B</a:t>
            </a:r>
          </a:p>
          <a:p>
            <a:pPr eaLnBrk="1" hangingPunct="1"/>
            <a:endParaRPr lang="en-US" dirty="0"/>
          </a:p>
          <a:p>
            <a:pPr eaLnBrk="1" hangingPunct="1"/>
            <a:r>
              <a:rPr lang="en-US" dirty="0"/>
              <a:t>Friday 13.30 to 15.30 </a:t>
            </a:r>
          </a:p>
          <a:p>
            <a:pPr lvl="2" eaLnBrk="1" hangingPunct="1"/>
            <a:r>
              <a:rPr lang="en-US" dirty="0"/>
              <a:t>Section A and Section B</a:t>
            </a:r>
          </a:p>
        </p:txBody>
      </p:sp>
      <p:sp>
        <p:nvSpPr>
          <p:cNvPr id="4" name="Footer Placeholder 3"/>
          <p:cNvSpPr>
            <a:spLocks noGrp="1"/>
          </p:cNvSpPr>
          <p:nvPr>
            <p:ph type="ftr" sz="quarter" idx="11"/>
          </p:nvPr>
        </p:nvSpPr>
        <p:spPr/>
        <p:txBody>
          <a:bodyPr/>
          <a:lstStyle/>
          <a:p>
            <a:pPr>
              <a:defRPr/>
            </a:pPr>
            <a:r>
              <a:rPr lang="en-US"/>
              <a:t>Dr Somaraju Suvvari                                                                                                        NITP -- CS3401</a:t>
            </a:r>
          </a:p>
        </p:txBody>
      </p:sp>
      <p:sp>
        <p:nvSpPr>
          <p:cNvPr id="5" name="Slide Number Placeholder 4"/>
          <p:cNvSpPr>
            <a:spLocks noGrp="1"/>
          </p:cNvSpPr>
          <p:nvPr>
            <p:ph type="sldNum" sz="quarter" idx="12"/>
          </p:nvPr>
        </p:nvSpPr>
        <p:spPr/>
        <p:txBody>
          <a:bodyPr/>
          <a:lstStyle/>
          <a:p>
            <a:pPr>
              <a:defRPr/>
            </a:pPr>
            <a:fld id="{3258E3A3-A5C6-40E8-9CE9-FBB50013782E}"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715962"/>
          </a:xfrm>
        </p:spPr>
        <p:txBody>
          <a:bodyPr/>
          <a:lstStyle/>
          <a:p>
            <a:pPr eaLnBrk="1" hangingPunct="1"/>
            <a:r>
              <a:rPr lang="en-US" sz="3600" dirty="0">
                <a:latin typeface="Times New Roman" panose="02020603050405020304" pitchFamily="18" charset="0"/>
                <a:cs typeface="Times New Roman" panose="02020603050405020304" pitchFamily="18" charset="0"/>
              </a:rPr>
              <a:t>Types of Data Structures</a:t>
            </a:r>
          </a:p>
        </p:txBody>
      </p:sp>
      <p:sp>
        <p:nvSpPr>
          <p:cNvPr id="120835" name="Rectangle 3"/>
          <p:cNvSpPr>
            <a:spLocks noGrp="1" noChangeArrowheads="1"/>
          </p:cNvSpPr>
          <p:nvPr>
            <p:ph idx="1"/>
          </p:nvPr>
        </p:nvSpPr>
        <p:spPr>
          <a:xfrm>
            <a:off x="457200" y="1143001"/>
            <a:ext cx="11125200" cy="4983163"/>
          </a:xfrm>
        </p:spPr>
        <p:txBody>
          <a:bodyPr/>
          <a:lstStyle/>
          <a:p>
            <a:pPr marL="514350" indent="-514350" algn="just">
              <a:buFont typeface="+mj-lt"/>
              <a:buAutoNum type="arabicPeriod" startAt="2"/>
            </a:pPr>
            <a:r>
              <a:rPr lang="en-IN" sz="2800" dirty="0">
                <a:latin typeface="Times New Roman" panose="02020603050405020304" pitchFamily="18" charset="0"/>
                <a:cs typeface="Times New Roman" panose="02020603050405020304" pitchFamily="18" charset="0"/>
              </a:rPr>
              <a:t>Non-Linear Data structure can be constructed as a collection of randomly distributed set of data items joined together by using a special pointer (tag). In non-linear data structure the relationship of adjacency is not maintained.</a:t>
            </a:r>
          </a:p>
          <a:p>
            <a:pPr marL="400050" lvl="1" indent="0" algn="just">
              <a:buNone/>
            </a:pPr>
            <a:r>
              <a:rPr lang="en-IN" sz="2400" dirty="0">
                <a:latin typeface="Times New Roman" panose="02020603050405020304" pitchFamily="18" charset="0"/>
                <a:cs typeface="Times New Roman" panose="02020603050405020304" pitchFamily="18" charset="0"/>
              </a:rPr>
              <a:t>  </a:t>
            </a:r>
          </a:p>
          <a:p>
            <a:pPr marL="400050" lvl="1" indent="0" algn="just">
              <a:buNone/>
            </a:pPr>
            <a:r>
              <a:rPr lang="en-IN" sz="2400" dirty="0">
                <a:latin typeface="Times New Roman" panose="02020603050405020304" pitchFamily="18" charset="0"/>
                <a:cs typeface="Times New Roman" panose="02020603050405020304" pitchFamily="18" charset="0"/>
              </a:rPr>
              <a:t> Example – Tree, Graph, etc.</a:t>
            </a:r>
          </a:p>
          <a:p>
            <a:pPr marL="400050" lvl="1" indent="0" algn="just">
              <a:buNone/>
            </a:pPr>
            <a:endParaRPr lang="en-IN" dirty="0">
              <a:latin typeface="Times New Roman" panose="02020603050405020304" pitchFamily="18" charset="0"/>
              <a:cs typeface="Times New Roman" panose="02020603050405020304" pitchFamily="18" charset="0"/>
            </a:endParaRPr>
          </a:p>
          <a:p>
            <a:pPr marL="400050" lvl="1" indent="0" algn="just">
              <a:buNone/>
            </a:pPr>
            <a:r>
              <a:rPr lang="en-IN" dirty="0">
                <a:latin typeface="Times New Roman" panose="02020603050405020304" pitchFamily="18" charset="0"/>
                <a:cs typeface="Times New Roman" panose="02020603050405020304" pitchFamily="18" charset="0"/>
              </a:rPr>
              <a:t> I</a:t>
            </a:r>
            <a:r>
              <a:rPr lang="en-US" dirty="0">
                <a:latin typeface="Times New Roman" panose="02020603050405020304" pitchFamily="18" charset="0"/>
                <a:cs typeface="Times New Roman" panose="02020603050405020304" pitchFamily="18" charset="0"/>
              </a:rPr>
              <a:t>n a non-linear data structure, single level is not involved. Therefore, we can’t traverse all the elements in single run only.</a:t>
            </a:r>
            <a:endParaRPr lang="en-IN"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p:txBody>
          <a:bodyPr/>
          <a:lstStyle/>
          <a:p>
            <a:pPr>
              <a:defRPr/>
            </a:pPr>
            <a:r>
              <a:rPr lang="en-US"/>
              <a:t>Dr Somaraju Suvvari                                                                                                        NITP -- CS3401</a:t>
            </a:r>
          </a:p>
        </p:txBody>
      </p:sp>
      <p:sp>
        <p:nvSpPr>
          <p:cNvPr id="5" name="Slide Number Placeholder 5"/>
          <p:cNvSpPr>
            <a:spLocks noGrp="1"/>
          </p:cNvSpPr>
          <p:nvPr>
            <p:ph type="sldNum" sz="quarter" idx="12"/>
          </p:nvPr>
        </p:nvSpPr>
        <p:spPr/>
        <p:txBody>
          <a:bodyPr/>
          <a:lstStyle/>
          <a:p>
            <a:pPr>
              <a:defRPr/>
            </a:pPr>
            <a:fld id="{ED61E85B-A321-4E7D-B4A4-C8A487BAA119}" type="slidenum">
              <a:rPr lang="en-US"/>
              <a:pPr>
                <a:defRPr/>
              </a:pPr>
              <a:t>40</a:t>
            </a:fld>
            <a:endParaRPr lang="en-US"/>
          </a:p>
        </p:txBody>
      </p:sp>
    </p:spTree>
    <p:extLst>
      <p:ext uri="{BB962C8B-B14F-4D97-AF65-F5344CB8AC3E}">
        <p14:creationId xmlns:p14="http://schemas.microsoft.com/office/powerpoint/2010/main" val="7272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 calcmode="lin" valueType="num">
                                      <p:cBhvr additive="base">
                                        <p:cTn id="13"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anim calcmode="lin" valueType="num">
                                      <p:cBhvr additive="base">
                                        <p:cTn id="19"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283926" cy="454316"/>
          </a:xfrm>
        </p:spPr>
        <p:txBody>
          <a:bodyPr>
            <a:normAutofit fontScale="90000"/>
          </a:bodyPr>
          <a:lstStyle/>
          <a:p>
            <a:r>
              <a:rPr lang="en-US" sz="2400" b="1" i="1" u="sng" dirty="0"/>
              <a:t>Example for demonstrating data structures</a:t>
            </a:r>
          </a:p>
        </p:txBody>
      </p:sp>
      <p:sp>
        <p:nvSpPr>
          <p:cNvPr id="4" name="TextBox 3"/>
          <p:cNvSpPr txBox="1"/>
          <p:nvPr/>
        </p:nvSpPr>
        <p:spPr>
          <a:xfrm>
            <a:off x="5283926" y="76673"/>
            <a:ext cx="3926272" cy="646331"/>
          </a:xfrm>
          <a:prstGeom prst="rect">
            <a:avLst/>
          </a:prstGeom>
          <a:noFill/>
          <a:ln>
            <a:solidFill>
              <a:schemeClr val="accent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Data elements are: 20, 60,30,10,40,70,5.</a:t>
            </a:r>
          </a:p>
          <a:p>
            <a:r>
              <a:rPr lang="en-US" dirty="0">
                <a:latin typeface="Times New Roman" panose="02020603050405020304" pitchFamily="18" charset="0"/>
                <a:cs typeface="Times New Roman" panose="02020603050405020304" pitchFamily="18" charset="0"/>
              </a:rPr>
              <a:t>Want to search element 5?</a:t>
            </a:r>
          </a:p>
        </p:txBody>
      </p:sp>
      <p:sp>
        <p:nvSpPr>
          <p:cNvPr id="5" name="TextBox 4"/>
          <p:cNvSpPr txBox="1"/>
          <p:nvPr/>
        </p:nvSpPr>
        <p:spPr>
          <a:xfrm>
            <a:off x="3221" y="583579"/>
            <a:ext cx="5716227" cy="1723549"/>
          </a:xfrm>
          <a:prstGeom prst="rect">
            <a:avLst/>
          </a:prstGeom>
          <a:noFill/>
        </p:spPr>
        <p:txBody>
          <a:bodyPr wrap="square" rtlCol="0">
            <a:spAutoFit/>
          </a:bodyPr>
          <a:lstStyle/>
          <a:p>
            <a:r>
              <a:rPr lang="en-US" b="1" u="sng" dirty="0"/>
              <a:t>Using Primitive Data Structures:</a:t>
            </a:r>
          </a:p>
          <a:p>
            <a:r>
              <a:rPr lang="en-US" b="1" i="1" dirty="0" err="1"/>
              <a:t>int</a:t>
            </a:r>
            <a:r>
              <a:rPr lang="en-US" dirty="0"/>
              <a:t> a=20, b=60,c=30, d=10;</a:t>
            </a:r>
          </a:p>
          <a:p>
            <a:r>
              <a:rPr lang="en-US" b="1" i="1" dirty="0"/>
              <a:t>int</a:t>
            </a:r>
            <a:r>
              <a:rPr lang="en-US" dirty="0"/>
              <a:t> e=40,f=70,g=5;</a:t>
            </a:r>
          </a:p>
          <a:p>
            <a:r>
              <a:rPr lang="en-US" dirty="0">
                <a:latin typeface="Times New Roman" panose="02020603050405020304" pitchFamily="18" charset="0"/>
                <a:cs typeface="Times New Roman" panose="02020603050405020304" pitchFamily="18" charset="0"/>
              </a:rPr>
              <a:t>Compare each and every one find 5 is presented or not.</a:t>
            </a:r>
          </a:p>
          <a:p>
            <a:r>
              <a:rPr lang="en-US" sz="1600" b="1" i="1" dirty="0">
                <a:latin typeface="Times New Roman" panose="02020603050405020304" pitchFamily="18" charset="0"/>
                <a:cs typeface="Times New Roman" panose="02020603050405020304" pitchFamily="18" charset="0"/>
              </a:rPr>
              <a:t>If( </a:t>
            </a:r>
            <a:r>
              <a:rPr lang="en-US" sz="1600" dirty="0">
                <a:latin typeface="Times New Roman" panose="02020603050405020304" pitchFamily="18" charset="0"/>
                <a:cs typeface="Times New Roman" panose="02020603050405020304" pitchFamily="18" charset="0"/>
              </a:rPr>
              <a:t>(a==5) || (b==5)||(c==5)||(d==5)||(e==5)||(f==5)||(g==5))</a:t>
            </a:r>
          </a:p>
          <a:p>
            <a:r>
              <a:rPr lang="en-US" b="1" dirty="0" err="1"/>
              <a:t>printf</a:t>
            </a:r>
            <a:r>
              <a:rPr lang="en-US" dirty="0"/>
              <a:t>(“\n 5 is presented “);</a:t>
            </a:r>
          </a:p>
        </p:txBody>
      </p:sp>
      <p:sp>
        <p:nvSpPr>
          <p:cNvPr id="6" name="TextBox 5"/>
          <p:cNvSpPr txBox="1"/>
          <p:nvPr/>
        </p:nvSpPr>
        <p:spPr>
          <a:xfrm>
            <a:off x="157921" y="4329167"/>
            <a:ext cx="5561527" cy="2308324"/>
          </a:xfrm>
          <a:prstGeom prst="rect">
            <a:avLst/>
          </a:prstGeom>
          <a:noFill/>
          <a:ln>
            <a:solidFill>
              <a:srgbClr val="00B050"/>
            </a:solidFill>
          </a:ln>
        </p:spPr>
        <p:txBody>
          <a:bodyPr wrap="square" rtlCol="0">
            <a:spAutoFit/>
          </a:bodyPr>
          <a:lstStyle/>
          <a:p>
            <a:r>
              <a:rPr lang="en-US" b="1" u="sng" dirty="0"/>
              <a:t>Using Linear Data Structure (Array):</a:t>
            </a:r>
          </a:p>
          <a:p>
            <a:r>
              <a:rPr lang="en-US" b="1" i="1" dirty="0"/>
              <a:t>int</a:t>
            </a:r>
            <a:r>
              <a:rPr lang="en-US" dirty="0"/>
              <a:t> </a:t>
            </a:r>
            <a:r>
              <a:rPr lang="en-US" dirty="0" err="1"/>
              <a:t>ar</a:t>
            </a:r>
            <a:r>
              <a:rPr lang="en-US" dirty="0"/>
              <a:t>[8]={20, 60,30,10,40,70,5}</a:t>
            </a:r>
          </a:p>
          <a:p>
            <a:r>
              <a:rPr lang="en-US" dirty="0">
                <a:latin typeface="Times New Roman" panose="02020603050405020304" pitchFamily="18" charset="0"/>
                <a:cs typeface="Times New Roman" panose="02020603050405020304" pitchFamily="18" charset="0"/>
              </a:rPr>
              <a:t>//Compare each and every one find 5 is presented or not.</a:t>
            </a:r>
          </a:p>
          <a:p>
            <a:r>
              <a:rPr lang="en-US" b="1" i="1" dirty="0"/>
              <a:t>for</a:t>
            </a:r>
            <a:r>
              <a:rPr lang="en-US" dirty="0"/>
              <a:t>(</a:t>
            </a:r>
            <a:r>
              <a:rPr lang="en-US" dirty="0" err="1"/>
              <a:t>i</a:t>
            </a:r>
            <a:r>
              <a:rPr lang="en-US" dirty="0"/>
              <a:t>=0;i&lt;7; </a:t>
            </a:r>
            <a:r>
              <a:rPr lang="en-US" dirty="0" err="1"/>
              <a:t>i</a:t>
            </a:r>
            <a:r>
              <a:rPr lang="en-US" dirty="0"/>
              <a:t>++)</a:t>
            </a:r>
          </a:p>
          <a:p>
            <a:r>
              <a:rPr lang="en-US" dirty="0"/>
              <a:t>{</a:t>
            </a:r>
          </a:p>
          <a:p>
            <a:r>
              <a:rPr lang="en-US" b="1" i="1" dirty="0"/>
              <a:t>    if</a:t>
            </a:r>
            <a:r>
              <a:rPr lang="en-US" dirty="0"/>
              <a:t>(</a:t>
            </a:r>
            <a:r>
              <a:rPr lang="en-US" dirty="0" err="1"/>
              <a:t>ar</a:t>
            </a:r>
            <a:r>
              <a:rPr lang="en-US" dirty="0"/>
              <a:t>[</a:t>
            </a:r>
            <a:r>
              <a:rPr lang="en-US" dirty="0" err="1"/>
              <a:t>i</a:t>
            </a:r>
            <a:r>
              <a:rPr lang="en-US" dirty="0"/>
              <a:t>]==5)</a:t>
            </a:r>
          </a:p>
          <a:p>
            <a:r>
              <a:rPr lang="en-US" dirty="0"/>
              <a:t>     </a:t>
            </a:r>
            <a:r>
              <a:rPr lang="en-US" b="1" dirty="0" err="1"/>
              <a:t>printf</a:t>
            </a:r>
            <a:r>
              <a:rPr lang="en-US" dirty="0"/>
              <a:t>(“\n 5 is presented at index %d “,</a:t>
            </a:r>
            <a:r>
              <a:rPr lang="en-US" dirty="0" err="1"/>
              <a:t>i</a:t>
            </a:r>
            <a:r>
              <a:rPr lang="en-US" dirty="0"/>
              <a:t>);</a:t>
            </a:r>
          </a:p>
          <a:p>
            <a:r>
              <a:rPr lang="en-US" dirty="0"/>
              <a:t>}</a:t>
            </a:r>
          </a:p>
        </p:txBody>
      </p:sp>
      <p:graphicFrame>
        <p:nvGraphicFramePr>
          <p:cNvPr id="7" name="Table 6"/>
          <p:cNvGraphicFramePr>
            <a:graphicFrameLocks noGrp="1"/>
          </p:cNvGraphicFramePr>
          <p:nvPr/>
        </p:nvGraphicFramePr>
        <p:xfrm>
          <a:off x="157921" y="3236264"/>
          <a:ext cx="3502660" cy="74168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val="20000"/>
                    </a:ext>
                  </a:extLst>
                </a:gridCol>
                <a:gridCol w="500380">
                  <a:extLst>
                    <a:ext uri="{9D8B030D-6E8A-4147-A177-3AD203B41FA5}">
                      <a16:colId xmlns:a16="http://schemas.microsoft.com/office/drawing/2014/main" val="20001"/>
                    </a:ext>
                  </a:extLst>
                </a:gridCol>
                <a:gridCol w="500380">
                  <a:extLst>
                    <a:ext uri="{9D8B030D-6E8A-4147-A177-3AD203B41FA5}">
                      <a16:colId xmlns:a16="http://schemas.microsoft.com/office/drawing/2014/main" val="20002"/>
                    </a:ext>
                  </a:extLst>
                </a:gridCol>
                <a:gridCol w="500380">
                  <a:extLst>
                    <a:ext uri="{9D8B030D-6E8A-4147-A177-3AD203B41FA5}">
                      <a16:colId xmlns:a16="http://schemas.microsoft.com/office/drawing/2014/main" val="20003"/>
                    </a:ext>
                  </a:extLst>
                </a:gridCol>
                <a:gridCol w="500380">
                  <a:extLst>
                    <a:ext uri="{9D8B030D-6E8A-4147-A177-3AD203B41FA5}">
                      <a16:colId xmlns:a16="http://schemas.microsoft.com/office/drawing/2014/main" val="20004"/>
                    </a:ext>
                  </a:extLst>
                </a:gridCol>
                <a:gridCol w="500380">
                  <a:extLst>
                    <a:ext uri="{9D8B030D-6E8A-4147-A177-3AD203B41FA5}">
                      <a16:colId xmlns:a16="http://schemas.microsoft.com/office/drawing/2014/main" val="20005"/>
                    </a:ext>
                  </a:extLst>
                </a:gridCol>
                <a:gridCol w="500380">
                  <a:extLst>
                    <a:ext uri="{9D8B030D-6E8A-4147-A177-3AD203B41FA5}">
                      <a16:colId xmlns:a16="http://schemas.microsoft.com/office/drawing/2014/main" val="20006"/>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10000"/>
                  </a:ext>
                </a:extLst>
              </a:tr>
              <a:tr h="370840">
                <a:tc>
                  <a:txBody>
                    <a:bodyPr/>
                    <a:lstStyle/>
                    <a:p>
                      <a:r>
                        <a:rPr lang="en-US" dirty="0"/>
                        <a:t>20</a:t>
                      </a:r>
                    </a:p>
                  </a:txBody>
                  <a:tcPr/>
                </a:tc>
                <a:tc>
                  <a:txBody>
                    <a:bodyPr/>
                    <a:lstStyle/>
                    <a:p>
                      <a:r>
                        <a:rPr lang="en-US" dirty="0"/>
                        <a:t>60</a:t>
                      </a:r>
                    </a:p>
                  </a:txBody>
                  <a:tcPr/>
                </a:tc>
                <a:tc>
                  <a:txBody>
                    <a:bodyPr/>
                    <a:lstStyle/>
                    <a:p>
                      <a:r>
                        <a:rPr lang="en-US" dirty="0"/>
                        <a:t>30</a:t>
                      </a:r>
                    </a:p>
                  </a:txBody>
                  <a:tcPr/>
                </a:tc>
                <a:tc>
                  <a:txBody>
                    <a:bodyPr/>
                    <a:lstStyle/>
                    <a:p>
                      <a:r>
                        <a:rPr lang="en-US" dirty="0"/>
                        <a:t>10</a:t>
                      </a:r>
                    </a:p>
                  </a:txBody>
                  <a:tcPr/>
                </a:tc>
                <a:tc>
                  <a:txBody>
                    <a:bodyPr/>
                    <a:lstStyle/>
                    <a:p>
                      <a:r>
                        <a:rPr lang="en-US" dirty="0"/>
                        <a:t>40</a:t>
                      </a:r>
                    </a:p>
                  </a:txBody>
                  <a:tcPr/>
                </a:tc>
                <a:tc>
                  <a:txBody>
                    <a:bodyPr/>
                    <a:lstStyle/>
                    <a:p>
                      <a:r>
                        <a:rPr lang="en-US" dirty="0"/>
                        <a:t>70</a:t>
                      </a:r>
                    </a:p>
                  </a:txBody>
                  <a:tcPr/>
                </a:tc>
                <a:tc>
                  <a:txBody>
                    <a:bodyPr/>
                    <a:lstStyle/>
                    <a:p>
                      <a:r>
                        <a:rPr lang="en-US" dirty="0"/>
                        <a:t>5</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9228442" y="173884"/>
            <a:ext cx="1871002" cy="646331"/>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Using Non-linear</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Structure</a:t>
            </a:r>
          </a:p>
        </p:txBody>
      </p:sp>
      <p:grpSp>
        <p:nvGrpSpPr>
          <p:cNvPr id="129" name="Group 128"/>
          <p:cNvGrpSpPr/>
          <p:nvPr/>
        </p:nvGrpSpPr>
        <p:grpSpPr>
          <a:xfrm>
            <a:off x="8937939" y="592767"/>
            <a:ext cx="3254061" cy="3249864"/>
            <a:chOff x="8937939" y="592767"/>
            <a:chExt cx="3254061" cy="3249864"/>
          </a:xfrm>
        </p:grpSpPr>
        <p:sp>
          <p:nvSpPr>
            <p:cNvPr id="9" name="Oval 8"/>
            <p:cNvSpPr/>
            <p:nvPr/>
          </p:nvSpPr>
          <p:spPr>
            <a:xfrm>
              <a:off x="9873804" y="861455"/>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0" name="Oval 9"/>
            <p:cNvSpPr/>
            <p:nvPr/>
          </p:nvSpPr>
          <p:spPr>
            <a:xfrm>
              <a:off x="9292108" y="1625095"/>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1" name="Oval 10"/>
            <p:cNvSpPr/>
            <p:nvPr/>
          </p:nvSpPr>
          <p:spPr>
            <a:xfrm>
              <a:off x="10745274" y="1625095"/>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p>
          </p:txBody>
        </p:sp>
        <p:sp>
          <p:nvSpPr>
            <p:cNvPr id="12" name="Oval 11"/>
            <p:cNvSpPr/>
            <p:nvPr/>
          </p:nvSpPr>
          <p:spPr>
            <a:xfrm>
              <a:off x="8937939" y="2485833"/>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3" name="Oval 12"/>
            <p:cNvSpPr/>
            <p:nvPr/>
          </p:nvSpPr>
          <p:spPr>
            <a:xfrm>
              <a:off x="10391105" y="2527397"/>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4" name="Oval 13"/>
            <p:cNvSpPr/>
            <p:nvPr/>
          </p:nvSpPr>
          <p:spPr>
            <a:xfrm>
              <a:off x="10745274" y="3338586"/>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5" name="Oval 14"/>
            <p:cNvSpPr/>
            <p:nvPr/>
          </p:nvSpPr>
          <p:spPr>
            <a:xfrm>
              <a:off x="11483662" y="2568420"/>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17" name="Straight Arrow Connector 16"/>
            <p:cNvCxnSpPr>
              <a:stCxn id="9" idx="4"/>
            </p:cNvCxnSpPr>
            <p:nvPr/>
          </p:nvCxnSpPr>
          <p:spPr>
            <a:xfrm flipH="1">
              <a:off x="9770773" y="1365500"/>
              <a:ext cx="457200" cy="25959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4"/>
            </p:cNvCxnSpPr>
            <p:nvPr/>
          </p:nvCxnSpPr>
          <p:spPr>
            <a:xfrm>
              <a:off x="10227973" y="1365500"/>
              <a:ext cx="708338" cy="25907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0"/>
            </p:cNvCxnSpPr>
            <p:nvPr/>
          </p:nvCxnSpPr>
          <p:spPr>
            <a:xfrm flipH="1">
              <a:off x="9292108" y="2129140"/>
              <a:ext cx="290848" cy="35669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4"/>
              <a:endCxn id="13" idx="0"/>
            </p:cNvCxnSpPr>
            <p:nvPr/>
          </p:nvCxnSpPr>
          <p:spPr>
            <a:xfrm flipH="1">
              <a:off x="10745274" y="2129140"/>
              <a:ext cx="354169" cy="39825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4"/>
              <a:endCxn id="15" idx="0"/>
            </p:cNvCxnSpPr>
            <p:nvPr/>
          </p:nvCxnSpPr>
          <p:spPr>
            <a:xfrm>
              <a:off x="11099443" y="2129140"/>
              <a:ext cx="738388" cy="43928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4"/>
            </p:cNvCxnSpPr>
            <p:nvPr/>
          </p:nvCxnSpPr>
          <p:spPr>
            <a:xfrm>
              <a:off x="10745274" y="3031442"/>
              <a:ext cx="354169" cy="26612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9" idx="0"/>
            </p:cNvCxnSpPr>
            <p:nvPr/>
          </p:nvCxnSpPr>
          <p:spPr>
            <a:xfrm>
              <a:off x="10227973" y="592767"/>
              <a:ext cx="0" cy="26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Freeform 37"/>
          <p:cNvSpPr/>
          <p:nvPr/>
        </p:nvSpPr>
        <p:spPr>
          <a:xfrm rot="21148006">
            <a:off x="9243434" y="1162550"/>
            <a:ext cx="663945" cy="468491"/>
          </a:xfrm>
          <a:custGeom>
            <a:avLst/>
            <a:gdLst>
              <a:gd name="connsiteX0" fmla="*/ 808014 w 808014"/>
              <a:gd name="connsiteY0" fmla="*/ 0 h 811369"/>
              <a:gd name="connsiteX1" fmla="*/ 35281 w 808014"/>
              <a:gd name="connsiteY1" fmla="*/ 334851 h 811369"/>
              <a:gd name="connsiteX2" fmla="*/ 202707 w 808014"/>
              <a:gd name="connsiteY2" fmla="*/ 811369 h 811369"/>
            </a:gdLst>
            <a:ahLst/>
            <a:cxnLst>
              <a:cxn ang="0">
                <a:pos x="connsiteX0" y="connsiteY0"/>
              </a:cxn>
              <a:cxn ang="0">
                <a:pos x="connsiteX1" y="connsiteY1"/>
              </a:cxn>
              <a:cxn ang="0">
                <a:pos x="connsiteX2" y="connsiteY2"/>
              </a:cxn>
            </a:cxnLst>
            <a:rect l="l" t="t" r="r" b="b"/>
            <a:pathLst>
              <a:path w="808014" h="811369">
                <a:moveTo>
                  <a:pt x="808014" y="0"/>
                </a:moveTo>
                <a:cubicBezTo>
                  <a:pt x="472089" y="99811"/>
                  <a:pt x="136165" y="199623"/>
                  <a:pt x="35281" y="334851"/>
                </a:cubicBezTo>
                <a:cubicBezTo>
                  <a:pt x="-65603" y="470079"/>
                  <a:pt x="68552" y="640724"/>
                  <a:pt x="202707" y="81136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rot="20357043">
            <a:off x="8819437" y="2086290"/>
            <a:ext cx="568348" cy="442392"/>
          </a:xfrm>
          <a:custGeom>
            <a:avLst/>
            <a:gdLst>
              <a:gd name="connsiteX0" fmla="*/ 808014 w 808014"/>
              <a:gd name="connsiteY0" fmla="*/ 0 h 811369"/>
              <a:gd name="connsiteX1" fmla="*/ 35281 w 808014"/>
              <a:gd name="connsiteY1" fmla="*/ 334851 h 811369"/>
              <a:gd name="connsiteX2" fmla="*/ 202707 w 808014"/>
              <a:gd name="connsiteY2" fmla="*/ 811369 h 811369"/>
            </a:gdLst>
            <a:ahLst/>
            <a:cxnLst>
              <a:cxn ang="0">
                <a:pos x="connsiteX0" y="connsiteY0"/>
              </a:cxn>
              <a:cxn ang="0">
                <a:pos x="connsiteX1" y="connsiteY1"/>
              </a:cxn>
              <a:cxn ang="0">
                <a:pos x="connsiteX2" y="connsiteY2"/>
              </a:cxn>
            </a:cxnLst>
            <a:rect l="l" t="t" r="r" b="b"/>
            <a:pathLst>
              <a:path w="808014" h="811369">
                <a:moveTo>
                  <a:pt x="808014" y="0"/>
                </a:moveTo>
                <a:cubicBezTo>
                  <a:pt x="472089" y="99811"/>
                  <a:pt x="136165" y="199623"/>
                  <a:pt x="35281" y="334851"/>
                </a:cubicBezTo>
                <a:cubicBezTo>
                  <a:pt x="-65603" y="470079"/>
                  <a:pt x="68552" y="640724"/>
                  <a:pt x="202707" y="81136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6872638" y="4120475"/>
            <a:ext cx="3838315" cy="2735537"/>
            <a:chOff x="7266445" y="4120722"/>
            <a:chExt cx="3838315" cy="2735537"/>
          </a:xfrm>
        </p:grpSpPr>
        <p:sp>
          <p:nvSpPr>
            <p:cNvPr id="40" name="Oval 39"/>
            <p:cNvSpPr/>
            <p:nvPr/>
          </p:nvSpPr>
          <p:spPr>
            <a:xfrm>
              <a:off x="7913363" y="4389410"/>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41" name="Oval 40"/>
            <p:cNvSpPr/>
            <p:nvPr/>
          </p:nvSpPr>
          <p:spPr>
            <a:xfrm>
              <a:off x="7331667" y="5153050"/>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2" name="Oval 41"/>
            <p:cNvSpPr/>
            <p:nvPr/>
          </p:nvSpPr>
          <p:spPr>
            <a:xfrm>
              <a:off x="9322158" y="4519207"/>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p>
          </p:txBody>
        </p:sp>
        <p:sp>
          <p:nvSpPr>
            <p:cNvPr id="43" name="Oval 42"/>
            <p:cNvSpPr/>
            <p:nvPr/>
          </p:nvSpPr>
          <p:spPr>
            <a:xfrm>
              <a:off x="7266445" y="6005757"/>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4" name="Oval 43"/>
            <p:cNvSpPr/>
            <p:nvPr/>
          </p:nvSpPr>
          <p:spPr>
            <a:xfrm>
              <a:off x="8404206" y="6352214"/>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45" name="Oval 44"/>
            <p:cNvSpPr/>
            <p:nvPr/>
          </p:nvSpPr>
          <p:spPr>
            <a:xfrm>
              <a:off x="9500270" y="6217140"/>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46" name="Oval 45"/>
            <p:cNvSpPr/>
            <p:nvPr/>
          </p:nvSpPr>
          <p:spPr>
            <a:xfrm>
              <a:off x="10396422" y="5131949"/>
              <a:ext cx="708338" cy="50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47" name="Straight Arrow Connector 46"/>
            <p:cNvCxnSpPr>
              <a:stCxn id="40" idx="3"/>
            </p:cNvCxnSpPr>
            <p:nvPr/>
          </p:nvCxnSpPr>
          <p:spPr>
            <a:xfrm flipH="1">
              <a:off x="7810332" y="4819639"/>
              <a:ext cx="206765" cy="333411"/>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2" idx="2"/>
            </p:cNvCxnSpPr>
            <p:nvPr/>
          </p:nvCxnSpPr>
          <p:spPr>
            <a:xfrm>
              <a:off x="8632998" y="4654302"/>
              <a:ext cx="689160" cy="116928"/>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4"/>
              <a:endCxn id="43" idx="0"/>
            </p:cNvCxnSpPr>
            <p:nvPr/>
          </p:nvCxnSpPr>
          <p:spPr>
            <a:xfrm flipH="1">
              <a:off x="7620614" y="5657095"/>
              <a:ext cx="65222" cy="348662"/>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3"/>
              <a:endCxn id="44" idx="0"/>
            </p:cNvCxnSpPr>
            <p:nvPr/>
          </p:nvCxnSpPr>
          <p:spPr>
            <a:xfrm flipH="1">
              <a:off x="8758375" y="4949436"/>
              <a:ext cx="667517" cy="1402778"/>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5"/>
              <a:endCxn id="46" idx="1"/>
            </p:cNvCxnSpPr>
            <p:nvPr/>
          </p:nvCxnSpPr>
          <p:spPr>
            <a:xfrm>
              <a:off x="9926762" y="4949436"/>
              <a:ext cx="573394" cy="256329"/>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5"/>
              <a:endCxn id="45" idx="3"/>
            </p:cNvCxnSpPr>
            <p:nvPr/>
          </p:nvCxnSpPr>
          <p:spPr>
            <a:xfrm flipV="1">
              <a:off x="9008810" y="6647369"/>
              <a:ext cx="595194" cy="135074"/>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0"/>
            </p:cNvCxnSpPr>
            <p:nvPr/>
          </p:nvCxnSpPr>
          <p:spPr>
            <a:xfrm>
              <a:off x="8267532" y="4120722"/>
              <a:ext cx="0" cy="26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4" idx="2"/>
              <a:endCxn id="43" idx="6"/>
            </p:cNvCxnSpPr>
            <p:nvPr/>
          </p:nvCxnSpPr>
          <p:spPr>
            <a:xfrm flipH="1" flipV="1">
              <a:off x="7974783" y="6257780"/>
              <a:ext cx="429423" cy="346457"/>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5" idx="7"/>
            </p:cNvCxnSpPr>
            <p:nvPr/>
          </p:nvCxnSpPr>
          <p:spPr>
            <a:xfrm flipH="1">
              <a:off x="10104874" y="5657095"/>
              <a:ext cx="474907" cy="633861"/>
            </a:xfrm>
            <a:prstGeom prst="straightConnector1">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cxnSp>
      </p:grpSp>
      <p:sp>
        <p:nvSpPr>
          <p:cNvPr id="98" name="Freeform 97"/>
          <p:cNvSpPr/>
          <p:nvPr/>
        </p:nvSpPr>
        <p:spPr>
          <a:xfrm>
            <a:off x="7702217" y="4942767"/>
            <a:ext cx="351692" cy="478302"/>
          </a:xfrm>
          <a:custGeom>
            <a:avLst/>
            <a:gdLst>
              <a:gd name="connsiteX0" fmla="*/ 351692 w 351692"/>
              <a:gd name="connsiteY0" fmla="*/ 0 h 478302"/>
              <a:gd name="connsiteX1" fmla="*/ 281354 w 351692"/>
              <a:gd name="connsiteY1" fmla="*/ 337625 h 478302"/>
              <a:gd name="connsiteX2" fmla="*/ 0 w 351692"/>
              <a:gd name="connsiteY2" fmla="*/ 478302 h 478302"/>
            </a:gdLst>
            <a:ahLst/>
            <a:cxnLst>
              <a:cxn ang="0">
                <a:pos x="connsiteX0" y="connsiteY0"/>
              </a:cxn>
              <a:cxn ang="0">
                <a:pos x="connsiteX1" y="connsiteY1"/>
              </a:cxn>
              <a:cxn ang="0">
                <a:pos x="connsiteX2" y="connsiteY2"/>
              </a:cxn>
            </a:cxnLst>
            <a:rect l="l" t="t" r="r" b="b"/>
            <a:pathLst>
              <a:path w="351692" h="478302">
                <a:moveTo>
                  <a:pt x="351692" y="0"/>
                </a:moveTo>
                <a:cubicBezTo>
                  <a:pt x="345830" y="128954"/>
                  <a:pt x="339969" y="257908"/>
                  <a:pt x="281354" y="337625"/>
                </a:cubicBezTo>
                <a:cubicBezTo>
                  <a:pt x="222739" y="417342"/>
                  <a:pt x="111369" y="447822"/>
                  <a:pt x="0" y="478302"/>
                </a:cubicBezTo>
              </a:path>
            </a:pathLst>
          </a:custGeom>
          <a:noFill/>
          <a:ln>
            <a:headEnd w="med"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8189290" y="4860399"/>
            <a:ext cx="829994" cy="211015"/>
          </a:xfrm>
          <a:custGeom>
            <a:avLst/>
            <a:gdLst>
              <a:gd name="connsiteX0" fmla="*/ 0 w 829994"/>
              <a:gd name="connsiteY0" fmla="*/ 0 h 211015"/>
              <a:gd name="connsiteX1" fmla="*/ 365760 w 829994"/>
              <a:gd name="connsiteY1" fmla="*/ 211015 h 211015"/>
              <a:gd name="connsiteX2" fmla="*/ 365760 w 829994"/>
              <a:gd name="connsiteY2" fmla="*/ 211015 h 211015"/>
              <a:gd name="connsiteX3" fmla="*/ 829994 w 829994"/>
              <a:gd name="connsiteY3" fmla="*/ 84406 h 211015"/>
            </a:gdLst>
            <a:ahLst/>
            <a:cxnLst>
              <a:cxn ang="0">
                <a:pos x="connsiteX0" y="connsiteY0"/>
              </a:cxn>
              <a:cxn ang="0">
                <a:pos x="connsiteX1" y="connsiteY1"/>
              </a:cxn>
              <a:cxn ang="0">
                <a:pos x="connsiteX2" y="connsiteY2"/>
              </a:cxn>
              <a:cxn ang="0">
                <a:pos x="connsiteX3" y="connsiteY3"/>
              </a:cxn>
            </a:cxnLst>
            <a:rect l="l" t="t" r="r" b="b"/>
            <a:pathLst>
              <a:path w="829994" h="211015">
                <a:moveTo>
                  <a:pt x="0" y="0"/>
                </a:moveTo>
                <a:lnTo>
                  <a:pt x="365760" y="211015"/>
                </a:lnTo>
                <a:lnTo>
                  <a:pt x="365760" y="211015"/>
                </a:lnTo>
                <a:lnTo>
                  <a:pt x="829994" y="84406"/>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7608768" y="5587060"/>
            <a:ext cx="154744" cy="492369"/>
          </a:xfrm>
          <a:custGeom>
            <a:avLst/>
            <a:gdLst>
              <a:gd name="connsiteX0" fmla="*/ 28135 w 154744"/>
              <a:gd name="connsiteY0" fmla="*/ 0 h 492369"/>
              <a:gd name="connsiteX1" fmla="*/ 154744 w 154744"/>
              <a:gd name="connsiteY1" fmla="*/ 281354 h 492369"/>
              <a:gd name="connsiteX2" fmla="*/ 154744 w 154744"/>
              <a:gd name="connsiteY2" fmla="*/ 281354 h 492369"/>
              <a:gd name="connsiteX3" fmla="*/ 0 w 154744"/>
              <a:gd name="connsiteY3" fmla="*/ 492369 h 492369"/>
            </a:gdLst>
            <a:ahLst/>
            <a:cxnLst>
              <a:cxn ang="0">
                <a:pos x="connsiteX0" y="connsiteY0"/>
              </a:cxn>
              <a:cxn ang="0">
                <a:pos x="connsiteX1" y="connsiteY1"/>
              </a:cxn>
              <a:cxn ang="0">
                <a:pos x="connsiteX2" y="connsiteY2"/>
              </a:cxn>
              <a:cxn ang="0">
                <a:pos x="connsiteX3" y="connsiteY3"/>
              </a:cxn>
            </a:cxnLst>
            <a:rect l="l" t="t" r="r" b="b"/>
            <a:pathLst>
              <a:path w="154744" h="492369">
                <a:moveTo>
                  <a:pt x="28135" y="0"/>
                </a:moveTo>
                <a:lnTo>
                  <a:pt x="154744" y="281354"/>
                </a:lnTo>
                <a:lnTo>
                  <a:pt x="154744" y="281354"/>
                </a:lnTo>
                <a:lnTo>
                  <a:pt x="0" y="492369"/>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9401226" y="5014814"/>
            <a:ext cx="773723" cy="450167"/>
          </a:xfrm>
          <a:custGeom>
            <a:avLst/>
            <a:gdLst>
              <a:gd name="connsiteX0" fmla="*/ 0 w 773723"/>
              <a:gd name="connsiteY0" fmla="*/ 0 h 450167"/>
              <a:gd name="connsiteX1" fmla="*/ 407963 w 773723"/>
              <a:gd name="connsiteY1" fmla="*/ 365760 h 450167"/>
              <a:gd name="connsiteX2" fmla="*/ 407963 w 773723"/>
              <a:gd name="connsiteY2" fmla="*/ 365760 h 450167"/>
              <a:gd name="connsiteX3" fmla="*/ 773723 w 773723"/>
              <a:gd name="connsiteY3" fmla="*/ 450167 h 450167"/>
            </a:gdLst>
            <a:ahLst/>
            <a:cxnLst>
              <a:cxn ang="0">
                <a:pos x="connsiteX0" y="connsiteY0"/>
              </a:cxn>
              <a:cxn ang="0">
                <a:pos x="connsiteX1" y="connsiteY1"/>
              </a:cxn>
              <a:cxn ang="0">
                <a:pos x="connsiteX2" y="connsiteY2"/>
              </a:cxn>
              <a:cxn ang="0">
                <a:pos x="connsiteX3" y="connsiteY3"/>
              </a:cxn>
            </a:cxnLst>
            <a:rect l="l" t="t" r="r" b="b"/>
            <a:pathLst>
              <a:path w="773723" h="450167">
                <a:moveTo>
                  <a:pt x="0" y="0"/>
                </a:moveTo>
                <a:lnTo>
                  <a:pt x="407963" y="365760"/>
                </a:lnTo>
                <a:lnTo>
                  <a:pt x="407963" y="365760"/>
                </a:lnTo>
                <a:lnTo>
                  <a:pt x="773723" y="450167"/>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8746510" y="5019891"/>
            <a:ext cx="617896" cy="1497556"/>
          </a:xfrm>
          <a:custGeom>
            <a:avLst/>
            <a:gdLst>
              <a:gd name="connsiteX0" fmla="*/ 604910 w 604910"/>
              <a:gd name="connsiteY0" fmla="*/ 0 h 1420837"/>
              <a:gd name="connsiteX1" fmla="*/ 379827 w 604910"/>
              <a:gd name="connsiteY1" fmla="*/ 1012874 h 1420837"/>
              <a:gd name="connsiteX2" fmla="*/ 379827 w 604910"/>
              <a:gd name="connsiteY2" fmla="*/ 1012874 h 1420837"/>
              <a:gd name="connsiteX3" fmla="*/ 0 w 604910"/>
              <a:gd name="connsiteY3" fmla="*/ 1420837 h 1420837"/>
            </a:gdLst>
            <a:ahLst/>
            <a:cxnLst>
              <a:cxn ang="0">
                <a:pos x="connsiteX0" y="connsiteY0"/>
              </a:cxn>
              <a:cxn ang="0">
                <a:pos x="connsiteX1" y="connsiteY1"/>
              </a:cxn>
              <a:cxn ang="0">
                <a:pos x="connsiteX2" y="connsiteY2"/>
              </a:cxn>
              <a:cxn ang="0">
                <a:pos x="connsiteX3" y="connsiteY3"/>
              </a:cxn>
            </a:cxnLst>
            <a:rect l="l" t="t" r="r" b="b"/>
            <a:pathLst>
              <a:path w="604910" h="1420837">
                <a:moveTo>
                  <a:pt x="604910" y="0"/>
                </a:moveTo>
                <a:lnTo>
                  <a:pt x="379827" y="1012874"/>
                </a:lnTo>
                <a:lnTo>
                  <a:pt x="379827" y="1012874"/>
                </a:lnTo>
                <a:lnTo>
                  <a:pt x="0" y="1420837"/>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7704793" y="5130481"/>
            <a:ext cx="179824" cy="1874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4" name="Oval 103"/>
          <p:cNvSpPr/>
          <p:nvPr/>
        </p:nvSpPr>
        <p:spPr>
          <a:xfrm>
            <a:off x="8822637" y="4767867"/>
            <a:ext cx="179824" cy="1874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5" name="Oval 104"/>
          <p:cNvSpPr/>
          <p:nvPr/>
        </p:nvSpPr>
        <p:spPr>
          <a:xfrm>
            <a:off x="7382326" y="5765567"/>
            <a:ext cx="218432" cy="223700"/>
          </a:xfrm>
          <a:prstGeom prst="ellipse">
            <a:avLst/>
          </a:prstGeom>
          <a:solidFill>
            <a:schemeClr val="accent1">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6" name="Oval 105"/>
          <p:cNvSpPr/>
          <p:nvPr/>
        </p:nvSpPr>
        <p:spPr>
          <a:xfrm>
            <a:off x="8700140" y="6105043"/>
            <a:ext cx="218432" cy="223700"/>
          </a:xfrm>
          <a:prstGeom prst="ellipse">
            <a:avLst/>
          </a:prstGeom>
          <a:solidFill>
            <a:schemeClr val="accent1">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7" name="Oval 106"/>
          <p:cNvSpPr/>
          <p:nvPr/>
        </p:nvSpPr>
        <p:spPr>
          <a:xfrm>
            <a:off x="9705585" y="5077752"/>
            <a:ext cx="218432" cy="223700"/>
          </a:xfrm>
          <a:prstGeom prst="ellipse">
            <a:avLst/>
          </a:prstGeom>
          <a:solidFill>
            <a:schemeClr val="accent1">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8" name="TextBox 107"/>
          <p:cNvSpPr txBox="1"/>
          <p:nvPr/>
        </p:nvSpPr>
        <p:spPr>
          <a:xfrm>
            <a:off x="10999430" y="276419"/>
            <a:ext cx="1237446" cy="1200329"/>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rtlCol="0">
            <a:spAutoFit/>
          </a:bodyPr>
          <a:lstStyle/>
          <a:p>
            <a:r>
              <a:rPr lang="en-US" sz="2400" u="sng" dirty="0">
                <a:solidFill>
                  <a:srgbClr val="C00000"/>
                </a:solidFill>
                <a:latin typeface="Times New Roman" panose="02020603050405020304" pitchFamily="18" charset="0"/>
                <a:cs typeface="Times New Roman" panose="02020603050405020304" pitchFamily="18" charset="0"/>
              </a:rPr>
              <a:t>Binary Search Tree</a:t>
            </a:r>
          </a:p>
        </p:txBody>
      </p:sp>
      <p:sp>
        <p:nvSpPr>
          <p:cNvPr id="109" name="TextBox 108"/>
          <p:cNvSpPr txBox="1"/>
          <p:nvPr/>
        </p:nvSpPr>
        <p:spPr>
          <a:xfrm>
            <a:off x="6278559" y="3344922"/>
            <a:ext cx="2825052" cy="861774"/>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rtlCol="0">
            <a:spAutoFit/>
          </a:bodyPr>
          <a:lstStyle/>
          <a:p>
            <a:r>
              <a:rPr lang="en-US" b="1" dirty="0">
                <a:latin typeface="Times New Roman" panose="02020603050405020304" pitchFamily="18" charset="0"/>
                <a:cs typeface="Times New Roman" panose="02020603050405020304" pitchFamily="18" charset="0"/>
              </a:rPr>
              <a:t>Non Linear Data Structure </a:t>
            </a:r>
          </a:p>
          <a:p>
            <a:r>
              <a:rPr lang="en-US" sz="3200" dirty="0">
                <a:solidFill>
                  <a:srgbClr val="C00000"/>
                </a:solidFill>
                <a:latin typeface="Times New Roman" panose="02020603050405020304" pitchFamily="18" charset="0"/>
                <a:cs typeface="Times New Roman" panose="02020603050405020304" pitchFamily="18" charset="0"/>
              </a:rPr>
              <a:t>        Graph</a:t>
            </a:r>
          </a:p>
        </p:txBody>
      </p:sp>
      <p:sp>
        <p:nvSpPr>
          <p:cNvPr id="112" name="TextBox 111"/>
          <p:cNvSpPr txBox="1"/>
          <p:nvPr/>
        </p:nvSpPr>
        <p:spPr>
          <a:xfrm>
            <a:off x="5638800" y="892545"/>
            <a:ext cx="3423635" cy="1477328"/>
          </a:xfrm>
          <a:prstGeom prst="rect">
            <a:avLst/>
          </a:prstGeom>
          <a:noFill/>
          <a:ln>
            <a:solidFill>
              <a:schemeClr val="accent2"/>
            </a:solidFill>
          </a:ln>
        </p:spPr>
        <p:txBody>
          <a:bodyPr wrap="square" rtlCol="0">
            <a:spAutoFit/>
          </a:bodyPr>
          <a:lstStyle/>
          <a:p>
            <a:r>
              <a:rPr lang="en-US" dirty="0">
                <a:latin typeface="Times New Roman" panose="02020603050405020304" pitchFamily="18" charset="0"/>
                <a:cs typeface="Times New Roman" panose="02020603050405020304" pitchFamily="18" charset="0"/>
              </a:rPr>
              <a:t>Elements are arranged as nodes, relation between nodes : parent and child.</a:t>
            </a:r>
          </a:p>
          <a:p>
            <a:r>
              <a:rPr lang="en-US" i="1" dirty="0">
                <a:latin typeface="Times New Roman" panose="02020603050405020304" pitchFamily="18" charset="0"/>
                <a:cs typeface="Times New Roman" panose="02020603050405020304" pitchFamily="18" charset="0"/>
              </a:rPr>
              <a:t>Right child value &gt; Parent node value &gt; left child value.</a:t>
            </a:r>
          </a:p>
        </p:txBody>
      </p:sp>
      <p:sp>
        <p:nvSpPr>
          <p:cNvPr id="113" name="TextBox 112"/>
          <p:cNvSpPr txBox="1"/>
          <p:nvPr/>
        </p:nvSpPr>
        <p:spPr>
          <a:xfrm>
            <a:off x="9770773" y="4081605"/>
            <a:ext cx="2295162" cy="584775"/>
          </a:xfrm>
          <a:prstGeom prst="rect">
            <a:avLst/>
          </a:prstGeom>
          <a:noFill/>
          <a:ln>
            <a:solidFill>
              <a:schemeClr val="accent1"/>
            </a:solidFill>
          </a:ln>
        </p:spPr>
        <p:txBody>
          <a:bodyPr wrap="square" rtlCol="0">
            <a:spAutoFit/>
          </a:bodyPr>
          <a:lstStyle/>
          <a:p>
            <a:r>
              <a:rPr lang="en-US" sz="1600" dirty="0">
                <a:latin typeface="Times New Roman" panose="02020603050405020304" pitchFamily="18" charset="0"/>
                <a:cs typeface="Times New Roman" panose="02020603050405020304" pitchFamily="18" charset="0"/>
              </a:rPr>
              <a:t>Nodes are interconnected</a:t>
            </a:r>
          </a:p>
          <a:p>
            <a:r>
              <a:rPr lang="en-US" sz="1600" dirty="0">
                <a:latin typeface="Times New Roman" panose="02020603050405020304" pitchFamily="18" charset="0"/>
                <a:cs typeface="Times New Roman" panose="02020603050405020304" pitchFamily="18" charset="0"/>
              </a:rPr>
              <a:t>Visit adjacency nodes</a:t>
            </a:r>
          </a:p>
        </p:txBody>
      </p:sp>
      <p:sp>
        <p:nvSpPr>
          <p:cNvPr id="114" name="Curved Down Arrow 113"/>
          <p:cNvSpPr/>
          <p:nvPr/>
        </p:nvSpPr>
        <p:spPr>
          <a:xfrm>
            <a:off x="390899" y="2983963"/>
            <a:ext cx="424070" cy="2099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Curved Down Arrow 114"/>
          <p:cNvSpPr/>
          <p:nvPr/>
        </p:nvSpPr>
        <p:spPr>
          <a:xfrm>
            <a:off x="957103" y="3013923"/>
            <a:ext cx="424070" cy="2099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urved Down Arrow 115"/>
          <p:cNvSpPr/>
          <p:nvPr/>
        </p:nvSpPr>
        <p:spPr>
          <a:xfrm>
            <a:off x="1523307" y="3006374"/>
            <a:ext cx="424070" cy="2099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Curved Down Arrow 116"/>
          <p:cNvSpPr/>
          <p:nvPr/>
        </p:nvSpPr>
        <p:spPr>
          <a:xfrm>
            <a:off x="2040142" y="3024739"/>
            <a:ext cx="424070" cy="2099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Curved Down Arrow 117"/>
          <p:cNvSpPr/>
          <p:nvPr/>
        </p:nvSpPr>
        <p:spPr>
          <a:xfrm>
            <a:off x="2537098" y="3044619"/>
            <a:ext cx="424070" cy="2099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Curved Down Arrow 118"/>
          <p:cNvSpPr/>
          <p:nvPr/>
        </p:nvSpPr>
        <p:spPr>
          <a:xfrm>
            <a:off x="3040680" y="3044619"/>
            <a:ext cx="424070" cy="2099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Up Arrow 121"/>
          <p:cNvSpPr/>
          <p:nvPr/>
        </p:nvSpPr>
        <p:spPr>
          <a:xfrm>
            <a:off x="728590" y="3948988"/>
            <a:ext cx="318610" cy="4018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2961168" y="2723665"/>
            <a:ext cx="1480552" cy="307777"/>
          </a:xfrm>
          <a:prstGeom prst="rect">
            <a:avLst/>
          </a:prstGeom>
          <a:noFill/>
        </p:spPr>
        <p:txBody>
          <a:bodyPr wrap="square" rtlCol="0">
            <a:spAutoFit/>
          </a:bodyPr>
          <a:lstStyle/>
          <a:p>
            <a:r>
              <a:rPr lang="en-US" sz="1400" b="1" i="1" dirty="0"/>
              <a:t>Found at index 6</a:t>
            </a:r>
          </a:p>
        </p:txBody>
      </p:sp>
      <p:sp>
        <p:nvSpPr>
          <p:cNvPr id="124" name="TextBox 123"/>
          <p:cNvSpPr txBox="1"/>
          <p:nvPr/>
        </p:nvSpPr>
        <p:spPr>
          <a:xfrm>
            <a:off x="3881531" y="3256356"/>
            <a:ext cx="1983751" cy="369332"/>
          </a:xfrm>
          <a:prstGeom prst="rect">
            <a:avLst/>
          </a:prstGeom>
          <a:noFill/>
          <a:ln>
            <a:solidFill>
              <a:schemeClr val="accent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7 - comparisons</a:t>
            </a:r>
          </a:p>
        </p:txBody>
      </p:sp>
      <p:sp>
        <p:nvSpPr>
          <p:cNvPr id="125" name="Oval 124"/>
          <p:cNvSpPr/>
          <p:nvPr/>
        </p:nvSpPr>
        <p:spPr>
          <a:xfrm>
            <a:off x="3917565" y="592767"/>
            <a:ext cx="524155" cy="28991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6" name="Oval 125"/>
          <p:cNvSpPr/>
          <p:nvPr/>
        </p:nvSpPr>
        <p:spPr>
          <a:xfrm>
            <a:off x="5386436" y="3842631"/>
            <a:ext cx="524155" cy="28991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7" name="Oval 126"/>
          <p:cNvSpPr/>
          <p:nvPr/>
        </p:nvSpPr>
        <p:spPr>
          <a:xfrm>
            <a:off x="11048396" y="33733"/>
            <a:ext cx="524155" cy="28991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8" name="Oval 127"/>
          <p:cNvSpPr/>
          <p:nvPr/>
        </p:nvSpPr>
        <p:spPr>
          <a:xfrm>
            <a:off x="9228442" y="3655532"/>
            <a:ext cx="524155" cy="28991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0" name="TextBox 129"/>
          <p:cNvSpPr txBox="1"/>
          <p:nvPr/>
        </p:nvSpPr>
        <p:spPr>
          <a:xfrm>
            <a:off x="6203870" y="2601226"/>
            <a:ext cx="2346788" cy="369332"/>
          </a:xfrm>
          <a:prstGeom prst="rect">
            <a:avLst/>
          </a:prstGeom>
          <a:noFill/>
          <a:ln>
            <a:solidFill>
              <a:schemeClr val="accent1"/>
            </a:solidFill>
          </a:ln>
        </p:spPr>
        <p:txBody>
          <a:bodyPr wrap="square" rtlCol="0">
            <a:spAutoFit/>
          </a:bodyPr>
          <a:lstStyle/>
          <a:p>
            <a:r>
              <a:rPr lang="en-US" dirty="0"/>
              <a:t>3 &lt; 7 comparisons</a:t>
            </a:r>
          </a:p>
        </p:txBody>
      </p:sp>
      <p:sp>
        <p:nvSpPr>
          <p:cNvPr id="131" name="Left Arrow 130"/>
          <p:cNvSpPr/>
          <p:nvPr/>
        </p:nvSpPr>
        <p:spPr>
          <a:xfrm rot="19667348">
            <a:off x="8580009" y="2641839"/>
            <a:ext cx="359110" cy="161573"/>
          </a:xfrm>
          <a:prstGeom prst="leftArrow">
            <a:avLst/>
          </a:prstGeom>
          <a:solidFill>
            <a:schemeClr val="accent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100">
            <a:extLst>
              <a:ext uri="{FF2B5EF4-FFF2-40B4-BE49-F238E27FC236}">
                <a16:creationId xmlns:a16="http://schemas.microsoft.com/office/drawing/2014/main" id="{704BE14D-A26A-41F8-AC67-6ADB5B7EF64B}"/>
              </a:ext>
            </a:extLst>
          </p:cNvPr>
          <p:cNvSpPr/>
          <p:nvPr/>
        </p:nvSpPr>
        <p:spPr>
          <a:xfrm rot="4663557">
            <a:off x="9524864" y="5676631"/>
            <a:ext cx="627820" cy="467495"/>
          </a:xfrm>
          <a:custGeom>
            <a:avLst/>
            <a:gdLst>
              <a:gd name="connsiteX0" fmla="*/ 0 w 773723"/>
              <a:gd name="connsiteY0" fmla="*/ 0 h 450167"/>
              <a:gd name="connsiteX1" fmla="*/ 407963 w 773723"/>
              <a:gd name="connsiteY1" fmla="*/ 365760 h 450167"/>
              <a:gd name="connsiteX2" fmla="*/ 407963 w 773723"/>
              <a:gd name="connsiteY2" fmla="*/ 365760 h 450167"/>
              <a:gd name="connsiteX3" fmla="*/ 773723 w 773723"/>
              <a:gd name="connsiteY3" fmla="*/ 450167 h 450167"/>
            </a:gdLst>
            <a:ahLst/>
            <a:cxnLst>
              <a:cxn ang="0">
                <a:pos x="connsiteX0" y="connsiteY0"/>
              </a:cxn>
              <a:cxn ang="0">
                <a:pos x="connsiteX1" y="connsiteY1"/>
              </a:cxn>
              <a:cxn ang="0">
                <a:pos x="connsiteX2" y="connsiteY2"/>
              </a:cxn>
              <a:cxn ang="0">
                <a:pos x="connsiteX3" y="connsiteY3"/>
              </a:cxn>
            </a:cxnLst>
            <a:rect l="l" t="t" r="r" b="b"/>
            <a:pathLst>
              <a:path w="773723" h="450167">
                <a:moveTo>
                  <a:pt x="0" y="0"/>
                </a:moveTo>
                <a:lnTo>
                  <a:pt x="407963" y="365760"/>
                </a:lnTo>
                <a:lnTo>
                  <a:pt x="407963" y="365760"/>
                </a:lnTo>
                <a:lnTo>
                  <a:pt x="773723" y="450167"/>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FB46F93-9FC1-4ECD-B3BC-255498A3B90A}"/>
              </a:ext>
            </a:extLst>
          </p:cNvPr>
          <p:cNvSpPr/>
          <p:nvPr/>
        </p:nvSpPr>
        <p:spPr>
          <a:xfrm>
            <a:off x="9753708" y="5798528"/>
            <a:ext cx="218432" cy="223700"/>
          </a:xfrm>
          <a:prstGeom prst="ellipse">
            <a:avLst/>
          </a:prstGeom>
          <a:solidFill>
            <a:schemeClr val="accent1">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75" name="TextBox 74">
            <a:extLst>
              <a:ext uri="{FF2B5EF4-FFF2-40B4-BE49-F238E27FC236}">
                <a16:creationId xmlns:a16="http://schemas.microsoft.com/office/drawing/2014/main" id="{9E436979-E16E-47BD-A9CC-D448989DF1F7}"/>
              </a:ext>
            </a:extLst>
          </p:cNvPr>
          <p:cNvSpPr txBox="1"/>
          <p:nvPr/>
        </p:nvSpPr>
        <p:spPr>
          <a:xfrm>
            <a:off x="3120628" y="2023085"/>
            <a:ext cx="1983751" cy="369332"/>
          </a:xfrm>
          <a:prstGeom prst="rect">
            <a:avLst/>
          </a:prstGeom>
          <a:noFill/>
          <a:ln>
            <a:solidFill>
              <a:schemeClr val="accent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7 - comparisons</a:t>
            </a:r>
          </a:p>
        </p:txBody>
      </p:sp>
      <p:sp>
        <p:nvSpPr>
          <p:cNvPr id="3" name="Footer Placeholder 2">
            <a:extLst>
              <a:ext uri="{FF2B5EF4-FFF2-40B4-BE49-F238E27FC236}">
                <a16:creationId xmlns:a16="http://schemas.microsoft.com/office/drawing/2014/main" id="{E630EAF8-68C7-43A3-A7FD-DE4E3F0CF154}"/>
              </a:ext>
            </a:extLst>
          </p:cNvPr>
          <p:cNvSpPr>
            <a:spLocks noGrp="1"/>
          </p:cNvSpPr>
          <p:nvPr>
            <p:ph type="ftr" sz="quarter" idx="11"/>
          </p:nvPr>
        </p:nvSpPr>
        <p:spPr/>
        <p:txBody>
          <a:bodyPr/>
          <a:lstStyle/>
          <a:p>
            <a:pPr>
              <a:defRPr/>
            </a:pPr>
            <a:r>
              <a:rPr lang="en-US"/>
              <a:t>Dr Somaraju Suvvari                                                                                                        NITP -- CS3401</a:t>
            </a:r>
          </a:p>
        </p:txBody>
      </p:sp>
      <p:sp>
        <p:nvSpPr>
          <p:cNvPr id="16" name="Slide Number Placeholder 15">
            <a:extLst>
              <a:ext uri="{FF2B5EF4-FFF2-40B4-BE49-F238E27FC236}">
                <a16:creationId xmlns:a16="http://schemas.microsoft.com/office/drawing/2014/main" id="{525AAF40-5AD4-4891-894A-17D566B772B5}"/>
              </a:ext>
            </a:extLst>
          </p:cNvPr>
          <p:cNvSpPr>
            <a:spLocks noGrp="1"/>
          </p:cNvSpPr>
          <p:nvPr>
            <p:ph type="sldNum" sz="quarter" idx="12"/>
          </p:nvPr>
        </p:nvSpPr>
        <p:spPr/>
        <p:txBody>
          <a:bodyPr/>
          <a:lstStyle/>
          <a:p>
            <a:pPr>
              <a:defRPr/>
            </a:pPr>
            <a:fld id="{C6079508-DB6F-4745-8CEA-5138A795D93C}" type="slidenum">
              <a:rPr lang="en-US" smtClean="0"/>
              <a:pPr>
                <a:defRPr/>
              </a:pPr>
              <a:t>41</a:t>
            </a:fld>
            <a:endParaRPr lang="en-US"/>
          </a:p>
        </p:txBody>
      </p:sp>
    </p:spTree>
    <p:extLst>
      <p:ext uri="{BB962C8B-B14F-4D97-AF65-F5344CB8AC3E}">
        <p14:creationId xmlns:p14="http://schemas.microsoft.com/office/powerpoint/2010/main" val="263175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randombar(horizontal)">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circle(in)">
                                      <p:cBhvr>
                                        <p:cTn id="20" dur="20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barn(inVertical)">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down)">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down)">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randombar(horizontal)">
                                      <p:cBhvr>
                                        <p:cTn id="48" dur="500"/>
                                        <p:tgtEl>
                                          <p:spTgt spid="126"/>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animEffect transition="in" filter="barn(inVertical)">
                                      <p:cBhvr>
                                        <p:cTn id="53" dur="500"/>
                                        <p:tgtEl>
                                          <p:spTgt spid="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1" end="1"/>
                                            </p:txEl>
                                          </p:spTgt>
                                        </p:tgtEl>
                                        <p:attrNameLst>
                                          <p:attrName>style.visibility</p:attrName>
                                        </p:attrNameLst>
                                      </p:cBhvr>
                                      <p:to>
                                        <p:strVal val="visible"/>
                                      </p:to>
                                    </p:set>
                                    <p:animEffect transition="in" filter="fade">
                                      <p:cBhvr>
                                        <p:cTn id="58" dur="500"/>
                                        <p:tgtEl>
                                          <p:spTgt spid="6">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animEffect transition="in" filter="circle(in)">
                                      <p:cBhvr>
                                        <p:cTn id="63" dur="2000"/>
                                        <p:tgtEl>
                                          <p:spTgt spid="6">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fade">
                                      <p:cBhvr>
                                        <p:cTn id="68" dur="1000"/>
                                        <p:tgtEl>
                                          <p:spTgt spid="6">
                                            <p:txEl>
                                              <p:pRg st="3" end="3"/>
                                            </p:txEl>
                                          </p:spTgt>
                                        </p:tgtEl>
                                      </p:cBhvr>
                                    </p:animEffect>
                                    <p:anim calcmode="lin" valueType="num">
                                      <p:cBhvr>
                                        <p:cTn id="6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
                                            <p:txEl>
                                              <p:pRg st="4" end="4"/>
                                            </p:txEl>
                                          </p:spTgt>
                                        </p:tgtEl>
                                        <p:attrNameLst>
                                          <p:attrName>style.visibility</p:attrName>
                                        </p:attrNameLst>
                                      </p:cBhvr>
                                      <p:to>
                                        <p:strVal val="visible"/>
                                      </p:to>
                                    </p:set>
                                    <p:animEffect transition="in" filter="fade">
                                      <p:cBhvr>
                                        <p:cTn id="73" dur="1000"/>
                                        <p:tgtEl>
                                          <p:spTgt spid="6">
                                            <p:txEl>
                                              <p:pRg st="4" end="4"/>
                                            </p:txEl>
                                          </p:spTgt>
                                        </p:tgtEl>
                                      </p:cBhvr>
                                    </p:animEffect>
                                    <p:anim calcmode="lin" valueType="num">
                                      <p:cBhvr>
                                        <p:cTn id="7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6">
                                            <p:txEl>
                                              <p:pRg st="4" end="4"/>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
                                            <p:txEl>
                                              <p:pRg st="7" end="7"/>
                                            </p:txEl>
                                          </p:spTgt>
                                        </p:tgtEl>
                                        <p:attrNameLst>
                                          <p:attrName>style.visibility</p:attrName>
                                        </p:attrNameLst>
                                      </p:cBhvr>
                                      <p:to>
                                        <p:strVal val="visible"/>
                                      </p:to>
                                    </p:set>
                                    <p:animEffect transition="in" filter="fade">
                                      <p:cBhvr>
                                        <p:cTn id="78" dur="1000"/>
                                        <p:tgtEl>
                                          <p:spTgt spid="6">
                                            <p:txEl>
                                              <p:pRg st="7" end="7"/>
                                            </p:txEl>
                                          </p:spTgt>
                                        </p:tgtEl>
                                      </p:cBhvr>
                                    </p:animEffect>
                                    <p:anim calcmode="lin" valueType="num">
                                      <p:cBhvr>
                                        <p:cTn id="79"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6">
                                            <p:txEl>
                                              <p:pRg st="5" end="5"/>
                                            </p:txEl>
                                          </p:spTgt>
                                        </p:tgtEl>
                                        <p:attrNameLst>
                                          <p:attrName>style.visibility</p:attrName>
                                        </p:attrNameLst>
                                      </p:cBhvr>
                                      <p:to>
                                        <p:strVal val="visible"/>
                                      </p:to>
                                    </p:set>
                                    <p:animEffect transition="in" filter="randombar(horizontal)">
                                      <p:cBhvr>
                                        <p:cTn id="85" dur="500"/>
                                        <p:tgtEl>
                                          <p:spTgt spid="6">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nodeType="clickEffect">
                                  <p:stCondLst>
                                    <p:cond delay="0"/>
                                  </p:stCondLst>
                                  <p:childTnLst>
                                    <p:set>
                                      <p:cBhvr>
                                        <p:cTn id="89" dur="1" fill="hold">
                                          <p:stCondLst>
                                            <p:cond delay="0"/>
                                          </p:stCondLst>
                                        </p:cTn>
                                        <p:tgtEl>
                                          <p:spTgt spid="6">
                                            <p:txEl>
                                              <p:pRg st="6" end="6"/>
                                            </p:txEl>
                                          </p:spTgt>
                                        </p:tgtEl>
                                        <p:attrNameLst>
                                          <p:attrName>style.visibility</p:attrName>
                                        </p:attrNameLst>
                                      </p:cBhvr>
                                      <p:to>
                                        <p:strVal val="visible"/>
                                      </p:to>
                                    </p:set>
                                    <p:animEffect transition="in" filter="barn(inVertical)">
                                      <p:cBhvr>
                                        <p:cTn id="90" dur="500"/>
                                        <p:tgtEl>
                                          <p:spTgt spid="6">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122"/>
                                        </p:tgtEl>
                                        <p:attrNameLst>
                                          <p:attrName>style.visibility</p:attrName>
                                        </p:attrNameLst>
                                      </p:cBhvr>
                                      <p:to>
                                        <p:strVal val="visible"/>
                                      </p:to>
                                    </p:set>
                                    <p:anim calcmode="lin" valueType="num">
                                      <p:cBhvr>
                                        <p:cTn id="95" dur="1000" fill="hold"/>
                                        <p:tgtEl>
                                          <p:spTgt spid="122"/>
                                        </p:tgtEl>
                                        <p:attrNameLst>
                                          <p:attrName>ppt_w</p:attrName>
                                        </p:attrNameLst>
                                      </p:cBhvr>
                                      <p:tavLst>
                                        <p:tav tm="0">
                                          <p:val>
                                            <p:fltVal val="0"/>
                                          </p:val>
                                        </p:tav>
                                        <p:tav tm="100000">
                                          <p:val>
                                            <p:strVal val="#ppt_w"/>
                                          </p:val>
                                        </p:tav>
                                      </p:tavLst>
                                    </p:anim>
                                    <p:anim calcmode="lin" valueType="num">
                                      <p:cBhvr>
                                        <p:cTn id="96" dur="1000" fill="hold"/>
                                        <p:tgtEl>
                                          <p:spTgt spid="122"/>
                                        </p:tgtEl>
                                        <p:attrNameLst>
                                          <p:attrName>ppt_h</p:attrName>
                                        </p:attrNameLst>
                                      </p:cBhvr>
                                      <p:tavLst>
                                        <p:tav tm="0">
                                          <p:val>
                                            <p:fltVal val="0"/>
                                          </p:val>
                                        </p:tav>
                                        <p:tav tm="100000">
                                          <p:val>
                                            <p:strVal val="#ppt_h"/>
                                          </p:val>
                                        </p:tav>
                                      </p:tavLst>
                                    </p:anim>
                                    <p:anim calcmode="lin" valueType="num">
                                      <p:cBhvr>
                                        <p:cTn id="97" dur="1000" fill="hold"/>
                                        <p:tgtEl>
                                          <p:spTgt spid="122"/>
                                        </p:tgtEl>
                                        <p:attrNameLst>
                                          <p:attrName>style.rotation</p:attrName>
                                        </p:attrNameLst>
                                      </p:cBhvr>
                                      <p:tavLst>
                                        <p:tav tm="0">
                                          <p:val>
                                            <p:fltVal val="90"/>
                                          </p:val>
                                        </p:tav>
                                        <p:tav tm="100000">
                                          <p:val>
                                            <p:fltVal val="0"/>
                                          </p:val>
                                        </p:tav>
                                      </p:tavLst>
                                    </p:anim>
                                    <p:animEffect transition="in" filter="fade">
                                      <p:cBhvr>
                                        <p:cTn id="98" dur="1000"/>
                                        <p:tgtEl>
                                          <p:spTgt spid="122"/>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barn(inVertical)">
                                      <p:cBhvr>
                                        <p:cTn id="103" dur="500"/>
                                        <p:tgtEl>
                                          <p:spTgt spid="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14"/>
                                        </p:tgtEl>
                                        <p:attrNameLst>
                                          <p:attrName>style.visibility</p:attrName>
                                        </p:attrNameLst>
                                      </p:cBhvr>
                                      <p:to>
                                        <p:strVal val="visible"/>
                                      </p:to>
                                    </p:set>
                                    <p:animEffect transition="in" filter="wipe(down)">
                                      <p:cBhvr>
                                        <p:cTn id="108" dur="500"/>
                                        <p:tgtEl>
                                          <p:spTgt spid="114"/>
                                        </p:tgtEl>
                                      </p:cBhvr>
                                    </p:animEffect>
                                  </p:childTnLst>
                                </p:cTn>
                              </p:par>
                            </p:childTnLst>
                          </p:cTn>
                        </p:par>
                      </p:childTnLst>
                    </p:cTn>
                  </p:par>
                  <p:par>
                    <p:cTn id="109" fill="hold">
                      <p:stCondLst>
                        <p:cond delay="indefinite"/>
                      </p:stCondLst>
                      <p:childTnLst>
                        <p:par>
                          <p:cTn id="110" fill="hold">
                            <p:stCondLst>
                              <p:cond delay="0"/>
                            </p:stCondLst>
                            <p:childTnLst>
                              <p:par>
                                <p:cTn id="111" presetID="31" presetClass="entr" presetSubtype="0" fill="hold" grpId="0" nodeType="clickEffect">
                                  <p:stCondLst>
                                    <p:cond delay="0"/>
                                  </p:stCondLst>
                                  <p:childTnLst>
                                    <p:set>
                                      <p:cBhvr>
                                        <p:cTn id="112" dur="1" fill="hold">
                                          <p:stCondLst>
                                            <p:cond delay="0"/>
                                          </p:stCondLst>
                                        </p:cTn>
                                        <p:tgtEl>
                                          <p:spTgt spid="115"/>
                                        </p:tgtEl>
                                        <p:attrNameLst>
                                          <p:attrName>style.visibility</p:attrName>
                                        </p:attrNameLst>
                                      </p:cBhvr>
                                      <p:to>
                                        <p:strVal val="visible"/>
                                      </p:to>
                                    </p:set>
                                    <p:anim calcmode="lin" valueType="num">
                                      <p:cBhvr>
                                        <p:cTn id="113" dur="1000" fill="hold"/>
                                        <p:tgtEl>
                                          <p:spTgt spid="115"/>
                                        </p:tgtEl>
                                        <p:attrNameLst>
                                          <p:attrName>ppt_w</p:attrName>
                                        </p:attrNameLst>
                                      </p:cBhvr>
                                      <p:tavLst>
                                        <p:tav tm="0">
                                          <p:val>
                                            <p:fltVal val="0"/>
                                          </p:val>
                                        </p:tav>
                                        <p:tav tm="100000">
                                          <p:val>
                                            <p:strVal val="#ppt_w"/>
                                          </p:val>
                                        </p:tav>
                                      </p:tavLst>
                                    </p:anim>
                                    <p:anim calcmode="lin" valueType="num">
                                      <p:cBhvr>
                                        <p:cTn id="114" dur="1000" fill="hold"/>
                                        <p:tgtEl>
                                          <p:spTgt spid="115"/>
                                        </p:tgtEl>
                                        <p:attrNameLst>
                                          <p:attrName>ppt_h</p:attrName>
                                        </p:attrNameLst>
                                      </p:cBhvr>
                                      <p:tavLst>
                                        <p:tav tm="0">
                                          <p:val>
                                            <p:fltVal val="0"/>
                                          </p:val>
                                        </p:tav>
                                        <p:tav tm="100000">
                                          <p:val>
                                            <p:strVal val="#ppt_h"/>
                                          </p:val>
                                        </p:tav>
                                      </p:tavLst>
                                    </p:anim>
                                    <p:anim calcmode="lin" valueType="num">
                                      <p:cBhvr>
                                        <p:cTn id="115" dur="1000" fill="hold"/>
                                        <p:tgtEl>
                                          <p:spTgt spid="115"/>
                                        </p:tgtEl>
                                        <p:attrNameLst>
                                          <p:attrName>style.rotation</p:attrName>
                                        </p:attrNameLst>
                                      </p:cBhvr>
                                      <p:tavLst>
                                        <p:tav tm="0">
                                          <p:val>
                                            <p:fltVal val="90"/>
                                          </p:val>
                                        </p:tav>
                                        <p:tav tm="100000">
                                          <p:val>
                                            <p:fltVal val="0"/>
                                          </p:val>
                                        </p:tav>
                                      </p:tavLst>
                                    </p:anim>
                                    <p:animEffect transition="in" filter="fade">
                                      <p:cBhvr>
                                        <p:cTn id="116" dur="1000"/>
                                        <p:tgtEl>
                                          <p:spTgt spid="11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16"/>
                                        </p:tgtEl>
                                        <p:attrNameLst>
                                          <p:attrName>style.visibility</p:attrName>
                                        </p:attrNameLst>
                                      </p:cBhvr>
                                      <p:to>
                                        <p:strVal val="visible"/>
                                      </p:to>
                                    </p:set>
                                    <p:animEffect transition="in" filter="wipe(down)">
                                      <p:cBhvr>
                                        <p:cTn id="121" dur="500"/>
                                        <p:tgtEl>
                                          <p:spTgt spid="11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17"/>
                                        </p:tgtEl>
                                        <p:attrNameLst>
                                          <p:attrName>style.visibility</p:attrName>
                                        </p:attrNameLst>
                                      </p:cBhvr>
                                      <p:to>
                                        <p:strVal val="visible"/>
                                      </p:to>
                                    </p:set>
                                    <p:animEffect transition="in" filter="wipe(down)">
                                      <p:cBhvr>
                                        <p:cTn id="126" dur="500"/>
                                        <p:tgtEl>
                                          <p:spTgt spid="11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wipe(down)">
                                      <p:cBhvr>
                                        <p:cTn id="131" dur="500"/>
                                        <p:tgtEl>
                                          <p:spTgt spid="11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19"/>
                                        </p:tgtEl>
                                        <p:attrNameLst>
                                          <p:attrName>style.visibility</p:attrName>
                                        </p:attrNameLst>
                                      </p:cBhvr>
                                      <p:to>
                                        <p:strVal val="visible"/>
                                      </p:to>
                                    </p:set>
                                    <p:animEffect transition="in" filter="wipe(down)">
                                      <p:cBhvr>
                                        <p:cTn id="136" dur="500"/>
                                        <p:tgtEl>
                                          <p:spTgt spid="119"/>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23"/>
                                        </p:tgtEl>
                                        <p:attrNameLst>
                                          <p:attrName>style.visibility</p:attrName>
                                        </p:attrNameLst>
                                      </p:cBhvr>
                                      <p:to>
                                        <p:strVal val="visible"/>
                                      </p:to>
                                    </p:set>
                                    <p:animEffect transition="in" filter="wipe(down)">
                                      <p:cBhvr>
                                        <p:cTn id="141" dur="500"/>
                                        <p:tgtEl>
                                          <p:spTgt spid="1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124"/>
                                        </p:tgtEl>
                                        <p:attrNameLst>
                                          <p:attrName>style.visibility</p:attrName>
                                        </p:attrNameLst>
                                      </p:cBhvr>
                                      <p:to>
                                        <p:strVal val="visible"/>
                                      </p:to>
                                    </p:set>
                                    <p:animEffect transition="in" filter="wipe(down)">
                                      <p:cBhvr>
                                        <p:cTn id="146" dur="500"/>
                                        <p:tgtEl>
                                          <p:spTgt spid="124"/>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animEffect transition="in" filter="barn(inVertical)">
                                      <p:cBhvr>
                                        <p:cTn id="151" dur="500"/>
                                        <p:tgtEl>
                                          <p:spTgt spid="8"/>
                                        </p:tgtEl>
                                      </p:cBhvr>
                                    </p:animEffect>
                                  </p:childTnLst>
                                </p:cTn>
                              </p:par>
                              <p:par>
                                <p:cTn id="152" presetID="14" presetClass="entr" presetSubtype="10" fill="hold" grpId="0" nodeType="withEffect">
                                  <p:stCondLst>
                                    <p:cond delay="0"/>
                                  </p:stCondLst>
                                  <p:childTnLst>
                                    <p:set>
                                      <p:cBhvr>
                                        <p:cTn id="153" dur="1" fill="hold">
                                          <p:stCondLst>
                                            <p:cond delay="0"/>
                                          </p:stCondLst>
                                        </p:cTn>
                                        <p:tgtEl>
                                          <p:spTgt spid="127"/>
                                        </p:tgtEl>
                                        <p:attrNameLst>
                                          <p:attrName>style.visibility</p:attrName>
                                        </p:attrNameLst>
                                      </p:cBhvr>
                                      <p:to>
                                        <p:strVal val="visible"/>
                                      </p:to>
                                    </p:set>
                                    <p:animEffect transition="in" filter="randombar(horizontal)">
                                      <p:cBhvr>
                                        <p:cTn id="154" dur="500"/>
                                        <p:tgtEl>
                                          <p:spTgt spid="127"/>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108"/>
                                        </p:tgtEl>
                                        <p:attrNameLst>
                                          <p:attrName>style.visibility</p:attrName>
                                        </p:attrNameLst>
                                      </p:cBhvr>
                                      <p:to>
                                        <p:strVal val="visible"/>
                                      </p:to>
                                    </p:set>
                                    <p:animEffect transition="in" filter="wipe(down)">
                                      <p:cBhvr>
                                        <p:cTn id="159" dur="500"/>
                                        <p:tgtEl>
                                          <p:spTgt spid="108"/>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129"/>
                                        </p:tgtEl>
                                        <p:attrNameLst>
                                          <p:attrName>style.visibility</p:attrName>
                                        </p:attrNameLst>
                                      </p:cBhvr>
                                      <p:to>
                                        <p:strVal val="visible"/>
                                      </p:to>
                                    </p:set>
                                    <p:animEffect transition="in" filter="wipe(down)">
                                      <p:cBhvr>
                                        <p:cTn id="164" dur="500"/>
                                        <p:tgtEl>
                                          <p:spTgt spid="129"/>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ntr" presetSubtype="21" fill="hold" grpId="0" nodeType="clickEffect">
                                  <p:stCondLst>
                                    <p:cond delay="0"/>
                                  </p:stCondLst>
                                  <p:childTnLst>
                                    <p:set>
                                      <p:cBhvr>
                                        <p:cTn id="168" dur="1" fill="hold">
                                          <p:stCondLst>
                                            <p:cond delay="0"/>
                                          </p:stCondLst>
                                        </p:cTn>
                                        <p:tgtEl>
                                          <p:spTgt spid="112"/>
                                        </p:tgtEl>
                                        <p:attrNameLst>
                                          <p:attrName>style.visibility</p:attrName>
                                        </p:attrNameLst>
                                      </p:cBhvr>
                                      <p:to>
                                        <p:strVal val="visible"/>
                                      </p:to>
                                    </p:set>
                                    <p:animEffect transition="in" filter="barn(inVertical)">
                                      <p:cBhvr>
                                        <p:cTn id="169" dur="500"/>
                                        <p:tgtEl>
                                          <p:spTgt spid="112"/>
                                        </p:tgtEl>
                                      </p:cBhvr>
                                    </p:animEffect>
                                  </p:childTnLst>
                                </p:cTn>
                              </p:par>
                            </p:childTnLst>
                          </p:cTn>
                        </p:par>
                      </p:childTnLst>
                    </p:cTn>
                  </p:par>
                  <p:par>
                    <p:cTn id="170" fill="hold">
                      <p:stCondLst>
                        <p:cond delay="indefinite"/>
                      </p:stCondLst>
                      <p:childTnLst>
                        <p:par>
                          <p:cTn id="171" fill="hold">
                            <p:stCondLst>
                              <p:cond delay="0"/>
                            </p:stCondLst>
                            <p:childTnLst>
                              <p:par>
                                <p:cTn id="172" presetID="31" presetClass="entr" presetSubtype="0" fill="hold" grpId="0" nodeType="clickEffect">
                                  <p:stCondLst>
                                    <p:cond delay="0"/>
                                  </p:stCondLst>
                                  <p:childTnLst>
                                    <p:set>
                                      <p:cBhvr>
                                        <p:cTn id="173" dur="1" fill="hold">
                                          <p:stCondLst>
                                            <p:cond delay="0"/>
                                          </p:stCondLst>
                                        </p:cTn>
                                        <p:tgtEl>
                                          <p:spTgt spid="38"/>
                                        </p:tgtEl>
                                        <p:attrNameLst>
                                          <p:attrName>style.visibility</p:attrName>
                                        </p:attrNameLst>
                                      </p:cBhvr>
                                      <p:to>
                                        <p:strVal val="visible"/>
                                      </p:to>
                                    </p:set>
                                    <p:anim calcmode="lin" valueType="num">
                                      <p:cBhvr>
                                        <p:cTn id="174" dur="1000" fill="hold"/>
                                        <p:tgtEl>
                                          <p:spTgt spid="38"/>
                                        </p:tgtEl>
                                        <p:attrNameLst>
                                          <p:attrName>ppt_w</p:attrName>
                                        </p:attrNameLst>
                                      </p:cBhvr>
                                      <p:tavLst>
                                        <p:tav tm="0">
                                          <p:val>
                                            <p:fltVal val="0"/>
                                          </p:val>
                                        </p:tav>
                                        <p:tav tm="100000">
                                          <p:val>
                                            <p:strVal val="#ppt_w"/>
                                          </p:val>
                                        </p:tav>
                                      </p:tavLst>
                                    </p:anim>
                                    <p:anim calcmode="lin" valueType="num">
                                      <p:cBhvr>
                                        <p:cTn id="175" dur="1000" fill="hold"/>
                                        <p:tgtEl>
                                          <p:spTgt spid="38"/>
                                        </p:tgtEl>
                                        <p:attrNameLst>
                                          <p:attrName>ppt_h</p:attrName>
                                        </p:attrNameLst>
                                      </p:cBhvr>
                                      <p:tavLst>
                                        <p:tav tm="0">
                                          <p:val>
                                            <p:fltVal val="0"/>
                                          </p:val>
                                        </p:tav>
                                        <p:tav tm="100000">
                                          <p:val>
                                            <p:strVal val="#ppt_h"/>
                                          </p:val>
                                        </p:tav>
                                      </p:tavLst>
                                    </p:anim>
                                    <p:anim calcmode="lin" valueType="num">
                                      <p:cBhvr>
                                        <p:cTn id="176" dur="1000" fill="hold"/>
                                        <p:tgtEl>
                                          <p:spTgt spid="38"/>
                                        </p:tgtEl>
                                        <p:attrNameLst>
                                          <p:attrName>style.rotation</p:attrName>
                                        </p:attrNameLst>
                                      </p:cBhvr>
                                      <p:tavLst>
                                        <p:tav tm="0">
                                          <p:val>
                                            <p:fltVal val="90"/>
                                          </p:val>
                                        </p:tav>
                                        <p:tav tm="100000">
                                          <p:val>
                                            <p:fltVal val="0"/>
                                          </p:val>
                                        </p:tav>
                                      </p:tavLst>
                                    </p:anim>
                                    <p:animEffect transition="in" filter="fade">
                                      <p:cBhvr>
                                        <p:cTn id="177" dur="1000"/>
                                        <p:tgtEl>
                                          <p:spTgt spid="38"/>
                                        </p:tgtEl>
                                      </p:cBhvr>
                                    </p:animEffect>
                                  </p:childTnLst>
                                </p:cTn>
                              </p:par>
                            </p:childTnLst>
                          </p:cTn>
                        </p:par>
                      </p:childTnLst>
                    </p:cTn>
                  </p:par>
                  <p:par>
                    <p:cTn id="178" fill="hold">
                      <p:stCondLst>
                        <p:cond delay="indefinite"/>
                      </p:stCondLst>
                      <p:childTnLst>
                        <p:par>
                          <p:cTn id="179" fill="hold">
                            <p:stCondLst>
                              <p:cond delay="0"/>
                            </p:stCondLst>
                            <p:childTnLst>
                              <p:par>
                                <p:cTn id="180" presetID="31"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 calcmode="lin" valueType="num">
                                      <p:cBhvr>
                                        <p:cTn id="182" dur="1000" fill="hold"/>
                                        <p:tgtEl>
                                          <p:spTgt spid="39"/>
                                        </p:tgtEl>
                                        <p:attrNameLst>
                                          <p:attrName>ppt_w</p:attrName>
                                        </p:attrNameLst>
                                      </p:cBhvr>
                                      <p:tavLst>
                                        <p:tav tm="0">
                                          <p:val>
                                            <p:fltVal val="0"/>
                                          </p:val>
                                        </p:tav>
                                        <p:tav tm="100000">
                                          <p:val>
                                            <p:strVal val="#ppt_w"/>
                                          </p:val>
                                        </p:tav>
                                      </p:tavLst>
                                    </p:anim>
                                    <p:anim calcmode="lin" valueType="num">
                                      <p:cBhvr>
                                        <p:cTn id="183" dur="1000" fill="hold"/>
                                        <p:tgtEl>
                                          <p:spTgt spid="39"/>
                                        </p:tgtEl>
                                        <p:attrNameLst>
                                          <p:attrName>ppt_h</p:attrName>
                                        </p:attrNameLst>
                                      </p:cBhvr>
                                      <p:tavLst>
                                        <p:tav tm="0">
                                          <p:val>
                                            <p:fltVal val="0"/>
                                          </p:val>
                                        </p:tav>
                                        <p:tav tm="100000">
                                          <p:val>
                                            <p:strVal val="#ppt_h"/>
                                          </p:val>
                                        </p:tav>
                                      </p:tavLst>
                                    </p:anim>
                                    <p:anim calcmode="lin" valueType="num">
                                      <p:cBhvr>
                                        <p:cTn id="184" dur="1000" fill="hold"/>
                                        <p:tgtEl>
                                          <p:spTgt spid="39"/>
                                        </p:tgtEl>
                                        <p:attrNameLst>
                                          <p:attrName>style.rotation</p:attrName>
                                        </p:attrNameLst>
                                      </p:cBhvr>
                                      <p:tavLst>
                                        <p:tav tm="0">
                                          <p:val>
                                            <p:fltVal val="90"/>
                                          </p:val>
                                        </p:tav>
                                        <p:tav tm="100000">
                                          <p:val>
                                            <p:fltVal val="0"/>
                                          </p:val>
                                        </p:tav>
                                      </p:tavLst>
                                    </p:anim>
                                    <p:animEffect transition="in" filter="fade">
                                      <p:cBhvr>
                                        <p:cTn id="185" dur="1000"/>
                                        <p:tgtEl>
                                          <p:spTgt spid="3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131"/>
                                        </p:tgtEl>
                                        <p:attrNameLst>
                                          <p:attrName>style.visibility</p:attrName>
                                        </p:attrNameLst>
                                      </p:cBhvr>
                                      <p:to>
                                        <p:strVal val="visible"/>
                                      </p:to>
                                    </p:set>
                                    <p:animEffect transition="in" filter="wipe(down)">
                                      <p:cBhvr>
                                        <p:cTn id="190" dur="500"/>
                                        <p:tgtEl>
                                          <p:spTgt spid="131"/>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130"/>
                                        </p:tgtEl>
                                        <p:attrNameLst>
                                          <p:attrName>style.visibility</p:attrName>
                                        </p:attrNameLst>
                                      </p:cBhvr>
                                      <p:to>
                                        <p:strVal val="visible"/>
                                      </p:to>
                                    </p:set>
                                    <p:animEffect transition="in" filter="wipe(down)">
                                      <p:cBhvr>
                                        <p:cTn id="195" dur="500"/>
                                        <p:tgtEl>
                                          <p:spTgt spid="130"/>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109"/>
                                        </p:tgtEl>
                                        <p:attrNameLst>
                                          <p:attrName>style.visibility</p:attrName>
                                        </p:attrNameLst>
                                      </p:cBhvr>
                                      <p:to>
                                        <p:strVal val="visible"/>
                                      </p:to>
                                    </p:set>
                                    <p:animEffect transition="in" filter="wipe(down)">
                                      <p:cBhvr>
                                        <p:cTn id="200" dur="500"/>
                                        <p:tgtEl>
                                          <p:spTgt spid="109"/>
                                        </p:tgtEl>
                                      </p:cBhvr>
                                    </p:animEffect>
                                  </p:childTnLst>
                                </p:cTn>
                              </p:par>
                              <p:par>
                                <p:cTn id="201" presetID="14" presetClass="entr" presetSubtype="10" fill="hold" grpId="0" nodeType="withEffect">
                                  <p:stCondLst>
                                    <p:cond delay="0"/>
                                  </p:stCondLst>
                                  <p:childTnLst>
                                    <p:set>
                                      <p:cBhvr>
                                        <p:cTn id="202" dur="1" fill="hold">
                                          <p:stCondLst>
                                            <p:cond delay="0"/>
                                          </p:stCondLst>
                                        </p:cTn>
                                        <p:tgtEl>
                                          <p:spTgt spid="128"/>
                                        </p:tgtEl>
                                        <p:attrNameLst>
                                          <p:attrName>style.visibility</p:attrName>
                                        </p:attrNameLst>
                                      </p:cBhvr>
                                      <p:to>
                                        <p:strVal val="visible"/>
                                      </p:to>
                                    </p:set>
                                    <p:animEffect transition="in" filter="randombar(horizontal)">
                                      <p:cBhvr>
                                        <p:cTn id="203" dur="500"/>
                                        <p:tgtEl>
                                          <p:spTgt spid="128"/>
                                        </p:tgtEl>
                                      </p:cBhvr>
                                    </p:animEffect>
                                  </p:childTnLst>
                                </p:cTn>
                              </p:par>
                            </p:childTnLst>
                          </p:cTn>
                        </p:par>
                      </p:childTnLst>
                    </p:cTn>
                  </p:par>
                  <p:par>
                    <p:cTn id="204" fill="hold">
                      <p:stCondLst>
                        <p:cond delay="indefinite"/>
                      </p:stCondLst>
                      <p:childTnLst>
                        <p:par>
                          <p:cTn id="205" fill="hold">
                            <p:stCondLst>
                              <p:cond delay="0"/>
                            </p:stCondLst>
                            <p:childTnLst>
                              <p:par>
                                <p:cTn id="206" presetID="16" presetClass="entr" presetSubtype="21" fill="hold" nodeType="clickEffect">
                                  <p:stCondLst>
                                    <p:cond delay="0"/>
                                  </p:stCondLst>
                                  <p:childTnLst>
                                    <p:set>
                                      <p:cBhvr>
                                        <p:cTn id="207" dur="1" fill="hold">
                                          <p:stCondLst>
                                            <p:cond delay="0"/>
                                          </p:stCondLst>
                                        </p:cTn>
                                        <p:tgtEl>
                                          <p:spTgt spid="132"/>
                                        </p:tgtEl>
                                        <p:attrNameLst>
                                          <p:attrName>style.visibility</p:attrName>
                                        </p:attrNameLst>
                                      </p:cBhvr>
                                      <p:to>
                                        <p:strVal val="visible"/>
                                      </p:to>
                                    </p:set>
                                    <p:animEffect transition="in" filter="barn(inVertical)">
                                      <p:cBhvr>
                                        <p:cTn id="208" dur="500"/>
                                        <p:tgtEl>
                                          <p:spTgt spid="132"/>
                                        </p:tgtEl>
                                      </p:cBhvr>
                                    </p:animEffect>
                                  </p:childTnLst>
                                </p:cTn>
                              </p:par>
                            </p:childTnLst>
                          </p:cTn>
                        </p:par>
                      </p:childTnLst>
                    </p:cTn>
                  </p:par>
                  <p:par>
                    <p:cTn id="209" fill="hold">
                      <p:stCondLst>
                        <p:cond delay="indefinite"/>
                      </p:stCondLst>
                      <p:childTnLst>
                        <p:par>
                          <p:cTn id="210" fill="hold">
                            <p:stCondLst>
                              <p:cond delay="0"/>
                            </p:stCondLst>
                            <p:childTnLst>
                              <p:par>
                                <p:cTn id="211" presetID="16" presetClass="entr" presetSubtype="21" fill="hold" grpId="0" nodeType="clickEffect">
                                  <p:stCondLst>
                                    <p:cond delay="0"/>
                                  </p:stCondLst>
                                  <p:childTnLst>
                                    <p:set>
                                      <p:cBhvr>
                                        <p:cTn id="212" dur="1" fill="hold">
                                          <p:stCondLst>
                                            <p:cond delay="0"/>
                                          </p:stCondLst>
                                        </p:cTn>
                                        <p:tgtEl>
                                          <p:spTgt spid="113"/>
                                        </p:tgtEl>
                                        <p:attrNameLst>
                                          <p:attrName>style.visibility</p:attrName>
                                        </p:attrNameLst>
                                      </p:cBhvr>
                                      <p:to>
                                        <p:strVal val="visible"/>
                                      </p:to>
                                    </p:set>
                                    <p:animEffect transition="in" filter="barn(inVertical)">
                                      <p:cBhvr>
                                        <p:cTn id="213" dur="500"/>
                                        <p:tgtEl>
                                          <p:spTgt spid="113"/>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103"/>
                                        </p:tgtEl>
                                        <p:attrNameLst>
                                          <p:attrName>style.visibility</p:attrName>
                                        </p:attrNameLst>
                                      </p:cBhvr>
                                      <p:to>
                                        <p:strVal val="visible"/>
                                      </p:to>
                                    </p:set>
                                    <p:animEffect transition="in" filter="wipe(down)">
                                      <p:cBhvr>
                                        <p:cTn id="218" dur="500"/>
                                        <p:tgtEl>
                                          <p:spTgt spid="103"/>
                                        </p:tgtEl>
                                      </p:cBhvr>
                                    </p:animEffect>
                                  </p:childTnLst>
                                </p:cTn>
                              </p:par>
                              <p:par>
                                <p:cTn id="219" presetID="22" presetClass="entr" presetSubtype="4" fill="hold" grpId="0" nodeType="withEffect">
                                  <p:stCondLst>
                                    <p:cond delay="0"/>
                                  </p:stCondLst>
                                  <p:childTnLst>
                                    <p:set>
                                      <p:cBhvr>
                                        <p:cTn id="220" dur="1" fill="hold">
                                          <p:stCondLst>
                                            <p:cond delay="0"/>
                                          </p:stCondLst>
                                        </p:cTn>
                                        <p:tgtEl>
                                          <p:spTgt spid="98"/>
                                        </p:tgtEl>
                                        <p:attrNameLst>
                                          <p:attrName>style.visibility</p:attrName>
                                        </p:attrNameLst>
                                      </p:cBhvr>
                                      <p:to>
                                        <p:strVal val="visible"/>
                                      </p:to>
                                    </p:set>
                                    <p:animEffect transition="in" filter="wipe(down)">
                                      <p:cBhvr>
                                        <p:cTn id="221" dur="500"/>
                                        <p:tgtEl>
                                          <p:spTgt spid="98"/>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4" fill="hold" grpId="0" nodeType="clickEffect">
                                  <p:stCondLst>
                                    <p:cond delay="0"/>
                                  </p:stCondLst>
                                  <p:childTnLst>
                                    <p:set>
                                      <p:cBhvr>
                                        <p:cTn id="225" dur="1" fill="hold">
                                          <p:stCondLst>
                                            <p:cond delay="0"/>
                                          </p:stCondLst>
                                        </p:cTn>
                                        <p:tgtEl>
                                          <p:spTgt spid="104"/>
                                        </p:tgtEl>
                                        <p:attrNameLst>
                                          <p:attrName>style.visibility</p:attrName>
                                        </p:attrNameLst>
                                      </p:cBhvr>
                                      <p:to>
                                        <p:strVal val="visible"/>
                                      </p:to>
                                    </p:set>
                                    <p:animEffect transition="in" filter="wipe(down)">
                                      <p:cBhvr>
                                        <p:cTn id="226" dur="500"/>
                                        <p:tgtEl>
                                          <p:spTgt spid="104"/>
                                        </p:tgtEl>
                                      </p:cBhvr>
                                    </p:animEffect>
                                  </p:childTnLst>
                                </p:cTn>
                              </p:par>
                              <p:par>
                                <p:cTn id="227" presetID="22" presetClass="entr" presetSubtype="4" fill="hold" grpId="0" nodeType="withEffect">
                                  <p:stCondLst>
                                    <p:cond delay="0"/>
                                  </p:stCondLst>
                                  <p:childTnLst>
                                    <p:set>
                                      <p:cBhvr>
                                        <p:cTn id="228" dur="1" fill="hold">
                                          <p:stCondLst>
                                            <p:cond delay="0"/>
                                          </p:stCondLst>
                                        </p:cTn>
                                        <p:tgtEl>
                                          <p:spTgt spid="99"/>
                                        </p:tgtEl>
                                        <p:attrNameLst>
                                          <p:attrName>style.visibility</p:attrName>
                                        </p:attrNameLst>
                                      </p:cBhvr>
                                      <p:to>
                                        <p:strVal val="visible"/>
                                      </p:to>
                                    </p:set>
                                    <p:animEffect transition="in" filter="wipe(down)">
                                      <p:cBhvr>
                                        <p:cTn id="229" dur="500"/>
                                        <p:tgtEl>
                                          <p:spTgt spid="99"/>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4" fill="hold" grpId="0" nodeType="clickEffect">
                                  <p:stCondLst>
                                    <p:cond delay="0"/>
                                  </p:stCondLst>
                                  <p:childTnLst>
                                    <p:set>
                                      <p:cBhvr>
                                        <p:cTn id="233" dur="1" fill="hold">
                                          <p:stCondLst>
                                            <p:cond delay="0"/>
                                          </p:stCondLst>
                                        </p:cTn>
                                        <p:tgtEl>
                                          <p:spTgt spid="100"/>
                                        </p:tgtEl>
                                        <p:attrNameLst>
                                          <p:attrName>style.visibility</p:attrName>
                                        </p:attrNameLst>
                                      </p:cBhvr>
                                      <p:to>
                                        <p:strVal val="visible"/>
                                      </p:to>
                                    </p:set>
                                    <p:animEffect transition="in" filter="wipe(down)">
                                      <p:cBhvr>
                                        <p:cTn id="234" dur="500"/>
                                        <p:tgtEl>
                                          <p:spTgt spid="100"/>
                                        </p:tgtEl>
                                      </p:cBhvr>
                                    </p:animEffect>
                                  </p:childTnLst>
                                </p:cTn>
                              </p:par>
                              <p:par>
                                <p:cTn id="235" presetID="22" presetClass="entr" presetSubtype="4" fill="hold" grpId="0" nodeType="withEffect">
                                  <p:stCondLst>
                                    <p:cond delay="0"/>
                                  </p:stCondLst>
                                  <p:childTnLst>
                                    <p:set>
                                      <p:cBhvr>
                                        <p:cTn id="236" dur="1" fill="hold">
                                          <p:stCondLst>
                                            <p:cond delay="0"/>
                                          </p:stCondLst>
                                        </p:cTn>
                                        <p:tgtEl>
                                          <p:spTgt spid="105"/>
                                        </p:tgtEl>
                                        <p:attrNameLst>
                                          <p:attrName>style.visibility</p:attrName>
                                        </p:attrNameLst>
                                      </p:cBhvr>
                                      <p:to>
                                        <p:strVal val="visible"/>
                                      </p:to>
                                    </p:set>
                                    <p:animEffect transition="in" filter="wipe(down)">
                                      <p:cBhvr>
                                        <p:cTn id="237" dur="500"/>
                                        <p:tgtEl>
                                          <p:spTgt spid="105"/>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102"/>
                                        </p:tgtEl>
                                        <p:attrNameLst>
                                          <p:attrName>style.visibility</p:attrName>
                                        </p:attrNameLst>
                                      </p:cBhvr>
                                      <p:to>
                                        <p:strVal val="visible"/>
                                      </p:to>
                                    </p:set>
                                    <p:animEffect transition="in" filter="wipe(down)">
                                      <p:cBhvr>
                                        <p:cTn id="242" dur="500"/>
                                        <p:tgtEl>
                                          <p:spTgt spid="102"/>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106"/>
                                        </p:tgtEl>
                                        <p:attrNameLst>
                                          <p:attrName>style.visibility</p:attrName>
                                        </p:attrNameLst>
                                      </p:cBhvr>
                                      <p:to>
                                        <p:strVal val="visible"/>
                                      </p:to>
                                    </p:set>
                                    <p:animEffect transition="in" filter="wipe(down)">
                                      <p:cBhvr>
                                        <p:cTn id="245" dur="500"/>
                                        <p:tgtEl>
                                          <p:spTgt spid="106"/>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101"/>
                                        </p:tgtEl>
                                        <p:attrNameLst>
                                          <p:attrName>style.visibility</p:attrName>
                                        </p:attrNameLst>
                                      </p:cBhvr>
                                      <p:to>
                                        <p:strVal val="visible"/>
                                      </p:to>
                                    </p:set>
                                    <p:animEffect transition="in" filter="wipe(down)">
                                      <p:cBhvr>
                                        <p:cTn id="250" dur="500"/>
                                        <p:tgtEl>
                                          <p:spTgt spid="101"/>
                                        </p:tgtEl>
                                      </p:cBhvr>
                                    </p:animEffect>
                                  </p:childTnLst>
                                </p:cTn>
                              </p:par>
                              <p:par>
                                <p:cTn id="251" presetID="22" presetClass="entr" presetSubtype="4" fill="hold" grpId="0" nodeType="withEffect">
                                  <p:stCondLst>
                                    <p:cond delay="0"/>
                                  </p:stCondLst>
                                  <p:childTnLst>
                                    <p:set>
                                      <p:cBhvr>
                                        <p:cTn id="252" dur="1" fill="hold">
                                          <p:stCondLst>
                                            <p:cond delay="0"/>
                                          </p:stCondLst>
                                        </p:cTn>
                                        <p:tgtEl>
                                          <p:spTgt spid="107"/>
                                        </p:tgtEl>
                                        <p:attrNameLst>
                                          <p:attrName>style.visibility</p:attrName>
                                        </p:attrNameLst>
                                      </p:cBhvr>
                                      <p:to>
                                        <p:strVal val="visible"/>
                                      </p:to>
                                    </p:set>
                                    <p:animEffect transition="in" filter="wipe(down)">
                                      <p:cBhvr>
                                        <p:cTn id="253" dur="500"/>
                                        <p:tgtEl>
                                          <p:spTgt spid="107"/>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4" fill="hold" grpId="0" nodeType="clickEffect">
                                  <p:stCondLst>
                                    <p:cond delay="0"/>
                                  </p:stCondLst>
                                  <p:childTnLst>
                                    <p:set>
                                      <p:cBhvr>
                                        <p:cTn id="257" dur="1" fill="hold">
                                          <p:stCondLst>
                                            <p:cond delay="0"/>
                                          </p:stCondLst>
                                        </p:cTn>
                                        <p:tgtEl>
                                          <p:spTgt spid="71"/>
                                        </p:tgtEl>
                                        <p:attrNameLst>
                                          <p:attrName>style.visibility</p:attrName>
                                        </p:attrNameLst>
                                      </p:cBhvr>
                                      <p:to>
                                        <p:strVal val="visible"/>
                                      </p:to>
                                    </p:set>
                                    <p:animEffect transition="in" filter="wipe(down)">
                                      <p:cBhvr>
                                        <p:cTn id="258" dur="500"/>
                                        <p:tgtEl>
                                          <p:spTgt spid="71"/>
                                        </p:tgtEl>
                                      </p:cBhvr>
                                    </p:animEffect>
                                  </p:childTnLst>
                                </p:cTn>
                              </p:par>
                              <p:par>
                                <p:cTn id="259" presetID="22" presetClass="entr" presetSubtype="4" fill="hold" grpId="0" nodeType="withEffect">
                                  <p:stCondLst>
                                    <p:cond delay="0"/>
                                  </p:stCondLst>
                                  <p:childTnLst>
                                    <p:set>
                                      <p:cBhvr>
                                        <p:cTn id="260" dur="1" fill="hold">
                                          <p:stCondLst>
                                            <p:cond delay="0"/>
                                          </p:stCondLst>
                                        </p:cTn>
                                        <p:tgtEl>
                                          <p:spTgt spid="72"/>
                                        </p:tgtEl>
                                        <p:attrNameLst>
                                          <p:attrName>style.visibility</p:attrName>
                                        </p:attrNameLst>
                                      </p:cBhvr>
                                      <p:to>
                                        <p:strVal val="visible"/>
                                      </p:to>
                                    </p:set>
                                    <p:animEffect transition="in" filter="wipe(down)">
                                      <p:cBhvr>
                                        <p:cTn id="26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38" grpId="0" animBg="1"/>
      <p:bldP spid="39"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p:bldP spid="109" grpId="0"/>
      <p:bldP spid="112" grpId="0" animBg="1"/>
      <p:bldP spid="113" grpId="0" animBg="1"/>
      <p:bldP spid="114" grpId="0" animBg="1"/>
      <p:bldP spid="115" grpId="0" animBg="1"/>
      <p:bldP spid="116" grpId="0" animBg="1"/>
      <p:bldP spid="117" grpId="0" animBg="1"/>
      <p:bldP spid="118" grpId="0" animBg="1"/>
      <p:bldP spid="119" grpId="0" animBg="1"/>
      <p:bldP spid="122" grpId="0" animBg="1"/>
      <p:bldP spid="123" grpId="0"/>
      <p:bldP spid="124" grpId="0" animBg="1"/>
      <p:bldP spid="125" grpId="0" animBg="1"/>
      <p:bldP spid="126" grpId="0" animBg="1"/>
      <p:bldP spid="127" grpId="0" animBg="1"/>
      <p:bldP spid="128" grpId="0" animBg="1"/>
      <p:bldP spid="130" grpId="0" animBg="1"/>
      <p:bldP spid="131" grpId="0" animBg="1"/>
      <p:bldP spid="71" grpId="0" animBg="1"/>
      <p:bldP spid="72" grpId="0" animBg="1"/>
      <p:bldP spid="7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3562"/>
          </a:xfrm>
        </p:spPr>
        <p:txBody>
          <a:bodyPr/>
          <a:lstStyle/>
          <a:p>
            <a:r>
              <a:rPr lang="en-US" dirty="0">
                <a:latin typeface="Times New Roman" panose="02020603050405020304" pitchFamily="18" charset="0"/>
                <a:cs typeface="Times New Roman" panose="02020603050405020304" pitchFamily="18" charset="0"/>
              </a:rPr>
              <a:t>Operations on Data Structures</a:t>
            </a:r>
          </a:p>
        </p:txBody>
      </p:sp>
      <p:sp>
        <p:nvSpPr>
          <p:cNvPr id="3" name="Content Placeholder 2"/>
          <p:cNvSpPr>
            <a:spLocks noGrp="1"/>
          </p:cNvSpPr>
          <p:nvPr>
            <p:ph idx="1"/>
          </p:nvPr>
        </p:nvSpPr>
        <p:spPr>
          <a:xfrm>
            <a:off x="609600" y="838200"/>
            <a:ext cx="10972800" cy="5638800"/>
          </a:xfrm>
        </p:spPr>
        <p:txBody>
          <a:bodyPr>
            <a:normAutofit fontScale="77500" lnSpcReduction="20000"/>
          </a:bodyPr>
          <a:lstStyle/>
          <a:p>
            <a:r>
              <a:rPr lang="en-US" sz="3400" b="1" dirty="0">
                <a:latin typeface="Times New Roman" panose="02020603050405020304" pitchFamily="18" charset="0"/>
                <a:cs typeface="Times New Roman" panose="02020603050405020304" pitchFamily="18" charset="0"/>
              </a:rPr>
              <a:t>Inserting</a:t>
            </a:r>
            <a:r>
              <a:rPr lang="en-US" sz="3400" dirty="0">
                <a:latin typeface="Times New Roman" panose="02020603050405020304" pitchFamily="18" charset="0"/>
                <a:cs typeface="Times New Roman" panose="02020603050405020304" pitchFamily="18" charset="0"/>
              </a:rPr>
              <a:t>: </a:t>
            </a:r>
          </a:p>
          <a:p>
            <a:pPr lvl="2"/>
            <a:r>
              <a:rPr lang="en-US" sz="3000" dirty="0">
                <a:latin typeface="Times New Roman" panose="02020603050405020304" pitchFamily="18" charset="0"/>
                <a:cs typeface="Times New Roman" panose="02020603050405020304" pitchFamily="18" charset="0"/>
              </a:rPr>
              <a:t>to insert new element into data structure.</a:t>
            </a:r>
          </a:p>
          <a:p>
            <a:r>
              <a:rPr lang="en-US" sz="3400" b="1" dirty="0">
                <a:latin typeface="Times New Roman" panose="02020603050405020304" pitchFamily="18" charset="0"/>
                <a:cs typeface="Times New Roman" panose="02020603050405020304" pitchFamily="18" charset="0"/>
              </a:rPr>
              <a:t>Deleting</a:t>
            </a:r>
            <a:r>
              <a:rPr lang="en-US" sz="3400" dirty="0">
                <a:latin typeface="Times New Roman" panose="02020603050405020304" pitchFamily="18" charset="0"/>
                <a:cs typeface="Times New Roman" panose="02020603050405020304" pitchFamily="18" charset="0"/>
              </a:rPr>
              <a:t>:</a:t>
            </a:r>
          </a:p>
          <a:p>
            <a:pPr lvl="2"/>
            <a:r>
              <a:rPr lang="en-US" sz="3000" dirty="0">
                <a:latin typeface="Times New Roman" panose="02020603050405020304" pitchFamily="18" charset="0"/>
                <a:cs typeface="Times New Roman" panose="02020603050405020304" pitchFamily="18" charset="0"/>
              </a:rPr>
              <a:t> To remove element from data structure.</a:t>
            </a:r>
          </a:p>
          <a:p>
            <a:r>
              <a:rPr lang="en-US" sz="3400" b="1" dirty="0">
                <a:latin typeface="Times New Roman" panose="02020603050405020304" pitchFamily="18" charset="0"/>
                <a:cs typeface="Times New Roman" panose="02020603050405020304" pitchFamily="18" charset="0"/>
              </a:rPr>
              <a:t>Traversing</a:t>
            </a:r>
            <a:r>
              <a:rPr lang="en-US" sz="3400" dirty="0">
                <a:latin typeface="Times New Roman" panose="02020603050405020304" pitchFamily="18" charset="0"/>
                <a:cs typeface="Times New Roman" panose="02020603050405020304" pitchFamily="18" charset="0"/>
              </a:rPr>
              <a:t>: </a:t>
            </a:r>
          </a:p>
          <a:p>
            <a:pPr lvl="2"/>
            <a:r>
              <a:rPr lang="en-US" sz="3000" dirty="0">
                <a:latin typeface="Times New Roman" panose="02020603050405020304" pitchFamily="18" charset="0"/>
                <a:cs typeface="Times New Roman" panose="02020603050405020304" pitchFamily="18" charset="0"/>
              </a:rPr>
              <a:t>Visiting or accessing each element</a:t>
            </a:r>
          </a:p>
          <a:p>
            <a:pPr lvl="2"/>
            <a:r>
              <a:rPr lang="en-US" sz="3000" dirty="0">
                <a:latin typeface="Times New Roman" panose="02020603050405020304" pitchFamily="18" charset="0"/>
                <a:cs typeface="Times New Roman" panose="02020603050405020304" pitchFamily="18" charset="0"/>
              </a:rPr>
              <a:t>for better performance, visit only once.</a:t>
            </a:r>
          </a:p>
          <a:p>
            <a:r>
              <a:rPr lang="en-US" sz="3400" b="1" dirty="0">
                <a:latin typeface="Times New Roman" panose="02020603050405020304" pitchFamily="18" charset="0"/>
                <a:cs typeface="Times New Roman" panose="02020603050405020304" pitchFamily="18" charset="0"/>
              </a:rPr>
              <a:t>Searching</a:t>
            </a:r>
            <a:r>
              <a:rPr lang="en-US" sz="3400" dirty="0">
                <a:latin typeface="Times New Roman" panose="02020603050405020304" pitchFamily="18" charset="0"/>
                <a:cs typeface="Times New Roman" panose="02020603050405020304" pitchFamily="18" charset="0"/>
              </a:rPr>
              <a:t>: </a:t>
            </a:r>
          </a:p>
          <a:p>
            <a:pPr lvl="2"/>
            <a:r>
              <a:rPr lang="en-US" sz="3000" dirty="0">
                <a:latin typeface="Times New Roman" panose="02020603050405020304" pitchFamily="18" charset="0"/>
                <a:cs typeface="Times New Roman" panose="02020603050405020304" pitchFamily="18" charset="0"/>
              </a:rPr>
              <a:t>search an element is presented or not. </a:t>
            </a:r>
          </a:p>
          <a:p>
            <a:pPr lvl="2"/>
            <a:r>
              <a:rPr lang="en-US" sz="3000" dirty="0">
                <a:latin typeface="Times New Roman" panose="02020603050405020304" pitchFamily="18" charset="0"/>
                <a:cs typeface="Times New Roman" panose="02020603050405020304" pitchFamily="18" charset="0"/>
              </a:rPr>
              <a:t>return the location of item</a:t>
            </a:r>
          </a:p>
          <a:p>
            <a:r>
              <a:rPr lang="en-US" sz="3400" b="1" dirty="0">
                <a:latin typeface="Times New Roman" panose="02020603050405020304" pitchFamily="18" charset="0"/>
                <a:cs typeface="Times New Roman" panose="02020603050405020304" pitchFamily="18" charset="0"/>
              </a:rPr>
              <a:t>Sorting</a:t>
            </a:r>
            <a:r>
              <a:rPr lang="en-US" sz="3400" dirty="0">
                <a:latin typeface="Times New Roman" panose="02020603050405020304" pitchFamily="18" charset="0"/>
                <a:cs typeface="Times New Roman" panose="02020603050405020304" pitchFamily="18" charset="0"/>
              </a:rPr>
              <a:t>: </a:t>
            </a:r>
          </a:p>
          <a:p>
            <a:pPr lvl="2"/>
            <a:r>
              <a:rPr lang="en-US" sz="3000" dirty="0">
                <a:latin typeface="Times New Roman" panose="02020603050405020304" pitchFamily="18" charset="0"/>
                <a:cs typeface="Times New Roman" panose="02020603050405020304" pitchFamily="18" charset="0"/>
              </a:rPr>
              <a:t>To arrange the elements in order</a:t>
            </a:r>
          </a:p>
          <a:p>
            <a:r>
              <a:rPr lang="en-US" sz="3400" b="1" dirty="0">
                <a:latin typeface="Times New Roman" panose="02020603050405020304" pitchFamily="18" charset="0"/>
                <a:cs typeface="Times New Roman" panose="02020603050405020304" pitchFamily="18" charset="0"/>
              </a:rPr>
              <a:t>Merging</a:t>
            </a:r>
            <a:r>
              <a:rPr lang="en-US" sz="3400" dirty="0">
                <a:latin typeface="Times New Roman" panose="02020603050405020304" pitchFamily="18" charset="0"/>
                <a:cs typeface="Times New Roman" panose="02020603050405020304" pitchFamily="18" charset="0"/>
              </a:rPr>
              <a:t>: </a:t>
            </a:r>
          </a:p>
          <a:p>
            <a:pPr lvl="2"/>
            <a:r>
              <a:rPr lang="en-US" sz="3000" dirty="0">
                <a:latin typeface="Times New Roman" panose="02020603050405020304" pitchFamily="18" charset="0"/>
                <a:cs typeface="Times New Roman" panose="02020603050405020304" pitchFamily="18" charset="0"/>
              </a:rPr>
              <a:t>combining data items into a single list of items.</a:t>
            </a:r>
          </a:p>
          <a:p>
            <a:r>
              <a:rPr lang="en-US" sz="3800" b="1" dirty="0">
                <a:latin typeface="Times New Roman" panose="02020603050405020304" pitchFamily="18" charset="0"/>
                <a:cs typeface="Times New Roman" panose="02020603050405020304" pitchFamily="18" charset="0"/>
              </a:rPr>
              <a:t>And many more…………..</a:t>
            </a:r>
          </a:p>
          <a:p>
            <a:endParaRPr lang="en-US" dirty="0"/>
          </a:p>
        </p:txBody>
      </p:sp>
      <p:sp>
        <p:nvSpPr>
          <p:cNvPr id="4" name="Footer Placeholder 3">
            <a:extLst>
              <a:ext uri="{FF2B5EF4-FFF2-40B4-BE49-F238E27FC236}">
                <a16:creationId xmlns:a16="http://schemas.microsoft.com/office/drawing/2014/main" id="{C904A89E-57DA-4A4E-9DD1-CB2E39B351A4}"/>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id="{19E2BB41-4DFF-4AD4-8B6B-8242F94D7C9E}"/>
              </a:ext>
            </a:extLst>
          </p:cNvPr>
          <p:cNvSpPr>
            <a:spLocks noGrp="1"/>
          </p:cNvSpPr>
          <p:nvPr>
            <p:ph type="sldNum" sz="quarter" idx="12"/>
          </p:nvPr>
        </p:nvSpPr>
        <p:spPr/>
        <p:txBody>
          <a:bodyPr/>
          <a:lstStyle/>
          <a:p>
            <a:pPr>
              <a:defRPr/>
            </a:pPr>
            <a:fld id="{C6079508-DB6F-4745-8CEA-5138A795D93C}" type="slidenum">
              <a:rPr lang="en-US" smtClean="0"/>
              <a:pPr>
                <a:defRPr/>
              </a:pPr>
              <a:t>42</a:t>
            </a:fld>
            <a:endParaRPr lang="en-US"/>
          </a:p>
        </p:txBody>
      </p:sp>
    </p:spTree>
    <p:extLst>
      <p:ext uri="{BB962C8B-B14F-4D97-AF65-F5344CB8AC3E}">
        <p14:creationId xmlns:p14="http://schemas.microsoft.com/office/powerpoint/2010/main" val="147073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1200" y="274640"/>
            <a:ext cx="8229600" cy="563561"/>
          </a:xfrm>
        </p:spPr>
        <p:txBody>
          <a:bodyPr/>
          <a:lstStyle/>
          <a:p>
            <a:r>
              <a:rPr lang="en-US" sz="3600"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609600" y="838201"/>
            <a:ext cx="10744200" cy="5410199"/>
          </a:xfrm>
        </p:spPr>
        <p:txBody>
          <a:bodyPr/>
          <a:lstStyle/>
          <a:p>
            <a:pPr>
              <a:buFont typeface="Arial" charset="0"/>
              <a:buNone/>
            </a:pPr>
            <a:r>
              <a:rPr lang="en-US" sz="2800" dirty="0">
                <a:latin typeface="Times New Roman" panose="02020603050405020304" pitchFamily="18" charset="0"/>
                <a:cs typeface="Times New Roman" panose="02020603050405020304" pitchFamily="18" charset="0"/>
              </a:rPr>
              <a:t>This lecture </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Presents  the steps to follow for  solving a problem.</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Introduces the formal definition of an algorithm.</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 Stated the definition of problem.</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 Introduces what is data structure.</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Introduces the ADT</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Introduces the characteristics of Data Structure</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Introduces the need of data structure</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Introduces the advantages of Data Structures</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Introduces the types of Data Structures</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Examples for data structures</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Operations on data structures</a:t>
            </a:r>
          </a:p>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Dr Somaraju Suvvari                                                                                                        NITP -- CS3401</a:t>
            </a:r>
          </a:p>
        </p:txBody>
      </p:sp>
      <p:sp>
        <p:nvSpPr>
          <p:cNvPr id="5" name="Slide Number Placeholder 4"/>
          <p:cNvSpPr>
            <a:spLocks noGrp="1"/>
          </p:cNvSpPr>
          <p:nvPr>
            <p:ph type="sldNum" sz="quarter" idx="12"/>
          </p:nvPr>
        </p:nvSpPr>
        <p:spPr/>
        <p:txBody>
          <a:bodyPr/>
          <a:lstStyle/>
          <a:p>
            <a:pPr>
              <a:defRPr/>
            </a:pPr>
            <a:fld id="{E222B4C1-85F1-47ED-8C05-2BB64BCA2763}" type="slidenum">
              <a:rPr lang="en-US" smtClean="0"/>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715962"/>
          </a:xfrm>
        </p:spPr>
        <p:txBody>
          <a:bodyPr/>
          <a:lstStyle/>
          <a:p>
            <a:r>
              <a:rPr lang="en-IN" sz="3600" dirty="0">
                <a:latin typeface="Times New Roman" panose="02020603050405020304" pitchFamily="18" charset="0"/>
                <a:cs typeface="Times New Roman" panose="02020603050405020304" pitchFamily="18" charset="0"/>
              </a:rPr>
              <a:t>Pre-Requisites</a:t>
            </a:r>
          </a:p>
        </p:txBody>
      </p:sp>
      <p:sp>
        <p:nvSpPr>
          <p:cNvPr id="3" name="Content Placeholder 2"/>
          <p:cNvSpPr>
            <a:spLocks noGrp="1"/>
          </p:cNvSpPr>
          <p:nvPr>
            <p:ph idx="1"/>
          </p:nvPr>
        </p:nvSpPr>
        <p:spPr>
          <a:xfrm>
            <a:off x="1905000" y="1447801"/>
            <a:ext cx="8229600" cy="4906963"/>
          </a:xfrm>
        </p:spPr>
        <p:txBody>
          <a:bodyPr/>
          <a:lstStyle/>
          <a:p>
            <a:pPr>
              <a:defRPr/>
            </a:pPr>
            <a:endParaRPr lang="en-IN" dirty="0"/>
          </a:p>
          <a:p>
            <a:pPr>
              <a:defRPr/>
            </a:pPr>
            <a:r>
              <a:rPr lang="en-IN" dirty="0"/>
              <a:t>CS1401 – Introduction to Computing</a:t>
            </a:r>
          </a:p>
        </p:txBody>
      </p:sp>
      <p:sp>
        <p:nvSpPr>
          <p:cNvPr id="4" name="Footer Placeholder 3"/>
          <p:cNvSpPr>
            <a:spLocks noGrp="1"/>
          </p:cNvSpPr>
          <p:nvPr>
            <p:ph type="ftr" sz="quarter" idx="11"/>
          </p:nvPr>
        </p:nvSpPr>
        <p:spPr/>
        <p:txBody>
          <a:bodyPr/>
          <a:lstStyle/>
          <a:p>
            <a:pPr>
              <a:defRPr/>
            </a:pPr>
            <a:r>
              <a:rPr lang="en-US"/>
              <a:t>Dr Somaraju Suvvari                                                                                                        NITP -- CS3401</a:t>
            </a:r>
          </a:p>
        </p:txBody>
      </p:sp>
      <p:sp>
        <p:nvSpPr>
          <p:cNvPr id="5" name="Slide Number Placeholder 4"/>
          <p:cNvSpPr>
            <a:spLocks noGrp="1"/>
          </p:cNvSpPr>
          <p:nvPr>
            <p:ph type="sldNum" sz="quarter" idx="12"/>
          </p:nvPr>
        </p:nvSpPr>
        <p:spPr/>
        <p:txBody>
          <a:bodyPr/>
          <a:lstStyle/>
          <a:p>
            <a:pPr>
              <a:defRPr/>
            </a:pPr>
            <a:fld id="{34E0095B-5C32-42DF-9226-8E5BE785C08D}" type="slidenum">
              <a:rPr lang="en-US" smtClean="0"/>
              <a:pPr>
                <a:defRPr/>
              </a:pPr>
              <a:t>5</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715962"/>
          </a:xfrm>
        </p:spPr>
        <p:txBody>
          <a:bodyPr/>
          <a:lstStyle/>
          <a:p>
            <a:r>
              <a:rPr lang="en-IN" sz="3600" dirty="0">
                <a:latin typeface="Times New Roman" panose="02020603050405020304" pitchFamily="18" charset="0"/>
                <a:cs typeface="Times New Roman" panose="02020603050405020304" pitchFamily="18" charset="0"/>
              </a:rPr>
              <a:t>Course Objectives</a:t>
            </a:r>
          </a:p>
        </p:txBody>
      </p:sp>
      <p:sp>
        <p:nvSpPr>
          <p:cNvPr id="3" name="Content Placeholder 2"/>
          <p:cNvSpPr>
            <a:spLocks noGrp="1"/>
          </p:cNvSpPr>
          <p:nvPr>
            <p:ph idx="1"/>
          </p:nvPr>
        </p:nvSpPr>
        <p:spPr>
          <a:xfrm>
            <a:off x="685800" y="1447801"/>
            <a:ext cx="10972800" cy="4906963"/>
          </a:xfrm>
        </p:spPr>
        <p:txBody>
          <a:bodyPr/>
          <a:lstStyle/>
          <a:p>
            <a:pPr marL="514350" indent="-51435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To understand the different data structures.</a:t>
            </a:r>
          </a:p>
          <a:p>
            <a:pPr marL="514350" indent="-51435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To learn which data structure should be used to make the algorithm simpler, easier to maintain, and faster.</a:t>
            </a:r>
          </a:p>
          <a:p>
            <a:pPr marL="514350" indent="-51435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To improve the proficiency  of students in  applying the basic knowledge of programming to solve different problems.</a:t>
            </a:r>
          </a:p>
          <a:p>
            <a:pPr>
              <a:defRPr/>
            </a:pPr>
            <a:endParaRPr lang="en-IN" dirty="0"/>
          </a:p>
        </p:txBody>
      </p:sp>
      <p:sp>
        <p:nvSpPr>
          <p:cNvPr id="4" name="Footer Placeholder 3"/>
          <p:cNvSpPr>
            <a:spLocks noGrp="1"/>
          </p:cNvSpPr>
          <p:nvPr>
            <p:ph type="ftr" sz="quarter" idx="11"/>
          </p:nvPr>
        </p:nvSpPr>
        <p:spPr/>
        <p:txBody>
          <a:bodyPr/>
          <a:lstStyle/>
          <a:p>
            <a:pPr>
              <a:defRPr/>
            </a:pPr>
            <a:r>
              <a:rPr lang="en-US"/>
              <a:t>Dr Somaraju Suvvari                                                                                                        NITP -- CS3401</a:t>
            </a:r>
          </a:p>
        </p:txBody>
      </p:sp>
      <p:sp>
        <p:nvSpPr>
          <p:cNvPr id="5" name="Slide Number Placeholder 4"/>
          <p:cNvSpPr>
            <a:spLocks noGrp="1"/>
          </p:cNvSpPr>
          <p:nvPr>
            <p:ph type="sldNum" sz="quarter" idx="12"/>
          </p:nvPr>
        </p:nvSpPr>
        <p:spPr/>
        <p:txBody>
          <a:bodyPr/>
          <a:lstStyle/>
          <a:p>
            <a:pPr>
              <a:defRPr/>
            </a:pPr>
            <a:fld id="{34E0095B-5C32-42DF-9226-8E5BE785C08D}" type="slidenum">
              <a:rPr lang="en-US" smtClean="0"/>
              <a:pPr>
                <a:defRPr/>
              </a:pPr>
              <a:t>6</a:t>
            </a:fld>
            <a:endParaRPr lang="en-US"/>
          </a:p>
        </p:txBody>
      </p:sp>
    </p:spTree>
    <p:extLst>
      <p:ext uri="{BB962C8B-B14F-4D97-AF65-F5344CB8AC3E}">
        <p14:creationId xmlns:p14="http://schemas.microsoft.com/office/powerpoint/2010/main" val="9999691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ox(i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563562"/>
          </a:xfrm>
        </p:spPr>
        <p:txBody>
          <a:bodyPr/>
          <a:lstStyle/>
          <a:p>
            <a:r>
              <a:rPr lang="en-IN" sz="3600" dirty="0">
                <a:latin typeface="Times New Roman" panose="02020603050405020304" pitchFamily="18" charset="0"/>
                <a:cs typeface="Times New Roman" panose="02020603050405020304" pitchFamily="18" charset="0"/>
              </a:rPr>
              <a:t>Course Outcomes</a:t>
            </a:r>
          </a:p>
        </p:txBody>
      </p:sp>
      <p:sp>
        <p:nvSpPr>
          <p:cNvPr id="3" name="Content Placeholder 2"/>
          <p:cNvSpPr>
            <a:spLocks noGrp="1"/>
          </p:cNvSpPr>
          <p:nvPr>
            <p:ph idx="1"/>
          </p:nvPr>
        </p:nvSpPr>
        <p:spPr>
          <a:xfrm>
            <a:off x="914400" y="1143001"/>
            <a:ext cx="10668000" cy="5211763"/>
          </a:xfrm>
        </p:spPr>
        <p:txBody>
          <a:bodyPr/>
          <a:lstStyle/>
          <a:p>
            <a:pPr marL="0" indent="0">
              <a:buNone/>
              <a:defRPr/>
            </a:pPr>
            <a:r>
              <a:rPr lang="en-US" sz="3000" dirty="0">
                <a:latin typeface="Times New Roman" panose="02020603050405020304" pitchFamily="18" charset="0"/>
                <a:cs typeface="Times New Roman" panose="02020603050405020304" pitchFamily="18" charset="0"/>
              </a:rPr>
              <a:t>At the end of the course, a student should have:</a:t>
            </a:r>
          </a:p>
          <a:p>
            <a:pPr marL="457200" indent="-457200" algn="just" eaLnBrk="1" fontAlgn="t" hangingPunct="1">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Understand the characteristics of data structures, operations performed on data structures and analyze the complexity of algorithms.</a:t>
            </a:r>
            <a:endParaRPr lang="en-IN" sz="2400" dirty="0">
              <a:latin typeface="Times New Roman" panose="02020603050405020304" pitchFamily="18" charset="0"/>
              <a:cs typeface="Times New Roman" panose="02020603050405020304" pitchFamily="18" charset="0"/>
            </a:endParaRPr>
          </a:p>
          <a:p>
            <a:pPr marL="457200" indent="-457200" algn="just" eaLnBrk="1" fontAlgn="t" hangingPunct="1">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Design and analyze algorithms for arrays, stacks and queues</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including creation, insertion and deletion operations.</a:t>
            </a:r>
            <a:endParaRPr lang="en-IN" sz="2400" dirty="0">
              <a:latin typeface="Times New Roman" panose="02020603050405020304" pitchFamily="18" charset="0"/>
              <a:cs typeface="Times New Roman" panose="02020603050405020304" pitchFamily="18" charset="0"/>
            </a:endParaRPr>
          </a:p>
          <a:p>
            <a:pPr marL="457200" indent="-457200" algn="just" eaLnBrk="1" fontAlgn="t" hangingPunct="1">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Develop and Analyze algorithms for binary search tree operations and able to apply graph algorithms like shortest path algorithms, minimum spanning tree algorithms on graphs.</a:t>
            </a:r>
            <a:endParaRPr lang="en-IN" sz="2400" dirty="0">
              <a:latin typeface="Times New Roman" panose="02020603050405020304" pitchFamily="18" charset="0"/>
              <a:cs typeface="Times New Roman" panose="02020603050405020304" pitchFamily="18" charset="0"/>
            </a:endParaRPr>
          </a:p>
          <a:p>
            <a:pPr marL="457200" indent="-457200" algn="just" eaLnBrk="1" fontAlgn="t" hangingPunct="1">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Apply searching and sorting algorithms and understand hashing techniques.</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defRPr/>
            </a:pPr>
            <a:endParaRPr lang="en-US" sz="30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endParaRPr lang="en-IN"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Dr Somaraju Suvvari                                                                                                        NITP -- CS3401</a:t>
            </a:r>
          </a:p>
        </p:txBody>
      </p:sp>
      <p:sp>
        <p:nvSpPr>
          <p:cNvPr id="5" name="Slide Number Placeholder 4"/>
          <p:cNvSpPr>
            <a:spLocks noGrp="1"/>
          </p:cNvSpPr>
          <p:nvPr>
            <p:ph type="sldNum" sz="quarter" idx="12"/>
          </p:nvPr>
        </p:nvSpPr>
        <p:spPr/>
        <p:txBody>
          <a:bodyPr/>
          <a:lstStyle/>
          <a:p>
            <a:pPr>
              <a:defRPr/>
            </a:pPr>
            <a:fld id="{34E0095B-5C32-42DF-9226-8E5BE785C08D}" type="slidenum">
              <a:rPr lang="en-US" smtClean="0"/>
              <a:pPr>
                <a:defRPr/>
              </a:pPr>
              <a:t>7</a:t>
            </a:fld>
            <a:endParaRPr lang="en-US"/>
          </a:p>
        </p:txBody>
      </p:sp>
    </p:spTree>
    <p:extLst>
      <p:ext uri="{BB962C8B-B14F-4D97-AF65-F5344CB8AC3E}">
        <p14:creationId xmlns:p14="http://schemas.microsoft.com/office/powerpoint/2010/main" val="27178272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136525"/>
            <a:ext cx="8229600" cy="473075"/>
          </a:xfrm>
        </p:spPr>
        <p:txBody>
          <a:bodyPr/>
          <a:lstStyle/>
          <a:p>
            <a:pPr eaLnBrk="1" hangingPunct="1"/>
            <a:r>
              <a:rPr lang="en-US" sz="3600" dirty="0">
                <a:latin typeface="Times New Roman" panose="02020603050405020304" pitchFamily="18" charset="0"/>
                <a:cs typeface="Times New Roman" panose="02020603050405020304" pitchFamily="18" charset="0"/>
              </a:rPr>
              <a:t>Syllabus</a:t>
            </a:r>
          </a:p>
        </p:txBody>
      </p:sp>
      <p:sp>
        <p:nvSpPr>
          <p:cNvPr id="10243" name="Content Placeholder 2"/>
          <p:cNvSpPr>
            <a:spLocks noGrp="1"/>
          </p:cNvSpPr>
          <p:nvPr>
            <p:ph idx="1"/>
          </p:nvPr>
        </p:nvSpPr>
        <p:spPr>
          <a:xfrm>
            <a:off x="762000" y="685800"/>
            <a:ext cx="10668000" cy="5410200"/>
          </a:xfrm>
        </p:spPr>
        <p:txBody>
          <a:bodyPr/>
          <a:lstStyle/>
          <a:p>
            <a:pPr marL="0" indent="0" algn="ctr">
              <a:lnSpc>
                <a:spcPct val="150000"/>
              </a:lnSpc>
              <a:buNone/>
            </a:pPr>
            <a:r>
              <a:rPr lang="en-US" sz="1800" b="1" u="sng" dirty="0">
                <a:latin typeface="Times New Roman" panose="02020603050405020304" pitchFamily="18" charset="0"/>
                <a:ea typeface="Times New Roman" panose="02020603050405020304" pitchFamily="18" charset="0"/>
              </a:rPr>
              <a:t>UNIT I </a:t>
            </a:r>
          </a:p>
          <a:p>
            <a:pPr marL="0" indent="0" algn="just">
              <a:lnSpc>
                <a:spcPct val="150000"/>
              </a:lnSpc>
              <a:buNone/>
            </a:pPr>
            <a:r>
              <a:rPr lang="en-US" sz="1800" b="1" u="sng" spc="5" dirty="0">
                <a:latin typeface="Times New Roman" panose="02020603050405020304" pitchFamily="18" charset="0"/>
                <a:ea typeface="Calibri" panose="020F0502020204030204" pitchFamily="34" charset="0"/>
              </a:rPr>
              <a:t>I</a:t>
            </a:r>
            <a:r>
              <a:rPr lang="en-US" sz="1800" b="1" u="sng" spc="-5" dirty="0">
                <a:latin typeface="Times New Roman" panose="02020603050405020304" pitchFamily="18" charset="0"/>
                <a:ea typeface="Calibri" panose="020F0502020204030204" pitchFamily="34" charset="0"/>
              </a:rPr>
              <a:t>n</a:t>
            </a:r>
            <a:r>
              <a:rPr lang="en-US" sz="1800" b="1" u="sng" dirty="0">
                <a:latin typeface="Times New Roman" panose="02020603050405020304" pitchFamily="18" charset="0"/>
                <a:ea typeface="Calibri" panose="020F0502020204030204" pitchFamily="34" charset="0"/>
              </a:rPr>
              <a:t>t</a:t>
            </a:r>
            <a:r>
              <a:rPr lang="en-US" sz="1800" b="1" u="sng" spc="5" dirty="0">
                <a:latin typeface="Times New Roman" panose="02020603050405020304" pitchFamily="18" charset="0"/>
                <a:ea typeface="Calibri" panose="020F0502020204030204" pitchFamily="34" charset="0"/>
              </a:rPr>
              <a:t>r</a:t>
            </a:r>
            <a:r>
              <a:rPr lang="en-US" sz="1800" b="1" u="sng" spc="-5" dirty="0">
                <a:latin typeface="Times New Roman" panose="02020603050405020304" pitchFamily="18" charset="0"/>
                <a:ea typeface="Calibri" panose="020F0502020204030204" pitchFamily="34" charset="0"/>
              </a:rPr>
              <a:t>odu</a:t>
            </a:r>
            <a:r>
              <a:rPr lang="en-US" sz="1800" b="1" u="sng" spc="5" dirty="0">
                <a:latin typeface="Times New Roman" panose="02020603050405020304" pitchFamily="18" charset="0"/>
                <a:ea typeface="Calibri" panose="020F0502020204030204" pitchFamily="34" charset="0"/>
              </a:rPr>
              <a:t>c</a:t>
            </a:r>
            <a:r>
              <a:rPr lang="en-US" sz="1800" b="1" u="sng" spc="-10" dirty="0">
                <a:latin typeface="Times New Roman" panose="02020603050405020304" pitchFamily="18" charset="0"/>
                <a:ea typeface="Calibri" panose="020F0502020204030204" pitchFamily="34" charset="0"/>
              </a:rPr>
              <a:t>t</a:t>
            </a:r>
            <a:r>
              <a:rPr lang="en-US" sz="1800" b="1" u="sng" spc="5" dirty="0">
                <a:latin typeface="Times New Roman" panose="02020603050405020304" pitchFamily="18" charset="0"/>
                <a:ea typeface="Calibri" panose="020F0502020204030204" pitchFamily="34" charset="0"/>
              </a:rPr>
              <a:t>i</a:t>
            </a:r>
            <a:r>
              <a:rPr lang="en-US" sz="1800" b="1" u="sng" spc="-5" dirty="0">
                <a:latin typeface="Times New Roman" panose="02020603050405020304" pitchFamily="18" charset="0"/>
                <a:ea typeface="Calibri" panose="020F0502020204030204" pitchFamily="34" charset="0"/>
              </a:rPr>
              <a:t>o</a:t>
            </a:r>
            <a:r>
              <a:rPr lang="en-US" sz="1800" b="1" u="sng" dirty="0">
                <a:latin typeface="Times New Roman" panose="02020603050405020304" pitchFamily="18" charset="0"/>
                <a:ea typeface="Calibri" panose="020F0502020204030204" pitchFamily="34" charset="0"/>
              </a:rPr>
              <a:t>n</a:t>
            </a:r>
            <a:r>
              <a:rPr lang="en-US" sz="1800" b="1" dirty="0">
                <a:latin typeface="Times New Roman" panose="02020603050405020304" pitchFamily="18" charset="0"/>
                <a:ea typeface="Calibri" panose="020F0502020204030204" pitchFamily="34" charset="0"/>
              </a:rPr>
              <a:t> -  </a:t>
            </a:r>
            <a:r>
              <a:rPr lang="en-US" sz="1800" dirty="0">
                <a:latin typeface="Times New Roman" panose="02020603050405020304" pitchFamily="18" charset="0"/>
                <a:ea typeface="Calibri" panose="020F0502020204030204" pitchFamily="34" charset="0"/>
              </a:rPr>
              <a:t>Characteristics of data structures, Creating, manipulating and operating on data structures, Types of data structures – linear and nonlinear.  Introduction to algorithms:   Asymptotic   notations, Analysis   of   algorithms:   Time   complexity and   Space   complexity.</a:t>
            </a:r>
          </a:p>
          <a:p>
            <a:pPr marL="0" indent="0" algn="ctr">
              <a:lnSpc>
                <a:spcPct val="150000"/>
              </a:lnSpc>
              <a:buNone/>
            </a:pPr>
            <a:r>
              <a:rPr lang="en-US" sz="1800" b="1" u="sng" spc="5" dirty="0">
                <a:latin typeface="Times New Roman" panose="02020603050405020304" pitchFamily="18" charset="0"/>
                <a:ea typeface="Calibri" panose="020F0502020204030204" pitchFamily="34" charset="0"/>
              </a:rPr>
              <a:t>UNIT II</a:t>
            </a:r>
          </a:p>
          <a:p>
            <a:pPr marL="0" indent="0" algn="just">
              <a:lnSpc>
                <a:spcPct val="150000"/>
              </a:lnSpc>
              <a:buNone/>
            </a:pPr>
            <a:r>
              <a:rPr lang="en-US" sz="1800" b="1" u="sng" spc="5" dirty="0">
                <a:latin typeface="Times New Roman" panose="02020603050405020304" pitchFamily="18" charset="0"/>
                <a:ea typeface="Calibri" panose="020F0502020204030204" pitchFamily="34" charset="0"/>
              </a:rPr>
              <a:t> Arrays</a:t>
            </a:r>
            <a:r>
              <a:rPr lang="en-US" sz="1800" b="1" spc="5" dirty="0">
                <a:latin typeface="Times New Roman" panose="02020603050405020304" pitchFamily="18" charset="0"/>
                <a:ea typeface="Calibri" panose="020F0502020204030204" pitchFamily="34" charset="0"/>
              </a:rPr>
              <a:t> - </a:t>
            </a:r>
            <a:r>
              <a:rPr lang="en-US" sz="1800" spc="5" dirty="0">
                <a:latin typeface="Times New Roman" panose="02020603050405020304" pitchFamily="18" charset="0"/>
                <a:ea typeface="Calibri" panose="020F0502020204030204" pitchFamily="34" charset="0"/>
              </a:rPr>
              <a:t>1-D arrays, multi-dimensional  arrays,  operating  on  arrays,  Dynamic memory allocation, Storage – Column  major  order and Row  major  order, Address calculation of 1-D, 2-D, different form of matrix, Sparse Matrix.  Linked lists – singly, doubly and circularly linked lists, operations on linked lists.</a:t>
            </a:r>
            <a:endParaRPr lang="en-IN" sz="1800" dirty="0">
              <a:latin typeface="Times New Roman" panose="02020603050405020304" pitchFamily="18" charset="0"/>
              <a:ea typeface="Times New Roman" panose="02020603050405020304" pitchFamily="18" charset="0"/>
            </a:endParaRPr>
          </a:p>
          <a:p>
            <a:pPr marL="0" indent="0" algn="ctr">
              <a:lnSpc>
                <a:spcPct val="150000"/>
              </a:lnSpc>
              <a:buNone/>
            </a:pPr>
            <a:r>
              <a:rPr lang="en-US" sz="1800" b="1" u="sng" spc="5" dirty="0">
                <a:latin typeface="Times New Roman" panose="02020603050405020304" pitchFamily="18" charset="0"/>
              </a:rPr>
              <a:t>UNIT III</a:t>
            </a:r>
          </a:p>
          <a:p>
            <a:pPr marL="0" indent="0" algn="just">
              <a:lnSpc>
                <a:spcPct val="150000"/>
              </a:lnSpc>
              <a:buNone/>
            </a:pPr>
            <a:r>
              <a:rPr lang="en-US" sz="1800" b="1" u="sng" spc="5" dirty="0">
                <a:latin typeface="Times New Roman" panose="02020603050405020304" pitchFamily="18" charset="0"/>
              </a:rPr>
              <a:t>Stacks</a:t>
            </a:r>
            <a:r>
              <a:rPr lang="en-US" sz="1800" spc="5" dirty="0">
                <a:latin typeface="Times New Roman" panose="02020603050405020304" pitchFamily="18" charset="0"/>
              </a:rPr>
              <a:t> - Basics of Stack data structure, Implementation of stack using array and linked list, Operations on stacks, Applications of Stacks, Notations – infix, prefix and postfix, Conversion and evaluation of arithmetic expressions using Stacks.</a:t>
            </a:r>
            <a:endParaRPr lang="en-IN" sz="1800" spc="5" dirty="0">
              <a:latin typeface="Times New Roman" panose="02020603050405020304" pitchFamily="18" charset="0"/>
            </a:endParaRPr>
          </a:p>
          <a:p>
            <a:pPr marL="0" indent="0" eaLnBrk="1" hangingPunct="1">
              <a:buNone/>
            </a:pPr>
            <a:endParaRPr lang="en-US" sz="2800" dirty="0">
              <a:solidFill>
                <a:srgbClr val="00B0F0"/>
              </a:solidFill>
            </a:endParaRPr>
          </a:p>
        </p:txBody>
      </p:sp>
      <p:sp>
        <p:nvSpPr>
          <p:cNvPr id="4" name="Footer Placeholder 3"/>
          <p:cNvSpPr>
            <a:spLocks noGrp="1"/>
          </p:cNvSpPr>
          <p:nvPr>
            <p:ph type="ftr" sz="quarter" idx="11"/>
          </p:nvPr>
        </p:nvSpPr>
        <p:spPr/>
        <p:txBody>
          <a:bodyPr/>
          <a:lstStyle/>
          <a:p>
            <a:pPr>
              <a:defRPr/>
            </a:pPr>
            <a:r>
              <a:rPr lang="en-US"/>
              <a:t>Dr Somaraju Suvvari                                                                                                        NITP -- CS3401</a:t>
            </a:r>
          </a:p>
        </p:txBody>
      </p:sp>
      <p:sp>
        <p:nvSpPr>
          <p:cNvPr id="5" name="Slide Number Placeholder 4"/>
          <p:cNvSpPr>
            <a:spLocks noGrp="1"/>
          </p:cNvSpPr>
          <p:nvPr>
            <p:ph type="sldNum" sz="quarter" idx="12"/>
          </p:nvPr>
        </p:nvSpPr>
        <p:spPr/>
        <p:txBody>
          <a:bodyPr/>
          <a:lstStyle/>
          <a:p>
            <a:pPr>
              <a:defRPr/>
            </a:pPr>
            <a:fld id="{8CF66B27-DDD1-4C09-ACBA-C872027C8F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136525"/>
            <a:ext cx="8229600" cy="701675"/>
          </a:xfrm>
        </p:spPr>
        <p:txBody>
          <a:bodyPr/>
          <a:lstStyle/>
          <a:p>
            <a:pPr eaLnBrk="1" hangingPunct="1"/>
            <a:r>
              <a:rPr lang="en-US" sz="3600" dirty="0">
                <a:latin typeface="Times New Roman" panose="02020603050405020304" pitchFamily="18" charset="0"/>
                <a:cs typeface="Times New Roman" panose="02020603050405020304" pitchFamily="18" charset="0"/>
              </a:rPr>
              <a:t>Syllabus</a:t>
            </a:r>
          </a:p>
        </p:txBody>
      </p:sp>
      <p:sp>
        <p:nvSpPr>
          <p:cNvPr id="10243" name="Content Placeholder 2"/>
          <p:cNvSpPr>
            <a:spLocks noGrp="1"/>
          </p:cNvSpPr>
          <p:nvPr>
            <p:ph idx="1"/>
          </p:nvPr>
        </p:nvSpPr>
        <p:spPr>
          <a:xfrm>
            <a:off x="685800" y="685800"/>
            <a:ext cx="11277600" cy="5410200"/>
          </a:xfrm>
        </p:spPr>
        <p:txBody>
          <a:bodyPr/>
          <a:lstStyle/>
          <a:p>
            <a:pPr marL="0" indent="0" algn="ctr">
              <a:lnSpc>
                <a:spcPct val="150000"/>
              </a:lnSpc>
              <a:buNone/>
            </a:pPr>
            <a:r>
              <a:rPr lang="en-US" sz="1800" b="1" u="sng" spc="5" dirty="0">
                <a:latin typeface="Times New Roman" panose="02020603050405020304" pitchFamily="18" charset="0"/>
                <a:ea typeface="Calibri" panose="020F0502020204030204" pitchFamily="34" charset="0"/>
              </a:rPr>
              <a:t>UNIT IV </a:t>
            </a:r>
          </a:p>
          <a:p>
            <a:pPr marL="0" indent="0" algn="just">
              <a:lnSpc>
                <a:spcPct val="150000"/>
              </a:lnSpc>
              <a:buNone/>
            </a:pPr>
            <a:r>
              <a:rPr lang="en-US" sz="1800" b="1" u="sng" dirty="0">
                <a:latin typeface="Times New Roman" panose="02020603050405020304" pitchFamily="18" charset="0"/>
                <a:ea typeface="Times New Roman" panose="02020603050405020304" pitchFamily="18" charset="0"/>
              </a:rPr>
              <a:t>Queues</a:t>
            </a:r>
            <a:r>
              <a:rPr lang="en-US" sz="1800" b="1" dirty="0">
                <a:latin typeface="Times New Roman" panose="02020603050405020304" pitchFamily="18" charset="0"/>
                <a:ea typeface="Times New Roman" panose="02020603050405020304" pitchFamily="18" charset="0"/>
              </a:rPr>
              <a:t> - </a:t>
            </a:r>
            <a:r>
              <a:rPr lang="en-US" sz="1800" dirty="0">
                <a:latin typeface="Times New Roman" panose="02020603050405020304" pitchFamily="18" charset="0"/>
                <a:ea typeface="Times New Roman" panose="02020603050405020304" pitchFamily="18" charset="0"/>
              </a:rPr>
              <a:t>Basics of Queue data structure, Implementation of queue using array and linked list, Operations on queues, Types of queues – queue, double ended queue, priority queue and Implementation of these.</a:t>
            </a:r>
            <a:endParaRPr lang="en-IN" sz="1800" dirty="0">
              <a:latin typeface="Times New Roman" panose="02020603050405020304" pitchFamily="18" charset="0"/>
              <a:ea typeface="Times New Roman" panose="02020603050405020304" pitchFamily="18" charset="0"/>
            </a:endParaRPr>
          </a:p>
          <a:p>
            <a:pPr marL="0" indent="0" algn="ctr">
              <a:lnSpc>
                <a:spcPct val="150000"/>
              </a:lnSpc>
              <a:buNone/>
            </a:pPr>
            <a:r>
              <a:rPr lang="en-US" sz="2000" b="1" u="sng" dirty="0">
                <a:latin typeface="Times New Roman" panose="02020603050405020304" pitchFamily="18" charset="0"/>
                <a:ea typeface="Calibri" panose="020F0502020204030204" pitchFamily="34" charset="0"/>
              </a:rPr>
              <a:t>UNIT V</a:t>
            </a:r>
          </a:p>
          <a:p>
            <a:pPr marL="0" indent="0" algn="just">
              <a:lnSpc>
                <a:spcPct val="150000"/>
              </a:lnSpc>
              <a:buNone/>
            </a:pPr>
            <a:r>
              <a:rPr lang="en-US" sz="2000" b="1" u="sng" spc="5" dirty="0">
                <a:latin typeface="Times New Roman" panose="02020603050405020304" pitchFamily="18" charset="0"/>
                <a:ea typeface="Calibri" panose="020F0502020204030204" pitchFamily="34" charset="0"/>
              </a:rPr>
              <a:t>Trees &amp; Graph</a:t>
            </a:r>
            <a:r>
              <a:rPr lang="en-US" sz="2000" b="1" spc="5" dirty="0">
                <a:latin typeface="Times New Roman" panose="02020603050405020304" pitchFamily="18" charset="0"/>
                <a:ea typeface="Calibri" panose="020F0502020204030204" pitchFamily="34" charset="0"/>
              </a:rPr>
              <a:t> - </a:t>
            </a:r>
            <a:r>
              <a:rPr lang="en-US" sz="2000" spc="5" dirty="0">
                <a:latin typeface="Times New Roman" panose="02020603050405020304" pitchFamily="18" charset="0"/>
                <a:ea typeface="Calibri" panose="020F0502020204030204" pitchFamily="34" charset="0"/>
              </a:rPr>
              <a:t>Binary tree, Binary search tree, Threaded binary tree, AVL Tree, B Tree, Tries, Heaps, Hash tables.  Graph and its implementation, Graph traversals:  Breadth First Search, Depth First Search, Spanning Tree – Prim’s algorithm and Kruskal’s algorithm, Shortest path- Dijkstra's algorithm and Bellman Ford algorithm. Union-find data structure and applications, Topological sorting for Directed Acyclic Graph.</a:t>
            </a:r>
            <a:endParaRPr lang="en-IN" sz="2000" dirty="0">
              <a:latin typeface="Times New Roman" panose="02020603050405020304" pitchFamily="18" charset="0"/>
              <a:ea typeface="Times New Roman" panose="02020603050405020304" pitchFamily="18" charset="0"/>
            </a:endParaRPr>
          </a:p>
          <a:p>
            <a:pPr marL="0" indent="0" algn="ctr">
              <a:lnSpc>
                <a:spcPct val="150000"/>
              </a:lnSpc>
              <a:buNone/>
            </a:pPr>
            <a:r>
              <a:rPr lang="en-US" sz="2000" spc="5" dirty="0">
                <a:latin typeface="Times New Roman" panose="02020603050405020304" pitchFamily="18" charset="0"/>
                <a:ea typeface="Calibri" panose="020F0502020204030204" pitchFamily="34" charset="0"/>
              </a:rPr>
              <a:t> </a:t>
            </a:r>
            <a:r>
              <a:rPr lang="en-US" sz="2000" b="1" u="sng" dirty="0">
                <a:latin typeface="Times New Roman" panose="02020603050405020304" pitchFamily="18" charset="0"/>
                <a:ea typeface="Calibri" panose="020F0502020204030204" pitchFamily="34" charset="0"/>
              </a:rPr>
              <a:t>UNIT VI</a:t>
            </a:r>
          </a:p>
          <a:p>
            <a:pPr marL="0" indent="0" algn="just">
              <a:lnSpc>
                <a:spcPct val="150000"/>
              </a:lnSpc>
              <a:buNone/>
            </a:pPr>
            <a:r>
              <a:rPr lang="en-US" sz="2000" b="1" dirty="0">
                <a:latin typeface="Times New Roman" panose="02020603050405020304" pitchFamily="18" charset="0"/>
                <a:ea typeface="Calibri" panose="020F0502020204030204" pitchFamily="34" charset="0"/>
              </a:rPr>
              <a:t> </a:t>
            </a:r>
            <a:r>
              <a:rPr lang="en-US" sz="2000" b="1" u="sng" dirty="0">
                <a:latin typeface="Times New Roman" panose="02020603050405020304" pitchFamily="18" charset="0"/>
                <a:ea typeface="Calibri" panose="020F0502020204030204" pitchFamily="34" charset="0"/>
              </a:rPr>
              <a:t>Searching and Sorting</a:t>
            </a:r>
            <a:r>
              <a:rPr lang="en-US" sz="2000" b="1" dirty="0">
                <a:latin typeface="Times New Roman" panose="02020603050405020304" pitchFamily="18" charset="0"/>
                <a:ea typeface="Calibri" panose="020F0502020204030204" pitchFamily="34" charset="0"/>
              </a:rPr>
              <a:t> - </a:t>
            </a:r>
            <a:r>
              <a:rPr lang="en-US" sz="2000" dirty="0">
                <a:latin typeface="Times New Roman" panose="02020603050405020304" pitchFamily="18" charset="0"/>
                <a:ea typeface="Calibri" panose="020F0502020204030204" pitchFamily="34" charset="0"/>
              </a:rPr>
              <a:t>Linear search, Binary search, Hashing.  Algorithms and data structures for sorting:  Insertion  Sort,  Bubble  sort,  Selection  Sort,  Merge  sort,  Quick     Sort,     Heap     sort,  Bucket     sort.     </a:t>
            </a:r>
            <a:endParaRPr lang="en-IN" sz="2000" dirty="0">
              <a:latin typeface="Times New Roman" panose="02020603050405020304" pitchFamily="18" charset="0"/>
              <a:ea typeface="Times New Roman" panose="02020603050405020304" pitchFamily="18" charset="0"/>
            </a:endParaRPr>
          </a:p>
          <a:p>
            <a:pPr eaLnBrk="1" hangingPunct="1"/>
            <a:endParaRPr lang="en-US" sz="2800" dirty="0">
              <a:solidFill>
                <a:srgbClr val="00B0F0"/>
              </a:solidFill>
            </a:endParaRPr>
          </a:p>
          <a:p>
            <a:pPr eaLnBrk="1" hangingPunct="1"/>
            <a:endParaRPr lang="en-US" sz="2800" dirty="0">
              <a:solidFill>
                <a:srgbClr val="00B0F0"/>
              </a:solidFill>
            </a:endParaRPr>
          </a:p>
        </p:txBody>
      </p:sp>
      <p:sp>
        <p:nvSpPr>
          <p:cNvPr id="4" name="Footer Placeholder 3"/>
          <p:cNvSpPr>
            <a:spLocks noGrp="1"/>
          </p:cNvSpPr>
          <p:nvPr>
            <p:ph type="ftr" sz="quarter" idx="11"/>
          </p:nvPr>
        </p:nvSpPr>
        <p:spPr/>
        <p:txBody>
          <a:bodyPr/>
          <a:lstStyle/>
          <a:p>
            <a:pPr>
              <a:defRPr/>
            </a:pPr>
            <a:r>
              <a:rPr lang="en-US"/>
              <a:t>Dr Somaraju Suvvari                                                                                                        NITP -- CS3401</a:t>
            </a:r>
          </a:p>
        </p:txBody>
      </p:sp>
      <p:sp>
        <p:nvSpPr>
          <p:cNvPr id="5" name="Slide Number Placeholder 4"/>
          <p:cNvSpPr>
            <a:spLocks noGrp="1"/>
          </p:cNvSpPr>
          <p:nvPr>
            <p:ph type="sldNum" sz="quarter" idx="12"/>
          </p:nvPr>
        </p:nvSpPr>
        <p:spPr/>
        <p:txBody>
          <a:bodyPr/>
          <a:lstStyle/>
          <a:p>
            <a:pPr>
              <a:defRPr/>
            </a:pPr>
            <a:fld id="{8CF66B27-DDD1-4C09-ACBA-C872027C8F3D}" type="slidenum">
              <a:rPr lang="en-US" smtClean="0"/>
              <a:pPr>
                <a:defRPr/>
              </a:pPr>
              <a:t>9</a:t>
            </a:fld>
            <a:endParaRPr lang="en-US"/>
          </a:p>
        </p:txBody>
      </p:sp>
    </p:spTree>
    <p:extLst>
      <p:ext uri="{BB962C8B-B14F-4D97-AF65-F5344CB8AC3E}">
        <p14:creationId xmlns:p14="http://schemas.microsoft.com/office/powerpoint/2010/main" val="3993930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9265</TotalTime>
  <Words>3469</Words>
  <Application>Microsoft Office PowerPoint</Application>
  <PresentationFormat>Widescreen</PresentationFormat>
  <Paragraphs>504</Paragraphs>
  <Slides>43</Slides>
  <Notes>35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Tahoma</vt:lpstr>
      <vt:lpstr>Times New Roman</vt:lpstr>
      <vt:lpstr>Wingdings</vt:lpstr>
      <vt:lpstr>Office Theme</vt:lpstr>
      <vt:lpstr>DATA STRUCTURES (CS3401)</vt:lpstr>
      <vt:lpstr>The Course</vt:lpstr>
      <vt:lpstr>Study Material</vt:lpstr>
      <vt:lpstr>The schedule</vt:lpstr>
      <vt:lpstr>Pre-Requisites</vt:lpstr>
      <vt:lpstr>Course Objectives</vt:lpstr>
      <vt:lpstr>Course Outcomes</vt:lpstr>
      <vt:lpstr>Syllabus</vt:lpstr>
      <vt:lpstr>Syllabus</vt:lpstr>
      <vt:lpstr>PowerPoint Presentation</vt:lpstr>
      <vt:lpstr>Problem Solving</vt:lpstr>
      <vt:lpstr>Understanding the Problem</vt:lpstr>
      <vt:lpstr>Develop a Model</vt:lpstr>
      <vt:lpstr>Can we write the procedure to solve a problem in formal way ?</vt:lpstr>
      <vt:lpstr>Algorithm</vt:lpstr>
      <vt:lpstr>Terms in Algorithm</vt:lpstr>
      <vt:lpstr>Terms in Algorithm</vt:lpstr>
      <vt:lpstr>Terms in Algorithm</vt:lpstr>
      <vt:lpstr>What is a Program?</vt:lpstr>
      <vt:lpstr>What is data ?</vt:lpstr>
      <vt:lpstr>Motivation Examples of Data Structures</vt:lpstr>
      <vt:lpstr>Example-1</vt:lpstr>
      <vt:lpstr>Aim of Data Structure</vt:lpstr>
      <vt:lpstr>Data Structure</vt:lpstr>
      <vt:lpstr>Data Structure (Definition)</vt:lpstr>
      <vt:lpstr>Data Structure (Definition)</vt:lpstr>
      <vt:lpstr>ADT</vt:lpstr>
      <vt:lpstr>ADT</vt:lpstr>
      <vt:lpstr>ADT</vt:lpstr>
      <vt:lpstr>Introduction</vt:lpstr>
      <vt:lpstr>Need of Data Structures</vt:lpstr>
      <vt:lpstr>Need of Data Structures</vt:lpstr>
      <vt:lpstr>Characteristics of Data Structure</vt:lpstr>
      <vt:lpstr>Advantages of Data Structures</vt:lpstr>
      <vt:lpstr>Advantages of Data Structures</vt:lpstr>
      <vt:lpstr>Types of Data Structures</vt:lpstr>
      <vt:lpstr>Types of Data Structures</vt:lpstr>
      <vt:lpstr>Types of Data Structures</vt:lpstr>
      <vt:lpstr>Types of Data Structures</vt:lpstr>
      <vt:lpstr>Types of Data Structures</vt:lpstr>
      <vt:lpstr>Example for demonstrating data structures</vt:lpstr>
      <vt:lpstr>Operations on Data Structures</vt:lpstr>
      <vt:lpstr>Summary</vt:lpstr>
    </vt:vector>
  </TitlesOfParts>
  <Company>nitw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 information – knowledge</dc:title>
  <dc:creator>cse</dc:creator>
  <cp:lastModifiedBy>SOMARAJU SUVVARI</cp:lastModifiedBy>
  <cp:revision>235</cp:revision>
  <dcterms:created xsi:type="dcterms:W3CDTF">2007-09-24T06:41:29Z</dcterms:created>
  <dcterms:modified xsi:type="dcterms:W3CDTF">2021-09-20T03:03:06Z</dcterms:modified>
</cp:coreProperties>
</file>