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0"/>
  </p:notesMasterIdLst>
  <p:sldIdLst>
    <p:sldId id="302" r:id="rId2"/>
    <p:sldId id="304" r:id="rId3"/>
    <p:sldId id="305" r:id="rId4"/>
    <p:sldId id="306" r:id="rId5"/>
    <p:sldId id="260" r:id="rId6"/>
    <p:sldId id="262" r:id="rId7"/>
    <p:sldId id="485" r:id="rId8"/>
    <p:sldId id="270" r:id="rId9"/>
    <p:sldId id="498" r:id="rId10"/>
    <p:sldId id="486" r:id="rId11"/>
    <p:sldId id="287" r:id="rId12"/>
    <p:sldId id="497" r:id="rId13"/>
    <p:sldId id="492" r:id="rId14"/>
    <p:sldId id="491" r:id="rId15"/>
    <p:sldId id="442" r:id="rId16"/>
    <p:sldId id="263" r:id="rId17"/>
    <p:sldId id="487" r:id="rId18"/>
    <p:sldId id="495" r:id="rId19"/>
    <p:sldId id="494" r:id="rId20"/>
    <p:sldId id="264" r:id="rId21"/>
    <p:sldId id="278" r:id="rId22"/>
    <p:sldId id="488" r:id="rId23"/>
    <p:sldId id="489" r:id="rId24"/>
    <p:sldId id="496" r:id="rId25"/>
    <p:sldId id="490" r:id="rId26"/>
    <p:sldId id="499" r:id="rId27"/>
    <p:sldId id="274" r:id="rId28"/>
    <p:sldId id="275" r:id="rId29"/>
    <p:sldId id="279" r:id="rId30"/>
    <p:sldId id="280" r:id="rId31"/>
    <p:sldId id="502" r:id="rId32"/>
    <p:sldId id="501" r:id="rId33"/>
    <p:sldId id="500" r:id="rId34"/>
    <p:sldId id="283" r:id="rId35"/>
    <p:sldId id="282" r:id="rId36"/>
    <p:sldId id="503" r:id="rId37"/>
    <p:sldId id="505" r:id="rId38"/>
    <p:sldId id="506" r:id="rId39"/>
    <p:sldId id="507" r:id="rId40"/>
    <p:sldId id="508" r:id="rId41"/>
    <p:sldId id="509" r:id="rId42"/>
    <p:sldId id="510" r:id="rId43"/>
    <p:sldId id="511" r:id="rId44"/>
    <p:sldId id="512" r:id="rId45"/>
    <p:sldId id="514" r:id="rId46"/>
    <p:sldId id="513" r:id="rId47"/>
    <p:sldId id="515" r:id="rId48"/>
    <p:sldId id="516" r:id="rId49"/>
    <p:sldId id="517" r:id="rId50"/>
    <p:sldId id="523" r:id="rId51"/>
    <p:sldId id="525" r:id="rId52"/>
    <p:sldId id="526" r:id="rId53"/>
    <p:sldId id="527" r:id="rId54"/>
    <p:sldId id="528" r:id="rId55"/>
    <p:sldId id="529" r:id="rId56"/>
    <p:sldId id="530" r:id="rId57"/>
    <p:sldId id="531" r:id="rId58"/>
    <p:sldId id="532" r:id="rId5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OMARAJU SUVVARI" initials="SS" lastIdx="2" clrIdx="0">
    <p:extLst>
      <p:ext uri="{19B8F6BF-5375-455C-9EA6-DF929625EA0E}">
        <p15:presenceInfo xmlns:p15="http://schemas.microsoft.com/office/powerpoint/2012/main" userId="81eaa0b1c517a12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commentAuthors" Target="commentAuthor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F20C00-49D2-4ACB-8A0E-CA9CFE6A2DD6}" type="datetimeFigureOut">
              <a:rPr lang="en-IN" smtClean="0"/>
              <a:t>08-10-2021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3A2F4D-E418-4C46-937E-D3C5FD686646}" type="slidenum">
              <a:rPr lang="en-IN" smtClean="0"/>
              <a:t>‹#›</a:t>
            </a:fld>
            <a:endParaRPr lang="en-IN"/>
          </a:p>
        </p:txBody>
      </p:sp>
    </p:spTree>
    <p:extLst>
      <p:ext uri="{BB962C8B-B14F-4D97-AF65-F5344CB8AC3E}">
        <p14:creationId xmlns:p14="http://schemas.microsoft.com/office/powerpoint/2010/main" val="7918307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ECB9D6EE-AABD-40F6-9909-5BEFA64FC9DA}" type="slidenum">
              <a:rPr lang="en-US" smtClean="0"/>
              <a:pPr/>
              <a:t>1</a:t>
            </a:fld>
            <a:endParaRPr lang="en-US"/>
          </a:p>
        </p:txBody>
      </p:sp>
      <p:sp>
        <p:nvSpPr>
          <p:cNvPr id="43011" name="Rectangle 2"/>
          <p:cNvSpPr>
            <a:spLocks noGrp="1" noRot="1" noChangeAspect="1" noChangeArrowheads="1" noTextEdit="1"/>
          </p:cNvSpPr>
          <p:nvPr>
            <p:ph type="sldImg"/>
          </p:nvPr>
        </p:nvSpPr>
        <p:spPr>
          <a:xfrm>
            <a:off x="381000" y="685800"/>
            <a:ext cx="6096000" cy="3429000"/>
          </a:xfrm>
          <a:ln/>
        </p:spPr>
      </p:sp>
      <p:sp>
        <p:nvSpPr>
          <p:cNvPr id="4301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C65E8419-D799-49B2-820D-720DE45BA1F6}" type="slidenum">
              <a:rPr lang="en-US" smtClean="0"/>
              <a:pPr/>
              <a:t>2</a:t>
            </a:fld>
            <a:endParaRPr lang="en-US"/>
          </a:p>
        </p:txBody>
      </p:sp>
      <p:sp>
        <p:nvSpPr>
          <p:cNvPr id="44035" name="Rectangle 2"/>
          <p:cNvSpPr>
            <a:spLocks noGrp="1" noRot="1" noChangeAspect="1" noChangeArrowheads="1" noTextEdit="1"/>
          </p:cNvSpPr>
          <p:nvPr>
            <p:ph type="sldImg"/>
          </p:nvPr>
        </p:nvSpPr>
        <p:spPr>
          <a:xfrm>
            <a:off x="381000" y="685800"/>
            <a:ext cx="6096000" cy="3429000"/>
          </a:xfrm>
          <a:ln/>
        </p:spPr>
      </p:sp>
      <p:sp>
        <p:nvSpPr>
          <p:cNvPr id="44036"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C65E8419-D799-49B2-820D-720DE45BA1F6}" type="slidenum">
              <a:rPr lang="en-US" smtClean="0"/>
              <a:pPr/>
              <a:t>3</a:t>
            </a:fld>
            <a:endParaRPr lang="en-US"/>
          </a:p>
        </p:txBody>
      </p:sp>
      <p:sp>
        <p:nvSpPr>
          <p:cNvPr id="44035" name="Rectangle 2"/>
          <p:cNvSpPr>
            <a:spLocks noGrp="1" noRot="1" noChangeAspect="1" noChangeArrowheads="1" noTextEdit="1"/>
          </p:cNvSpPr>
          <p:nvPr>
            <p:ph type="sldImg"/>
          </p:nvPr>
        </p:nvSpPr>
        <p:spPr>
          <a:xfrm>
            <a:off x="381000" y="685800"/>
            <a:ext cx="6096000" cy="3429000"/>
          </a:xfrm>
          <a:ln/>
        </p:spPr>
      </p:sp>
      <p:sp>
        <p:nvSpPr>
          <p:cNvPr id="4403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3182084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B3A2F4D-E418-4C46-937E-D3C5FD686646}" type="slidenum">
              <a:rPr lang="en-IN" smtClean="0"/>
              <a:t>8</a:t>
            </a:fld>
            <a:endParaRPr lang="en-IN"/>
          </a:p>
        </p:txBody>
      </p:sp>
    </p:spTree>
    <p:extLst>
      <p:ext uri="{BB962C8B-B14F-4D97-AF65-F5344CB8AC3E}">
        <p14:creationId xmlns:p14="http://schemas.microsoft.com/office/powerpoint/2010/main" val="29972624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B3A2F4D-E418-4C46-937E-D3C5FD686646}" type="slidenum">
              <a:rPr lang="en-IN" smtClean="0"/>
              <a:t>21</a:t>
            </a:fld>
            <a:endParaRPr lang="en-IN"/>
          </a:p>
        </p:txBody>
      </p:sp>
    </p:spTree>
    <p:extLst>
      <p:ext uri="{BB962C8B-B14F-4D97-AF65-F5344CB8AC3E}">
        <p14:creationId xmlns:p14="http://schemas.microsoft.com/office/powerpoint/2010/main" val="28178155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B3A2F4D-E418-4C46-937E-D3C5FD686646}" type="slidenum">
              <a:rPr lang="en-IN" smtClean="0"/>
              <a:t>32</a:t>
            </a:fld>
            <a:endParaRPr lang="en-IN"/>
          </a:p>
        </p:txBody>
      </p:sp>
    </p:spTree>
    <p:extLst>
      <p:ext uri="{BB962C8B-B14F-4D97-AF65-F5344CB8AC3E}">
        <p14:creationId xmlns:p14="http://schemas.microsoft.com/office/powerpoint/2010/main" val="13214878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B3A2F4D-E418-4C46-937E-D3C5FD686646}" type="slidenum">
              <a:rPr lang="en-IN" smtClean="0"/>
              <a:t>33</a:t>
            </a:fld>
            <a:endParaRPr lang="en-IN"/>
          </a:p>
        </p:txBody>
      </p:sp>
    </p:spTree>
    <p:extLst>
      <p:ext uri="{BB962C8B-B14F-4D97-AF65-F5344CB8AC3E}">
        <p14:creationId xmlns:p14="http://schemas.microsoft.com/office/powerpoint/2010/main" val="23196066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ADEEF-2026-41D3-99F3-11D6D16CA27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4C0DD69-AE29-492B-BC27-4449180567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07502A3-E3D5-4C0A-8FD0-A84893A76014}"/>
              </a:ext>
            </a:extLst>
          </p:cNvPr>
          <p:cNvSpPr>
            <a:spLocks noGrp="1"/>
          </p:cNvSpPr>
          <p:nvPr>
            <p:ph type="dt" sz="half" idx="10"/>
          </p:nvPr>
        </p:nvSpPr>
        <p:spPr/>
        <p:txBody>
          <a:bodyPr/>
          <a:lstStyle/>
          <a:p>
            <a:fld id="{08B7ABF5-41B4-4398-BFB3-0FBE90738D82}" type="datetime1">
              <a:rPr lang="en-IN" smtClean="0"/>
              <a:t>08-10-2021</a:t>
            </a:fld>
            <a:endParaRPr lang="en-IN"/>
          </a:p>
        </p:txBody>
      </p:sp>
      <p:sp>
        <p:nvSpPr>
          <p:cNvPr id="5" name="Footer Placeholder 4">
            <a:extLst>
              <a:ext uri="{FF2B5EF4-FFF2-40B4-BE49-F238E27FC236}">
                <a16:creationId xmlns:a16="http://schemas.microsoft.com/office/drawing/2014/main" id="{80872D57-BEB3-4A86-A602-B7A6CD070935}"/>
              </a:ext>
            </a:extLst>
          </p:cNvPr>
          <p:cNvSpPr>
            <a:spLocks noGrp="1"/>
          </p:cNvSpPr>
          <p:nvPr>
            <p:ph type="ftr" sz="quarter" idx="11"/>
          </p:nvPr>
        </p:nvSpPr>
        <p:spPr/>
        <p:txBody>
          <a:bodyPr/>
          <a:lstStyle/>
          <a:p>
            <a:r>
              <a:rPr lang="en-IN"/>
              <a:t>Dr Somaraju Suvvari                                                                                                        NITP -- CS3401</a:t>
            </a:r>
          </a:p>
        </p:txBody>
      </p:sp>
      <p:sp>
        <p:nvSpPr>
          <p:cNvPr id="6" name="Slide Number Placeholder 5">
            <a:extLst>
              <a:ext uri="{FF2B5EF4-FFF2-40B4-BE49-F238E27FC236}">
                <a16:creationId xmlns:a16="http://schemas.microsoft.com/office/drawing/2014/main" id="{02D2C97C-189B-4A6B-AC78-503C349BE7EA}"/>
              </a:ext>
            </a:extLst>
          </p:cNvPr>
          <p:cNvSpPr>
            <a:spLocks noGrp="1"/>
          </p:cNvSpPr>
          <p:nvPr>
            <p:ph type="sldNum" sz="quarter" idx="12"/>
          </p:nvPr>
        </p:nvSpPr>
        <p:spPr/>
        <p:txBody>
          <a:bodyPr/>
          <a:lstStyle/>
          <a:p>
            <a:fld id="{11B1A458-33C9-4BF4-B91A-A10851AC5830}" type="slidenum">
              <a:rPr lang="en-IN" smtClean="0"/>
              <a:t>‹#›</a:t>
            </a:fld>
            <a:endParaRPr lang="en-IN"/>
          </a:p>
        </p:txBody>
      </p:sp>
    </p:spTree>
    <p:extLst>
      <p:ext uri="{BB962C8B-B14F-4D97-AF65-F5344CB8AC3E}">
        <p14:creationId xmlns:p14="http://schemas.microsoft.com/office/powerpoint/2010/main" val="3439105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5D8BF-51AA-4E2A-957E-E7D380D931E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7F45CD4-2AA4-44D0-A226-1EC94C56785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81874C3-AFAD-45E6-B8E0-ECEF8720608A}"/>
              </a:ext>
            </a:extLst>
          </p:cNvPr>
          <p:cNvSpPr>
            <a:spLocks noGrp="1"/>
          </p:cNvSpPr>
          <p:nvPr>
            <p:ph type="dt" sz="half" idx="10"/>
          </p:nvPr>
        </p:nvSpPr>
        <p:spPr/>
        <p:txBody>
          <a:bodyPr/>
          <a:lstStyle/>
          <a:p>
            <a:fld id="{F0EE112F-ADEB-4AD6-B90F-00449F6C67E3}" type="datetime1">
              <a:rPr lang="en-IN" smtClean="0"/>
              <a:t>08-10-2021</a:t>
            </a:fld>
            <a:endParaRPr lang="en-IN"/>
          </a:p>
        </p:txBody>
      </p:sp>
      <p:sp>
        <p:nvSpPr>
          <p:cNvPr id="5" name="Footer Placeholder 4">
            <a:extLst>
              <a:ext uri="{FF2B5EF4-FFF2-40B4-BE49-F238E27FC236}">
                <a16:creationId xmlns:a16="http://schemas.microsoft.com/office/drawing/2014/main" id="{AE8C009E-BEDC-47E6-A6A3-73A6EFF8C827}"/>
              </a:ext>
            </a:extLst>
          </p:cNvPr>
          <p:cNvSpPr>
            <a:spLocks noGrp="1"/>
          </p:cNvSpPr>
          <p:nvPr>
            <p:ph type="ftr" sz="quarter" idx="11"/>
          </p:nvPr>
        </p:nvSpPr>
        <p:spPr/>
        <p:txBody>
          <a:bodyPr/>
          <a:lstStyle/>
          <a:p>
            <a:r>
              <a:rPr lang="en-IN"/>
              <a:t>Dr Somaraju Suvvari                                                                                                        NITP -- CS3401</a:t>
            </a:r>
          </a:p>
        </p:txBody>
      </p:sp>
      <p:sp>
        <p:nvSpPr>
          <p:cNvPr id="6" name="Slide Number Placeholder 5">
            <a:extLst>
              <a:ext uri="{FF2B5EF4-FFF2-40B4-BE49-F238E27FC236}">
                <a16:creationId xmlns:a16="http://schemas.microsoft.com/office/drawing/2014/main" id="{2A277E96-288C-429B-8671-A011956C1767}"/>
              </a:ext>
            </a:extLst>
          </p:cNvPr>
          <p:cNvSpPr>
            <a:spLocks noGrp="1"/>
          </p:cNvSpPr>
          <p:nvPr>
            <p:ph type="sldNum" sz="quarter" idx="12"/>
          </p:nvPr>
        </p:nvSpPr>
        <p:spPr/>
        <p:txBody>
          <a:bodyPr/>
          <a:lstStyle/>
          <a:p>
            <a:fld id="{11B1A458-33C9-4BF4-B91A-A10851AC5830}" type="slidenum">
              <a:rPr lang="en-IN" smtClean="0"/>
              <a:t>‹#›</a:t>
            </a:fld>
            <a:endParaRPr lang="en-IN"/>
          </a:p>
        </p:txBody>
      </p:sp>
    </p:spTree>
    <p:extLst>
      <p:ext uri="{BB962C8B-B14F-4D97-AF65-F5344CB8AC3E}">
        <p14:creationId xmlns:p14="http://schemas.microsoft.com/office/powerpoint/2010/main" val="3885246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3EEBCD1-4E28-4225-8203-33E564E85BE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FD90F08-F555-421A-ABDF-D839B92946A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D53BB5F-A71A-4ECC-ACAD-7C949893E068}"/>
              </a:ext>
            </a:extLst>
          </p:cNvPr>
          <p:cNvSpPr>
            <a:spLocks noGrp="1"/>
          </p:cNvSpPr>
          <p:nvPr>
            <p:ph type="dt" sz="half" idx="10"/>
          </p:nvPr>
        </p:nvSpPr>
        <p:spPr/>
        <p:txBody>
          <a:bodyPr/>
          <a:lstStyle/>
          <a:p>
            <a:fld id="{3C49DA4F-BB72-403D-B287-232C171E7C36}" type="datetime1">
              <a:rPr lang="en-IN" smtClean="0"/>
              <a:t>08-10-2021</a:t>
            </a:fld>
            <a:endParaRPr lang="en-IN"/>
          </a:p>
        </p:txBody>
      </p:sp>
      <p:sp>
        <p:nvSpPr>
          <p:cNvPr id="5" name="Footer Placeholder 4">
            <a:extLst>
              <a:ext uri="{FF2B5EF4-FFF2-40B4-BE49-F238E27FC236}">
                <a16:creationId xmlns:a16="http://schemas.microsoft.com/office/drawing/2014/main" id="{11389CAA-DE1F-400E-8F71-776691B031CA}"/>
              </a:ext>
            </a:extLst>
          </p:cNvPr>
          <p:cNvSpPr>
            <a:spLocks noGrp="1"/>
          </p:cNvSpPr>
          <p:nvPr>
            <p:ph type="ftr" sz="quarter" idx="11"/>
          </p:nvPr>
        </p:nvSpPr>
        <p:spPr/>
        <p:txBody>
          <a:bodyPr/>
          <a:lstStyle/>
          <a:p>
            <a:r>
              <a:rPr lang="en-IN"/>
              <a:t>Dr Somaraju Suvvari                                                                                                        NITP -- CS3401</a:t>
            </a:r>
          </a:p>
        </p:txBody>
      </p:sp>
      <p:sp>
        <p:nvSpPr>
          <p:cNvPr id="6" name="Slide Number Placeholder 5">
            <a:extLst>
              <a:ext uri="{FF2B5EF4-FFF2-40B4-BE49-F238E27FC236}">
                <a16:creationId xmlns:a16="http://schemas.microsoft.com/office/drawing/2014/main" id="{4A798AE8-6B91-4E9A-906B-6093F9714812}"/>
              </a:ext>
            </a:extLst>
          </p:cNvPr>
          <p:cNvSpPr>
            <a:spLocks noGrp="1"/>
          </p:cNvSpPr>
          <p:nvPr>
            <p:ph type="sldNum" sz="quarter" idx="12"/>
          </p:nvPr>
        </p:nvSpPr>
        <p:spPr/>
        <p:txBody>
          <a:bodyPr/>
          <a:lstStyle/>
          <a:p>
            <a:fld id="{11B1A458-33C9-4BF4-B91A-A10851AC5830}" type="slidenum">
              <a:rPr lang="en-IN" smtClean="0"/>
              <a:t>‹#›</a:t>
            </a:fld>
            <a:endParaRPr lang="en-IN"/>
          </a:p>
        </p:txBody>
      </p:sp>
    </p:spTree>
    <p:extLst>
      <p:ext uri="{BB962C8B-B14F-4D97-AF65-F5344CB8AC3E}">
        <p14:creationId xmlns:p14="http://schemas.microsoft.com/office/powerpoint/2010/main" val="1616970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5E243-7034-45CB-8938-FDEE85D6082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297C2D7-0A13-4195-A144-45CC7086D79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B4EA487-88AE-41CC-9462-9F5AC8D30D89}"/>
              </a:ext>
            </a:extLst>
          </p:cNvPr>
          <p:cNvSpPr>
            <a:spLocks noGrp="1"/>
          </p:cNvSpPr>
          <p:nvPr>
            <p:ph type="dt" sz="half" idx="10"/>
          </p:nvPr>
        </p:nvSpPr>
        <p:spPr/>
        <p:txBody>
          <a:bodyPr/>
          <a:lstStyle/>
          <a:p>
            <a:fld id="{EE4E2C3E-EFF9-4A84-8E0A-43DB11CA4F14}" type="datetime1">
              <a:rPr lang="en-IN" smtClean="0"/>
              <a:t>08-10-2021</a:t>
            </a:fld>
            <a:endParaRPr lang="en-IN"/>
          </a:p>
        </p:txBody>
      </p:sp>
      <p:sp>
        <p:nvSpPr>
          <p:cNvPr id="5" name="Footer Placeholder 4">
            <a:extLst>
              <a:ext uri="{FF2B5EF4-FFF2-40B4-BE49-F238E27FC236}">
                <a16:creationId xmlns:a16="http://schemas.microsoft.com/office/drawing/2014/main" id="{254389A6-68B1-4710-81E3-B3B13F498E1E}"/>
              </a:ext>
            </a:extLst>
          </p:cNvPr>
          <p:cNvSpPr>
            <a:spLocks noGrp="1"/>
          </p:cNvSpPr>
          <p:nvPr>
            <p:ph type="ftr" sz="quarter" idx="11"/>
          </p:nvPr>
        </p:nvSpPr>
        <p:spPr/>
        <p:txBody>
          <a:bodyPr/>
          <a:lstStyle/>
          <a:p>
            <a:r>
              <a:rPr lang="en-IN"/>
              <a:t>Dr Somaraju Suvvari                                                                                                        NITP -- CS3401</a:t>
            </a:r>
          </a:p>
        </p:txBody>
      </p:sp>
      <p:sp>
        <p:nvSpPr>
          <p:cNvPr id="6" name="Slide Number Placeholder 5">
            <a:extLst>
              <a:ext uri="{FF2B5EF4-FFF2-40B4-BE49-F238E27FC236}">
                <a16:creationId xmlns:a16="http://schemas.microsoft.com/office/drawing/2014/main" id="{8782C078-F458-46E0-BD37-CF0210F829FA}"/>
              </a:ext>
            </a:extLst>
          </p:cNvPr>
          <p:cNvSpPr>
            <a:spLocks noGrp="1"/>
          </p:cNvSpPr>
          <p:nvPr>
            <p:ph type="sldNum" sz="quarter" idx="12"/>
          </p:nvPr>
        </p:nvSpPr>
        <p:spPr/>
        <p:txBody>
          <a:bodyPr/>
          <a:lstStyle/>
          <a:p>
            <a:fld id="{11B1A458-33C9-4BF4-B91A-A10851AC5830}" type="slidenum">
              <a:rPr lang="en-IN" smtClean="0"/>
              <a:t>‹#›</a:t>
            </a:fld>
            <a:endParaRPr lang="en-IN"/>
          </a:p>
        </p:txBody>
      </p:sp>
    </p:spTree>
    <p:extLst>
      <p:ext uri="{BB962C8B-B14F-4D97-AF65-F5344CB8AC3E}">
        <p14:creationId xmlns:p14="http://schemas.microsoft.com/office/powerpoint/2010/main" val="3150158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F78DA-81C5-4DC7-BDF9-DE4E8D859B8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A37437A-EA42-4DAF-B4A2-2E9C8230F56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7FE8AB1-E2CB-4FA7-8372-E79FC382BBEB}"/>
              </a:ext>
            </a:extLst>
          </p:cNvPr>
          <p:cNvSpPr>
            <a:spLocks noGrp="1"/>
          </p:cNvSpPr>
          <p:nvPr>
            <p:ph type="dt" sz="half" idx="10"/>
          </p:nvPr>
        </p:nvSpPr>
        <p:spPr/>
        <p:txBody>
          <a:bodyPr/>
          <a:lstStyle/>
          <a:p>
            <a:fld id="{48AA5B13-4B3C-4FE5-AFE0-A7A9E5C5A41A}" type="datetime1">
              <a:rPr lang="en-IN" smtClean="0"/>
              <a:t>08-10-2021</a:t>
            </a:fld>
            <a:endParaRPr lang="en-IN"/>
          </a:p>
        </p:txBody>
      </p:sp>
      <p:sp>
        <p:nvSpPr>
          <p:cNvPr id="5" name="Footer Placeholder 4">
            <a:extLst>
              <a:ext uri="{FF2B5EF4-FFF2-40B4-BE49-F238E27FC236}">
                <a16:creationId xmlns:a16="http://schemas.microsoft.com/office/drawing/2014/main" id="{3B10CAD3-CD12-448E-9505-B91E24B95503}"/>
              </a:ext>
            </a:extLst>
          </p:cNvPr>
          <p:cNvSpPr>
            <a:spLocks noGrp="1"/>
          </p:cNvSpPr>
          <p:nvPr>
            <p:ph type="ftr" sz="quarter" idx="11"/>
          </p:nvPr>
        </p:nvSpPr>
        <p:spPr/>
        <p:txBody>
          <a:bodyPr/>
          <a:lstStyle/>
          <a:p>
            <a:r>
              <a:rPr lang="en-IN"/>
              <a:t>Dr Somaraju Suvvari                                                                                                        NITP -- CS3401</a:t>
            </a:r>
          </a:p>
        </p:txBody>
      </p:sp>
      <p:sp>
        <p:nvSpPr>
          <p:cNvPr id="6" name="Slide Number Placeholder 5">
            <a:extLst>
              <a:ext uri="{FF2B5EF4-FFF2-40B4-BE49-F238E27FC236}">
                <a16:creationId xmlns:a16="http://schemas.microsoft.com/office/drawing/2014/main" id="{5EBB1107-0517-4AA2-8704-17194F6C6D2B}"/>
              </a:ext>
            </a:extLst>
          </p:cNvPr>
          <p:cNvSpPr>
            <a:spLocks noGrp="1"/>
          </p:cNvSpPr>
          <p:nvPr>
            <p:ph type="sldNum" sz="quarter" idx="12"/>
          </p:nvPr>
        </p:nvSpPr>
        <p:spPr/>
        <p:txBody>
          <a:bodyPr/>
          <a:lstStyle/>
          <a:p>
            <a:fld id="{11B1A458-33C9-4BF4-B91A-A10851AC5830}" type="slidenum">
              <a:rPr lang="en-IN" smtClean="0"/>
              <a:t>‹#›</a:t>
            </a:fld>
            <a:endParaRPr lang="en-IN"/>
          </a:p>
        </p:txBody>
      </p:sp>
    </p:spTree>
    <p:extLst>
      <p:ext uri="{BB962C8B-B14F-4D97-AF65-F5344CB8AC3E}">
        <p14:creationId xmlns:p14="http://schemas.microsoft.com/office/powerpoint/2010/main" val="40923486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182DD-6846-4841-8430-9F17303723D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AC8C02D-4F7A-4D5E-8A1B-B7E0E159B55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558D6BD-F764-402F-B7D6-58769209BB2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DC238CB-8321-41B1-B3C3-11B1EE86A839}"/>
              </a:ext>
            </a:extLst>
          </p:cNvPr>
          <p:cNvSpPr>
            <a:spLocks noGrp="1"/>
          </p:cNvSpPr>
          <p:nvPr>
            <p:ph type="dt" sz="half" idx="10"/>
          </p:nvPr>
        </p:nvSpPr>
        <p:spPr/>
        <p:txBody>
          <a:bodyPr/>
          <a:lstStyle/>
          <a:p>
            <a:fld id="{0A37140F-B424-4347-93FC-B7F84025D2E8}" type="datetime1">
              <a:rPr lang="en-IN" smtClean="0"/>
              <a:t>08-10-2021</a:t>
            </a:fld>
            <a:endParaRPr lang="en-IN"/>
          </a:p>
        </p:txBody>
      </p:sp>
      <p:sp>
        <p:nvSpPr>
          <p:cNvPr id="6" name="Footer Placeholder 5">
            <a:extLst>
              <a:ext uri="{FF2B5EF4-FFF2-40B4-BE49-F238E27FC236}">
                <a16:creationId xmlns:a16="http://schemas.microsoft.com/office/drawing/2014/main" id="{F93FDB7C-1CA8-4D2D-9487-83805FF7B081}"/>
              </a:ext>
            </a:extLst>
          </p:cNvPr>
          <p:cNvSpPr>
            <a:spLocks noGrp="1"/>
          </p:cNvSpPr>
          <p:nvPr>
            <p:ph type="ftr" sz="quarter" idx="11"/>
          </p:nvPr>
        </p:nvSpPr>
        <p:spPr/>
        <p:txBody>
          <a:bodyPr/>
          <a:lstStyle/>
          <a:p>
            <a:r>
              <a:rPr lang="en-IN"/>
              <a:t>Dr Somaraju Suvvari                                                                                                        NITP -- CS3401</a:t>
            </a:r>
          </a:p>
        </p:txBody>
      </p:sp>
      <p:sp>
        <p:nvSpPr>
          <p:cNvPr id="7" name="Slide Number Placeholder 6">
            <a:extLst>
              <a:ext uri="{FF2B5EF4-FFF2-40B4-BE49-F238E27FC236}">
                <a16:creationId xmlns:a16="http://schemas.microsoft.com/office/drawing/2014/main" id="{CC59CF47-EB8F-41D5-8B8B-5B99B3B5805A}"/>
              </a:ext>
            </a:extLst>
          </p:cNvPr>
          <p:cNvSpPr>
            <a:spLocks noGrp="1"/>
          </p:cNvSpPr>
          <p:nvPr>
            <p:ph type="sldNum" sz="quarter" idx="12"/>
          </p:nvPr>
        </p:nvSpPr>
        <p:spPr/>
        <p:txBody>
          <a:bodyPr/>
          <a:lstStyle/>
          <a:p>
            <a:fld id="{11B1A458-33C9-4BF4-B91A-A10851AC5830}" type="slidenum">
              <a:rPr lang="en-IN" smtClean="0"/>
              <a:t>‹#›</a:t>
            </a:fld>
            <a:endParaRPr lang="en-IN"/>
          </a:p>
        </p:txBody>
      </p:sp>
    </p:spTree>
    <p:extLst>
      <p:ext uri="{BB962C8B-B14F-4D97-AF65-F5344CB8AC3E}">
        <p14:creationId xmlns:p14="http://schemas.microsoft.com/office/powerpoint/2010/main" val="40154948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ECB51-425C-43D2-8052-3488113AC0C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1A7E3A3-858B-4FCC-AD93-56700BDC46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D0D6D6-D5B3-4606-B0FA-B4BA5567E7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C7FBEE8-CFA4-49AA-80F4-5C809C5E4D7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4508A14-6F8C-4829-99B2-4E7547F0453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C06C805-1FC3-4795-A111-C52814780A71}"/>
              </a:ext>
            </a:extLst>
          </p:cNvPr>
          <p:cNvSpPr>
            <a:spLocks noGrp="1"/>
          </p:cNvSpPr>
          <p:nvPr>
            <p:ph type="dt" sz="half" idx="10"/>
          </p:nvPr>
        </p:nvSpPr>
        <p:spPr/>
        <p:txBody>
          <a:bodyPr/>
          <a:lstStyle/>
          <a:p>
            <a:fld id="{4B1DA29A-8831-4C46-8560-7653F287C7BA}" type="datetime1">
              <a:rPr lang="en-IN" smtClean="0"/>
              <a:t>08-10-2021</a:t>
            </a:fld>
            <a:endParaRPr lang="en-IN"/>
          </a:p>
        </p:txBody>
      </p:sp>
      <p:sp>
        <p:nvSpPr>
          <p:cNvPr id="8" name="Footer Placeholder 7">
            <a:extLst>
              <a:ext uri="{FF2B5EF4-FFF2-40B4-BE49-F238E27FC236}">
                <a16:creationId xmlns:a16="http://schemas.microsoft.com/office/drawing/2014/main" id="{BFFBE5F0-BB3F-4A6C-BE89-28B7B4EADAF7}"/>
              </a:ext>
            </a:extLst>
          </p:cNvPr>
          <p:cNvSpPr>
            <a:spLocks noGrp="1"/>
          </p:cNvSpPr>
          <p:nvPr>
            <p:ph type="ftr" sz="quarter" idx="11"/>
          </p:nvPr>
        </p:nvSpPr>
        <p:spPr/>
        <p:txBody>
          <a:bodyPr/>
          <a:lstStyle/>
          <a:p>
            <a:r>
              <a:rPr lang="en-IN"/>
              <a:t>Dr Somaraju Suvvari                                                                                                        NITP -- CS3401</a:t>
            </a:r>
          </a:p>
        </p:txBody>
      </p:sp>
      <p:sp>
        <p:nvSpPr>
          <p:cNvPr id="9" name="Slide Number Placeholder 8">
            <a:extLst>
              <a:ext uri="{FF2B5EF4-FFF2-40B4-BE49-F238E27FC236}">
                <a16:creationId xmlns:a16="http://schemas.microsoft.com/office/drawing/2014/main" id="{D8C34FEE-6CFA-4E3D-AEB1-98385B7E4A41}"/>
              </a:ext>
            </a:extLst>
          </p:cNvPr>
          <p:cNvSpPr>
            <a:spLocks noGrp="1"/>
          </p:cNvSpPr>
          <p:nvPr>
            <p:ph type="sldNum" sz="quarter" idx="12"/>
          </p:nvPr>
        </p:nvSpPr>
        <p:spPr/>
        <p:txBody>
          <a:bodyPr/>
          <a:lstStyle/>
          <a:p>
            <a:fld id="{11B1A458-33C9-4BF4-B91A-A10851AC5830}" type="slidenum">
              <a:rPr lang="en-IN" smtClean="0"/>
              <a:t>‹#›</a:t>
            </a:fld>
            <a:endParaRPr lang="en-IN"/>
          </a:p>
        </p:txBody>
      </p:sp>
    </p:spTree>
    <p:extLst>
      <p:ext uri="{BB962C8B-B14F-4D97-AF65-F5344CB8AC3E}">
        <p14:creationId xmlns:p14="http://schemas.microsoft.com/office/powerpoint/2010/main" val="11573298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08566-F77E-47DB-A99B-B09CB0419DC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89EC361-ABF8-494B-82C6-40A77CA853DF}"/>
              </a:ext>
            </a:extLst>
          </p:cNvPr>
          <p:cNvSpPr>
            <a:spLocks noGrp="1"/>
          </p:cNvSpPr>
          <p:nvPr>
            <p:ph type="dt" sz="half" idx="10"/>
          </p:nvPr>
        </p:nvSpPr>
        <p:spPr/>
        <p:txBody>
          <a:bodyPr/>
          <a:lstStyle/>
          <a:p>
            <a:fld id="{6D7026C8-C731-4B28-8C7D-EB2FDB6C3DEC}" type="datetime1">
              <a:rPr lang="en-IN" smtClean="0"/>
              <a:t>08-10-2021</a:t>
            </a:fld>
            <a:endParaRPr lang="en-IN"/>
          </a:p>
        </p:txBody>
      </p:sp>
      <p:sp>
        <p:nvSpPr>
          <p:cNvPr id="4" name="Footer Placeholder 3">
            <a:extLst>
              <a:ext uri="{FF2B5EF4-FFF2-40B4-BE49-F238E27FC236}">
                <a16:creationId xmlns:a16="http://schemas.microsoft.com/office/drawing/2014/main" id="{27B85198-2DE7-4166-82AD-ACDD1AC0AEB8}"/>
              </a:ext>
            </a:extLst>
          </p:cNvPr>
          <p:cNvSpPr>
            <a:spLocks noGrp="1"/>
          </p:cNvSpPr>
          <p:nvPr>
            <p:ph type="ftr" sz="quarter" idx="11"/>
          </p:nvPr>
        </p:nvSpPr>
        <p:spPr/>
        <p:txBody>
          <a:bodyPr/>
          <a:lstStyle/>
          <a:p>
            <a:r>
              <a:rPr lang="en-IN"/>
              <a:t>Dr Somaraju Suvvari                                                                                                        NITP -- CS3401</a:t>
            </a:r>
          </a:p>
        </p:txBody>
      </p:sp>
      <p:sp>
        <p:nvSpPr>
          <p:cNvPr id="5" name="Slide Number Placeholder 4">
            <a:extLst>
              <a:ext uri="{FF2B5EF4-FFF2-40B4-BE49-F238E27FC236}">
                <a16:creationId xmlns:a16="http://schemas.microsoft.com/office/drawing/2014/main" id="{41907F72-1264-4CE7-851F-FCBC82BA5539}"/>
              </a:ext>
            </a:extLst>
          </p:cNvPr>
          <p:cNvSpPr>
            <a:spLocks noGrp="1"/>
          </p:cNvSpPr>
          <p:nvPr>
            <p:ph type="sldNum" sz="quarter" idx="12"/>
          </p:nvPr>
        </p:nvSpPr>
        <p:spPr/>
        <p:txBody>
          <a:bodyPr/>
          <a:lstStyle/>
          <a:p>
            <a:fld id="{11B1A458-33C9-4BF4-B91A-A10851AC5830}" type="slidenum">
              <a:rPr lang="en-IN" smtClean="0"/>
              <a:t>‹#›</a:t>
            </a:fld>
            <a:endParaRPr lang="en-IN"/>
          </a:p>
        </p:txBody>
      </p:sp>
    </p:spTree>
    <p:extLst>
      <p:ext uri="{BB962C8B-B14F-4D97-AF65-F5344CB8AC3E}">
        <p14:creationId xmlns:p14="http://schemas.microsoft.com/office/powerpoint/2010/main" val="13794571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D02D73-C313-4C24-B325-FBA87A1C0F94}"/>
              </a:ext>
            </a:extLst>
          </p:cNvPr>
          <p:cNvSpPr>
            <a:spLocks noGrp="1"/>
          </p:cNvSpPr>
          <p:nvPr>
            <p:ph type="dt" sz="half" idx="10"/>
          </p:nvPr>
        </p:nvSpPr>
        <p:spPr/>
        <p:txBody>
          <a:bodyPr/>
          <a:lstStyle/>
          <a:p>
            <a:fld id="{9179E0AD-24EE-4A92-966E-E6E328C5DFD0}" type="datetime1">
              <a:rPr lang="en-IN" smtClean="0"/>
              <a:t>08-10-2021</a:t>
            </a:fld>
            <a:endParaRPr lang="en-IN"/>
          </a:p>
        </p:txBody>
      </p:sp>
      <p:sp>
        <p:nvSpPr>
          <p:cNvPr id="3" name="Footer Placeholder 2">
            <a:extLst>
              <a:ext uri="{FF2B5EF4-FFF2-40B4-BE49-F238E27FC236}">
                <a16:creationId xmlns:a16="http://schemas.microsoft.com/office/drawing/2014/main" id="{FF513EB7-B3C7-42BD-9ABA-ACD7F4E0B137}"/>
              </a:ext>
            </a:extLst>
          </p:cNvPr>
          <p:cNvSpPr>
            <a:spLocks noGrp="1"/>
          </p:cNvSpPr>
          <p:nvPr>
            <p:ph type="ftr" sz="quarter" idx="11"/>
          </p:nvPr>
        </p:nvSpPr>
        <p:spPr/>
        <p:txBody>
          <a:bodyPr/>
          <a:lstStyle/>
          <a:p>
            <a:r>
              <a:rPr lang="en-IN"/>
              <a:t>Dr Somaraju Suvvari                                                                                                        NITP -- CS3401</a:t>
            </a:r>
          </a:p>
        </p:txBody>
      </p:sp>
      <p:sp>
        <p:nvSpPr>
          <p:cNvPr id="4" name="Slide Number Placeholder 3">
            <a:extLst>
              <a:ext uri="{FF2B5EF4-FFF2-40B4-BE49-F238E27FC236}">
                <a16:creationId xmlns:a16="http://schemas.microsoft.com/office/drawing/2014/main" id="{174EF780-14F9-4882-B3F0-9EB64E8B927D}"/>
              </a:ext>
            </a:extLst>
          </p:cNvPr>
          <p:cNvSpPr>
            <a:spLocks noGrp="1"/>
          </p:cNvSpPr>
          <p:nvPr>
            <p:ph type="sldNum" sz="quarter" idx="12"/>
          </p:nvPr>
        </p:nvSpPr>
        <p:spPr/>
        <p:txBody>
          <a:bodyPr/>
          <a:lstStyle/>
          <a:p>
            <a:fld id="{11B1A458-33C9-4BF4-B91A-A10851AC5830}" type="slidenum">
              <a:rPr lang="en-IN" smtClean="0"/>
              <a:t>‹#›</a:t>
            </a:fld>
            <a:endParaRPr lang="en-IN"/>
          </a:p>
        </p:txBody>
      </p:sp>
    </p:spTree>
    <p:extLst>
      <p:ext uri="{BB962C8B-B14F-4D97-AF65-F5344CB8AC3E}">
        <p14:creationId xmlns:p14="http://schemas.microsoft.com/office/powerpoint/2010/main" val="2080020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0944A-6CFE-4D52-9A04-13A025D2B7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60C4F61-F6E8-4568-AD54-C5018316543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24EFC94-1DD3-4CA5-878D-257CDACA0B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5220E0-9EA1-41CC-95C7-35660B071A2E}"/>
              </a:ext>
            </a:extLst>
          </p:cNvPr>
          <p:cNvSpPr>
            <a:spLocks noGrp="1"/>
          </p:cNvSpPr>
          <p:nvPr>
            <p:ph type="dt" sz="half" idx="10"/>
          </p:nvPr>
        </p:nvSpPr>
        <p:spPr/>
        <p:txBody>
          <a:bodyPr/>
          <a:lstStyle/>
          <a:p>
            <a:fld id="{F9EC41AE-7614-4D15-A30F-686B666AB42E}" type="datetime1">
              <a:rPr lang="en-IN" smtClean="0"/>
              <a:t>08-10-2021</a:t>
            </a:fld>
            <a:endParaRPr lang="en-IN"/>
          </a:p>
        </p:txBody>
      </p:sp>
      <p:sp>
        <p:nvSpPr>
          <p:cNvPr id="6" name="Footer Placeholder 5">
            <a:extLst>
              <a:ext uri="{FF2B5EF4-FFF2-40B4-BE49-F238E27FC236}">
                <a16:creationId xmlns:a16="http://schemas.microsoft.com/office/drawing/2014/main" id="{AE03B1B4-C509-4051-B3D3-3DD81C4E79C4}"/>
              </a:ext>
            </a:extLst>
          </p:cNvPr>
          <p:cNvSpPr>
            <a:spLocks noGrp="1"/>
          </p:cNvSpPr>
          <p:nvPr>
            <p:ph type="ftr" sz="quarter" idx="11"/>
          </p:nvPr>
        </p:nvSpPr>
        <p:spPr/>
        <p:txBody>
          <a:bodyPr/>
          <a:lstStyle/>
          <a:p>
            <a:r>
              <a:rPr lang="en-IN"/>
              <a:t>Dr Somaraju Suvvari                                                                                                        NITP -- CS3401</a:t>
            </a:r>
          </a:p>
        </p:txBody>
      </p:sp>
      <p:sp>
        <p:nvSpPr>
          <p:cNvPr id="7" name="Slide Number Placeholder 6">
            <a:extLst>
              <a:ext uri="{FF2B5EF4-FFF2-40B4-BE49-F238E27FC236}">
                <a16:creationId xmlns:a16="http://schemas.microsoft.com/office/drawing/2014/main" id="{417940BC-18A9-4FEE-A2B8-534399D74B9B}"/>
              </a:ext>
            </a:extLst>
          </p:cNvPr>
          <p:cNvSpPr>
            <a:spLocks noGrp="1"/>
          </p:cNvSpPr>
          <p:nvPr>
            <p:ph type="sldNum" sz="quarter" idx="12"/>
          </p:nvPr>
        </p:nvSpPr>
        <p:spPr/>
        <p:txBody>
          <a:bodyPr/>
          <a:lstStyle/>
          <a:p>
            <a:fld id="{11B1A458-33C9-4BF4-B91A-A10851AC5830}" type="slidenum">
              <a:rPr lang="en-IN" smtClean="0"/>
              <a:t>‹#›</a:t>
            </a:fld>
            <a:endParaRPr lang="en-IN"/>
          </a:p>
        </p:txBody>
      </p:sp>
    </p:spTree>
    <p:extLst>
      <p:ext uri="{BB962C8B-B14F-4D97-AF65-F5344CB8AC3E}">
        <p14:creationId xmlns:p14="http://schemas.microsoft.com/office/powerpoint/2010/main" val="3402242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DE3C7-1CC1-4C41-9482-7AD47F6EC7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5341F2E-7224-4DAC-81D9-3B0C7340648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E5C00DB-0407-4996-8524-B532C547AA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11A751-99F6-467F-822E-8C4CC79AD934}"/>
              </a:ext>
            </a:extLst>
          </p:cNvPr>
          <p:cNvSpPr>
            <a:spLocks noGrp="1"/>
          </p:cNvSpPr>
          <p:nvPr>
            <p:ph type="dt" sz="half" idx="10"/>
          </p:nvPr>
        </p:nvSpPr>
        <p:spPr/>
        <p:txBody>
          <a:bodyPr/>
          <a:lstStyle/>
          <a:p>
            <a:fld id="{A5CB4359-C530-4AFE-9913-264C4DB6AA5F}" type="datetime1">
              <a:rPr lang="en-IN" smtClean="0"/>
              <a:t>08-10-2021</a:t>
            </a:fld>
            <a:endParaRPr lang="en-IN"/>
          </a:p>
        </p:txBody>
      </p:sp>
      <p:sp>
        <p:nvSpPr>
          <p:cNvPr id="6" name="Footer Placeholder 5">
            <a:extLst>
              <a:ext uri="{FF2B5EF4-FFF2-40B4-BE49-F238E27FC236}">
                <a16:creationId xmlns:a16="http://schemas.microsoft.com/office/drawing/2014/main" id="{C5F8ABE9-ABB8-4495-ABEF-EADAAC83A850}"/>
              </a:ext>
            </a:extLst>
          </p:cNvPr>
          <p:cNvSpPr>
            <a:spLocks noGrp="1"/>
          </p:cNvSpPr>
          <p:nvPr>
            <p:ph type="ftr" sz="quarter" idx="11"/>
          </p:nvPr>
        </p:nvSpPr>
        <p:spPr/>
        <p:txBody>
          <a:bodyPr/>
          <a:lstStyle/>
          <a:p>
            <a:r>
              <a:rPr lang="en-IN"/>
              <a:t>Dr Somaraju Suvvari                                                                                                        NITP -- CS3401</a:t>
            </a:r>
          </a:p>
        </p:txBody>
      </p:sp>
      <p:sp>
        <p:nvSpPr>
          <p:cNvPr id="7" name="Slide Number Placeholder 6">
            <a:extLst>
              <a:ext uri="{FF2B5EF4-FFF2-40B4-BE49-F238E27FC236}">
                <a16:creationId xmlns:a16="http://schemas.microsoft.com/office/drawing/2014/main" id="{CE8F66A1-EA3A-415C-93E3-08A1DB44636D}"/>
              </a:ext>
            </a:extLst>
          </p:cNvPr>
          <p:cNvSpPr>
            <a:spLocks noGrp="1"/>
          </p:cNvSpPr>
          <p:nvPr>
            <p:ph type="sldNum" sz="quarter" idx="12"/>
          </p:nvPr>
        </p:nvSpPr>
        <p:spPr/>
        <p:txBody>
          <a:bodyPr/>
          <a:lstStyle/>
          <a:p>
            <a:fld id="{11B1A458-33C9-4BF4-B91A-A10851AC5830}" type="slidenum">
              <a:rPr lang="en-IN" smtClean="0"/>
              <a:t>‹#›</a:t>
            </a:fld>
            <a:endParaRPr lang="en-IN"/>
          </a:p>
        </p:txBody>
      </p:sp>
    </p:spTree>
    <p:extLst>
      <p:ext uri="{BB962C8B-B14F-4D97-AF65-F5344CB8AC3E}">
        <p14:creationId xmlns:p14="http://schemas.microsoft.com/office/powerpoint/2010/main" val="1567716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7CC79F0-F9C6-4AE1-A18F-F0826D9B89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7931061-01D6-4C80-B758-56A7F0FB84E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13FCAD2-93CA-4DBB-8505-614943034B2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C2B7E0-0183-49C8-BC3A-18359561831C}" type="datetime1">
              <a:rPr lang="en-IN" smtClean="0"/>
              <a:t>08-10-2021</a:t>
            </a:fld>
            <a:endParaRPr lang="en-IN"/>
          </a:p>
        </p:txBody>
      </p:sp>
      <p:sp>
        <p:nvSpPr>
          <p:cNvPr id="5" name="Footer Placeholder 4">
            <a:extLst>
              <a:ext uri="{FF2B5EF4-FFF2-40B4-BE49-F238E27FC236}">
                <a16:creationId xmlns:a16="http://schemas.microsoft.com/office/drawing/2014/main" id="{468E0BBC-FA46-4084-805E-A6F54786E8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Dr Somaraju Suvvari                                                                                                        NITP -- CS3401</a:t>
            </a:r>
          </a:p>
        </p:txBody>
      </p:sp>
      <p:sp>
        <p:nvSpPr>
          <p:cNvPr id="6" name="Slide Number Placeholder 5">
            <a:extLst>
              <a:ext uri="{FF2B5EF4-FFF2-40B4-BE49-F238E27FC236}">
                <a16:creationId xmlns:a16="http://schemas.microsoft.com/office/drawing/2014/main" id="{00579889-CB96-4C2B-BD37-382A703E7D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B1A458-33C9-4BF4-B91A-A10851AC5830}" type="slidenum">
              <a:rPr lang="en-IN" smtClean="0"/>
              <a:t>‹#›</a:t>
            </a:fld>
            <a:endParaRPr lang="en-IN"/>
          </a:p>
        </p:txBody>
      </p:sp>
    </p:spTree>
    <p:extLst>
      <p:ext uri="{BB962C8B-B14F-4D97-AF65-F5344CB8AC3E}">
        <p14:creationId xmlns:p14="http://schemas.microsoft.com/office/powerpoint/2010/main" val="433710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a:xfrm>
            <a:off x="1981200" y="1040363"/>
            <a:ext cx="8229600" cy="1752600"/>
          </a:xfrm>
        </p:spPr>
        <p:txBody>
          <a:bodyPr rtlCol="0">
            <a:normAutofit/>
          </a:bodyPr>
          <a:lstStyle/>
          <a:p>
            <a:pPr algn="ctr" eaLnBrk="1" fontAlgn="auto" hangingPunct="1">
              <a:spcAft>
                <a:spcPts val="0"/>
              </a:spcAft>
              <a:defRPr/>
            </a:pPr>
            <a:r>
              <a:rPr lang="en-US" sz="4000" dirty="0">
                <a:solidFill>
                  <a:srgbClr val="FFC000"/>
                </a:solidFill>
                <a:latin typeface="Times New Roman" panose="02020603050405020304" pitchFamily="18" charset="0"/>
                <a:cs typeface="Times New Roman" panose="02020603050405020304" pitchFamily="18" charset="0"/>
              </a:rPr>
              <a:t>DATA STRUCTURES</a:t>
            </a:r>
            <a:br>
              <a:rPr lang="en-US" sz="4000" dirty="0">
                <a:latin typeface="Times New Roman" panose="02020603050405020304" pitchFamily="18" charset="0"/>
                <a:cs typeface="Times New Roman" panose="02020603050405020304" pitchFamily="18" charset="0"/>
              </a:rPr>
            </a:br>
            <a:r>
              <a:rPr lang="en-US" sz="2700" dirty="0">
                <a:solidFill>
                  <a:srgbClr val="92D050"/>
                </a:solidFill>
                <a:latin typeface="Times New Roman" panose="02020603050405020304" pitchFamily="18" charset="0"/>
                <a:cs typeface="Times New Roman" panose="02020603050405020304" pitchFamily="18" charset="0"/>
              </a:rPr>
              <a:t>(</a:t>
            </a:r>
            <a:r>
              <a:rPr lang="en-US" sz="2700" b="1" i="1" spc="-15" dirty="0">
                <a:solidFill>
                  <a:srgbClr val="92D050"/>
                </a:solidFill>
                <a:latin typeface="Times New Roman" panose="02020603050405020304" pitchFamily="18" charset="0"/>
                <a:ea typeface="Calibri Light" panose="020F0302020204030204" pitchFamily="34" charset="0"/>
              </a:rPr>
              <a:t>CS3401)</a:t>
            </a:r>
            <a:endParaRPr lang="en-US" sz="2700" dirty="0">
              <a:solidFill>
                <a:srgbClr val="92D050"/>
              </a:solidFill>
              <a:latin typeface="Times New Roman" panose="02020603050405020304" pitchFamily="18" charset="0"/>
              <a:cs typeface="Times New Roman" panose="02020603050405020304" pitchFamily="18" charset="0"/>
            </a:endParaRPr>
          </a:p>
        </p:txBody>
      </p:sp>
      <p:sp>
        <p:nvSpPr>
          <p:cNvPr id="2051" name="Rectangle 3"/>
          <p:cNvSpPr>
            <a:spLocks noGrp="1" noChangeArrowheads="1"/>
          </p:cNvSpPr>
          <p:nvPr>
            <p:ph idx="1"/>
          </p:nvPr>
        </p:nvSpPr>
        <p:spPr>
          <a:xfrm>
            <a:off x="1981200" y="4648200"/>
            <a:ext cx="8229600" cy="1524000"/>
          </a:xfrm>
        </p:spPr>
        <p:txBody>
          <a:bodyPr>
            <a:normAutofit fontScale="92500" lnSpcReduction="20000"/>
          </a:bodyPr>
          <a:lstStyle/>
          <a:p>
            <a:pPr marL="0" indent="0" algn="ctr" eaLnBrk="1" hangingPunct="1">
              <a:buNone/>
            </a:pPr>
            <a:r>
              <a:rPr lang="en-US" sz="2400" dirty="0">
                <a:solidFill>
                  <a:srgbClr val="00B0F0"/>
                </a:solidFill>
                <a:latin typeface="Times New Roman" panose="02020603050405020304" pitchFamily="18" charset="0"/>
                <a:cs typeface="Times New Roman" panose="02020603050405020304" pitchFamily="18" charset="0"/>
              </a:rPr>
              <a:t>Dr. Somaraju Suvvari, </a:t>
            </a:r>
          </a:p>
          <a:p>
            <a:pPr marL="0" indent="0" algn="ctr" eaLnBrk="1" hangingPunct="1">
              <a:buNone/>
            </a:pPr>
            <a:r>
              <a:rPr lang="en-US" sz="2400" dirty="0">
                <a:solidFill>
                  <a:srgbClr val="00B0F0"/>
                </a:solidFill>
                <a:latin typeface="Times New Roman" panose="02020603050405020304" pitchFamily="18" charset="0"/>
                <a:cs typeface="Times New Roman" panose="02020603050405020304" pitchFamily="18" charset="0"/>
              </a:rPr>
              <a:t>Asst. Prof, Dept. of  CSE, NIT Patna.</a:t>
            </a:r>
          </a:p>
          <a:p>
            <a:pPr marL="0" indent="0" algn="ctr" eaLnBrk="1" hangingPunct="1">
              <a:buNone/>
            </a:pPr>
            <a:r>
              <a:rPr lang="en-US" sz="2400" dirty="0">
                <a:solidFill>
                  <a:srgbClr val="92D050"/>
                </a:solidFill>
                <a:latin typeface="Times New Roman" panose="02020603050405020304" pitchFamily="18" charset="0"/>
                <a:cs typeface="Times New Roman" panose="02020603050405020304" pitchFamily="18" charset="0"/>
              </a:rPr>
              <a:t>somaraju@nitp.ac.in</a:t>
            </a:r>
            <a:r>
              <a:rPr lang="en-US" sz="2400" dirty="0">
                <a:latin typeface="Times New Roman" panose="02020603050405020304" pitchFamily="18" charset="0"/>
                <a:cs typeface="Times New Roman" panose="02020603050405020304" pitchFamily="18" charset="0"/>
              </a:rPr>
              <a:t>; </a:t>
            </a:r>
          </a:p>
          <a:p>
            <a:pPr marL="0" indent="0" algn="ctr" eaLnBrk="1" hangingPunct="1">
              <a:buNone/>
            </a:pPr>
            <a:r>
              <a:rPr lang="en-US" sz="2400" dirty="0">
                <a:solidFill>
                  <a:srgbClr val="FFC000"/>
                </a:solidFill>
                <a:latin typeface="Times New Roman" panose="02020603050405020304" pitchFamily="18" charset="0"/>
                <a:cs typeface="Times New Roman" panose="02020603050405020304" pitchFamily="18" charset="0"/>
              </a:rPr>
              <a:t>soma2402@gmail.com;</a:t>
            </a:r>
          </a:p>
          <a:p>
            <a:pPr eaLnBrk="1" hangingPunct="1">
              <a:buFont typeface="Wingdings" pitchFamily="2" charset="2"/>
              <a:buNone/>
            </a:pPr>
            <a:endParaRPr lang="en-US" dirty="0"/>
          </a:p>
        </p:txBody>
      </p:sp>
      <p:sp>
        <p:nvSpPr>
          <p:cNvPr id="4" name="Footer Placeholder 4"/>
          <p:cNvSpPr>
            <a:spLocks noGrp="1"/>
          </p:cNvSpPr>
          <p:nvPr>
            <p:ph type="ftr" sz="quarter" idx="11"/>
          </p:nvPr>
        </p:nvSpPr>
        <p:spPr>
          <a:xfrm>
            <a:off x="685800" y="6356351"/>
            <a:ext cx="10820400" cy="365125"/>
          </a:xfrm>
        </p:spPr>
        <p:txBody>
          <a:bodyPr/>
          <a:lstStyle/>
          <a:p>
            <a:pPr>
              <a:defRPr/>
            </a:pPr>
            <a:r>
              <a:rPr lang="en-US" dirty="0"/>
              <a:t>Dr Somaraju </a:t>
            </a:r>
            <a:r>
              <a:rPr lang="en-US" dirty="0" err="1"/>
              <a:t>Suvvari</a:t>
            </a:r>
            <a:r>
              <a:rPr lang="en-US" dirty="0"/>
              <a:t>                                                                                                        NITP -- CS3401</a:t>
            </a:r>
          </a:p>
        </p:txBody>
      </p:sp>
      <p:sp>
        <p:nvSpPr>
          <p:cNvPr id="5" name="Slide Number Placeholder 5"/>
          <p:cNvSpPr>
            <a:spLocks noGrp="1"/>
          </p:cNvSpPr>
          <p:nvPr>
            <p:ph type="sldNum" sz="quarter" idx="12"/>
          </p:nvPr>
        </p:nvSpPr>
        <p:spPr>
          <a:xfrm>
            <a:off x="10668000" y="6356351"/>
            <a:ext cx="1143000" cy="365125"/>
          </a:xfrm>
        </p:spPr>
        <p:txBody>
          <a:bodyPr/>
          <a:lstStyle/>
          <a:p>
            <a:pPr>
              <a:defRPr/>
            </a:pPr>
            <a:fld id="{E41D059C-5EC6-444A-ABF9-AF16E38A1FC7}" type="slidenum">
              <a:rPr lang="en-US"/>
              <a:pPr>
                <a:defRPr/>
              </a:pPr>
              <a:t>1</a:t>
            </a:fld>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7226"/>
          </a:xfrm>
        </p:spPr>
        <p:txBody>
          <a:bodyPr>
            <a:normAutofit/>
          </a:bodyPr>
          <a:lstStyle/>
          <a:p>
            <a:pPr algn="ctr"/>
            <a:r>
              <a:rPr lang="en-US" sz="3600" b="1" dirty="0">
                <a:latin typeface="Times New Roman" panose="02020603050405020304" pitchFamily="18" charset="0"/>
                <a:cs typeface="Times New Roman" panose="02020603050405020304" pitchFamily="18" charset="0"/>
              </a:rPr>
              <a:t>Operations on a Queue</a:t>
            </a:r>
          </a:p>
        </p:txBody>
      </p:sp>
      <p:sp>
        <p:nvSpPr>
          <p:cNvPr id="3" name="Content Placeholder 2"/>
          <p:cNvSpPr>
            <a:spLocks noGrp="1"/>
          </p:cNvSpPr>
          <p:nvPr>
            <p:ph idx="1"/>
          </p:nvPr>
        </p:nvSpPr>
        <p:spPr>
          <a:xfrm>
            <a:off x="838200" y="1296955"/>
            <a:ext cx="10515600" cy="4880008"/>
          </a:xfrm>
        </p:spPr>
        <p:txBody>
          <a:bodyPr>
            <a:normAutofit/>
          </a:bodyPr>
          <a:lstStyle/>
          <a:p>
            <a:r>
              <a:rPr lang="en-US" sz="2400" dirty="0">
                <a:latin typeface="Times New Roman" panose="02020603050405020304" pitchFamily="18" charset="0"/>
                <a:cs typeface="Times New Roman" panose="02020603050405020304" pitchFamily="18" charset="0"/>
              </a:rPr>
              <a:t>The following mandatory operations are performed on a queue data structure...</a:t>
            </a:r>
          </a:p>
          <a:p>
            <a:pPr lvl="1"/>
            <a:endParaRPr lang="en-US" sz="2000" b="1" dirty="0">
              <a:latin typeface="Times New Roman" panose="02020603050405020304" pitchFamily="18" charset="0"/>
              <a:cs typeface="Times New Roman" panose="02020603050405020304" pitchFamily="18" charset="0"/>
            </a:endParaRPr>
          </a:p>
          <a:p>
            <a:pPr lvl="1"/>
            <a:r>
              <a:rPr lang="en-US" sz="2000" b="1" dirty="0">
                <a:latin typeface="Times New Roman" panose="02020603050405020304" pitchFamily="18" charset="0"/>
                <a:cs typeface="Times New Roman" panose="02020603050405020304" pitchFamily="18" charset="0"/>
              </a:rPr>
              <a:t>enQueue(value) -  To insert an element into the queue.</a:t>
            </a:r>
            <a:endParaRPr lang="en-US" b="1" dirty="0">
              <a:latin typeface="Times New Roman" panose="02020603050405020304" pitchFamily="18" charset="0"/>
              <a:cs typeface="Times New Roman" panose="02020603050405020304" pitchFamily="18" charset="0"/>
            </a:endParaRPr>
          </a:p>
          <a:p>
            <a:pPr lvl="1"/>
            <a:r>
              <a:rPr lang="en-US" sz="2000" b="1" dirty="0">
                <a:latin typeface="Times New Roman" panose="02020603050405020304" pitchFamily="18" charset="0"/>
                <a:cs typeface="Times New Roman" panose="02020603050405020304" pitchFamily="18" charset="0"/>
              </a:rPr>
              <a:t>deQueue() -  To delete an element from the queue.</a:t>
            </a:r>
          </a:p>
          <a:p>
            <a:pPr lvl="1"/>
            <a:endParaRPr lang="en-US" sz="2000" b="1" dirty="0">
              <a:latin typeface="Times New Roman" panose="02020603050405020304" pitchFamily="18" charset="0"/>
              <a:cs typeface="Times New Roman" panose="02020603050405020304" pitchFamily="18" charset="0"/>
            </a:endParaRPr>
          </a:p>
          <a:p>
            <a:pPr marL="457200" lvl="1" indent="0">
              <a:buNone/>
            </a:pPr>
            <a:endParaRPr lang="en-US" sz="2000" b="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following Auxiliary operations are performed on a queue data structure...</a:t>
            </a:r>
          </a:p>
          <a:p>
            <a:pPr lvl="1"/>
            <a:r>
              <a:rPr lang="en-US" sz="2000" b="1" dirty="0">
                <a:latin typeface="Times New Roman" panose="02020603050405020304" pitchFamily="18" charset="0"/>
                <a:cs typeface="Times New Roman" panose="02020603050405020304" pitchFamily="18" charset="0"/>
              </a:rPr>
              <a:t>display() - To display the elements of the queue</a:t>
            </a:r>
          </a:p>
        </p:txBody>
      </p:sp>
      <p:sp>
        <p:nvSpPr>
          <p:cNvPr id="4" name="Footer Placeholder 3">
            <a:extLst>
              <a:ext uri="{FF2B5EF4-FFF2-40B4-BE49-F238E27FC236}">
                <a16:creationId xmlns:a16="http://schemas.microsoft.com/office/drawing/2014/main" id="{B18A30CA-5A18-40AF-9311-F11B2B3D2B1E}"/>
              </a:ext>
            </a:extLst>
          </p:cNvPr>
          <p:cNvSpPr>
            <a:spLocks noGrp="1"/>
          </p:cNvSpPr>
          <p:nvPr>
            <p:ph type="ftr" sz="quarter" idx="11"/>
          </p:nvPr>
        </p:nvSpPr>
        <p:spPr/>
        <p:txBody>
          <a:bodyPr/>
          <a:lstStyle/>
          <a:p>
            <a:r>
              <a:rPr lang="en-IN"/>
              <a:t>Dr Somaraju Suvvari                                                                                                        NITP -- CS3401</a:t>
            </a:r>
          </a:p>
        </p:txBody>
      </p:sp>
      <p:sp>
        <p:nvSpPr>
          <p:cNvPr id="5" name="Slide Number Placeholder 4">
            <a:extLst>
              <a:ext uri="{FF2B5EF4-FFF2-40B4-BE49-F238E27FC236}">
                <a16:creationId xmlns:a16="http://schemas.microsoft.com/office/drawing/2014/main" id="{D1628109-1B49-46F9-B1B8-C76D1E9E1905}"/>
              </a:ext>
            </a:extLst>
          </p:cNvPr>
          <p:cNvSpPr>
            <a:spLocks noGrp="1"/>
          </p:cNvSpPr>
          <p:nvPr>
            <p:ph type="sldNum" sz="quarter" idx="12"/>
          </p:nvPr>
        </p:nvSpPr>
        <p:spPr/>
        <p:txBody>
          <a:bodyPr/>
          <a:lstStyle/>
          <a:p>
            <a:fld id="{11B1A458-33C9-4BF4-B91A-A10851AC5830}" type="slidenum">
              <a:rPr lang="en-IN" smtClean="0"/>
              <a:t>10</a:t>
            </a:fld>
            <a:endParaRPr lang="en-IN"/>
          </a:p>
        </p:txBody>
      </p:sp>
    </p:spTree>
    <p:extLst>
      <p:ext uri="{BB962C8B-B14F-4D97-AF65-F5344CB8AC3E}">
        <p14:creationId xmlns:p14="http://schemas.microsoft.com/office/powerpoint/2010/main" val="26878640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0920" y="192405"/>
            <a:ext cx="10515600" cy="711835"/>
          </a:xfrm>
        </p:spPr>
        <p:txBody>
          <a:bodyPr>
            <a:normAutofit fontScale="90000"/>
          </a:bodyPr>
          <a:lstStyle/>
          <a:p>
            <a:pPr algn="ctr"/>
            <a:br>
              <a:rPr lang="en-US" sz="4000" dirty="0">
                <a:latin typeface="Times New Roman" panose="02020603050405020304" pitchFamily="18" charset="0"/>
                <a:cs typeface="Times New Roman" panose="02020603050405020304" pitchFamily="18" charset="0"/>
              </a:rPr>
            </a:br>
            <a:r>
              <a:rPr lang="en-US" sz="4000" dirty="0">
                <a:latin typeface="Times New Roman" panose="02020603050405020304" pitchFamily="18" charset="0"/>
                <a:cs typeface="Times New Roman" panose="02020603050405020304" pitchFamily="18" charset="0"/>
              </a:rPr>
              <a:t>APPLICATIONS OF QUEUE</a:t>
            </a:r>
            <a:br>
              <a:rPr lang="en-US" b="1" dirty="0"/>
            </a:br>
            <a:endParaRPr lang="en-US" dirty="0"/>
          </a:p>
        </p:txBody>
      </p:sp>
      <p:sp>
        <p:nvSpPr>
          <p:cNvPr id="3" name="Content Placeholder 2"/>
          <p:cNvSpPr>
            <a:spLocks noGrp="1"/>
          </p:cNvSpPr>
          <p:nvPr>
            <p:ph idx="1"/>
          </p:nvPr>
        </p:nvSpPr>
        <p:spPr>
          <a:xfrm>
            <a:off x="838200" y="1158240"/>
            <a:ext cx="10515600" cy="5018723"/>
          </a:xfrm>
        </p:spPr>
        <p:txBody>
          <a:bodyPr>
            <a:normAutofit/>
          </a:bodyPr>
          <a:lstStyle/>
          <a:p>
            <a:pPr algn="just">
              <a:lnSpc>
                <a:spcPct val="150000"/>
              </a:lnSpc>
            </a:pPr>
            <a:r>
              <a:rPr lang="en-US" sz="2400" dirty="0">
                <a:latin typeface="Times New Roman" panose="02020603050405020304" pitchFamily="18" charset="0"/>
                <a:cs typeface="Times New Roman" panose="02020603050405020304" pitchFamily="18" charset="0"/>
              </a:rPr>
              <a:t>Queues are widely used as waiting lists for a single shared resource like printer, disk, CPU, scanner, etc.</a:t>
            </a:r>
          </a:p>
          <a:p>
            <a:pPr algn="just">
              <a:lnSpc>
                <a:spcPct val="150000"/>
              </a:lnSpc>
            </a:pPr>
            <a:r>
              <a:rPr lang="en-US" sz="2400" dirty="0">
                <a:latin typeface="Times New Roman" panose="02020603050405020304" pitchFamily="18" charset="0"/>
                <a:cs typeface="Times New Roman" panose="02020603050405020304" pitchFamily="18" charset="0"/>
              </a:rPr>
              <a:t>Queues are used to transfer data asynchronously (data not necessarily received at same rate as sent) between two processes (IO buffers), e.g., pipes, </a:t>
            </a:r>
            <a:r>
              <a:rPr lang="en-US" sz="2400" dirty="0" err="1">
                <a:latin typeface="Times New Roman" panose="02020603050405020304" pitchFamily="18" charset="0"/>
                <a:cs typeface="Times New Roman" panose="02020603050405020304" pitchFamily="18" charset="0"/>
              </a:rPr>
              <a:t>fle</a:t>
            </a:r>
            <a:r>
              <a:rPr lang="en-US" sz="2400" dirty="0">
                <a:latin typeface="Times New Roman" panose="02020603050405020304" pitchFamily="18" charset="0"/>
                <a:cs typeface="Times New Roman" panose="02020603050405020304" pitchFamily="18" charset="0"/>
              </a:rPr>
              <a:t> IO, sockets.</a:t>
            </a:r>
          </a:p>
          <a:p>
            <a:pPr algn="just">
              <a:lnSpc>
                <a:spcPct val="150000"/>
              </a:lnSpc>
            </a:pPr>
            <a:r>
              <a:rPr lang="en-US" sz="2400" dirty="0">
                <a:latin typeface="Times New Roman" panose="02020603050405020304" pitchFamily="18" charset="0"/>
                <a:cs typeface="Times New Roman" panose="02020603050405020304" pitchFamily="18" charset="0"/>
              </a:rPr>
              <a:t>Queues are used as buffers on MP3 players and portable CD players, iPod playlist.</a:t>
            </a:r>
          </a:p>
          <a:p>
            <a:pPr algn="just">
              <a:lnSpc>
                <a:spcPct val="150000"/>
              </a:lnSpc>
            </a:pPr>
            <a:r>
              <a:rPr lang="en-US" sz="2400" dirty="0">
                <a:latin typeface="Times New Roman" panose="02020603050405020304" pitchFamily="18" charset="0"/>
                <a:cs typeface="Times New Roman" panose="02020603050405020304" pitchFamily="18" charset="0"/>
              </a:rPr>
              <a:t>Queues are used in Playlist for jukebox to add songs to the end, play from the front of the list.</a:t>
            </a:r>
          </a:p>
        </p:txBody>
      </p:sp>
      <p:sp>
        <p:nvSpPr>
          <p:cNvPr id="4" name="Footer Placeholder 3">
            <a:extLst>
              <a:ext uri="{FF2B5EF4-FFF2-40B4-BE49-F238E27FC236}">
                <a16:creationId xmlns:a16="http://schemas.microsoft.com/office/drawing/2014/main" id="{4A94B483-52DB-45A9-8547-58DF6CC3A886}"/>
              </a:ext>
            </a:extLst>
          </p:cNvPr>
          <p:cNvSpPr>
            <a:spLocks noGrp="1"/>
          </p:cNvSpPr>
          <p:nvPr>
            <p:ph type="ftr" sz="quarter" idx="11"/>
          </p:nvPr>
        </p:nvSpPr>
        <p:spPr/>
        <p:txBody>
          <a:bodyPr/>
          <a:lstStyle/>
          <a:p>
            <a:r>
              <a:rPr lang="en-IN"/>
              <a:t>Dr Somaraju Suvvari                                                                                                        NITP -- CS3401</a:t>
            </a:r>
          </a:p>
        </p:txBody>
      </p:sp>
      <p:sp>
        <p:nvSpPr>
          <p:cNvPr id="5" name="Slide Number Placeholder 4">
            <a:extLst>
              <a:ext uri="{FF2B5EF4-FFF2-40B4-BE49-F238E27FC236}">
                <a16:creationId xmlns:a16="http://schemas.microsoft.com/office/drawing/2014/main" id="{7CD7C58E-B673-451E-B303-1859EDDF2EB7}"/>
              </a:ext>
            </a:extLst>
          </p:cNvPr>
          <p:cNvSpPr>
            <a:spLocks noGrp="1"/>
          </p:cNvSpPr>
          <p:nvPr>
            <p:ph type="sldNum" sz="quarter" idx="12"/>
          </p:nvPr>
        </p:nvSpPr>
        <p:spPr/>
        <p:txBody>
          <a:bodyPr/>
          <a:lstStyle/>
          <a:p>
            <a:fld id="{11B1A458-33C9-4BF4-B91A-A10851AC5830}" type="slidenum">
              <a:rPr lang="en-IN" smtClean="0"/>
              <a:t>11</a:t>
            </a:fld>
            <a:endParaRPr lang="en-IN"/>
          </a:p>
        </p:txBody>
      </p:sp>
    </p:spTree>
    <p:extLst>
      <p:ext uri="{BB962C8B-B14F-4D97-AF65-F5344CB8AC3E}">
        <p14:creationId xmlns:p14="http://schemas.microsoft.com/office/powerpoint/2010/main" val="1481191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0920" y="192405"/>
            <a:ext cx="10515600" cy="711835"/>
          </a:xfrm>
        </p:spPr>
        <p:txBody>
          <a:bodyPr>
            <a:normAutofit fontScale="90000"/>
          </a:bodyPr>
          <a:lstStyle/>
          <a:p>
            <a:pPr algn="ctr"/>
            <a:br>
              <a:rPr lang="en-US" sz="4000" dirty="0">
                <a:latin typeface="Times New Roman" panose="02020603050405020304" pitchFamily="18" charset="0"/>
                <a:cs typeface="Times New Roman" panose="02020603050405020304" pitchFamily="18" charset="0"/>
              </a:rPr>
            </a:br>
            <a:r>
              <a:rPr lang="en-US" sz="4000" dirty="0">
                <a:latin typeface="Times New Roman" panose="02020603050405020304" pitchFamily="18" charset="0"/>
                <a:cs typeface="Times New Roman" panose="02020603050405020304" pitchFamily="18" charset="0"/>
              </a:rPr>
              <a:t>APPLICATIONS OF QUEUE</a:t>
            </a:r>
            <a:br>
              <a:rPr lang="en-US" b="1" dirty="0"/>
            </a:br>
            <a:endParaRPr lang="en-US" dirty="0"/>
          </a:p>
        </p:txBody>
      </p:sp>
      <p:sp>
        <p:nvSpPr>
          <p:cNvPr id="3" name="Content Placeholder 2"/>
          <p:cNvSpPr>
            <a:spLocks noGrp="1"/>
          </p:cNvSpPr>
          <p:nvPr>
            <p:ph idx="1"/>
          </p:nvPr>
        </p:nvSpPr>
        <p:spPr>
          <a:xfrm>
            <a:off x="838200" y="1158240"/>
            <a:ext cx="10515600" cy="5018723"/>
          </a:xfrm>
        </p:spPr>
        <p:txBody>
          <a:bodyPr>
            <a:normAutofit/>
          </a:bodyPr>
          <a:lstStyle/>
          <a:p>
            <a:pPr algn="just">
              <a:lnSpc>
                <a:spcPct val="150000"/>
              </a:lnSpc>
            </a:pPr>
            <a:r>
              <a:rPr lang="en-US" sz="2400" dirty="0">
                <a:latin typeface="Times New Roman" panose="02020603050405020304" pitchFamily="18" charset="0"/>
                <a:cs typeface="Times New Roman" panose="02020603050405020304" pitchFamily="18" charset="0"/>
              </a:rPr>
              <a:t>Queues are used in operating system for handling interrupts. When programming a real-time system that can be interrupted; for example, by a mouse click, it is necessary to process the interrupts immediately, before proceeding with the current job. If the interrupts have to be handled in the order of arrival, then a FIFO queue is the appropriate data structure.</a:t>
            </a:r>
          </a:p>
          <a:p>
            <a:pPr algn="just">
              <a:lnSpc>
                <a:spcPct val="150000"/>
              </a:lnSpc>
            </a:pPr>
            <a:r>
              <a:rPr lang="en-US" sz="2400" dirty="0">
                <a:latin typeface="Times New Roman" panose="02020603050405020304" pitchFamily="18" charset="0"/>
                <a:cs typeface="Times New Roman" panose="02020603050405020304" pitchFamily="18" charset="0"/>
              </a:rPr>
              <a:t>Used as auxiliary data structure for algorithms, (for example in Breadth First Algorithm queue is used as an auxiliary  data structure). </a:t>
            </a:r>
          </a:p>
        </p:txBody>
      </p:sp>
      <p:sp>
        <p:nvSpPr>
          <p:cNvPr id="4" name="Footer Placeholder 3">
            <a:extLst>
              <a:ext uri="{FF2B5EF4-FFF2-40B4-BE49-F238E27FC236}">
                <a16:creationId xmlns:a16="http://schemas.microsoft.com/office/drawing/2014/main" id="{299933FA-FBB1-44F4-8240-3A8A00B1A47D}"/>
              </a:ext>
            </a:extLst>
          </p:cNvPr>
          <p:cNvSpPr>
            <a:spLocks noGrp="1"/>
          </p:cNvSpPr>
          <p:nvPr>
            <p:ph type="ftr" sz="quarter" idx="11"/>
          </p:nvPr>
        </p:nvSpPr>
        <p:spPr/>
        <p:txBody>
          <a:bodyPr/>
          <a:lstStyle/>
          <a:p>
            <a:r>
              <a:rPr lang="en-IN"/>
              <a:t>Dr Somaraju Suvvari                                                                                                        NITP -- CS3401</a:t>
            </a:r>
          </a:p>
        </p:txBody>
      </p:sp>
      <p:sp>
        <p:nvSpPr>
          <p:cNvPr id="5" name="Slide Number Placeholder 4">
            <a:extLst>
              <a:ext uri="{FF2B5EF4-FFF2-40B4-BE49-F238E27FC236}">
                <a16:creationId xmlns:a16="http://schemas.microsoft.com/office/drawing/2014/main" id="{91B69E17-761B-4E20-B7D3-210B7BA3029A}"/>
              </a:ext>
            </a:extLst>
          </p:cNvPr>
          <p:cNvSpPr>
            <a:spLocks noGrp="1"/>
          </p:cNvSpPr>
          <p:nvPr>
            <p:ph type="sldNum" sz="quarter" idx="12"/>
          </p:nvPr>
        </p:nvSpPr>
        <p:spPr/>
        <p:txBody>
          <a:bodyPr/>
          <a:lstStyle/>
          <a:p>
            <a:fld id="{11B1A458-33C9-4BF4-B91A-A10851AC5830}" type="slidenum">
              <a:rPr lang="en-IN" smtClean="0"/>
              <a:t>12</a:t>
            </a:fld>
            <a:endParaRPr lang="en-IN"/>
          </a:p>
        </p:txBody>
      </p:sp>
    </p:spTree>
    <p:extLst>
      <p:ext uri="{BB962C8B-B14F-4D97-AF65-F5344CB8AC3E}">
        <p14:creationId xmlns:p14="http://schemas.microsoft.com/office/powerpoint/2010/main" val="3357610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7226"/>
          </a:xfrm>
        </p:spPr>
        <p:txBody>
          <a:bodyPr>
            <a:normAutofit/>
          </a:bodyPr>
          <a:lstStyle/>
          <a:p>
            <a:pPr algn="ctr"/>
            <a:r>
              <a:rPr lang="en-US" sz="3600" b="1" dirty="0">
                <a:latin typeface="Times New Roman" panose="02020603050405020304" pitchFamily="18" charset="0"/>
                <a:cs typeface="Times New Roman" panose="02020603050405020304" pitchFamily="18" charset="0"/>
              </a:rPr>
              <a:t>Implementation of Queue</a:t>
            </a:r>
          </a:p>
        </p:txBody>
      </p:sp>
      <p:sp>
        <p:nvSpPr>
          <p:cNvPr id="3" name="Content Placeholder 2"/>
          <p:cNvSpPr>
            <a:spLocks noGrp="1"/>
          </p:cNvSpPr>
          <p:nvPr>
            <p:ph idx="1"/>
          </p:nvPr>
        </p:nvSpPr>
        <p:spPr>
          <a:xfrm>
            <a:off x="838200" y="1296955"/>
            <a:ext cx="10515600" cy="4880008"/>
          </a:xfrm>
        </p:spPr>
        <p:txBody>
          <a:bodyPr>
            <a:normAutofit/>
          </a:bodyPr>
          <a:lstStyle/>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Queue data structure can be implemented in two ways. They are as follows...</a:t>
            </a:r>
          </a:p>
          <a:p>
            <a:pPr lvl="1"/>
            <a:endParaRPr lang="en-US" b="1" dirty="0">
              <a:latin typeface="Times New Roman" panose="02020603050405020304" pitchFamily="18" charset="0"/>
              <a:cs typeface="Times New Roman" panose="02020603050405020304" pitchFamily="18" charset="0"/>
            </a:endParaRPr>
          </a:p>
          <a:p>
            <a:pPr lvl="1"/>
            <a:r>
              <a:rPr lang="en-US" b="1" dirty="0">
                <a:latin typeface="Times New Roman" panose="02020603050405020304" pitchFamily="18" charset="0"/>
                <a:cs typeface="Times New Roman" panose="02020603050405020304" pitchFamily="18" charset="0"/>
              </a:rPr>
              <a:t>Using Array</a:t>
            </a:r>
          </a:p>
          <a:p>
            <a:pPr lvl="1"/>
            <a:endParaRPr lang="en-US" b="1" dirty="0">
              <a:latin typeface="Times New Roman" panose="02020603050405020304" pitchFamily="18" charset="0"/>
              <a:cs typeface="Times New Roman" panose="02020603050405020304" pitchFamily="18" charset="0"/>
            </a:endParaRPr>
          </a:p>
          <a:p>
            <a:pPr lvl="1"/>
            <a:r>
              <a:rPr lang="en-US" b="1" dirty="0">
                <a:latin typeface="Times New Roman" panose="02020603050405020304" pitchFamily="18" charset="0"/>
                <a:cs typeface="Times New Roman" panose="02020603050405020304" pitchFamily="18" charset="0"/>
              </a:rPr>
              <a:t>Using Linked List</a:t>
            </a:r>
          </a:p>
        </p:txBody>
      </p:sp>
      <p:sp>
        <p:nvSpPr>
          <p:cNvPr id="4" name="Footer Placeholder 3">
            <a:extLst>
              <a:ext uri="{FF2B5EF4-FFF2-40B4-BE49-F238E27FC236}">
                <a16:creationId xmlns:a16="http://schemas.microsoft.com/office/drawing/2014/main" id="{E9BB329B-ADB0-47BF-BF14-20F20F7361F6}"/>
              </a:ext>
            </a:extLst>
          </p:cNvPr>
          <p:cNvSpPr>
            <a:spLocks noGrp="1"/>
          </p:cNvSpPr>
          <p:nvPr>
            <p:ph type="ftr" sz="quarter" idx="11"/>
          </p:nvPr>
        </p:nvSpPr>
        <p:spPr/>
        <p:txBody>
          <a:bodyPr/>
          <a:lstStyle/>
          <a:p>
            <a:r>
              <a:rPr lang="en-IN"/>
              <a:t>Dr Somaraju Suvvari                                                                                                        NITP -- CS3401</a:t>
            </a:r>
          </a:p>
        </p:txBody>
      </p:sp>
      <p:sp>
        <p:nvSpPr>
          <p:cNvPr id="5" name="Slide Number Placeholder 4">
            <a:extLst>
              <a:ext uri="{FF2B5EF4-FFF2-40B4-BE49-F238E27FC236}">
                <a16:creationId xmlns:a16="http://schemas.microsoft.com/office/drawing/2014/main" id="{6DB2516B-DA7C-40B4-8A4E-1529A5AA16DA}"/>
              </a:ext>
            </a:extLst>
          </p:cNvPr>
          <p:cNvSpPr>
            <a:spLocks noGrp="1"/>
          </p:cNvSpPr>
          <p:nvPr>
            <p:ph type="sldNum" sz="quarter" idx="12"/>
          </p:nvPr>
        </p:nvSpPr>
        <p:spPr/>
        <p:txBody>
          <a:bodyPr/>
          <a:lstStyle/>
          <a:p>
            <a:fld id="{11B1A458-33C9-4BF4-B91A-A10851AC5830}" type="slidenum">
              <a:rPr lang="en-IN" smtClean="0"/>
              <a:t>13</a:t>
            </a:fld>
            <a:endParaRPr lang="en-IN"/>
          </a:p>
        </p:txBody>
      </p:sp>
    </p:spTree>
    <p:extLst>
      <p:ext uri="{BB962C8B-B14F-4D97-AF65-F5344CB8AC3E}">
        <p14:creationId xmlns:p14="http://schemas.microsoft.com/office/powerpoint/2010/main" val="16975050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96955"/>
            <a:ext cx="10515600" cy="4880008"/>
          </a:xfrm>
        </p:spPr>
        <p:txBody>
          <a:bodyPr>
            <a:normAutofit/>
          </a:bodyPr>
          <a:lstStyle/>
          <a:p>
            <a:pPr marL="0" indent="0">
              <a:buNone/>
            </a:pPr>
            <a:endParaRPr lang="en-US" sz="2400" dirty="0">
              <a:latin typeface="Times New Roman" panose="02020603050405020304" pitchFamily="18" charset="0"/>
              <a:cs typeface="Times New Roman" panose="02020603050405020304" pitchFamily="18" charset="0"/>
            </a:endParaRPr>
          </a:p>
          <a:p>
            <a:pPr marL="457200" lvl="1" indent="0">
              <a:buNone/>
            </a:pPr>
            <a:endParaRPr lang="en-US" b="1" dirty="0">
              <a:latin typeface="Times New Roman" panose="02020603050405020304" pitchFamily="18" charset="0"/>
              <a:cs typeface="Times New Roman" panose="02020603050405020304" pitchFamily="18" charset="0"/>
            </a:endParaRPr>
          </a:p>
          <a:p>
            <a:pPr lvl="1"/>
            <a:endParaRPr lang="en-US" sz="3000" b="1" dirty="0">
              <a:latin typeface="Times New Roman" panose="02020603050405020304" pitchFamily="18" charset="0"/>
              <a:cs typeface="Times New Roman" panose="02020603050405020304" pitchFamily="18" charset="0"/>
            </a:endParaRPr>
          </a:p>
          <a:p>
            <a:pPr lvl="1"/>
            <a:endParaRPr lang="en-US" sz="3000" b="1" dirty="0">
              <a:latin typeface="Times New Roman" panose="02020603050405020304" pitchFamily="18" charset="0"/>
              <a:cs typeface="Times New Roman" panose="02020603050405020304" pitchFamily="18" charset="0"/>
            </a:endParaRPr>
          </a:p>
          <a:p>
            <a:pPr marL="457200" lvl="1" indent="0">
              <a:buNone/>
            </a:pPr>
            <a:r>
              <a:rPr lang="en-US" sz="3000" b="1" dirty="0">
                <a:latin typeface="Times New Roman" panose="02020603050405020304" pitchFamily="18" charset="0"/>
                <a:cs typeface="Times New Roman" panose="02020603050405020304" pitchFamily="18" charset="0"/>
              </a:rPr>
              <a:t>              Implementation of Simple Queue Using Arrays</a:t>
            </a:r>
          </a:p>
          <a:p>
            <a:pPr marL="457200" lvl="1" indent="0">
              <a:buNone/>
            </a:pPr>
            <a:endParaRPr lang="en-US" b="1" dirty="0">
              <a:latin typeface="Times New Roman" panose="02020603050405020304" pitchFamily="18" charset="0"/>
              <a:cs typeface="Times New Roman" panose="02020603050405020304" pitchFamily="18" charset="0"/>
            </a:endParaRPr>
          </a:p>
        </p:txBody>
      </p:sp>
      <p:sp>
        <p:nvSpPr>
          <p:cNvPr id="2" name="Footer Placeholder 1">
            <a:extLst>
              <a:ext uri="{FF2B5EF4-FFF2-40B4-BE49-F238E27FC236}">
                <a16:creationId xmlns:a16="http://schemas.microsoft.com/office/drawing/2014/main" id="{43096212-9D12-462F-9CA0-67D66F89D2DE}"/>
              </a:ext>
            </a:extLst>
          </p:cNvPr>
          <p:cNvSpPr>
            <a:spLocks noGrp="1"/>
          </p:cNvSpPr>
          <p:nvPr>
            <p:ph type="ftr" sz="quarter" idx="11"/>
          </p:nvPr>
        </p:nvSpPr>
        <p:spPr/>
        <p:txBody>
          <a:bodyPr/>
          <a:lstStyle/>
          <a:p>
            <a:r>
              <a:rPr lang="en-IN"/>
              <a:t>Dr Somaraju Suvvari                                                                                                        NITP -- CS3401</a:t>
            </a:r>
          </a:p>
        </p:txBody>
      </p:sp>
      <p:sp>
        <p:nvSpPr>
          <p:cNvPr id="4" name="Slide Number Placeholder 3">
            <a:extLst>
              <a:ext uri="{FF2B5EF4-FFF2-40B4-BE49-F238E27FC236}">
                <a16:creationId xmlns:a16="http://schemas.microsoft.com/office/drawing/2014/main" id="{FE840579-1963-44E4-A3FB-23E710B90B63}"/>
              </a:ext>
            </a:extLst>
          </p:cNvPr>
          <p:cNvSpPr>
            <a:spLocks noGrp="1"/>
          </p:cNvSpPr>
          <p:nvPr>
            <p:ph type="sldNum" sz="quarter" idx="12"/>
          </p:nvPr>
        </p:nvSpPr>
        <p:spPr/>
        <p:txBody>
          <a:bodyPr/>
          <a:lstStyle/>
          <a:p>
            <a:fld id="{11B1A458-33C9-4BF4-B91A-A10851AC5830}" type="slidenum">
              <a:rPr lang="en-IN" smtClean="0"/>
              <a:t>14</a:t>
            </a:fld>
            <a:endParaRPr lang="en-IN"/>
          </a:p>
        </p:txBody>
      </p:sp>
    </p:spTree>
    <p:extLst>
      <p:ext uri="{BB962C8B-B14F-4D97-AF65-F5344CB8AC3E}">
        <p14:creationId xmlns:p14="http://schemas.microsoft.com/office/powerpoint/2010/main" val="9967639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41984" y="225167"/>
            <a:ext cx="7333861" cy="717226"/>
          </a:xfrm>
        </p:spPr>
        <p:txBody>
          <a:bodyPr>
            <a:normAutofit/>
          </a:bodyPr>
          <a:lstStyle/>
          <a:p>
            <a:pPr algn="ctr"/>
            <a:r>
              <a:rPr lang="en-US" sz="3600" dirty="0">
                <a:latin typeface="Times New Roman" panose="02020603050405020304" pitchFamily="18" charset="0"/>
                <a:cs typeface="Times New Roman" panose="02020603050405020304" pitchFamily="18" charset="0"/>
              </a:rPr>
              <a:t>Simple Queue ADT (Array Based)</a:t>
            </a:r>
          </a:p>
        </p:txBody>
      </p:sp>
      <p:sp>
        <p:nvSpPr>
          <p:cNvPr id="3" name="Content Placeholder 2"/>
          <p:cNvSpPr>
            <a:spLocks noGrp="1"/>
          </p:cNvSpPr>
          <p:nvPr>
            <p:ph idx="1"/>
          </p:nvPr>
        </p:nvSpPr>
        <p:spPr>
          <a:xfrm>
            <a:off x="838200" y="1026367"/>
            <a:ext cx="10515600" cy="5150596"/>
          </a:xfrm>
        </p:spPr>
        <p:txBody>
          <a:bodyPr>
            <a:normAutofit lnSpcReduction="10000"/>
          </a:bodyPr>
          <a:lstStyle/>
          <a:p>
            <a:pPr marL="0" indent="0">
              <a:lnSpc>
                <a:spcPct val="150000"/>
              </a:lnSpc>
              <a:buNone/>
            </a:pPr>
            <a:r>
              <a:rPr lang="en-US" sz="2400" dirty="0">
                <a:latin typeface="Times New Roman" panose="02020603050405020304" pitchFamily="18" charset="0"/>
                <a:cs typeface="Times New Roman" panose="02020603050405020304" pitchFamily="18" charset="0"/>
              </a:rPr>
              <a:t>// Define the queue</a:t>
            </a:r>
          </a:p>
          <a:p>
            <a:pPr marL="0" indent="0">
              <a:lnSpc>
                <a:spcPct val="150000"/>
              </a:lnSpc>
              <a:buNone/>
            </a:pPr>
            <a:r>
              <a:rPr lang="en-US" sz="2400" dirty="0">
                <a:latin typeface="Times New Roman" panose="02020603050405020304" pitchFamily="18" charset="0"/>
                <a:cs typeface="Times New Roman" panose="02020603050405020304" pitchFamily="18" charset="0"/>
              </a:rPr>
              <a:t>#define MAX 100</a:t>
            </a:r>
          </a:p>
          <a:p>
            <a:pPr marL="0" indent="0">
              <a:lnSpc>
                <a:spcPct val="150000"/>
              </a:lnSpc>
              <a:buNone/>
            </a:pPr>
            <a:r>
              <a:rPr lang="en-US" sz="2400" dirty="0">
                <a:solidFill>
                  <a:srgbClr val="FF0000"/>
                </a:solidFill>
                <a:latin typeface="Times New Roman" panose="02020603050405020304" pitchFamily="18" charset="0"/>
                <a:cs typeface="Times New Roman" panose="02020603050405020304" pitchFamily="18" charset="0"/>
              </a:rPr>
              <a:t>Element Type Queue[MAX];</a:t>
            </a:r>
          </a:p>
          <a:p>
            <a:pPr marL="0" indent="0">
              <a:lnSpc>
                <a:spcPct val="150000"/>
              </a:lnSpc>
              <a:buNone/>
            </a:pPr>
            <a:r>
              <a:rPr lang="en-US" sz="2400" dirty="0">
                <a:latin typeface="Times New Roman" panose="02020603050405020304" pitchFamily="18" charset="0"/>
                <a:cs typeface="Times New Roman" panose="02020603050405020304" pitchFamily="18" charset="0"/>
              </a:rPr>
              <a:t>int front = -1, rear = -1; </a:t>
            </a:r>
          </a:p>
          <a:p>
            <a:pPr marL="0" indent="0">
              <a:lnSpc>
                <a:spcPct val="150000"/>
              </a:lnSpc>
              <a:buNone/>
            </a:pPr>
            <a:r>
              <a:rPr lang="en-US" sz="2400" dirty="0">
                <a:latin typeface="Times New Roman" panose="02020603050405020304" pitchFamily="18" charset="0"/>
                <a:cs typeface="Times New Roman" panose="02020603050405020304" pitchFamily="18" charset="0"/>
              </a:rPr>
              <a:t>// Define the set of operations on queue</a:t>
            </a:r>
          </a:p>
          <a:p>
            <a:pPr marL="0" indent="0">
              <a:lnSpc>
                <a:spcPct val="150000"/>
              </a:lnSpc>
              <a:buNone/>
            </a:pPr>
            <a:r>
              <a:rPr lang="en-US" sz="2400" dirty="0">
                <a:latin typeface="Times New Roman" panose="02020603050405020304" pitchFamily="18" charset="0"/>
                <a:cs typeface="Times New Roman" panose="02020603050405020304" pitchFamily="18" charset="0"/>
              </a:rPr>
              <a:t>void enQueu(Element Type[], int, int, Element Type);</a:t>
            </a:r>
          </a:p>
          <a:p>
            <a:pPr marL="0" indent="0">
              <a:lnSpc>
                <a:spcPct val="150000"/>
              </a:lnSpc>
              <a:buNone/>
            </a:pPr>
            <a:r>
              <a:rPr lang="en-US" sz="2400" dirty="0">
                <a:latin typeface="Times New Roman" panose="02020603050405020304" pitchFamily="18" charset="0"/>
                <a:cs typeface="Times New Roman" panose="02020603050405020304" pitchFamily="18" charset="0"/>
              </a:rPr>
              <a:t>Element Type deQueue(Element Type[], int, int);</a:t>
            </a:r>
          </a:p>
          <a:p>
            <a:pPr marL="0" indent="0">
              <a:lnSpc>
                <a:spcPct val="150000"/>
              </a:lnSpc>
              <a:buNone/>
            </a:pPr>
            <a:r>
              <a:rPr lang="en-US" sz="2400" dirty="0">
                <a:latin typeface="Times New Roman" panose="02020603050405020304" pitchFamily="18" charset="0"/>
                <a:cs typeface="Times New Roman" panose="02020603050405020304" pitchFamily="18" charset="0"/>
              </a:rPr>
              <a:t>void Display(Element Type [], int, int);</a:t>
            </a:r>
          </a:p>
        </p:txBody>
      </p:sp>
      <p:sp>
        <p:nvSpPr>
          <p:cNvPr id="5" name="Footer Placeholder 4">
            <a:extLst>
              <a:ext uri="{FF2B5EF4-FFF2-40B4-BE49-F238E27FC236}">
                <a16:creationId xmlns:a16="http://schemas.microsoft.com/office/drawing/2014/main" id="{77F3EC33-10BD-4109-B417-1ADA80256D0D}"/>
              </a:ext>
            </a:extLst>
          </p:cNvPr>
          <p:cNvSpPr>
            <a:spLocks noGrp="1"/>
          </p:cNvSpPr>
          <p:nvPr>
            <p:ph type="ftr" sz="quarter" idx="11"/>
          </p:nvPr>
        </p:nvSpPr>
        <p:spPr/>
        <p:txBody>
          <a:bodyPr/>
          <a:lstStyle/>
          <a:p>
            <a:r>
              <a:rPr lang="en-US"/>
              <a:t>Dr Somaraju Suvvari                                                                                                        NITP -- CS3401</a:t>
            </a:r>
          </a:p>
        </p:txBody>
      </p:sp>
      <p:sp>
        <p:nvSpPr>
          <p:cNvPr id="6" name="Slide Number Placeholder 5">
            <a:extLst>
              <a:ext uri="{FF2B5EF4-FFF2-40B4-BE49-F238E27FC236}">
                <a16:creationId xmlns:a16="http://schemas.microsoft.com/office/drawing/2014/main" id="{D4BBBB62-25C1-46FE-946A-CB49E909386A}"/>
              </a:ext>
            </a:extLst>
          </p:cNvPr>
          <p:cNvSpPr>
            <a:spLocks noGrp="1"/>
          </p:cNvSpPr>
          <p:nvPr>
            <p:ph type="sldNum" sz="quarter" idx="12"/>
          </p:nvPr>
        </p:nvSpPr>
        <p:spPr/>
        <p:txBody>
          <a:bodyPr/>
          <a:lstStyle/>
          <a:p>
            <a:fld id="{67D43647-D22D-4492-8DE9-AF3D87B5E9CD}" type="slidenum">
              <a:rPr lang="en-US" smtClean="0"/>
              <a:t>15</a:t>
            </a:fld>
            <a:endParaRPr lang="en-US"/>
          </a:p>
        </p:txBody>
      </p:sp>
    </p:spTree>
    <p:extLst>
      <p:ext uri="{BB962C8B-B14F-4D97-AF65-F5344CB8AC3E}">
        <p14:creationId xmlns:p14="http://schemas.microsoft.com/office/powerpoint/2010/main" val="26976192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4522" y="102637"/>
            <a:ext cx="7996335" cy="694873"/>
          </a:xfrm>
        </p:spPr>
        <p:txBody>
          <a:bodyPr>
            <a:normAutofit/>
          </a:bodyPr>
          <a:lstStyle/>
          <a:p>
            <a:pPr algn="ctr"/>
            <a:r>
              <a:rPr lang="en-US" sz="3600" b="1" dirty="0">
                <a:solidFill>
                  <a:schemeClr val="accent1"/>
                </a:solidFill>
                <a:latin typeface="Times New Roman" panose="02020603050405020304" pitchFamily="18" charset="0"/>
                <a:cs typeface="Times New Roman" panose="02020603050405020304" pitchFamily="18" charset="0"/>
              </a:rPr>
              <a:t>enQueue</a:t>
            </a:r>
            <a:endParaRPr lang="en-US" sz="3600" dirty="0">
              <a:solidFill>
                <a:schemeClr val="accent1"/>
              </a:solidFill>
              <a:latin typeface="Times New Roman" panose="02020603050405020304" pitchFamily="18" charset="0"/>
              <a:cs typeface="Times New Roman" panose="02020603050405020304" pitchFamily="18" charset="0"/>
            </a:endParaRPr>
          </a:p>
        </p:txBody>
      </p:sp>
      <p:sp>
        <p:nvSpPr>
          <p:cNvPr id="5" name="Rectangle 4"/>
          <p:cNvSpPr/>
          <p:nvPr/>
        </p:nvSpPr>
        <p:spPr>
          <a:xfrm>
            <a:off x="332791" y="797510"/>
            <a:ext cx="11433111" cy="5565947"/>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en-US" sz="2400" b="1" dirty="0">
                <a:solidFill>
                  <a:srgbClr val="00B050"/>
                </a:solidFill>
                <a:latin typeface="Times New Roman" panose="02020603050405020304" pitchFamily="18" charset="0"/>
                <a:cs typeface="Times New Roman" panose="02020603050405020304" pitchFamily="18" charset="0"/>
              </a:rPr>
              <a:t>enQueue(Queue, front, rear, Element Type) - Inserting value into the queue</a:t>
            </a:r>
          </a:p>
          <a:p>
            <a:pPr marL="285750" indent="-285750" algn="just">
              <a:lnSpc>
                <a:spcPct val="150000"/>
              </a:lnSpc>
              <a:buFont typeface="Arial" panose="020B0604020202020204" pitchFamily="34" charset="0"/>
              <a:buChar char="•"/>
            </a:pPr>
            <a:r>
              <a:rPr lang="en-US" sz="2400" dirty="0">
                <a:solidFill>
                  <a:srgbClr val="333333"/>
                </a:solidFill>
                <a:latin typeface="Times New Roman" panose="02020603050405020304" pitchFamily="18" charset="0"/>
                <a:cs typeface="Times New Roman" panose="02020603050405020304" pitchFamily="18" charset="0"/>
              </a:rPr>
              <a:t>In a queue, the new element is always inserted at </a:t>
            </a:r>
            <a:r>
              <a:rPr lang="en-US" sz="2400" b="1" dirty="0">
                <a:solidFill>
                  <a:srgbClr val="333333"/>
                </a:solidFill>
                <a:latin typeface="Times New Roman" panose="02020603050405020304" pitchFamily="18" charset="0"/>
                <a:cs typeface="Times New Roman" panose="02020603050405020304" pitchFamily="18" charset="0"/>
              </a:rPr>
              <a:t>rear</a:t>
            </a:r>
            <a:r>
              <a:rPr lang="en-US" sz="2400" dirty="0">
                <a:solidFill>
                  <a:srgbClr val="333333"/>
                </a:solidFill>
                <a:latin typeface="Times New Roman" panose="02020603050405020304" pitchFamily="18" charset="0"/>
                <a:cs typeface="Times New Roman" panose="02020603050405020304" pitchFamily="18" charset="0"/>
              </a:rPr>
              <a:t> position. </a:t>
            </a:r>
          </a:p>
          <a:p>
            <a:pPr marL="285750" indent="-285750" algn="just">
              <a:lnSpc>
                <a:spcPct val="150000"/>
              </a:lnSpc>
              <a:buFont typeface="Arial" panose="020B0604020202020204" pitchFamily="34" charset="0"/>
              <a:buChar char="•"/>
            </a:pPr>
            <a:r>
              <a:rPr lang="en-US" sz="2400" dirty="0">
                <a:solidFill>
                  <a:srgbClr val="333333"/>
                </a:solidFill>
                <a:latin typeface="Times New Roman" panose="02020603050405020304" pitchFamily="18" charset="0"/>
                <a:cs typeface="Times New Roman" panose="02020603050405020304" pitchFamily="18" charset="0"/>
              </a:rPr>
              <a:t>We can use the following steps to insert an element into the queue...</a:t>
            </a:r>
          </a:p>
          <a:p>
            <a:pPr algn="just">
              <a:lnSpc>
                <a:spcPct val="150000"/>
              </a:lnSpc>
              <a:buFont typeface="Arial" panose="020B0604020202020204" pitchFamily="34" charset="0"/>
              <a:buChar char="•"/>
            </a:pPr>
            <a:r>
              <a:rPr lang="en-US" sz="2400" b="1" dirty="0">
                <a:solidFill>
                  <a:srgbClr val="162F59"/>
                </a:solidFill>
                <a:latin typeface="Times New Roman" panose="02020603050405020304" pitchFamily="18" charset="0"/>
                <a:cs typeface="Times New Roman" panose="02020603050405020304" pitchFamily="18" charset="0"/>
              </a:rPr>
              <a:t> Step 1 -       </a:t>
            </a:r>
            <a:r>
              <a:rPr lang="en-US" sz="2400" dirty="0">
                <a:solidFill>
                  <a:srgbClr val="333333"/>
                </a:solidFill>
                <a:latin typeface="Times New Roman" panose="02020603050405020304" pitchFamily="18" charset="0"/>
                <a:cs typeface="Times New Roman" panose="02020603050405020304" pitchFamily="18" charset="0"/>
              </a:rPr>
              <a:t>Check whether </a:t>
            </a:r>
            <a:r>
              <a:rPr lang="en-US" sz="2400" b="1" dirty="0">
                <a:solidFill>
                  <a:srgbClr val="333333"/>
                </a:solidFill>
                <a:latin typeface="Times New Roman" panose="02020603050405020304" pitchFamily="18" charset="0"/>
                <a:cs typeface="Times New Roman" panose="02020603050405020304" pitchFamily="18" charset="0"/>
              </a:rPr>
              <a:t>queue</a:t>
            </a:r>
            <a:r>
              <a:rPr lang="en-US" sz="2400" dirty="0">
                <a:solidFill>
                  <a:srgbClr val="333333"/>
                </a:solidFill>
                <a:latin typeface="Times New Roman" panose="02020603050405020304" pitchFamily="18" charset="0"/>
                <a:cs typeface="Times New Roman" panose="02020603050405020304" pitchFamily="18" charset="0"/>
              </a:rPr>
              <a:t> is </a:t>
            </a:r>
            <a:r>
              <a:rPr lang="en-US" sz="2400" b="1" dirty="0">
                <a:solidFill>
                  <a:srgbClr val="333333"/>
                </a:solidFill>
                <a:latin typeface="Times New Roman" panose="02020603050405020304" pitchFamily="18" charset="0"/>
                <a:cs typeface="Times New Roman" panose="02020603050405020304" pitchFamily="18" charset="0"/>
              </a:rPr>
              <a:t>FULL</a:t>
            </a:r>
            <a:r>
              <a:rPr lang="en-US" sz="2400" dirty="0">
                <a:solidFill>
                  <a:srgbClr val="333333"/>
                </a:solidFill>
                <a:latin typeface="Times New Roman" panose="02020603050405020304" pitchFamily="18" charset="0"/>
                <a:cs typeface="Times New Roman" panose="02020603050405020304" pitchFamily="18" charset="0"/>
              </a:rPr>
              <a:t>. </a:t>
            </a:r>
          </a:p>
          <a:p>
            <a:pPr algn="just">
              <a:lnSpc>
                <a:spcPct val="150000"/>
              </a:lnSpc>
            </a:pPr>
            <a:r>
              <a:rPr lang="en-US" sz="2400" dirty="0">
                <a:solidFill>
                  <a:srgbClr val="333333"/>
                </a:solidFill>
                <a:latin typeface="Times New Roman" panose="02020603050405020304" pitchFamily="18" charset="0"/>
                <a:cs typeface="Times New Roman" panose="02020603050405020304" pitchFamily="18" charset="0"/>
              </a:rPr>
              <a:t>		(</a:t>
            </a:r>
            <a:r>
              <a:rPr lang="en-US" sz="2400" b="1" dirty="0">
                <a:solidFill>
                  <a:srgbClr val="333333"/>
                </a:solidFill>
                <a:latin typeface="Times New Roman" panose="02020603050405020304" pitchFamily="18" charset="0"/>
                <a:cs typeface="Times New Roman" panose="02020603050405020304" pitchFamily="18" charset="0"/>
              </a:rPr>
              <a:t>rear == SIZE-1</a:t>
            </a:r>
            <a:r>
              <a:rPr lang="en-US" sz="2400" dirty="0">
                <a:solidFill>
                  <a:srgbClr val="333333"/>
                </a:solidFill>
                <a:latin typeface="Times New Roman" panose="02020603050405020304" pitchFamily="18" charset="0"/>
                <a:cs typeface="Times New Roman" panose="02020603050405020304" pitchFamily="18" charset="0"/>
              </a:rPr>
              <a:t>)</a:t>
            </a:r>
          </a:p>
          <a:p>
            <a:pPr algn="just">
              <a:lnSpc>
                <a:spcPct val="150000"/>
              </a:lnSpc>
              <a:buFont typeface="Arial" panose="020B0604020202020204" pitchFamily="34" charset="0"/>
              <a:buChar char="•"/>
            </a:pPr>
            <a:r>
              <a:rPr lang="en-US" sz="2400" b="1" dirty="0">
                <a:solidFill>
                  <a:srgbClr val="162F59"/>
                </a:solidFill>
                <a:latin typeface="Times New Roman" panose="02020603050405020304" pitchFamily="18" charset="0"/>
                <a:cs typeface="Times New Roman" panose="02020603050405020304" pitchFamily="18" charset="0"/>
              </a:rPr>
              <a:t> Step 2 - </a:t>
            </a:r>
            <a:r>
              <a:rPr lang="en-US" sz="2400" dirty="0">
                <a:solidFill>
                  <a:srgbClr val="333333"/>
                </a:solidFill>
                <a:latin typeface="Times New Roman" panose="02020603050405020304" pitchFamily="18" charset="0"/>
                <a:cs typeface="Times New Roman" panose="02020603050405020304" pitchFamily="18" charset="0"/>
              </a:rPr>
              <a:t>If it is </a:t>
            </a:r>
            <a:r>
              <a:rPr lang="en-US" sz="2400" b="1" dirty="0">
                <a:solidFill>
                  <a:srgbClr val="333333"/>
                </a:solidFill>
                <a:latin typeface="Times New Roman" panose="02020603050405020304" pitchFamily="18" charset="0"/>
                <a:cs typeface="Times New Roman" panose="02020603050405020304" pitchFamily="18" charset="0"/>
              </a:rPr>
              <a:t>FULL</a:t>
            </a:r>
            <a:r>
              <a:rPr lang="en-US" sz="2400" dirty="0">
                <a:solidFill>
                  <a:srgbClr val="333333"/>
                </a:solidFill>
                <a:latin typeface="Times New Roman" panose="02020603050405020304" pitchFamily="18" charset="0"/>
                <a:cs typeface="Times New Roman" panose="02020603050405020304" pitchFamily="18" charset="0"/>
              </a:rPr>
              <a:t>, then display </a:t>
            </a:r>
            <a:r>
              <a:rPr lang="en-US" sz="2400" b="1" dirty="0">
                <a:solidFill>
                  <a:srgbClr val="333333"/>
                </a:solidFill>
                <a:latin typeface="Times New Roman" panose="02020603050405020304" pitchFamily="18" charset="0"/>
                <a:cs typeface="Times New Roman" panose="02020603050405020304" pitchFamily="18" charset="0"/>
              </a:rPr>
              <a:t>"Queue is FULL!!! Insertion is not possible!!!"</a:t>
            </a:r>
            <a:r>
              <a:rPr lang="en-US" sz="2400" dirty="0">
                <a:solidFill>
                  <a:srgbClr val="333333"/>
                </a:solidFill>
                <a:latin typeface="Times New Roman" panose="02020603050405020304" pitchFamily="18" charset="0"/>
                <a:cs typeface="Times New Roman" panose="02020603050405020304" pitchFamily="18" charset="0"/>
              </a:rPr>
              <a:t> and 	     terminate the function.</a:t>
            </a:r>
          </a:p>
          <a:p>
            <a:pPr algn="just">
              <a:lnSpc>
                <a:spcPct val="150000"/>
              </a:lnSpc>
              <a:buFont typeface="Arial" panose="020B0604020202020204" pitchFamily="34" charset="0"/>
              <a:buChar char="•"/>
            </a:pPr>
            <a:r>
              <a:rPr lang="en-US" sz="2400" dirty="0">
                <a:solidFill>
                  <a:srgbClr val="333333"/>
                </a:solidFill>
                <a:latin typeface="Times New Roman" panose="02020603050405020304" pitchFamily="18" charset="0"/>
                <a:cs typeface="Times New Roman" panose="02020603050405020304" pitchFamily="18" charset="0"/>
              </a:rPr>
              <a:t>Step 3 -  If rear = -1 then set rear =0, front = 0; otherwise increment </a:t>
            </a:r>
            <a:r>
              <a:rPr lang="en-US" sz="2400" b="1" dirty="0">
                <a:solidFill>
                  <a:srgbClr val="333333"/>
                </a:solidFill>
                <a:latin typeface="Times New Roman" panose="02020603050405020304" pitchFamily="18" charset="0"/>
                <a:cs typeface="Times New Roman" panose="02020603050405020304" pitchFamily="18" charset="0"/>
              </a:rPr>
              <a:t>rear</a:t>
            </a:r>
            <a:r>
              <a:rPr lang="en-US" sz="2400" dirty="0">
                <a:solidFill>
                  <a:srgbClr val="333333"/>
                </a:solidFill>
                <a:latin typeface="Times New Roman" panose="02020603050405020304" pitchFamily="18" charset="0"/>
                <a:cs typeface="Times New Roman" panose="02020603050405020304" pitchFamily="18" charset="0"/>
              </a:rPr>
              <a:t> value by one.</a:t>
            </a:r>
          </a:p>
          <a:p>
            <a:pPr algn="just">
              <a:lnSpc>
                <a:spcPct val="150000"/>
              </a:lnSpc>
              <a:buFont typeface="Arial" panose="020B0604020202020204" pitchFamily="34" charset="0"/>
              <a:buChar char="•"/>
            </a:pPr>
            <a:r>
              <a:rPr lang="en-US" sz="2400" b="1" dirty="0">
                <a:solidFill>
                  <a:srgbClr val="162F59"/>
                </a:solidFill>
                <a:latin typeface="Times New Roman" panose="02020603050405020304" pitchFamily="18" charset="0"/>
                <a:cs typeface="Times New Roman" panose="02020603050405020304" pitchFamily="18" charset="0"/>
              </a:rPr>
              <a:t>Step 4 - </a:t>
            </a:r>
            <a:r>
              <a:rPr lang="en-US" sz="2400" dirty="0">
                <a:solidFill>
                  <a:srgbClr val="333333"/>
                </a:solidFill>
                <a:latin typeface="Times New Roman" panose="02020603050405020304" pitchFamily="18" charset="0"/>
                <a:cs typeface="Times New Roman" panose="02020603050405020304" pitchFamily="18" charset="0"/>
              </a:rPr>
              <a:t> set </a:t>
            </a:r>
            <a:r>
              <a:rPr lang="en-US" sz="2400" b="1" dirty="0">
                <a:solidFill>
                  <a:srgbClr val="333333"/>
                </a:solidFill>
                <a:latin typeface="Times New Roman" panose="02020603050405020304" pitchFamily="18" charset="0"/>
                <a:cs typeface="Times New Roman" panose="02020603050405020304" pitchFamily="18" charset="0"/>
              </a:rPr>
              <a:t>queue[rear]</a:t>
            </a:r>
            <a:r>
              <a:rPr lang="en-US" sz="2400" dirty="0">
                <a:solidFill>
                  <a:srgbClr val="333333"/>
                </a:solidFill>
                <a:latin typeface="Times New Roman" panose="02020603050405020304" pitchFamily="18" charset="0"/>
                <a:cs typeface="Times New Roman" panose="02020603050405020304" pitchFamily="18" charset="0"/>
              </a:rPr>
              <a:t> = </a:t>
            </a:r>
            <a:r>
              <a:rPr lang="en-US" sz="2400" b="1" dirty="0">
                <a:solidFill>
                  <a:srgbClr val="333333"/>
                </a:solidFill>
                <a:latin typeface="Times New Roman" panose="02020603050405020304" pitchFamily="18" charset="0"/>
                <a:cs typeface="Times New Roman" panose="02020603050405020304" pitchFamily="18" charset="0"/>
              </a:rPr>
              <a:t>value.</a:t>
            </a:r>
            <a:r>
              <a:rPr lang="en-US" sz="2400" dirty="0">
                <a:solidFill>
                  <a:srgbClr val="333333"/>
                </a:solidFill>
                <a:latin typeface="Times New Roman" panose="02020603050405020304" pitchFamily="18" charset="0"/>
                <a:cs typeface="Times New Roman" panose="02020603050405020304" pitchFamily="18" charset="0"/>
              </a:rPr>
              <a:t>	  </a:t>
            </a:r>
          </a:p>
          <a:p>
            <a:pPr algn="just">
              <a:lnSpc>
                <a:spcPct val="150000"/>
              </a:lnSpc>
            </a:pPr>
            <a:endParaRPr lang="en-US" sz="2400" b="0" i="0" dirty="0">
              <a:solidFill>
                <a:srgbClr val="333333"/>
              </a:solidFill>
              <a:effectLst/>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E23A4ED5-D7F0-4985-8315-6D9039653F4C}"/>
              </a:ext>
            </a:extLst>
          </p:cNvPr>
          <p:cNvSpPr txBox="1"/>
          <p:nvPr/>
        </p:nvSpPr>
        <p:spPr>
          <a:xfrm>
            <a:off x="9150221" y="1272159"/>
            <a:ext cx="3041779" cy="2308324"/>
          </a:xfrm>
          <a:prstGeom prst="rect">
            <a:avLst/>
          </a:prstGeom>
          <a:noFill/>
        </p:spPr>
        <p:txBody>
          <a:bodyPr wrap="square" rtlCol="0">
            <a:spAutoFit/>
          </a:bodyPr>
          <a:lstStyle/>
          <a:p>
            <a:r>
              <a:rPr lang="en-IN" dirty="0">
                <a:solidFill>
                  <a:srgbClr val="FFC000"/>
                </a:solidFill>
              </a:rPr>
              <a:t>step - 1 : IF rear = Max-1</a:t>
            </a:r>
          </a:p>
          <a:p>
            <a:r>
              <a:rPr lang="en-IN" dirty="0">
                <a:solidFill>
                  <a:srgbClr val="FFC000"/>
                </a:solidFill>
              </a:rPr>
              <a:t>                Display “ Queue Full”</a:t>
            </a:r>
          </a:p>
          <a:p>
            <a:r>
              <a:rPr lang="en-IN" dirty="0">
                <a:solidFill>
                  <a:srgbClr val="FFC000"/>
                </a:solidFill>
              </a:rPr>
              <a:t>                Go to step-4</a:t>
            </a:r>
          </a:p>
          <a:p>
            <a:r>
              <a:rPr lang="en-IN" dirty="0">
                <a:solidFill>
                  <a:srgbClr val="FFC000"/>
                </a:solidFill>
              </a:rPr>
              <a:t>step – 2: IF front = -1</a:t>
            </a:r>
          </a:p>
          <a:p>
            <a:r>
              <a:rPr lang="en-IN" dirty="0">
                <a:solidFill>
                  <a:srgbClr val="FFC000"/>
                </a:solidFill>
              </a:rPr>
              <a:t>                SET front = 0</a:t>
            </a:r>
          </a:p>
          <a:p>
            <a:r>
              <a:rPr lang="en-IN" dirty="0">
                <a:solidFill>
                  <a:srgbClr val="FFC000"/>
                </a:solidFill>
              </a:rPr>
              <a:t>Step – 3: rear++</a:t>
            </a:r>
          </a:p>
          <a:p>
            <a:r>
              <a:rPr lang="en-IN" dirty="0">
                <a:solidFill>
                  <a:srgbClr val="FFC000"/>
                </a:solidFill>
              </a:rPr>
              <a:t>                queue[rear] = value </a:t>
            </a:r>
          </a:p>
          <a:p>
            <a:r>
              <a:rPr lang="en-IN" dirty="0">
                <a:solidFill>
                  <a:srgbClr val="FFC000"/>
                </a:solidFill>
              </a:rPr>
              <a:t>Step  - 4: End</a:t>
            </a:r>
          </a:p>
        </p:txBody>
      </p:sp>
      <p:sp>
        <p:nvSpPr>
          <p:cNvPr id="9" name="TextBox 8">
            <a:extLst>
              <a:ext uri="{FF2B5EF4-FFF2-40B4-BE49-F238E27FC236}">
                <a16:creationId xmlns:a16="http://schemas.microsoft.com/office/drawing/2014/main" id="{32CBEEB0-8B2E-4144-84A8-0EC7D1D70FBF}"/>
              </a:ext>
            </a:extLst>
          </p:cNvPr>
          <p:cNvSpPr txBox="1"/>
          <p:nvPr/>
        </p:nvSpPr>
        <p:spPr>
          <a:xfrm>
            <a:off x="6195390" y="5875824"/>
            <a:ext cx="2809066"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Time Complexity = O(1</a:t>
            </a:r>
            <a:r>
              <a:rPr lang="en-US" dirty="0">
                <a:latin typeface="Times New Roman" panose="02020603050405020304" pitchFamily="18" charset="0"/>
                <a:cs typeface="Times New Roman" panose="02020603050405020304" pitchFamily="18" charset="0"/>
              </a:rPr>
              <a:t>)</a:t>
            </a:r>
            <a:endParaRPr lang="en-US" dirty="0"/>
          </a:p>
        </p:txBody>
      </p:sp>
      <p:sp>
        <p:nvSpPr>
          <p:cNvPr id="3" name="Footer Placeholder 2">
            <a:extLst>
              <a:ext uri="{FF2B5EF4-FFF2-40B4-BE49-F238E27FC236}">
                <a16:creationId xmlns:a16="http://schemas.microsoft.com/office/drawing/2014/main" id="{585646C1-1A4B-48DF-B6AA-E9A58F32E343}"/>
              </a:ext>
            </a:extLst>
          </p:cNvPr>
          <p:cNvSpPr>
            <a:spLocks noGrp="1"/>
          </p:cNvSpPr>
          <p:nvPr>
            <p:ph type="ftr" sz="quarter" idx="11"/>
          </p:nvPr>
        </p:nvSpPr>
        <p:spPr/>
        <p:txBody>
          <a:bodyPr/>
          <a:lstStyle/>
          <a:p>
            <a:r>
              <a:rPr lang="en-IN"/>
              <a:t>Dr Somaraju Suvvari                                                                                                        NITP -- CS3401</a:t>
            </a:r>
          </a:p>
        </p:txBody>
      </p:sp>
      <p:sp>
        <p:nvSpPr>
          <p:cNvPr id="4" name="Slide Number Placeholder 3">
            <a:extLst>
              <a:ext uri="{FF2B5EF4-FFF2-40B4-BE49-F238E27FC236}">
                <a16:creationId xmlns:a16="http://schemas.microsoft.com/office/drawing/2014/main" id="{E5D4A76B-5735-456D-9FC6-738ABB72FFFA}"/>
              </a:ext>
            </a:extLst>
          </p:cNvPr>
          <p:cNvSpPr>
            <a:spLocks noGrp="1"/>
          </p:cNvSpPr>
          <p:nvPr>
            <p:ph type="sldNum" sz="quarter" idx="12"/>
          </p:nvPr>
        </p:nvSpPr>
        <p:spPr/>
        <p:txBody>
          <a:bodyPr/>
          <a:lstStyle/>
          <a:p>
            <a:fld id="{11B1A458-33C9-4BF4-B91A-A10851AC5830}" type="slidenum">
              <a:rPr lang="en-IN" smtClean="0"/>
              <a:t>16</a:t>
            </a:fld>
            <a:endParaRPr lang="en-IN"/>
          </a:p>
        </p:txBody>
      </p:sp>
    </p:spTree>
    <p:extLst>
      <p:ext uri="{BB962C8B-B14F-4D97-AF65-F5344CB8AC3E}">
        <p14:creationId xmlns:p14="http://schemas.microsoft.com/office/powerpoint/2010/main" val="2903180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down)">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wipe(down)">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wipe(down)">
                                      <p:cBhvr>
                                        <p:cTn id="22" dur="500"/>
                                        <p:tgtEl>
                                          <p:spTgt spid="5">
                                            <p:txEl>
                                              <p:pRg st="3" end="3"/>
                                            </p:txEl>
                                          </p:spTgt>
                                        </p:tgtEl>
                                      </p:cBhvr>
                                    </p:animEffect>
                                  </p:childTnLst>
                                </p:cTn>
                              </p:par>
                              <p:par>
                                <p:cTn id="23" presetID="22" presetClass="entr" presetSubtype="4" fill="hold" nodeType="with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Effect transition="in" filter="wipe(down)">
                                      <p:cBhvr>
                                        <p:cTn id="25" dur="500"/>
                                        <p:tgtEl>
                                          <p:spTgt spid="5">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5">
                                            <p:txEl>
                                              <p:pRg st="5" end="5"/>
                                            </p:txEl>
                                          </p:spTgt>
                                        </p:tgtEl>
                                        <p:attrNameLst>
                                          <p:attrName>style.visibility</p:attrName>
                                        </p:attrNameLst>
                                      </p:cBhvr>
                                      <p:to>
                                        <p:strVal val="visible"/>
                                      </p:to>
                                    </p:set>
                                    <p:animEffect transition="in" filter="wipe(down)">
                                      <p:cBhvr>
                                        <p:cTn id="30" dur="500"/>
                                        <p:tgtEl>
                                          <p:spTgt spid="5">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5">
                                            <p:txEl>
                                              <p:pRg st="6" end="6"/>
                                            </p:txEl>
                                          </p:spTgt>
                                        </p:tgtEl>
                                        <p:attrNameLst>
                                          <p:attrName>style.visibility</p:attrName>
                                        </p:attrNameLst>
                                      </p:cBhvr>
                                      <p:to>
                                        <p:strVal val="visible"/>
                                      </p:to>
                                    </p:set>
                                    <p:animEffect transition="in" filter="wipe(down)">
                                      <p:cBhvr>
                                        <p:cTn id="35" dur="500"/>
                                        <p:tgtEl>
                                          <p:spTgt spid="5">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nodeType="clickEffect">
                                  <p:stCondLst>
                                    <p:cond delay="0"/>
                                  </p:stCondLst>
                                  <p:childTnLst>
                                    <p:set>
                                      <p:cBhvr>
                                        <p:cTn id="39" dur="1" fill="hold">
                                          <p:stCondLst>
                                            <p:cond delay="0"/>
                                          </p:stCondLst>
                                        </p:cTn>
                                        <p:tgtEl>
                                          <p:spTgt spid="5">
                                            <p:txEl>
                                              <p:pRg st="7" end="7"/>
                                            </p:txEl>
                                          </p:spTgt>
                                        </p:tgtEl>
                                        <p:attrNameLst>
                                          <p:attrName>style.visibility</p:attrName>
                                        </p:attrNameLst>
                                      </p:cBhvr>
                                      <p:to>
                                        <p:strVal val="visible"/>
                                      </p:to>
                                    </p:set>
                                    <p:animEffect transition="in" filter="wipe(down)">
                                      <p:cBhvr>
                                        <p:cTn id="40" dur="500"/>
                                        <p:tgtEl>
                                          <p:spTgt spid="5">
                                            <p:txEl>
                                              <p:pRg st="7" end="7"/>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6"/>
                                        </p:tgtEl>
                                        <p:attrNameLst>
                                          <p:attrName>style.visibility</p:attrName>
                                        </p:attrNameLst>
                                      </p:cBhvr>
                                      <p:to>
                                        <p:strVal val="visible"/>
                                      </p:to>
                                    </p:set>
                                    <p:animEffect transition="in" filter="wipe(down)">
                                      <p:cBhvr>
                                        <p:cTn id="45" dur="500"/>
                                        <p:tgtEl>
                                          <p:spTgt spid="6"/>
                                        </p:tgtEl>
                                      </p:cBhvr>
                                    </p:animEffect>
                                  </p:childTnLst>
                                </p:cTn>
                              </p:par>
                            </p:childTnLst>
                          </p:cTn>
                        </p:par>
                      </p:childTnLst>
                    </p:cTn>
                  </p:par>
                  <p:par>
                    <p:cTn id="46" fill="hold">
                      <p:stCondLst>
                        <p:cond delay="indefinite"/>
                      </p:stCondLst>
                      <p:childTnLst>
                        <p:par>
                          <p:cTn id="47" fill="hold">
                            <p:stCondLst>
                              <p:cond delay="0"/>
                            </p:stCondLst>
                            <p:childTnLst>
                              <p:par>
                                <p:cTn id="48" presetID="16" presetClass="entr" presetSubtype="21" fill="hold" grpId="0" nodeType="clickEffect">
                                  <p:stCondLst>
                                    <p:cond delay="0"/>
                                  </p:stCondLst>
                                  <p:childTnLst>
                                    <p:set>
                                      <p:cBhvr>
                                        <p:cTn id="49" dur="1" fill="hold">
                                          <p:stCondLst>
                                            <p:cond delay="0"/>
                                          </p:stCondLst>
                                        </p:cTn>
                                        <p:tgtEl>
                                          <p:spTgt spid="9"/>
                                        </p:tgtEl>
                                        <p:attrNameLst>
                                          <p:attrName>style.visibility</p:attrName>
                                        </p:attrNameLst>
                                      </p:cBhvr>
                                      <p:to>
                                        <p:strVal val="visible"/>
                                      </p:to>
                                    </p:set>
                                    <p:animEffect transition="in" filter="barn(inVertical)">
                                      <p:cBhvr>
                                        <p:cTn id="5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376761015"/>
              </p:ext>
            </p:extLst>
          </p:nvPr>
        </p:nvGraphicFramePr>
        <p:xfrm>
          <a:off x="5702041" y="1389241"/>
          <a:ext cx="3251200" cy="741680"/>
        </p:xfrm>
        <a:graphic>
          <a:graphicData uri="http://schemas.openxmlformats.org/drawingml/2006/table">
            <a:tbl>
              <a:tblPr firstRow="1" bandRow="1">
                <a:tableStyleId>{5940675A-B579-460E-94D1-54222C63F5DA}</a:tableStyleId>
              </a:tblPr>
              <a:tblGrid>
                <a:gridCol w="812800">
                  <a:extLst>
                    <a:ext uri="{9D8B030D-6E8A-4147-A177-3AD203B41FA5}">
                      <a16:colId xmlns:a16="http://schemas.microsoft.com/office/drawing/2014/main" val="20000"/>
                    </a:ext>
                  </a:extLst>
                </a:gridCol>
                <a:gridCol w="812800">
                  <a:extLst>
                    <a:ext uri="{9D8B030D-6E8A-4147-A177-3AD203B41FA5}">
                      <a16:colId xmlns:a16="http://schemas.microsoft.com/office/drawing/2014/main" val="20001"/>
                    </a:ext>
                  </a:extLst>
                </a:gridCol>
                <a:gridCol w="812800">
                  <a:extLst>
                    <a:ext uri="{9D8B030D-6E8A-4147-A177-3AD203B41FA5}">
                      <a16:colId xmlns:a16="http://schemas.microsoft.com/office/drawing/2014/main" val="20002"/>
                    </a:ext>
                  </a:extLst>
                </a:gridCol>
                <a:gridCol w="812800">
                  <a:extLst>
                    <a:ext uri="{9D8B030D-6E8A-4147-A177-3AD203B41FA5}">
                      <a16:colId xmlns:a16="http://schemas.microsoft.com/office/drawing/2014/main" val="20003"/>
                    </a:ext>
                  </a:extLst>
                </a:gridCol>
              </a:tblGrid>
              <a:tr h="370840">
                <a:tc>
                  <a:txBody>
                    <a:bodyPr/>
                    <a:lstStyle/>
                    <a:p>
                      <a:endParaRPr lang="en-US" dirty="0"/>
                    </a:p>
                  </a:txBody>
                  <a:tcPr>
                    <a:lnB w="12700" cap="flat" cmpd="sng" algn="ctr">
                      <a:solidFill>
                        <a:schemeClr val="tx1"/>
                      </a:solidFill>
                      <a:prstDash val="solid"/>
                      <a:round/>
                      <a:headEnd type="none" w="med" len="med"/>
                      <a:tailEnd type="none" w="med" len="med"/>
                    </a:lnB>
                  </a:tcPr>
                </a:tc>
                <a:tc>
                  <a:txBody>
                    <a:bodyPr/>
                    <a:lstStyle/>
                    <a:p>
                      <a:endParaRPr lang="en-US"/>
                    </a:p>
                  </a:txBody>
                  <a:tcPr>
                    <a:lnB w="12700" cap="flat" cmpd="sng" algn="ctr">
                      <a:solidFill>
                        <a:schemeClr val="tx1"/>
                      </a:solidFill>
                      <a:prstDash val="solid"/>
                      <a:round/>
                      <a:headEnd type="none" w="med" len="med"/>
                      <a:tailEnd type="none" w="med" len="med"/>
                    </a:lnB>
                  </a:tcPr>
                </a:tc>
                <a:tc>
                  <a:txBody>
                    <a:bodyPr/>
                    <a:lstStyle/>
                    <a:p>
                      <a:endParaRPr lang="en-US" dirty="0"/>
                    </a:p>
                  </a:txBody>
                  <a:tcPr>
                    <a:lnB w="12700" cap="flat" cmpd="sng" algn="ctr">
                      <a:solidFill>
                        <a:schemeClr val="tx1"/>
                      </a:solidFill>
                      <a:prstDash val="solid"/>
                      <a:round/>
                      <a:headEnd type="none" w="med" len="med"/>
                      <a:tailEnd type="none" w="med" len="med"/>
                    </a:lnB>
                  </a:tcPr>
                </a:tc>
                <a:tc>
                  <a:txBody>
                    <a:bodyPr/>
                    <a:lstStyle/>
                    <a:p>
                      <a:endParaRPr lang="en-US"/>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US" dirty="0"/>
                        <a:t>  [0]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[1]</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[2]</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[3]</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
        <p:nvSpPr>
          <p:cNvPr id="16" name="TextBox 15"/>
          <p:cNvSpPr txBox="1"/>
          <p:nvPr/>
        </p:nvSpPr>
        <p:spPr>
          <a:xfrm>
            <a:off x="491725" y="2289965"/>
            <a:ext cx="8326521"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Queue is empty, for insertion, both rear and front are set to position 0 for first element</a:t>
            </a:r>
          </a:p>
        </p:txBody>
      </p:sp>
      <p:graphicFrame>
        <p:nvGraphicFramePr>
          <p:cNvPr id="17" name="Table 16"/>
          <p:cNvGraphicFramePr>
            <a:graphicFrameLocks noGrp="1"/>
          </p:cNvGraphicFramePr>
          <p:nvPr>
            <p:extLst>
              <p:ext uri="{D42A27DB-BD31-4B8C-83A1-F6EECF244321}">
                <p14:modId xmlns:p14="http://schemas.microsoft.com/office/powerpoint/2010/main" val="3821601067"/>
              </p:ext>
            </p:extLst>
          </p:nvPr>
        </p:nvGraphicFramePr>
        <p:xfrm>
          <a:off x="534818" y="3377626"/>
          <a:ext cx="3251200" cy="736600"/>
        </p:xfrm>
        <a:graphic>
          <a:graphicData uri="http://schemas.openxmlformats.org/drawingml/2006/table">
            <a:tbl>
              <a:tblPr firstRow="1" bandRow="1">
                <a:tableStyleId>{5940675A-B579-460E-94D1-54222C63F5DA}</a:tableStyleId>
              </a:tblPr>
              <a:tblGrid>
                <a:gridCol w="812800">
                  <a:extLst>
                    <a:ext uri="{9D8B030D-6E8A-4147-A177-3AD203B41FA5}">
                      <a16:colId xmlns:a16="http://schemas.microsoft.com/office/drawing/2014/main" val="20000"/>
                    </a:ext>
                  </a:extLst>
                </a:gridCol>
                <a:gridCol w="812800">
                  <a:extLst>
                    <a:ext uri="{9D8B030D-6E8A-4147-A177-3AD203B41FA5}">
                      <a16:colId xmlns:a16="http://schemas.microsoft.com/office/drawing/2014/main" val="20001"/>
                    </a:ext>
                  </a:extLst>
                </a:gridCol>
                <a:gridCol w="812800">
                  <a:extLst>
                    <a:ext uri="{9D8B030D-6E8A-4147-A177-3AD203B41FA5}">
                      <a16:colId xmlns:a16="http://schemas.microsoft.com/office/drawing/2014/main" val="20002"/>
                    </a:ext>
                  </a:extLst>
                </a:gridCol>
                <a:gridCol w="812800">
                  <a:extLst>
                    <a:ext uri="{9D8B030D-6E8A-4147-A177-3AD203B41FA5}">
                      <a16:colId xmlns:a16="http://schemas.microsoft.com/office/drawing/2014/main" val="20003"/>
                    </a:ext>
                  </a:extLst>
                </a:gridCol>
              </a:tblGrid>
              <a:tr h="0">
                <a:tc>
                  <a:txBody>
                    <a:bodyPr/>
                    <a:lstStyle/>
                    <a:p>
                      <a:endParaRPr lang="en-US" dirty="0"/>
                    </a:p>
                  </a:txBody>
                  <a:tcPr>
                    <a:lnB w="12700" cap="flat" cmpd="sng" algn="ctr">
                      <a:solidFill>
                        <a:schemeClr val="tx1"/>
                      </a:solidFill>
                      <a:prstDash val="solid"/>
                      <a:round/>
                      <a:headEnd type="none" w="med" len="med"/>
                      <a:tailEnd type="none" w="med" len="med"/>
                    </a:lnB>
                  </a:tcPr>
                </a:tc>
                <a:tc>
                  <a:txBody>
                    <a:bodyPr/>
                    <a:lstStyle/>
                    <a:p>
                      <a:endParaRPr lang="en-US" dirty="0"/>
                    </a:p>
                  </a:txBody>
                  <a:tcPr>
                    <a:lnB w="12700" cap="flat" cmpd="sng" algn="ctr">
                      <a:solidFill>
                        <a:schemeClr val="tx1"/>
                      </a:solidFill>
                      <a:prstDash val="solid"/>
                      <a:round/>
                      <a:headEnd type="none" w="med" len="med"/>
                      <a:tailEnd type="none" w="med" len="med"/>
                    </a:lnB>
                  </a:tcPr>
                </a:tc>
                <a:tc>
                  <a:txBody>
                    <a:bodyPr/>
                    <a:lstStyle/>
                    <a:p>
                      <a:endParaRPr lang="en-US" dirty="0"/>
                    </a:p>
                  </a:txBody>
                  <a:tcPr>
                    <a:lnB w="12700" cap="flat" cmpd="sng" algn="ctr">
                      <a:solidFill>
                        <a:schemeClr val="tx1"/>
                      </a:solidFill>
                      <a:prstDash val="solid"/>
                      <a:round/>
                      <a:headEnd type="none" w="med" len="med"/>
                      <a:tailEnd type="none" w="med" len="med"/>
                    </a:lnB>
                  </a:tcPr>
                </a:tc>
                <a:tc>
                  <a:txBody>
                    <a:bodyPr/>
                    <a:lstStyle/>
                    <a:p>
                      <a:endParaRPr lang="en-US"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US" dirty="0"/>
                        <a:t>  [0]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[1]</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[2]</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[3]</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
        <p:nvSpPr>
          <p:cNvPr id="18" name="TextBox 17"/>
          <p:cNvSpPr txBox="1"/>
          <p:nvPr/>
        </p:nvSpPr>
        <p:spPr>
          <a:xfrm>
            <a:off x="534818" y="2645004"/>
            <a:ext cx="875763" cy="461665"/>
          </a:xfrm>
          <a:prstGeom prst="rect">
            <a:avLst/>
          </a:prstGeom>
          <a:noFill/>
        </p:spPr>
        <p:txBody>
          <a:bodyPr wrap="square" rtlCol="0">
            <a:spAutoFit/>
          </a:bodyPr>
          <a:lstStyle/>
          <a:p>
            <a:r>
              <a:rPr lang="en-US" sz="2400" b="1" dirty="0">
                <a:solidFill>
                  <a:schemeClr val="accent1"/>
                </a:solidFill>
              </a:rPr>
              <a:t>Rear</a:t>
            </a:r>
            <a:endParaRPr lang="en-US" b="1" dirty="0">
              <a:solidFill>
                <a:schemeClr val="accent1"/>
              </a:solidFill>
            </a:endParaRPr>
          </a:p>
        </p:txBody>
      </p:sp>
      <p:sp>
        <p:nvSpPr>
          <p:cNvPr id="19" name="TextBox 18"/>
          <p:cNvSpPr txBox="1"/>
          <p:nvPr/>
        </p:nvSpPr>
        <p:spPr>
          <a:xfrm>
            <a:off x="469830" y="4336576"/>
            <a:ext cx="875763" cy="461665"/>
          </a:xfrm>
          <a:prstGeom prst="rect">
            <a:avLst/>
          </a:prstGeom>
          <a:noFill/>
        </p:spPr>
        <p:txBody>
          <a:bodyPr wrap="square" rtlCol="0">
            <a:spAutoFit/>
          </a:bodyPr>
          <a:lstStyle/>
          <a:p>
            <a:r>
              <a:rPr lang="en-US" sz="2400" b="1" dirty="0">
                <a:solidFill>
                  <a:schemeClr val="accent2"/>
                </a:solidFill>
              </a:rPr>
              <a:t>Front</a:t>
            </a:r>
            <a:endParaRPr lang="en-US" b="1" dirty="0">
              <a:solidFill>
                <a:schemeClr val="accent2"/>
              </a:solidFill>
            </a:endParaRPr>
          </a:p>
        </p:txBody>
      </p:sp>
      <p:sp>
        <p:nvSpPr>
          <p:cNvPr id="20" name="Up Arrow 19"/>
          <p:cNvSpPr/>
          <p:nvPr/>
        </p:nvSpPr>
        <p:spPr>
          <a:xfrm>
            <a:off x="778607" y="4083686"/>
            <a:ext cx="157097" cy="309093"/>
          </a:xfrm>
          <a:prstGeom prst="up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Down Arrow 20"/>
          <p:cNvSpPr/>
          <p:nvPr/>
        </p:nvSpPr>
        <p:spPr>
          <a:xfrm>
            <a:off x="785665" y="3050466"/>
            <a:ext cx="180304" cy="27655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678342" y="78685"/>
            <a:ext cx="10792203" cy="830997"/>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enQueue Example</a:t>
            </a:r>
          </a:p>
          <a:p>
            <a:pPr algn="ctr"/>
            <a:r>
              <a:rPr lang="en-US" sz="2400" dirty="0">
                <a:latin typeface="Times New Roman" panose="02020603050405020304" pitchFamily="18" charset="0"/>
                <a:cs typeface="Times New Roman" panose="02020603050405020304" pitchFamily="18" charset="0"/>
              </a:rPr>
              <a:t>The list of elements to be inserted into Queue : 10, 30, 40, 70, 50</a:t>
            </a:r>
          </a:p>
        </p:txBody>
      </p:sp>
      <p:graphicFrame>
        <p:nvGraphicFramePr>
          <p:cNvPr id="23" name="Table 22"/>
          <p:cNvGraphicFramePr>
            <a:graphicFrameLocks noGrp="1"/>
          </p:cNvGraphicFramePr>
          <p:nvPr>
            <p:extLst>
              <p:ext uri="{D42A27DB-BD31-4B8C-83A1-F6EECF244321}">
                <p14:modId xmlns:p14="http://schemas.microsoft.com/office/powerpoint/2010/main" val="1517426974"/>
              </p:ext>
            </p:extLst>
          </p:nvPr>
        </p:nvGraphicFramePr>
        <p:xfrm>
          <a:off x="4596432" y="3457899"/>
          <a:ext cx="3251200" cy="749965"/>
        </p:xfrm>
        <a:graphic>
          <a:graphicData uri="http://schemas.openxmlformats.org/drawingml/2006/table">
            <a:tbl>
              <a:tblPr firstRow="1" bandRow="1">
                <a:tableStyleId>{5940675A-B579-460E-94D1-54222C63F5DA}</a:tableStyleId>
              </a:tblPr>
              <a:tblGrid>
                <a:gridCol w="812800">
                  <a:extLst>
                    <a:ext uri="{9D8B030D-6E8A-4147-A177-3AD203B41FA5}">
                      <a16:colId xmlns:a16="http://schemas.microsoft.com/office/drawing/2014/main" val="20000"/>
                    </a:ext>
                  </a:extLst>
                </a:gridCol>
                <a:gridCol w="812800">
                  <a:extLst>
                    <a:ext uri="{9D8B030D-6E8A-4147-A177-3AD203B41FA5}">
                      <a16:colId xmlns:a16="http://schemas.microsoft.com/office/drawing/2014/main" val="20001"/>
                    </a:ext>
                  </a:extLst>
                </a:gridCol>
                <a:gridCol w="812800">
                  <a:extLst>
                    <a:ext uri="{9D8B030D-6E8A-4147-A177-3AD203B41FA5}">
                      <a16:colId xmlns:a16="http://schemas.microsoft.com/office/drawing/2014/main" val="20002"/>
                    </a:ext>
                  </a:extLst>
                </a:gridCol>
                <a:gridCol w="812800">
                  <a:extLst>
                    <a:ext uri="{9D8B030D-6E8A-4147-A177-3AD203B41FA5}">
                      <a16:colId xmlns:a16="http://schemas.microsoft.com/office/drawing/2014/main" val="20003"/>
                    </a:ext>
                  </a:extLst>
                </a:gridCol>
              </a:tblGrid>
              <a:tr h="379125">
                <a:tc>
                  <a:txBody>
                    <a:bodyPr/>
                    <a:lstStyle/>
                    <a:p>
                      <a:r>
                        <a:rPr lang="en-US" dirty="0"/>
                        <a:t>10</a:t>
                      </a:r>
                    </a:p>
                  </a:txBody>
                  <a:tcPr>
                    <a:lnB w="12700" cap="flat" cmpd="sng" algn="ctr">
                      <a:solidFill>
                        <a:schemeClr val="tx1"/>
                      </a:solidFill>
                      <a:prstDash val="solid"/>
                      <a:round/>
                      <a:headEnd type="none" w="med" len="med"/>
                      <a:tailEnd type="none" w="med" len="med"/>
                    </a:lnB>
                  </a:tcPr>
                </a:tc>
                <a:tc>
                  <a:txBody>
                    <a:bodyPr/>
                    <a:lstStyle/>
                    <a:p>
                      <a:endParaRPr lang="en-US" dirty="0"/>
                    </a:p>
                  </a:txBody>
                  <a:tcPr>
                    <a:lnB w="12700" cap="flat" cmpd="sng" algn="ctr">
                      <a:solidFill>
                        <a:schemeClr val="tx1"/>
                      </a:solidFill>
                      <a:prstDash val="solid"/>
                      <a:round/>
                      <a:headEnd type="none" w="med" len="med"/>
                      <a:tailEnd type="none" w="med" len="med"/>
                    </a:lnB>
                  </a:tcPr>
                </a:tc>
                <a:tc>
                  <a:txBody>
                    <a:bodyPr/>
                    <a:lstStyle/>
                    <a:p>
                      <a:endParaRPr lang="en-US" dirty="0"/>
                    </a:p>
                  </a:txBody>
                  <a:tcPr>
                    <a:lnB w="12700" cap="flat" cmpd="sng" algn="ctr">
                      <a:solidFill>
                        <a:schemeClr val="tx1"/>
                      </a:solidFill>
                      <a:prstDash val="solid"/>
                      <a:round/>
                      <a:headEnd type="none" w="med" len="med"/>
                      <a:tailEnd type="none" w="med" len="med"/>
                    </a:lnB>
                  </a:tcPr>
                </a:tc>
                <a:tc>
                  <a:txBody>
                    <a:bodyPr/>
                    <a:lstStyle/>
                    <a:p>
                      <a:endParaRPr lang="en-US"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US" dirty="0"/>
                        <a:t>  [0]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[1]</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[2]</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[3]</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
        <p:nvSpPr>
          <p:cNvPr id="24" name="TextBox 23"/>
          <p:cNvSpPr txBox="1"/>
          <p:nvPr/>
        </p:nvSpPr>
        <p:spPr>
          <a:xfrm>
            <a:off x="4184382" y="2711440"/>
            <a:ext cx="875763" cy="461665"/>
          </a:xfrm>
          <a:prstGeom prst="rect">
            <a:avLst/>
          </a:prstGeom>
          <a:noFill/>
        </p:spPr>
        <p:txBody>
          <a:bodyPr wrap="square" rtlCol="0">
            <a:spAutoFit/>
          </a:bodyPr>
          <a:lstStyle/>
          <a:p>
            <a:r>
              <a:rPr lang="en-US" sz="2400" b="1" dirty="0">
                <a:solidFill>
                  <a:schemeClr val="accent1"/>
                </a:solidFill>
              </a:rPr>
              <a:t>Rear</a:t>
            </a:r>
            <a:endParaRPr lang="en-US" b="1" dirty="0">
              <a:solidFill>
                <a:schemeClr val="accent1"/>
              </a:solidFill>
            </a:endParaRPr>
          </a:p>
        </p:txBody>
      </p:sp>
      <p:sp>
        <p:nvSpPr>
          <p:cNvPr id="25" name="Up Arrow 24"/>
          <p:cNvSpPr/>
          <p:nvPr/>
        </p:nvSpPr>
        <p:spPr>
          <a:xfrm>
            <a:off x="4829436" y="4182028"/>
            <a:ext cx="157097" cy="309093"/>
          </a:xfrm>
          <a:prstGeom prst="up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Down Arrow 25"/>
          <p:cNvSpPr/>
          <p:nvPr/>
        </p:nvSpPr>
        <p:spPr>
          <a:xfrm>
            <a:off x="4755673" y="3117669"/>
            <a:ext cx="180304" cy="27655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4498096" y="4336575"/>
            <a:ext cx="875763" cy="461665"/>
          </a:xfrm>
          <a:prstGeom prst="rect">
            <a:avLst/>
          </a:prstGeom>
          <a:noFill/>
        </p:spPr>
        <p:txBody>
          <a:bodyPr wrap="square" rtlCol="0">
            <a:spAutoFit/>
          </a:bodyPr>
          <a:lstStyle/>
          <a:p>
            <a:r>
              <a:rPr lang="en-US" sz="2400" b="1" dirty="0">
                <a:solidFill>
                  <a:schemeClr val="accent2"/>
                </a:solidFill>
              </a:rPr>
              <a:t>Front</a:t>
            </a:r>
            <a:endParaRPr lang="en-US" b="1" dirty="0">
              <a:solidFill>
                <a:schemeClr val="accent2"/>
              </a:solidFill>
            </a:endParaRPr>
          </a:p>
        </p:txBody>
      </p:sp>
      <p:sp>
        <p:nvSpPr>
          <p:cNvPr id="38" name="TextBox 37"/>
          <p:cNvSpPr txBox="1"/>
          <p:nvPr/>
        </p:nvSpPr>
        <p:spPr>
          <a:xfrm>
            <a:off x="5221482" y="2946170"/>
            <a:ext cx="1910375" cy="369332"/>
          </a:xfrm>
          <a:prstGeom prst="rect">
            <a:avLst/>
          </a:prstGeom>
          <a:noFill/>
        </p:spPr>
        <p:txBody>
          <a:bodyPr wrap="square" rtlCol="0">
            <a:spAutoFit/>
          </a:bodyPr>
          <a:lstStyle/>
          <a:p>
            <a:r>
              <a:rPr lang="en-US" dirty="0"/>
              <a:t>Queue[rear]=10</a:t>
            </a:r>
          </a:p>
        </p:txBody>
      </p:sp>
      <p:sp>
        <p:nvSpPr>
          <p:cNvPr id="44" name="TextBox 43"/>
          <p:cNvSpPr txBox="1"/>
          <p:nvPr/>
        </p:nvSpPr>
        <p:spPr>
          <a:xfrm>
            <a:off x="491725" y="1888275"/>
            <a:ext cx="3337386"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enQueue(queue, front, rear, 10</a:t>
            </a:r>
            <a:r>
              <a:rPr lang="en-US" dirty="0"/>
              <a:t>) </a:t>
            </a:r>
          </a:p>
        </p:txBody>
      </p:sp>
      <p:sp>
        <p:nvSpPr>
          <p:cNvPr id="3" name="TextBox 2">
            <a:extLst>
              <a:ext uri="{FF2B5EF4-FFF2-40B4-BE49-F238E27FC236}">
                <a16:creationId xmlns:a16="http://schemas.microsoft.com/office/drawing/2014/main" id="{70B0F0AC-6C2D-429A-980F-3D0F3F21B6FA}"/>
              </a:ext>
            </a:extLst>
          </p:cNvPr>
          <p:cNvSpPr txBox="1"/>
          <p:nvPr/>
        </p:nvSpPr>
        <p:spPr>
          <a:xfrm>
            <a:off x="491725" y="1297899"/>
            <a:ext cx="4601941" cy="461665"/>
          </a:xfrm>
          <a:prstGeom prst="rect">
            <a:avLst/>
          </a:prstGeom>
          <a:noFill/>
        </p:spPr>
        <p:txBody>
          <a:bodyPr wrap="square" rtlCol="0">
            <a:spAutoFit/>
          </a:bodyPr>
          <a:lstStyle/>
          <a:p>
            <a:r>
              <a:rPr lang="en-US" sz="2400" b="1" dirty="0">
                <a:solidFill>
                  <a:srgbClr val="FF0000"/>
                </a:solidFill>
                <a:latin typeface="Times New Roman" panose="02020603050405020304" pitchFamily="18" charset="0"/>
                <a:cs typeface="Times New Roman" panose="02020603050405020304" pitchFamily="18" charset="0"/>
              </a:rPr>
              <a:t>Initially  </a:t>
            </a:r>
            <a:r>
              <a:rPr lang="en-US" sz="2400" b="1" dirty="0">
                <a:solidFill>
                  <a:srgbClr val="0070C0"/>
                </a:solidFill>
                <a:latin typeface="Times New Roman" panose="02020603050405020304" pitchFamily="18" charset="0"/>
                <a:cs typeface="Times New Roman" panose="02020603050405020304" pitchFamily="18" charset="0"/>
              </a:rPr>
              <a:t>Rear = -1 </a:t>
            </a:r>
            <a:r>
              <a:rPr lang="en-US" sz="2400" b="1" dirty="0">
                <a:solidFill>
                  <a:srgbClr val="FFC000"/>
                </a:solidFill>
                <a:latin typeface="Times New Roman" panose="02020603050405020304" pitchFamily="18" charset="0"/>
                <a:cs typeface="Times New Roman" panose="02020603050405020304" pitchFamily="18" charset="0"/>
              </a:rPr>
              <a:t>Front = -1</a:t>
            </a:r>
            <a:r>
              <a:rPr lang="en-US" sz="2400" b="1" dirty="0">
                <a:solidFill>
                  <a:srgbClr val="FFC000"/>
                </a:solidFill>
              </a:rPr>
              <a:t> </a:t>
            </a:r>
            <a:endParaRPr lang="en-US" b="1" dirty="0">
              <a:solidFill>
                <a:srgbClr val="FFC000"/>
              </a:solidFill>
            </a:endParaRPr>
          </a:p>
        </p:txBody>
      </p:sp>
      <p:sp>
        <p:nvSpPr>
          <p:cNvPr id="2" name="Footer Placeholder 1">
            <a:extLst>
              <a:ext uri="{FF2B5EF4-FFF2-40B4-BE49-F238E27FC236}">
                <a16:creationId xmlns:a16="http://schemas.microsoft.com/office/drawing/2014/main" id="{56833E1F-086F-4B44-BA34-655074D58BC2}"/>
              </a:ext>
            </a:extLst>
          </p:cNvPr>
          <p:cNvSpPr>
            <a:spLocks noGrp="1"/>
          </p:cNvSpPr>
          <p:nvPr>
            <p:ph type="ftr" sz="quarter" idx="11"/>
          </p:nvPr>
        </p:nvSpPr>
        <p:spPr/>
        <p:txBody>
          <a:bodyPr/>
          <a:lstStyle/>
          <a:p>
            <a:r>
              <a:rPr lang="en-IN"/>
              <a:t>Dr Somaraju Suvvari                                                                                                        NITP -- CS3401</a:t>
            </a:r>
          </a:p>
        </p:txBody>
      </p:sp>
      <p:sp>
        <p:nvSpPr>
          <p:cNvPr id="5" name="Slide Number Placeholder 4">
            <a:extLst>
              <a:ext uri="{FF2B5EF4-FFF2-40B4-BE49-F238E27FC236}">
                <a16:creationId xmlns:a16="http://schemas.microsoft.com/office/drawing/2014/main" id="{CE711F4B-C2A6-4E56-88BA-155051AE4CA4}"/>
              </a:ext>
            </a:extLst>
          </p:cNvPr>
          <p:cNvSpPr>
            <a:spLocks noGrp="1"/>
          </p:cNvSpPr>
          <p:nvPr>
            <p:ph type="sldNum" sz="quarter" idx="12"/>
          </p:nvPr>
        </p:nvSpPr>
        <p:spPr/>
        <p:txBody>
          <a:bodyPr/>
          <a:lstStyle/>
          <a:p>
            <a:fld id="{11B1A458-33C9-4BF4-B91A-A10851AC5830}" type="slidenum">
              <a:rPr lang="en-IN" smtClean="0"/>
              <a:t>17</a:t>
            </a:fld>
            <a:endParaRPr lang="en-IN"/>
          </a:p>
        </p:txBody>
      </p:sp>
    </p:spTree>
    <p:extLst>
      <p:ext uri="{BB962C8B-B14F-4D97-AF65-F5344CB8AC3E}">
        <p14:creationId xmlns:p14="http://schemas.microsoft.com/office/powerpoint/2010/main" val="2000371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4"/>
                                        </p:tgtEl>
                                        <p:attrNameLst>
                                          <p:attrName>style.visibility</p:attrName>
                                        </p:attrNameLst>
                                      </p:cBhvr>
                                      <p:to>
                                        <p:strVal val="visible"/>
                                      </p:to>
                                    </p:set>
                                    <p:animEffect transition="in" filter="wipe(down)">
                                      <p:cBhvr>
                                        <p:cTn id="17" dur="500"/>
                                        <p:tgtEl>
                                          <p:spTgt spid="4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ipe(down)">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down)">
                                      <p:cBhvr>
                                        <p:cTn id="27" dur="500"/>
                                        <p:tgtEl>
                                          <p:spTgt spid="18"/>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wipe(down)">
                                      <p:cBhvr>
                                        <p:cTn id="30" dur="500"/>
                                        <p:tgtEl>
                                          <p:spTgt spid="21"/>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wipe(down)">
                                      <p:cBhvr>
                                        <p:cTn id="33" dur="500"/>
                                        <p:tgtEl>
                                          <p:spTgt spid="20"/>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wipe(down)">
                                      <p:cBhvr>
                                        <p:cTn id="36" dur="500"/>
                                        <p:tgtEl>
                                          <p:spTgt spid="19"/>
                                        </p:tgtEl>
                                      </p:cBhvr>
                                    </p:animEffect>
                                  </p:childTnLst>
                                </p:cTn>
                              </p:par>
                              <p:par>
                                <p:cTn id="37" presetID="22" presetClass="entr" presetSubtype="4" fill="hold" nodeType="with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wipe(down)">
                                      <p:cBhvr>
                                        <p:cTn id="39" dur="500"/>
                                        <p:tgtEl>
                                          <p:spTgt spid="17"/>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grpId="0" nodeType="clickEffect">
                                  <p:stCondLst>
                                    <p:cond delay="0"/>
                                  </p:stCondLst>
                                  <p:childTnLst>
                                    <p:set>
                                      <p:cBhvr>
                                        <p:cTn id="43" dur="1" fill="hold">
                                          <p:stCondLst>
                                            <p:cond delay="0"/>
                                          </p:stCondLst>
                                        </p:cTn>
                                        <p:tgtEl>
                                          <p:spTgt spid="38"/>
                                        </p:tgtEl>
                                        <p:attrNameLst>
                                          <p:attrName>style.visibility</p:attrName>
                                        </p:attrNameLst>
                                      </p:cBhvr>
                                      <p:to>
                                        <p:strVal val="visible"/>
                                      </p:to>
                                    </p:set>
                                    <p:animEffect transition="in" filter="wipe(down)">
                                      <p:cBhvr>
                                        <p:cTn id="44" dur="500"/>
                                        <p:tgtEl>
                                          <p:spTgt spid="38"/>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grpId="0" nodeType="click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wipe(down)">
                                      <p:cBhvr>
                                        <p:cTn id="49" dur="500"/>
                                        <p:tgtEl>
                                          <p:spTgt spid="24"/>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26"/>
                                        </p:tgtEl>
                                        <p:attrNameLst>
                                          <p:attrName>style.visibility</p:attrName>
                                        </p:attrNameLst>
                                      </p:cBhvr>
                                      <p:to>
                                        <p:strVal val="visible"/>
                                      </p:to>
                                    </p:set>
                                    <p:animEffect transition="in" filter="wipe(down)">
                                      <p:cBhvr>
                                        <p:cTn id="52" dur="500"/>
                                        <p:tgtEl>
                                          <p:spTgt spid="26"/>
                                        </p:tgtEl>
                                      </p:cBhvr>
                                    </p:animEffect>
                                  </p:childTnLst>
                                </p:cTn>
                              </p:par>
                              <p:par>
                                <p:cTn id="53" presetID="22" presetClass="entr" presetSubtype="4" fill="hold" nodeType="withEffect">
                                  <p:stCondLst>
                                    <p:cond delay="0"/>
                                  </p:stCondLst>
                                  <p:childTnLst>
                                    <p:set>
                                      <p:cBhvr>
                                        <p:cTn id="54" dur="1" fill="hold">
                                          <p:stCondLst>
                                            <p:cond delay="0"/>
                                          </p:stCondLst>
                                        </p:cTn>
                                        <p:tgtEl>
                                          <p:spTgt spid="23"/>
                                        </p:tgtEl>
                                        <p:attrNameLst>
                                          <p:attrName>style.visibility</p:attrName>
                                        </p:attrNameLst>
                                      </p:cBhvr>
                                      <p:to>
                                        <p:strVal val="visible"/>
                                      </p:to>
                                    </p:set>
                                    <p:animEffect transition="in" filter="wipe(down)">
                                      <p:cBhvr>
                                        <p:cTn id="55" dur="500"/>
                                        <p:tgtEl>
                                          <p:spTgt spid="23"/>
                                        </p:tgtEl>
                                      </p:cBhvr>
                                    </p:animEffect>
                                  </p:childTnLst>
                                </p:cTn>
                              </p:par>
                              <p:par>
                                <p:cTn id="56" presetID="22" presetClass="entr" presetSubtype="4" fill="hold" grpId="0" nodeType="withEffect">
                                  <p:stCondLst>
                                    <p:cond delay="0"/>
                                  </p:stCondLst>
                                  <p:childTnLst>
                                    <p:set>
                                      <p:cBhvr>
                                        <p:cTn id="57" dur="1" fill="hold">
                                          <p:stCondLst>
                                            <p:cond delay="0"/>
                                          </p:stCondLst>
                                        </p:cTn>
                                        <p:tgtEl>
                                          <p:spTgt spid="27"/>
                                        </p:tgtEl>
                                        <p:attrNameLst>
                                          <p:attrName>style.visibility</p:attrName>
                                        </p:attrNameLst>
                                      </p:cBhvr>
                                      <p:to>
                                        <p:strVal val="visible"/>
                                      </p:to>
                                    </p:set>
                                    <p:animEffect transition="in" filter="wipe(down)">
                                      <p:cBhvr>
                                        <p:cTn id="58" dur="500"/>
                                        <p:tgtEl>
                                          <p:spTgt spid="27"/>
                                        </p:tgtEl>
                                      </p:cBhvr>
                                    </p:animEffect>
                                  </p:childTnLst>
                                </p:cTn>
                              </p:par>
                              <p:par>
                                <p:cTn id="59" presetID="22" presetClass="entr" presetSubtype="4" fill="hold" grpId="0" nodeType="withEffect">
                                  <p:stCondLst>
                                    <p:cond delay="0"/>
                                  </p:stCondLst>
                                  <p:childTnLst>
                                    <p:set>
                                      <p:cBhvr>
                                        <p:cTn id="60" dur="1" fill="hold">
                                          <p:stCondLst>
                                            <p:cond delay="0"/>
                                          </p:stCondLst>
                                        </p:cTn>
                                        <p:tgtEl>
                                          <p:spTgt spid="25"/>
                                        </p:tgtEl>
                                        <p:attrNameLst>
                                          <p:attrName>style.visibility</p:attrName>
                                        </p:attrNameLst>
                                      </p:cBhvr>
                                      <p:to>
                                        <p:strVal val="visible"/>
                                      </p:to>
                                    </p:set>
                                    <p:animEffect transition="in" filter="wipe(down)">
                                      <p:cBhvr>
                                        <p:cTn id="61"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8" grpId="0"/>
      <p:bldP spid="19" grpId="0"/>
      <p:bldP spid="20" grpId="0" animBg="1"/>
      <p:bldP spid="21" grpId="0" animBg="1"/>
      <p:bldP spid="24" grpId="0"/>
      <p:bldP spid="25" grpId="0" animBg="1"/>
      <p:bldP spid="26" grpId="0" animBg="1"/>
      <p:bldP spid="27" grpId="0"/>
      <p:bldP spid="38" grpId="0"/>
      <p:bldP spid="44" grpId="0"/>
      <p:bldP spid="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p:cNvSpPr txBox="1"/>
          <p:nvPr/>
        </p:nvSpPr>
        <p:spPr>
          <a:xfrm>
            <a:off x="678342" y="78685"/>
            <a:ext cx="10792203" cy="830997"/>
          </a:xfrm>
          <a:prstGeom prst="rect">
            <a:avLst/>
          </a:prstGeom>
          <a:noFill/>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enQueue</a:t>
            </a:r>
            <a:r>
              <a:rPr lang="en-US" sz="2400" dirty="0">
                <a:latin typeface="Times New Roman" panose="02020603050405020304" pitchFamily="18" charset="0"/>
                <a:cs typeface="Times New Roman" panose="02020603050405020304" pitchFamily="18" charset="0"/>
              </a:rPr>
              <a:t> Example</a:t>
            </a:r>
          </a:p>
          <a:p>
            <a:pPr algn="ctr"/>
            <a:r>
              <a:rPr lang="en-US" sz="2400" dirty="0">
                <a:latin typeface="Times New Roman" panose="02020603050405020304" pitchFamily="18" charset="0"/>
                <a:cs typeface="Times New Roman" panose="02020603050405020304" pitchFamily="18" charset="0"/>
              </a:rPr>
              <a:t>The list of elements to be inserted into Queue : 10, 30, 40, 70, 50</a:t>
            </a:r>
          </a:p>
        </p:txBody>
      </p:sp>
      <p:graphicFrame>
        <p:nvGraphicFramePr>
          <p:cNvPr id="28" name="Table 27"/>
          <p:cNvGraphicFramePr>
            <a:graphicFrameLocks noGrp="1"/>
          </p:cNvGraphicFramePr>
          <p:nvPr/>
        </p:nvGraphicFramePr>
        <p:xfrm>
          <a:off x="695892" y="4514249"/>
          <a:ext cx="3251200" cy="741680"/>
        </p:xfrm>
        <a:graphic>
          <a:graphicData uri="http://schemas.openxmlformats.org/drawingml/2006/table">
            <a:tbl>
              <a:tblPr firstRow="1" bandRow="1">
                <a:tableStyleId>{5940675A-B579-460E-94D1-54222C63F5DA}</a:tableStyleId>
              </a:tblPr>
              <a:tblGrid>
                <a:gridCol w="812800">
                  <a:extLst>
                    <a:ext uri="{9D8B030D-6E8A-4147-A177-3AD203B41FA5}">
                      <a16:colId xmlns:a16="http://schemas.microsoft.com/office/drawing/2014/main" val="20000"/>
                    </a:ext>
                  </a:extLst>
                </a:gridCol>
                <a:gridCol w="812800">
                  <a:extLst>
                    <a:ext uri="{9D8B030D-6E8A-4147-A177-3AD203B41FA5}">
                      <a16:colId xmlns:a16="http://schemas.microsoft.com/office/drawing/2014/main" val="20001"/>
                    </a:ext>
                  </a:extLst>
                </a:gridCol>
                <a:gridCol w="812800">
                  <a:extLst>
                    <a:ext uri="{9D8B030D-6E8A-4147-A177-3AD203B41FA5}">
                      <a16:colId xmlns:a16="http://schemas.microsoft.com/office/drawing/2014/main" val="20002"/>
                    </a:ext>
                  </a:extLst>
                </a:gridCol>
                <a:gridCol w="812800">
                  <a:extLst>
                    <a:ext uri="{9D8B030D-6E8A-4147-A177-3AD203B41FA5}">
                      <a16:colId xmlns:a16="http://schemas.microsoft.com/office/drawing/2014/main" val="20003"/>
                    </a:ext>
                  </a:extLst>
                </a:gridCol>
              </a:tblGrid>
              <a:tr h="370840">
                <a:tc>
                  <a:txBody>
                    <a:bodyPr/>
                    <a:lstStyle/>
                    <a:p>
                      <a:r>
                        <a:rPr lang="en-US" dirty="0"/>
                        <a:t>10</a:t>
                      </a:r>
                    </a:p>
                  </a:txBody>
                  <a:tcPr>
                    <a:lnB w="12700" cap="flat" cmpd="sng" algn="ctr">
                      <a:solidFill>
                        <a:schemeClr val="tx1"/>
                      </a:solidFill>
                      <a:prstDash val="solid"/>
                      <a:round/>
                      <a:headEnd type="none" w="med" len="med"/>
                      <a:tailEnd type="none" w="med" len="med"/>
                    </a:lnB>
                  </a:tcPr>
                </a:tc>
                <a:tc>
                  <a:txBody>
                    <a:bodyPr/>
                    <a:lstStyle/>
                    <a:p>
                      <a:endParaRPr lang="en-US" dirty="0"/>
                    </a:p>
                  </a:txBody>
                  <a:tcPr>
                    <a:lnB w="12700" cap="flat" cmpd="sng" algn="ctr">
                      <a:solidFill>
                        <a:schemeClr val="tx1"/>
                      </a:solidFill>
                      <a:prstDash val="solid"/>
                      <a:round/>
                      <a:headEnd type="none" w="med" len="med"/>
                      <a:tailEnd type="none" w="med" len="med"/>
                    </a:lnB>
                  </a:tcPr>
                </a:tc>
                <a:tc>
                  <a:txBody>
                    <a:bodyPr/>
                    <a:lstStyle/>
                    <a:p>
                      <a:endParaRPr lang="en-US" dirty="0"/>
                    </a:p>
                  </a:txBody>
                  <a:tcPr>
                    <a:lnB w="12700" cap="flat" cmpd="sng" algn="ctr">
                      <a:solidFill>
                        <a:schemeClr val="tx1"/>
                      </a:solidFill>
                      <a:prstDash val="solid"/>
                      <a:round/>
                      <a:headEnd type="none" w="med" len="med"/>
                      <a:tailEnd type="none" w="med" len="med"/>
                    </a:lnB>
                  </a:tcPr>
                </a:tc>
                <a:tc>
                  <a:txBody>
                    <a:bodyPr/>
                    <a:lstStyle/>
                    <a:p>
                      <a:endParaRPr lang="en-US"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US" dirty="0"/>
                        <a:t>  [0]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[1]</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[2]</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[3]</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
        <p:nvSpPr>
          <p:cNvPr id="29" name="TextBox 28"/>
          <p:cNvSpPr txBox="1"/>
          <p:nvPr/>
        </p:nvSpPr>
        <p:spPr>
          <a:xfrm>
            <a:off x="1125398" y="3993425"/>
            <a:ext cx="875763" cy="461665"/>
          </a:xfrm>
          <a:prstGeom prst="rect">
            <a:avLst/>
          </a:prstGeom>
          <a:noFill/>
        </p:spPr>
        <p:txBody>
          <a:bodyPr wrap="square" rtlCol="0">
            <a:spAutoFit/>
          </a:bodyPr>
          <a:lstStyle/>
          <a:p>
            <a:r>
              <a:rPr lang="en-US" sz="2400" b="1" dirty="0">
                <a:solidFill>
                  <a:schemeClr val="accent1"/>
                </a:solidFill>
              </a:rPr>
              <a:t>Rear</a:t>
            </a:r>
            <a:endParaRPr lang="en-US" b="1" dirty="0">
              <a:solidFill>
                <a:schemeClr val="accent1"/>
              </a:solidFill>
            </a:endParaRPr>
          </a:p>
        </p:txBody>
      </p:sp>
      <p:sp>
        <p:nvSpPr>
          <p:cNvPr id="30" name="Up Arrow 29"/>
          <p:cNvSpPr/>
          <p:nvPr/>
        </p:nvSpPr>
        <p:spPr>
          <a:xfrm>
            <a:off x="878341" y="5254016"/>
            <a:ext cx="157097" cy="309093"/>
          </a:xfrm>
          <a:prstGeom prst="up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Down Arrow 30"/>
          <p:cNvSpPr/>
          <p:nvPr/>
        </p:nvSpPr>
        <p:spPr>
          <a:xfrm>
            <a:off x="1782141" y="4207916"/>
            <a:ext cx="180304" cy="27655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548304" y="5373466"/>
            <a:ext cx="875763" cy="461665"/>
          </a:xfrm>
          <a:prstGeom prst="rect">
            <a:avLst/>
          </a:prstGeom>
          <a:noFill/>
        </p:spPr>
        <p:txBody>
          <a:bodyPr wrap="square" rtlCol="0">
            <a:spAutoFit/>
          </a:bodyPr>
          <a:lstStyle/>
          <a:p>
            <a:r>
              <a:rPr lang="en-US" sz="2400" b="1" dirty="0">
                <a:solidFill>
                  <a:schemeClr val="accent2"/>
                </a:solidFill>
              </a:rPr>
              <a:t>Front</a:t>
            </a:r>
            <a:endParaRPr lang="en-US" b="1" dirty="0">
              <a:solidFill>
                <a:schemeClr val="accent2"/>
              </a:solidFill>
            </a:endParaRPr>
          </a:p>
        </p:txBody>
      </p:sp>
      <p:graphicFrame>
        <p:nvGraphicFramePr>
          <p:cNvPr id="33" name="Table 32"/>
          <p:cNvGraphicFramePr>
            <a:graphicFrameLocks noGrp="1"/>
          </p:cNvGraphicFramePr>
          <p:nvPr/>
        </p:nvGraphicFramePr>
        <p:xfrm>
          <a:off x="4448844" y="4514249"/>
          <a:ext cx="3251200" cy="741680"/>
        </p:xfrm>
        <a:graphic>
          <a:graphicData uri="http://schemas.openxmlformats.org/drawingml/2006/table">
            <a:tbl>
              <a:tblPr firstRow="1" bandRow="1">
                <a:tableStyleId>{5940675A-B579-460E-94D1-54222C63F5DA}</a:tableStyleId>
              </a:tblPr>
              <a:tblGrid>
                <a:gridCol w="812800">
                  <a:extLst>
                    <a:ext uri="{9D8B030D-6E8A-4147-A177-3AD203B41FA5}">
                      <a16:colId xmlns:a16="http://schemas.microsoft.com/office/drawing/2014/main" val="20000"/>
                    </a:ext>
                  </a:extLst>
                </a:gridCol>
                <a:gridCol w="812800">
                  <a:extLst>
                    <a:ext uri="{9D8B030D-6E8A-4147-A177-3AD203B41FA5}">
                      <a16:colId xmlns:a16="http://schemas.microsoft.com/office/drawing/2014/main" val="20001"/>
                    </a:ext>
                  </a:extLst>
                </a:gridCol>
                <a:gridCol w="812800">
                  <a:extLst>
                    <a:ext uri="{9D8B030D-6E8A-4147-A177-3AD203B41FA5}">
                      <a16:colId xmlns:a16="http://schemas.microsoft.com/office/drawing/2014/main" val="20002"/>
                    </a:ext>
                  </a:extLst>
                </a:gridCol>
                <a:gridCol w="812800">
                  <a:extLst>
                    <a:ext uri="{9D8B030D-6E8A-4147-A177-3AD203B41FA5}">
                      <a16:colId xmlns:a16="http://schemas.microsoft.com/office/drawing/2014/main" val="20003"/>
                    </a:ext>
                  </a:extLst>
                </a:gridCol>
              </a:tblGrid>
              <a:tr h="370840">
                <a:tc>
                  <a:txBody>
                    <a:bodyPr/>
                    <a:lstStyle/>
                    <a:p>
                      <a:r>
                        <a:rPr lang="en-US" dirty="0"/>
                        <a:t>10</a:t>
                      </a:r>
                    </a:p>
                  </a:txBody>
                  <a:tcPr>
                    <a:lnB w="12700" cap="flat" cmpd="sng" algn="ctr">
                      <a:solidFill>
                        <a:schemeClr val="tx1"/>
                      </a:solidFill>
                      <a:prstDash val="solid"/>
                      <a:round/>
                      <a:headEnd type="none" w="med" len="med"/>
                      <a:tailEnd type="none" w="med" len="med"/>
                    </a:lnB>
                  </a:tcPr>
                </a:tc>
                <a:tc>
                  <a:txBody>
                    <a:bodyPr/>
                    <a:lstStyle/>
                    <a:p>
                      <a:r>
                        <a:rPr lang="en-US" dirty="0"/>
                        <a:t>30</a:t>
                      </a:r>
                    </a:p>
                  </a:txBody>
                  <a:tcPr>
                    <a:lnB w="12700" cap="flat" cmpd="sng" algn="ctr">
                      <a:solidFill>
                        <a:schemeClr val="tx1"/>
                      </a:solidFill>
                      <a:prstDash val="solid"/>
                      <a:round/>
                      <a:headEnd type="none" w="med" len="med"/>
                      <a:tailEnd type="none" w="med" len="med"/>
                    </a:lnB>
                  </a:tcPr>
                </a:tc>
                <a:tc>
                  <a:txBody>
                    <a:bodyPr/>
                    <a:lstStyle/>
                    <a:p>
                      <a:endParaRPr lang="en-US" dirty="0"/>
                    </a:p>
                  </a:txBody>
                  <a:tcPr>
                    <a:lnB w="12700" cap="flat" cmpd="sng" algn="ctr">
                      <a:solidFill>
                        <a:schemeClr val="tx1"/>
                      </a:solidFill>
                      <a:prstDash val="solid"/>
                      <a:round/>
                      <a:headEnd type="none" w="med" len="med"/>
                      <a:tailEnd type="none" w="med" len="med"/>
                    </a:lnB>
                  </a:tcPr>
                </a:tc>
                <a:tc>
                  <a:txBody>
                    <a:bodyPr/>
                    <a:lstStyle/>
                    <a:p>
                      <a:endParaRPr lang="en-US"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US" dirty="0"/>
                        <a:t>  [0]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[1]</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[2]</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[3]</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
        <p:nvSpPr>
          <p:cNvPr id="34" name="TextBox 33"/>
          <p:cNvSpPr txBox="1"/>
          <p:nvPr/>
        </p:nvSpPr>
        <p:spPr>
          <a:xfrm>
            <a:off x="4878350" y="3993425"/>
            <a:ext cx="875763" cy="461665"/>
          </a:xfrm>
          <a:prstGeom prst="rect">
            <a:avLst/>
          </a:prstGeom>
          <a:noFill/>
        </p:spPr>
        <p:txBody>
          <a:bodyPr wrap="square" rtlCol="0">
            <a:spAutoFit/>
          </a:bodyPr>
          <a:lstStyle/>
          <a:p>
            <a:r>
              <a:rPr lang="en-US" sz="2400" b="1" dirty="0">
                <a:solidFill>
                  <a:schemeClr val="accent1"/>
                </a:solidFill>
              </a:rPr>
              <a:t>Rear</a:t>
            </a:r>
            <a:endParaRPr lang="en-US" b="1" dirty="0">
              <a:solidFill>
                <a:schemeClr val="accent1"/>
              </a:solidFill>
            </a:endParaRPr>
          </a:p>
        </p:txBody>
      </p:sp>
      <p:sp>
        <p:nvSpPr>
          <p:cNvPr id="35" name="Up Arrow 34"/>
          <p:cNvSpPr/>
          <p:nvPr/>
        </p:nvSpPr>
        <p:spPr>
          <a:xfrm>
            <a:off x="4631293" y="5254016"/>
            <a:ext cx="157097" cy="309093"/>
          </a:xfrm>
          <a:prstGeom prst="up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Down Arrow 35"/>
          <p:cNvSpPr/>
          <p:nvPr/>
        </p:nvSpPr>
        <p:spPr>
          <a:xfrm>
            <a:off x="5535093" y="4207916"/>
            <a:ext cx="180304" cy="27655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4301256" y="5373466"/>
            <a:ext cx="875763" cy="461665"/>
          </a:xfrm>
          <a:prstGeom prst="rect">
            <a:avLst/>
          </a:prstGeom>
          <a:noFill/>
        </p:spPr>
        <p:txBody>
          <a:bodyPr wrap="square" rtlCol="0">
            <a:spAutoFit/>
          </a:bodyPr>
          <a:lstStyle/>
          <a:p>
            <a:r>
              <a:rPr lang="en-US" sz="2400" b="1" dirty="0">
                <a:solidFill>
                  <a:schemeClr val="accent2"/>
                </a:solidFill>
              </a:rPr>
              <a:t>Front</a:t>
            </a:r>
            <a:endParaRPr lang="en-US" b="1" dirty="0">
              <a:solidFill>
                <a:schemeClr val="accent2"/>
              </a:solidFill>
            </a:endParaRPr>
          </a:p>
        </p:txBody>
      </p:sp>
      <p:sp>
        <p:nvSpPr>
          <p:cNvPr id="2" name="TextBox 1"/>
          <p:cNvSpPr txBox="1"/>
          <p:nvPr/>
        </p:nvSpPr>
        <p:spPr>
          <a:xfrm>
            <a:off x="788474" y="3627341"/>
            <a:ext cx="1910375" cy="369332"/>
          </a:xfrm>
          <a:prstGeom prst="rect">
            <a:avLst/>
          </a:prstGeom>
          <a:noFill/>
        </p:spPr>
        <p:txBody>
          <a:bodyPr wrap="square" rtlCol="0">
            <a:spAutoFit/>
          </a:bodyPr>
          <a:lstStyle/>
          <a:p>
            <a:r>
              <a:rPr lang="en-US" dirty="0"/>
              <a:t>rear=rear+1</a:t>
            </a:r>
          </a:p>
        </p:txBody>
      </p:sp>
      <p:graphicFrame>
        <p:nvGraphicFramePr>
          <p:cNvPr id="39" name="Table 38"/>
          <p:cNvGraphicFramePr>
            <a:graphicFrameLocks noGrp="1"/>
          </p:cNvGraphicFramePr>
          <p:nvPr/>
        </p:nvGraphicFramePr>
        <p:xfrm>
          <a:off x="8505587" y="4362757"/>
          <a:ext cx="3251200" cy="741680"/>
        </p:xfrm>
        <a:graphic>
          <a:graphicData uri="http://schemas.openxmlformats.org/drawingml/2006/table">
            <a:tbl>
              <a:tblPr firstRow="1" bandRow="1">
                <a:tableStyleId>{5940675A-B579-460E-94D1-54222C63F5DA}</a:tableStyleId>
              </a:tblPr>
              <a:tblGrid>
                <a:gridCol w="812800">
                  <a:extLst>
                    <a:ext uri="{9D8B030D-6E8A-4147-A177-3AD203B41FA5}">
                      <a16:colId xmlns:a16="http://schemas.microsoft.com/office/drawing/2014/main" val="20000"/>
                    </a:ext>
                  </a:extLst>
                </a:gridCol>
                <a:gridCol w="812800">
                  <a:extLst>
                    <a:ext uri="{9D8B030D-6E8A-4147-A177-3AD203B41FA5}">
                      <a16:colId xmlns:a16="http://schemas.microsoft.com/office/drawing/2014/main" val="20001"/>
                    </a:ext>
                  </a:extLst>
                </a:gridCol>
                <a:gridCol w="812800">
                  <a:extLst>
                    <a:ext uri="{9D8B030D-6E8A-4147-A177-3AD203B41FA5}">
                      <a16:colId xmlns:a16="http://schemas.microsoft.com/office/drawing/2014/main" val="20002"/>
                    </a:ext>
                  </a:extLst>
                </a:gridCol>
                <a:gridCol w="812800">
                  <a:extLst>
                    <a:ext uri="{9D8B030D-6E8A-4147-A177-3AD203B41FA5}">
                      <a16:colId xmlns:a16="http://schemas.microsoft.com/office/drawing/2014/main" val="20003"/>
                    </a:ext>
                  </a:extLst>
                </a:gridCol>
              </a:tblGrid>
              <a:tr h="370840">
                <a:tc>
                  <a:txBody>
                    <a:bodyPr/>
                    <a:lstStyle/>
                    <a:p>
                      <a:r>
                        <a:rPr lang="en-US" dirty="0"/>
                        <a:t>    10</a:t>
                      </a:r>
                    </a:p>
                  </a:txBody>
                  <a:tcPr>
                    <a:lnB w="12700" cap="flat" cmpd="sng" algn="ctr">
                      <a:solidFill>
                        <a:schemeClr val="tx1"/>
                      </a:solidFill>
                      <a:prstDash val="solid"/>
                      <a:round/>
                      <a:headEnd type="none" w="med" len="med"/>
                      <a:tailEnd type="none" w="med" len="med"/>
                    </a:lnB>
                  </a:tcPr>
                </a:tc>
                <a:tc>
                  <a:txBody>
                    <a:bodyPr/>
                    <a:lstStyle/>
                    <a:p>
                      <a:r>
                        <a:rPr lang="en-US" dirty="0"/>
                        <a:t>    30</a:t>
                      </a:r>
                    </a:p>
                  </a:txBody>
                  <a:tcPr>
                    <a:lnB w="12700" cap="flat" cmpd="sng" algn="ctr">
                      <a:solidFill>
                        <a:schemeClr val="tx1"/>
                      </a:solidFill>
                      <a:prstDash val="solid"/>
                      <a:round/>
                      <a:headEnd type="none" w="med" len="med"/>
                      <a:tailEnd type="none" w="med" len="med"/>
                    </a:lnB>
                  </a:tcPr>
                </a:tc>
                <a:tc>
                  <a:txBody>
                    <a:bodyPr/>
                    <a:lstStyle/>
                    <a:p>
                      <a:r>
                        <a:rPr lang="en-US" dirty="0"/>
                        <a:t>    40</a:t>
                      </a:r>
                    </a:p>
                  </a:txBody>
                  <a:tcPr>
                    <a:lnB w="12700" cap="flat" cmpd="sng" algn="ctr">
                      <a:solidFill>
                        <a:schemeClr val="tx1"/>
                      </a:solidFill>
                      <a:prstDash val="solid"/>
                      <a:round/>
                      <a:headEnd type="none" w="med" len="med"/>
                      <a:tailEnd type="none" w="med" len="med"/>
                    </a:lnB>
                  </a:tcPr>
                </a:tc>
                <a:tc>
                  <a:txBody>
                    <a:bodyPr/>
                    <a:lstStyle/>
                    <a:p>
                      <a:endParaRPr lang="en-US"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US" dirty="0"/>
                        <a:t>  [0]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[1]</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[2]</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[3]</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
        <p:nvSpPr>
          <p:cNvPr id="40" name="TextBox 39"/>
          <p:cNvSpPr txBox="1"/>
          <p:nvPr/>
        </p:nvSpPr>
        <p:spPr>
          <a:xfrm>
            <a:off x="10114193" y="3648372"/>
            <a:ext cx="875763" cy="461665"/>
          </a:xfrm>
          <a:prstGeom prst="rect">
            <a:avLst/>
          </a:prstGeom>
          <a:noFill/>
        </p:spPr>
        <p:txBody>
          <a:bodyPr wrap="square" rtlCol="0">
            <a:spAutoFit/>
          </a:bodyPr>
          <a:lstStyle/>
          <a:p>
            <a:r>
              <a:rPr lang="en-US" sz="2400" b="1" dirty="0">
                <a:solidFill>
                  <a:schemeClr val="accent1"/>
                </a:solidFill>
              </a:rPr>
              <a:t>Rear</a:t>
            </a:r>
            <a:endParaRPr lang="en-US" b="1" dirty="0">
              <a:solidFill>
                <a:schemeClr val="accent1"/>
              </a:solidFill>
            </a:endParaRPr>
          </a:p>
        </p:txBody>
      </p:sp>
      <p:sp>
        <p:nvSpPr>
          <p:cNvPr id="41" name="Up Arrow 40"/>
          <p:cNvSpPr/>
          <p:nvPr/>
        </p:nvSpPr>
        <p:spPr>
          <a:xfrm>
            <a:off x="8507685" y="4742877"/>
            <a:ext cx="157097" cy="309093"/>
          </a:xfrm>
          <a:prstGeom prst="up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Down Arrow 41"/>
          <p:cNvSpPr/>
          <p:nvPr/>
        </p:nvSpPr>
        <p:spPr>
          <a:xfrm>
            <a:off x="10461922" y="4061016"/>
            <a:ext cx="180304" cy="27655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a:off x="8201239" y="5066887"/>
            <a:ext cx="875763" cy="461665"/>
          </a:xfrm>
          <a:prstGeom prst="rect">
            <a:avLst/>
          </a:prstGeom>
          <a:noFill/>
        </p:spPr>
        <p:txBody>
          <a:bodyPr wrap="square" rtlCol="0">
            <a:spAutoFit/>
          </a:bodyPr>
          <a:lstStyle/>
          <a:p>
            <a:r>
              <a:rPr lang="en-US" sz="2400" b="1" dirty="0">
                <a:solidFill>
                  <a:schemeClr val="accent2"/>
                </a:solidFill>
              </a:rPr>
              <a:t>Front</a:t>
            </a:r>
            <a:endParaRPr lang="en-US" b="1" dirty="0">
              <a:solidFill>
                <a:schemeClr val="accent2"/>
              </a:solidFill>
            </a:endParaRPr>
          </a:p>
        </p:txBody>
      </p:sp>
      <p:cxnSp>
        <p:nvCxnSpPr>
          <p:cNvPr id="5" name="Straight Arrow Connector 4"/>
          <p:cNvCxnSpPr>
            <a:cxnSpLocks/>
          </p:cNvCxnSpPr>
          <p:nvPr/>
        </p:nvCxnSpPr>
        <p:spPr>
          <a:xfrm>
            <a:off x="7932214" y="4615543"/>
            <a:ext cx="380623" cy="0"/>
          </a:xfrm>
          <a:prstGeom prst="straightConnector1">
            <a:avLst/>
          </a:prstGeom>
          <a:ln>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graphicFrame>
        <p:nvGraphicFramePr>
          <p:cNvPr id="6" name="Table 5">
            <a:extLst>
              <a:ext uri="{FF2B5EF4-FFF2-40B4-BE49-F238E27FC236}">
                <a16:creationId xmlns:a16="http://schemas.microsoft.com/office/drawing/2014/main" id="{2304BBB8-CAC4-4D79-9967-85744D511274}"/>
              </a:ext>
            </a:extLst>
          </p:cNvPr>
          <p:cNvGraphicFramePr>
            <a:graphicFrameLocks noGrp="1"/>
          </p:cNvGraphicFramePr>
          <p:nvPr>
            <p:extLst>
              <p:ext uri="{D42A27DB-BD31-4B8C-83A1-F6EECF244321}">
                <p14:modId xmlns:p14="http://schemas.microsoft.com/office/powerpoint/2010/main" val="82393485"/>
              </p:ext>
            </p:extLst>
          </p:nvPr>
        </p:nvGraphicFramePr>
        <p:xfrm>
          <a:off x="1021400" y="1854352"/>
          <a:ext cx="3251200" cy="749965"/>
        </p:xfrm>
        <a:graphic>
          <a:graphicData uri="http://schemas.openxmlformats.org/drawingml/2006/table">
            <a:tbl>
              <a:tblPr firstRow="1" bandRow="1">
                <a:tableStyleId>{5940675A-B579-460E-94D1-54222C63F5DA}</a:tableStyleId>
              </a:tblPr>
              <a:tblGrid>
                <a:gridCol w="812800">
                  <a:extLst>
                    <a:ext uri="{9D8B030D-6E8A-4147-A177-3AD203B41FA5}">
                      <a16:colId xmlns:a16="http://schemas.microsoft.com/office/drawing/2014/main" val="20000"/>
                    </a:ext>
                  </a:extLst>
                </a:gridCol>
                <a:gridCol w="812800">
                  <a:extLst>
                    <a:ext uri="{9D8B030D-6E8A-4147-A177-3AD203B41FA5}">
                      <a16:colId xmlns:a16="http://schemas.microsoft.com/office/drawing/2014/main" val="20001"/>
                    </a:ext>
                  </a:extLst>
                </a:gridCol>
                <a:gridCol w="812800">
                  <a:extLst>
                    <a:ext uri="{9D8B030D-6E8A-4147-A177-3AD203B41FA5}">
                      <a16:colId xmlns:a16="http://schemas.microsoft.com/office/drawing/2014/main" val="20002"/>
                    </a:ext>
                  </a:extLst>
                </a:gridCol>
                <a:gridCol w="812800">
                  <a:extLst>
                    <a:ext uri="{9D8B030D-6E8A-4147-A177-3AD203B41FA5}">
                      <a16:colId xmlns:a16="http://schemas.microsoft.com/office/drawing/2014/main" val="20003"/>
                    </a:ext>
                  </a:extLst>
                </a:gridCol>
              </a:tblGrid>
              <a:tr h="379125">
                <a:tc>
                  <a:txBody>
                    <a:bodyPr/>
                    <a:lstStyle/>
                    <a:p>
                      <a:r>
                        <a:rPr lang="en-US" dirty="0"/>
                        <a:t>10</a:t>
                      </a:r>
                    </a:p>
                  </a:txBody>
                  <a:tcPr>
                    <a:lnB w="12700" cap="flat" cmpd="sng" algn="ctr">
                      <a:solidFill>
                        <a:schemeClr val="tx1"/>
                      </a:solidFill>
                      <a:prstDash val="solid"/>
                      <a:round/>
                      <a:headEnd type="none" w="med" len="med"/>
                      <a:tailEnd type="none" w="med" len="med"/>
                    </a:lnB>
                  </a:tcPr>
                </a:tc>
                <a:tc>
                  <a:txBody>
                    <a:bodyPr/>
                    <a:lstStyle/>
                    <a:p>
                      <a:r>
                        <a:rPr lang="en-US" dirty="0"/>
                        <a:t> </a:t>
                      </a:r>
                    </a:p>
                  </a:txBody>
                  <a:tcPr>
                    <a:lnB w="12700" cap="flat" cmpd="sng" algn="ctr">
                      <a:solidFill>
                        <a:schemeClr val="tx1"/>
                      </a:solidFill>
                      <a:prstDash val="solid"/>
                      <a:round/>
                      <a:headEnd type="none" w="med" len="med"/>
                      <a:tailEnd type="none" w="med" len="med"/>
                    </a:lnB>
                  </a:tcPr>
                </a:tc>
                <a:tc>
                  <a:txBody>
                    <a:bodyPr/>
                    <a:lstStyle/>
                    <a:p>
                      <a:r>
                        <a:rPr lang="en-US" dirty="0"/>
                        <a:t>  </a:t>
                      </a:r>
                    </a:p>
                  </a:txBody>
                  <a:tcPr>
                    <a:lnB w="12700" cap="flat" cmpd="sng" algn="ctr">
                      <a:solidFill>
                        <a:schemeClr val="tx1"/>
                      </a:solidFill>
                      <a:prstDash val="solid"/>
                      <a:round/>
                      <a:headEnd type="none" w="med" len="med"/>
                      <a:tailEnd type="none" w="med" len="med"/>
                    </a:lnB>
                  </a:tcPr>
                </a:tc>
                <a:tc>
                  <a:txBody>
                    <a:bodyPr/>
                    <a:lstStyle/>
                    <a:p>
                      <a:endParaRPr lang="en-US"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US" dirty="0"/>
                        <a:t>  [0]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[1]</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[2]</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[3]</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
        <p:nvSpPr>
          <p:cNvPr id="9" name="TextBox 8">
            <a:extLst>
              <a:ext uri="{FF2B5EF4-FFF2-40B4-BE49-F238E27FC236}">
                <a16:creationId xmlns:a16="http://schemas.microsoft.com/office/drawing/2014/main" id="{D2B61104-21E3-4770-ADF2-46D025691CA8}"/>
              </a:ext>
            </a:extLst>
          </p:cNvPr>
          <p:cNvSpPr txBox="1"/>
          <p:nvPr/>
        </p:nvSpPr>
        <p:spPr>
          <a:xfrm>
            <a:off x="609350" y="1107893"/>
            <a:ext cx="875763" cy="461665"/>
          </a:xfrm>
          <a:prstGeom prst="rect">
            <a:avLst/>
          </a:prstGeom>
          <a:noFill/>
        </p:spPr>
        <p:txBody>
          <a:bodyPr wrap="square" rtlCol="0">
            <a:spAutoFit/>
          </a:bodyPr>
          <a:lstStyle/>
          <a:p>
            <a:r>
              <a:rPr lang="en-US" sz="2400" b="1" dirty="0">
                <a:solidFill>
                  <a:schemeClr val="accent1"/>
                </a:solidFill>
              </a:rPr>
              <a:t>Rear</a:t>
            </a:r>
            <a:endParaRPr lang="en-US" b="1" dirty="0">
              <a:solidFill>
                <a:schemeClr val="accent1"/>
              </a:solidFill>
            </a:endParaRPr>
          </a:p>
        </p:txBody>
      </p:sp>
      <p:sp>
        <p:nvSpPr>
          <p:cNvPr id="10" name="Up Arrow 24">
            <a:extLst>
              <a:ext uri="{FF2B5EF4-FFF2-40B4-BE49-F238E27FC236}">
                <a16:creationId xmlns:a16="http://schemas.microsoft.com/office/drawing/2014/main" id="{80D57ECF-9DD9-4EB7-B29D-FFB0E096EA31}"/>
              </a:ext>
            </a:extLst>
          </p:cNvPr>
          <p:cNvSpPr/>
          <p:nvPr/>
        </p:nvSpPr>
        <p:spPr>
          <a:xfrm>
            <a:off x="1254404" y="2578481"/>
            <a:ext cx="157097" cy="309093"/>
          </a:xfrm>
          <a:prstGeom prst="up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Down Arrow 25">
            <a:extLst>
              <a:ext uri="{FF2B5EF4-FFF2-40B4-BE49-F238E27FC236}">
                <a16:creationId xmlns:a16="http://schemas.microsoft.com/office/drawing/2014/main" id="{6550C4C5-3078-42E0-9F67-BC4577AC4ACA}"/>
              </a:ext>
            </a:extLst>
          </p:cNvPr>
          <p:cNvSpPr/>
          <p:nvPr/>
        </p:nvSpPr>
        <p:spPr>
          <a:xfrm>
            <a:off x="1180641" y="1514122"/>
            <a:ext cx="180304" cy="27655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673432EA-AD62-47F7-8503-85663863CDE0}"/>
              </a:ext>
            </a:extLst>
          </p:cNvPr>
          <p:cNvSpPr txBox="1"/>
          <p:nvPr/>
        </p:nvSpPr>
        <p:spPr>
          <a:xfrm>
            <a:off x="923064" y="2733028"/>
            <a:ext cx="875763" cy="461665"/>
          </a:xfrm>
          <a:prstGeom prst="rect">
            <a:avLst/>
          </a:prstGeom>
          <a:noFill/>
        </p:spPr>
        <p:txBody>
          <a:bodyPr wrap="square" rtlCol="0">
            <a:spAutoFit/>
          </a:bodyPr>
          <a:lstStyle/>
          <a:p>
            <a:r>
              <a:rPr lang="en-US" sz="2400" b="1" dirty="0">
                <a:solidFill>
                  <a:schemeClr val="accent2"/>
                </a:solidFill>
              </a:rPr>
              <a:t>Front</a:t>
            </a:r>
            <a:endParaRPr lang="en-US" b="1" dirty="0">
              <a:solidFill>
                <a:schemeClr val="accent2"/>
              </a:solidFill>
            </a:endParaRPr>
          </a:p>
        </p:txBody>
      </p:sp>
      <p:sp>
        <p:nvSpPr>
          <p:cNvPr id="13" name="TextBox 12">
            <a:extLst>
              <a:ext uri="{FF2B5EF4-FFF2-40B4-BE49-F238E27FC236}">
                <a16:creationId xmlns:a16="http://schemas.microsoft.com/office/drawing/2014/main" id="{75D4AFAC-0CD0-44B8-BC72-FF659C179F22}"/>
              </a:ext>
            </a:extLst>
          </p:cNvPr>
          <p:cNvSpPr txBox="1"/>
          <p:nvPr/>
        </p:nvSpPr>
        <p:spPr>
          <a:xfrm>
            <a:off x="8387720" y="3945427"/>
            <a:ext cx="1849591" cy="369332"/>
          </a:xfrm>
          <a:prstGeom prst="rect">
            <a:avLst/>
          </a:prstGeom>
          <a:noFill/>
        </p:spPr>
        <p:txBody>
          <a:bodyPr wrap="square" rtlCol="0">
            <a:spAutoFit/>
          </a:bodyPr>
          <a:lstStyle/>
          <a:p>
            <a:r>
              <a:rPr lang="en-US" dirty="0"/>
              <a:t>Queue[rear]=40</a:t>
            </a:r>
          </a:p>
        </p:txBody>
      </p:sp>
      <p:sp>
        <p:nvSpPr>
          <p:cNvPr id="14" name="TextBox 13">
            <a:extLst>
              <a:ext uri="{FF2B5EF4-FFF2-40B4-BE49-F238E27FC236}">
                <a16:creationId xmlns:a16="http://schemas.microsoft.com/office/drawing/2014/main" id="{7C549C34-EEDE-41B8-B21F-5E79B4C84A3D}"/>
              </a:ext>
            </a:extLst>
          </p:cNvPr>
          <p:cNvSpPr txBox="1"/>
          <p:nvPr/>
        </p:nvSpPr>
        <p:spPr>
          <a:xfrm>
            <a:off x="788474" y="3279040"/>
            <a:ext cx="3337386"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enQueue(queue, front, rear, 30</a:t>
            </a:r>
            <a:r>
              <a:rPr lang="en-US" dirty="0"/>
              <a:t>) </a:t>
            </a:r>
          </a:p>
        </p:txBody>
      </p:sp>
      <p:sp>
        <p:nvSpPr>
          <p:cNvPr id="15" name="TextBox 14">
            <a:extLst>
              <a:ext uri="{FF2B5EF4-FFF2-40B4-BE49-F238E27FC236}">
                <a16:creationId xmlns:a16="http://schemas.microsoft.com/office/drawing/2014/main" id="{5A5D35E3-980F-4306-B82B-3B4020BF8463}"/>
              </a:ext>
            </a:extLst>
          </p:cNvPr>
          <p:cNvSpPr txBox="1"/>
          <p:nvPr/>
        </p:nvSpPr>
        <p:spPr>
          <a:xfrm>
            <a:off x="4448844" y="3301332"/>
            <a:ext cx="1910375" cy="369332"/>
          </a:xfrm>
          <a:prstGeom prst="rect">
            <a:avLst/>
          </a:prstGeom>
          <a:noFill/>
        </p:spPr>
        <p:txBody>
          <a:bodyPr wrap="square" rtlCol="0">
            <a:spAutoFit/>
          </a:bodyPr>
          <a:lstStyle/>
          <a:p>
            <a:r>
              <a:rPr lang="en-US" dirty="0"/>
              <a:t>Queue[rear]=30</a:t>
            </a:r>
          </a:p>
        </p:txBody>
      </p:sp>
      <p:sp>
        <p:nvSpPr>
          <p:cNvPr id="59" name="TextBox 58">
            <a:extLst>
              <a:ext uri="{FF2B5EF4-FFF2-40B4-BE49-F238E27FC236}">
                <a16:creationId xmlns:a16="http://schemas.microsoft.com/office/drawing/2014/main" id="{6F91FC7B-9C26-44A5-861F-276915289AAA}"/>
              </a:ext>
            </a:extLst>
          </p:cNvPr>
          <p:cNvSpPr txBox="1"/>
          <p:nvPr/>
        </p:nvSpPr>
        <p:spPr>
          <a:xfrm>
            <a:off x="8387720" y="3212938"/>
            <a:ext cx="3337386"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enQueue(queue, front, rear, 40</a:t>
            </a:r>
            <a:r>
              <a:rPr lang="en-US" dirty="0"/>
              <a:t>) </a:t>
            </a:r>
          </a:p>
        </p:txBody>
      </p:sp>
      <p:sp>
        <p:nvSpPr>
          <p:cNvPr id="3" name="TextBox 2">
            <a:extLst>
              <a:ext uri="{FF2B5EF4-FFF2-40B4-BE49-F238E27FC236}">
                <a16:creationId xmlns:a16="http://schemas.microsoft.com/office/drawing/2014/main" id="{E3CE202D-191E-4557-8AE2-106356988D7F}"/>
              </a:ext>
            </a:extLst>
          </p:cNvPr>
          <p:cNvSpPr txBox="1"/>
          <p:nvPr/>
        </p:nvSpPr>
        <p:spPr>
          <a:xfrm>
            <a:off x="8385637" y="3610640"/>
            <a:ext cx="1485085" cy="369332"/>
          </a:xfrm>
          <a:prstGeom prst="rect">
            <a:avLst/>
          </a:prstGeom>
          <a:noFill/>
        </p:spPr>
        <p:txBody>
          <a:bodyPr wrap="square" rtlCol="0">
            <a:spAutoFit/>
          </a:bodyPr>
          <a:lstStyle/>
          <a:p>
            <a:r>
              <a:rPr lang="en-US" dirty="0"/>
              <a:t>rear=rear+1</a:t>
            </a:r>
          </a:p>
        </p:txBody>
      </p:sp>
      <p:sp>
        <p:nvSpPr>
          <p:cNvPr id="4" name="Footer Placeholder 3">
            <a:extLst>
              <a:ext uri="{FF2B5EF4-FFF2-40B4-BE49-F238E27FC236}">
                <a16:creationId xmlns:a16="http://schemas.microsoft.com/office/drawing/2014/main" id="{6C5BDA6B-879F-4E41-B1E9-36F92F94347C}"/>
              </a:ext>
            </a:extLst>
          </p:cNvPr>
          <p:cNvSpPr>
            <a:spLocks noGrp="1"/>
          </p:cNvSpPr>
          <p:nvPr>
            <p:ph type="ftr" sz="quarter" idx="11"/>
          </p:nvPr>
        </p:nvSpPr>
        <p:spPr/>
        <p:txBody>
          <a:bodyPr/>
          <a:lstStyle/>
          <a:p>
            <a:r>
              <a:rPr lang="en-IN"/>
              <a:t>Dr Somaraju Suvvari                                                                                                        NITP -- CS3401</a:t>
            </a:r>
          </a:p>
        </p:txBody>
      </p:sp>
      <p:sp>
        <p:nvSpPr>
          <p:cNvPr id="7" name="Slide Number Placeholder 6">
            <a:extLst>
              <a:ext uri="{FF2B5EF4-FFF2-40B4-BE49-F238E27FC236}">
                <a16:creationId xmlns:a16="http://schemas.microsoft.com/office/drawing/2014/main" id="{DB6CD283-2690-4883-957C-4D4E6EE8ADF1}"/>
              </a:ext>
            </a:extLst>
          </p:cNvPr>
          <p:cNvSpPr>
            <a:spLocks noGrp="1"/>
          </p:cNvSpPr>
          <p:nvPr>
            <p:ph type="sldNum" sz="quarter" idx="12"/>
          </p:nvPr>
        </p:nvSpPr>
        <p:spPr/>
        <p:txBody>
          <a:bodyPr/>
          <a:lstStyle/>
          <a:p>
            <a:fld id="{11B1A458-33C9-4BF4-B91A-A10851AC5830}" type="slidenum">
              <a:rPr lang="en-IN" smtClean="0"/>
              <a:t>18</a:t>
            </a:fld>
            <a:endParaRPr lang="en-IN"/>
          </a:p>
        </p:txBody>
      </p:sp>
    </p:spTree>
    <p:extLst>
      <p:ext uri="{BB962C8B-B14F-4D97-AF65-F5344CB8AC3E}">
        <p14:creationId xmlns:p14="http://schemas.microsoft.com/office/powerpoint/2010/main" val="23439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down)">
                                      <p:cBhvr>
                                        <p:cTn id="10" dur="500"/>
                                        <p:tgtEl>
                                          <p:spTgt spid="11"/>
                                        </p:tgtEl>
                                      </p:cBhvr>
                                    </p:animEffect>
                                  </p:childTnLst>
                                </p:cTn>
                              </p:par>
                              <p:par>
                                <p:cTn id="11" presetID="22" presetClass="entr" presetSubtype="4"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down)">
                                      <p:cBhvr>
                                        <p:cTn id="13" dur="500"/>
                                        <p:tgtEl>
                                          <p:spTgt spid="6"/>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ipe(down)">
                                      <p:cBhvr>
                                        <p:cTn id="16" dur="500"/>
                                        <p:tgtEl>
                                          <p:spTgt spid="12"/>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down)">
                                      <p:cBhvr>
                                        <p:cTn id="19" dur="500"/>
                                        <p:tgtEl>
                                          <p:spTgt spid="10"/>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wipe(down)">
                                      <p:cBhvr>
                                        <p:cTn id="24" dur="500"/>
                                        <p:tgtEl>
                                          <p:spTgt spid="14"/>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wipe(down)">
                                      <p:cBhvr>
                                        <p:cTn id="29" dur="500"/>
                                        <p:tgtEl>
                                          <p:spTgt spid="2"/>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29"/>
                                        </p:tgtEl>
                                        <p:attrNameLst>
                                          <p:attrName>style.visibility</p:attrName>
                                        </p:attrNameLst>
                                      </p:cBhvr>
                                      <p:to>
                                        <p:strVal val="visible"/>
                                      </p:to>
                                    </p:set>
                                    <p:animEffect transition="in" filter="wipe(down)">
                                      <p:cBhvr>
                                        <p:cTn id="34" dur="500"/>
                                        <p:tgtEl>
                                          <p:spTgt spid="29"/>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31"/>
                                        </p:tgtEl>
                                        <p:attrNameLst>
                                          <p:attrName>style.visibility</p:attrName>
                                        </p:attrNameLst>
                                      </p:cBhvr>
                                      <p:to>
                                        <p:strVal val="visible"/>
                                      </p:to>
                                    </p:set>
                                    <p:animEffect transition="in" filter="wipe(down)">
                                      <p:cBhvr>
                                        <p:cTn id="37" dur="500"/>
                                        <p:tgtEl>
                                          <p:spTgt spid="31"/>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32"/>
                                        </p:tgtEl>
                                        <p:attrNameLst>
                                          <p:attrName>style.visibility</p:attrName>
                                        </p:attrNameLst>
                                      </p:cBhvr>
                                      <p:to>
                                        <p:strVal val="visible"/>
                                      </p:to>
                                    </p:set>
                                    <p:animEffect transition="in" filter="wipe(down)">
                                      <p:cBhvr>
                                        <p:cTn id="40" dur="500"/>
                                        <p:tgtEl>
                                          <p:spTgt spid="32"/>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30"/>
                                        </p:tgtEl>
                                        <p:attrNameLst>
                                          <p:attrName>style.visibility</p:attrName>
                                        </p:attrNameLst>
                                      </p:cBhvr>
                                      <p:to>
                                        <p:strVal val="visible"/>
                                      </p:to>
                                    </p:set>
                                    <p:animEffect transition="in" filter="wipe(down)">
                                      <p:cBhvr>
                                        <p:cTn id="43" dur="500"/>
                                        <p:tgtEl>
                                          <p:spTgt spid="30"/>
                                        </p:tgtEl>
                                      </p:cBhvr>
                                    </p:animEffect>
                                  </p:childTnLst>
                                </p:cTn>
                              </p:par>
                              <p:par>
                                <p:cTn id="44" presetID="22" presetClass="entr" presetSubtype="4" fill="hold" nodeType="withEffect">
                                  <p:stCondLst>
                                    <p:cond delay="0"/>
                                  </p:stCondLst>
                                  <p:childTnLst>
                                    <p:set>
                                      <p:cBhvr>
                                        <p:cTn id="45" dur="1" fill="hold">
                                          <p:stCondLst>
                                            <p:cond delay="0"/>
                                          </p:stCondLst>
                                        </p:cTn>
                                        <p:tgtEl>
                                          <p:spTgt spid="28"/>
                                        </p:tgtEl>
                                        <p:attrNameLst>
                                          <p:attrName>style.visibility</p:attrName>
                                        </p:attrNameLst>
                                      </p:cBhvr>
                                      <p:to>
                                        <p:strVal val="visible"/>
                                      </p:to>
                                    </p:set>
                                    <p:animEffect transition="in" filter="wipe(down)">
                                      <p:cBhvr>
                                        <p:cTn id="46" dur="500"/>
                                        <p:tgtEl>
                                          <p:spTgt spid="28"/>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grpId="0" nodeType="clickEffect">
                                  <p:stCondLst>
                                    <p:cond delay="0"/>
                                  </p:stCondLst>
                                  <p:childTnLst>
                                    <p:set>
                                      <p:cBhvr>
                                        <p:cTn id="50" dur="1" fill="hold">
                                          <p:stCondLst>
                                            <p:cond delay="0"/>
                                          </p:stCondLst>
                                        </p:cTn>
                                        <p:tgtEl>
                                          <p:spTgt spid="15"/>
                                        </p:tgtEl>
                                        <p:attrNameLst>
                                          <p:attrName>style.visibility</p:attrName>
                                        </p:attrNameLst>
                                      </p:cBhvr>
                                      <p:to>
                                        <p:strVal val="visible"/>
                                      </p:to>
                                    </p:set>
                                    <p:animEffect transition="in" filter="wipe(down)">
                                      <p:cBhvr>
                                        <p:cTn id="51" dur="500"/>
                                        <p:tgtEl>
                                          <p:spTgt spid="15"/>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4" fill="hold" grpId="0" nodeType="clickEffect">
                                  <p:stCondLst>
                                    <p:cond delay="0"/>
                                  </p:stCondLst>
                                  <p:childTnLst>
                                    <p:set>
                                      <p:cBhvr>
                                        <p:cTn id="55" dur="1" fill="hold">
                                          <p:stCondLst>
                                            <p:cond delay="0"/>
                                          </p:stCondLst>
                                        </p:cTn>
                                        <p:tgtEl>
                                          <p:spTgt spid="36"/>
                                        </p:tgtEl>
                                        <p:attrNameLst>
                                          <p:attrName>style.visibility</p:attrName>
                                        </p:attrNameLst>
                                      </p:cBhvr>
                                      <p:to>
                                        <p:strVal val="visible"/>
                                      </p:to>
                                    </p:set>
                                    <p:animEffect transition="in" filter="wipe(down)">
                                      <p:cBhvr>
                                        <p:cTn id="56" dur="500"/>
                                        <p:tgtEl>
                                          <p:spTgt spid="36"/>
                                        </p:tgtEl>
                                      </p:cBhvr>
                                    </p:animEffect>
                                  </p:childTnLst>
                                </p:cTn>
                              </p:par>
                              <p:par>
                                <p:cTn id="57" presetID="22" presetClass="entr" presetSubtype="4" fill="hold" grpId="0" nodeType="withEffect">
                                  <p:stCondLst>
                                    <p:cond delay="0"/>
                                  </p:stCondLst>
                                  <p:childTnLst>
                                    <p:set>
                                      <p:cBhvr>
                                        <p:cTn id="58" dur="1" fill="hold">
                                          <p:stCondLst>
                                            <p:cond delay="0"/>
                                          </p:stCondLst>
                                        </p:cTn>
                                        <p:tgtEl>
                                          <p:spTgt spid="34"/>
                                        </p:tgtEl>
                                        <p:attrNameLst>
                                          <p:attrName>style.visibility</p:attrName>
                                        </p:attrNameLst>
                                      </p:cBhvr>
                                      <p:to>
                                        <p:strVal val="visible"/>
                                      </p:to>
                                    </p:set>
                                    <p:animEffect transition="in" filter="wipe(down)">
                                      <p:cBhvr>
                                        <p:cTn id="59" dur="500"/>
                                        <p:tgtEl>
                                          <p:spTgt spid="34"/>
                                        </p:tgtEl>
                                      </p:cBhvr>
                                    </p:animEffect>
                                  </p:childTnLst>
                                </p:cTn>
                              </p:par>
                              <p:par>
                                <p:cTn id="60" presetID="22" presetClass="entr" presetSubtype="4" fill="hold" nodeType="withEffect">
                                  <p:stCondLst>
                                    <p:cond delay="0"/>
                                  </p:stCondLst>
                                  <p:childTnLst>
                                    <p:set>
                                      <p:cBhvr>
                                        <p:cTn id="61" dur="1" fill="hold">
                                          <p:stCondLst>
                                            <p:cond delay="0"/>
                                          </p:stCondLst>
                                        </p:cTn>
                                        <p:tgtEl>
                                          <p:spTgt spid="33"/>
                                        </p:tgtEl>
                                        <p:attrNameLst>
                                          <p:attrName>style.visibility</p:attrName>
                                        </p:attrNameLst>
                                      </p:cBhvr>
                                      <p:to>
                                        <p:strVal val="visible"/>
                                      </p:to>
                                    </p:set>
                                    <p:animEffect transition="in" filter="wipe(down)">
                                      <p:cBhvr>
                                        <p:cTn id="62" dur="500"/>
                                        <p:tgtEl>
                                          <p:spTgt spid="33"/>
                                        </p:tgtEl>
                                      </p:cBhvr>
                                    </p:animEffect>
                                  </p:childTnLst>
                                </p:cTn>
                              </p:par>
                              <p:par>
                                <p:cTn id="63" presetID="22" presetClass="entr" presetSubtype="4" fill="hold" grpId="0" nodeType="withEffect">
                                  <p:stCondLst>
                                    <p:cond delay="0"/>
                                  </p:stCondLst>
                                  <p:childTnLst>
                                    <p:set>
                                      <p:cBhvr>
                                        <p:cTn id="64" dur="1" fill="hold">
                                          <p:stCondLst>
                                            <p:cond delay="0"/>
                                          </p:stCondLst>
                                        </p:cTn>
                                        <p:tgtEl>
                                          <p:spTgt spid="37"/>
                                        </p:tgtEl>
                                        <p:attrNameLst>
                                          <p:attrName>style.visibility</p:attrName>
                                        </p:attrNameLst>
                                      </p:cBhvr>
                                      <p:to>
                                        <p:strVal val="visible"/>
                                      </p:to>
                                    </p:set>
                                    <p:animEffect transition="in" filter="wipe(down)">
                                      <p:cBhvr>
                                        <p:cTn id="65" dur="500"/>
                                        <p:tgtEl>
                                          <p:spTgt spid="37"/>
                                        </p:tgtEl>
                                      </p:cBhvr>
                                    </p:animEffect>
                                  </p:childTnLst>
                                </p:cTn>
                              </p:par>
                              <p:par>
                                <p:cTn id="66" presetID="22" presetClass="entr" presetSubtype="4" fill="hold" grpId="0" nodeType="withEffect">
                                  <p:stCondLst>
                                    <p:cond delay="0"/>
                                  </p:stCondLst>
                                  <p:childTnLst>
                                    <p:set>
                                      <p:cBhvr>
                                        <p:cTn id="67" dur="1" fill="hold">
                                          <p:stCondLst>
                                            <p:cond delay="0"/>
                                          </p:stCondLst>
                                        </p:cTn>
                                        <p:tgtEl>
                                          <p:spTgt spid="35"/>
                                        </p:tgtEl>
                                        <p:attrNameLst>
                                          <p:attrName>style.visibility</p:attrName>
                                        </p:attrNameLst>
                                      </p:cBhvr>
                                      <p:to>
                                        <p:strVal val="visible"/>
                                      </p:to>
                                    </p:set>
                                    <p:animEffect transition="in" filter="wipe(down)">
                                      <p:cBhvr>
                                        <p:cTn id="68" dur="500"/>
                                        <p:tgtEl>
                                          <p:spTgt spid="35"/>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4" fill="hold" nodeType="clickEffect">
                                  <p:stCondLst>
                                    <p:cond delay="0"/>
                                  </p:stCondLst>
                                  <p:childTnLst>
                                    <p:set>
                                      <p:cBhvr>
                                        <p:cTn id="72" dur="1" fill="hold">
                                          <p:stCondLst>
                                            <p:cond delay="0"/>
                                          </p:stCondLst>
                                        </p:cTn>
                                        <p:tgtEl>
                                          <p:spTgt spid="5"/>
                                        </p:tgtEl>
                                        <p:attrNameLst>
                                          <p:attrName>style.visibility</p:attrName>
                                        </p:attrNameLst>
                                      </p:cBhvr>
                                      <p:to>
                                        <p:strVal val="visible"/>
                                      </p:to>
                                    </p:set>
                                    <p:animEffect transition="in" filter="wipe(down)">
                                      <p:cBhvr>
                                        <p:cTn id="73" dur="500"/>
                                        <p:tgtEl>
                                          <p:spTgt spid="5"/>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4" fill="hold" grpId="0" nodeType="clickEffect">
                                  <p:stCondLst>
                                    <p:cond delay="0"/>
                                  </p:stCondLst>
                                  <p:childTnLst>
                                    <p:set>
                                      <p:cBhvr>
                                        <p:cTn id="77" dur="1" fill="hold">
                                          <p:stCondLst>
                                            <p:cond delay="0"/>
                                          </p:stCondLst>
                                        </p:cTn>
                                        <p:tgtEl>
                                          <p:spTgt spid="59"/>
                                        </p:tgtEl>
                                        <p:attrNameLst>
                                          <p:attrName>style.visibility</p:attrName>
                                        </p:attrNameLst>
                                      </p:cBhvr>
                                      <p:to>
                                        <p:strVal val="visible"/>
                                      </p:to>
                                    </p:set>
                                    <p:animEffect transition="in" filter="wipe(down)">
                                      <p:cBhvr>
                                        <p:cTn id="78" dur="500"/>
                                        <p:tgtEl>
                                          <p:spTgt spid="59"/>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4" fill="hold" grpId="0" nodeType="clickEffect">
                                  <p:stCondLst>
                                    <p:cond delay="0"/>
                                  </p:stCondLst>
                                  <p:childTnLst>
                                    <p:set>
                                      <p:cBhvr>
                                        <p:cTn id="82" dur="1" fill="hold">
                                          <p:stCondLst>
                                            <p:cond delay="0"/>
                                          </p:stCondLst>
                                        </p:cTn>
                                        <p:tgtEl>
                                          <p:spTgt spid="3"/>
                                        </p:tgtEl>
                                        <p:attrNameLst>
                                          <p:attrName>style.visibility</p:attrName>
                                        </p:attrNameLst>
                                      </p:cBhvr>
                                      <p:to>
                                        <p:strVal val="visible"/>
                                      </p:to>
                                    </p:set>
                                    <p:animEffect transition="in" filter="wipe(down)">
                                      <p:cBhvr>
                                        <p:cTn id="83" dur="500"/>
                                        <p:tgtEl>
                                          <p:spTgt spid="3"/>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4" fill="hold" grpId="0" nodeType="clickEffect">
                                  <p:stCondLst>
                                    <p:cond delay="0"/>
                                  </p:stCondLst>
                                  <p:childTnLst>
                                    <p:set>
                                      <p:cBhvr>
                                        <p:cTn id="87" dur="1" fill="hold">
                                          <p:stCondLst>
                                            <p:cond delay="0"/>
                                          </p:stCondLst>
                                        </p:cTn>
                                        <p:tgtEl>
                                          <p:spTgt spid="13"/>
                                        </p:tgtEl>
                                        <p:attrNameLst>
                                          <p:attrName>style.visibility</p:attrName>
                                        </p:attrNameLst>
                                      </p:cBhvr>
                                      <p:to>
                                        <p:strVal val="visible"/>
                                      </p:to>
                                    </p:set>
                                    <p:animEffect transition="in" filter="wipe(down)">
                                      <p:cBhvr>
                                        <p:cTn id="88" dur="500"/>
                                        <p:tgtEl>
                                          <p:spTgt spid="13"/>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4" fill="hold" grpId="0" nodeType="clickEffect">
                                  <p:stCondLst>
                                    <p:cond delay="0"/>
                                  </p:stCondLst>
                                  <p:childTnLst>
                                    <p:set>
                                      <p:cBhvr>
                                        <p:cTn id="92" dur="1" fill="hold">
                                          <p:stCondLst>
                                            <p:cond delay="0"/>
                                          </p:stCondLst>
                                        </p:cTn>
                                        <p:tgtEl>
                                          <p:spTgt spid="41"/>
                                        </p:tgtEl>
                                        <p:attrNameLst>
                                          <p:attrName>style.visibility</p:attrName>
                                        </p:attrNameLst>
                                      </p:cBhvr>
                                      <p:to>
                                        <p:strVal val="visible"/>
                                      </p:to>
                                    </p:set>
                                    <p:animEffect transition="in" filter="wipe(down)">
                                      <p:cBhvr>
                                        <p:cTn id="93" dur="500"/>
                                        <p:tgtEl>
                                          <p:spTgt spid="41"/>
                                        </p:tgtEl>
                                      </p:cBhvr>
                                    </p:animEffect>
                                  </p:childTnLst>
                                </p:cTn>
                              </p:par>
                              <p:par>
                                <p:cTn id="94" presetID="22" presetClass="entr" presetSubtype="4" fill="hold" grpId="0" nodeType="withEffect">
                                  <p:stCondLst>
                                    <p:cond delay="0"/>
                                  </p:stCondLst>
                                  <p:childTnLst>
                                    <p:set>
                                      <p:cBhvr>
                                        <p:cTn id="95" dur="1" fill="hold">
                                          <p:stCondLst>
                                            <p:cond delay="0"/>
                                          </p:stCondLst>
                                        </p:cTn>
                                        <p:tgtEl>
                                          <p:spTgt spid="43"/>
                                        </p:tgtEl>
                                        <p:attrNameLst>
                                          <p:attrName>style.visibility</p:attrName>
                                        </p:attrNameLst>
                                      </p:cBhvr>
                                      <p:to>
                                        <p:strVal val="visible"/>
                                      </p:to>
                                    </p:set>
                                    <p:animEffect transition="in" filter="wipe(down)">
                                      <p:cBhvr>
                                        <p:cTn id="96" dur="500"/>
                                        <p:tgtEl>
                                          <p:spTgt spid="43"/>
                                        </p:tgtEl>
                                      </p:cBhvr>
                                    </p:animEffect>
                                  </p:childTnLst>
                                </p:cTn>
                              </p:par>
                              <p:par>
                                <p:cTn id="97" presetID="22" presetClass="entr" presetSubtype="4" fill="hold" nodeType="withEffect">
                                  <p:stCondLst>
                                    <p:cond delay="0"/>
                                  </p:stCondLst>
                                  <p:childTnLst>
                                    <p:set>
                                      <p:cBhvr>
                                        <p:cTn id="98" dur="1" fill="hold">
                                          <p:stCondLst>
                                            <p:cond delay="0"/>
                                          </p:stCondLst>
                                        </p:cTn>
                                        <p:tgtEl>
                                          <p:spTgt spid="39"/>
                                        </p:tgtEl>
                                        <p:attrNameLst>
                                          <p:attrName>style.visibility</p:attrName>
                                        </p:attrNameLst>
                                      </p:cBhvr>
                                      <p:to>
                                        <p:strVal val="visible"/>
                                      </p:to>
                                    </p:set>
                                    <p:animEffect transition="in" filter="wipe(down)">
                                      <p:cBhvr>
                                        <p:cTn id="99" dur="500"/>
                                        <p:tgtEl>
                                          <p:spTgt spid="39"/>
                                        </p:tgtEl>
                                      </p:cBhvr>
                                    </p:animEffect>
                                  </p:childTnLst>
                                </p:cTn>
                              </p:par>
                              <p:par>
                                <p:cTn id="100" presetID="22" presetClass="entr" presetSubtype="4" fill="hold" grpId="0" nodeType="withEffect">
                                  <p:stCondLst>
                                    <p:cond delay="0"/>
                                  </p:stCondLst>
                                  <p:childTnLst>
                                    <p:set>
                                      <p:cBhvr>
                                        <p:cTn id="101" dur="1" fill="hold">
                                          <p:stCondLst>
                                            <p:cond delay="0"/>
                                          </p:stCondLst>
                                        </p:cTn>
                                        <p:tgtEl>
                                          <p:spTgt spid="42"/>
                                        </p:tgtEl>
                                        <p:attrNameLst>
                                          <p:attrName>style.visibility</p:attrName>
                                        </p:attrNameLst>
                                      </p:cBhvr>
                                      <p:to>
                                        <p:strVal val="visible"/>
                                      </p:to>
                                    </p:set>
                                    <p:animEffect transition="in" filter="wipe(down)">
                                      <p:cBhvr>
                                        <p:cTn id="102" dur="500"/>
                                        <p:tgtEl>
                                          <p:spTgt spid="42"/>
                                        </p:tgtEl>
                                      </p:cBhvr>
                                    </p:animEffect>
                                  </p:childTnLst>
                                </p:cTn>
                              </p:par>
                              <p:par>
                                <p:cTn id="103" presetID="22" presetClass="entr" presetSubtype="4" fill="hold" grpId="0" nodeType="withEffect">
                                  <p:stCondLst>
                                    <p:cond delay="0"/>
                                  </p:stCondLst>
                                  <p:childTnLst>
                                    <p:set>
                                      <p:cBhvr>
                                        <p:cTn id="104" dur="1" fill="hold">
                                          <p:stCondLst>
                                            <p:cond delay="0"/>
                                          </p:stCondLst>
                                        </p:cTn>
                                        <p:tgtEl>
                                          <p:spTgt spid="40"/>
                                        </p:tgtEl>
                                        <p:attrNameLst>
                                          <p:attrName>style.visibility</p:attrName>
                                        </p:attrNameLst>
                                      </p:cBhvr>
                                      <p:to>
                                        <p:strVal val="visible"/>
                                      </p:to>
                                    </p:set>
                                    <p:animEffect transition="in" filter="wipe(down)">
                                      <p:cBhvr>
                                        <p:cTn id="105"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animBg="1"/>
      <p:bldP spid="31" grpId="0" animBg="1"/>
      <p:bldP spid="32" grpId="0"/>
      <p:bldP spid="34" grpId="0"/>
      <p:bldP spid="35" grpId="0" animBg="1"/>
      <p:bldP spid="36" grpId="0" animBg="1"/>
      <p:bldP spid="37" grpId="0"/>
      <p:bldP spid="2" grpId="0"/>
      <p:bldP spid="40" grpId="0"/>
      <p:bldP spid="41" grpId="0" animBg="1"/>
      <p:bldP spid="42" grpId="0" animBg="1"/>
      <p:bldP spid="43" grpId="0"/>
      <p:bldP spid="9" grpId="0"/>
      <p:bldP spid="10" grpId="0" animBg="1"/>
      <p:bldP spid="11" grpId="0" animBg="1"/>
      <p:bldP spid="12" grpId="0"/>
      <p:bldP spid="13" grpId="0"/>
      <p:bldP spid="14" grpId="0"/>
      <p:bldP spid="15" grpId="0"/>
      <p:bldP spid="59" grpId="0"/>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p:cNvSpPr txBox="1"/>
          <p:nvPr/>
        </p:nvSpPr>
        <p:spPr>
          <a:xfrm>
            <a:off x="678342" y="284699"/>
            <a:ext cx="10792203" cy="830997"/>
          </a:xfrm>
          <a:prstGeom prst="rect">
            <a:avLst/>
          </a:prstGeom>
          <a:noFill/>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enQueue Example</a:t>
            </a:r>
          </a:p>
          <a:p>
            <a:pPr algn="ctr"/>
            <a:r>
              <a:rPr lang="en-US" sz="2400" b="1" dirty="0">
                <a:latin typeface="Times New Roman" panose="02020603050405020304" pitchFamily="18" charset="0"/>
                <a:cs typeface="Times New Roman" panose="02020603050405020304" pitchFamily="18" charset="0"/>
              </a:rPr>
              <a:t>The list of elements to be inserted into Queue : 10, 30, 40, 70, 50</a:t>
            </a:r>
          </a:p>
        </p:txBody>
      </p:sp>
      <p:graphicFrame>
        <p:nvGraphicFramePr>
          <p:cNvPr id="28" name="Table 27"/>
          <p:cNvGraphicFramePr>
            <a:graphicFrameLocks noGrp="1"/>
          </p:cNvGraphicFramePr>
          <p:nvPr>
            <p:extLst>
              <p:ext uri="{D42A27DB-BD31-4B8C-83A1-F6EECF244321}">
                <p14:modId xmlns:p14="http://schemas.microsoft.com/office/powerpoint/2010/main" val="2570638482"/>
              </p:ext>
            </p:extLst>
          </p:nvPr>
        </p:nvGraphicFramePr>
        <p:xfrm>
          <a:off x="695892" y="4514249"/>
          <a:ext cx="3251200" cy="741680"/>
        </p:xfrm>
        <a:graphic>
          <a:graphicData uri="http://schemas.openxmlformats.org/drawingml/2006/table">
            <a:tbl>
              <a:tblPr firstRow="1" bandRow="1">
                <a:tableStyleId>{5940675A-B579-460E-94D1-54222C63F5DA}</a:tableStyleId>
              </a:tblPr>
              <a:tblGrid>
                <a:gridCol w="812800">
                  <a:extLst>
                    <a:ext uri="{9D8B030D-6E8A-4147-A177-3AD203B41FA5}">
                      <a16:colId xmlns:a16="http://schemas.microsoft.com/office/drawing/2014/main" val="20000"/>
                    </a:ext>
                  </a:extLst>
                </a:gridCol>
                <a:gridCol w="812800">
                  <a:extLst>
                    <a:ext uri="{9D8B030D-6E8A-4147-A177-3AD203B41FA5}">
                      <a16:colId xmlns:a16="http://schemas.microsoft.com/office/drawing/2014/main" val="20001"/>
                    </a:ext>
                  </a:extLst>
                </a:gridCol>
                <a:gridCol w="812800">
                  <a:extLst>
                    <a:ext uri="{9D8B030D-6E8A-4147-A177-3AD203B41FA5}">
                      <a16:colId xmlns:a16="http://schemas.microsoft.com/office/drawing/2014/main" val="20002"/>
                    </a:ext>
                  </a:extLst>
                </a:gridCol>
                <a:gridCol w="812800">
                  <a:extLst>
                    <a:ext uri="{9D8B030D-6E8A-4147-A177-3AD203B41FA5}">
                      <a16:colId xmlns:a16="http://schemas.microsoft.com/office/drawing/2014/main" val="20003"/>
                    </a:ext>
                  </a:extLst>
                </a:gridCol>
              </a:tblGrid>
              <a:tr h="370840">
                <a:tc>
                  <a:txBody>
                    <a:bodyPr/>
                    <a:lstStyle/>
                    <a:p>
                      <a:r>
                        <a:rPr lang="en-US" dirty="0"/>
                        <a:t>10</a:t>
                      </a:r>
                    </a:p>
                  </a:txBody>
                  <a:tcPr>
                    <a:lnB w="12700" cap="flat" cmpd="sng" algn="ctr">
                      <a:solidFill>
                        <a:schemeClr val="tx1"/>
                      </a:solidFill>
                      <a:prstDash val="solid"/>
                      <a:round/>
                      <a:headEnd type="none" w="med" len="med"/>
                      <a:tailEnd type="none" w="med" len="med"/>
                    </a:lnB>
                  </a:tcPr>
                </a:tc>
                <a:tc>
                  <a:txBody>
                    <a:bodyPr/>
                    <a:lstStyle/>
                    <a:p>
                      <a:r>
                        <a:rPr lang="en-US" dirty="0"/>
                        <a:t>30</a:t>
                      </a:r>
                    </a:p>
                  </a:txBody>
                  <a:tcPr>
                    <a:lnB w="12700" cap="flat" cmpd="sng" algn="ctr">
                      <a:solidFill>
                        <a:schemeClr val="tx1"/>
                      </a:solidFill>
                      <a:prstDash val="solid"/>
                      <a:round/>
                      <a:headEnd type="none" w="med" len="med"/>
                      <a:tailEnd type="none" w="med" len="med"/>
                    </a:lnB>
                  </a:tcPr>
                </a:tc>
                <a:tc>
                  <a:txBody>
                    <a:bodyPr/>
                    <a:lstStyle/>
                    <a:p>
                      <a:r>
                        <a:rPr lang="en-US" dirty="0"/>
                        <a:t>40</a:t>
                      </a:r>
                    </a:p>
                  </a:txBody>
                  <a:tcPr>
                    <a:lnB w="12700" cap="flat" cmpd="sng" algn="ctr">
                      <a:solidFill>
                        <a:schemeClr val="tx1"/>
                      </a:solidFill>
                      <a:prstDash val="solid"/>
                      <a:round/>
                      <a:headEnd type="none" w="med" len="med"/>
                      <a:tailEnd type="none" w="med" len="med"/>
                    </a:lnB>
                  </a:tcPr>
                </a:tc>
                <a:tc>
                  <a:txBody>
                    <a:bodyPr/>
                    <a:lstStyle/>
                    <a:p>
                      <a:endParaRPr lang="en-US"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US" dirty="0"/>
                        <a:t>  [0]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[1]</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[2]</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[3]</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
        <p:nvSpPr>
          <p:cNvPr id="29" name="TextBox 28"/>
          <p:cNvSpPr txBox="1"/>
          <p:nvPr/>
        </p:nvSpPr>
        <p:spPr>
          <a:xfrm>
            <a:off x="3139350" y="3890339"/>
            <a:ext cx="875763" cy="461665"/>
          </a:xfrm>
          <a:prstGeom prst="rect">
            <a:avLst/>
          </a:prstGeom>
          <a:noFill/>
        </p:spPr>
        <p:txBody>
          <a:bodyPr wrap="square" rtlCol="0">
            <a:spAutoFit/>
          </a:bodyPr>
          <a:lstStyle/>
          <a:p>
            <a:r>
              <a:rPr lang="en-US" sz="2400" b="1" dirty="0">
                <a:solidFill>
                  <a:schemeClr val="accent1"/>
                </a:solidFill>
              </a:rPr>
              <a:t>Rear</a:t>
            </a:r>
            <a:endParaRPr lang="en-US" b="1" dirty="0">
              <a:solidFill>
                <a:schemeClr val="accent1"/>
              </a:solidFill>
            </a:endParaRPr>
          </a:p>
        </p:txBody>
      </p:sp>
      <p:sp>
        <p:nvSpPr>
          <p:cNvPr id="30" name="Up Arrow 29"/>
          <p:cNvSpPr/>
          <p:nvPr/>
        </p:nvSpPr>
        <p:spPr>
          <a:xfrm>
            <a:off x="878341" y="5254016"/>
            <a:ext cx="157097" cy="309093"/>
          </a:xfrm>
          <a:prstGeom prst="up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Down Arrow 30"/>
          <p:cNvSpPr/>
          <p:nvPr/>
        </p:nvSpPr>
        <p:spPr>
          <a:xfrm>
            <a:off x="3459837" y="4237697"/>
            <a:ext cx="180304" cy="27655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548304" y="5373466"/>
            <a:ext cx="875763" cy="461665"/>
          </a:xfrm>
          <a:prstGeom prst="rect">
            <a:avLst/>
          </a:prstGeom>
          <a:noFill/>
        </p:spPr>
        <p:txBody>
          <a:bodyPr wrap="square" rtlCol="0">
            <a:spAutoFit/>
          </a:bodyPr>
          <a:lstStyle/>
          <a:p>
            <a:r>
              <a:rPr lang="en-US" sz="2400" b="1" dirty="0">
                <a:solidFill>
                  <a:schemeClr val="accent2"/>
                </a:solidFill>
              </a:rPr>
              <a:t>Front</a:t>
            </a:r>
            <a:endParaRPr lang="en-US" b="1" dirty="0">
              <a:solidFill>
                <a:schemeClr val="accent2"/>
              </a:solidFill>
            </a:endParaRPr>
          </a:p>
        </p:txBody>
      </p:sp>
      <p:graphicFrame>
        <p:nvGraphicFramePr>
          <p:cNvPr id="33" name="Table 32"/>
          <p:cNvGraphicFramePr>
            <a:graphicFrameLocks noGrp="1"/>
          </p:cNvGraphicFramePr>
          <p:nvPr>
            <p:extLst>
              <p:ext uri="{D42A27DB-BD31-4B8C-83A1-F6EECF244321}">
                <p14:modId xmlns:p14="http://schemas.microsoft.com/office/powerpoint/2010/main" val="890426442"/>
              </p:ext>
            </p:extLst>
          </p:nvPr>
        </p:nvGraphicFramePr>
        <p:xfrm>
          <a:off x="4448844" y="4514249"/>
          <a:ext cx="3251200" cy="741680"/>
        </p:xfrm>
        <a:graphic>
          <a:graphicData uri="http://schemas.openxmlformats.org/drawingml/2006/table">
            <a:tbl>
              <a:tblPr firstRow="1" bandRow="1">
                <a:tableStyleId>{5940675A-B579-460E-94D1-54222C63F5DA}</a:tableStyleId>
              </a:tblPr>
              <a:tblGrid>
                <a:gridCol w="812800">
                  <a:extLst>
                    <a:ext uri="{9D8B030D-6E8A-4147-A177-3AD203B41FA5}">
                      <a16:colId xmlns:a16="http://schemas.microsoft.com/office/drawing/2014/main" val="20000"/>
                    </a:ext>
                  </a:extLst>
                </a:gridCol>
                <a:gridCol w="812800">
                  <a:extLst>
                    <a:ext uri="{9D8B030D-6E8A-4147-A177-3AD203B41FA5}">
                      <a16:colId xmlns:a16="http://schemas.microsoft.com/office/drawing/2014/main" val="20001"/>
                    </a:ext>
                  </a:extLst>
                </a:gridCol>
                <a:gridCol w="812800">
                  <a:extLst>
                    <a:ext uri="{9D8B030D-6E8A-4147-A177-3AD203B41FA5}">
                      <a16:colId xmlns:a16="http://schemas.microsoft.com/office/drawing/2014/main" val="20002"/>
                    </a:ext>
                  </a:extLst>
                </a:gridCol>
                <a:gridCol w="812800">
                  <a:extLst>
                    <a:ext uri="{9D8B030D-6E8A-4147-A177-3AD203B41FA5}">
                      <a16:colId xmlns:a16="http://schemas.microsoft.com/office/drawing/2014/main" val="20003"/>
                    </a:ext>
                  </a:extLst>
                </a:gridCol>
              </a:tblGrid>
              <a:tr h="370840">
                <a:tc>
                  <a:txBody>
                    <a:bodyPr/>
                    <a:lstStyle/>
                    <a:p>
                      <a:r>
                        <a:rPr lang="en-US" dirty="0"/>
                        <a:t>10</a:t>
                      </a:r>
                    </a:p>
                  </a:txBody>
                  <a:tcPr>
                    <a:lnB w="12700" cap="flat" cmpd="sng" algn="ctr">
                      <a:solidFill>
                        <a:schemeClr val="tx1"/>
                      </a:solidFill>
                      <a:prstDash val="solid"/>
                      <a:round/>
                      <a:headEnd type="none" w="med" len="med"/>
                      <a:tailEnd type="none" w="med" len="med"/>
                    </a:lnB>
                  </a:tcPr>
                </a:tc>
                <a:tc>
                  <a:txBody>
                    <a:bodyPr/>
                    <a:lstStyle/>
                    <a:p>
                      <a:r>
                        <a:rPr lang="en-US" dirty="0"/>
                        <a:t>30</a:t>
                      </a:r>
                    </a:p>
                  </a:txBody>
                  <a:tcPr>
                    <a:lnB w="12700" cap="flat" cmpd="sng" algn="ctr">
                      <a:solidFill>
                        <a:schemeClr val="tx1"/>
                      </a:solidFill>
                      <a:prstDash val="solid"/>
                      <a:round/>
                      <a:headEnd type="none" w="med" len="med"/>
                      <a:tailEnd type="none" w="med" len="med"/>
                    </a:lnB>
                  </a:tcPr>
                </a:tc>
                <a:tc>
                  <a:txBody>
                    <a:bodyPr/>
                    <a:lstStyle/>
                    <a:p>
                      <a:r>
                        <a:rPr lang="en-US" dirty="0"/>
                        <a:t> 40</a:t>
                      </a:r>
                    </a:p>
                  </a:txBody>
                  <a:tcPr>
                    <a:lnB w="12700" cap="flat" cmpd="sng" algn="ctr">
                      <a:solidFill>
                        <a:schemeClr val="tx1"/>
                      </a:solidFill>
                      <a:prstDash val="solid"/>
                      <a:round/>
                      <a:headEnd type="none" w="med" len="med"/>
                      <a:tailEnd type="none" w="med" len="med"/>
                    </a:lnB>
                  </a:tcPr>
                </a:tc>
                <a:tc>
                  <a:txBody>
                    <a:bodyPr/>
                    <a:lstStyle/>
                    <a:p>
                      <a:r>
                        <a:rPr lang="en-US" dirty="0"/>
                        <a:t>  70</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US" dirty="0"/>
                        <a:t>  [0]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[1]</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[2]</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[3]</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
        <p:nvSpPr>
          <p:cNvPr id="34" name="TextBox 33"/>
          <p:cNvSpPr txBox="1"/>
          <p:nvPr/>
        </p:nvSpPr>
        <p:spPr>
          <a:xfrm>
            <a:off x="6975687" y="3765840"/>
            <a:ext cx="875763" cy="461665"/>
          </a:xfrm>
          <a:prstGeom prst="rect">
            <a:avLst/>
          </a:prstGeom>
          <a:noFill/>
        </p:spPr>
        <p:txBody>
          <a:bodyPr wrap="square" rtlCol="0">
            <a:spAutoFit/>
          </a:bodyPr>
          <a:lstStyle/>
          <a:p>
            <a:r>
              <a:rPr lang="en-US" sz="2400" b="1" dirty="0">
                <a:solidFill>
                  <a:schemeClr val="accent1"/>
                </a:solidFill>
              </a:rPr>
              <a:t>Rear</a:t>
            </a:r>
            <a:endParaRPr lang="en-US" b="1" dirty="0">
              <a:solidFill>
                <a:schemeClr val="accent1"/>
              </a:solidFill>
            </a:endParaRPr>
          </a:p>
        </p:txBody>
      </p:sp>
      <p:sp>
        <p:nvSpPr>
          <p:cNvPr id="35" name="Up Arrow 34"/>
          <p:cNvSpPr/>
          <p:nvPr/>
        </p:nvSpPr>
        <p:spPr>
          <a:xfrm>
            <a:off x="4631293" y="5254016"/>
            <a:ext cx="157097" cy="309093"/>
          </a:xfrm>
          <a:prstGeom prst="up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Down Arrow 35"/>
          <p:cNvSpPr/>
          <p:nvPr/>
        </p:nvSpPr>
        <p:spPr>
          <a:xfrm>
            <a:off x="7233265" y="4199292"/>
            <a:ext cx="180304" cy="27655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4301256" y="5373466"/>
            <a:ext cx="875763" cy="461665"/>
          </a:xfrm>
          <a:prstGeom prst="rect">
            <a:avLst/>
          </a:prstGeom>
          <a:noFill/>
        </p:spPr>
        <p:txBody>
          <a:bodyPr wrap="square" rtlCol="0">
            <a:spAutoFit/>
          </a:bodyPr>
          <a:lstStyle/>
          <a:p>
            <a:r>
              <a:rPr lang="en-US" sz="2400" b="1" dirty="0">
                <a:solidFill>
                  <a:schemeClr val="accent2"/>
                </a:solidFill>
              </a:rPr>
              <a:t>Front</a:t>
            </a:r>
            <a:endParaRPr lang="en-US" b="1" dirty="0">
              <a:solidFill>
                <a:schemeClr val="accent2"/>
              </a:solidFill>
            </a:endParaRPr>
          </a:p>
        </p:txBody>
      </p:sp>
      <p:sp>
        <p:nvSpPr>
          <p:cNvPr id="2" name="TextBox 1"/>
          <p:cNvSpPr txBox="1"/>
          <p:nvPr/>
        </p:nvSpPr>
        <p:spPr>
          <a:xfrm>
            <a:off x="788474" y="3627341"/>
            <a:ext cx="1910375" cy="369332"/>
          </a:xfrm>
          <a:prstGeom prst="rect">
            <a:avLst/>
          </a:prstGeom>
          <a:noFill/>
        </p:spPr>
        <p:txBody>
          <a:bodyPr wrap="square" rtlCol="0">
            <a:spAutoFit/>
          </a:bodyPr>
          <a:lstStyle/>
          <a:p>
            <a:r>
              <a:rPr lang="en-US" dirty="0"/>
              <a:t>rear=rear+1</a:t>
            </a:r>
          </a:p>
        </p:txBody>
      </p:sp>
      <p:graphicFrame>
        <p:nvGraphicFramePr>
          <p:cNvPr id="39" name="Table 38"/>
          <p:cNvGraphicFramePr>
            <a:graphicFrameLocks noGrp="1"/>
          </p:cNvGraphicFramePr>
          <p:nvPr>
            <p:extLst>
              <p:ext uri="{D42A27DB-BD31-4B8C-83A1-F6EECF244321}">
                <p14:modId xmlns:p14="http://schemas.microsoft.com/office/powerpoint/2010/main" val="2115930964"/>
              </p:ext>
            </p:extLst>
          </p:nvPr>
        </p:nvGraphicFramePr>
        <p:xfrm>
          <a:off x="8505587" y="4362757"/>
          <a:ext cx="3251200" cy="741680"/>
        </p:xfrm>
        <a:graphic>
          <a:graphicData uri="http://schemas.openxmlformats.org/drawingml/2006/table">
            <a:tbl>
              <a:tblPr firstRow="1" bandRow="1">
                <a:tableStyleId>{5940675A-B579-460E-94D1-54222C63F5DA}</a:tableStyleId>
              </a:tblPr>
              <a:tblGrid>
                <a:gridCol w="812800">
                  <a:extLst>
                    <a:ext uri="{9D8B030D-6E8A-4147-A177-3AD203B41FA5}">
                      <a16:colId xmlns:a16="http://schemas.microsoft.com/office/drawing/2014/main" val="20000"/>
                    </a:ext>
                  </a:extLst>
                </a:gridCol>
                <a:gridCol w="812800">
                  <a:extLst>
                    <a:ext uri="{9D8B030D-6E8A-4147-A177-3AD203B41FA5}">
                      <a16:colId xmlns:a16="http://schemas.microsoft.com/office/drawing/2014/main" val="20001"/>
                    </a:ext>
                  </a:extLst>
                </a:gridCol>
                <a:gridCol w="812800">
                  <a:extLst>
                    <a:ext uri="{9D8B030D-6E8A-4147-A177-3AD203B41FA5}">
                      <a16:colId xmlns:a16="http://schemas.microsoft.com/office/drawing/2014/main" val="20002"/>
                    </a:ext>
                  </a:extLst>
                </a:gridCol>
                <a:gridCol w="812800">
                  <a:extLst>
                    <a:ext uri="{9D8B030D-6E8A-4147-A177-3AD203B41FA5}">
                      <a16:colId xmlns:a16="http://schemas.microsoft.com/office/drawing/2014/main" val="20003"/>
                    </a:ext>
                  </a:extLst>
                </a:gridCol>
              </a:tblGrid>
              <a:tr h="370840">
                <a:tc>
                  <a:txBody>
                    <a:bodyPr/>
                    <a:lstStyle/>
                    <a:p>
                      <a:r>
                        <a:rPr lang="en-US" dirty="0"/>
                        <a:t>    10</a:t>
                      </a:r>
                    </a:p>
                  </a:txBody>
                  <a:tcPr>
                    <a:lnB w="12700" cap="flat" cmpd="sng" algn="ctr">
                      <a:solidFill>
                        <a:schemeClr val="tx1"/>
                      </a:solidFill>
                      <a:prstDash val="solid"/>
                      <a:round/>
                      <a:headEnd type="none" w="med" len="med"/>
                      <a:tailEnd type="none" w="med" len="med"/>
                    </a:lnB>
                  </a:tcPr>
                </a:tc>
                <a:tc>
                  <a:txBody>
                    <a:bodyPr/>
                    <a:lstStyle/>
                    <a:p>
                      <a:r>
                        <a:rPr lang="en-US" dirty="0"/>
                        <a:t>    30</a:t>
                      </a:r>
                    </a:p>
                  </a:txBody>
                  <a:tcPr>
                    <a:lnB w="12700" cap="flat" cmpd="sng" algn="ctr">
                      <a:solidFill>
                        <a:schemeClr val="tx1"/>
                      </a:solidFill>
                      <a:prstDash val="solid"/>
                      <a:round/>
                      <a:headEnd type="none" w="med" len="med"/>
                      <a:tailEnd type="none" w="med" len="med"/>
                    </a:lnB>
                  </a:tcPr>
                </a:tc>
                <a:tc>
                  <a:txBody>
                    <a:bodyPr/>
                    <a:lstStyle/>
                    <a:p>
                      <a:r>
                        <a:rPr lang="en-US" dirty="0"/>
                        <a:t>    40</a:t>
                      </a:r>
                    </a:p>
                  </a:txBody>
                  <a:tcPr>
                    <a:lnB w="12700" cap="flat" cmpd="sng" algn="ctr">
                      <a:solidFill>
                        <a:schemeClr val="tx1"/>
                      </a:solidFill>
                      <a:prstDash val="solid"/>
                      <a:round/>
                      <a:headEnd type="none" w="med" len="med"/>
                      <a:tailEnd type="none" w="med" len="med"/>
                    </a:lnB>
                  </a:tcPr>
                </a:tc>
                <a:tc>
                  <a:txBody>
                    <a:bodyPr/>
                    <a:lstStyle/>
                    <a:p>
                      <a:r>
                        <a:rPr lang="en-US" dirty="0"/>
                        <a:t>   70</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US" dirty="0"/>
                        <a:t>  [0]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[1]</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[2]</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[3]</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
        <p:nvSpPr>
          <p:cNvPr id="40" name="TextBox 39"/>
          <p:cNvSpPr txBox="1"/>
          <p:nvPr/>
        </p:nvSpPr>
        <p:spPr>
          <a:xfrm>
            <a:off x="10965644" y="3659506"/>
            <a:ext cx="875763" cy="461665"/>
          </a:xfrm>
          <a:prstGeom prst="rect">
            <a:avLst/>
          </a:prstGeom>
          <a:noFill/>
        </p:spPr>
        <p:txBody>
          <a:bodyPr wrap="square" rtlCol="0">
            <a:spAutoFit/>
          </a:bodyPr>
          <a:lstStyle/>
          <a:p>
            <a:r>
              <a:rPr lang="en-US" sz="2400" b="1" dirty="0">
                <a:solidFill>
                  <a:schemeClr val="accent1"/>
                </a:solidFill>
              </a:rPr>
              <a:t>Rear</a:t>
            </a:r>
            <a:endParaRPr lang="en-US" b="1" dirty="0">
              <a:solidFill>
                <a:schemeClr val="accent1"/>
              </a:solidFill>
            </a:endParaRPr>
          </a:p>
        </p:txBody>
      </p:sp>
      <p:sp>
        <p:nvSpPr>
          <p:cNvPr id="41" name="Up Arrow 40"/>
          <p:cNvSpPr/>
          <p:nvPr/>
        </p:nvSpPr>
        <p:spPr>
          <a:xfrm>
            <a:off x="8507685" y="4742877"/>
            <a:ext cx="157097" cy="309093"/>
          </a:xfrm>
          <a:prstGeom prst="up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Down Arrow 41"/>
          <p:cNvSpPr/>
          <p:nvPr/>
        </p:nvSpPr>
        <p:spPr>
          <a:xfrm>
            <a:off x="11290241" y="4089229"/>
            <a:ext cx="180304" cy="27655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a:off x="8201239" y="5066887"/>
            <a:ext cx="875763" cy="461665"/>
          </a:xfrm>
          <a:prstGeom prst="rect">
            <a:avLst/>
          </a:prstGeom>
          <a:noFill/>
        </p:spPr>
        <p:txBody>
          <a:bodyPr wrap="square" rtlCol="0">
            <a:spAutoFit/>
          </a:bodyPr>
          <a:lstStyle/>
          <a:p>
            <a:r>
              <a:rPr lang="en-US" sz="2400" b="1" dirty="0">
                <a:solidFill>
                  <a:schemeClr val="accent2"/>
                </a:solidFill>
              </a:rPr>
              <a:t>Front</a:t>
            </a:r>
            <a:endParaRPr lang="en-US" b="1" dirty="0">
              <a:solidFill>
                <a:schemeClr val="accent2"/>
              </a:solidFill>
            </a:endParaRPr>
          </a:p>
        </p:txBody>
      </p:sp>
      <p:cxnSp>
        <p:nvCxnSpPr>
          <p:cNvPr id="5" name="Straight Arrow Connector 4"/>
          <p:cNvCxnSpPr>
            <a:cxnSpLocks/>
          </p:cNvCxnSpPr>
          <p:nvPr/>
        </p:nvCxnSpPr>
        <p:spPr>
          <a:xfrm>
            <a:off x="7783111" y="4606213"/>
            <a:ext cx="418685" cy="0"/>
          </a:xfrm>
          <a:prstGeom prst="straightConnector1">
            <a:avLst/>
          </a:prstGeom>
          <a:ln>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45" name="Down Arrow 44"/>
          <p:cNvSpPr/>
          <p:nvPr/>
        </p:nvSpPr>
        <p:spPr>
          <a:xfrm>
            <a:off x="9911270" y="3635550"/>
            <a:ext cx="290286" cy="46411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Table 5">
            <a:extLst>
              <a:ext uri="{FF2B5EF4-FFF2-40B4-BE49-F238E27FC236}">
                <a16:creationId xmlns:a16="http://schemas.microsoft.com/office/drawing/2014/main" id="{2304BBB8-CAC4-4D79-9967-85744D511274}"/>
              </a:ext>
            </a:extLst>
          </p:cNvPr>
          <p:cNvGraphicFramePr>
            <a:graphicFrameLocks noGrp="1"/>
          </p:cNvGraphicFramePr>
          <p:nvPr>
            <p:extLst>
              <p:ext uri="{D42A27DB-BD31-4B8C-83A1-F6EECF244321}">
                <p14:modId xmlns:p14="http://schemas.microsoft.com/office/powerpoint/2010/main" val="2458285634"/>
              </p:ext>
            </p:extLst>
          </p:nvPr>
        </p:nvGraphicFramePr>
        <p:xfrm>
          <a:off x="1021400" y="1854352"/>
          <a:ext cx="3251200" cy="749965"/>
        </p:xfrm>
        <a:graphic>
          <a:graphicData uri="http://schemas.openxmlformats.org/drawingml/2006/table">
            <a:tbl>
              <a:tblPr firstRow="1" bandRow="1">
                <a:tableStyleId>{5940675A-B579-460E-94D1-54222C63F5DA}</a:tableStyleId>
              </a:tblPr>
              <a:tblGrid>
                <a:gridCol w="812800">
                  <a:extLst>
                    <a:ext uri="{9D8B030D-6E8A-4147-A177-3AD203B41FA5}">
                      <a16:colId xmlns:a16="http://schemas.microsoft.com/office/drawing/2014/main" val="20000"/>
                    </a:ext>
                  </a:extLst>
                </a:gridCol>
                <a:gridCol w="812800">
                  <a:extLst>
                    <a:ext uri="{9D8B030D-6E8A-4147-A177-3AD203B41FA5}">
                      <a16:colId xmlns:a16="http://schemas.microsoft.com/office/drawing/2014/main" val="20001"/>
                    </a:ext>
                  </a:extLst>
                </a:gridCol>
                <a:gridCol w="812800">
                  <a:extLst>
                    <a:ext uri="{9D8B030D-6E8A-4147-A177-3AD203B41FA5}">
                      <a16:colId xmlns:a16="http://schemas.microsoft.com/office/drawing/2014/main" val="20002"/>
                    </a:ext>
                  </a:extLst>
                </a:gridCol>
                <a:gridCol w="812800">
                  <a:extLst>
                    <a:ext uri="{9D8B030D-6E8A-4147-A177-3AD203B41FA5}">
                      <a16:colId xmlns:a16="http://schemas.microsoft.com/office/drawing/2014/main" val="20003"/>
                    </a:ext>
                  </a:extLst>
                </a:gridCol>
              </a:tblGrid>
              <a:tr h="379125">
                <a:tc>
                  <a:txBody>
                    <a:bodyPr/>
                    <a:lstStyle/>
                    <a:p>
                      <a:r>
                        <a:rPr lang="en-US" dirty="0"/>
                        <a:t>10</a:t>
                      </a:r>
                    </a:p>
                  </a:txBody>
                  <a:tcPr>
                    <a:lnB w="12700" cap="flat" cmpd="sng" algn="ctr">
                      <a:solidFill>
                        <a:schemeClr val="tx1"/>
                      </a:solidFill>
                      <a:prstDash val="solid"/>
                      <a:round/>
                      <a:headEnd type="none" w="med" len="med"/>
                      <a:tailEnd type="none" w="med" len="med"/>
                    </a:lnB>
                  </a:tcPr>
                </a:tc>
                <a:tc>
                  <a:txBody>
                    <a:bodyPr/>
                    <a:lstStyle/>
                    <a:p>
                      <a:r>
                        <a:rPr lang="en-US" dirty="0"/>
                        <a:t>  30</a:t>
                      </a:r>
                    </a:p>
                  </a:txBody>
                  <a:tcPr>
                    <a:lnB w="12700" cap="flat" cmpd="sng" algn="ctr">
                      <a:solidFill>
                        <a:schemeClr val="tx1"/>
                      </a:solidFill>
                      <a:prstDash val="solid"/>
                      <a:round/>
                      <a:headEnd type="none" w="med" len="med"/>
                      <a:tailEnd type="none" w="med" len="med"/>
                    </a:lnB>
                  </a:tcPr>
                </a:tc>
                <a:tc>
                  <a:txBody>
                    <a:bodyPr/>
                    <a:lstStyle/>
                    <a:p>
                      <a:r>
                        <a:rPr lang="en-US" dirty="0"/>
                        <a:t>   40</a:t>
                      </a:r>
                    </a:p>
                  </a:txBody>
                  <a:tcPr>
                    <a:lnB w="12700" cap="flat" cmpd="sng" algn="ctr">
                      <a:solidFill>
                        <a:schemeClr val="tx1"/>
                      </a:solidFill>
                      <a:prstDash val="solid"/>
                      <a:round/>
                      <a:headEnd type="none" w="med" len="med"/>
                      <a:tailEnd type="none" w="med" len="med"/>
                    </a:lnB>
                  </a:tcPr>
                </a:tc>
                <a:tc>
                  <a:txBody>
                    <a:bodyPr/>
                    <a:lstStyle/>
                    <a:p>
                      <a:endParaRPr lang="en-US"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US" dirty="0"/>
                        <a:t>  [0]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[1]</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[2]</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[3]</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
        <p:nvSpPr>
          <p:cNvPr id="9" name="TextBox 8">
            <a:extLst>
              <a:ext uri="{FF2B5EF4-FFF2-40B4-BE49-F238E27FC236}">
                <a16:creationId xmlns:a16="http://schemas.microsoft.com/office/drawing/2014/main" id="{D2B61104-21E3-4770-ADF2-46D025691CA8}"/>
              </a:ext>
            </a:extLst>
          </p:cNvPr>
          <p:cNvSpPr txBox="1"/>
          <p:nvPr/>
        </p:nvSpPr>
        <p:spPr>
          <a:xfrm>
            <a:off x="2698849" y="1108884"/>
            <a:ext cx="875763" cy="461665"/>
          </a:xfrm>
          <a:prstGeom prst="rect">
            <a:avLst/>
          </a:prstGeom>
          <a:noFill/>
        </p:spPr>
        <p:txBody>
          <a:bodyPr wrap="square" rtlCol="0">
            <a:spAutoFit/>
          </a:bodyPr>
          <a:lstStyle/>
          <a:p>
            <a:r>
              <a:rPr lang="en-US" sz="2400" b="1" dirty="0">
                <a:solidFill>
                  <a:schemeClr val="accent1"/>
                </a:solidFill>
              </a:rPr>
              <a:t>Rear</a:t>
            </a:r>
            <a:endParaRPr lang="en-US" b="1" dirty="0">
              <a:solidFill>
                <a:schemeClr val="accent1"/>
              </a:solidFill>
            </a:endParaRPr>
          </a:p>
        </p:txBody>
      </p:sp>
      <p:sp>
        <p:nvSpPr>
          <p:cNvPr id="10" name="Up Arrow 24">
            <a:extLst>
              <a:ext uri="{FF2B5EF4-FFF2-40B4-BE49-F238E27FC236}">
                <a16:creationId xmlns:a16="http://schemas.microsoft.com/office/drawing/2014/main" id="{80D57ECF-9DD9-4EB7-B29D-FFB0E096EA31}"/>
              </a:ext>
            </a:extLst>
          </p:cNvPr>
          <p:cNvSpPr/>
          <p:nvPr/>
        </p:nvSpPr>
        <p:spPr>
          <a:xfrm>
            <a:off x="1254404" y="2578481"/>
            <a:ext cx="157097" cy="309093"/>
          </a:xfrm>
          <a:prstGeom prst="up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Down Arrow 25">
            <a:extLst>
              <a:ext uri="{FF2B5EF4-FFF2-40B4-BE49-F238E27FC236}">
                <a16:creationId xmlns:a16="http://schemas.microsoft.com/office/drawing/2014/main" id="{6550C4C5-3078-42E0-9F67-BC4577AC4ACA}"/>
              </a:ext>
            </a:extLst>
          </p:cNvPr>
          <p:cNvSpPr/>
          <p:nvPr/>
        </p:nvSpPr>
        <p:spPr>
          <a:xfrm>
            <a:off x="2959046" y="1513867"/>
            <a:ext cx="180304" cy="27655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673432EA-AD62-47F7-8503-85663863CDE0}"/>
              </a:ext>
            </a:extLst>
          </p:cNvPr>
          <p:cNvSpPr txBox="1"/>
          <p:nvPr/>
        </p:nvSpPr>
        <p:spPr>
          <a:xfrm>
            <a:off x="923064" y="2733028"/>
            <a:ext cx="875763" cy="461665"/>
          </a:xfrm>
          <a:prstGeom prst="rect">
            <a:avLst/>
          </a:prstGeom>
          <a:noFill/>
        </p:spPr>
        <p:txBody>
          <a:bodyPr wrap="square" rtlCol="0">
            <a:spAutoFit/>
          </a:bodyPr>
          <a:lstStyle/>
          <a:p>
            <a:r>
              <a:rPr lang="en-US" sz="2400" b="1" dirty="0">
                <a:solidFill>
                  <a:schemeClr val="accent2"/>
                </a:solidFill>
              </a:rPr>
              <a:t>Front</a:t>
            </a:r>
            <a:endParaRPr lang="en-US" b="1" dirty="0">
              <a:solidFill>
                <a:schemeClr val="accent2"/>
              </a:solidFill>
            </a:endParaRPr>
          </a:p>
        </p:txBody>
      </p:sp>
      <p:sp>
        <p:nvSpPr>
          <p:cNvPr id="14" name="TextBox 13">
            <a:extLst>
              <a:ext uri="{FF2B5EF4-FFF2-40B4-BE49-F238E27FC236}">
                <a16:creationId xmlns:a16="http://schemas.microsoft.com/office/drawing/2014/main" id="{7C549C34-EEDE-41B8-B21F-5E79B4C84A3D}"/>
              </a:ext>
            </a:extLst>
          </p:cNvPr>
          <p:cNvSpPr txBox="1"/>
          <p:nvPr/>
        </p:nvSpPr>
        <p:spPr>
          <a:xfrm>
            <a:off x="788474" y="3279040"/>
            <a:ext cx="3337386"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enQueue(queue, front, rear, 70</a:t>
            </a:r>
            <a:r>
              <a:rPr lang="en-US" dirty="0"/>
              <a:t>) </a:t>
            </a:r>
          </a:p>
        </p:txBody>
      </p:sp>
      <p:sp>
        <p:nvSpPr>
          <p:cNvPr id="15" name="TextBox 14">
            <a:extLst>
              <a:ext uri="{FF2B5EF4-FFF2-40B4-BE49-F238E27FC236}">
                <a16:creationId xmlns:a16="http://schemas.microsoft.com/office/drawing/2014/main" id="{5A5D35E3-980F-4306-B82B-3B4020BF8463}"/>
              </a:ext>
            </a:extLst>
          </p:cNvPr>
          <p:cNvSpPr txBox="1"/>
          <p:nvPr/>
        </p:nvSpPr>
        <p:spPr>
          <a:xfrm>
            <a:off x="4448844" y="3301332"/>
            <a:ext cx="1910375" cy="369332"/>
          </a:xfrm>
          <a:prstGeom prst="rect">
            <a:avLst/>
          </a:prstGeom>
          <a:noFill/>
        </p:spPr>
        <p:txBody>
          <a:bodyPr wrap="square" rtlCol="0">
            <a:spAutoFit/>
          </a:bodyPr>
          <a:lstStyle/>
          <a:p>
            <a:r>
              <a:rPr lang="en-US" dirty="0"/>
              <a:t>Queue[rear]=70</a:t>
            </a:r>
          </a:p>
        </p:txBody>
      </p:sp>
      <p:sp>
        <p:nvSpPr>
          <p:cNvPr id="59" name="TextBox 58">
            <a:extLst>
              <a:ext uri="{FF2B5EF4-FFF2-40B4-BE49-F238E27FC236}">
                <a16:creationId xmlns:a16="http://schemas.microsoft.com/office/drawing/2014/main" id="{6F91FC7B-9C26-44A5-861F-276915289AAA}"/>
              </a:ext>
            </a:extLst>
          </p:cNvPr>
          <p:cNvSpPr txBox="1"/>
          <p:nvPr/>
        </p:nvSpPr>
        <p:spPr>
          <a:xfrm>
            <a:off x="8387720" y="3212938"/>
            <a:ext cx="3337386"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enQueue(queue, front, rear, 50</a:t>
            </a:r>
            <a:r>
              <a:rPr lang="en-US" dirty="0"/>
              <a:t>) </a:t>
            </a:r>
          </a:p>
        </p:txBody>
      </p:sp>
      <p:sp>
        <p:nvSpPr>
          <p:cNvPr id="4" name="Down Arrow 44">
            <a:extLst>
              <a:ext uri="{FF2B5EF4-FFF2-40B4-BE49-F238E27FC236}">
                <a16:creationId xmlns:a16="http://schemas.microsoft.com/office/drawing/2014/main" id="{6E621963-3F43-46AD-BEA2-B220DB6EBB07}"/>
              </a:ext>
            </a:extLst>
          </p:cNvPr>
          <p:cNvSpPr/>
          <p:nvPr/>
        </p:nvSpPr>
        <p:spPr>
          <a:xfrm>
            <a:off x="9856394" y="5254016"/>
            <a:ext cx="290286" cy="46411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a:extLst>
              <a:ext uri="{FF2B5EF4-FFF2-40B4-BE49-F238E27FC236}">
                <a16:creationId xmlns:a16="http://schemas.microsoft.com/office/drawing/2014/main" id="{93A593BC-4133-43BB-A29D-914276080059}"/>
              </a:ext>
            </a:extLst>
          </p:cNvPr>
          <p:cNvSpPr txBox="1"/>
          <p:nvPr/>
        </p:nvSpPr>
        <p:spPr>
          <a:xfrm>
            <a:off x="8400983" y="5785240"/>
            <a:ext cx="3337386" cy="369332"/>
          </a:xfrm>
          <a:prstGeom prst="rect">
            <a:avLst/>
          </a:prstGeom>
          <a:noFill/>
        </p:spPr>
        <p:txBody>
          <a:bodyPr wrap="square" rtlCol="0">
            <a:spAutoFit/>
          </a:bodyPr>
          <a:lstStyle/>
          <a:p>
            <a:pPr algn="ctr"/>
            <a:r>
              <a:rPr lang="en-US" b="1" dirty="0">
                <a:solidFill>
                  <a:srgbClr val="FFC000"/>
                </a:solidFill>
                <a:latin typeface="Times New Roman" panose="02020603050405020304" pitchFamily="18" charset="0"/>
                <a:cs typeface="Times New Roman" panose="02020603050405020304" pitchFamily="18" charset="0"/>
              </a:rPr>
              <a:t>Queue is  FULL</a:t>
            </a:r>
            <a:endParaRPr lang="en-US" b="1" dirty="0">
              <a:solidFill>
                <a:srgbClr val="FFC000"/>
              </a:solidFill>
            </a:endParaRPr>
          </a:p>
        </p:txBody>
      </p:sp>
      <p:sp>
        <p:nvSpPr>
          <p:cNvPr id="3" name="Footer Placeholder 2">
            <a:extLst>
              <a:ext uri="{FF2B5EF4-FFF2-40B4-BE49-F238E27FC236}">
                <a16:creationId xmlns:a16="http://schemas.microsoft.com/office/drawing/2014/main" id="{462545D2-4249-473F-82C7-86C63B79F0E6}"/>
              </a:ext>
            </a:extLst>
          </p:cNvPr>
          <p:cNvSpPr>
            <a:spLocks noGrp="1"/>
          </p:cNvSpPr>
          <p:nvPr>
            <p:ph type="ftr" sz="quarter" idx="11"/>
          </p:nvPr>
        </p:nvSpPr>
        <p:spPr/>
        <p:txBody>
          <a:bodyPr/>
          <a:lstStyle/>
          <a:p>
            <a:r>
              <a:rPr lang="en-IN"/>
              <a:t>Dr Somaraju Suvvari                                                                                                        NITP -- CS3401</a:t>
            </a:r>
          </a:p>
        </p:txBody>
      </p:sp>
      <p:sp>
        <p:nvSpPr>
          <p:cNvPr id="7" name="Slide Number Placeholder 6">
            <a:extLst>
              <a:ext uri="{FF2B5EF4-FFF2-40B4-BE49-F238E27FC236}">
                <a16:creationId xmlns:a16="http://schemas.microsoft.com/office/drawing/2014/main" id="{FD24A50A-0F1E-489D-9125-252C8E63A554}"/>
              </a:ext>
            </a:extLst>
          </p:cNvPr>
          <p:cNvSpPr>
            <a:spLocks noGrp="1"/>
          </p:cNvSpPr>
          <p:nvPr>
            <p:ph type="sldNum" sz="quarter" idx="12"/>
          </p:nvPr>
        </p:nvSpPr>
        <p:spPr/>
        <p:txBody>
          <a:bodyPr/>
          <a:lstStyle/>
          <a:p>
            <a:fld id="{11B1A458-33C9-4BF4-B91A-A10851AC5830}" type="slidenum">
              <a:rPr lang="en-IN" smtClean="0"/>
              <a:t>19</a:t>
            </a:fld>
            <a:endParaRPr lang="en-IN"/>
          </a:p>
        </p:txBody>
      </p:sp>
    </p:spTree>
    <p:extLst>
      <p:ext uri="{BB962C8B-B14F-4D97-AF65-F5344CB8AC3E}">
        <p14:creationId xmlns:p14="http://schemas.microsoft.com/office/powerpoint/2010/main" val="2466808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down)">
                                      <p:cBhvr>
                                        <p:cTn id="10" dur="500"/>
                                        <p:tgtEl>
                                          <p:spTgt spid="11"/>
                                        </p:tgtEl>
                                      </p:cBhvr>
                                    </p:animEffect>
                                  </p:childTnLst>
                                </p:cTn>
                              </p:par>
                              <p:par>
                                <p:cTn id="11" presetID="22" presetClass="entr" presetSubtype="4"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down)">
                                      <p:cBhvr>
                                        <p:cTn id="13" dur="500"/>
                                        <p:tgtEl>
                                          <p:spTgt spid="6"/>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ipe(down)">
                                      <p:cBhvr>
                                        <p:cTn id="16" dur="500"/>
                                        <p:tgtEl>
                                          <p:spTgt spid="12"/>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down)">
                                      <p:cBhvr>
                                        <p:cTn id="19" dur="500"/>
                                        <p:tgtEl>
                                          <p:spTgt spid="10"/>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wipe(down)">
                                      <p:cBhvr>
                                        <p:cTn id="24" dur="500"/>
                                        <p:tgtEl>
                                          <p:spTgt spid="14"/>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wipe(down)">
                                      <p:cBhvr>
                                        <p:cTn id="29" dur="500"/>
                                        <p:tgtEl>
                                          <p:spTgt spid="2"/>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29"/>
                                        </p:tgtEl>
                                        <p:attrNameLst>
                                          <p:attrName>style.visibility</p:attrName>
                                        </p:attrNameLst>
                                      </p:cBhvr>
                                      <p:to>
                                        <p:strVal val="visible"/>
                                      </p:to>
                                    </p:set>
                                    <p:animEffect transition="in" filter="wipe(down)">
                                      <p:cBhvr>
                                        <p:cTn id="34" dur="500"/>
                                        <p:tgtEl>
                                          <p:spTgt spid="29"/>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31"/>
                                        </p:tgtEl>
                                        <p:attrNameLst>
                                          <p:attrName>style.visibility</p:attrName>
                                        </p:attrNameLst>
                                      </p:cBhvr>
                                      <p:to>
                                        <p:strVal val="visible"/>
                                      </p:to>
                                    </p:set>
                                    <p:animEffect transition="in" filter="wipe(down)">
                                      <p:cBhvr>
                                        <p:cTn id="37" dur="500"/>
                                        <p:tgtEl>
                                          <p:spTgt spid="31"/>
                                        </p:tgtEl>
                                      </p:cBhvr>
                                    </p:animEffect>
                                  </p:childTnLst>
                                </p:cTn>
                              </p:par>
                              <p:par>
                                <p:cTn id="38" presetID="22" presetClass="entr" presetSubtype="4" fill="hold" nodeType="withEffect">
                                  <p:stCondLst>
                                    <p:cond delay="0"/>
                                  </p:stCondLst>
                                  <p:childTnLst>
                                    <p:set>
                                      <p:cBhvr>
                                        <p:cTn id="39" dur="1" fill="hold">
                                          <p:stCondLst>
                                            <p:cond delay="0"/>
                                          </p:stCondLst>
                                        </p:cTn>
                                        <p:tgtEl>
                                          <p:spTgt spid="28"/>
                                        </p:tgtEl>
                                        <p:attrNameLst>
                                          <p:attrName>style.visibility</p:attrName>
                                        </p:attrNameLst>
                                      </p:cBhvr>
                                      <p:to>
                                        <p:strVal val="visible"/>
                                      </p:to>
                                    </p:set>
                                    <p:animEffect transition="in" filter="wipe(down)">
                                      <p:cBhvr>
                                        <p:cTn id="40" dur="500"/>
                                        <p:tgtEl>
                                          <p:spTgt spid="28"/>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32"/>
                                        </p:tgtEl>
                                        <p:attrNameLst>
                                          <p:attrName>style.visibility</p:attrName>
                                        </p:attrNameLst>
                                      </p:cBhvr>
                                      <p:to>
                                        <p:strVal val="visible"/>
                                      </p:to>
                                    </p:set>
                                    <p:animEffect transition="in" filter="wipe(down)">
                                      <p:cBhvr>
                                        <p:cTn id="43" dur="500"/>
                                        <p:tgtEl>
                                          <p:spTgt spid="32"/>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30"/>
                                        </p:tgtEl>
                                        <p:attrNameLst>
                                          <p:attrName>style.visibility</p:attrName>
                                        </p:attrNameLst>
                                      </p:cBhvr>
                                      <p:to>
                                        <p:strVal val="visible"/>
                                      </p:to>
                                    </p:set>
                                    <p:animEffect transition="in" filter="wipe(down)">
                                      <p:cBhvr>
                                        <p:cTn id="46" dur="500"/>
                                        <p:tgtEl>
                                          <p:spTgt spid="30"/>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grpId="0" nodeType="clickEffect">
                                  <p:stCondLst>
                                    <p:cond delay="0"/>
                                  </p:stCondLst>
                                  <p:childTnLst>
                                    <p:set>
                                      <p:cBhvr>
                                        <p:cTn id="50" dur="1" fill="hold">
                                          <p:stCondLst>
                                            <p:cond delay="0"/>
                                          </p:stCondLst>
                                        </p:cTn>
                                        <p:tgtEl>
                                          <p:spTgt spid="15"/>
                                        </p:tgtEl>
                                        <p:attrNameLst>
                                          <p:attrName>style.visibility</p:attrName>
                                        </p:attrNameLst>
                                      </p:cBhvr>
                                      <p:to>
                                        <p:strVal val="visible"/>
                                      </p:to>
                                    </p:set>
                                    <p:animEffect transition="in" filter="wipe(down)">
                                      <p:cBhvr>
                                        <p:cTn id="51" dur="500"/>
                                        <p:tgtEl>
                                          <p:spTgt spid="15"/>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4" fill="hold" grpId="0" nodeType="clickEffect">
                                  <p:stCondLst>
                                    <p:cond delay="0"/>
                                  </p:stCondLst>
                                  <p:childTnLst>
                                    <p:set>
                                      <p:cBhvr>
                                        <p:cTn id="55" dur="1" fill="hold">
                                          <p:stCondLst>
                                            <p:cond delay="0"/>
                                          </p:stCondLst>
                                        </p:cTn>
                                        <p:tgtEl>
                                          <p:spTgt spid="37"/>
                                        </p:tgtEl>
                                        <p:attrNameLst>
                                          <p:attrName>style.visibility</p:attrName>
                                        </p:attrNameLst>
                                      </p:cBhvr>
                                      <p:to>
                                        <p:strVal val="visible"/>
                                      </p:to>
                                    </p:set>
                                    <p:animEffect transition="in" filter="wipe(down)">
                                      <p:cBhvr>
                                        <p:cTn id="56" dur="500"/>
                                        <p:tgtEl>
                                          <p:spTgt spid="37"/>
                                        </p:tgtEl>
                                      </p:cBhvr>
                                    </p:animEffect>
                                  </p:childTnLst>
                                </p:cTn>
                              </p:par>
                              <p:par>
                                <p:cTn id="57" presetID="22" presetClass="entr" presetSubtype="4" fill="hold" grpId="0" nodeType="withEffect">
                                  <p:stCondLst>
                                    <p:cond delay="0"/>
                                  </p:stCondLst>
                                  <p:childTnLst>
                                    <p:set>
                                      <p:cBhvr>
                                        <p:cTn id="58" dur="1" fill="hold">
                                          <p:stCondLst>
                                            <p:cond delay="0"/>
                                          </p:stCondLst>
                                        </p:cTn>
                                        <p:tgtEl>
                                          <p:spTgt spid="35"/>
                                        </p:tgtEl>
                                        <p:attrNameLst>
                                          <p:attrName>style.visibility</p:attrName>
                                        </p:attrNameLst>
                                      </p:cBhvr>
                                      <p:to>
                                        <p:strVal val="visible"/>
                                      </p:to>
                                    </p:set>
                                    <p:animEffect transition="in" filter="wipe(down)">
                                      <p:cBhvr>
                                        <p:cTn id="59" dur="500"/>
                                        <p:tgtEl>
                                          <p:spTgt spid="35"/>
                                        </p:tgtEl>
                                      </p:cBhvr>
                                    </p:animEffect>
                                  </p:childTnLst>
                                </p:cTn>
                              </p:par>
                              <p:par>
                                <p:cTn id="60" presetID="22" presetClass="entr" presetSubtype="4" fill="hold" nodeType="withEffect">
                                  <p:stCondLst>
                                    <p:cond delay="0"/>
                                  </p:stCondLst>
                                  <p:childTnLst>
                                    <p:set>
                                      <p:cBhvr>
                                        <p:cTn id="61" dur="1" fill="hold">
                                          <p:stCondLst>
                                            <p:cond delay="0"/>
                                          </p:stCondLst>
                                        </p:cTn>
                                        <p:tgtEl>
                                          <p:spTgt spid="33"/>
                                        </p:tgtEl>
                                        <p:attrNameLst>
                                          <p:attrName>style.visibility</p:attrName>
                                        </p:attrNameLst>
                                      </p:cBhvr>
                                      <p:to>
                                        <p:strVal val="visible"/>
                                      </p:to>
                                    </p:set>
                                    <p:animEffect transition="in" filter="wipe(down)">
                                      <p:cBhvr>
                                        <p:cTn id="62" dur="500"/>
                                        <p:tgtEl>
                                          <p:spTgt spid="33"/>
                                        </p:tgtEl>
                                      </p:cBhvr>
                                    </p:animEffect>
                                  </p:childTnLst>
                                </p:cTn>
                              </p:par>
                              <p:par>
                                <p:cTn id="63" presetID="22" presetClass="entr" presetSubtype="4" fill="hold" grpId="0" nodeType="withEffect">
                                  <p:stCondLst>
                                    <p:cond delay="0"/>
                                  </p:stCondLst>
                                  <p:childTnLst>
                                    <p:set>
                                      <p:cBhvr>
                                        <p:cTn id="64" dur="1" fill="hold">
                                          <p:stCondLst>
                                            <p:cond delay="0"/>
                                          </p:stCondLst>
                                        </p:cTn>
                                        <p:tgtEl>
                                          <p:spTgt spid="36"/>
                                        </p:tgtEl>
                                        <p:attrNameLst>
                                          <p:attrName>style.visibility</p:attrName>
                                        </p:attrNameLst>
                                      </p:cBhvr>
                                      <p:to>
                                        <p:strVal val="visible"/>
                                      </p:to>
                                    </p:set>
                                    <p:animEffect transition="in" filter="wipe(down)">
                                      <p:cBhvr>
                                        <p:cTn id="65" dur="500"/>
                                        <p:tgtEl>
                                          <p:spTgt spid="36"/>
                                        </p:tgtEl>
                                      </p:cBhvr>
                                    </p:animEffect>
                                  </p:childTnLst>
                                </p:cTn>
                              </p:par>
                              <p:par>
                                <p:cTn id="66" presetID="22" presetClass="entr" presetSubtype="4" fill="hold" grpId="0" nodeType="withEffect">
                                  <p:stCondLst>
                                    <p:cond delay="0"/>
                                  </p:stCondLst>
                                  <p:childTnLst>
                                    <p:set>
                                      <p:cBhvr>
                                        <p:cTn id="67" dur="1" fill="hold">
                                          <p:stCondLst>
                                            <p:cond delay="0"/>
                                          </p:stCondLst>
                                        </p:cTn>
                                        <p:tgtEl>
                                          <p:spTgt spid="34"/>
                                        </p:tgtEl>
                                        <p:attrNameLst>
                                          <p:attrName>style.visibility</p:attrName>
                                        </p:attrNameLst>
                                      </p:cBhvr>
                                      <p:to>
                                        <p:strVal val="visible"/>
                                      </p:to>
                                    </p:set>
                                    <p:animEffect transition="in" filter="wipe(down)">
                                      <p:cBhvr>
                                        <p:cTn id="68" dur="500"/>
                                        <p:tgtEl>
                                          <p:spTgt spid="34"/>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4" fill="hold" nodeType="clickEffect">
                                  <p:stCondLst>
                                    <p:cond delay="0"/>
                                  </p:stCondLst>
                                  <p:childTnLst>
                                    <p:set>
                                      <p:cBhvr>
                                        <p:cTn id="72" dur="1" fill="hold">
                                          <p:stCondLst>
                                            <p:cond delay="0"/>
                                          </p:stCondLst>
                                        </p:cTn>
                                        <p:tgtEl>
                                          <p:spTgt spid="5"/>
                                        </p:tgtEl>
                                        <p:attrNameLst>
                                          <p:attrName>style.visibility</p:attrName>
                                        </p:attrNameLst>
                                      </p:cBhvr>
                                      <p:to>
                                        <p:strVal val="visible"/>
                                      </p:to>
                                    </p:set>
                                    <p:animEffect transition="in" filter="wipe(down)">
                                      <p:cBhvr>
                                        <p:cTn id="73" dur="500"/>
                                        <p:tgtEl>
                                          <p:spTgt spid="5"/>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4" fill="hold" grpId="0" nodeType="clickEffect">
                                  <p:stCondLst>
                                    <p:cond delay="0"/>
                                  </p:stCondLst>
                                  <p:childTnLst>
                                    <p:set>
                                      <p:cBhvr>
                                        <p:cTn id="77" dur="1" fill="hold">
                                          <p:stCondLst>
                                            <p:cond delay="0"/>
                                          </p:stCondLst>
                                        </p:cTn>
                                        <p:tgtEl>
                                          <p:spTgt spid="59"/>
                                        </p:tgtEl>
                                        <p:attrNameLst>
                                          <p:attrName>style.visibility</p:attrName>
                                        </p:attrNameLst>
                                      </p:cBhvr>
                                      <p:to>
                                        <p:strVal val="visible"/>
                                      </p:to>
                                    </p:set>
                                    <p:animEffect transition="in" filter="wipe(down)">
                                      <p:cBhvr>
                                        <p:cTn id="78" dur="500"/>
                                        <p:tgtEl>
                                          <p:spTgt spid="59"/>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4" fill="hold" grpId="0" nodeType="clickEffect">
                                  <p:stCondLst>
                                    <p:cond delay="0"/>
                                  </p:stCondLst>
                                  <p:childTnLst>
                                    <p:set>
                                      <p:cBhvr>
                                        <p:cTn id="82" dur="1" fill="hold">
                                          <p:stCondLst>
                                            <p:cond delay="0"/>
                                          </p:stCondLst>
                                        </p:cTn>
                                        <p:tgtEl>
                                          <p:spTgt spid="45"/>
                                        </p:tgtEl>
                                        <p:attrNameLst>
                                          <p:attrName>style.visibility</p:attrName>
                                        </p:attrNameLst>
                                      </p:cBhvr>
                                      <p:to>
                                        <p:strVal val="visible"/>
                                      </p:to>
                                    </p:set>
                                    <p:animEffect transition="in" filter="wipe(down)">
                                      <p:cBhvr>
                                        <p:cTn id="83" dur="500"/>
                                        <p:tgtEl>
                                          <p:spTgt spid="45"/>
                                        </p:tgtEl>
                                      </p:cBhvr>
                                    </p:animEffect>
                                  </p:childTnLst>
                                </p:cTn>
                              </p:par>
                              <p:par>
                                <p:cTn id="84" presetID="22" presetClass="entr" presetSubtype="4" fill="hold" nodeType="withEffect">
                                  <p:stCondLst>
                                    <p:cond delay="0"/>
                                  </p:stCondLst>
                                  <p:childTnLst>
                                    <p:set>
                                      <p:cBhvr>
                                        <p:cTn id="85" dur="1" fill="hold">
                                          <p:stCondLst>
                                            <p:cond delay="0"/>
                                          </p:stCondLst>
                                        </p:cTn>
                                        <p:tgtEl>
                                          <p:spTgt spid="39"/>
                                        </p:tgtEl>
                                        <p:attrNameLst>
                                          <p:attrName>style.visibility</p:attrName>
                                        </p:attrNameLst>
                                      </p:cBhvr>
                                      <p:to>
                                        <p:strVal val="visible"/>
                                      </p:to>
                                    </p:set>
                                    <p:animEffect transition="in" filter="wipe(down)">
                                      <p:cBhvr>
                                        <p:cTn id="86" dur="500"/>
                                        <p:tgtEl>
                                          <p:spTgt spid="39"/>
                                        </p:tgtEl>
                                      </p:cBhvr>
                                    </p:animEffect>
                                  </p:childTnLst>
                                </p:cTn>
                              </p:par>
                              <p:par>
                                <p:cTn id="87" presetID="22" presetClass="entr" presetSubtype="4" fill="hold" grpId="0" nodeType="withEffect">
                                  <p:stCondLst>
                                    <p:cond delay="0"/>
                                  </p:stCondLst>
                                  <p:childTnLst>
                                    <p:set>
                                      <p:cBhvr>
                                        <p:cTn id="88" dur="1" fill="hold">
                                          <p:stCondLst>
                                            <p:cond delay="0"/>
                                          </p:stCondLst>
                                        </p:cTn>
                                        <p:tgtEl>
                                          <p:spTgt spid="41"/>
                                        </p:tgtEl>
                                        <p:attrNameLst>
                                          <p:attrName>style.visibility</p:attrName>
                                        </p:attrNameLst>
                                      </p:cBhvr>
                                      <p:to>
                                        <p:strVal val="visible"/>
                                      </p:to>
                                    </p:set>
                                    <p:animEffect transition="in" filter="wipe(down)">
                                      <p:cBhvr>
                                        <p:cTn id="89" dur="500"/>
                                        <p:tgtEl>
                                          <p:spTgt spid="41"/>
                                        </p:tgtEl>
                                      </p:cBhvr>
                                    </p:animEffect>
                                  </p:childTnLst>
                                </p:cTn>
                              </p:par>
                              <p:par>
                                <p:cTn id="90" presetID="22" presetClass="entr" presetSubtype="4" fill="hold" grpId="0" nodeType="withEffect">
                                  <p:stCondLst>
                                    <p:cond delay="0"/>
                                  </p:stCondLst>
                                  <p:childTnLst>
                                    <p:set>
                                      <p:cBhvr>
                                        <p:cTn id="91" dur="1" fill="hold">
                                          <p:stCondLst>
                                            <p:cond delay="0"/>
                                          </p:stCondLst>
                                        </p:cTn>
                                        <p:tgtEl>
                                          <p:spTgt spid="43"/>
                                        </p:tgtEl>
                                        <p:attrNameLst>
                                          <p:attrName>style.visibility</p:attrName>
                                        </p:attrNameLst>
                                      </p:cBhvr>
                                      <p:to>
                                        <p:strVal val="visible"/>
                                      </p:to>
                                    </p:set>
                                    <p:animEffect transition="in" filter="wipe(down)">
                                      <p:cBhvr>
                                        <p:cTn id="92" dur="500"/>
                                        <p:tgtEl>
                                          <p:spTgt spid="43"/>
                                        </p:tgtEl>
                                      </p:cBhvr>
                                    </p:animEffect>
                                  </p:childTnLst>
                                </p:cTn>
                              </p:par>
                              <p:par>
                                <p:cTn id="93" presetID="22" presetClass="entr" presetSubtype="4" fill="hold" grpId="0" nodeType="withEffect">
                                  <p:stCondLst>
                                    <p:cond delay="0"/>
                                  </p:stCondLst>
                                  <p:childTnLst>
                                    <p:set>
                                      <p:cBhvr>
                                        <p:cTn id="94" dur="1" fill="hold">
                                          <p:stCondLst>
                                            <p:cond delay="0"/>
                                          </p:stCondLst>
                                        </p:cTn>
                                        <p:tgtEl>
                                          <p:spTgt spid="42"/>
                                        </p:tgtEl>
                                        <p:attrNameLst>
                                          <p:attrName>style.visibility</p:attrName>
                                        </p:attrNameLst>
                                      </p:cBhvr>
                                      <p:to>
                                        <p:strVal val="visible"/>
                                      </p:to>
                                    </p:set>
                                    <p:animEffect transition="in" filter="wipe(down)">
                                      <p:cBhvr>
                                        <p:cTn id="95" dur="500"/>
                                        <p:tgtEl>
                                          <p:spTgt spid="42"/>
                                        </p:tgtEl>
                                      </p:cBhvr>
                                    </p:animEffect>
                                  </p:childTnLst>
                                </p:cTn>
                              </p:par>
                              <p:par>
                                <p:cTn id="96" presetID="22" presetClass="entr" presetSubtype="4" fill="hold" grpId="0" nodeType="withEffect">
                                  <p:stCondLst>
                                    <p:cond delay="0"/>
                                  </p:stCondLst>
                                  <p:childTnLst>
                                    <p:set>
                                      <p:cBhvr>
                                        <p:cTn id="97" dur="1" fill="hold">
                                          <p:stCondLst>
                                            <p:cond delay="0"/>
                                          </p:stCondLst>
                                        </p:cTn>
                                        <p:tgtEl>
                                          <p:spTgt spid="40"/>
                                        </p:tgtEl>
                                        <p:attrNameLst>
                                          <p:attrName>style.visibility</p:attrName>
                                        </p:attrNameLst>
                                      </p:cBhvr>
                                      <p:to>
                                        <p:strVal val="visible"/>
                                      </p:to>
                                    </p:set>
                                    <p:animEffect transition="in" filter="wipe(down)">
                                      <p:cBhvr>
                                        <p:cTn id="98" dur="500"/>
                                        <p:tgtEl>
                                          <p:spTgt spid="40"/>
                                        </p:tgtEl>
                                      </p:cBhvr>
                                    </p:animEffect>
                                  </p:childTnLst>
                                </p:cTn>
                              </p:par>
                              <p:par>
                                <p:cTn id="99" presetID="22" presetClass="entr" presetSubtype="4" fill="hold" grpId="0" nodeType="withEffect">
                                  <p:stCondLst>
                                    <p:cond delay="0"/>
                                  </p:stCondLst>
                                  <p:childTnLst>
                                    <p:set>
                                      <p:cBhvr>
                                        <p:cTn id="100" dur="1" fill="hold">
                                          <p:stCondLst>
                                            <p:cond delay="0"/>
                                          </p:stCondLst>
                                        </p:cTn>
                                        <p:tgtEl>
                                          <p:spTgt spid="4"/>
                                        </p:tgtEl>
                                        <p:attrNameLst>
                                          <p:attrName>style.visibility</p:attrName>
                                        </p:attrNameLst>
                                      </p:cBhvr>
                                      <p:to>
                                        <p:strVal val="visible"/>
                                      </p:to>
                                    </p:set>
                                    <p:animEffect transition="in" filter="wipe(down)">
                                      <p:cBhvr>
                                        <p:cTn id="101" dur="500"/>
                                        <p:tgtEl>
                                          <p:spTgt spid="4"/>
                                        </p:tgtEl>
                                      </p:cBhvr>
                                    </p:animEffect>
                                  </p:childTnLst>
                                </p:cTn>
                              </p:par>
                            </p:childTnLst>
                          </p:cTn>
                        </p:par>
                      </p:childTnLst>
                    </p:cTn>
                  </p:par>
                  <p:par>
                    <p:cTn id="102" fill="hold">
                      <p:stCondLst>
                        <p:cond delay="indefinite"/>
                      </p:stCondLst>
                      <p:childTnLst>
                        <p:par>
                          <p:cTn id="103" fill="hold">
                            <p:stCondLst>
                              <p:cond delay="0"/>
                            </p:stCondLst>
                            <p:childTnLst>
                              <p:par>
                                <p:cTn id="104" presetID="22" presetClass="entr" presetSubtype="4" fill="hold" grpId="0" nodeType="clickEffect">
                                  <p:stCondLst>
                                    <p:cond delay="0"/>
                                  </p:stCondLst>
                                  <p:childTnLst>
                                    <p:set>
                                      <p:cBhvr>
                                        <p:cTn id="105" dur="1" fill="hold">
                                          <p:stCondLst>
                                            <p:cond delay="0"/>
                                          </p:stCondLst>
                                        </p:cTn>
                                        <p:tgtEl>
                                          <p:spTgt spid="47"/>
                                        </p:tgtEl>
                                        <p:attrNameLst>
                                          <p:attrName>style.visibility</p:attrName>
                                        </p:attrNameLst>
                                      </p:cBhvr>
                                      <p:to>
                                        <p:strVal val="visible"/>
                                      </p:to>
                                    </p:set>
                                    <p:animEffect transition="in" filter="wipe(down)">
                                      <p:cBhvr>
                                        <p:cTn id="106"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animBg="1"/>
      <p:bldP spid="31" grpId="0" animBg="1"/>
      <p:bldP spid="32" grpId="0"/>
      <p:bldP spid="34" grpId="0"/>
      <p:bldP spid="35" grpId="0" animBg="1"/>
      <p:bldP spid="36" grpId="0" animBg="1"/>
      <p:bldP spid="37" grpId="0"/>
      <p:bldP spid="2" grpId="0"/>
      <p:bldP spid="40" grpId="0"/>
      <p:bldP spid="41" grpId="0" animBg="1"/>
      <p:bldP spid="42" grpId="0" animBg="1"/>
      <p:bldP spid="43" grpId="0"/>
      <p:bldP spid="45" grpId="0" animBg="1"/>
      <p:bldP spid="9" grpId="0"/>
      <p:bldP spid="10" grpId="0" animBg="1"/>
      <p:bldP spid="11" grpId="0" animBg="1"/>
      <p:bldP spid="12" grpId="0"/>
      <p:bldP spid="14" grpId="0"/>
      <p:bldP spid="15" grpId="0"/>
      <p:bldP spid="59" grpId="0"/>
      <p:bldP spid="4" grpId="0" animBg="1"/>
      <p:bldP spid="4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algn="ctr" eaLnBrk="1" hangingPunct="1"/>
            <a:r>
              <a:rPr lang="en-US" sz="3600" dirty="0">
                <a:latin typeface="Times New Roman" panose="02020603050405020304" pitchFamily="18" charset="0"/>
                <a:cs typeface="Times New Roman" panose="02020603050405020304" pitchFamily="18" charset="0"/>
              </a:rPr>
              <a:t>The Course</a:t>
            </a:r>
          </a:p>
        </p:txBody>
      </p:sp>
      <p:sp>
        <p:nvSpPr>
          <p:cNvPr id="3075" name="Rectangle 3"/>
          <p:cNvSpPr>
            <a:spLocks noGrp="1" noChangeArrowheads="1"/>
          </p:cNvSpPr>
          <p:nvPr>
            <p:ph idx="1"/>
          </p:nvPr>
        </p:nvSpPr>
        <p:spPr/>
        <p:txBody>
          <a:bodyPr/>
          <a:lstStyle/>
          <a:p>
            <a:pPr algn="ctr" eaLnBrk="1" hangingPunct="1">
              <a:buFont typeface="Arial" charset="0"/>
              <a:buNone/>
            </a:pPr>
            <a:endParaRPr lang="en-US" dirty="0"/>
          </a:p>
          <a:p>
            <a:pPr algn="ctr" eaLnBrk="1" hangingPunct="1">
              <a:buFont typeface="Arial" charset="0"/>
              <a:buNone/>
            </a:pPr>
            <a:endParaRPr lang="en-US" dirty="0"/>
          </a:p>
          <a:p>
            <a:pPr algn="ctr" eaLnBrk="1" hangingPunct="1">
              <a:buFont typeface="Arial" charset="0"/>
              <a:buNone/>
            </a:pPr>
            <a:r>
              <a:rPr lang="en-US" sz="3600" dirty="0">
                <a:solidFill>
                  <a:srgbClr val="FF0000"/>
                </a:solidFill>
                <a:latin typeface="Times New Roman" panose="02020603050405020304" pitchFamily="18" charset="0"/>
                <a:cs typeface="Times New Roman" panose="02020603050405020304" pitchFamily="18" charset="0"/>
              </a:rPr>
              <a:t>DATA STRUCTURES</a:t>
            </a:r>
          </a:p>
          <a:p>
            <a:pPr eaLnBrk="1" hangingPunct="1"/>
            <a:endParaRPr lang="en-US" dirty="0"/>
          </a:p>
          <a:p>
            <a:pPr eaLnBrk="1" hangingPunct="1">
              <a:buFont typeface="Arial" charset="0"/>
              <a:buNone/>
            </a:pPr>
            <a:endParaRPr lang="en-US" dirty="0"/>
          </a:p>
          <a:p>
            <a:pPr eaLnBrk="1" hangingPunct="1"/>
            <a:endParaRPr lang="en-US" dirty="0"/>
          </a:p>
          <a:p>
            <a:pPr eaLnBrk="1" hangingPunct="1">
              <a:buFont typeface="Wingdings" pitchFamily="2" charset="2"/>
              <a:buNone/>
            </a:pPr>
            <a:endParaRPr lang="en-US" dirty="0"/>
          </a:p>
        </p:txBody>
      </p:sp>
      <p:sp>
        <p:nvSpPr>
          <p:cNvPr id="4" name="Footer Placeholder 4"/>
          <p:cNvSpPr>
            <a:spLocks noGrp="1"/>
          </p:cNvSpPr>
          <p:nvPr>
            <p:ph type="ftr" sz="quarter" idx="11"/>
          </p:nvPr>
        </p:nvSpPr>
        <p:spPr/>
        <p:txBody>
          <a:bodyPr/>
          <a:lstStyle/>
          <a:p>
            <a:pPr>
              <a:defRPr/>
            </a:pPr>
            <a:r>
              <a:rPr lang="en-US" dirty="0"/>
              <a:t>Dr </a:t>
            </a:r>
            <a:r>
              <a:rPr lang="en-US" dirty="0" err="1"/>
              <a:t>Somaraju</a:t>
            </a:r>
            <a:r>
              <a:rPr lang="en-US" dirty="0"/>
              <a:t> </a:t>
            </a:r>
            <a:r>
              <a:rPr lang="en-US" dirty="0" err="1"/>
              <a:t>Suvvari</a:t>
            </a:r>
            <a:r>
              <a:rPr lang="en-US" dirty="0"/>
              <a:t>                                                                                                        NITP -- CS3401</a:t>
            </a:r>
          </a:p>
        </p:txBody>
      </p:sp>
      <p:sp>
        <p:nvSpPr>
          <p:cNvPr id="5" name="Slide Number Placeholder 5"/>
          <p:cNvSpPr>
            <a:spLocks noGrp="1"/>
          </p:cNvSpPr>
          <p:nvPr>
            <p:ph type="sldNum" sz="quarter" idx="12"/>
          </p:nvPr>
        </p:nvSpPr>
        <p:spPr/>
        <p:txBody>
          <a:bodyPr/>
          <a:lstStyle/>
          <a:p>
            <a:pPr>
              <a:defRPr/>
            </a:pPr>
            <a:fld id="{1BD2D165-9836-459E-A6CB-A89CCE63F12B}" type="slidenum">
              <a:rPr lang="en-US"/>
              <a:pPr>
                <a:defRPr/>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033" y="169182"/>
            <a:ext cx="8688355" cy="707895"/>
          </a:xfrm>
        </p:spPr>
        <p:txBody>
          <a:bodyPr>
            <a:normAutofit/>
          </a:bodyPr>
          <a:lstStyle/>
          <a:p>
            <a:pPr algn="ctr"/>
            <a:r>
              <a:rPr lang="en-US" sz="3600" b="1" dirty="0">
                <a:solidFill>
                  <a:srgbClr val="E00D50"/>
                </a:solidFill>
                <a:latin typeface="Times New Roman" panose="02020603050405020304" pitchFamily="18" charset="0"/>
                <a:cs typeface="Times New Roman" panose="02020603050405020304" pitchFamily="18" charset="0"/>
              </a:rPr>
              <a:t>deQueue()</a:t>
            </a:r>
          </a:p>
        </p:txBody>
      </p:sp>
      <p:sp>
        <p:nvSpPr>
          <p:cNvPr id="5" name="Rectangle 4"/>
          <p:cNvSpPr/>
          <p:nvPr/>
        </p:nvSpPr>
        <p:spPr>
          <a:xfrm>
            <a:off x="659364" y="1042569"/>
            <a:ext cx="11373711" cy="4191981"/>
          </a:xfrm>
          <a:prstGeom prst="rect">
            <a:avLst/>
          </a:prstGeom>
        </p:spPr>
        <p:txBody>
          <a:bodyPr wrap="square">
            <a:spAutoFit/>
          </a:bodyPr>
          <a:lstStyle/>
          <a:p>
            <a:pPr algn="just">
              <a:lnSpc>
                <a:spcPct val="150000"/>
              </a:lnSpc>
            </a:pPr>
            <a:r>
              <a:rPr lang="en-US" sz="2000" b="1" dirty="0">
                <a:solidFill>
                  <a:srgbClr val="333333"/>
                </a:solidFill>
                <a:latin typeface="Times New Roman" panose="02020603050405020304" pitchFamily="18" charset="0"/>
                <a:cs typeface="Times New Roman" panose="02020603050405020304" pitchFamily="18" charset="0"/>
              </a:rPr>
              <a:t>deQueue (Queue, int, int) – Deletes the element from the queue</a:t>
            </a:r>
          </a:p>
          <a:p>
            <a:pPr algn="just">
              <a:lnSpc>
                <a:spcPct val="150000"/>
              </a:lnSpc>
            </a:pPr>
            <a:r>
              <a:rPr lang="en-US" sz="2000" dirty="0">
                <a:solidFill>
                  <a:srgbClr val="333333"/>
                </a:solidFill>
                <a:latin typeface="Times New Roman" panose="02020603050405020304" pitchFamily="18" charset="0"/>
                <a:cs typeface="Times New Roman" panose="02020603050405020304" pitchFamily="18" charset="0"/>
              </a:rPr>
              <a:t>In a queue, the element is always deleted from </a:t>
            </a:r>
            <a:r>
              <a:rPr lang="en-US" sz="2000" b="1" dirty="0">
                <a:solidFill>
                  <a:srgbClr val="333333"/>
                </a:solidFill>
                <a:latin typeface="Times New Roman" panose="02020603050405020304" pitchFamily="18" charset="0"/>
                <a:cs typeface="Times New Roman" panose="02020603050405020304" pitchFamily="18" charset="0"/>
              </a:rPr>
              <a:t>front</a:t>
            </a:r>
            <a:r>
              <a:rPr lang="en-US" sz="2000" dirty="0">
                <a:solidFill>
                  <a:srgbClr val="333333"/>
                </a:solidFill>
                <a:latin typeface="Times New Roman" panose="02020603050405020304" pitchFamily="18" charset="0"/>
                <a:cs typeface="Times New Roman" panose="02020603050405020304" pitchFamily="18" charset="0"/>
              </a:rPr>
              <a:t> position. </a:t>
            </a:r>
          </a:p>
          <a:p>
            <a:pPr algn="just">
              <a:lnSpc>
                <a:spcPct val="150000"/>
              </a:lnSpc>
            </a:pPr>
            <a:r>
              <a:rPr lang="en-US" sz="2000" dirty="0">
                <a:solidFill>
                  <a:srgbClr val="333333"/>
                </a:solidFill>
                <a:latin typeface="Times New Roman" panose="02020603050405020304" pitchFamily="18" charset="0"/>
                <a:cs typeface="Times New Roman" panose="02020603050405020304" pitchFamily="18" charset="0"/>
              </a:rPr>
              <a:t>We can use the following steps to delete an element from the queue...</a:t>
            </a:r>
          </a:p>
          <a:p>
            <a:pPr algn="just">
              <a:lnSpc>
                <a:spcPct val="150000"/>
              </a:lnSpc>
            </a:pPr>
            <a:r>
              <a:rPr lang="en-US" sz="2000" b="1" dirty="0">
                <a:solidFill>
                  <a:srgbClr val="162F59"/>
                </a:solidFill>
                <a:latin typeface="Times New Roman" panose="02020603050405020304" pitchFamily="18" charset="0"/>
                <a:cs typeface="Times New Roman" panose="02020603050405020304" pitchFamily="18" charset="0"/>
              </a:rPr>
              <a:t>Step 1 -       </a:t>
            </a:r>
            <a:r>
              <a:rPr lang="en-US" sz="2000" dirty="0">
                <a:solidFill>
                  <a:srgbClr val="333333"/>
                </a:solidFill>
                <a:latin typeface="Times New Roman" panose="02020603050405020304" pitchFamily="18" charset="0"/>
                <a:cs typeface="Times New Roman" panose="02020603050405020304" pitchFamily="18" charset="0"/>
              </a:rPr>
              <a:t>Check whether </a:t>
            </a:r>
            <a:r>
              <a:rPr lang="en-US" sz="2000" b="1" dirty="0">
                <a:solidFill>
                  <a:srgbClr val="333333"/>
                </a:solidFill>
                <a:latin typeface="Times New Roman" panose="02020603050405020304" pitchFamily="18" charset="0"/>
                <a:cs typeface="Times New Roman" panose="02020603050405020304" pitchFamily="18" charset="0"/>
              </a:rPr>
              <a:t>queue</a:t>
            </a:r>
            <a:r>
              <a:rPr lang="en-US" sz="2000" dirty="0">
                <a:solidFill>
                  <a:srgbClr val="333333"/>
                </a:solidFill>
                <a:latin typeface="Times New Roman" panose="02020603050405020304" pitchFamily="18" charset="0"/>
                <a:cs typeface="Times New Roman" panose="02020603050405020304" pitchFamily="18" charset="0"/>
              </a:rPr>
              <a:t> is </a:t>
            </a:r>
            <a:r>
              <a:rPr lang="en-US" sz="2000" b="1" dirty="0">
                <a:solidFill>
                  <a:srgbClr val="333333"/>
                </a:solidFill>
                <a:latin typeface="Times New Roman" panose="02020603050405020304" pitchFamily="18" charset="0"/>
                <a:cs typeface="Times New Roman" panose="02020603050405020304" pitchFamily="18" charset="0"/>
              </a:rPr>
              <a:t>EMPTY</a:t>
            </a:r>
            <a:r>
              <a:rPr lang="en-US" sz="2000" dirty="0">
                <a:solidFill>
                  <a:srgbClr val="333333"/>
                </a:solidFill>
                <a:latin typeface="Times New Roman" panose="02020603050405020304" pitchFamily="18" charset="0"/>
                <a:cs typeface="Times New Roman" panose="02020603050405020304" pitchFamily="18" charset="0"/>
              </a:rPr>
              <a:t>. (</a:t>
            </a:r>
            <a:r>
              <a:rPr lang="en-US" sz="2000" b="1" dirty="0">
                <a:solidFill>
                  <a:srgbClr val="333333"/>
                </a:solidFill>
                <a:latin typeface="Times New Roman" panose="02020603050405020304" pitchFamily="18" charset="0"/>
                <a:cs typeface="Times New Roman" panose="02020603050405020304" pitchFamily="18" charset="0"/>
              </a:rPr>
              <a:t>front == rear == - 1</a:t>
            </a:r>
            <a:r>
              <a:rPr lang="en-US" sz="2000" dirty="0">
                <a:solidFill>
                  <a:srgbClr val="333333"/>
                </a:solidFill>
                <a:latin typeface="Times New Roman" panose="02020603050405020304" pitchFamily="18" charset="0"/>
                <a:cs typeface="Times New Roman" panose="02020603050405020304" pitchFamily="18" charset="0"/>
              </a:rPr>
              <a:t>)</a:t>
            </a:r>
          </a:p>
          <a:p>
            <a:pPr algn="just">
              <a:lnSpc>
                <a:spcPct val="150000"/>
              </a:lnSpc>
            </a:pPr>
            <a:r>
              <a:rPr lang="en-US" sz="2000" b="1" dirty="0">
                <a:solidFill>
                  <a:srgbClr val="162F59"/>
                </a:solidFill>
                <a:latin typeface="Times New Roman" panose="02020603050405020304" pitchFamily="18" charset="0"/>
                <a:cs typeface="Times New Roman" panose="02020603050405020304" pitchFamily="18" charset="0"/>
              </a:rPr>
              <a:t>Step 2 -      </a:t>
            </a:r>
            <a:r>
              <a:rPr lang="en-US" sz="2000" dirty="0">
                <a:solidFill>
                  <a:srgbClr val="333333"/>
                </a:solidFill>
                <a:latin typeface="Times New Roman" panose="02020603050405020304" pitchFamily="18" charset="0"/>
                <a:cs typeface="Times New Roman" panose="02020603050405020304" pitchFamily="18" charset="0"/>
              </a:rPr>
              <a:t>If it is </a:t>
            </a:r>
            <a:r>
              <a:rPr lang="en-US" sz="2000" b="1" dirty="0">
                <a:solidFill>
                  <a:srgbClr val="333333"/>
                </a:solidFill>
                <a:latin typeface="Times New Roman" panose="02020603050405020304" pitchFamily="18" charset="0"/>
                <a:cs typeface="Times New Roman" panose="02020603050405020304" pitchFamily="18" charset="0"/>
              </a:rPr>
              <a:t>EMPTY</a:t>
            </a:r>
            <a:r>
              <a:rPr lang="en-US" sz="2000" dirty="0">
                <a:solidFill>
                  <a:srgbClr val="333333"/>
                </a:solidFill>
                <a:latin typeface="Times New Roman" panose="02020603050405020304" pitchFamily="18" charset="0"/>
                <a:cs typeface="Times New Roman" panose="02020603050405020304" pitchFamily="18" charset="0"/>
              </a:rPr>
              <a:t>, then display </a:t>
            </a:r>
            <a:r>
              <a:rPr lang="en-US" sz="2000" b="1" dirty="0">
                <a:solidFill>
                  <a:srgbClr val="333333"/>
                </a:solidFill>
                <a:latin typeface="Times New Roman" panose="02020603050405020304" pitchFamily="18" charset="0"/>
                <a:cs typeface="Times New Roman" panose="02020603050405020304" pitchFamily="18" charset="0"/>
              </a:rPr>
              <a:t>"Queue is EMPTY! Deletion is not possible!"</a:t>
            </a:r>
            <a:r>
              <a:rPr lang="en-US" sz="2000" dirty="0">
                <a:solidFill>
                  <a:srgbClr val="333333"/>
                </a:solidFill>
                <a:latin typeface="Times New Roman" panose="02020603050405020304" pitchFamily="18" charset="0"/>
                <a:cs typeface="Times New Roman" panose="02020603050405020304" pitchFamily="18" charset="0"/>
              </a:rPr>
              <a:t> and terminate the </a:t>
            </a:r>
            <a:br>
              <a:rPr lang="en-US" sz="2000" dirty="0">
                <a:solidFill>
                  <a:srgbClr val="333333"/>
                </a:solidFill>
                <a:latin typeface="Times New Roman" panose="02020603050405020304" pitchFamily="18" charset="0"/>
                <a:cs typeface="Times New Roman" panose="02020603050405020304" pitchFamily="18" charset="0"/>
              </a:rPr>
            </a:br>
            <a:r>
              <a:rPr lang="en-US" sz="2000" dirty="0">
                <a:solidFill>
                  <a:srgbClr val="333333"/>
                </a:solidFill>
                <a:latin typeface="Times New Roman" panose="02020603050405020304" pitchFamily="18" charset="0"/>
                <a:cs typeface="Times New Roman" panose="02020603050405020304" pitchFamily="18" charset="0"/>
              </a:rPr>
              <a:t>                     function.</a:t>
            </a:r>
          </a:p>
          <a:p>
            <a:pPr algn="just">
              <a:lnSpc>
                <a:spcPct val="150000"/>
              </a:lnSpc>
            </a:pPr>
            <a:r>
              <a:rPr lang="en-US" sz="2000" b="1" dirty="0">
                <a:solidFill>
                  <a:srgbClr val="162F59"/>
                </a:solidFill>
                <a:latin typeface="Times New Roman" panose="02020603050405020304" pitchFamily="18" charset="0"/>
                <a:cs typeface="Times New Roman" panose="02020603050405020304" pitchFamily="18" charset="0"/>
              </a:rPr>
              <a:t>Step 3 -        </a:t>
            </a:r>
            <a:r>
              <a:rPr lang="en-US" sz="2000" dirty="0">
                <a:solidFill>
                  <a:srgbClr val="333333"/>
                </a:solidFill>
                <a:latin typeface="Times New Roman" panose="02020603050405020304" pitchFamily="18" charset="0"/>
                <a:cs typeface="Times New Roman" panose="02020603050405020304" pitchFamily="18" charset="0"/>
              </a:rPr>
              <a:t>If it is </a:t>
            </a:r>
            <a:r>
              <a:rPr lang="en-US" sz="2000" b="1" dirty="0">
                <a:solidFill>
                  <a:srgbClr val="333333"/>
                </a:solidFill>
                <a:latin typeface="Times New Roman" panose="02020603050405020304" pitchFamily="18" charset="0"/>
                <a:cs typeface="Times New Roman" panose="02020603050405020304" pitchFamily="18" charset="0"/>
              </a:rPr>
              <a:t>NOT EMPTY</a:t>
            </a:r>
            <a:r>
              <a:rPr lang="en-US" sz="2000" dirty="0">
                <a:solidFill>
                  <a:srgbClr val="333333"/>
                </a:solidFill>
                <a:latin typeface="Times New Roman" panose="02020603050405020304" pitchFamily="18" charset="0"/>
                <a:cs typeface="Times New Roman" panose="02020603050405020304" pitchFamily="18" charset="0"/>
              </a:rPr>
              <a:t>, then  display </a:t>
            </a:r>
            <a:r>
              <a:rPr lang="en-US" sz="2000" b="1" dirty="0">
                <a:solidFill>
                  <a:srgbClr val="333333"/>
                </a:solidFill>
                <a:latin typeface="Times New Roman" panose="02020603050405020304" pitchFamily="18" charset="0"/>
                <a:cs typeface="Times New Roman" panose="02020603050405020304" pitchFamily="18" charset="0"/>
              </a:rPr>
              <a:t>queue[front]</a:t>
            </a:r>
            <a:r>
              <a:rPr lang="en-US" sz="2000" dirty="0">
                <a:solidFill>
                  <a:srgbClr val="333333"/>
                </a:solidFill>
                <a:latin typeface="Times New Roman" panose="02020603050405020304" pitchFamily="18" charset="0"/>
                <a:cs typeface="Times New Roman" panose="02020603050405020304" pitchFamily="18" charset="0"/>
              </a:rPr>
              <a:t> as deleted element.</a:t>
            </a:r>
          </a:p>
          <a:p>
            <a:pPr algn="just">
              <a:lnSpc>
                <a:spcPct val="150000"/>
              </a:lnSpc>
            </a:pPr>
            <a:r>
              <a:rPr lang="en-US" sz="2000" dirty="0">
                <a:solidFill>
                  <a:srgbClr val="333333"/>
                </a:solidFill>
                <a:latin typeface="Times New Roman" panose="02020603050405020304" pitchFamily="18" charset="0"/>
                <a:cs typeface="Times New Roman" panose="02020603050405020304" pitchFamily="18" charset="0"/>
              </a:rPr>
              <a:t>                     Now increment the </a:t>
            </a:r>
            <a:r>
              <a:rPr lang="en-US" sz="2000" b="1" dirty="0">
                <a:solidFill>
                  <a:srgbClr val="333333"/>
                </a:solidFill>
                <a:latin typeface="Times New Roman" panose="02020603050405020304" pitchFamily="18" charset="0"/>
                <a:cs typeface="Times New Roman" panose="02020603050405020304" pitchFamily="18" charset="0"/>
              </a:rPr>
              <a:t>front</a:t>
            </a:r>
            <a:r>
              <a:rPr lang="en-US" sz="2000" dirty="0">
                <a:solidFill>
                  <a:srgbClr val="333333"/>
                </a:solidFill>
                <a:latin typeface="Times New Roman" panose="02020603050405020304" pitchFamily="18" charset="0"/>
                <a:cs typeface="Times New Roman" panose="02020603050405020304" pitchFamily="18" charset="0"/>
              </a:rPr>
              <a:t> value by one (</a:t>
            </a:r>
            <a:r>
              <a:rPr lang="en-US" sz="2000" b="1" dirty="0">
                <a:solidFill>
                  <a:srgbClr val="333333"/>
                </a:solidFill>
                <a:latin typeface="Times New Roman" panose="02020603050405020304" pitchFamily="18" charset="0"/>
                <a:cs typeface="Times New Roman" panose="02020603050405020304" pitchFamily="18" charset="0"/>
              </a:rPr>
              <a:t>front++</a:t>
            </a:r>
            <a:r>
              <a:rPr lang="en-US" sz="2000" dirty="0">
                <a:solidFill>
                  <a:srgbClr val="333333"/>
                </a:solidFill>
                <a:latin typeface="Times New Roman" panose="02020603050405020304" pitchFamily="18" charset="0"/>
                <a:cs typeface="Times New Roman" panose="02020603050405020304" pitchFamily="18" charset="0"/>
              </a:rPr>
              <a:t>). </a:t>
            </a:r>
          </a:p>
          <a:p>
            <a:pPr algn="just">
              <a:lnSpc>
                <a:spcPct val="150000"/>
              </a:lnSpc>
            </a:pPr>
            <a:r>
              <a:rPr lang="en-US" sz="2000" b="1" dirty="0">
                <a:solidFill>
                  <a:srgbClr val="333333"/>
                </a:solidFill>
                <a:latin typeface="Times New Roman" panose="02020603050405020304" pitchFamily="18" charset="0"/>
                <a:cs typeface="Times New Roman" panose="02020603050405020304" pitchFamily="18" charset="0"/>
              </a:rPr>
              <a:t>Step   4    -    </a:t>
            </a:r>
            <a:r>
              <a:rPr lang="en-US" sz="2000" dirty="0">
                <a:solidFill>
                  <a:srgbClr val="333333"/>
                </a:solidFill>
                <a:latin typeface="Times New Roman" panose="02020603050405020304" pitchFamily="18" charset="0"/>
                <a:cs typeface="Times New Roman" panose="02020603050405020304" pitchFamily="18" charset="0"/>
              </a:rPr>
              <a:t>Check if  </a:t>
            </a:r>
            <a:r>
              <a:rPr lang="en-US" sz="2000" b="1" dirty="0">
                <a:solidFill>
                  <a:srgbClr val="333333"/>
                </a:solidFill>
                <a:latin typeface="Times New Roman" panose="02020603050405020304" pitchFamily="18" charset="0"/>
                <a:cs typeface="Times New Roman" panose="02020603050405020304" pitchFamily="18" charset="0"/>
              </a:rPr>
              <a:t>front</a:t>
            </a:r>
            <a:r>
              <a:rPr lang="en-US" sz="2000" dirty="0">
                <a:solidFill>
                  <a:srgbClr val="333333"/>
                </a:solidFill>
                <a:latin typeface="Times New Roman" panose="02020603050405020304" pitchFamily="18" charset="0"/>
                <a:cs typeface="Times New Roman" panose="02020603050405020304" pitchFamily="18" charset="0"/>
              </a:rPr>
              <a:t> &gt; </a:t>
            </a:r>
            <a:r>
              <a:rPr lang="en-US" sz="2000" b="1" dirty="0">
                <a:solidFill>
                  <a:srgbClr val="333333"/>
                </a:solidFill>
                <a:latin typeface="Times New Roman" panose="02020603050405020304" pitchFamily="18" charset="0"/>
                <a:cs typeface="Times New Roman" panose="02020603050405020304" pitchFamily="18" charset="0"/>
              </a:rPr>
              <a:t>rear</a:t>
            </a:r>
            <a:r>
              <a:rPr lang="en-US" sz="2000" dirty="0">
                <a:solidFill>
                  <a:srgbClr val="333333"/>
                </a:solidFill>
                <a:latin typeface="Times New Roman" panose="02020603050405020304" pitchFamily="18" charset="0"/>
                <a:cs typeface="Times New Roman" panose="02020603050405020304" pitchFamily="18" charset="0"/>
              </a:rPr>
              <a:t>, if it is </a:t>
            </a:r>
            <a:r>
              <a:rPr lang="en-US" sz="2000" b="1" dirty="0">
                <a:solidFill>
                  <a:srgbClr val="333333"/>
                </a:solidFill>
                <a:latin typeface="Times New Roman" panose="02020603050405020304" pitchFamily="18" charset="0"/>
                <a:cs typeface="Times New Roman" panose="02020603050405020304" pitchFamily="18" charset="0"/>
              </a:rPr>
              <a:t>TRUE</a:t>
            </a:r>
            <a:r>
              <a:rPr lang="en-US" sz="2000" dirty="0">
                <a:solidFill>
                  <a:srgbClr val="333333"/>
                </a:solidFill>
                <a:latin typeface="Times New Roman" panose="02020603050405020304" pitchFamily="18" charset="0"/>
                <a:cs typeface="Times New Roman" panose="02020603050405020304" pitchFamily="18" charset="0"/>
              </a:rPr>
              <a:t>, then set both </a:t>
            </a:r>
            <a:r>
              <a:rPr lang="en-US" sz="2000" b="1" dirty="0">
                <a:solidFill>
                  <a:srgbClr val="333333"/>
                </a:solidFill>
                <a:latin typeface="Times New Roman" panose="02020603050405020304" pitchFamily="18" charset="0"/>
                <a:cs typeface="Times New Roman" panose="02020603050405020304" pitchFamily="18" charset="0"/>
              </a:rPr>
              <a:t>front</a:t>
            </a:r>
            <a:r>
              <a:rPr lang="en-US" sz="2000" dirty="0">
                <a:solidFill>
                  <a:srgbClr val="333333"/>
                </a:solidFill>
                <a:latin typeface="Times New Roman" panose="02020603050405020304" pitchFamily="18" charset="0"/>
                <a:cs typeface="Times New Roman" panose="02020603050405020304" pitchFamily="18" charset="0"/>
              </a:rPr>
              <a:t> and </a:t>
            </a:r>
            <a:r>
              <a:rPr lang="en-US" sz="2000" b="1" dirty="0">
                <a:solidFill>
                  <a:srgbClr val="333333"/>
                </a:solidFill>
                <a:latin typeface="Times New Roman" panose="02020603050405020304" pitchFamily="18" charset="0"/>
                <a:cs typeface="Times New Roman" panose="02020603050405020304" pitchFamily="18" charset="0"/>
              </a:rPr>
              <a:t>rear</a:t>
            </a:r>
            <a:r>
              <a:rPr lang="en-US" sz="2000" dirty="0">
                <a:solidFill>
                  <a:srgbClr val="333333"/>
                </a:solidFill>
                <a:latin typeface="Times New Roman" panose="02020603050405020304" pitchFamily="18" charset="0"/>
                <a:cs typeface="Times New Roman" panose="02020603050405020304" pitchFamily="18" charset="0"/>
              </a:rPr>
              <a:t> to '</a:t>
            </a:r>
            <a:r>
              <a:rPr lang="en-US" sz="2000" b="1" dirty="0">
                <a:solidFill>
                  <a:srgbClr val="333333"/>
                </a:solidFill>
                <a:latin typeface="Times New Roman" panose="02020603050405020304" pitchFamily="18" charset="0"/>
                <a:cs typeface="Times New Roman" panose="02020603050405020304" pitchFamily="18" charset="0"/>
              </a:rPr>
              <a:t>-1</a:t>
            </a:r>
            <a:r>
              <a:rPr lang="en-US" sz="2000" dirty="0">
                <a:solidFill>
                  <a:srgbClr val="333333"/>
                </a:solidFill>
                <a:latin typeface="Times New Roman" panose="02020603050405020304" pitchFamily="18" charset="0"/>
                <a:cs typeface="Times New Roman" panose="02020603050405020304" pitchFamily="18" charset="0"/>
              </a:rPr>
              <a:t>' (</a:t>
            </a:r>
            <a:r>
              <a:rPr lang="en-US" sz="2000" b="1" dirty="0">
                <a:solidFill>
                  <a:srgbClr val="333333"/>
                </a:solidFill>
                <a:latin typeface="Times New Roman" panose="02020603050405020304" pitchFamily="18" charset="0"/>
                <a:cs typeface="Times New Roman" panose="02020603050405020304" pitchFamily="18" charset="0"/>
              </a:rPr>
              <a:t>front</a:t>
            </a:r>
            <a:r>
              <a:rPr lang="en-US" sz="2000" dirty="0">
                <a:solidFill>
                  <a:srgbClr val="333333"/>
                </a:solidFill>
                <a:latin typeface="Times New Roman" panose="02020603050405020304" pitchFamily="18" charset="0"/>
                <a:cs typeface="Times New Roman" panose="02020603050405020304" pitchFamily="18" charset="0"/>
              </a:rPr>
              <a:t> = </a:t>
            </a:r>
            <a:r>
              <a:rPr lang="en-US" sz="2000" b="1" dirty="0">
                <a:solidFill>
                  <a:srgbClr val="333333"/>
                </a:solidFill>
                <a:latin typeface="Times New Roman" panose="02020603050405020304" pitchFamily="18" charset="0"/>
                <a:cs typeface="Times New Roman" panose="02020603050405020304" pitchFamily="18" charset="0"/>
              </a:rPr>
              <a:t>rear</a:t>
            </a:r>
            <a:r>
              <a:rPr lang="en-US" sz="2000" dirty="0">
                <a:solidFill>
                  <a:srgbClr val="333333"/>
                </a:solidFill>
                <a:latin typeface="Times New Roman" panose="02020603050405020304" pitchFamily="18" charset="0"/>
                <a:cs typeface="Times New Roman" panose="02020603050405020304" pitchFamily="18" charset="0"/>
              </a:rPr>
              <a:t> = </a:t>
            </a:r>
            <a:r>
              <a:rPr lang="en-US" sz="2000" b="1" dirty="0">
                <a:solidFill>
                  <a:srgbClr val="333333"/>
                </a:solidFill>
                <a:latin typeface="Times New Roman" panose="02020603050405020304" pitchFamily="18" charset="0"/>
                <a:cs typeface="Times New Roman" panose="02020603050405020304" pitchFamily="18" charset="0"/>
              </a:rPr>
              <a:t>-1</a:t>
            </a:r>
            <a:r>
              <a:rPr lang="en-US" sz="2000" dirty="0">
                <a:solidFill>
                  <a:srgbClr val="333333"/>
                </a:solidFill>
                <a:latin typeface="Times New Roman" panose="02020603050405020304" pitchFamily="18" charset="0"/>
                <a:cs typeface="Times New Roman" panose="02020603050405020304" pitchFamily="18" charset="0"/>
              </a:rPr>
              <a:t>).</a:t>
            </a:r>
            <a:endParaRPr lang="en-US" sz="2000" b="0" i="0" dirty="0">
              <a:solidFill>
                <a:srgbClr val="333333"/>
              </a:solidFill>
              <a:effectLst/>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1BFD02F-BF52-4D49-98E9-70D3188A7D3F}"/>
              </a:ext>
            </a:extLst>
          </p:cNvPr>
          <p:cNvSpPr txBox="1"/>
          <p:nvPr/>
        </p:nvSpPr>
        <p:spPr>
          <a:xfrm>
            <a:off x="8089641" y="169182"/>
            <a:ext cx="3442995" cy="2308324"/>
          </a:xfrm>
          <a:prstGeom prst="rect">
            <a:avLst/>
          </a:prstGeom>
          <a:noFill/>
        </p:spPr>
        <p:txBody>
          <a:bodyPr wrap="square" rtlCol="0">
            <a:spAutoFit/>
          </a:bodyPr>
          <a:lstStyle/>
          <a:p>
            <a:r>
              <a:rPr lang="en-IN" dirty="0">
                <a:solidFill>
                  <a:srgbClr val="FFC000"/>
                </a:solidFill>
              </a:rPr>
              <a:t>step - 1 : IF front = -1</a:t>
            </a:r>
          </a:p>
          <a:p>
            <a:r>
              <a:rPr lang="en-IN" dirty="0">
                <a:solidFill>
                  <a:srgbClr val="FFC000"/>
                </a:solidFill>
              </a:rPr>
              <a:t>                Display “ Queue Empty”</a:t>
            </a:r>
          </a:p>
          <a:p>
            <a:r>
              <a:rPr lang="en-IN" dirty="0">
                <a:solidFill>
                  <a:srgbClr val="FFC000"/>
                </a:solidFill>
              </a:rPr>
              <a:t>                Go to step-4</a:t>
            </a:r>
          </a:p>
          <a:p>
            <a:r>
              <a:rPr lang="en-IN" dirty="0">
                <a:solidFill>
                  <a:srgbClr val="FFC000"/>
                </a:solidFill>
              </a:rPr>
              <a:t>step – 2: ele = queue[front]</a:t>
            </a:r>
          </a:p>
          <a:p>
            <a:r>
              <a:rPr lang="en-IN" dirty="0">
                <a:solidFill>
                  <a:srgbClr val="FFC000"/>
                </a:solidFill>
              </a:rPr>
              <a:t>Step – 3: front++</a:t>
            </a:r>
          </a:p>
          <a:p>
            <a:r>
              <a:rPr lang="en-IN" dirty="0">
                <a:solidFill>
                  <a:srgbClr val="FFC000"/>
                </a:solidFill>
              </a:rPr>
              <a:t>                queue[rear] = value </a:t>
            </a:r>
          </a:p>
          <a:p>
            <a:r>
              <a:rPr lang="en-IN" dirty="0">
                <a:solidFill>
                  <a:srgbClr val="FFC000"/>
                </a:solidFill>
              </a:rPr>
              <a:t>Step  - 4: if front &gt; rear then set</a:t>
            </a:r>
            <a:br>
              <a:rPr lang="en-IN" dirty="0">
                <a:solidFill>
                  <a:srgbClr val="FFC000"/>
                </a:solidFill>
              </a:rPr>
            </a:br>
            <a:r>
              <a:rPr lang="en-IN" dirty="0">
                <a:solidFill>
                  <a:srgbClr val="FFC000"/>
                </a:solidFill>
              </a:rPr>
              <a:t>                front and rear to -1.</a:t>
            </a:r>
          </a:p>
        </p:txBody>
      </p:sp>
      <p:sp>
        <p:nvSpPr>
          <p:cNvPr id="8" name="TextBox 7">
            <a:extLst>
              <a:ext uri="{FF2B5EF4-FFF2-40B4-BE49-F238E27FC236}">
                <a16:creationId xmlns:a16="http://schemas.microsoft.com/office/drawing/2014/main" id="{24A42870-0BAF-432A-84BF-9A2F958FDE4A}"/>
              </a:ext>
            </a:extLst>
          </p:cNvPr>
          <p:cNvSpPr txBox="1"/>
          <p:nvPr/>
        </p:nvSpPr>
        <p:spPr>
          <a:xfrm>
            <a:off x="569031" y="5738605"/>
            <a:ext cx="2809066"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Time Complexity = O(1</a:t>
            </a:r>
            <a:r>
              <a:rPr lang="en-US" dirty="0">
                <a:latin typeface="Times New Roman" panose="02020603050405020304" pitchFamily="18" charset="0"/>
                <a:cs typeface="Times New Roman" panose="02020603050405020304" pitchFamily="18" charset="0"/>
              </a:rPr>
              <a:t>)</a:t>
            </a:r>
            <a:endParaRPr lang="en-US" dirty="0"/>
          </a:p>
        </p:txBody>
      </p:sp>
      <p:sp>
        <p:nvSpPr>
          <p:cNvPr id="3" name="Footer Placeholder 2">
            <a:extLst>
              <a:ext uri="{FF2B5EF4-FFF2-40B4-BE49-F238E27FC236}">
                <a16:creationId xmlns:a16="http://schemas.microsoft.com/office/drawing/2014/main" id="{B2D7AF78-3B54-4852-9CF5-D658546091D9}"/>
              </a:ext>
            </a:extLst>
          </p:cNvPr>
          <p:cNvSpPr>
            <a:spLocks noGrp="1"/>
          </p:cNvSpPr>
          <p:nvPr>
            <p:ph type="ftr" sz="quarter" idx="11"/>
          </p:nvPr>
        </p:nvSpPr>
        <p:spPr/>
        <p:txBody>
          <a:bodyPr/>
          <a:lstStyle/>
          <a:p>
            <a:r>
              <a:rPr lang="en-IN"/>
              <a:t>Dr Somaraju Suvvari                                                                                                        NITP -- CS3401</a:t>
            </a:r>
          </a:p>
        </p:txBody>
      </p:sp>
      <p:sp>
        <p:nvSpPr>
          <p:cNvPr id="4" name="Slide Number Placeholder 3">
            <a:extLst>
              <a:ext uri="{FF2B5EF4-FFF2-40B4-BE49-F238E27FC236}">
                <a16:creationId xmlns:a16="http://schemas.microsoft.com/office/drawing/2014/main" id="{D5CD4E18-D580-4914-9ACF-316B0E02948D}"/>
              </a:ext>
            </a:extLst>
          </p:cNvPr>
          <p:cNvSpPr>
            <a:spLocks noGrp="1"/>
          </p:cNvSpPr>
          <p:nvPr>
            <p:ph type="sldNum" sz="quarter" idx="12"/>
          </p:nvPr>
        </p:nvSpPr>
        <p:spPr/>
        <p:txBody>
          <a:bodyPr/>
          <a:lstStyle/>
          <a:p>
            <a:fld id="{11B1A458-33C9-4BF4-B91A-A10851AC5830}" type="slidenum">
              <a:rPr lang="en-IN" smtClean="0"/>
              <a:t>20</a:t>
            </a:fld>
            <a:endParaRPr lang="en-IN"/>
          </a:p>
        </p:txBody>
      </p:sp>
    </p:spTree>
    <p:extLst>
      <p:ext uri="{BB962C8B-B14F-4D97-AF65-F5344CB8AC3E}">
        <p14:creationId xmlns:p14="http://schemas.microsoft.com/office/powerpoint/2010/main" val="2489348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down)">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wipe(down)">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wipe(down)">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wipe(down)">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wipe(down)">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wipe(down)">
                                      <p:cBhvr>
                                        <p:cTn id="37" dur="500"/>
                                        <p:tgtEl>
                                          <p:spTgt spid="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5">
                                            <p:txEl>
                                              <p:pRg st="7" end="7"/>
                                            </p:txEl>
                                          </p:spTgt>
                                        </p:tgtEl>
                                        <p:attrNameLst>
                                          <p:attrName>style.visibility</p:attrName>
                                        </p:attrNameLst>
                                      </p:cBhvr>
                                      <p:to>
                                        <p:strVal val="visible"/>
                                      </p:to>
                                    </p:set>
                                    <p:animEffect transition="in" filter="barn(inVertical)">
                                      <p:cBhvr>
                                        <p:cTn id="42" dur="500"/>
                                        <p:tgtEl>
                                          <p:spTgt spid="5">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wipe(down)">
                                      <p:cBhvr>
                                        <p:cTn id="47" dur="500"/>
                                        <p:tgtEl>
                                          <p:spTgt spid="6"/>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8"/>
                                        </p:tgtEl>
                                        <p:attrNameLst>
                                          <p:attrName>style.visibility</p:attrName>
                                        </p:attrNameLst>
                                      </p:cBhvr>
                                      <p:to>
                                        <p:strVal val="visible"/>
                                      </p:to>
                                    </p:set>
                                    <p:animEffect transition="in" filter="wipe(down)">
                                      <p:cBhvr>
                                        <p:cTn id="5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4619" y="167940"/>
            <a:ext cx="2051750" cy="822448"/>
          </a:xfrm>
        </p:spPr>
        <p:txBody>
          <a:bodyPr>
            <a:normAutofit/>
          </a:bodyPr>
          <a:lstStyle/>
          <a:p>
            <a:r>
              <a:rPr lang="en-US" sz="3600" dirty="0">
                <a:latin typeface="Times New Roman" panose="02020603050405020304" pitchFamily="18" charset="0"/>
                <a:cs typeface="Times New Roman" panose="02020603050405020304" pitchFamily="18" charset="0"/>
              </a:rPr>
              <a:t>Dequeue</a:t>
            </a:r>
          </a:p>
        </p:txBody>
      </p:sp>
      <p:graphicFrame>
        <p:nvGraphicFramePr>
          <p:cNvPr id="4" name="Table 3"/>
          <p:cNvGraphicFramePr>
            <a:graphicFrameLocks noGrp="1"/>
          </p:cNvGraphicFramePr>
          <p:nvPr/>
        </p:nvGraphicFramePr>
        <p:xfrm>
          <a:off x="5795555" y="3563941"/>
          <a:ext cx="3200088" cy="741680"/>
        </p:xfrm>
        <a:graphic>
          <a:graphicData uri="http://schemas.openxmlformats.org/drawingml/2006/table">
            <a:tbl>
              <a:tblPr firstRow="1" bandRow="1">
                <a:tableStyleId>{5940675A-B579-460E-94D1-54222C63F5DA}</a:tableStyleId>
              </a:tblPr>
              <a:tblGrid>
                <a:gridCol w="761688">
                  <a:extLst>
                    <a:ext uri="{9D8B030D-6E8A-4147-A177-3AD203B41FA5}">
                      <a16:colId xmlns:a16="http://schemas.microsoft.com/office/drawing/2014/main" val="20000"/>
                    </a:ext>
                  </a:extLst>
                </a:gridCol>
                <a:gridCol w="812800">
                  <a:extLst>
                    <a:ext uri="{9D8B030D-6E8A-4147-A177-3AD203B41FA5}">
                      <a16:colId xmlns:a16="http://schemas.microsoft.com/office/drawing/2014/main" val="20001"/>
                    </a:ext>
                  </a:extLst>
                </a:gridCol>
                <a:gridCol w="812800">
                  <a:extLst>
                    <a:ext uri="{9D8B030D-6E8A-4147-A177-3AD203B41FA5}">
                      <a16:colId xmlns:a16="http://schemas.microsoft.com/office/drawing/2014/main" val="20002"/>
                    </a:ext>
                  </a:extLst>
                </a:gridCol>
                <a:gridCol w="812800">
                  <a:extLst>
                    <a:ext uri="{9D8B030D-6E8A-4147-A177-3AD203B41FA5}">
                      <a16:colId xmlns:a16="http://schemas.microsoft.com/office/drawing/2014/main" val="20003"/>
                    </a:ext>
                  </a:extLst>
                </a:gridCol>
              </a:tblGrid>
              <a:tr h="370840">
                <a:tc>
                  <a:txBody>
                    <a:bodyPr/>
                    <a:lstStyle/>
                    <a:p>
                      <a:endParaRPr lang="en-US" dirty="0"/>
                    </a:p>
                  </a:txBody>
                  <a:tcPr>
                    <a:lnB w="12700" cap="flat" cmpd="sng" algn="ctr">
                      <a:solidFill>
                        <a:schemeClr val="tx1"/>
                      </a:solidFill>
                      <a:prstDash val="solid"/>
                      <a:round/>
                      <a:headEnd type="none" w="med" len="med"/>
                      <a:tailEnd type="none" w="med" len="med"/>
                    </a:lnB>
                  </a:tcPr>
                </a:tc>
                <a:tc>
                  <a:txBody>
                    <a:bodyPr/>
                    <a:lstStyle/>
                    <a:p>
                      <a:endParaRPr lang="en-US" dirty="0"/>
                    </a:p>
                  </a:txBody>
                  <a:tcPr>
                    <a:lnB w="12700" cap="flat" cmpd="sng" algn="ctr">
                      <a:solidFill>
                        <a:schemeClr val="tx1"/>
                      </a:solidFill>
                      <a:prstDash val="solid"/>
                      <a:round/>
                      <a:headEnd type="none" w="med" len="med"/>
                      <a:tailEnd type="none" w="med" len="med"/>
                    </a:lnB>
                  </a:tcPr>
                </a:tc>
                <a:tc>
                  <a:txBody>
                    <a:bodyPr/>
                    <a:lstStyle/>
                    <a:p>
                      <a:endParaRPr lang="en-US" dirty="0"/>
                    </a:p>
                  </a:txBody>
                  <a:tcPr>
                    <a:lnB w="12700" cap="flat" cmpd="sng" algn="ctr">
                      <a:solidFill>
                        <a:schemeClr val="tx1"/>
                      </a:solidFill>
                      <a:prstDash val="solid"/>
                      <a:round/>
                      <a:headEnd type="none" w="med" len="med"/>
                      <a:tailEnd type="none" w="med" len="med"/>
                    </a:lnB>
                  </a:tcPr>
                </a:tc>
                <a:tc>
                  <a:txBody>
                    <a:bodyPr/>
                    <a:lstStyle/>
                    <a:p>
                      <a:r>
                        <a:rPr lang="en-US" dirty="0"/>
                        <a:t>20</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US" dirty="0"/>
                        <a:t>  [0]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[1]</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[2]</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[3]</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
        <p:nvSpPr>
          <p:cNvPr id="5" name="TextBox 4"/>
          <p:cNvSpPr txBox="1"/>
          <p:nvPr/>
        </p:nvSpPr>
        <p:spPr>
          <a:xfrm>
            <a:off x="8117006" y="2773866"/>
            <a:ext cx="875763" cy="461665"/>
          </a:xfrm>
          <a:prstGeom prst="rect">
            <a:avLst/>
          </a:prstGeom>
          <a:noFill/>
        </p:spPr>
        <p:txBody>
          <a:bodyPr wrap="square" rtlCol="0">
            <a:spAutoFit/>
          </a:bodyPr>
          <a:lstStyle/>
          <a:p>
            <a:r>
              <a:rPr lang="en-US" sz="2400" b="1" dirty="0">
                <a:solidFill>
                  <a:schemeClr val="accent1"/>
                </a:solidFill>
              </a:rPr>
              <a:t>Rear</a:t>
            </a:r>
            <a:endParaRPr lang="en-US" b="1" dirty="0">
              <a:solidFill>
                <a:schemeClr val="accent1"/>
              </a:solidFill>
            </a:endParaRPr>
          </a:p>
        </p:txBody>
      </p:sp>
      <p:sp>
        <p:nvSpPr>
          <p:cNvPr id="6" name="TextBox 5"/>
          <p:cNvSpPr txBox="1"/>
          <p:nvPr/>
        </p:nvSpPr>
        <p:spPr>
          <a:xfrm>
            <a:off x="8486098" y="4362430"/>
            <a:ext cx="1013341" cy="461665"/>
          </a:xfrm>
          <a:prstGeom prst="rect">
            <a:avLst/>
          </a:prstGeom>
          <a:noFill/>
        </p:spPr>
        <p:txBody>
          <a:bodyPr wrap="square" rtlCol="0">
            <a:spAutoFit/>
          </a:bodyPr>
          <a:lstStyle/>
          <a:p>
            <a:r>
              <a:rPr lang="en-US" sz="2400" b="1" dirty="0">
                <a:solidFill>
                  <a:schemeClr val="accent2"/>
                </a:solidFill>
              </a:rPr>
              <a:t>Front</a:t>
            </a:r>
            <a:endParaRPr lang="en-US" b="1" dirty="0">
              <a:solidFill>
                <a:schemeClr val="accent2"/>
              </a:solidFill>
            </a:endParaRPr>
          </a:p>
        </p:txBody>
      </p:sp>
      <p:sp>
        <p:nvSpPr>
          <p:cNvPr id="7" name="Up Arrow 6"/>
          <p:cNvSpPr/>
          <p:nvPr/>
        </p:nvSpPr>
        <p:spPr>
          <a:xfrm>
            <a:off x="8812649" y="4046554"/>
            <a:ext cx="157097" cy="309093"/>
          </a:xfrm>
          <a:prstGeom prst="up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Down Arrow 7"/>
          <p:cNvSpPr/>
          <p:nvPr/>
        </p:nvSpPr>
        <p:spPr>
          <a:xfrm>
            <a:off x="8464736" y="3235531"/>
            <a:ext cx="180304" cy="27655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6442827" y="5018129"/>
            <a:ext cx="3818319"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Deleted elements are { 10, 30, 40, 20}</a:t>
            </a:r>
          </a:p>
        </p:txBody>
      </p:sp>
      <p:graphicFrame>
        <p:nvGraphicFramePr>
          <p:cNvPr id="15" name="Table 14"/>
          <p:cNvGraphicFramePr>
            <a:graphicFrameLocks noGrp="1"/>
          </p:cNvGraphicFramePr>
          <p:nvPr/>
        </p:nvGraphicFramePr>
        <p:xfrm>
          <a:off x="982275" y="1776423"/>
          <a:ext cx="3200088" cy="741680"/>
        </p:xfrm>
        <a:graphic>
          <a:graphicData uri="http://schemas.openxmlformats.org/drawingml/2006/table">
            <a:tbl>
              <a:tblPr firstRow="1" bandRow="1">
                <a:tableStyleId>{5940675A-B579-460E-94D1-54222C63F5DA}</a:tableStyleId>
              </a:tblPr>
              <a:tblGrid>
                <a:gridCol w="761688">
                  <a:extLst>
                    <a:ext uri="{9D8B030D-6E8A-4147-A177-3AD203B41FA5}">
                      <a16:colId xmlns:a16="http://schemas.microsoft.com/office/drawing/2014/main" val="20000"/>
                    </a:ext>
                  </a:extLst>
                </a:gridCol>
                <a:gridCol w="812800">
                  <a:extLst>
                    <a:ext uri="{9D8B030D-6E8A-4147-A177-3AD203B41FA5}">
                      <a16:colId xmlns:a16="http://schemas.microsoft.com/office/drawing/2014/main" val="20001"/>
                    </a:ext>
                  </a:extLst>
                </a:gridCol>
                <a:gridCol w="812800">
                  <a:extLst>
                    <a:ext uri="{9D8B030D-6E8A-4147-A177-3AD203B41FA5}">
                      <a16:colId xmlns:a16="http://schemas.microsoft.com/office/drawing/2014/main" val="20002"/>
                    </a:ext>
                  </a:extLst>
                </a:gridCol>
                <a:gridCol w="812800">
                  <a:extLst>
                    <a:ext uri="{9D8B030D-6E8A-4147-A177-3AD203B41FA5}">
                      <a16:colId xmlns:a16="http://schemas.microsoft.com/office/drawing/2014/main" val="20003"/>
                    </a:ext>
                  </a:extLst>
                </a:gridCol>
              </a:tblGrid>
              <a:tr h="370840">
                <a:tc>
                  <a:txBody>
                    <a:bodyPr/>
                    <a:lstStyle/>
                    <a:p>
                      <a:r>
                        <a:rPr lang="en-US" dirty="0"/>
                        <a:t>10</a:t>
                      </a:r>
                    </a:p>
                  </a:txBody>
                  <a:tcPr>
                    <a:lnB w="12700" cap="flat" cmpd="sng" algn="ctr">
                      <a:solidFill>
                        <a:schemeClr val="tx1"/>
                      </a:solidFill>
                      <a:prstDash val="solid"/>
                      <a:round/>
                      <a:headEnd type="none" w="med" len="med"/>
                      <a:tailEnd type="none" w="med" len="med"/>
                    </a:lnB>
                  </a:tcPr>
                </a:tc>
                <a:tc>
                  <a:txBody>
                    <a:bodyPr/>
                    <a:lstStyle/>
                    <a:p>
                      <a:r>
                        <a:rPr lang="en-US" dirty="0"/>
                        <a:t>30</a:t>
                      </a:r>
                    </a:p>
                  </a:txBody>
                  <a:tcPr>
                    <a:lnB w="12700" cap="flat" cmpd="sng" algn="ctr">
                      <a:solidFill>
                        <a:schemeClr val="tx1"/>
                      </a:solidFill>
                      <a:prstDash val="solid"/>
                      <a:round/>
                      <a:headEnd type="none" w="med" len="med"/>
                      <a:tailEnd type="none" w="med" len="med"/>
                    </a:lnB>
                  </a:tcPr>
                </a:tc>
                <a:tc>
                  <a:txBody>
                    <a:bodyPr/>
                    <a:lstStyle/>
                    <a:p>
                      <a:r>
                        <a:rPr lang="en-US" dirty="0"/>
                        <a:t>40</a:t>
                      </a:r>
                    </a:p>
                  </a:txBody>
                  <a:tcPr>
                    <a:lnB w="12700" cap="flat" cmpd="sng" algn="ctr">
                      <a:solidFill>
                        <a:schemeClr val="tx1"/>
                      </a:solidFill>
                      <a:prstDash val="solid"/>
                      <a:round/>
                      <a:headEnd type="none" w="med" len="med"/>
                      <a:tailEnd type="none" w="med" len="med"/>
                    </a:lnB>
                  </a:tcPr>
                </a:tc>
                <a:tc>
                  <a:txBody>
                    <a:bodyPr/>
                    <a:lstStyle/>
                    <a:p>
                      <a:r>
                        <a:rPr lang="en-US" dirty="0"/>
                        <a:t>20</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US" dirty="0"/>
                        <a:t>  [0]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[1]</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[2]</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[3]</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
        <p:nvSpPr>
          <p:cNvPr id="16" name="TextBox 15"/>
          <p:cNvSpPr txBox="1"/>
          <p:nvPr/>
        </p:nvSpPr>
        <p:spPr>
          <a:xfrm>
            <a:off x="3143232" y="1127100"/>
            <a:ext cx="875763" cy="461665"/>
          </a:xfrm>
          <a:prstGeom prst="rect">
            <a:avLst/>
          </a:prstGeom>
          <a:noFill/>
        </p:spPr>
        <p:txBody>
          <a:bodyPr wrap="square" rtlCol="0">
            <a:spAutoFit/>
          </a:bodyPr>
          <a:lstStyle/>
          <a:p>
            <a:r>
              <a:rPr lang="en-US" sz="2400" b="1" dirty="0">
                <a:solidFill>
                  <a:schemeClr val="accent1"/>
                </a:solidFill>
              </a:rPr>
              <a:t>Rear</a:t>
            </a:r>
            <a:endParaRPr lang="en-US" b="1" dirty="0">
              <a:solidFill>
                <a:schemeClr val="accent1"/>
              </a:solidFill>
            </a:endParaRPr>
          </a:p>
        </p:txBody>
      </p:sp>
      <p:sp>
        <p:nvSpPr>
          <p:cNvPr id="17" name="TextBox 16"/>
          <p:cNvSpPr txBox="1"/>
          <p:nvPr/>
        </p:nvSpPr>
        <p:spPr>
          <a:xfrm>
            <a:off x="947459" y="2755490"/>
            <a:ext cx="875763" cy="461665"/>
          </a:xfrm>
          <a:prstGeom prst="rect">
            <a:avLst/>
          </a:prstGeom>
          <a:noFill/>
        </p:spPr>
        <p:txBody>
          <a:bodyPr wrap="square" rtlCol="0">
            <a:spAutoFit/>
          </a:bodyPr>
          <a:lstStyle/>
          <a:p>
            <a:r>
              <a:rPr lang="en-US" sz="2400" b="1" dirty="0">
                <a:solidFill>
                  <a:schemeClr val="accent2"/>
                </a:solidFill>
              </a:rPr>
              <a:t>Front</a:t>
            </a:r>
            <a:endParaRPr lang="en-US" b="1" dirty="0">
              <a:solidFill>
                <a:schemeClr val="accent2"/>
              </a:solidFill>
            </a:endParaRPr>
          </a:p>
        </p:txBody>
      </p:sp>
      <p:sp>
        <p:nvSpPr>
          <p:cNvPr id="18" name="Up Arrow 17"/>
          <p:cNvSpPr/>
          <p:nvPr/>
        </p:nvSpPr>
        <p:spPr>
          <a:xfrm>
            <a:off x="1252784" y="2537219"/>
            <a:ext cx="157097" cy="309093"/>
          </a:xfrm>
          <a:prstGeom prst="up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own Arrow 18"/>
          <p:cNvSpPr/>
          <p:nvPr/>
        </p:nvSpPr>
        <p:spPr>
          <a:xfrm>
            <a:off x="3815616" y="1464007"/>
            <a:ext cx="180304" cy="27655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4260590" y="1341617"/>
            <a:ext cx="1678619"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{10} is deleted</a:t>
            </a:r>
          </a:p>
        </p:txBody>
      </p:sp>
      <p:sp>
        <p:nvSpPr>
          <p:cNvPr id="21" name="Down Arrow 20"/>
          <p:cNvSpPr/>
          <p:nvPr/>
        </p:nvSpPr>
        <p:spPr>
          <a:xfrm rot="3667127">
            <a:off x="9267108" y="2927090"/>
            <a:ext cx="302816" cy="61688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2" name="Table 21"/>
          <p:cNvGraphicFramePr>
            <a:graphicFrameLocks noGrp="1"/>
          </p:cNvGraphicFramePr>
          <p:nvPr/>
        </p:nvGraphicFramePr>
        <p:xfrm>
          <a:off x="5357674" y="1723792"/>
          <a:ext cx="3200088" cy="741680"/>
        </p:xfrm>
        <a:graphic>
          <a:graphicData uri="http://schemas.openxmlformats.org/drawingml/2006/table">
            <a:tbl>
              <a:tblPr firstRow="1" bandRow="1">
                <a:tableStyleId>{5940675A-B579-460E-94D1-54222C63F5DA}</a:tableStyleId>
              </a:tblPr>
              <a:tblGrid>
                <a:gridCol w="761688">
                  <a:extLst>
                    <a:ext uri="{9D8B030D-6E8A-4147-A177-3AD203B41FA5}">
                      <a16:colId xmlns:a16="http://schemas.microsoft.com/office/drawing/2014/main" val="20000"/>
                    </a:ext>
                  </a:extLst>
                </a:gridCol>
                <a:gridCol w="812800">
                  <a:extLst>
                    <a:ext uri="{9D8B030D-6E8A-4147-A177-3AD203B41FA5}">
                      <a16:colId xmlns:a16="http://schemas.microsoft.com/office/drawing/2014/main" val="20001"/>
                    </a:ext>
                  </a:extLst>
                </a:gridCol>
                <a:gridCol w="812800">
                  <a:extLst>
                    <a:ext uri="{9D8B030D-6E8A-4147-A177-3AD203B41FA5}">
                      <a16:colId xmlns:a16="http://schemas.microsoft.com/office/drawing/2014/main" val="20002"/>
                    </a:ext>
                  </a:extLst>
                </a:gridCol>
                <a:gridCol w="812800">
                  <a:extLst>
                    <a:ext uri="{9D8B030D-6E8A-4147-A177-3AD203B41FA5}">
                      <a16:colId xmlns:a16="http://schemas.microsoft.com/office/drawing/2014/main" val="20003"/>
                    </a:ext>
                  </a:extLst>
                </a:gridCol>
              </a:tblGrid>
              <a:tr h="370840">
                <a:tc>
                  <a:txBody>
                    <a:bodyPr/>
                    <a:lstStyle/>
                    <a:p>
                      <a:endParaRPr lang="en-US" dirty="0"/>
                    </a:p>
                  </a:txBody>
                  <a:tcPr>
                    <a:lnB w="12700" cap="flat" cmpd="sng" algn="ctr">
                      <a:solidFill>
                        <a:schemeClr val="tx1"/>
                      </a:solidFill>
                      <a:prstDash val="solid"/>
                      <a:round/>
                      <a:headEnd type="none" w="med" len="med"/>
                      <a:tailEnd type="none" w="med" len="med"/>
                    </a:lnB>
                  </a:tcPr>
                </a:tc>
                <a:tc>
                  <a:txBody>
                    <a:bodyPr/>
                    <a:lstStyle/>
                    <a:p>
                      <a:r>
                        <a:rPr lang="en-US" dirty="0"/>
                        <a:t>30</a:t>
                      </a:r>
                    </a:p>
                  </a:txBody>
                  <a:tcPr>
                    <a:lnB w="12700" cap="flat" cmpd="sng" algn="ctr">
                      <a:solidFill>
                        <a:schemeClr val="tx1"/>
                      </a:solidFill>
                      <a:prstDash val="solid"/>
                      <a:round/>
                      <a:headEnd type="none" w="med" len="med"/>
                      <a:tailEnd type="none" w="med" len="med"/>
                    </a:lnB>
                  </a:tcPr>
                </a:tc>
                <a:tc>
                  <a:txBody>
                    <a:bodyPr/>
                    <a:lstStyle/>
                    <a:p>
                      <a:r>
                        <a:rPr lang="en-US" dirty="0"/>
                        <a:t>40</a:t>
                      </a:r>
                    </a:p>
                  </a:txBody>
                  <a:tcPr>
                    <a:lnB w="12700" cap="flat" cmpd="sng" algn="ctr">
                      <a:solidFill>
                        <a:schemeClr val="tx1"/>
                      </a:solidFill>
                      <a:prstDash val="solid"/>
                      <a:round/>
                      <a:headEnd type="none" w="med" len="med"/>
                      <a:tailEnd type="none" w="med" len="med"/>
                    </a:lnB>
                  </a:tcPr>
                </a:tc>
                <a:tc>
                  <a:txBody>
                    <a:bodyPr/>
                    <a:lstStyle/>
                    <a:p>
                      <a:r>
                        <a:rPr lang="en-US" dirty="0"/>
                        <a:t>20</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US" dirty="0"/>
                        <a:t>  [0]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[1]</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[2]</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[3]</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
        <p:nvSpPr>
          <p:cNvPr id="23" name="TextBox 22"/>
          <p:cNvSpPr txBox="1"/>
          <p:nvPr/>
        </p:nvSpPr>
        <p:spPr>
          <a:xfrm>
            <a:off x="7679125" y="933717"/>
            <a:ext cx="875763" cy="461665"/>
          </a:xfrm>
          <a:prstGeom prst="rect">
            <a:avLst/>
          </a:prstGeom>
          <a:noFill/>
        </p:spPr>
        <p:txBody>
          <a:bodyPr wrap="square" rtlCol="0">
            <a:spAutoFit/>
          </a:bodyPr>
          <a:lstStyle/>
          <a:p>
            <a:r>
              <a:rPr lang="en-US" sz="2400" b="1" dirty="0">
                <a:solidFill>
                  <a:schemeClr val="accent1"/>
                </a:solidFill>
              </a:rPr>
              <a:t>Rear</a:t>
            </a:r>
            <a:endParaRPr lang="en-US" b="1" dirty="0">
              <a:solidFill>
                <a:schemeClr val="accent1"/>
              </a:solidFill>
            </a:endParaRPr>
          </a:p>
        </p:txBody>
      </p:sp>
      <p:sp>
        <p:nvSpPr>
          <p:cNvPr id="24" name="TextBox 23"/>
          <p:cNvSpPr txBox="1"/>
          <p:nvPr/>
        </p:nvSpPr>
        <p:spPr>
          <a:xfrm>
            <a:off x="6044138" y="2720150"/>
            <a:ext cx="1013341" cy="461665"/>
          </a:xfrm>
          <a:prstGeom prst="rect">
            <a:avLst/>
          </a:prstGeom>
          <a:noFill/>
        </p:spPr>
        <p:txBody>
          <a:bodyPr wrap="square" rtlCol="0">
            <a:spAutoFit/>
          </a:bodyPr>
          <a:lstStyle/>
          <a:p>
            <a:r>
              <a:rPr lang="en-US" sz="2400" b="1" dirty="0">
                <a:solidFill>
                  <a:schemeClr val="accent2"/>
                </a:solidFill>
              </a:rPr>
              <a:t>Front</a:t>
            </a:r>
            <a:endParaRPr lang="en-US" b="1" dirty="0">
              <a:solidFill>
                <a:schemeClr val="accent2"/>
              </a:solidFill>
            </a:endParaRPr>
          </a:p>
        </p:txBody>
      </p:sp>
      <p:sp>
        <p:nvSpPr>
          <p:cNvPr id="25" name="Up Arrow 24"/>
          <p:cNvSpPr/>
          <p:nvPr/>
        </p:nvSpPr>
        <p:spPr>
          <a:xfrm>
            <a:off x="6393712" y="2411057"/>
            <a:ext cx="157097" cy="309093"/>
          </a:xfrm>
          <a:prstGeom prst="up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Down Arrow 25"/>
          <p:cNvSpPr/>
          <p:nvPr/>
        </p:nvSpPr>
        <p:spPr>
          <a:xfrm>
            <a:off x="8026855" y="1395382"/>
            <a:ext cx="180304" cy="27655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ight Arrow 2"/>
          <p:cNvSpPr/>
          <p:nvPr/>
        </p:nvSpPr>
        <p:spPr>
          <a:xfrm>
            <a:off x="4499429" y="1857829"/>
            <a:ext cx="493485" cy="188685"/>
          </a:xfrm>
          <a:prstGeom prst="right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7" name="Table 26"/>
          <p:cNvGraphicFramePr>
            <a:graphicFrameLocks noGrp="1"/>
          </p:cNvGraphicFramePr>
          <p:nvPr>
            <p:extLst>
              <p:ext uri="{D42A27DB-BD31-4B8C-83A1-F6EECF244321}">
                <p14:modId xmlns:p14="http://schemas.microsoft.com/office/powerpoint/2010/main" val="736238480"/>
              </p:ext>
            </p:extLst>
          </p:nvPr>
        </p:nvGraphicFramePr>
        <p:xfrm>
          <a:off x="8979751" y="1716668"/>
          <a:ext cx="3125141" cy="741680"/>
        </p:xfrm>
        <a:graphic>
          <a:graphicData uri="http://schemas.openxmlformats.org/drawingml/2006/table">
            <a:tbl>
              <a:tblPr firstRow="1" bandRow="1">
                <a:tableStyleId>{5940675A-B579-460E-94D1-54222C63F5DA}</a:tableStyleId>
              </a:tblPr>
              <a:tblGrid>
                <a:gridCol w="743849">
                  <a:extLst>
                    <a:ext uri="{9D8B030D-6E8A-4147-A177-3AD203B41FA5}">
                      <a16:colId xmlns:a16="http://schemas.microsoft.com/office/drawing/2014/main" val="20000"/>
                    </a:ext>
                  </a:extLst>
                </a:gridCol>
                <a:gridCol w="793764">
                  <a:extLst>
                    <a:ext uri="{9D8B030D-6E8A-4147-A177-3AD203B41FA5}">
                      <a16:colId xmlns:a16="http://schemas.microsoft.com/office/drawing/2014/main" val="20001"/>
                    </a:ext>
                  </a:extLst>
                </a:gridCol>
                <a:gridCol w="793764">
                  <a:extLst>
                    <a:ext uri="{9D8B030D-6E8A-4147-A177-3AD203B41FA5}">
                      <a16:colId xmlns:a16="http://schemas.microsoft.com/office/drawing/2014/main" val="20002"/>
                    </a:ext>
                  </a:extLst>
                </a:gridCol>
                <a:gridCol w="793764">
                  <a:extLst>
                    <a:ext uri="{9D8B030D-6E8A-4147-A177-3AD203B41FA5}">
                      <a16:colId xmlns:a16="http://schemas.microsoft.com/office/drawing/2014/main" val="20003"/>
                    </a:ext>
                  </a:extLst>
                </a:gridCol>
              </a:tblGrid>
              <a:tr h="370840">
                <a:tc>
                  <a:txBody>
                    <a:bodyPr/>
                    <a:lstStyle/>
                    <a:p>
                      <a:endParaRPr lang="en-US" dirty="0"/>
                    </a:p>
                  </a:txBody>
                  <a:tcPr>
                    <a:lnB w="12700" cap="flat" cmpd="sng" algn="ctr">
                      <a:solidFill>
                        <a:schemeClr val="tx1"/>
                      </a:solidFill>
                      <a:prstDash val="solid"/>
                      <a:round/>
                      <a:headEnd type="none" w="med" len="med"/>
                      <a:tailEnd type="none" w="med" len="med"/>
                    </a:lnB>
                  </a:tcPr>
                </a:tc>
                <a:tc>
                  <a:txBody>
                    <a:bodyPr/>
                    <a:lstStyle/>
                    <a:p>
                      <a:endParaRPr lang="en-US" dirty="0"/>
                    </a:p>
                  </a:txBody>
                  <a:tcPr>
                    <a:lnB w="12700" cap="flat" cmpd="sng" algn="ctr">
                      <a:solidFill>
                        <a:schemeClr val="tx1"/>
                      </a:solidFill>
                      <a:prstDash val="solid"/>
                      <a:round/>
                      <a:headEnd type="none" w="med" len="med"/>
                      <a:tailEnd type="none" w="med" len="med"/>
                    </a:lnB>
                  </a:tcPr>
                </a:tc>
                <a:tc>
                  <a:txBody>
                    <a:bodyPr/>
                    <a:lstStyle/>
                    <a:p>
                      <a:r>
                        <a:rPr lang="en-US" dirty="0"/>
                        <a:t>40</a:t>
                      </a:r>
                    </a:p>
                  </a:txBody>
                  <a:tcPr>
                    <a:lnB w="12700" cap="flat" cmpd="sng" algn="ctr">
                      <a:solidFill>
                        <a:schemeClr val="tx1"/>
                      </a:solidFill>
                      <a:prstDash val="solid"/>
                      <a:round/>
                      <a:headEnd type="none" w="med" len="med"/>
                      <a:tailEnd type="none" w="med" len="med"/>
                    </a:lnB>
                  </a:tcPr>
                </a:tc>
                <a:tc>
                  <a:txBody>
                    <a:bodyPr/>
                    <a:lstStyle/>
                    <a:p>
                      <a:r>
                        <a:rPr lang="en-US" dirty="0"/>
                        <a:t>20</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US" dirty="0"/>
                        <a:t>  [0]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[1]</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[2]</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[3]</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
        <p:nvSpPr>
          <p:cNvPr id="28" name="TextBox 27"/>
          <p:cNvSpPr txBox="1"/>
          <p:nvPr/>
        </p:nvSpPr>
        <p:spPr>
          <a:xfrm>
            <a:off x="11301202" y="926593"/>
            <a:ext cx="875763" cy="461665"/>
          </a:xfrm>
          <a:prstGeom prst="rect">
            <a:avLst/>
          </a:prstGeom>
          <a:noFill/>
        </p:spPr>
        <p:txBody>
          <a:bodyPr wrap="square" rtlCol="0">
            <a:spAutoFit/>
          </a:bodyPr>
          <a:lstStyle/>
          <a:p>
            <a:r>
              <a:rPr lang="en-US" sz="2400" b="1" dirty="0">
                <a:solidFill>
                  <a:schemeClr val="accent1"/>
                </a:solidFill>
              </a:rPr>
              <a:t>Rear</a:t>
            </a:r>
            <a:endParaRPr lang="en-US" b="1" dirty="0">
              <a:solidFill>
                <a:schemeClr val="accent1"/>
              </a:solidFill>
            </a:endParaRPr>
          </a:p>
        </p:txBody>
      </p:sp>
      <p:sp>
        <p:nvSpPr>
          <p:cNvPr id="29" name="TextBox 28"/>
          <p:cNvSpPr txBox="1"/>
          <p:nvPr/>
        </p:nvSpPr>
        <p:spPr>
          <a:xfrm>
            <a:off x="10635591" y="2497051"/>
            <a:ext cx="1013341" cy="461665"/>
          </a:xfrm>
          <a:prstGeom prst="rect">
            <a:avLst/>
          </a:prstGeom>
          <a:noFill/>
        </p:spPr>
        <p:txBody>
          <a:bodyPr wrap="square" rtlCol="0">
            <a:spAutoFit/>
          </a:bodyPr>
          <a:lstStyle/>
          <a:p>
            <a:r>
              <a:rPr lang="en-US" sz="2400" b="1" dirty="0">
                <a:solidFill>
                  <a:schemeClr val="accent2"/>
                </a:solidFill>
              </a:rPr>
              <a:t>Front</a:t>
            </a:r>
            <a:endParaRPr lang="en-US" b="1" dirty="0">
              <a:solidFill>
                <a:schemeClr val="accent2"/>
              </a:solidFill>
            </a:endParaRPr>
          </a:p>
        </p:txBody>
      </p:sp>
      <p:sp>
        <p:nvSpPr>
          <p:cNvPr id="30" name="Up Arrow 29"/>
          <p:cNvSpPr/>
          <p:nvPr/>
        </p:nvSpPr>
        <p:spPr>
          <a:xfrm>
            <a:off x="10985165" y="2360579"/>
            <a:ext cx="157097" cy="309093"/>
          </a:xfrm>
          <a:prstGeom prst="up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Down Arrow 30"/>
          <p:cNvSpPr/>
          <p:nvPr/>
        </p:nvSpPr>
        <p:spPr>
          <a:xfrm>
            <a:off x="11648932" y="1388258"/>
            <a:ext cx="180304" cy="27655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2" name="Table 31"/>
          <p:cNvGraphicFramePr>
            <a:graphicFrameLocks noGrp="1"/>
          </p:cNvGraphicFramePr>
          <p:nvPr/>
        </p:nvGraphicFramePr>
        <p:xfrm>
          <a:off x="1385340" y="3592470"/>
          <a:ext cx="3200088" cy="741680"/>
        </p:xfrm>
        <a:graphic>
          <a:graphicData uri="http://schemas.openxmlformats.org/drawingml/2006/table">
            <a:tbl>
              <a:tblPr firstRow="1" bandRow="1">
                <a:tableStyleId>{5940675A-B579-460E-94D1-54222C63F5DA}</a:tableStyleId>
              </a:tblPr>
              <a:tblGrid>
                <a:gridCol w="761688">
                  <a:extLst>
                    <a:ext uri="{9D8B030D-6E8A-4147-A177-3AD203B41FA5}">
                      <a16:colId xmlns:a16="http://schemas.microsoft.com/office/drawing/2014/main" val="20000"/>
                    </a:ext>
                  </a:extLst>
                </a:gridCol>
                <a:gridCol w="812800">
                  <a:extLst>
                    <a:ext uri="{9D8B030D-6E8A-4147-A177-3AD203B41FA5}">
                      <a16:colId xmlns:a16="http://schemas.microsoft.com/office/drawing/2014/main" val="20001"/>
                    </a:ext>
                  </a:extLst>
                </a:gridCol>
                <a:gridCol w="812800">
                  <a:extLst>
                    <a:ext uri="{9D8B030D-6E8A-4147-A177-3AD203B41FA5}">
                      <a16:colId xmlns:a16="http://schemas.microsoft.com/office/drawing/2014/main" val="20002"/>
                    </a:ext>
                  </a:extLst>
                </a:gridCol>
                <a:gridCol w="812800">
                  <a:extLst>
                    <a:ext uri="{9D8B030D-6E8A-4147-A177-3AD203B41FA5}">
                      <a16:colId xmlns:a16="http://schemas.microsoft.com/office/drawing/2014/main" val="20003"/>
                    </a:ext>
                  </a:extLst>
                </a:gridCol>
              </a:tblGrid>
              <a:tr h="370840">
                <a:tc>
                  <a:txBody>
                    <a:bodyPr/>
                    <a:lstStyle/>
                    <a:p>
                      <a:endParaRPr lang="en-US" dirty="0"/>
                    </a:p>
                  </a:txBody>
                  <a:tcPr>
                    <a:lnB w="12700" cap="flat" cmpd="sng" algn="ctr">
                      <a:solidFill>
                        <a:schemeClr val="tx1"/>
                      </a:solidFill>
                      <a:prstDash val="solid"/>
                      <a:round/>
                      <a:headEnd type="none" w="med" len="med"/>
                      <a:tailEnd type="none" w="med" len="med"/>
                    </a:lnB>
                  </a:tcPr>
                </a:tc>
                <a:tc>
                  <a:txBody>
                    <a:bodyPr/>
                    <a:lstStyle/>
                    <a:p>
                      <a:endParaRPr lang="en-US" dirty="0"/>
                    </a:p>
                  </a:txBody>
                  <a:tcPr>
                    <a:lnB w="12700" cap="flat" cmpd="sng" algn="ctr">
                      <a:solidFill>
                        <a:schemeClr val="tx1"/>
                      </a:solidFill>
                      <a:prstDash val="solid"/>
                      <a:round/>
                      <a:headEnd type="none" w="med" len="med"/>
                      <a:tailEnd type="none" w="med" len="med"/>
                    </a:lnB>
                  </a:tcPr>
                </a:tc>
                <a:tc>
                  <a:txBody>
                    <a:bodyPr/>
                    <a:lstStyle/>
                    <a:p>
                      <a:endParaRPr lang="en-US" dirty="0"/>
                    </a:p>
                  </a:txBody>
                  <a:tcPr>
                    <a:lnB w="12700" cap="flat" cmpd="sng" algn="ctr">
                      <a:solidFill>
                        <a:schemeClr val="tx1"/>
                      </a:solidFill>
                      <a:prstDash val="solid"/>
                      <a:round/>
                      <a:headEnd type="none" w="med" len="med"/>
                      <a:tailEnd type="none" w="med" len="med"/>
                    </a:lnB>
                  </a:tcPr>
                </a:tc>
                <a:tc>
                  <a:txBody>
                    <a:bodyPr/>
                    <a:lstStyle/>
                    <a:p>
                      <a:endParaRPr lang="en-US"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US" dirty="0"/>
                        <a:t>  [0]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[1]</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[2]</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[3]</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
        <p:nvSpPr>
          <p:cNvPr id="33" name="TextBox 32"/>
          <p:cNvSpPr txBox="1"/>
          <p:nvPr/>
        </p:nvSpPr>
        <p:spPr>
          <a:xfrm>
            <a:off x="3706791" y="2802395"/>
            <a:ext cx="875763" cy="461665"/>
          </a:xfrm>
          <a:prstGeom prst="rect">
            <a:avLst/>
          </a:prstGeom>
          <a:noFill/>
        </p:spPr>
        <p:txBody>
          <a:bodyPr wrap="square" rtlCol="0">
            <a:spAutoFit/>
          </a:bodyPr>
          <a:lstStyle/>
          <a:p>
            <a:r>
              <a:rPr lang="en-US" sz="2400" b="1" dirty="0">
                <a:solidFill>
                  <a:schemeClr val="accent1"/>
                </a:solidFill>
              </a:rPr>
              <a:t>Rear</a:t>
            </a:r>
            <a:endParaRPr lang="en-US" b="1" dirty="0">
              <a:solidFill>
                <a:schemeClr val="accent1"/>
              </a:solidFill>
            </a:endParaRPr>
          </a:p>
        </p:txBody>
      </p:sp>
      <p:sp>
        <p:nvSpPr>
          <p:cNvPr id="34" name="TextBox 33"/>
          <p:cNvSpPr txBox="1"/>
          <p:nvPr/>
        </p:nvSpPr>
        <p:spPr>
          <a:xfrm>
            <a:off x="4352081" y="4335301"/>
            <a:ext cx="1013341" cy="461665"/>
          </a:xfrm>
          <a:prstGeom prst="rect">
            <a:avLst/>
          </a:prstGeom>
          <a:noFill/>
        </p:spPr>
        <p:txBody>
          <a:bodyPr wrap="square" rtlCol="0">
            <a:spAutoFit/>
          </a:bodyPr>
          <a:lstStyle/>
          <a:p>
            <a:r>
              <a:rPr lang="en-US" sz="2400" b="1" dirty="0">
                <a:solidFill>
                  <a:schemeClr val="accent2"/>
                </a:solidFill>
              </a:rPr>
              <a:t>Front</a:t>
            </a:r>
            <a:endParaRPr lang="en-US" b="1" dirty="0">
              <a:solidFill>
                <a:schemeClr val="accent2"/>
              </a:solidFill>
            </a:endParaRPr>
          </a:p>
        </p:txBody>
      </p:sp>
      <p:sp>
        <p:nvSpPr>
          <p:cNvPr id="35" name="Up Arrow 34"/>
          <p:cNvSpPr/>
          <p:nvPr/>
        </p:nvSpPr>
        <p:spPr>
          <a:xfrm>
            <a:off x="4683360" y="4171349"/>
            <a:ext cx="157097" cy="309093"/>
          </a:xfrm>
          <a:prstGeom prst="up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Down Arrow 35"/>
          <p:cNvSpPr/>
          <p:nvPr/>
        </p:nvSpPr>
        <p:spPr>
          <a:xfrm>
            <a:off x="4054521" y="3264060"/>
            <a:ext cx="180304" cy="27655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7" name="Table 36"/>
          <p:cNvGraphicFramePr>
            <a:graphicFrameLocks noGrp="1"/>
          </p:cNvGraphicFramePr>
          <p:nvPr/>
        </p:nvGraphicFramePr>
        <p:xfrm>
          <a:off x="1096877" y="5449290"/>
          <a:ext cx="3200088" cy="741680"/>
        </p:xfrm>
        <a:graphic>
          <a:graphicData uri="http://schemas.openxmlformats.org/drawingml/2006/table">
            <a:tbl>
              <a:tblPr firstRow="1" bandRow="1">
                <a:tableStyleId>{5940675A-B579-460E-94D1-54222C63F5DA}</a:tableStyleId>
              </a:tblPr>
              <a:tblGrid>
                <a:gridCol w="761688">
                  <a:extLst>
                    <a:ext uri="{9D8B030D-6E8A-4147-A177-3AD203B41FA5}">
                      <a16:colId xmlns:a16="http://schemas.microsoft.com/office/drawing/2014/main" val="20000"/>
                    </a:ext>
                  </a:extLst>
                </a:gridCol>
                <a:gridCol w="812800">
                  <a:extLst>
                    <a:ext uri="{9D8B030D-6E8A-4147-A177-3AD203B41FA5}">
                      <a16:colId xmlns:a16="http://schemas.microsoft.com/office/drawing/2014/main" val="20001"/>
                    </a:ext>
                  </a:extLst>
                </a:gridCol>
                <a:gridCol w="812800">
                  <a:extLst>
                    <a:ext uri="{9D8B030D-6E8A-4147-A177-3AD203B41FA5}">
                      <a16:colId xmlns:a16="http://schemas.microsoft.com/office/drawing/2014/main" val="20002"/>
                    </a:ext>
                  </a:extLst>
                </a:gridCol>
                <a:gridCol w="812800">
                  <a:extLst>
                    <a:ext uri="{9D8B030D-6E8A-4147-A177-3AD203B41FA5}">
                      <a16:colId xmlns:a16="http://schemas.microsoft.com/office/drawing/2014/main" val="20003"/>
                    </a:ext>
                  </a:extLst>
                </a:gridCol>
              </a:tblGrid>
              <a:tr h="370840">
                <a:tc>
                  <a:txBody>
                    <a:bodyPr/>
                    <a:lstStyle/>
                    <a:p>
                      <a:endParaRPr lang="en-US" dirty="0"/>
                    </a:p>
                  </a:txBody>
                  <a:tcPr>
                    <a:lnB w="12700" cap="flat" cmpd="sng" algn="ctr">
                      <a:solidFill>
                        <a:schemeClr val="tx1"/>
                      </a:solidFill>
                      <a:prstDash val="solid"/>
                      <a:round/>
                      <a:headEnd type="none" w="med" len="med"/>
                      <a:tailEnd type="none" w="med" len="med"/>
                    </a:lnB>
                  </a:tcPr>
                </a:tc>
                <a:tc>
                  <a:txBody>
                    <a:bodyPr/>
                    <a:lstStyle/>
                    <a:p>
                      <a:endParaRPr lang="en-US" dirty="0"/>
                    </a:p>
                  </a:txBody>
                  <a:tcPr>
                    <a:lnB w="12700" cap="flat" cmpd="sng" algn="ctr">
                      <a:solidFill>
                        <a:schemeClr val="tx1"/>
                      </a:solidFill>
                      <a:prstDash val="solid"/>
                      <a:round/>
                      <a:headEnd type="none" w="med" len="med"/>
                      <a:tailEnd type="none" w="med" len="med"/>
                    </a:lnB>
                  </a:tcPr>
                </a:tc>
                <a:tc>
                  <a:txBody>
                    <a:bodyPr/>
                    <a:lstStyle/>
                    <a:p>
                      <a:endParaRPr lang="en-US" dirty="0"/>
                    </a:p>
                  </a:txBody>
                  <a:tcPr>
                    <a:lnB w="12700" cap="flat" cmpd="sng" algn="ctr">
                      <a:solidFill>
                        <a:schemeClr val="tx1"/>
                      </a:solidFill>
                      <a:prstDash val="solid"/>
                      <a:round/>
                      <a:headEnd type="none" w="med" len="med"/>
                      <a:tailEnd type="none" w="med" len="med"/>
                    </a:lnB>
                  </a:tcPr>
                </a:tc>
                <a:tc>
                  <a:txBody>
                    <a:bodyPr/>
                    <a:lstStyle/>
                    <a:p>
                      <a:endParaRPr lang="en-US"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US" dirty="0"/>
                        <a:t>  [0]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[1]</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[2]</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[3]</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
        <p:nvSpPr>
          <p:cNvPr id="38" name="TextBox 37"/>
          <p:cNvSpPr txBox="1"/>
          <p:nvPr/>
        </p:nvSpPr>
        <p:spPr>
          <a:xfrm>
            <a:off x="328197" y="4677854"/>
            <a:ext cx="875763" cy="461665"/>
          </a:xfrm>
          <a:prstGeom prst="rect">
            <a:avLst/>
          </a:prstGeom>
          <a:noFill/>
        </p:spPr>
        <p:txBody>
          <a:bodyPr wrap="square" rtlCol="0">
            <a:spAutoFit/>
          </a:bodyPr>
          <a:lstStyle/>
          <a:p>
            <a:r>
              <a:rPr lang="en-US" sz="2400" b="1" dirty="0">
                <a:solidFill>
                  <a:schemeClr val="accent1"/>
                </a:solidFill>
              </a:rPr>
              <a:t>Rear</a:t>
            </a:r>
            <a:endParaRPr lang="en-US" b="1" dirty="0">
              <a:solidFill>
                <a:schemeClr val="accent1"/>
              </a:solidFill>
            </a:endParaRPr>
          </a:p>
        </p:txBody>
      </p:sp>
      <p:sp>
        <p:nvSpPr>
          <p:cNvPr id="39" name="TextBox 38"/>
          <p:cNvSpPr txBox="1"/>
          <p:nvPr/>
        </p:nvSpPr>
        <p:spPr>
          <a:xfrm>
            <a:off x="332177" y="6091971"/>
            <a:ext cx="1013341" cy="461665"/>
          </a:xfrm>
          <a:prstGeom prst="rect">
            <a:avLst/>
          </a:prstGeom>
          <a:noFill/>
        </p:spPr>
        <p:txBody>
          <a:bodyPr wrap="square" rtlCol="0">
            <a:spAutoFit/>
          </a:bodyPr>
          <a:lstStyle/>
          <a:p>
            <a:r>
              <a:rPr lang="en-US" sz="2400" b="1" dirty="0">
                <a:solidFill>
                  <a:schemeClr val="accent2"/>
                </a:solidFill>
              </a:rPr>
              <a:t>Front</a:t>
            </a:r>
            <a:endParaRPr lang="en-US" b="1" dirty="0">
              <a:solidFill>
                <a:schemeClr val="accent2"/>
              </a:solidFill>
            </a:endParaRPr>
          </a:p>
        </p:txBody>
      </p:sp>
      <p:sp>
        <p:nvSpPr>
          <p:cNvPr id="40" name="Up Arrow 39"/>
          <p:cNvSpPr/>
          <p:nvPr/>
        </p:nvSpPr>
        <p:spPr>
          <a:xfrm>
            <a:off x="663456" y="5928019"/>
            <a:ext cx="157097" cy="309093"/>
          </a:xfrm>
          <a:prstGeom prst="up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Down Arrow 40"/>
          <p:cNvSpPr/>
          <p:nvPr/>
        </p:nvSpPr>
        <p:spPr>
          <a:xfrm>
            <a:off x="675927" y="5139519"/>
            <a:ext cx="180304" cy="27655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a:off x="4260590" y="1095478"/>
            <a:ext cx="2938601" cy="338554"/>
          </a:xfrm>
          <a:prstGeom prst="rect">
            <a:avLst/>
          </a:prstGeom>
          <a:noFill/>
        </p:spPr>
        <p:txBody>
          <a:bodyPr wrap="square" rtlCol="0">
            <a:spAutoFit/>
          </a:bodyPr>
          <a:lstStyle/>
          <a:p>
            <a:r>
              <a:rPr lang="en-US" sz="1600" b="1" i="1" dirty="0"/>
              <a:t>deQueue(queue, front, rear)</a:t>
            </a:r>
          </a:p>
        </p:txBody>
      </p:sp>
      <p:sp>
        <p:nvSpPr>
          <p:cNvPr id="46" name="TextBox 45"/>
          <p:cNvSpPr txBox="1"/>
          <p:nvPr/>
        </p:nvSpPr>
        <p:spPr>
          <a:xfrm>
            <a:off x="8314445" y="1397545"/>
            <a:ext cx="1946701"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{30} is deleted</a:t>
            </a:r>
          </a:p>
        </p:txBody>
      </p:sp>
      <p:sp>
        <p:nvSpPr>
          <p:cNvPr id="47" name="TextBox 46"/>
          <p:cNvSpPr txBox="1"/>
          <p:nvPr/>
        </p:nvSpPr>
        <p:spPr>
          <a:xfrm>
            <a:off x="9140393" y="3691240"/>
            <a:ext cx="1946701"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{40} is deleted</a:t>
            </a:r>
          </a:p>
        </p:txBody>
      </p:sp>
      <p:sp>
        <p:nvSpPr>
          <p:cNvPr id="48" name="TextBox 47"/>
          <p:cNvSpPr txBox="1"/>
          <p:nvPr/>
        </p:nvSpPr>
        <p:spPr>
          <a:xfrm>
            <a:off x="4268479" y="3300501"/>
            <a:ext cx="1946701"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{20} is deleted</a:t>
            </a:r>
          </a:p>
        </p:txBody>
      </p:sp>
      <p:sp>
        <p:nvSpPr>
          <p:cNvPr id="49" name="TextBox 48"/>
          <p:cNvSpPr txBox="1"/>
          <p:nvPr/>
        </p:nvSpPr>
        <p:spPr>
          <a:xfrm>
            <a:off x="7594056" y="5462618"/>
            <a:ext cx="2303940" cy="369332"/>
          </a:xfrm>
          <a:prstGeom prst="rect">
            <a:avLst/>
          </a:prstGeom>
          <a:noFill/>
        </p:spPr>
        <p:txBody>
          <a:bodyPr wrap="square" rtlCol="0">
            <a:spAutoFit/>
          </a:bodyPr>
          <a:lstStyle/>
          <a:p>
            <a:r>
              <a:rPr lang="en-US" b="1" i="1" dirty="0"/>
              <a:t>FIFO-Firs In First Out</a:t>
            </a:r>
          </a:p>
        </p:txBody>
      </p:sp>
      <p:sp>
        <p:nvSpPr>
          <p:cNvPr id="51" name="Up Arrow 50"/>
          <p:cNvSpPr/>
          <p:nvPr/>
        </p:nvSpPr>
        <p:spPr>
          <a:xfrm rot="7557544">
            <a:off x="4428097" y="5828660"/>
            <a:ext cx="184367" cy="463278"/>
          </a:xfrm>
          <a:prstGeom prst="up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ight Arrow 51"/>
          <p:cNvSpPr/>
          <p:nvPr/>
        </p:nvSpPr>
        <p:spPr>
          <a:xfrm>
            <a:off x="8592819" y="1835835"/>
            <a:ext cx="306415" cy="188685"/>
          </a:xfrm>
          <a:prstGeom prst="right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ight Arrow 52"/>
          <p:cNvSpPr/>
          <p:nvPr/>
        </p:nvSpPr>
        <p:spPr>
          <a:xfrm rot="10800000">
            <a:off x="4765445" y="3707118"/>
            <a:ext cx="874239" cy="188685"/>
          </a:xfrm>
          <a:prstGeom prst="right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ight Arrow 53"/>
          <p:cNvSpPr/>
          <p:nvPr/>
        </p:nvSpPr>
        <p:spPr>
          <a:xfrm rot="5400000">
            <a:off x="1310930" y="4766415"/>
            <a:ext cx="493485" cy="188685"/>
          </a:xfrm>
          <a:prstGeom prst="right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p:cNvSpPr txBox="1"/>
          <p:nvPr/>
        </p:nvSpPr>
        <p:spPr>
          <a:xfrm>
            <a:off x="4898571" y="6166111"/>
            <a:ext cx="1544256"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Queue  Empty</a:t>
            </a:r>
          </a:p>
        </p:txBody>
      </p:sp>
      <p:sp>
        <p:nvSpPr>
          <p:cNvPr id="9" name="TextBox 8">
            <a:extLst>
              <a:ext uri="{FF2B5EF4-FFF2-40B4-BE49-F238E27FC236}">
                <a16:creationId xmlns:a16="http://schemas.microsoft.com/office/drawing/2014/main" id="{BDEFF501-7581-4B9B-9820-5A78AAD0D553}"/>
              </a:ext>
            </a:extLst>
          </p:cNvPr>
          <p:cNvSpPr txBox="1"/>
          <p:nvPr/>
        </p:nvSpPr>
        <p:spPr>
          <a:xfrm>
            <a:off x="8284880" y="1176262"/>
            <a:ext cx="2938601" cy="338554"/>
          </a:xfrm>
          <a:prstGeom prst="rect">
            <a:avLst/>
          </a:prstGeom>
          <a:noFill/>
        </p:spPr>
        <p:txBody>
          <a:bodyPr wrap="square" rtlCol="0">
            <a:spAutoFit/>
          </a:bodyPr>
          <a:lstStyle/>
          <a:p>
            <a:r>
              <a:rPr lang="en-US" sz="1600" b="1" i="1" dirty="0"/>
              <a:t>deQueue(queue, front, rear)</a:t>
            </a:r>
          </a:p>
        </p:txBody>
      </p:sp>
      <p:sp>
        <p:nvSpPr>
          <p:cNvPr id="10" name="TextBox 9">
            <a:extLst>
              <a:ext uri="{FF2B5EF4-FFF2-40B4-BE49-F238E27FC236}">
                <a16:creationId xmlns:a16="http://schemas.microsoft.com/office/drawing/2014/main" id="{8CB6EEF7-957B-43B2-98E1-492F4E183BEF}"/>
              </a:ext>
            </a:extLst>
          </p:cNvPr>
          <p:cNvSpPr txBox="1"/>
          <p:nvPr/>
        </p:nvSpPr>
        <p:spPr>
          <a:xfrm>
            <a:off x="9166290" y="3440335"/>
            <a:ext cx="2938601" cy="338554"/>
          </a:xfrm>
          <a:prstGeom prst="rect">
            <a:avLst/>
          </a:prstGeom>
          <a:noFill/>
        </p:spPr>
        <p:txBody>
          <a:bodyPr wrap="square" rtlCol="0">
            <a:spAutoFit/>
          </a:bodyPr>
          <a:lstStyle/>
          <a:p>
            <a:r>
              <a:rPr lang="en-US" sz="1600" b="1" i="1" dirty="0"/>
              <a:t>deQueue(queue, front, rear)</a:t>
            </a:r>
          </a:p>
        </p:txBody>
      </p:sp>
      <p:sp>
        <p:nvSpPr>
          <p:cNvPr id="11" name="TextBox 10">
            <a:extLst>
              <a:ext uri="{FF2B5EF4-FFF2-40B4-BE49-F238E27FC236}">
                <a16:creationId xmlns:a16="http://schemas.microsoft.com/office/drawing/2014/main" id="{03B274DD-F385-400C-8561-701C1667DC10}"/>
              </a:ext>
            </a:extLst>
          </p:cNvPr>
          <p:cNvSpPr txBox="1"/>
          <p:nvPr/>
        </p:nvSpPr>
        <p:spPr>
          <a:xfrm>
            <a:off x="4304539" y="3070502"/>
            <a:ext cx="2938601" cy="338554"/>
          </a:xfrm>
          <a:prstGeom prst="rect">
            <a:avLst/>
          </a:prstGeom>
          <a:noFill/>
        </p:spPr>
        <p:txBody>
          <a:bodyPr wrap="square" rtlCol="0">
            <a:spAutoFit/>
          </a:bodyPr>
          <a:lstStyle/>
          <a:p>
            <a:r>
              <a:rPr lang="en-US" sz="1600" b="1" i="1" dirty="0"/>
              <a:t>deQueue(queue, front, rear)</a:t>
            </a:r>
          </a:p>
        </p:txBody>
      </p:sp>
      <p:sp>
        <p:nvSpPr>
          <p:cNvPr id="12" name="TextBox 11">
            <a:extLst>
              <a:ext uri="{FF2B5EF4-FFF2-40B4-BE49-F238E27FC236}">
                <a16:creationId xmlns:a16="http://schemas.microsoft.com/office/drawing/2014/main" id="{8622403C-2A28-49E0-AAA9-B94411185AA3}"/>
              </a:ext>
            </a:extLst>
          </p:cNvPr>
          <p:cNvSpPr txBox="1"/>
          <p:nvPr/>
        </p:nvSpPr>
        <p:spPr>
          <a:xfrm>
            <a:off x="4346055" y="5682561"/>
            <a:ext cx="2938601" cy="338554"/>
          </a:xfrm>
          <a:prstGeom prst="rect">
            <a:avLst/>
          </a:prstGeom>
          <a:noFill/>
        </p:spPr>
        <p:txBody>
          <a:bodyPr wrap="square" rtlCol="0">
            <a:spAutoFit/>
          </a:bodyPr>
          <a:lstStyle/>
          <a:p>
            <a:r>
              <a:rPr lang="en-US" sz="1600" b="1" i="1" dirty="0"/>
              <a:t>deQueue(queue, front, rear)</a:t>
            </a:r>
          </a:p>
        </p:txBody>
      </p:sp>
      <p:sp>
        <p:nvSpPr>
          <p:cNvPr id="13" name="Footer Placeholder 12">
            <a:extLst>
              <a:ext uri="{FF2B5EF4-FFF2-40B4-BE49-F238E27FC236}">
                <a16:creationId xmlns:a16="http://schemas.microsoft.com/office/drawing/2014/main" id="{9C67A1C0-2141-4A2E-A407-FEA53175B2A0}"/>
              </a:ext>
            </a:extLst>
          </p:cNvPr>
          <p:cNvSpPr>
            <a:spLocks noGrp="1"/>
          </p:cNvSpPr>
          <p:nvPr>
            <p:ph type="ftr" sz="quarter" idx="11"/>
          </p:nvPr>
        </p:nvSpPr>
        <p:spPr/>
        <p:txBody>
          <a:bodyPr/>
          <a:lstStyle/>
          <a:p>
            <a:r>
              <a:rPr lang="en-IN"/>
              <a:t>Dr Somaraju Suvvari                                                                                                        NITP -- CS3401</a:t>
            </a:r>
          </a:p>
        </p:txBody>
      </p:sp>
      <p:sp>
        <p:nvSpPr>
          <p:cNvPr id="42" name="Slide Number Placeholder 41">
            <a:extLst>
              <a:ext uri="{FF2B5EF4-FFF2-40B4-BE49-F238E27FC236}">
                <a16:creationId xmlns:a16="http://schemas.microsoft.com/office/drawing/2014/main" id="{1EDF2A11-4735-4F2D-BEE7-6A1BA9D8E7A1}"/>
              </a:ext>
            </a:extLst>
          </p:cNvPr>
          <p:cNvSpPr>
            <a:spLocks noGrp="1"/>
          </p:cNvSpPr>
          <p:nvPr>
            <p:ph type="sldNum" sz="quarter" idx="12"/>
          </p:nvPr>
        </p:nvSpPr>
        <p:spPr/>
        <p:txBody>
          <a:bodyPr/>
          <a:lstStyle/>
          <a:p>
            <a:fld id="{11B1A458-33C9-4BF4-B91A-A10851AC5830}" type="slidenum">
              <a:rPr lang="en-IN" smtClean="0"/>
              <a:t>21</a:t>
            </a:fld>
            <a:endParaRPr lang="en-IN"/>
          </a:p>
        </p:txBody>
      </p:sp>
    </p:spTree>
    <p:extLst>
      <p:ext uri="{BB962C8B-B14F-4D97-AF65-F5344CB8AC3E}">
        <p14:creationId xmlns:p14="http://schemas.microsoft.com/office/powerpoint/2010/main" val="1422277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00"/>
                                        <p:tgtEl>
                                          <p:spTgt spid="16"/>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wipe(down)">
                                      <p:cBhvr>
                                        <p:cTn id="10" dur="500"/>
                                        <p:tgtEl>
                                          <p:spTgt spid="19"/>
                                        </p:tgtEl>
                                      </p:cBhvr>
                                    </p:animEffect>
                                  </p:childTnLst>
                                </p:cTn>
                              </p:par>
                              <p:par>
                                <p:cTn id="11" presetID="22" presetClass="entr" presetSubtype="4"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wipe(down)">
                                      <p:cBhvr>
                                        <p:cTn id="13" dur="500"/>
                                        <p:tgtEl>
                                          <p:spTgt spid="15"/>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wipe(down)">
                                      <p:cBhvr>
                                        <p:cTn id="16" dur="500"/>
                                        <p:tgtEl>
                                          <p:spTgt spid="18"/>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wipe(down)">
                                      <p:cBhvr>
                                        <p:cTn id="19" dur="500"/>
                                        <p:tgtEl>
                                          <p:spTgt spid="17"/>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43"/>
                                        </p:tgtEl>
                                        <p:attrNameLst>
                                          <p:attrName>style.visibility</p:attrName>
                                        </p:attrNameLst>
                                      </p:cBhvr>
                                      <p:to>
                                        <p:strVal val="visible"/>
                                      </p:to>
                                    </p:set>
                                    <p:animEffect transition="in" filter="wipe(down)">
                                      <p:cBhvr>
                                        <p:cTn id="24" dur="500"/>
                                        <p:tgtEl>
                                          <p:spTgt spid="43"/>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wipe(down)">
                                      <p:cBhvr>
                                        <p:cTn id="29" dur="500"/>
                                        <p:tgtEl>
                                          <p:spTgt spid="3"/>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wipe(down)">
                                      <p:cBhvr>
                                        <p:cTn id="34" dur="500"/>
                                        <p:tgtEl>
                                          <p:spTgt spid="20"/>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nodeType="click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wipe(down)">
                                      <p:cBhvr>
                                        <p:cTn id="39" dur="500"/>
                                        <p:tgtEl>
                                          <p:spTgt spid="22"/>
                                        </p:tgtEl>
                                      </p:cBhvr>
                                    </p:animEffect>
                                  </p:childTnLst>
                                </p:cTn>
                              </p:par>
                              <p:par>
                                <p:cTn id="40" presetID="22" presetClass="entr" presetSubtype="4" fill="hold" grpId="0" nodeType="with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wipe(down)">
                                      <p:cBhvr>
                                        <p:cTn id="42" dur="500"/>
                                        <p:tgtEl>
                                          <p:spTgt spid="25"/>
                                        </p:tgtEl>
                                      </p:cBhvr>
                                    </p:animEffect>
                                  </p:childTnLst>
                                </p:cTn>
                              </p:par>
                              <p:par>
                                <p:cTn id="43" presetID="22" presetClass="entr" presetSubtype="4"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wipe(down)">
                                      <p:cBhvr>
                                        <p:cTn id="45" dur="500"/>
                                        <p:tgtEl>
                                          <p:spTgt spid="24"/>
                                        </p:tgtEl>
                                      </p:cBhvr>
                                    </p:animEffect>
                                  </p:childTnLst>
                                </p:cTn>
                              </p:par>
                              <p:par>
                                <p:cTn id="46" presetID="22" presetClass="entr" presetSubtype="4" fill="hold" grpId="0" nodeType="withEffect">
                                  <p:stCondLst>
                                    <p:cond delay="0"/>
                                  </p:stCondLst>
                                  <p:childTnLst>
                                    <p:set>
                                      <p:cBhvr>
                                        <p:cTn id="47" dur="1" fill="hold">
                                          <p:stCondLst>
                                            <p:cond delay="0"/>
                                          </p:stCondLst>
                                        </p:cTn>
                                        <p:tgtEl>
                                          <p:spTgt spid="26"/>
                                        </p:tgtEl>
                                        <p:attrNameLst>
                                          <p:attrName>style.visibility</p:attrName>
                                        </p:attrNameLst>
                                      </p:cBhvr>
                                      <p:to>
                                        <p:strVal val="visible"/>
                                      </p:to>
                                    </p:set>
                                    <p:animEffect transition="in" filter="wipe(down)">
                                      <p:cBhvr>
                                        <p:cTn id="48" dur="500"/>
                                        <p:tgtEl>
                                          <p:spTgt spid="26"/>
                                        </p:tgtEl>
                                      </p:cBhvr>
                                    </p:animEffect>
                                  </p:childTnLst>
                                </p:cTn>
                              </p:par>
                              <p:par>
                                <p:cTn id="49" presetID="22" presetClass="entr" presetSubtype="4" fill="hold" grpId="0" nodeType="withEffect">
                                  <p:stCondLst>
                                    <p:cond delay="0"/>
                                  </p:stCondLst>
                                  <p:childTnLst>
                                    <p:set>
                                      <p:cBhvr>
                                        <p:cTn id="50" dur="1" fill="hold">
                                          <p:stCondLst>
                                            <p:cond delay="0"/>
                                          </p:stCondLst>
                                        </p:cTn>
                                        <p:tgtEl>
                                          <p:spTgt spid="23"/>
                                        </p:tgtEl>
                                        <p:attrNameLst>
                                          <p:attrName>style.visibility</p:attrName>
                                        </p:attrNameLst>
                                      </p:cBhvr>
                                      <p:to>
                                        <p:strVal val="visible"/>
                                      </p:to>
                                    </p:set>
                                    <p:animEffect transition="in" filter="wipe(down)">
                                      <p:cBhvr>
                                        <p:cTn id="51" dur="500"/>
                                        <p:tgtEl>
                                          <p:spTgt spid="23"/>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4" fill="hold" grpId="0" nodeType="clickEffect">
                                  <p:stCondLst>
                                    <p:cond delay="0"/>
                                  </p:stCondLst>
                                  <p:childTnLst>
                                    <p:set>
                                      <p:cBhvr>
                                        <p:cTn id="55" dur="1" fill="hold">
                                          <p:stCondLst>
                                            <p:cond delay="0"/>
                                          </p:stCondLst>
                                        </p:cTn>
                                        <p:tgtEl>
                                          <p:spTgt spid="9"/>
                                        </p:tgtEl>
                                        <p:attrNameLst>
                                          <p:attrName>style.visibility</p:attrName>
                                        </p:attrNameLst>
                                      </p:cBhvr>
                                      <p:to>
                                        <p:strVal val="visible"/>
                                      </p:to>
                                    </p:set>
                                    <p:animEffect transition="in" filter="wipe(down)">
                                      <p:cBhvr>
                                        <p:cTn id="56" dur="500"/>
                                        <p:tgtEl>
                                          <p:spTgt spid="9"/>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grpId="0" nodeType="clickEffect">
                                  <p:stCondLst>
                                    <p:cond delay="0"/>
                                  </p:stCondLst>
                                  <p:childTnLst>
                                    <p:set>
                                      <p:cBhvr>
                                        <p:cTn id="60" dur="1" fill="hold">
                                          <p:stCondLst>
                                            <p:cond delay="0"/>
                                          </p:stCondLst>
                                        </p:cTn>
                                        <p:tgtEl>
                                          <p:spTgt spid="46"/>
                                        </p:tgtEl>
                                        <p:attrNameLst>
                                          <p:attrName>style.visibility</p:attrName>
                                        </p:attrNameLst>
                                      </p:cBhvr>
                                      <p:to>
                                        <p:strVal val="visible"/>
                                      </p:to>
                                    </p:set>
                                    <p:animEffect transition="in" filter="wipe(down)">
                                      <p:cBhvr>
                                        <p:cTn id="61" dur="500"/>
                                        <p:tgtEl>
                                          <p:spTgt spid="46"/>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4" fill="hold" grpId="0" nodeType="clickEffect">
                                  <p:stCondLst>
                                    <p:cond delay="0"/>
                                  </p:stCondLst>
                                  <p:childTnLst>
                                    <p:set>
                                      <p:cBhvr>
                                        <p:cTn id="65" dur="1" fill="hold">
                                          <p:stCondLst>
                                            <p:cond delay="0"/>
                                          </p:stCondLst>
                                        </p:cTn>
                                        <p:tgtEl>
                                          <p:spTgt spid="52"/>
                                        </p:tgtEl>
                                        <p:attrNameLst>
                                          <p:attrName>style.visibility</p:attrName>
                                        </p:attrNameLst>
                                      </p:cBhvr>
                                      <p:to>
                                        <p:strVal val="visible"/>
                                      </p:to>
                                    </p:set>
                                    <p:animEffect transition="in" filter="wipe(down)">
                                      <p:cBhvr>
                                        <p:cTn id="66" dur="500"/>
                                        <p:tgtEl>
                                          <p:spTgt spid="52"/>
                                        </p:tgtEl>
                                      </p:cBhvr>
                                    </p:animEffect>
                                  </p:childTnLst>
                                </p:cTn>
                              </p:par>
                              <p:par>
                                <p:cTn id="67" presetID="22" presetClass="entr" presetSubtype="4" fill="hold" grpId="0" nodeType="withEffect">
                                  <p:stCondLst>
                                    <p:cond delay="0"/>
                                  </p:stCondLst>
                                  <p:childTnLst>
                                    <p:set>
                                      <p:cBhvr>
                                        <p:cTn id="68" dur="1" fill="hold">
                                          <p:stCondLst>
                                            <p:cond delay="0"/>
                                          </p:stCondLst>
                                        </p:cTn>
                                        <p:tgtEl>
                                          <p:spTgt spid="29"/>
                                        </p:tgtEl>
                                        <p:attrNameLst>
                                          <p:attrName>style.visibility</p:attrName>
                                        </p:attrNameLst>
                                      </p:cBhvr>
                                      <p:to>
                                        <p:strVal val="visible"/>
                                      </p:to>
                                    </p:set>
                                    <p:animEffect transition="in" filter="wipe(down)">
                                      <p:cBhvr>
                                        <p:cTn id="69" dur="500"/>
                                        <p:tgtEl>
                                          <p:spTgt spid="29"/>
                                        </p:tgtEl>
                                      </p:cBhvr>
                                    </p:animEffect>
                                  </p:childTnLst>
                                </p:cTn>
                              </p:par>
                              <p:par>
                                <p:cTn id="70" presetID="22" presetClass="entr" presetSubtype="4" fill="hold" grpId="0" nodeType="withEffect">
                                  <p:stCondLst>
                                    <p:cond delay="0"/>
                                  </p:stCondLst>
                                  <p:childTnLst>
                                    <p:set>
                                      <p:cBhvr>
                                        <p:cTn id="71" dur="1" fill="hold">
                                          <p:stCondLst>
                                            <p:cond delay="0"/>
                                          </p:stCondLst>
                                        </p:cTn>
                                        <p:tgtEl>
                                          <p:spTgt spid="30"/>
                                        </p:tgtEl>
                                        <p:attrNameLst>
                                          <p:attrName>style.visibility</p:attrName>
                                        </p:attrNameLst>
                                      </p:cBhvr>
                                      <p:to>
                                        <p:strVal val="visible"/>
                                      </p:to>
                                    </p:set>
                                    <p:animEffect transition="in" filter="wipe(down)">
                                      <p:cBhvr>
                                        <p:cTn id="72" dur="500"/>
                                        <p:tgtEl>
                                          <p:spTgt spid="30"/>
                                        </p:tgtEl>
                                      </p:cBhvr>
                                    </p:animEffect>
                                  </p:childTnLst>
                                </p:cTn>
                              </p:par>
                              <p:par>
                                <p:cTn id="73" presetID="22" presetClass="entr" presetSubtype="4" fill="hold" grpId="0" nodeType="withEffect">
                                  <p:stCondLst>
                                    <p:cond delay="0"/>
                                  </p:stCondLst>
                                  <p:childTnLst>
                                    <p:set>
                                      <p:cBhvr>
                                        <p:cTn id="74" dur="1" fill="hold">
                                          <p:stCondLst>
                                            <p:cond delay="0"/>
                                          </p:stCondLst>
                                        </p:cTn>
                                        <p:tgtEl>
                                          <p:spTgt spid="31"/>
                                        </p:tgtEl>
                                        <p:attrNameLst>
                                          <p:attrName>style.visibility</p:attrName>
                                        </p:attrNameLst>
                                      </p:cBhvr>
                                      <p:to>
                                        <p:strVal val="visible"/>
                                      </p:to>
                                    </p:set>
                                    <p:animEffect transition="in" filter="wipe(down)">
                                      <p:cBhvr>
                                        <p:cTn id="75" dur="500"/>
                                        <p:tgtEl>
                                          <p:spTgt spid="31"/>
                                        </p:tgtEl>
                                      </p:cBhvr>
                                    </p:animEffect>
                                  </p:childTnLst>
                                </p:cTn>
                              </p:par>
                              <p:par>
                                <p:cTn id="76" presetID="22" presetClass="entr" presetSubtype="4" fill="hold" grpId="0" nodeType="withEffect">
                                  <p:stCondLst>
                                    <p:cond delay="0"/>
                                  </p:stCondLst>
                                  <p:childTnLst>
                                    <p:set>
                                      <p:cBhvr>
                                        <p:cTn id="77" dur="1" fill="hold">
                                          <p:stCondLst>
                                            <p:cond delay="0"/>
                                          </p:stCondLst>
                                        </p:cTn>
                                        <p:tgtEl>
                                          <p:spTgt spid="28"/>
                                        </p:tgtEl>
                                        <p:attrNameLst>
                                          <p:attrName>style.visibility</p:attrName>
                                        </p:attrNameLst>
                                      </p:cBhvr>
                                      <p:to>
                                        <p:strVal val="visible"/>
                                      </p:to>
                                    </p:set>
                                    <p:animEffect transition="in" filter="wipe(down)">
                                      <p:cBhvr>
                                        <p:cTn id="78" dur="500"/>
                                        <p:tgtEl>
                                          <p:spTgt spid="28"/>
                                        </p:tgtEl>
                                      </p:cBhvr>
                                    </p:animEffect>
                                  </p:childTnLst>
                                </p:cTn>
                              </p:par>
                              <p:par>
                                <p:cTn id="79" presetID="22" presetClass="entr" presetSubtype="4" fill="hold" nodeType="withEffect">
                                  <p:stCondLst>
                                    <p:cond delay="0"/>
                                  </p:stCondLst>
                                  <p:childTnLst>
                                    <p:set>
                                      <p:cBhvr>
                                        <p:cTn id="80" dur="1" fill="hold">
                                          <p:stCondLst>
                                            <p:cond delay="0"/>
                                          </p:stCondLst>
                                        </p:cTn>
                                        <p:tgtEl>
                                          <p:spTgt spid="27"/>
                                        </p:tgtEl>
                                        <p:attrNameLst>
                                          <p:attrName>style.visibility</p:attrName>
                                        </p:attrNameLst>
                                      </p:cBhvr>
                                      <p:to>
                                        <p:strVal val="visible"/>
                                      </p:to>
                                    </p:set>
                                    <p:animEffect transition="in" filter="wipe(down)">
                                      <p:cBhvr>
                                        <p:cTn id="81" dur="500"/>
                                        <p:tgtEl>
                                          <p:spTgt spid="27"/>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4" fill="hold" grpId="0" nodeType="clickEffect">
                                  <p:stCondLst>
                                    <p:cond delay="0"/>
                                  </p:stCondLst>
                                  <p:childTnLst>
                                    <p:set>
                                      <p:cBhvr>
                                        <p:cTn id="85" dur="1" fill="hold">
                                          <p:stCondLst>
                                            <p:cond delay="0"/>
                                          </p:stCondLst>
                                        </p:cTn>
                                        <p:tgtEl>
                                          <p:spTgt spid="10"/>
                                        </p:tgtEl>
                                        <p:attrNameLst>
                                          <p:attrName>style.visibility</p:attrName>
                                        </p:attrNameLst>
                                      </p:cBhvr>
                                      <p:to>
                                        <p:strVal val="visible"/>
                                      </p:to>
                                    </p:set>
                                    <p:animEffect transition="in" filter="wipe(down)">
                                      <p:cBhvr>
                                        <p:cTn id="86" dur="500"/>
                                        <p:tgtEl>
                                          <p:spTgt spid="10"/>
                                        </p:tgtEl>
                                      </p:cBhvr>
                                    </p:animEffect>
                                  </p:childTnLst>
                                </p:cTn>
                              </p:par>
                              <p:par>
                                <p:cTn id="87" presetID="22" presetClass="entr" presetSubtype="4" fill="hold" grpId="0" nodeType="withEffect">
                                  <p:stCondLst>
                                    <p:cond delay="0"/>
                                  </p:stCondLst>
                                  <p:childTnLst>
                                    <p:set>
                                      <p:cBhvr>
                                        <p:cTn id="88" dur="1" fill="hold">
                                          <p:stCondLst>
                                            <p:cond delay="0"/>
                                          </p:stCondLst>
                                        </p:cTn>
                                        <p:tgtEl>
                                          <p:spTgt spid="21"/>
                                        </p:tgtEl>
                                        <p:attrNameLst>
                                          <p:attrName>style.visibility</p:attrName>
                                        </p:attrNameLst>
                                      </p:cBhvr>
                                      <p:to>
                                        <p:strVal val="visible"/>
                                      </p:to>
                                    </p:set>
                                    <p:animEffect transition="in" filter="wipe(down)">
                                      <p:cBhvr>
                                        <p:cTn id="89" dur="500"/>
                                        <p:tgtEl>
                                          <p:spTgt spid="21"/>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4" fill="hold" grpId="0" nodeType="clickEffect">
                                  <p:stCondLst>
                                    <p:cond delay="0"/>
                                  </p:stCondLst>
                                  <p:childTnLst>
                                    <p:set>
                                      <p:cBhvr>
                                        <p:cTn id="93" dur="1" fill="hold">
                                          <p:stCondLst>
                                            <p:cond delay="0"/>
                                          </p:stCondLst>
                                        </p:cTn>
                                        <p:tgtEl>
                                          <p:spTgt spid="47"/>
                                        </p:tgtEl>
                                        <p:attrNameLst>
                                          <p:attrName>style.visibility</p:attrName>
                                        </p:attrNameLst>
                                      </p:cBhvr>
                                      <p:to>
                                        <p:strVal val="visible"/>
                                      </p:to>
                                    </p:set>
                                    <p:animEffect transition="in" filter="wipe(down)">
                                      <p:cBhvr>
                                        <p:cTn id="94" dur="500"/>
                                        <p:tgtEl>
                                          <p:spTgt spid="47"/>
                                        </p:tgtEl>
                                      </p:cBhvr>
                                    </p:animEffect>
                                  </p:childTnLst>
                                </p:cTn>
                              </p:par>
                            </p:childTnLst>
                          </p:cTn>
                        </p:par>
                      </p:childTnLst>
                    </p:cTn>
                  </p:par>
                  <p:par>
                    <p:cTn id="95" fill="hold">
                      <p:stCondLst>
                        <p:cond delay="indefinite"/>
                      </p:stCondLst>
                      <p:childTnLst>
                        <p:par>
                          <p:cTn id="96" fill="hold">
                            <p:stCondLst>
                              <p:cond delay="0"/>
                            </p:stCondLst>
                            <p:childTnLst>
                              <p:par>
                                <p:cTn id="97" presetID="22" presetClass="entr" presetSubtype="4" fill="hold" grpId="0" nodeType="clickEffect">
                                  <p:stCondLst>
                                    <p:cond delay="0"/>
                                  </p:stCondLst>
                                  <p:childTnLst>
                                    <p:set>
                                      <p:cBhvr>
                                        <p:cTn id="98" dur="1" fill="hold">
                                          <p:stCondLst>
                                            <p:cond delay="0"/>
                                          </p:stCondLst>
                                        </p:cTn>
                                        <p:tgtEl>
                                          <p:spTgt spid="8"/>
                                        </p:tgtEl>
                                        <p:attrNameLst>
                                          <p:attrName>style.visibility</p:attrName>
                                        </p:attrNameLst>
                                      </p:cBhvr>
                                      <p:to>
                                        <p:strVal val="visible"/>
                                      </p:to>
                                    </p:set>
                                    <p:animEffect transition="in" filter="wipe(down)">
                                      <p:cBhvr>
                                        <p:cTn id="99" dur="500"/>
                                        <p:tgtEl>
                                          <p:spTgt spid="8"/>
                                        </p:tgtEl>
                                      </p:cBhvr>
                                    </p:animEffect>
                                  </p:childTnLst>
                                </p:cTn>
                              </p:par>
                              <p:par>
                                <p:cTn id="100" presetID="22" presetClass="entr" presetSubtype="4" fill="hold" grpId="0" nodeType="withEffect">
                                  <p:stCondLst>
                                    <p:cond delay="0"/>
                                  </p:stCondLst>
                                  <p:childTnLst>
                                    <p:set>
                                      <p:cBhvr>
                                        <p:cTn id="101" dur="1" fill="hold">
                                          <p:stCondLst>
                                            <p:cond delay="0"/>
                                          </p:stCondLst>
                                        </p:cTn>
                                        <p:tgtEl>
                                          <p:spTgt spid="5"/>
                                        </p:tgtEl>
                                        <p:attrNameLst>
                                          <p:attrName>style.visibility</p:attrName>
                                        </p:attrNameLst>
                                      </p:cBhvr>
                                      <p:to>
                                        <p:strVal val="visible"/>
                                      </p:to>
                                    </p:set>
                                    <p:animEffect transition="in" filter="wipe(down)">
                                      <p:cBhvr>
                                        <p:cTn id="102" dur="500"/>
                                        <p:tgtEl>
                                          <p:spTgt spid="5"/>
                                        </p:tgtEl>
                                      </p:cBhvr>
                                    </p:animEffect>
                                  </p:childTnLst>
                                </p:cTn>
                              </p:par>
                              <p:par>
                                <p:cTn id="103" presetID="22" presetClass="entr" presetSubtype="4" fill="hold" nodeType="withEffect">
                                  <p:stCondLst>
                                    <p:cond delay="0"/>
                                  </p:stCondLst>
                                  <p:childTnLst>
                                    <p:set>
                                      <p:cBhvr>
                                        <p:cTn id="104" dur="1" fill="hold">
                                          <p:stCondLst>
                                            <p:cond delay="0"/>
                                          </p:stCondLst>
                                        </p:cTn>
                                        <p:tgtEl>
                                          <p:spTgt spid="4"/>
                                        </p:tgtEl>
                                        <p:attrNameLst>
                                          <p:attrName>style.visibility</p:attrName>
                                        </p:attrNameLst>
                                      </p:cBhvr>
                                      <p:to>
                                        <p:strVal val="visible"/>
                                      </p:to>
                                    </p:set>
                                    <p:animEffect transition="in" filter="wipe(down)">
                                      <p:cBhvr>
                                        <p:cTn id="105" dur="500"/>
                                        <p:tgtEl>
                                          <p:spTgt spid="4"/>
                                        </p:tgtEl>
                                      </p:cBhvr>
                                    </p:animEffect>
                                  </p:childTnLst>
                                </p:cTn>
                              </p:par>
                              <p:par>
                                <p:cTn id="106" presetID="22" presetClass="entr" presetSubtype="4" fill="hold" grpId="0" nodeType="withEffect">
                                  <p:stCondLst>
                                    <p:cond delay="0"/>
                                  </p:stCondLst>
                                  <p:childTnLst>
                                    <p:set>
                                      <p:cBhvr>
                                        <p:cTn id="107" dur="1" fill="hold">
                                          <p:stCondLst>
                                            <p:cond delay="0"/>
                                          </p:stCondLst>
                                        </p:cTn>
                                        <p:tgtEl>
                                          <p:spTgt spid="6"/>
                                        </p:tgtEl>
                                        <p:attrNameLst>
                                          <p:attrName>style.visibility</p:attrName>
                                        </p:attrNameLst>
                                      </p:cBhvr>
                                      <p:to>
                                        <p:strVal val="visible"/>
                                      </p:to>
                                    </p:set>
                                    <p:animEffect transition="in" filter="wipe(down)">
                                      <p:cBhvr>
                                        <p:cTn id="108" dur="500"/>
                                        <p:tgtEl>
                                          <p:spTgt spid="6"/>
                                        </p:tgtEl>
                                      </p:cBhvr>
                                    </p:animEffect>
                                  </p:childTnLst>
                                </p:cTn>
                              </p:par>
                              <p:par>
                                <p:cTn id="109" presetID="22" presetClass="entr" presetSubtype="4" fill="hold" grpId="0" nodeType="withEffect">
                                  <p:stCondLst>
                                    <p:cond delay="0"/>
                                  </p:stCondLst>
                                  <p:childTnLst>
                                    <p:set>
                                      <p:cBhvr>
                                        <p:cTn id="110" dur="1" fill="hold">
                                          <p:stCondLst>
                                            <p:cond delay="0"/>
                                          </p:stCondLst>
                                        </p:cTn>
                                        <p:tgtEl>
                                          <p:spTgt spid="7"/>
                                        </p:tgtEl>
                                        <p:attrNameLst>
                                          <p:attrName>style.visibility</p:attrName>
                                        </p:attrNameLst>
                                      </p:cBhvr>
                                      <p:to>
                                        <p:strVal val="visible"/>
                                      </p:to>
                                    </p:set>
                                    <p:animEffect transition="in" filter="wipe(down)">
                                      <p:cBhvr>
                                        <p:cTn id="111" dur="500"/>
                                        <p:tgtEl>
                                          <p:spTgt spid="7"/>
                                        </p:tgtEl>
                                      </p:cBhvr>
                                    </p:animEffect>
                                  </p:childTnLst>
                                </p:cTn>
                              </p:par>
                            </p:childTnLst>
                          </p:cTn>
                        </p:par>
                      </p:childTnLst>
                    </p:cTn>
                  </p:par>
                  <p:par>
                    <p:cTn id="112" fill="hold">
                      <p:stCondLst>
                        <p:cond delay="indefinite"/>
                      </p:stCondLst>
                      <p:childTnLst>
                        <p:par>
                          <p:cTn id="113" fill="hold">
                            <p:stCondLst>
                              <p:cond delay="0"/>
                            </p:stCondLst>
                            <p:childTnLst>
                              <p:par>
                                <p:cTn id="114" presetID="22" presetClass="entr" presetSubtype="4" fill="hold" grpId="0" nodeType="clickEffect">
                                  <p:stCondLst>
                                    <p:cond delay="0"/>
                                  </p:stCondLst>
                                  <p:childTnLst>
                                    <p:set>
                                      <p:cBhvr>
                                        <p:cTn id="115" dur="1" fill="hold">
                                          <p:stCondLst>
                                            <p:cond delay="0"/>
                                          </p:stCondLst>
                                        </p:cTn>
                                        <p:tgtEl>
                                          <p:spTgt spid="11"/>
                                        </p:tgtEl>
                                        <p:attrNameLst>
                                          <p:attrName>style.visibility</p:attrName>
                                        </p:attrNameLst>
                                      </p:cBhvr>
                                      <p:to>
                                        <p:strVal val="visible"/>
                                      </p:to>
                                    </p:set>
                                    <p:animEffect transition="in" filter="wipe(down)">
                                      <p:cBhvr>
                                        <p:cTn id="116" dur="500"/>
                                        <p:tgtEl>
                                          <p:spTgt spid="11"/>
                                        </p:tgtEl>
                                      </p:cBhvr>
                                    </p:animEffect>
                                  </p:childTnLst>
                                </p:cTn>
                              </p:par>
                            </p:childTnLst>
                          </p:cTn>
                        </p:par>
                      </p:childTnLst>
                    </p:cTn>
                  </p:par>
                  <p:par>
                    <p:cTn id="117" fill="hold">
                      <p:stCondLst>
                        <p:cond delay="indefinite"/>
                      </p:stCondLst>
                      <p:childTnLst>
                        <p:par>
                          <p:cTn id="118" fill="hold">
                            <p:stCondLst>
                              <p:cond delay="0"/>
                            </p:stCondLst>
                            <p:childTnLst>
                              <p:par>
                                <p:cTn id="119" presetID="22" presetClass="entr" presetSubtype="4" fill="hold" grpId="0" nodeType="clickEffect">
                                  <p:stCondLst>
                                    <p:cond delay="0"/>
                                  </p:stCondLst>
                                  <p:childTnLst>
                                    <p:set>
                                      <p:cBhvr>
                                        <p:cTn id="120" dur="1" fill="hold">
                                          <p:stCondLst>
                                            <p:cond delay="0"/>
                                          </p:stCondLst>
                                        </p:cTn>
                                        <p:tgtEl>
                                          <p:spTgt spid="48"/>
                                        </p:tgtEl>
                                        <p:attrNameLst>
                                          <p:attrName>style.visibility</p:attrName>
                                        </p:attrNameLst>
                                      </p:cBhvr>
                                      <p:to>
                                        <p:strVal val="visible"/>
                                      </p:to>
                                    </p:set>
                                    <p:animEffect transition="in" filter="wipe(down)">
                                      <p:cBhvr>
                                        <p:cTn id="121" dur="500"/>
                                        <p:tgtEl>
                                          <p:spTgt spid="48"/>
                                        </p:tgtEl>
                                      </p:cBhvr>
                                    </p:animEffect>
                                  </p:childTnLst>
                                </p:cTn>
                              </p:par>
                            </p:childTnLst>
                          </p:cTn>
                        </p:par>
                      </p:childTnLst>
                    </p:cTn>
                  </p:par>
                  <p:par>
                    <p:cTn id="122" fill="hold">
                      <p:stCondLst>
                        <p:cond delay="indefinite"/>
                      </p:stCondLst>
                      <p:childTnLst>
                        <p:par>
                          <p:cTn id="123" fill="hold">
                            <p:stCondLst>
                              <p:cond delay="0"/>
                            </p:stCondLst>
                            <p:childTnLst>
                              <p:par>
                                <p:cTn id="124" presetID="22" presetClass="entr" presetSubtype="4" fill="hold" grpId="0" nodeType="clickEffect">
                                  <p:stCondLst>
                                    <p:cond delay="0"/>
                                  </p:stCondLst>
                                  <p:childTnLst>
                                    <p:set>
                                      <p:cBhvr>
                                        <p:cTn id="125" dur="1" fill="hold">
                                          <p:stCondLst>
                                            <p:cond delay="0"/>
                                          </p:stCondLst>
                                        </p:cTn>
                                        <p:tgtEl>
                                          <p:spTgt spid="36"/>
                                        </p:tgtEl>
                                        <p:attrNameLst>
                                          <p:attrName>style.visibility</p:attrName>
                                        </p:attrNameLst>
                                      </p:cBhvr>
                                      <p:to>
                                        <p:strVal val="visible"/>
                                      </p:to>
                                    </p:set>
                                    <p:animEffect transition="in" filter="wipe(down)">
                                      <p:cBhvr>
                                        <p:cTn id="126" dur="500"/>
                                        <p:tgtEl>
                                          <p:spTgt spid="36"/>
                                        </p:tgtEl>
                                      </p:cBhvr>
                                    </p:animEffect>
                                  </p:childTnLst>
                                </p:cTn>
                              </p:par>
                              <p:par>
                                <p:cTn id="127" presetID="22" presetClass="entr" presetSubtype="4" fill="hold" nodeType="withEffect">
                                  <p:stCondLst>
                                    <p:cond delay="0"/>
                                  </p:stCondLst>
                                  <p:childTnLst>
                                    <p:set>
                                      <p:cBhvr>
                                        <p:cTn id="128" dur="1" fill="hold">
                                          <p:stCondLst>
                                            <p:cond delay="0"/>
                                          </p:stCondLst>
                                        </p:cTn>
                                        <p:tgtEl>
                                          <p:spTgt spid="32"/>
                                        </p:tgtEl>
                                        <p:attrNameLst>
                                          <p:attrName>style.visibility</p:attrName>
                                        </p:attrNameLst>
                                      </p:cBhvr>
                                      <p:to>
                                        <p:strVal val="visible"/>
                                      </p:to>
                                    </p:set>
                                    <p:animEffect transition="in" filter="wipe(down)">
                                      <p:cBhvr>
                                        <p:cTn id="129" dur="500"/>
                                        <p:tgtEl>
                                          <p:spTgt spid="32"/>
                                        </p:tgtEl>
                                      </p:cBhvr>
                                    </p:animEffect>
                                  </p:childTnLst>
                                </p:cTn>
                              </p:par>
                              <p:par>
                                <p:cTn id="130" presetID="22" presetClass="entr" presetSubtype="4" fill="hold" grpId="0" nodeType="withEffect">
                                  <p:stCondLst>
                                    <p:cond delay="0"/>
                                  </p:stCondLst>
                                  <p:childTnLst>
                                    <p:set>
                                      <p:cBhvr>
                                        <p:cTn id="131" dur="1" fill="hold">
                                          <p:stCondLst>
                                            <p:cond delay="0"/>
                                          </p:stCondLst>
                                        </p:cTn>
                                        <p:tgtEl>
                                          <p:spTgt spid="35"/>
                                        </p:tgtEl>
                                        <p:attrNameLst>
                                          <p:attrName>style.visibility</p:attrName>
                                        </p:attrNameLst>
                                      </p:cBhvr>
                                      <p:to>
                                        <p:strVal val="visible"/>
                                      </p:to>
                                    </p:set>
                                    <p:animEffect transition="in" filter="wipe(down)">
                                      <p:cBhvr>
                                        <p:cTn id="132" dur="500"/>
                                        <p:tgtEl>
                                          <p:spTgt spid="35"/>
                                        </p:tgtEl>
                                      </p:cBhvr>
                                    </p:animEffect>
                                  </p:childTnLst>
                                </p:cTn>
                              </p:par>
                              <p:par>
                                <p:cTn id="133" presetID="22" presetClass="entr" presetSubtype="4" fill="hold" grpId="0" nodeType="withEffect">
                                  <p:stCondLst>
                                    <p:cond delay="0"/>
                                  </p:stCondLst>
                                  <p:childTnLst>
                                    <p:set>
                                      <p:cBhvr>
                                        <p:cTn id="134" dur="1" fill="hold">
                                          <p:stCondLst>
                                            <p:cond delay="0"/>
                                          </p:stCondLst>
                                        </p:cTn>
                                        <p:tgtEl>
                                          <p:spTgt spid="33"/>
                                        </p:tgtEl>
                                        <p:attrNameLst>
                                          <p:attrName>style.visibility</p:attrName>
                                        </p:attrNameLst>
                                      </p:cBhvr>
                                      <p:to>
                                        <p:strVal val="visible"/>
                                      </p:to>
                                    </p:set>
                                    <p:animEffect transition="in" filter="wipe(down)">
                                      <p:cBhvr>
                                        <p:cTn id="135" dur="500"/>
                                        <p:tgtEl>
                                          <p:spTgt spid="33"/>
                                        </p:tgtEl>
                                      </p:cBhvr>
                                    </p:animEffect>
                                  </p:childTnLst>
                                </p:cTn>
                              </p:par>
                              <p:par>
                                <p:cTn id="136" presetID="22" presetClass="entr" presetSubtype="4" fill="hold" grpId="0" nodeType="withEffect">
                                  <p:stCondLst>
                                    <p:cond delay="0"/>
                                  </p:stCondLst>
                                  <p:childTnLst>
                                    <p:set>
                                      <p:cBhvr>
                                        <p:cTn id="137" dur="1" fill="hold">
                                          <p:stCondLst>
                                            <p:cond delay="0"/>
                                          </p:stCondLst>
                                        </p:cTn>
                                        <p:tgtEl>
                                          <p:spTgt spid="34"/>
                                        </p:tgtEl>
                                        <p:attrNameLst>
                                          <p:attrName>style.visibility</p:attrName>
                                        </p:attrNameLst>
                                      </p:cBhvr>
                                      <p:to>
                                        <p:strVal val="visible"/>
                                      </p:to>
                                    </p:set>
                                    <p:animEffect transition="in" filter="wipe(down)">
                                      <p:cBhvr>
                                        <p:cTn id="138" dur="500"/>
                                        <p:tgtEl>
                                          <p:spTgt spid="34"/>
                                        </p:tgtEl>
                                      </p:cBhvr>
                                    </p:animEffect>
                                  </p:childTnLst>
                                </p:cTn>
                              </p:par>
                              <p:par>
                                <p:cTn id="139" presetID="22" presetClass="entr" presetSubtype="4" fill="hold" grpId="0" nodeType="withEffect">
                                  <p:stCondLst>
                                    <p:cond delay="0"/>
                                  </p:stCondLst>
                                  <p:childTnLst>
                                    <p:set>
                                      <p:cBhvr>
                                        <p:cTn id="140" dur="1" fill="hold">
                                          <p:stCondLst>
                                            <p:cond delay="0"/>
                                          </p:stCondLst>
                                        </p:cTn>
                                        <p:tgtEl>
                                          <p:spTgt spid="53"/>
                                        </p:tgtEl>
                                        <p:attrNameLst>
                                          <p:attrName>style.visibility</p:attrName>
                                        </p:attrNameLst>
                                      </p:cBhvr>
                                      <p:to>
                                        <p:strVal val="visible"/>
                                      </p:to>
                                    </p:set>
                                    <p:animEffect transition="in" filter="wipe(down)">
                                      <p:cBhvr>
                                        <p:cTn id="141" dur="500"/>
                                        <p:tgtEl>
                                          <p:spTgt spid="53"/>
                                        </p:tgtEl>
                                      </p:cBhvr>
                                    </p:animEffect>
                                  </p:childTnLst>
                                </p:cTn>
                              </p:par>
                            </p:childTnLst>
                          </p:cTn>
                        </p:par>
                      </p:childTnLst>
                    </p:cTn>
                  </p:par>
                  <p:par>
                    <p:cTn id="142" fill="hold">
                      <p:stCondLst>
                        <p:cond delay="indefinite"/>
                      </p:stCondLst>
                      <p:childTnLst>
                        <p:par>
                          <p:cTn id="143" fill="hold">
                            <p:stCondLst>
                              <p:cond delay="0"/>
                            </p:stCondLst>
                            <p:childTnLst>
                              <p:par>
                                <p:cTn id="144" presetID="22" presetClass="entr" presetSubtype="4" fill="hold" grpId="0" nodeType="clickEffect">
                                  <p:stCondLst>
                                    <p:cond delay="0"/>
                                  </p:stCondLst>
                                  <p:childTnLst>
                                    <p:set>
                                      <p:cBhvr>
                                        <p:cTn id="145" dur="1" fill="hold">
                                          <p:stCondLst>
                                            <p:cond delay="0"/>
                                          </p:stCondLst>
                                        </p:cTn>
                                        <p:tgtEl>
                                          <p:spTgt spid="54"/>
                                        </p:tgtEl>
                                        <p:attrNameLst>
                                          <p:attrName>style.visibility</p:attrName>
                                        </p:attrNameLst>
                                      </p:cBhvr>
                                      <p:to>
                                        <p:strVal val="visible"/>
                                      </p:to>
                                    </p:set>
                                    <p:animEffect transition="in" filter="wipe(down)">
                                      <p:cBhvr>
                                        <p:cTn id="146" dur="500"/>
                                        <p:tgtEl>
                                          <p:spTgt spid="54"/>
                                        </p:tgtEl>
                                      </p:cBhvr>
                                    </p:animEffect>
                                  </p:childTnLst>
                                </p:cTn>
                              </p:par>
                            </p:childTnLst>
                          </p:cTn>
                        </p:par>
                      </p:childTnLst>
                    </p:cTn>
                  </p:par>
                  <p:par>
                    <p:cTn id="147" fill="hold">
                      <p:stCondLst>
                        <p:cond delay="indefinite"/>
                      </p:stCondLst>
                      <p:childTnLst>
                        <p:par>
                          <p:cTn id="148" fill="hold">
                            <p:stCondLst>
                              <p:cond delay="0"/>
                            </p:stCondLst>
                            <p:childTnLst>
                              <p:par>
                                <p:cTn id="149" presetID="22" presetClass="entr" presetSubtype="4" fill="hold" grpId="0" nodeType="clickEffect">
                                  <p:stCondLst>
                                    <p:cond delay="0"/>
                                  </p:stCondLst>
                                  <p:childTnLst>
                                    <p:set>
                                      <p:cBhvr>
                                        <p:cTn id="150" dur="1" fill="hold">
                                          <p:stCondLst>
                                            <p:cond delay="0"/>
                                          </p:stCondLst>
                                        </p:cTn>
                                        <p:tgtEl>
                                          <p:spTgt spid="38"/>
                                        </p:tgtEl>
                                        <p:attrNameLst>
                                          <p:attrName>style.visibility</p:attrName>
                                        </p:attrNameLst>
                                      </p:cBhvr>
                                      <p:to>
                                        <p:strVal val="visible"/>
                                      </p:to>
                                    </p:set>
                                    <p:animEffect transition="in" filter="wipe(down)">
                                      <p:cBhvr>
                                        <p:cTn id="151" dur="500"/>
                                        <p:tgtEl>
                                          <p:spTgt spid="38"/>
                                        </p:tgtEl>
                                      </p:cBhvr>
                                    </p:animEffect>
                                  </p:childTnLst>
                                </p:cTn>
                              </p:par>
                              <p:par>
                                <p:cTn id="152" presetID="22" presetClass="entr" presetSubtype="4" fill="hold" grpId="0" nodeType="withEffect">
                                  <p:stCondLst>
                                    <p:cond delay="0"/>
                                  </p:stCondLst>
                                  <p:childTnLst>
                                    <p:set>
                                      <p:cBhvr>
                                        <p:cTn id="153" dur="1" fill="hold">
                                          <p:stCondLst>
                                            <p:cond delay="0"/>
                                          </p:stCondLst>
                                        </p:cTn>
                                        <p:tgtEl>
                                          <p:spTgt spid="41"/>
                                        </p:tgtEl>
                                        <p:attrNameLst>
                                          <p:attrName>style.visibility</p:attrName>
                                        </p:attrNameLst>
                                      </p:cBhvr>
                                      <p:to>
                                        <p:strVal val="visible"/>
                                      </p:to>
                                    </p:set>
                                    <p:animEffect transition="in" filter="wipe(down)">
                                      <p:cBhvr>
                                        <p:cTn id="154" dur="500"/>
                                        <p:tgtEl>
                                          <p:spTgt spid="41"/>
                                        </p:tgtEl>
                                      </p:cBhvr>
                                    </p:animEffect>
                                  </p:childTnLst>
                                </p:cTn>
                              </p:par>
                              <p:par>
                                <p:cTn id="155" presetID="22" presetClass="entr" presetSubtype="4" fill="hold" grpId="0" nodeType="withEffect">
                                  <p:stCondLst>
                                    <p:cond delay="0"/>
                                  </p:stCondLst>
                                  <p:childTnLst>
                                    <p:set>
                                      <p:cBhvr>
                                        <p:cTn id="156" dur="1" fill="hold">
                                          <p:stCondLst>
                                            <p:cond delay="0"/>
                                          </p:stCondLst>
                                        </p:cTn>
                                        <p:tgtEl>
                                          <p:spTgt spid="40"/>
                                        </p:tgtEl>
                                        <p:attrNameLst>
                                          <p:attrName>style.visibility</p:attrName>
                                        </p:attrNameLst>
                                      </p:cBhvr>
                                      <p:to>
                                        <p:strVal val="visible"/>
                                      </p:to>
                                    </p:set>
                                    <p:animEffect transition="in" filter="wipe(down)">
                                      <p:cBhvr>
                                        <p:cTn id="157" dur="500"/>
                                        <p:tgtEl>
                                          <p:spTgt spid="40"/>
                                        </p:tgtEl>
                                      </p:cBhvr>
                                    </p:animEffect>
                                  </p:childTnLst>
                                </p:cTn>
                              </p:par>
                              <p:par>
                                <p:cTn id="158" presetID="22" presetClass="entr" presetSubtype="4" fill="hold" grpId="0" nodeType="withEffect">
                                  <p:stCondLst>
                                    <p:cond delay="0"/>
                                  </p:stCondLst>
                                  <p:childTnLst>
                                    <p:set>
                                      <p:cBhvr>
                                        <p:cTn id="159" dur="1" fill="hold">
                                          <p:stCondLst>
                                            <p:cond delay="0"/>
                                          </p:stCondLst>
                                        </p:cTn>
                                        <p:tgtEl>
                                          <p:spTgt spid="39"/>
                                        </p:tgtEl>
                                        <p:attrNameLst>
                                          <p:attrName>style.visibility</p:attrName>
                                        </p:attrNameLst>
                                      </p:cBhvr>
                                      <p:to>
                                        <p:strVal val="visible"/>
                                      </p:to>
                                    </p:set>
                                    <p:animEffect transition="in" filter="wipe(down)">
                                      <p:cBhvr>
                                        <p:cTn id="160" dur="500"/>
                                        <p:tgtEl>
                                          <p:spTgt spid="39"/>
                                        </p:tgtEl>
                                      </p:cBhvr>
                                    </p:animEffect>
                                  </p:childTnLst>
                                </p:cTn>
                              </p:par>
                              <p:par>
                                <p:cTn id="161" presetID="22" presetClass="entr" presetSubtype="4" fill="hold" nodeType="withEffect">
                                  <p:stCondLst>
                                    <p:cond delay="0"/>
                                  </p:stCondLst>
                                  <p:childTnLst>
                                    <p:set>
                                      <p:cBhvr>
                                        <p:cTn id="162" dur="1" fill="hold">
                                          <p:stCondLst>
                                            <p:cond delay="0"/>
                                          </p:stCondLst>
                                        </p:cTn>
                                        <p:tgtEl>
                                          <p:spTgt spid="37"/>
                                        </p:tgtEl>
                                        <p:attrNameLst>
                                          <p:attrName>style.visibility</p:attrName>
                                        </p:attrNameLst>
                                      </p:cBhvr>
                                      <p:to>
                                        <p:strVal val="visible"/>
                                      </p:to>
                                    </p:set>
                                    <p:animEffect transition="in" filter="wipe(down)">
                                      <p:cBhvr>
                                        <p:cTn id="163" dur="500"/>
                                        <p:tgtEl>
                                          <p:spTgt spid="37"/>
                                        </p:tgtEl>
                                      </p:cBhvr>
                                    </p:animEffect>
                                  </p:childTnLst>
                                </p:cTn>
                              </p:par>
                            </p:childTnLst>
                          </p:cTn>
                        </p:par>
                      </p:childTnLst>
                    </p:cTn>
                  </p:par>
                  <p:par>
                    <p:cTn id="164" fill="hold">
                      <p:stCondLst>
                        <p:cond delay="indefinite"/>
                      </p:stCondLst>
                      <p:childTnLst>
                        <p:par>
                          <p:cTn id="165" fill="hold">
                            <p:stCondLst>
                              <p:cond delay="0"/>
                            </p:stCondLst>
                            <p:childTnLst>
                              <p:par>
                                <p:cTn id="166" presetID="22" presetClass="entr" presetSubtype="4" fill="hold" grpId="0" nodeType="clickEffect">
                                  <p:stCondLst>
                                    <p:cond delay="0"/>
                                  </p:stCondLst>
                                  <p:childTnLst>
                                    <p:set>
                                      <p:cBhvr>
                                        <p:cTn id="167" dur="1" fill="hold">
                                          <p:stCondLst>
                                            <p:cond delay="0"/>
                                          </p:stCondLst>
                                        </p:cTn>
                                        <p:tgtEl>
                                          <p:spTgt spid="12"/>
                                        </p:tgtEl>
                                        <p:attrNameLst>
                                          <p:attrName>style.visibility</p:attrName>
                                        </p:attrNameLst>
                                      </p:cBhvr>
                                      <p:to>
                                        <p:strVal val="visible"/>
                                      </p:to>
                                    </p:set>
                                    <p:animEffect transition="in" filter="wipe(down)">
                                      <p:cBhvr>
                                        <p:cTn id="168" dur="500"/>
                                        <p:tgtEl>
                                          <p:spTgt spid="12"/>
                                        </p:tgtEl>
                                      </p:cBhvr>
                                    </p:animEffect>
                                  </p:childTnLst>
                                </p:cTn>
                              </p:par>
                              <p:par>
                                <p:cTn id="169" presetID="22" presetClass="entr" presetSubtype="4" fill="hold" grpId="0" nodeType="withEffect">
                                  <p:stCondLst>
                                    <p:cond delay="0"/>
                                  </p:stCondLst>
                                  <p:childTnLst>
                                    <p:set>
                                      <p:cBhvr>
                                        <p:cTn id="170" dur="1" fill="hold">
                                          <p:stCondLst>
                                            <p:cond delay="0"/>
                                          </p:stCondLst>
                                        </p:cTn>
                                        <p:tgtEl>
                                          <p:spTgt spid="51"/>
                                        </p:tgtEl>
                                        <p:attrNameLst>
                                          <p:attrName>style.visibility</p:attrName>
                                        </p:attrNameLst>
                                      </p:cBhvr>
                                      <p:to>
                                        <p:strVal val="visible"/>
                                      </p:to>
                                    </p:set>
                                    <p:animEffect transition="in" filter="wipe(down)">
                                      <p:cBhvr>
                                        <p:cTn id="171" dur="500"/>
                                        <p:tgtEl>
                                          <p:spTgt spid="51"/>
                                        </p:tgtEl>
                                      </p:cBhvr>
                                    </p:animEffect>
                                  </p:childTnLst>
                                </p:cTn>
                              </p:par>
                              <p:par>
                                <p:cTn id="172" presetID="22" presetClass="entr" presetSubtype="4" fill="hold" grpId="0" nodeType="withEffect">
                                  <p:stCondLst>
                                    <p:cond delay="0"/>
                                  </p:stCondLst>
                                  <p:childTnLst>
                                    <p:set>
                                      <p:cBhvr>
                                        <p:cTn id="173" dur="1" fill="hold">
                                          <p:stCondLst>
                                            <p:cond delay="0"/>
                                          </p:stCondLst>
                                        </p:cTn>
                                        <p:tgtEl>
                                          <p:spTgt spid="55"/>
                                        </p:tgtEl>
                                        <p:attrNameLst>
                                          <p:attrName>style.visibility</p:attrName>
                                        </p:attrNameLst>
                                      </p:cBhvr>
                                      <p:to>
                                        <p:strVal val="visible"/>
                                      </p:to>
                                    </p:set>
                                    <p:animEffect transition="in" filter="wipe(down)">
                                      <p:cBhvr>
                                        <p:cTn id="174" dur="500"/>
                                        <p:tgtEl>
                                          <p:spTgt spid="55"/>
                                        </p:tgtEl>
                                      </p:cBhvr>
                                    </p:animEffect>
                                  </p:childTnLst>
                                </p:cTn>
                              </p:par>
                            </p:childTnLst>
                          </p:cTn>
                        </p:par>
                      </p:childTnLst>
                    </p:cTn>
                  </p:par>
                  <p:par>
                    <p:cTn id="175" fill="hold">
                      <p:stCondLst>
                        <p:cond delay="indefinite"/>
                      </p:stCondLst>
                      <p:childTnLst>
                        <p:par>
                          <p:cTn id="176" fill="hold">
                            <p:stCondLst>
                              <p:cond delay="0"/>
                            </p:stCondLst>
                            <p:childTnLst>
                              <p:par>
                                <p:cTn id="177" presetID="22" presetClass="entr" presetSubtype="4" fill="hold" grpId="0" nodeType="clickEffect">
                                  <p:stCondLst>
                                    <p:cond delay="0"/>
                                  </p:stCondLst>
                                  <p:childTnLst>
                                    <p:set>
                                      <p:cBhvr>
                                        <p:cTn id="178" dur="1" fill="hold">
                                          <p:stCondLst>
                                            <p:cond delay="0"/>
                                          </p:stCondLst>
                                        </p:cTn>
                                        <p:tgtEl>
                                          <p:spTgt spid="14"/>
                                        </p:tgtEl>
                                        <p:attrNameLst>
                                          <p:attrName>style.visibility</p:attrName>
                                        </p:attrNameLst>
                                      </p:cBhvr>
                                      <p:to>
                                        <p:strVal val="visible"/>
                                      </p:to>
                                    </p:set>
                                    <p:animEffect transition="in" filter="wipe(down)">
                                      <p:cBhvr>
                                        <p:cTn id="179" dur="500"/>
                                        <p:tgtEl>
                                          <p:spTgt spid="14"/>
                                        </p:tgtEl>
                                      </p:cBhvr>
                                    </p:animEffect>
                                  </p:childTnLst>
                                </p:cTn>
                              </p:par>
                            </p:childTnLst>
                          </p:cTn>
                        </p:par>
                      </p:childTnLst>
                    </p:cTn>
                  </p:par>
                  <p:par>
                    <p:cTn id="180" fill="hold">
                      <p:stCondLst>
                        <p:cond delay="indefinite"/>
                      </p:stCondLst>
                      <p:childTnLst>
                        <p:par>
                          <p:cTn id="181" fill="hold">
                            <p:stCondLst>
                              <p:cond delay="0"/>
                            </p:stCondLst>
                            <p:childTnLst>
                              <p:par>
                                <p:cTn id="182" presetID="22" presetClass="entr" presetSubtype="4" fill="hold" grpId="0" nodeType="clickEffect">
                                  <p:stCondLst>
                                    <p:cond delay="0"/>
                                  </p:stCondLst>
                                  <p:childTnLst>
                                    <p:set>
                                      <p:cBhvr>
                                        <p:cTn id="183" dur="1" fill="hold">
                                          <p:stCondLst>
                                            <p:cond delay="0"/>
                                          </p:stCondLst>
                                        </p:cTn>
                                        <p:tgtEl>
                                          <p:spTgt spid="49"/>
                                        </p:tgtEl>
                                        <p:attrNameLst>
                                          <p:attrName>style.visibility</p:attrName>
                                        </p:attrNameLst>
                                      </p:cBhvr>
                                      <p:to>
                                        <p:strVal val="visible"/>
                                      </p:to>
                                    </p:set>
                                    <p:animEffect transition="in" filter="wipe(down)">
                                      <p:cBhvr>
                                        <p:cTn id="184"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animBg="1"/>
      <p:bldP spid="8" grpId="0" animBg="1"/>
      <p:bldP spid="14" grpId="0"/>
      <p:bldP spid="16" grpId="0"/>
      <p:bldP spid="17" grpId="0"/>
      <p:bldP spid="18" grpId="0" animBg="1"/>
      <p:bldP spid="19" grpId="0" animBg="1"/>
      <p:bldP spid="20" grpId="0"/>
      <p:bldP spid="21" grpId="0" animBg="1"/>
      <p:bldP spid="23" grpId="0"/>
      <p:bldP spid="24" grpId="0"/>
      <p:bldP spid="25" grpId="0" animBg="1"/>
      <p:bldP spid="26" grpId="0" animBg="1"/>
      <p:bldP spid="3" grpId="0" animBg="1"/>
      <p:bldP spid="28" grpId="0"/>
      <p:bldP spid="29" grpId="0"/>
      <p:bldP spid="30" grpId="0" animBg="1"/>
      <p:bldP spid="31" grpId="0" animBg="1"/>
      <p:bldP spid="33" grpId="0"/>
      <p:bldP spid="34" grpId="0"/>
      <p:bldP spid="35" grpId="0" animBg="1"/>
      <p:bldP spid="36" grpId="0" animBg="1"/>
      <p:bldP spid="38" grpId="0"/>
      <p:bldP spid="39" grpId="0"/>
      <p:bldP spid="40" grpId="0" animBg="1"/>
      <p:bldP spid="41" grpId="0" animBg="1"/>
      <p:bldP spid="43" grpId="0"/>
      <p:bldP spid="46" grpId="0"/>
      <p:bldP spid="47" grpId="0"/>
      <p:bldP spid="48" grpId="0"/>
      <p:bldP spid="49" grpId="0"/>
      <p:bldP spid="51" grpId="0" animBg="1"/>
      <p:bldP spid="52" grpId="0" animBg="1"/>
      <p:bldP spid="53" grpId="0" animBg="1"/>
      <p:bldP spid="54" grpId="0" animBg="1"/>
      <p:bldP spid="55" grpId="0"/>
      <p:bldP spid="9" grpId="0"/>
      <p:bldP spid="10" grpId="0"/>
      <p:bldP spid="11" grpId="0"/>
      <p:bldP spid="1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59435"/>
          </a:xfrm>
        </p:spPr>
        <p:txBody>
          <a:bodyPr>
            <a:normAutofit fontScale="90000"/>
          </a:bodyPr>
          <a:lstStyle/>
          <a:p>
            <a:pPr algn="ctr"/>
            <a:r>
              <a:rPr lang="en-US" b="1" dirty="0">
                <a:latin typeface="Times New Roman" panose="02020603050405020304" pitchFamily="18" charset="0"/>
                <a:cs typeface="Times New Roman" panose="02020603050405020304" pitchFamily="18" charset="0"/>
              </a:rPr>
              <a:t>display()</a:t>
            </a:r>
          </a:p>
        </p:txBody>
      </p:sp>
      <p:sp>
        <p:nvSpPr>
          <p:cNvPr id="3" name="Content Placeholder 2"/>
          <p:cNvSpPr>
            <a:spLocks noGrp="1"/>
          </p:cNvSpPr>
          <p:nvPr>
            <p:ph idx="1"/>
          </p:nvPr>
        </p:nvSpPr>
        <p:spPr>
          <a:xfrm>
            <a:off x="838200" y="1026160"/>
            <a:ext cx="10515600" cy="5150803"/>
          </a:xfrm>
        </p:spPr>
        <p:txBody>
          <a:bodyPr>
            <a:normAutofit/>
          </a:bodyPr>
          <a:lstStyle/>
          <a:p>
            <a:r>
              <a:rPr lang="en-US" sz="2400" b="1" dirty="0">
                <a:latin typeface="Times New Roman" panose="02020603050405020304" pitchFamily="18" charset="0"/>
                <a:cs typeface="Times New Roman" panose="02020603050405020304" pitchFamily="18" charset="0"/>
              </a:rPr>
              <a:t>display(Queue, int, int) - Displays the elements of a Queue</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We can use the following steps to display the elements of a queue...</a:t>
            </a:r>
          </a:p>
          <a:p>
            <a:pPr marL="0" indent="0">
              <a:lnSpc>
                <a:spcPct val="150000"/>
              </a:lnSpc>
              <a:buNone/>
            </a:pPr>
            <a:r>
              <a:rPr lang="en-US" sz="2400" b="1" dirty="0">
                <a:latin typeface="Times New Roman" panose="02020603050405020304" pitchFamily="18" charset="0"/>
                <a:cs typeface="Times New Roman" panose="02020603050405020304" pitchFamily="18" charset="0"/>
              </a:rPr>
              <a:t>Step 1 - </a:t>
            </a:r>
            <a:r>
              <a:rPr lang="en-US" sz="2400" dirty="0">
                <a:latin typeface="Times New Roman" panose="02020603050405020304" pitchFamily="18" charset="0"/>
                <a:cs typeface="Times New Roman" panose="02020603050405020304" pitchFamily="18" charset="0"/>
              </a:rPr>
              <a:t>Check whether </a:t>
            </a:r>
            <a:r>
              <a:rPr lang="en-US" sz="2400" b="1" dirty="0">
                <a:latin typeface="Times New Roman" panose="02020603050405020304" pitchFamily="18" charset="0"/>
                <a:cs typeface="Times New Roman" panose="02020603050405020304" pitchFamily="18" charset="0"/>
              </a:rPr>
              <a:t>queue</a:t>
            </a:r>
            <a:r>
              <a:rPr lang="en-US" sz="2400" dirty="0">
                <a:latin typeface="Times New Roman" panose="02020603050405020304" pitchFamily="18" charset="0"/>
                <a:cs typeface="Times New Roman" panose="02020603050405020304" pitchFamily="18" charset="0"/>
              </a:rPr>
              <a:t> is </a:t>
            </a:r>
            <a:r>
              <a:rPr lang="en-US" sz="2400" b="1" dirty="0">
                <a:latin typeface="Times New Roman" panose="02020603050405020304" pitchFamily="18" charset="0"/>
                <a:cs typeface="Times New Roman" panose="02020603050405020304" pitchFamily="18" charset="0"/>
              </a:rPr>
              <a:t>EMPTY</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front == rear==-1</a:t>
            </a:r>
            <a:r>
              <a:rPr lang="en-US" sz="2400" dirty="0">
                <a:latin typeface="Times New Roman" panose="02020603050405020304" pitchFamily="18" charset="0"/>
                <a:cs typeface="Times New Roman" panose="02020603050405020304" pitchFamily="18" charset="0"/>
              </a:rPr>
              <a:t>)</a:t>
            </a:r>
          </a:p>
          <a:p>
            <a:pPr marL="0" indent="0">
              <a:lnSpc>
                <a:spcPct val="150000"/>
              </a:lnSpc>
              <a:buNone/>
            </a:pPr>
            <a:r>
              <a:rPr lang="en-US" sz="2400" b="1" dirty="0">
                <a:latin typeface="Times New Roman" panose="02020603050405020304" pitchFamily="18" charset="0"/>
                <a:cs typeface="Times New Roman" panose="02020603050405020304" pitchFamily="18" charset="0"/>
              </a:rPr>
              <a:t>Step 2 - </a:t>
            </a:r>
            <a:r>
              <a:rPr lang="en-US" sz="2400" dirty="0">
                <a:latin typeface="Times New Roman" panose="02020603050405020304" pitchFamily="18" charset="0"/>
                <a:cs typeface="Times New Roman" panose="02020603050405020304" pitchFamily="18" charset="0"/>
              </a:rPr>
              <a:t>If it is </a:t>
            </a:r>
            <a:r>
              <a:rPr lang="en-US" sz="2400" b="1" dirty="0">
                <a:latin typeface="Times New Roman" panose="02020603050405020304" pitchFamily="18" charset="0"/>
                <a:cs typeface="Times New Roman" panose="02020603050405020304" pitchFamily="18" charset="0"/>
              </a:rPr>
              <a:t>EMPTY</a:t>
            </a:r>
            <a:r>
              <a:rPr lang="en-US" sz="2400" dirty="0">
                <a:latin typeface="Times New Roman" panose="02020603050405020304" pitchFamily="18" charset="0"/>
                <a:cs typeface="Times New Roman" panose="02020603050405020304" pitchFamily="18" charset="0"/>
              </a:rPr>
              <a:t>, then display </a:t>
            </a:r>
            <a:r>
              <a:rPr lang="en-US" sz="2400" b="1" dirty="0">
                <a:latin typeface="Times New Roman" panose="02020603050405020304" pitchFamily="18" charset="0"/>
                <a:cs typeface="Times New Roman" panose="02020603050405020304" pitchFamily="18" charset="0"/>
              </a:rPr>
              <a:t>"Queue is EMPTY!!!"</a:t>
            </a:r>
            <a:r>
              <a:rPr lang="en-US" sz="2400" dirty="0">
                <a:latin typeface="Times New Roman" panose="02020603050405020304" pitchFamily="18" charset="0"/>
                <a:cs typeface="Times New Roman" panose="02020603050405020304" pitchFamily="18" charset="0"/>
              </a:rPr>
              <a:t> and terminate the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function.</a:t>
            </a:r>
          </a:p>
          <a:p>
            <a:pPr marL="0" indent="0">
              <a:lnSpc>
                <a:spcPct val="150000"/>
              </a:lnSpc>
              <a:buNone/>
            </a:pPr>
            <a:r>
              <a:rPr lang="en-US" sz="2400" b="1" dirty="0">
                <a:latin typeface="Times New Roman" panose="02020603050405020304" pitchFamily="18" charset="0"/>
                <a:cs typeface="Times New Roman" panose="02020603050405020304" pitchFamily="18" charset="0"/>
              </a:rPr>
              <a:t>Step 3 - </a:t>
            </a:r>
            <a:r>
              <a:rPr lang="en-US" sz="2400" dirty="0">
                <a:latin typeface="Times New Roman" panose="02020603050405020304" pitchFamily="18" charset="0"/>
                <a:cs typeface="Times New Roman" panose="02020603050405020304" pitchFamily="18" charset="0"/>
              </a:rPr>
              <a:t>If it is </a:t>
            </a:r>
            <a:r>
              <a:rPr lang="en-US" sz="2400" b="1" dirty="0">
                <a:latin typeface="Times New Roman" panose="02020603050405020304" pitchFamily="18" charset="0"/>
                <a:cs typeface="Times New Roman" panose="02020603050405020304" pitchFamily="18" charset="0"/>
              </a:rPr>
              <a:t>NOT EMPTY</a:t>
            </a:r>
            <a:r>
              <a:rPr lang="en-US" sz="2400" dirty="0">
                <a:latin typeface="Times New Roman" panose="02020603050405020304" pitchFamily="18" charset="0"/>
                <a:cs typeface="Times New Roman" panose="02020603050405020304" pitchFamily="18" charset="0"/>
              </a:rPr>
              <a:t>, then define an integer variable '</a:t>
            </a:r>
            <a:r>
              <a:rPr lang="en-US" sz="2400" b="1"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and set '</a:t>
            </a:r>
            <a:r>
              <a:rPr lang="en-US" sz="2400" b="1"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 </a:t>
            </a:r>
            <a:r>
              <a:rPr lang="en-US" sz="2400" b="1" dirty="0">
                <a:latin typeface="Times New Roman" panose="02020603050405020304" pitchFamily="18" charset="0"/>
                <a:cs typeface="Times New Roman" panose="02020603050405020304" pitchFamily="18" charset="0"/>
              </a:rPr>
              <a:t>front</a:t>
            </a:r>
            <a:r>
              <a:rPr lang="en-US" sz="2400" dirty="0">
                <a:latin typeface="Times New Roman" panose="02020603050405020304" pitchFamily="18" charset="0"/>
                <a:cs typeface="Times New Roman" panose="02020603050405020304" pitchFamily="18" charset="0"/>
              </a:rPr>
              <a:t>.</a:t>
            </a:r>
          </a:p>
          <a:p>
            <a:pPr marL="0" indent="0">
              <a:lnSpc>
                <a:spcPct val="150000"/>
              </a:lnSpc>
              <a:buNone/>
            </a:pPr>
            <a:r>
              <a:rPr lang="en-US" sz="2400" b="1" dirty="0">
                <a:latin typeface="Times New Roman" panose="02020603050405020304" pitchFamily="18" charset="0"/>
                <a:cs typeface="Times New Roman" panose="02020603050405020304" pitchFamily="18" charset="0"/>
              </a:rPr>
              <a:t>Step 4 - </a:t>
            </a:r>
            <a:r>
              <a:rPr lang="en-US" sz="2400" dirty="0">
                <a:latin typeface="Times New Roman" panose="02020603050405020304" pitchFamily="18" charset="0"/>
                <a:cs typeface="Times New Roman" panose="02020603050405020304" pitchFamily="18" charset="0"/>
              </a:rPr>
              <a:t>Display '</a:t>
            </a:r>
            <a:r>
              <a:rPr lang="en-US" sz="2400" b="1" dirty="0">
                <a:latin typeface="Times New Roman" panose="02020603050405020304" pitchFamily="18" charset="0"/>
                <a:cs typeface="Times New Roman" panose="02020603050405020304" pitchFamily="18" charset="0"/>
              </a:rPr>
              <a:t>queue[</a:t>
            </a:r>
            <a:r>
              <a:rPr lang="en-US" sz="2400" b="1" dirty="0" err="1">
                <a:latin typeface="Times New Roman" panose="02020603050405020304" pitchFamily="18" charset="0"/>
                <a:cs typeface="Times New Roman" panose="02020603050405020304" pitchFamily="18" charset="0"/>
              </a:rPr>
              <a:t>i</a:t>
            </a:r>
            <a:r>
              <a:rPr lang="en-US" sz="2400" b="1"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value and increment '</a:t>
            </a:r>
            <a:r>
              <a:rPr lang="en-US" sz="2400" b="1"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value by one (</a:t>
            </a:r>
            <a:r>
              <a:rPr lang="en-US" sz="2400" b="1" dirty="0" err="1">
                <a:latin typeface="Times New Roman" panose="02020603050405020304" pitchFamily="18" charset="0"/>
                <a:cs typeface="Times New Roman" panose="02020603050405020304" pitchFamily="18" charset="0"/>
              </a:rPr>
              <a:t>i</a:t>
            </a:r>
            <a:r>
              <a:rPr lang="en-US" sz="2400" b="1"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a:t>
            </a:r>
          </a:p>
          <a:p>
            <a:pPr marL="0" indent="0">
              <a:lnSpc>
                <a:spcPct val="150000"/>
              </a:lnSpc>
              <a:buNone/>
            </a:pPr>
            <a:r>
              <a:rPr lang="en-US" sz="2400" b="1" dirty="0">
                <a:latin typeface="Times New Roman" panose="02020603050405020304" pitchFamily="18" charset="0"/>
                <a:cs typeface="Times New Roman" panose="02020603050405020304" pitchFamily="18" charset="0"/>
              </a:rPr>
              <a:t>Step 5 </a:t>
            </a:r>
            <a:r>
              <a:rPr lang="en-US" sz="2400" dirty="0">
                <a:latin typeface="Times New Roman" panose="02020603050405020304" pitchFamily="18" charset="0"/>
                <a:cs typeface="Times New Roman" panose="02020603050405020304" pitchFamily="18" charset="0"/>
              </a:rPr>
              <a:t>- Repeat the step 4 until '</a:t>
            </a:r>
            <a:r>
              <a:rPr lang="en-US" sz="2400" b="1"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value reaches to </a:t>
            </a:r>
            <a:r>
              <a:rPr lang="en-US" sz="2400" b="1" dirty="0">
                <a:latin typeface="Times New Roman" panose="02020603050405020304" pitchFamily="18" charset="0"/>
                <a:cs typeface="Times New Roman" panose="02020603050405020304" pitchFamily="18" charset="0"/>
              </a:rPr>
              <a:t>rear</a:t>
            </a:r>
            <a:r>
              <a:rPr lang="en-US" sz="2400"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&lt;= </a:t>
            </a:r>
            <a:r>
              <a:rPr lang="en-US" sz="2400" b="1" dirty="0">
                <a:latin typeface="Times New Roman" panose="02020603050405020304" pitchFamily="18" charset="0"/>
                <a:cs typeface="Times New Roman" panose="02020603050405020304" pitchFamily="18" charset="0"/>
              </a:rPr>
              <a:t>rear</a:t>
            </a:r>
            <a:r>
              <a:rPr lang="en-US" sz="2400" dirty="0">
                <a:latin typeface="Times New Roman" panose="02020603050405020304" pitchFamily="18" charset="0"/>
                <a:cs typeface="Times New Roman" panose="02020603050405020304" pitchFamily="18" charset="0"/>
              </a:rPr>
              <a:t>).</a:t>
            </a:r>
          </a:p>
          <a:p>
            <a:endParaRPr lang="en-US" dirty="0"/>
          </a:p>
        </p:txBody>
      </p:sp>
      <p:sp>
        <p:nvSpPr>
          <p:cNvPr id="4" name="TextBox 3">
            <a:extLst>
              <a:ext uri="{FF2B5EF4-FFF2-40B4-BE49-F238E27FC236}">
                <a16:creationId xmlns:a16="http://schemas.microsoft.com/office/drawing/2014/main" id="{A39F2000-4667-4784-9C54-C5348047A44C}"/>
              </a:ext>
            </a:extLst>
          </p:cNvPr>
          <p:cNvSpPr txBox="1"/>
          <p:nvPr/>
        </p:nvSpPr>
        <p:spPr>
          <a:xfrm>
            <a:off x="838200" y="5909231"/>
            <a:ext cx="2809066"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Time Complexity = O(n</a:t>
            </a:r>
            <a:r>
              <a:rPr lang="en-US" dirty="0">
                <a:latin typeface="Times New Roman" panose="02020603050405020304" pitchFamily="18" charset="0"/>
                <a:cs typeface="Times New Roman" panose="02020603050405020304" pitchFamily="18" charset="0"/>
              </a:rPr>
              <a:t>)</a:t>
            </a:r>
            <a:endParaRPr lang="en-US" dirty="0"/>
          </a:p>
        </p:txBody>
      </p:sp>
      <p:sp>
        <p:nvSpPr>
          <p:cNvPr id="5" name="Footer Placeholder 4">
            <a:extLst>
              <a:ext uri="{FF2B5EF4-FFF2-40B4-BE49-F238E27FC236}">
                <a16:creationId xmlns:a16="http://schemas.microsoft.com/office/drawing/2014/main" id="{C92DB105-9EC6-4849-8630-132DF1FD7104}"/>
              </a:ext>
            </a:extLst>
          </p:cNvPr>
          <p:cNvSpPr>
            <a:spLocks noGrp="1"/>
          </p:cNvSpPr>
          <p:nvPr>
            <p:ph type="ftr" sz="quarter" idx="11"/>
          </p:nvPr>
        </p:nvSpPr>
        <p:spPr/>
        <p:txBody>
          <a:bodyPr/>
          <a:lstStyle/>
          <a:p>
            <a:r>
              <a:rPr lang="en-IN"/>
              <a:t>Dr Somaraju Suvvari                                                                                                        NITP -- CS3401</a:t>
            </a:r>
          </a:p>
        </p:txBody>
      </p:sp>
      <p:sp>
        <p:nvSpPr>
          <p:cNvPr id="6" name="Slide Number Placeholder 5">
            <a:extLst>
              <a:ext uri="{FF2B5EF4-FFF2-40B4-BE49-F238E27FC236}">
                <a16:creationId xmlns:a16="http://schemas.microsoft.com/office/drawing/2014/main" id="{18CDBD3D-737B-4049-B29A-71237775759A}"/>
              </a:ext>
            </a:extLst>
          </p:cNvPr>
          <p:cNvSpPr>
            <a:spLocks noGrp="1"/>
          </p:cNvSpPr>
          <p:nvPr>
            <p:ph type="sldNum" sz="quarter" idx="12"/>
          </p:nvPr>
        </p:nvSpPr>
        <p:spPr/>
        <p:txBody>
          <a:bodyPr/>
          <a:lstStyle/>
          <a:p>
            <a:fld id="{11B1A458-33C9-4BF4-B91A-A10851AC5830}" type="slidenum">
              <a:rPr lang="en-IN" smtClean="0"/>
              <a:t>22</a:t>
            </a:fld>
            <a:endParaRPr lang="en-IN"/>
          </a:p>
        </p:txBody>
      </p:sp>
    </p:spTree>
    <p:extLst>
      <p:ext uri="{BB962C8B-B14F-4D97-AF65-F5344CB8AC3E}">
        <p14:creationId xmlns:p14="http://schemas.microsoft.com/office/powerpoint/2010/main" val="668208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down)">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wipe(down)">
                                      <p:cBhvr>
                                        <p:cTn id="4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29360"/>
            <a:ext cx="11236960" cy="5242560"/>
          </a:xfrm>
        </p:spPr>
        <p:txBody>
          <a:bodyPr>
            <a:normAutofit fontScale="85000" lnSpcReduction="10000"/>
          </a:bodyPr>
          <a:lstStyle/>
          <a:p>
            <a:pPr marL="0" indent="0">
              <a:buNone/>
            </a:pPr>
            <a:r>
              <a:rPr lang="en-US" sz="2400" dirty="0"/>
              <a:t>//  Declarations (Assuming only one queue and its parameters are declared globally</a:t>
            </a:r>
          </a:p>
          <a:p>
            <a:pPr marL="0" indent="0">
              <a:lnSpc>
                <a:spcPct val="170000"/>
              </a:lnSpc>
              <a:buNone/>
            </a:pPr>
            <a:r>
              <a:rPr lang="en-US" sz="2600" dirty="0">
                <a:latin typeface="Times New Roman" panose="02020603050405020304" pitchFamily="18" charset="0"/>
                <a:cs typeface="Times New Roman" panose="02020603050405020304" pitchFamily="18" charset="0"/>
              </a:rPr>
              <a:t>#include &lt;</a:t>
            </a:r>
            <a:r>
              <a:rPr lang="en-US" sz="2600" dirty="0" err="1">
                <a:latin typeface="Times New Roman" panose="02020603050405020304" pitchFamily="18" charset="0"/>
                <a:cs typeface="Times New Roman" panose="02020603050405020304" pitchFamily="18" charset="0"/>
              </a:rPr>
              <a:t>stdio.h</a:t>
            </a:r>
            <a:r>
              <a:rPr lang="en-US" sz="2600" dirty="0">
                <a:latin typeface="Times New Roman" panose="02020603050405020304" pitchFamily="18" charset="0"/>
                <a:cs typeface="Times New Roman" panose="02020603050405020304" pitchFamily="18" charset="0"/>
              </a:rPr>
              <a:t>&gt;</a:t>
            </a:r>
            <a:br>
              <a:rPr lang="en-US" sz="2600" dirty="0">
                <a:latin typeface="Times New Roman" panose="02020603050405020304" pitchFamily="18" charset="0"/>
                <a:cs typeface="Times New Roman" panose="02020603050405020304" pitchFamily="18" charset="0"/>
              </a:rPr>
            </a:br>
            <a:r>
              <a:rPr lang="en-US" sz="2600" dirty="0">
                <a:latin typeface="Times New Roman" panose="02020603050405020304" pitchFamily="18" charset="0"/>
                <a:cs typeface="Times New Roman" panose="02020603050405020304" pitchFamily="18" charset="0"/>
              </a:rPr>
              <a:t>#include &lt;</a:t>
            </a:r>
            <a:r>
              <a:rPr lang="en-US" sz="2600" dirty="0" err="1">
                <a:latin typeface="Times New Roman" panose="02020603050405020304" pitchFamily="18" charset="0"/>
                <a:cs typeface="Times New Roman" panose="02020603050405020304" pitchFamily="18" charset="0"/>
              </a:rPr>
              <a:t>conio.h</a:t>
            </a:r>
            <a:r>
              <a:rPr lang="en-US" sz="2600" dirty="0">
                <a:latin typeface="Times New Roman" panose="02020603050405020304" pitchFamily="18" charset="0"/>
                <a:cs typeface="Times New Roman" panose="02020603050405020304" pitchFamily="18" charset="0"/>
              </a:rPr>
              <a:t>&gt; </a:t>
            </a:r>
            <a:br>
              <a:rPr lang="en-US" sz="2600" dirty="0">
                <a:latin typeface="Times New Roman" panose="02020603050405020304" pitchFamily="18" charset="0"/>
                <a:cs typeface="Times New Roman" panose="02020603050405020304" pitchFamily="18" charset="0"/>
              </a:rPr>
            </a:br>
            <a:r>
              <a:rPr lang="en-US" sz="2600" dirty="0">
                <a:latin typeface="Times New Roman" panose="02020603050405020304" pitchFamily="18" charset="0"/>
                <a:cs typeface="Times New Roman" panose="02020603050405020304" pitchFamily="18" charset="0"/>
              </a:rPr>
              <a:t>#define MAX 10                    // Size of the queue</a:t>
            </a:r>
            <a:br>
              <a:rPr lang="en-US" sz="2600" dirty="0">
                <a:latin typeface="Times New Roman" panose="02020603050405020304" pitchFamily="18" charset="0"/>
                <a:cs typeface="Times New Roman" panose="02020603050405020304" pitchFamily="18" charset="0"/>
              </a:rPr>
            </a:br>
            <a:r>
              <a:rPr lang="en-US" sz="2600" dirty="0">
                <a:latin typeface="Times New Roman" panose="02020603050405020304" pitchFamily="18" charset="0"/>
                <a:cs typeface="Times New Roman" panose="02020603050405020304" pitchFamily="18" charset="0"/>
              </a:rPr>
              <a:t>int queue[MAX];</a:t>
            </a:r>
            <a:br>
              <a:rPr lang="en-US" sz="2600" dirty="0">
                <a:latin typeface="Times New Roman" panose="02020603050405020304" pitchFamily="18" charset="0"/>
                <a:cs typeface="Times New Roman" panose="02020603050405020304" pitchFamily="18" charset="0"/>
              </a:rPr>
            </a:br>
            <a:r>
              <a:rPr lang="en-US" sz="2600" dirty="0">
                <a:latin typeface="Times New Roman" panose="02020603050405020304" pitchFamily="18" charset="0"/>
                <a:cs typeface="Times New Roman" panose="02020603050405020304" pitchFamily="18" charset="0"/>
              </a:rPr>
              <a:t>int front = -1, rear = -1;         // queue is empty</a:t>
            </a:r>
            <a:br>
              <a:rPr lang="en-US" sz="2600" dirty="0">
                <a:latin typeface="Times New Roman" panose="02020603050405020304" pitchFamily="18" charset="0"/>
                <a:cs typeface="Times New Roman" panose="02020603050405020304" pitchFamily="18" charset="0"/>
              </a:rPr>
            </a:br>
            <a:r>
              <a:rPr lang="en-US" sz="2600" dirty="0">
                <a:solidFill>
                  <a:srgbClr val="00B050"/>
                </a:solidFill>
                <a:latin typeface="Times New Roman" panose="02020603050405020304" pitchFamily="18" charset="0"/>
                <a:cs typeface="Times New Roman" panose="02020603050405020304" pitchFamily="18" charset="0"/>
              </a:rPr>
              <a:t>void enQueue(int);               </a:t>
            </a:r>
            <a:r>
              <a:rPr lang="en-US" sz="2600" dirty="0">
                <a:latin typeface="Times New Roman" panose="02020603050405020304" pitchFamily="18" charset="0"/>
                <a:cs typeface="Times New Roman" panose="02020603050405020304" pitchFamily="18" charset="0"/>
              </a:rPr>
              <a:t>// For insertion</a:t>
            </a:r>
            <a:br>
              <a:rPr lang="en-US" sz="2600" dirty="0">
                <a:latin typeface="Times New Roman" panose="02020603050405020304" pitchFamily="18" charset="0"/>
                <a:cs typeface="Times New Roman" panose="02020603050405020304" pitchFamily="18" charset="0"/>
              </a:rPr>
            </a:br>
            <a:r>
              <a:rPr lang="en-US" sz="2600" dirty="0">
                <a:solidFill>
                  <a:srgbClr val="FFC000"/>
                </a:solidFill>
                <a:latin typeface="Times New Roman" panose="02020603050405020304" pitchFamily="18" charset="0"/>
                <a:cs typeface="Times New Roman" panose="02020603050405020304" pitchFamily="18" charset="0"/>
              </a:rPr>
              <a:t>int deQueue(void);                </a:t>
            </a:r>
            <a:r>
              <a:rPr lang="en-US" sz="2600" dirty="0">
                <a:latin typeface="Times New Roman" panose="02020603050405020304" pitchFamily="18" charset="0"/>
                <a:cs typeface="Times New Roman" panose="02020603050405020304" pitchFamily="18" charset="0"/>
              </a:rPr>
              <a:t>// For deletion      </a:t>
            </a:r>
            <a:br>
              <a:rPr lang="en-US" sz="2600" dirty="0">
                <a:latin typeface="Times New Roman" panose="02020603050405020304" pitchFamily="18" charset="0"/>
                <a:cs typeface="Times New Roman" panose="02020603050405020304" pitchFamily="18" charset="0"/>
              </a:rPr>
            </a:br>
            <a:r>
              <a:rPr lang="en-US" sz="2600" dirty="0">
                <a:solidFill>
                  <a:srgbClr val="FF0000"/>
                </a:solidFill>
                <a:latin typeface="Times New Roman" panose="02020603050405020304" pitchFamily="18" charset="0"/>
                <a:cs typeface="Times New Roman" panose="02020603050405020304" pitchFamily="18" charset="0"/>
              </a:rPr>
              <a:t>void display(void); </a:t>
            </a:r>
            <a:br>
              <a:rPr lang="en-US" sz="2600" dirty="0">
                <a:solidFill>
                  <a:srgbClr val="FF0000"/>
                </a:solidFill>
                <a:latin typeface="Times New Roman" panose="02020603050405020304" pitchFamily="18" charset="0"/>
                <a:cs typeface="Times New Roman" panose="02020603050405020304" pitchFamily="18" charset="0"/>
              </a:rPr>
            </a:br>
            <a:endParaRPr lang="en-US" sz="2600" dirty="0">
              <a:solidFill>
                <a:srgbClr val="FF0000"/>
              </a:solidFill>
              <a:latin typeface="Times New Roman" panose="02020603050405020304" pitchFamily="18" charset="0"/>
              <a:cs typeface="Times New Roman" panose="02020603050405020304" pitchFamily="18" charset="0"/>
            </a:endParaRPr>
          </a:p>
        </p:txBody>
      </p:sp>
      <p:sp>
        <p:nvSpPr>
          <p:cNvPr id="6" name="Content Placeholder 2">
            <a:extLst>
              <a:ext uri="{FF2B5EF4-FFF2-40B4-BE49-F238E27FC236}">
                <a16:creationId xmlns:a16="http://schemas.microsoft.com/office/drawing/2014/main" id="{8E3AAF1B-5250-4EC0-AEF4-C2D5048A544E}"/>
              </a:ext>
            </a:extLst>
          </p:cNvPr>
          <p:cNvSpPr txBox="1">
            <a:spLocks/>
          </p:cNvSpPr>
          <p:nvPr/>
        </p:nvSpPr>
        <p:spPr>
          <a:xfrm>
            <a:off x="2817845" y="304801"/>
            <a:ext cx="6969967" cy="43688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b="1" dirty="0">
                <a:latin typeface="Times New Roman" panose="02020603050405020304" pitchFamily="18" charset="0"/>
                <a:cs typeface="Times New Roman" panose="02020603050405020304" pitchFamily="18" charset="0"/>
              </a:rPr>
              <a:t>Simple Queue using Array program</a:t>
            </a:r>
            <a:br>
              <a:rPr lang="en-US"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
        <p:nvSpPr>
          <p:cNvPr id="2" name="Footer Placeholder 1">
            <a:extLst>
              <a:ext uri="{FF2B5EF4-FFF2-40B4-BE49-F238E27FC236}">
                <a16:creationId xmlns:a16="http://schemas.microsoft.com/office/drawing/2014/main" id="{7389753D-D92B-4995-9BCE-93A90F030E14}"/>
              </a:ext>
            </a:extLst>
          </p:cNvPr>
          <p:cNvSpPr>
            <a:spLocks noGrp="1"/>
          </p:cNvSpPr>
          <p:nvPr>
            <p:ph type="ftr" sz="quarter" idx="11"/>
          </p:nvPr>
        </p:nvSpPr>
        <p:spPr/>
        <p:txBody>
          <a:bodyPr/>
          <a:lstStyle/>
          <a:p>
            <a:r>
              <a:rPr lang="en-IN"/>
              <a:t>Dr Somaraju Suvvari                                                                                                        NITP -- CS3401</a:t>
            </a:r>
          </a:p>
        </p:txBody>
      </p:sp>
      <p:sp>
        <p:nvSpPr>
          <p:cNvPr id="4" name="Slide Number Placeholder 3">
            <a:extLst>
              <a:ext uri="{FF2B5EF4-FFF2-40B4-BE49-F238E27FC236}">
                <a16:creationId xmlns:a16="http://schemas.microsoft.com/office/drawing/2014/main" id="{634884BC-52CF-42E7-A5F9-816753FAC02F}"/>
              </a:ext>
            </a:extLst>
          </p:cNvPr>
          <p:cNvSpPr>
            <a:spLocks noGrp="1"/>
          </p:cNvSpPr>
          <p:nvPr>
            <p:ph type="sldNum" sz="quarter" idx="12"/>
          </p:nvPr>
        </p:nvSpPr>
        <p:spPr/>
        <p:txBody>
          <a:bodyPr/>
          <a:lstStyle/>
          <a:p>
            <a:fld id="{11B1A458-33C9-4BF4-B91A-A10851AC5830}" type="slidenum">
              <a:rPr lang="en-IN" smtClean="0"/>
              <a:t>23</a:t>
            </a:fld>
            <a:endParaRPr lang="en-IN"/>
          </a:p>
        </p:txBody>
      </p:sp>
    </p:spTree>
    <p:extLst>
      <p:ext uri="{BB962C8B-B14F-4D97-AF65-F5344CB8AC3E}">
        <p14:creationId xmlns:p14="http://schemas.microsoft.com/office/powerpoint/2010/main" val="14483503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5297" y="1113941"/>
            <a:ext cx="5118063" cy="5940088"/>
          </a:xfrm>
          <a:prstGeom prst="rect">
            <a:avLst/>
          </a:prstGeom>
        </p:spPr>
        <p:txBody>
          <a:bodyPr wrap="square">
            <a:spAutoFit/>
          </a:bodyPr>
          <a:lstStyle/>
          <a:p>
            <a:r>
              <a:rPr lang="en-US" sz="2000" dirty="0">
                <a:solidFill>
                  <a:srgbClr val="231F20"/>
                </a:solidFill>
                <a:latin typeface="Times New Roman" panose="02020603050405020304" pitchFamily="18" charset="0"/>
                <a:cs typeface="Times New Roman" panose="02020603050405020304" pitchFamily="18" charset="0"/>
              </a:rPr>
              <a:t>int main()</a:t>
            </a:r>
            <a:br>
              <a:rPr lang="en-US" sz="2000" dirty="0">
                <a:solidFill>
                  <a:srgbClr val="231F20"/>
                </a:solidFill>
                <a:latin typeface="Times New Roman" panose="02020603050405020304" pitchFamily="18" charset="0"/>
                <a:cs typeface="Times New Roman" panose="02020603050405020304" pitchFamily="18" charset="0"/>
              </a:rPr>
            </a:br>
            <a:r>
              <a:rPr lang="en-US" sz="2000" dirty="0">
                <a:solidFill>
                  <a:srgbClr val="231F20"/>
                </a:solidFill>
                <a:latin typeface="Times New Roman" panose="02020603050405020304" pitchFamily="18" charset="0"/>
                <a:cs typeface="Times New Roman" panose="02020603050405020304" pitchFamily="18" charset="0"/>
              </a:rPr>
              <a:t>{  int option, v, n;</a:t>
            </a:r>
            <a:br>
              <a:rPr lang="en-US" sz="2000" dirty="0">
                <a:solidFill>
                  <a:srgbClr val="231F20"/>
                </a:solidFill>
                <a:latin typeface="Times New Roman" panose="02020603050405020304" pitchFamily="18" charset="0"/>
                <a:cs typeface="Times New Roman" panose="02020603050405020304" pitchFamily="18" charset="0"/>
              </a:rPr>
            </a:br>
            <a:r>
              <a:rPr lang="en-US" sz="2000" dirty="0">
                <a:solidFill>
                  <a:srgbClr val="231F20"/>
                </a:solidFill>
                <a:latin typeface="Times New Roman" panose="02020603050405020304" pitchFamily="18" charset="0"/>
                <a:cs typeface="Times New Roman" panose="02020603050405020304" pitchFamily="18" charset="0"/>
              </a:rPr>
              <a:t>      while(1)</a:t>
            </a:r>
            <a:br>
              <a:rPr lang="en-US" sz="2000" dirty="0">
                <a:solidFill>
                  <a:srgbClr val="231F20"/>
                </a:solidFill>
                <a:latin typeface="Times New Roman" panose="02020603050405020304" pitchFamily="18" charset="0"/>
                <a:cs typeface="Times New Roman" panose="02020603050405020304" pitchFamily="18" charset="0"/>
              </a:rPr>
            </a:br>
            <a:r>
              <a:rPr lang="en-US" sz="2000" dirty="0">
                <a:solidFill>
                  <a:srgbClr val="231F20"/>
                </a:solidFill>
                <a:latin typeface="Times New Roman" panose="02020603050405020304" pitchFamily="18" charset="0"/>
                <a:cs typeface="Times New Roman" panose="02020603050405020304" pitchFamily="18" charset="0"/>
              </a:rPr>
              <a:t>     { </a:t>
            </a:r>
            <a:r>
              <a:rPr lang="en-US" sz="2000" dirty="0" err="1">
                <a:solidFill>
                  <a:srgbClr val="231F20"/>
                </a:solidFill>
                <a:latin typeface="Times New Roman" panose="02020603050405020304" pitchFamily="18" charset="0"/>
                <a:cs typeface="Times New Roman" panose="02020603050405020304" pitchFamily="18" charset="0"/>
              </a:rPr>
              <a:t>printf</a:t>
            </a:r>
            <a:r>
              <a:rPr lang="en-US" sz="2000" dirty="0">
                <a:solidFill>
                  <a:srgbClr val="231F20"/>
                </a:solidFill>
                <a:latin typeface="Times New Roman" panose="02020603050405020304" pitchFamily="18" charset="0"/>
                <a:cs typeface="Times New Roman" panose="02020603050405020304" pitchFamily="18" charset="0"/>
              </a:rPr>
              <a:t>(“\n\n MAIN MENU ”);</a:t>
            </a:r>
            <a:br>
              <a:rPr lang="en-US" sz="2000" dirty="0">
                <a:solidFill>
                  <a:srgbClr val="231F20"/>
                </a:solidFill>
                <a:latin typeface="Times New Roman" panose="02020603050405020304" pitchFamily="18" charset="0"/>
                <a:cs typeface="Times New Roman" panose="02020603050405020304" pitchFamily="18" charset="0"/>
              </a:rPr>
            </a:br>
            <a:r>
              <a:rPr lang="en-US" sz="2000" dirty="0">
                <a:solidFill>
                  <a:srgbClr val="231F20"/>
                </a:solidFill>
                <a:latin typeface="Times New Roman" panose="02020603050405020304" pitchFamily="18" charset="0"/>
                <a:cs typeface="Times New Roman" panose="02020603050405020304" pitchFamily="18" charset="0"/>
              </a:rPr>
              <a:t>        </a:t>
            </a:r>
            <a:r>
              <a:rPr lang="en-US" sz="2000" dirty="0" err="1">
                <a:solidFill>
                  <a:srgbClr val="231F20"/>
                </a:solidFill>
                <a:latin typeface="Times New Roman" panose="02020603050405020304" pitchFamily="18" charset="0"/>
                <a:cs typeface="Times New Roman" panose="02020603050405020304" pitchFamily="18" charset="0"/>
              </a:rPr>
              <a:t>printf</a:t>
            </a:r>
            <a:r>
              <a:rPr lang="en-US" sz="2000" dirty="0">
                <a:solidFill>
                  <a:srgbClr val="231F20"/>
                </a:solidFill>
                <a:latin typeface="Times New Roman" panose="02020603050405020304" pitchFamily="18" charset="0"/>
                <a:cs typeface="Times New Roman" panose="02020603050405020304" pitchFamily="18" charset="0"/>
              </a:rPr>
              <a:t>(“\n 1. Insert an element”);</a:t>
            </a:r>
            <a:br>
              <a:rPr lang="en-US" sz="2000" dirty="0">
                <a:solidFill>
                  <a:srgbClr val="231F20"/>
                </a:solidFill>
                <a:latin typeface="Times New Roman" panose="02020603050405020304" pitchFamily="18" charset="0"/>
                <a:cs typeface="Times New Roman" panose="02020603050405020304" pitchFamily="18" charset="0"/>
              </a:rPr>
            </a:br>
            <a:r>
              <a:rPr lang="en-US" sz="2000" dirty="0">
                <a:solidFill>
                  <a:srgbClr val="231F20"/>
                </a:solidFill>
                <a:latin typeface="Times New Roman" panose="02020603050405020304" pitchFamily="18" charset="0"/>
                <a:cs typeface="Times New Roman" panose="02020603050405020304" pitchFamily="18" charset="0"/>
              </a:rPr>
              <a:t>        </a:t>
            </a:r>
            <a:r>
              <a:rPr lang="en-US" sz="2000" dirty="0" err="1">
                <a:solidFill>
                  <a:srgbClr val="231F20"/>
                </a:solidFill>
                <a:latin typeface="Times New Roman" panose="02020603050405020304" pitchFamily="18" charset="0"/>
                <a:cs typeface="Times New Roman" panose="02020603050405020304" pitchFamily="18" charset="0"/>
              </a:rPr>
              <a:t>printf</a:t>
            </a:r>
            <a:r>
              <a:rPr lang="en-US" sz="2000" dirty="0">
                <a:solidFill>
                  <a:srgbClr val="231F20"/>
                </a:solidFill>
                <a:latin typeface="Times New Roman" panose="02020603050405020304" pitchFamily="18" charset="0"/>
                <a:cs typeface="Times New Roman" panose="02020603050405020304" pitchFamily="18" charset="0"/>
              </a:rPr>
              <a:t>(“\n 2. Delete an element”);</a:t>
            </a:r>
            <a:br>
              <a:rPr lang="en-US" sz="2000" dirty="0">
                <a:solidFill>
                  <a:srgbClr val="231F20"/>
                </a:solidFill>
                <a:latin typeface="Times New Roman" panose="02020603050405020304" pitchFamily="18" charset="0"/>
                <a:cs typeface="Times New Roman" panose="02020603050405020304" pitchFamily="18" charset="0"/>
              </a:rPr>
            </a:br>
            <a:r>
              <a:rPr lang="en-US" sz="2000" dirty="0">
                <a:solidFill>
                  <a:srgbClr val="231F20"/>
                </a:solidFill>
                <a:latin typeface="Times New Roman" panose="02020603050405020304" pitchFamily="18" charset="0"/>
                <a:cs typeface="Times New Roman" panose="02020603050405020304" pitchFamily="18" charset="0"/>
              </a:rPr>
              <a:t>        </a:t>
            </a:r>
            <a:r>
              <a:rPr lang="en-US" sz="2000" dirty="0" err="1">
                <a:solidFill>
                  <a:srgbClr val="231F20"/>
                </a:solidFill>
                <a:latin typeface="Times New Roman" panose="02020603050405020304" pitchFamily="18" charset="0"/>
                <a:cs typeface="Times New Roman" panose="02020603050405020304" pitchFamily="18" charset="0"/>
              </a:rPr>
              <a:t>printf</a:t>
            </a:r>
            <a:r>
              <a:rPr lang="en-US" sz="2000" dirty="0">
                <a:solidFill>
                  <a:srgbClr val="231F20"/>
                </a:solidFill>
                <a:latin typeface="Times New Roman" panose="02020603050405020304" pitchFamily="18" charset="0"/>
                <a:cs typeface="Times New Roman" panose="02020603050405020304" pitchFamily="18" charset="0"/>
              </a:rPr>
              <a:t>(“\n 3. Display the queue”);</a:t>
            </a:r>
            <a:br>
              <a:rPr lang="en-US" sz="2000" dirty="0">
                <a:solidFill>
                  <a:srgbClr val="231F20"/>
                </a:solidFill>
                <a:latin typeface="Times New Roman" panose="02020603050405020304" pitchFamily="18" charset="0"/>
                <a:cs typeface="Times New Roman" panose="02020603050405020304" pitchFamily="18" charset="0"/>
              </a:rPr>
            </a:br>
            <a:r>
              <a:rPr lang="en-US" sz="2000" dirty="0">
                <a:solidFill>
                  <a:srgbClr val="231F20"/>
                </a:solidFill>
                <a:latin typeface="Times New Roman" panose="02020603050405020304" pitchFamily="18" charset="0"/>
                <a:cs typeface="Times New Roman" panose="02020603050405020304" pitchFamily="18" charset="0"/>
              </a:rPr>
              <a:t>        </a:t>
            </a:r>
            <a:r>
              <a:rPr lang="en-US" sz="2000" dirty="0" err="1">
                <a:solidFill>
                  <a:srgbClr val="231F20"/>
                </a:solidFill>
                <a:latin typeface="Times New Roman" panose="02020603050405020304" pitchFamily="18" charset="0"/>
                <a:cs typeface="Times New Roman" panose="02020603050405020304" pitchFamily="18" charset="0"/>
              </a:rPr>
              <a:t>printf</a:t>
            </a:r>
            <a:r>
              <a:rPr lang="en-US" sz="2000" dirty="0">
                <a:solidFill>
                  <a:srgbClr val="231F20"/>
                </a:solidFill>
                <a:latin typeface="Times New Roman" panose="02020603050405020304" pitchFamily="18" charset="0"/>
                <a:cs typeface="Times New Roman" panose="02020603050405020304" pitchFamily="18" charset="0"/>
              </a:rPr>
              <a:t>(“\n 4. EXIT”);</a:t>
            </a:r>
            <a:br>
              <a:rPr lang="en-US" sz="2000" dirty="0">
                <a:solidFill>
                  <a:srgbClr val="231F20"/>
                </a:solidFill>
                <a:latin typeface="Times New Roman" panose="02020603050405020304" pitchFamily="18" charset="0"/>
                <a:cs typeface="Times New Roman" panose="02020603050405020304" pitchFamily="18" charset="0"/>
              </a:rPr>
            </a:br>
            <a:r>
              <a:rPr lang="en-US" sz="2000" dirty="0">
                <a:solidFill>
                  <a:srgbClr val="231F20"/>
                </a:solidFill>
                <a:latin typeface="Times New Roman" panose="02020603050405020304" pitchFamily="18" charset="0"/>
                <a:cs typeface="Times New Roman" panose="02020603050405020304" pitchFamily="18" charset="0"/>
              </a:rPr>
              <a:t>        </a:t>
            </a:r>
            <a:r>
              <a:rPr lang="en-US" sz="2000" dirty="0" err="1">
                <a:solidFill>
                  <a:srgbClr val="231F20"/>
                </a:solidFill>
                <a:latin typeface="Times New Roman" panose="02020603050405020304" pitchFamily="18" charset="0"/>
                <a:cs typeface="Times New Roman" panose="02020603050405020304" pitchFamily="18" charset="0"/>
              </a:rPr>
              <a:t>printf</a:t>
            </a:r>
            <a:r>
              <a:rPr lang="en-US" sz="2000" dirty="0">
                <a:solidFill>
                  <a:srgbClr val="231F20"/>
                </a:solidFill>
                <a:latin typeface="Times New Roman" panose="02020603050405020304" pitchFamily="18" charset="0"/>
                <a:cs typeface="Times New Roman" panose="02020603050405020304" pitchFamily="18" charset="0"/>
              </a:rPr>
              <a:t>(“\n Enter your option : “);</a:t>
            </a:r>
            <a:br>
              <a:rPr lang="en-US" sz="2000" dirty="0">
                <a:solidFill>
                  <a:srgbClr val="231F20"/>
                </a:solidFill>
                <a:latin typeface="Times New Roman" panose="02020603050405020304" pitchFamily="18" charset="0"/>
                <a:cs typeface="Times New Roman" panose="02020603050405020304" pitchFamily="18" charset="0"/>
              </a:rPr>
            </a:br>
            <a:r>
              <a:rPr lang="en-US" sz="2000" dirty="0">
                <a:solidFill>
                  <a:srgbClr val="231F20"/>
                </a:solidFill>
                <a:latin typeface="Times New Roman" panose="02020603050405020304" pitchFamily="18" charset="0"/>
                <a:cs typeface="Times New Roman" panose="02020603050405020304" pitchFamily="18" charset="0"/>
              </a:rPr>
              <a:t>        </a:t>
            </a:r>
            <a:r>
              <a:rPr lang="en-US" sz="2000" dirty="0" err="1">
                <a:solidFill>
                  <a:srgbClr val="231F20"/>
                </a:solidFill>
                <a:latin typeface="Times New Roman" panose="02020603050405020304" pitchFamily="18" charset="0"/>
                <a:cs typeface="Times New Roman" panose="02020603050405020304" pitchFamily="18" charset="0"/>
              </a:rPr>
              <a:t>scanf</a:t>
            </a:r>
            <a:r>
              <a:rPr lang="en-US" sz="2000" dirty="0">
                <a:solidFill>
                  <a:srgbClr val="231F20"/>
                </a:solidFill>
                <a:latin typeface="Times New Roman" panose="02020603050405020304" pitchFamily="18" charset="0"/>
                <a:cs typeface="Times New Roman" panose="02020603050405020304" pitchFamily="18" charset="0"/>
              </a:rPr>
              <a:t>(“%</a:t>
            </a:r>
            <a:r>
              <a:rPr lang="en-US" sz="2000" dirty="0" err="1">
                <a:solidFill>
                  <a:srgbClr val="231F20"/>
                </a:solidFill>
                <a:latin typeface="Times New Roman" panose="02020603050405020304" pitchFamily="18" charset="0"/>
                <a:cs typeface="Times New Roman" panose="02020603050405020304" pitchFamily="18" charset="0"/>
              </a:rPr>
              <a:t>d”,&amp;option</a:t>
            </a:r>
            <a:r>
              <a:rPr lang="en-US" sz="2000" dirty="0">
                <a:solidFill>
                  <a:srgbClr val="231F20"/>
                </a:solidFill>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a:t>
            </a:r>
            <a:br>
              <a:rPr lang="en-US" dirty="0"/>
            </a:br>
            <a:r>
              <a:rPr lang="en-US" dirty="0"/>
              <a:t>         </a:t>
            </a:r>
            <a:r>
              <a:rPr lang="en-US" sz="2000" dirty="0">
                <a:solidFill>
                  <a:srgbClr val="231F20"/>
                </a:solidFill>
                <a:latin typeface="Times New Roman" panose="02020603050405020304" pitchFamily="18" charset="0"/>
                <a:cs typeface="Times New Roman" panose="02020603050405020304" pitchFamily="18" charset="0"/>
              </a:rPr>
              <a:t>switch(option)</a:t>
            </a:r>
            <a:br>
              <a:rPr lang="en-US" sz="2000" dirty="0">
                <a:solidFill>
                  <a:srgbClr val="231F20"/>
                </a:solidFill>
                <a:latin typeface="Times New Roman" panose="02020603050405020304" pitchFamily="18" charset="0"/>
                <a:cs typeface="Times New Roman" panose="02020603050405020304" pitchFamily="18" charset="0"/>
              </a:rPr>
            </a:br>
            <a:r>
              <a:rPr lang="en-US" sz="2000" dirty="0">
                <a:solidFill>
                  <a:srgbClr val="231F20"/>
                </a:solidFill>
                <a:latin typeface="Times New Roman" panose="02020603050405020304" pitchFamily="18" charset="0"/>
                <a:cs typeface="Times New Roman" panose="02020603050405020304" pitchFamily="18" charset="0"/>
              </a:rPr>
              <a:t>       {</a:t>
            </a:r>
            <a:br>
              <a:rPr lang="en-US" sz="2000" dirty="0">
                <a:solidFill>
                  <a:srgbClr val="231F20"/>
                </a:solidFill>
                <a:latin typeface="Times New Roman" panose="02020603050405020304" pitchFamily="18" charset="0"/>
                <a:cs typeface="Times New Roman" panose="02020603050405020304" pitchFamily="18" charset="0"/>
              </a:rPr>
            </a:br>
            <a:r>
              <a:rPr lang="en-US" sz="2000" dirty="0">
                <a:solidFill>
                  <a:srgbClr val="231F20"/>
                </a:solidFill>
                <a:latin typeface="Times New Roman" panose="02020603050405020304" pitchFamily="18" charset="0"/>
                <a:cs typeface="Times New Roman" panose="02020603050405020304" pitchFamily="18" charset="0"/>
              </a:rPr>
              <a:t>           case 1:printf(“\</a:t>
            </a:r>
            <a:r>
              <a:rPr lang="en-US" sz="2000" dirty="0" err="1">
                <a:solidFill>
                  <a:srgbClr val="231F20"/>
                </a:solidFill>
                <a:latin typeface="Times New Roman" panose="02020603050405020304" pitchFamily="18" charset="0"/>
                <a:cs typeface="Times New Roman" panose="02020603050405020304" pitchFamily="18" charset="0"/>
              </a:rPr>
              <a:t>nEnter</a:t>
            </a:r>
            <a:r>
              <a:rPr lang="en-US" sz="2000" dirty="0">
                <a:solidFill>
                  <a:srgbClr val="231F20"/>
                </a:solidFill>
                <a:latin typeface="Times New Roman" panose="02020603050405020304" pitchFamily="18" charset="0"/>
                <a:cs typeface="Times New Roman" panose="02020603050405020304" pitchFamily="18" charset="0"/>
              </a:rPr>
              <a:t> the number </a:t>
            </a:r>
            <a:br>
              <a:rPr lang="en-US" sz="2000" dirty="0">
                <a:solidFill>
                  <a:srgbClr val="231F20"/>
                </a:solidFill>
                <a:latin typeface="Times New Roman" panose="02020603050405020304" pitchFamily="18" charset="0"/>
                <a:cs typeface="Times New Roman" panose="02020603050405020304" pitchFamily="18" charset="0"/>
              </a:rPr>
            </a:br>
            <a:r>
              <a:rPr lang="en-US" sz="2000" dirty="0">
                <a:solidFill>
                  <a:srgbClr val="231F20"/>
                </a:solidFill>
                <a:latin typeface="Times New Roman" panose="02020603050405020304" pitchFamily="18" charset="0"/>
                <a:cs typeface="Times New Roman" panose="02020603050405020304" pitchFamily="18" charset="0"/>
              </a:rPr>
              <a:t>                                    to be inserted in the </a:t>
            </a:r>
            <a:br>
              <a:rPr lang="en-US" sz="2000" dirty="0">
                <a:solidFill>
                  <a:srgbClr val="231F20"/>
                </a:solidFill>
                <a:latin typeface="Times New Roman" panose="02020603050405020304" pitchFamily="18" charset="0"/>
                <a:cs typeface="Times New Roman" panose="02020603050405020304" pitchFamily="18" charset="0"/>
              </a:rPr>
            </a:br>
            <a:r>
              <a:rPr lang="en-US" sz="2000" dirty="0">
                <a:solidFill>
                  <a:srgbClr val="231F20"/>
                </a:solidFill>
                <a:latin typeface="Times New Roman" panose="02020603050405020304" pitchFamily="18" charset="0"/>
                <a:cs typeface="Times New Roman" panose="02020603050405020304" pitchFamily="18" charset="0"/>
              </a:rPr>
              <a:t>                                    queue :”); </a:t>
            </a:r>
          </a:p>
          <a:p>
            <a:r>
              <a:rPr lang="en-US" sz="2000" dirty="0">
                <a:solidFill>
                  <a:srgbClr val="231F20"/>
                </a:solidFill>
                <a:latin typeface="Times New Roman" panose="02020603050405020304" pitchFamily="18" charset="0"/>
                <a:cs typeface="Times New Roman" panose="02020603050405020304" pitchFamily="18" charset="0"/>
              </a:rPr>
              <a:t>                      </a:t>
            </a:r>
            <a:r>
              <a:rPr lang="en-US" sz="2000" dirty="0" err="1">
                <a:solidFill>
                  <a:srgbClr val="231F20"/>
                </a:solidFill>
                <a:latin typeface="Times New Roman" panose="02020603050405020304" pitchFamily="18" charset="0"/>
                <a:cs typeface="Times New Roman" panose="02020603050405020304" pitchFamily="18" charset="0"/>
              </a:rPr>
              <a:t>scanf</a:t>
            </a:r>
            <a:r>
              <a:rPr lang="en-US" sz="2000" dirty="0">
                <a:solidFill>
                  <a:srgbClr val="231F20"/>
                </a:solidFill>
                <a:latin typeface="Times New Roman" panose="02020603050405020304" pitchFamily="18" charset="0"/>
                <a:cs typeface="Times New Roman" panose="02020603050405020304" pitchFamily="18" charset="0"/>
              </a:rPr>
              <a:t>(“%d”, &amp;n);</a:t>
            </a:r>
          </a:p>
          <a:p>
            <a:r>
              <a:rPr lang="en-US" sz="2000" dirty="0">
                <a:solidFill>
                  <a:srgbClr val="231F20"/>
                </a:solidFill>
                <a:latin typeface="Times New Roman" panose="02020603050405020304" pitchFamily="18" charset="0"/>
                <a:cs typeface="Times New Roman" panose="02020603050405020304" pitchFamily="18" charset="0"/>
              </a:rPr>
              <a:t>                      enQueue(n);</a:t>
            </a:r>
            <a:br>
              <a:rPr lang="en-US" sz="2000" dirty="0">
                <a:solidFill>
                  <a:srgbClr val="231F20"/>
                </a:solidFill>
                <a:latin typeface="Times New Roman" panose="02020603050405020304" pitchFamily="18" charset="0"/>
                <a:cs typeface="Times New Roman" panose="02020603050405020304" pitchFamily="18" charset="0"/>
              </a:rPr>
            </a:br>
            <a:r>
              <a:rPr lang="en-US" sz="2000" dirty="0">
                <a:solidFill>
                  <a:srgbClr val="231F20"/>
                </a:solidFill>
                <a:latin typeface="Times New Roman" panose="02020603050405020304" pitchFamily="18" charset="0"/>
                <a:cs typeface="Times New Roman" panose="02020603050405020304" pitchFamily="18" charset="0"/>
              </a:rPr>
              <a:t>           break;</a:t>
            </a:r>
            <a:br>
              <a:rPr lang="en-US" sz="2000" dirty="0">
                <a:solidFill>
                  <a:srgbClr val="231F20"/>
                </a:solidFill>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sp>
        <p:nvSpPr>
          <p:cNvPr id="5" name="Rectangle 4"/>
          <p:cNvSpPr/>
          <p:nvPr/>
        </p:nvSpPr>
        <p:spPr>
          <a:xfrm>
            <a:off x="5382940" y="890408"/>
            <a:ext cx="7816249" cy="4401205"/>
          </a:xfrm>
          <a:prstGeom prst="rect">
            <a:avLst/>
          </a:prstGeom>
        </p:spPr>
        <p:txBody>
          <a:bodyPr wrap="square">
            <a:spAutoFit/>
          </a:bodyPr>
          <a:lstStyle/>
          <a:p>
            <a:r>
              <a:rPr lang="en-US" sz="2000" dirty="0">
                <a:solidFill>
                  <a:srgbClr val="231F20"/>
                </a:solidFill>
                <a:latin typeface="Times New Roman" panose="02020603050405020304" pitchFamily="18" charset="0"/>
                <a:cs typeface="Times New Roman" panose="02020603050405020304" pitchFamily="18" charset="0"/>
              </a:rPr>
              <a:t> case 2:</a:t>
            </a:r>
            <a:br>
              <a:rPr lang="en-US" sz="2000" dirty="0">
                <a:solidFill>
                  <a:srgbClr val="231F20"/>
                </a:solidFill>
                <a:latin typeface="Times New Roman" panose="02020603050405020304" pitchFamily="18" charset="0"/>
                <a:cs typeface="Times New Roman" panose="02020603050405020304" pitchFamily="18" charset="0"/>
              </a:rPr>
            </a:br>
            <a:r>
              <a:rPr lang="en-US" sz="2000" dirty="0">
                <a:solidFill>
                  <a:srgbClr val="231F20"/>
                </a:solidFill>
                <a:latin typeface="Times New Roman" panose="02020603050405020304" pitchFamily="18" charset="0"/>
                <a:cs typeface="Times New Roman" panose="02020603050405020304" pitchFamily="18" charset="0"/>
              </a:rPr>
              <a:t>             v = deQueue();</a:t>
            </a:r>
            <a:br>
              <a:rPr lang="en-US" sz="2000" dirty="0">
                <a:solidFill>
                  <a:srgbClr val="231F20"/>
                </a:solidFill>
                <a:latin typeface="Times New Roman" panose="02020603050405020304" pitchFamily="18" charset="0"/>
                <a:cs typeface="Times New Roman" panose="02020603050405020304" pitchFamily="18" charset="0"/>
              </a:rPr>
            </a:br>
            <a:r>
              <a:rPr lang="en-US" sz="2000" dirty="0">
                <a:solidFill>
                  <a:srgbClr val="231F20"/>
                </a:solidFill>
                <a:latin typeface="Times New Roman" panose="02020603050405020304" pitchFamily="18" charset="0"/>
                <a:cs typeface="Times New Roman" panose="02020603050405020304" pitchFamily="18" charset="0"/>
              </a:rPr>
              <a:t>             if (v != -1)</a:t>
            </a:r>
            <a:br>
              <a:rPr lang="en-US" sz="2000" dirty="0">
                <a:solidFill>
                  <a:srgbClr val="231F20"/>
                </a:solidFill>
                <a:latin typeface="Times New Roman" panose="02020603050405020304" pitchFamily="18" charset="0"/>
                <a:cs typeface="Times New Roman" panose="02020603050405020304" pitchFamily="18" charset="0"/>
              </a:rPr>
            </a:br>
            <a:r>
              <a:rPr lang="en-US" sz="2000" dirty="0">
                <a:solidFill>
                  <a:srgbClr val="231F20"/>
                </a:solidFill>
                <a:latin typeface="Times New Roman" panose="02020603050405020304" pitchFamily="18" charset="0"/>
                <a:cs typeface="Times New Roman" panose="02020603050405020304" pitchFamily="18" charset="0"/>
              </a:rPr>
              <a:t>              </a:t>
            </a:r>
            <a:r>
              <a:rPr lang="en-US" sz="2000" dirty="0" err="1">
                <a:solidFill>
                  <a:srgbClr val="231F20"/>
                </a:solidFill>
                <a:latin typeface="Times New Roman" panose="02020603050405020304" pitchFamily="18" charset="0"/>
                <a:cs typeface="Times New Roman" panose="02020603050405020304" pitchFamily="18" charset="0"/>
              </a:rPr>
              <a:t>printf</a:t>
            </a:r>
            <a:r>
              <a:rPr lang="en-US" sz="2000" dirty="0">
                <a:solidFill>
                  <a:srgbClr val="231F20"/>
                </a:solidFill>
                <a:latin typeface="Times New Roman" panose="02020603050405020304" pitchFamily="18" charset="0"/>
                <a:cs typeface="Times New Roman" panose="02020603050405020304" pitchFamily="18" charset="0"/>
              </a:rPr>
              <a:t>(“\n The number deleted is : %d”, v);</a:t>
            </a:r>
          </a:p>
          <a:p>
            <a:r>
              <a:rPr lang="en-US" sz="2000" dirty="0">
                <a:solidFill>
                  <a:srgbClr val="231F20"/>
                </a:solidFill>
                <a:latin typeface="Times New Roman" panose="02020603050405020304" pitchFamily="18" charset="0"/>
                <a:cs typeface="Times New Roman" panose="02020603050405020304" pitchFamily="18" charset="0"/>
              </a:rPr>
              <a:t> break;</a:t>
            </a:r>
            <a:br>
              <a:rPr lang="en-US" sz="2000" dirty="0">
                <a:solidFill>
                  <a:srgbClr val="231F20"/>
                </a:solidFill>
                <a:latin typeface="Times New Roman" panose="02020603050405020304" pitchFamily="18" charset="0"/>
                <a:cs typeface="Times New Roman" panose="02020603050405020304" pitchFamily="18" charset="0"/>
              </a:rPr>
            </a:br>
            <a:r>
              <a:rPr lang="en-US" sz="2000" dirty="0">
                <a:solidFill>
                  <a:srgbClr val="231F20"/>
                </a:solidFill>
                <a:latin typeface="Times New Roman" panose="02020603050405020304" pitchFamily="18" charset="0"/>
                <a:cs typeface="Times New Roman" panose="02020603050405020304" pitchFamily="18" charset="0"/>
              </a:rPr>
              <a:t> case 3:   display();</a:t>
            </a:r>
          </a:p>
          <a:p>
            <a:r>
              <a:rPr lang="en-US" sz="2000" dirty="0">
                <a:solidFill>
                  <a:srgbClr val="231F20"/>
                </a:solidFill>
                <a:latin typeface="Times New Roman" panose="02020603050405020304" pitchFamily="18" charset="0"/>
                <a:cs typeface="Times New Roman" panose="02020603050405020304" pitchFamily="18" charset="0"/>
              </a:rPr>
              <a:t> break;</a:t>
            </a:r>
          </a:p>
          <a:p>
            <a:r>
              <a:rPr lang="en-US" sz="2000" dirty="0">
                <a:solidFill>
                  <a:srgbClr val="231F20"/>
                </a:solidFill>
                <a:latin typeface="Times New Roman" panose="02020603050405020304" pitchFamily="18" charset="0"/>
                <a:cs typeface="Times New Roman" panose="02020603050405020304" pitchFamily="18" charset="0"/>
              </a:rPr>
              <a:t> case 5:	exit(0);</a:t>
            </a:r>
            <a:br>
              <a:rPr lang="en-US" sz="2000" dirty="0">
                <a:solidFill>
                  <a:srgbClr val="231F20"/>
                </a:solidFill>
                <a:latin typeface="Times New Roman" panose="02020603050405020304" pitchFamily="18" charset="0"/>
                <a:cs typeface="Times New Roman" panose="02020603050405020304" pitchFamily="18" charset="0"/>
              </a:rPr>
            </a:br>
            <a:r>
              <a:rPr lang="en-US" sz="2000" dirty="0">
                <a:solidFill>
                  <a:srgbClr val="231F20"/>
                </a:solidFill>
                <a:latin typeface="Times New Roman" panose="02020603050405020304" pitchFamily="18" charset="0"/>
                <a:cs typeface="Times New Roman" panose="02020603050405020304" pitchFamily="18" charset="0"/>
              </a:rPr>
              <a:t> }</a:t>
            </a:r>
            <a:br>
              <a:rPr lang="en-US" sz="2000" dirty="0">
                <a:solidFill>
                  <a:srgbClr val="231F20"/>
                </a:solidFill>
                <a:latin typeface="Times New Roman" panose="02020603050405020304" pitchFamily="18" charset="0"/>
                <a:cs typeface="Times New Roman" panose="02020603050405020304" pitchFamily="18" charset="0"/>
              </a:rPr>
            </a:br>
            <a:r>
              <a:rPr lang="en-US" sz="2000" dirty="0">
                <a:solidFill>
                  <a:srgbClr val="231F20"/>
                </a:solidFill>
                <a:latin typeface="Times New Roman" panose="02020603050405020304" pitchFamily="18" charset="0"/>
                <a:cs typeface="Times New Roman" panose="02020603050405020304" pitchFamily="18" charset="0"/>
              </a:rPr>
              <a:t>}  // while(1);</a:t>
            </a:r>
            <a:br>
              <a:rPr lang="en-US" sz="2000" dirty="0">
                <a:solidFill>
                  <a:srgbClr val="231F20"/>
                </a:solidFill>
                <a:latin typeface="Times New Roman" panose="02020603050405020304" pitchFamily="18" charset="0"/>
                <a:cs typeface="Times New Roman" panose="02020603050405020304" pitchFamily="18" charset="0"/>
              </a:rPr>
            </a:br>
            <a:r>
              <a:rPr lang="en-US" sz="2000" dirty="0" err="1">
                <a:solidFill>
                  <a:srgbClr val="231F20"/>
                </a:solidFill>
                <a:latin typeface="Times New Roman" panose="02020603050405020304" pitchFamily="18" charset="0"/>
                <a:cs typeface="Times New Roman" panose="02020603050405020304" pitchFamily="18" charset="0"/>
              </a:rPr>
              <a:t>getch</a:t>
            </a:r>
            <a:r>
              <a:rPr lang="en-US" sz="2000" dirty="0">
                <a:solidFill>
                  <a:srgbClr val="231F20"/>
                </a:solidFill>
                <a:latin typeface="Times New Roman" panose="02020603050405020304" pitchFamily="18" charset="0"/>
                <a:cs typeface="Times New Roman" panose="02020603050405020304" pitchFamily="18" charset="0"/>
              </a:rPr>
              <a:t>();</a:t>
            </a:r>
            <a:br>
              <a:rPr lang="en-US" sz="2000" dirty="0">
                <a:solidFill>
                  <a:srgbClr val="231F20"/>
                </a:solidFill>
                <a:latin typeface="Times New Roman" panose="02020603050405020304" pitchFamily="18" charset="0"/>
                <a:cs typeface="Times New Roman" panose="02020603050405020304" pitchFamily="18" charset="0"/>
              </a:rPr>
            </a:br>
            <a:r>
              <a:rPr lang="en-US" sz="2000" dirty="0">
                <a:solidFill>
                  <a:srgbClr val="231F20"/>
                </a:solidFill>
                <a:latin typeface="Times New Roman" panose="02020603050405020304" pitchFamily="18" charset="0"/>
                <a:cs typeface="Times New Roman" panose="02020603050405020304" pitchFamily="18" charset="0"/>
              </a:rPr>
              <a:t>return 0;</a:t>
            </a:r>
            <a:br>
              <a:rPr lang="en-US" sz="2000" dirty="0">
                <a:solidFill>
                  <a:srgbClr val="231F20"/>
                </a:solidFill>
                <a:latin typeface="Times New Roman" panose="02020603050405020304" pitchFamily="18" charset="0"/>
                <a:cs typeface="Times New Roman" panose="02020603050405020304" pitchFamily="18" charset="0"/>
              </a:rPr>
            </a:br>
            <a:r>
              <a:rPr lang="en-US" sz="2000" dirty="0">
                <a:solidFill>
                  <a:srgbClr val="231F20"/>
                </a:solidFill>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a:t>
            </a:r>
            <a:br>
              <a:rPr lang="en-US"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sp>
        <p:nvSpPr>
          <p:cNvPr id="8" name="Content Placeholder 2">
            <a:extLst>
              <a:ext uri="{FF2B5EF4-FFF2-40B4-BE49-F238E27FC236}">
                <a16:creationId xmlns:a16="http://schemas.microsoft.com/office/drawing/2014/main" id="{17D20E8A-4049-49F9-8FEA-A54DDDFF3AF0}"/>
              </a:ext>
            </a:extLst>
          </p:cNvPr>
          <p:cNvSpPr txBox="1">
            <a:spLocks/>
          </p:cNvSpPr>
          <p:nvPr/>
        </p:nvSpPr>
        <p:spPr>
          <a:xfrm>
            <a:off x="3694090" y="203201"/>
            <a:ext cx="5338150" cy="43688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b="1" dirty="0">
                <a:latin typeface="Times New Roman" panose="02020603050405020304" pitchFamily="18" charset="0"/>
                <a:cs typeface="Times New Roman" panose="02020603050405020304" pitchFamily="18" charset="0"/>
              </a:rPr>
              <a:t>Queue using Array program (contd..)</a:t>
            </a:r>
            <a:br>
              <a:rPr 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2" name="Footer Placeholder 1">
            <a:extLst>
              <a:ext uri="{FF2B5EF4-FFF2-40B4-BE49-F238E27FC236}">
                <a16:creationId xmlns:a16="http://schemas.microsoft.com/office/drawing/2014/main" id="{4EB9393E-4A75-4306-9F64-8C7E8CDFE245}"/>
              </a:ext>
            </a:extLst>
          </p:cNvPr>
          <p:cNvSpPr>
            <a:spLocks noGrp="1"/>
          </p:cNvSpPr>
          <p:nvPr>
            <p:ph type="ftr" sz="quarter" idx="11"/>
          </p:nvPr>
        </p:nvSpPr>
        <p:spPr/>
        <p:txBody>
          <a:bodyPr/>
          <a:lstStyle/>
          <a:p>
            <a:r>
              <a:rPr lang="en-IN"/>
              <a:t>Dr Somaraju Suvvari                                                                                                        NITP -- CS3401</a:t>
            </a:r>
          </a:p>
        </p:txBody>
      </p:sp>
      <p:sp>
        <p:nvSpPr>
          <p:cNvPr id="3" name="Slide Number Placeholder 2">
            <a:extLst>
              <a:ext uri="{FF2B5EF4-FFF2-40B4-BE49-F238E27FC236}">
                <a16:creationId xmlns:a16="http://schemas.microsoft.com/office/drawing/2014/main" id="{FD893967-15D4-44DD-8DA8-A4DFECAE277B}"/>
              </a:ext>
            </a:extLst>
          </p:cNvPr>
          <p:cNvSpPr>
            <a:spLocks noGrp="1"/>
          </p:cNvSpPr>
          <p:nvPr>
            <p:ph type="sldNum" sz="quarter" idx="12"/>
          </p:nvPr>
        </p:nvSpPr>
        <p:spPr/>
        <p:txBody>
          <a:bodyPr/>
          <a:lstStyle/>
          <a:p>
            <a:fld id="{11B1A458-33C9-4BF4-B91A-A10851AC5830}" type="slidenum">
              <a:rPr lang="en-IN" smtClean="0"/>
              <a:t>24</a:t>
            </a:fld>
            <a:endParaRPr lang="en-IN"/>
          </a:p>
        </p:txBody>
      </p:sp>
    </p:spTree>
    <p:extLst>
      <p:ext uri="{BB962C8B-B14F-4D97-AF65-F5344CB8AC3E}">
        <p14:creationId xmlns:p14="http://schemas.microsoft.com/office/powerpoint/2010/main" val="37476920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92480" y="962584"/>
            <a:ext cx="6096000" cy="2862322"/>
          </a:xfrm>
          <a:prstGeom prst="rect">
            <a:avLst/>
          </a:prstGeom>
        </p:spPr>
        <p:txBody>
          <a:bodyPr>
            <a:spAutoFit/>
          </a:bodyPr>
          <a:lstStyle/>
          <a:p>
            <a:r>
              <a:rPr lang="en-US" dirty="0">
                <a:solidFill>
                  <a:srgbClr val="00B050"/>
                </a:solidFill>
                <a:latin typeface="Times New Roman" panose="02020603050405020304" pitchFamily="18" charset="0"/>
                <a:cs typeface="Times New Roman" panose="02020603050405020304" pitchFamily="18" charset="0"/>
              </a:rPr>
              <a:t>void enQueue(int num)</a:t>
            </a:r>
            <a:br>
              <a:rPr lang="en-US" dirty="0">
                <a:solidFill>
                  <a:srgbClr val="00B050"/>
                </a:solidFill>
                <a:latin typeface="Times New Roman" panose="02020603050405020304" pitchFamily="18" charset="0"/>
                <a:cs typeface="Times New Roman" panose="02020603050405020304" pitchFamily="18" charset="0"/>
              </a:rPr>
            </a:br>
            <a:r>
              <a:rPr lang="en-US" dirty="0">
                <a:solidFill>
                  <a:srgbClr val="00B050"/>
                </a:solidFill>
                <a:latin typeface="Times New Roman" panose="02020603050405020304" pitchFamily="18" charset="0"/>
                <a:cs typeface="Times New Roman" panose="02020603050405020304" pitchFamily="18" charset="0"/>
              </a:rPr>
              <a:t>{  </a:t>
            </a:r>
            <a:r>
              <a:rPr lang="en-US" dirty="0" err="1">
                <a:solidFill>
                  <a:srgbClr val="00B050"/>
                </a:solidFill>
                <a:latin typeface="Times New Roman" panose="02020603050405020304" pitchFamily="18" charset="0"/>
                <a:cs typeface="Times New Roman" panose="02020603050405020304" pitchFamily="18" charset="0"/>
              </a:rPr>
              <a:t>printf</a:t>
            </a:r>
            <a:r>
              <a:rPr lang="en-US" dirty="0">
                <a:solidFill>
                  <a:srgbClr val="00B050"/>
                </a:solidFill>
                <a:latin typeface="Times New Roman" panose="02020603050405020304" pitchFamily="18" charset="0"/>
                <a:cs typeface="Times New Roman" panose="02020603050405020304" pitchFamily="18" charset="0"/>
              </a:rPr>
              <a:t>(“\n Enter the number to be inserted in the queue : “);</a:t>
            </a:r>
            <a:br>
              <a:rPr lang="en-US" dirty="0">
                <a:solidFill>
                  <a:srgbClr val="00B050"/>
                </a:solidFill>
                <a:latin typeface="Times New Roman" panose="02020603050405020304" pitchFamily="18" charset="0"/>
                <a:cs typeface="Times New Roman" panose="02020603050405020304" pitchFamily="18" charset="0"/>
              </a:rPr>
            </a:br>
            <a:r>
              <a:rPr lang="en-US" dirty="0">
                <a:solidFill>
                  <a:srgbClr val="00B050"/>
                </a:solidFill>
                <a:latin typeface="Times New Roman" panose="02020603050405020304" pitchFamily="18" charset="0"/>
                <a:cs typeface="Times New Roman" panose="02020603050405020304" pitchFamily="18" charset="0"/>
              </a:rPr>
              <a:t>    </a:t>
            </a:r>
            <a:r>
              <a:rPr lang="en-US" dirty="0" err="1">
                <a:solidFill>
                  <a:srgbClr val="00B050"/>
                </a:solidFill>
                <a:latin typeface="Times New Roman" panose="02020603050405020304" pitchFamily="18" charset="0"/>
                <a:cs typeface="Times New Roman" panose="02020603050405020304" pitchFamily="18" charset="0"/>
              </a:rPr>
              <a:t>scanf</a:t>
            </a:r>
            <a:r>
              <a:rPr lang="en-US" dirty="0">
                <a:solidFill>
                  <a:srgbClr val="00B050"/>
                </a:solidFill>
                <a:latin typeface="Times New Roman" panose="02020603050405020304" pitchFamily="18" charset="0"/>
                <a:cs typeface="Times New Roman" panose="02020603050405020304" pitchFamily="18" charset="0"/>
              </a:rPr>
              <a:t>(“%d”, &amp;num);</a:t>
            </a:r>
            <a:br>
              <a:rPr lang="en-US" dirty="0">
                <a:solidFill>
                  <a:srgbClr val="00B050"/>
                </a:solidFill>
                <a:latin typeface="Times New Roman" panose="02020603050405020304" pitchFamily="18" charset="0"/>
                <a:cs typeface="Times New Roman" panose="02020603050405020304" pitchFamily="18" charset="0"/>
              </a:rPr>
            </a:br>
            <a:r>
              <a:rPr lang="en-US" dirty="0">
                <a:solidFill>
                  <a:srgbClr val="00B050"/>
                </a:solidFill>
                <a:latin typeface="Times New Roman" panose="02020603050405020304" pitchFamily="18" charset="0"/>
                <a:cs typeface="Times New Roman" panose="02020603050405020304" pitchFamily="18" charset="0"/>
              </a:rPr>
              <a:t>     if(rear == MAX-1)</a:t>
            </a:r>
            <a:br>
              <a:rPr lang="en-US" dirty="0">
                <a:solidFill>
                  <a:srgbClr val="00B050"/>
                </a:solidFill>
                <a:latin typeface="Times New Roman" panose="02020603050405020304" pitchFamily="18" charset="0"/>
                <a:cs typeface="Times New Roman" panose="02020603050405020304" pitchFamily="18" charset="0"/>
              </a:rPr>
            </a:br>
            <a:r>
              <a:rPr lang="en-US" dirty="0">
                <a:solidFill>
                  <a:srgbClr val="00B050"/>
                </a:solidFill>
                <a:latin typeface="Times New Roman" panose="02020603050405020304" pitchFamily="18" charset="0"/>
                <a:cs typeface="Times New Roman" panose="02020603050405020304" pitchFamily="18" charset="0"/>
              </a:rPr>
              <a:t>       </a:t>
            </a:r>
            <a:r>
              <a:rPr lang="en-US" dirty="0" err="1">
                <a:solidFill>
                  <a:srgbClr val="00B050"/>
                </a:solidFill>
                <a:latin typeface="Times New Roman" panose="02020603050405020304" pitchFamily="18" charset="0"/>
                <a:cs typeface="Times New Roman" panose="02020603050405020304" pitchFamily="18" charset="0"/>
              </a:rPr>
              <a:t>printf</a:t>
            </a:r>
            <a:r>
              <a:rPr lang="en-US" dirty="0">
                <a:solidFill>
                  <a:srgbClr val="00B050"/>
                </a:solidFill>
                <a:latin typeface="Times New Roman" panose="02020603050405020304" pitchFamily="18" charset="0"/>
                <a:cs typeface="Times New Roman" panose="02020603050405020304" pitchFamily="18" charset="0"/>
              </a:rPr>
              <a:t>(“\n Queue is FULL”);</a:t>
            </a:r>
            <a:br>
              <a:rPr lang="en-US" dirty="0">
                <a:solidFill>
                  <a:srgbClr val="00B050"/>
                </a:solidFill>
                <a:latin typeface="Times New Roman" panose="02020603050405020304" pitchFamily="18" charset="0"/>
                <a:cs typeface="Times New Roman" panose="02020603050405020304" pitchFamily="18" charset="0"/>
              </a:rPr>
            </a:br>
            <a:r>
              <a:rPr lang="en-US" dirty="0">
                <a:solidFill>
                  <a:srgbClr val="00B050"/>
                </a:solidFill>
                <a:latin typeface="Times New Roman" panose="02020603050405020304" pitchFamily="18" charset="0"/>
                <a:cs typeface="Times New Roman" panose="02020603050405020304" pitchFamily="18" charset="0"/>
              </a:rPr>
              <a:t>      else if(front == -1 &amp;&amp; rear == -1)</a:t>
            </a:r>
            <a:br>
              <a:rPr lang="en-US" dirty="0">
                <a:solidFill>
                  <a:srgbClr val="00B050"/>
                </a:solidFill>
                <a:latin typeface="Times New Roman" panose="02020603050405020304" pitchFamily="18" charset="0"/>
                <a:cs typeface="Times New Roman" panose="02020603050405020304" pitchFamily="18" charset="0"/>
              </a:rPr>
            </a:br>
            <a:r>
              <a:rPr lang="en-US" dirty="0">
                <a:solidFill>
                  <a:srgbClr val="00B050"/>
                </a:solidFill>
                <a:latin typeface="Times New Roman" panose="02020603050405020304" pitchFamily="18" charset="0"/>
                <a:cs typeface="Times New Roman" panose="02020603050405020304" pitchFamily="18" charset="0"/>
              </a:rPr>
              <a:t>          front = rear = 0;</a:t>
            </a:r>
            <a:br>
              <a:rPr lang="en-US" dirty="0">
                <a:solidFill>
                  <a:srgbClr val="00B050"/>
                </a:solidFill>
                <a:latin typeface="Times New Roman" panose="02020603050405020304" pitchFamily="18" charset="0"/>
                <a:cs typeface="Times New Roman" panose="02020603050405020304" pitchFamily="18" charset="0"/>
              </a:rPr>
            </a:br>
            <a:r>
              <a:rPr lang="en-US" dirty="0">
                <a:solidFill>
                  <a:srgbClr val="00B050"/>
                </a:solidFill>
                <a:latin typeface="Times New Roman" panose="02020603050405020304" pitchFamily="18" charset="0"/>
                <a:cs typeface="Times New Roman" panose="02020603050405020304" pitchFamily="18" charset="0"/>
              </a:rPr>
              <a:t>       else   rear++;</a:t>
            </a:r>
            <a:br>
              <a:rPr lang="en-US" dirty="0">
                <a:solidFill>
                  <a:srgbClr val="00B050"/>
                </a:solidFill>
                <a:latin typeface="Times New Roman" panose="02020603050405020304" pitchFamily="18" charset="0"/>
                <a:cs typeface="Times New Roman" panose="02020603050405020304" pitchFamily="18" charset="0"/>
              </a:rPr>
            </a:br>
            <a:r>
              <a:rPr lang="en-US" dirty="0">
                <a:solidFill>
                  <a:srgbClr val="00B050"/>
                </a:solidFill>
                <a:latin typeface="Times New Roman" panose="02020603050405020304" pitchFamily="18" charset="0"/>
                <a:cs typeface="Times New Roman" panose="02020603050405020304" pitchFamily="18" charset="0"/>
              </a:rPr>
              <a:t>   queue[rear] = num;</a:t>
            </a:r>
            <a:br>
              <a:rPr lang="en-US" dirty="0">
                <a:solidFill>
                  <a:srgbClr val="00B050"/>
                </a:solidFill>
                <a:latin typeface="Times New Roman" panose="02020603050405020304" pitchFamily="18" charset="0"/>
                <a:cs typeface="Times New Roman" panose="02020603050405020304" pitchFamily="18" charset="0"/>
              </a:rPr>
            </a:br>
            <a:r>
              <a:rPr lang="en-US" dirty="0">
                <a:solidFill>
                  <a:srgbClr val="00B050"/>
                </a:solidFill>
                <a:latin typeface="Times New Roman" panose="02020603050405020304" pitchFamily="18" charset="0"/>
                <a:cs typeface="Times New Roman" panose="02020603050405020304" pitchFamily="18" charset="0"/>
              </a:rPr>
              <a:t>} </a:t>
            </a:r>
          </a:p>
        </p:txBody>
      </p:sp>
      <p:sp>
        <p:nvSpPr>
          <p:cNvPr id="5" name="Rectangle 4"/>
          <p:cNvSpPr/>
          <p:nvPr/>
        </p:nvSpPr>
        <p:spPr>
          <a:xfrm>
            <a:off x="7396480" y="401197"/>
            <a:ext cx="4572000" cy="4401205"/>
          </a:xfrm>
          <a:prstGeom prst="rect">
            <a:avLst/>
          </a:prstGeom>
        </p:spPr>
        <p:txBody>
          <a:bodyPr wrap="square">
            <a:spAutoFit/>
          </a:bodyPr>
          <a:lstStyle/>
          <a:p>
            <a:r>
              <a:rPr lang="en-US" sz="2000" dirty="0">
                <a:solidFill>
                  <a:srgbClr val="FFC000"/>
                </a:solidFill>
                <a:latin typeface="Times New Roman" panose="02020603050405020304" pitchFamily="18" charset="0"/>
                <a:cs typeface="Times New Roman" panose="02020603050405020304" pitchFamily="18" charset="0"/>
              </a:rPr>
              <a:t>int deQueue()</a:t>
            </a:r>
            <a:br>
              <a:rPr lang="en-US" sz="2000" dirty="0">
                <a:solidFill>
                  <a:srgbClr val="FFC000"/>
                </a:solidFill>
                <a:latin typeface="Times New Roman" panose="02020603050405020304" pitchFamily="18" charset="0"/>
                <a:cs typeface="Times New Roman" panose="02020603050405020304" pitchFamily="18" charset="0"/>
              </a:rPr>
            </a:br>
            <a:r>
              <a:rPr lang="en-US" sz="2000" dirty="0">
                <a:solidFill>
                  <a:srgbClr val="FFC000"/>
                </a:solidFill>
                <a:latin typeface="Times New Roman" panose="02020603050405020304" pitchFamily="18" charset="0"/>
                <a:cs typeface="Times New Roman" panose="02020603050405020304" pitchFamily="18" charset="0"/>
              </a:rPr>
              <a:t>{  int </a:t>
            </a:r>
            <a:r>
              <a:rPr lang="en-US" sz="2000" dirty="0" err="1">
                <a:solidFill>
                  <a:srgbClr val="FFC000"/>
                </a:solidFill>
                <a:latin typeface="Times New Roman" panose="02020603050405020304" pitchFamily="18" charset="0"/>
                <a:cs typeface="Times New Roman" panose="02020603050405020304" pitchFamily="18" charset="0"/>
              </a:rPr>
              <a:t>val</a:t>
            </a:r>
            <a:r>
              <a:rPr lang="en-US" sz="2000" dirty="0">
                <a:solidFill>
                  <a:srgbClr val="FFC000"/>
                </a:solidFill>
                <a:latin typeface="Times New Roman" panose="02020603050405020304" pitchFamily="18" charset="0"/>
                <a:cs typeface="Times New Roman" panose="02020603050405020304" pitchFamily="18" charset="0"/>
              </a:rPr>
              <a:t>; </a:t>
            </a:r>
          </a:p>
          <a:p>
            <a:r>
              <a:rPr lang="en-US" sz="2000" dirty="0">
                <a:solidFill>
                  <a:srgbClr val="FFC000"/>
                </a:solidFill>
                <a:latin typeface="Times New Roman" panose="02020603050405020304" pitchFamily="18" charset="0"/>
                <a:cs typeface="Times New Roman" panose="02020603050405020304" pitchFamily="18" charset="0"/>
              </a:rPr>
              <a:t>        if(front == -1 )</a:t>
            </a:r>
            <a:br>
              <a:rPr lang="en-US" sz="2000" dirty="0">
                <a:solidFill>
                  <a:srgbClr val="FFC000"/>
                </a:solidFill>
                <a:latin typeface="Times New Roman" panose="02020603050405020304" pitchFamily="18" charset="0"/>
                <a:cs typeface="Times New Roman" panose="02020603050405020304" pitchFamily="18" charset="0"/>
              </a:rPr>
            </a:br>
            <a:r>
              <a:rPr lang="en-US" sz="2000" dirty="0">
                <a:solidFill>
                  <a:srgbClr val="FFC000"/>
                </a:solidFill>
                <a:latin typeface="Times New Roman" panose="02020603050405020304" pitchFamily="18" charset="0"/>
                <a:cs typeface="Times New Roman" panose="02020603050405020304" pitchFamily="18" charset="0"/>
              </a:rPr>
              <a:t>           {     </a:t>
            </a:r>
            <a:r>
              <a:rPr lang="en-US" sz="2000" dirty="0" err="1">
                <a:solidFill>
                  <a:srgbClr val="FFC000"/>
                </a:solidFill>
                <a:latin typeface="Times New Roman" panose="02020603050405020304" pitchFamily="18" charset="0"/>
                <a:cs typeface="Times New Roman" panose="02020603050405020304" pitchFamily="18" charset="0"/>
              </a:rPr>
              <a:t>printf</a:t>
            </a:r>
            <a:r>
              <a:rPr lang="en-US" sz="2000" dirty="0">
                <a:solidFill>
                  <a:srgbClr val="FFC000"/>
                </a:solidFill>
                <a:latin typeface="Times New Roman" panose="02020603050405020304" pitchFamily="18" charset="0"/>
                <a:cs typeface="Times New Roman" panose="02020603050405020304" pitchFamily="18" charset="0"/>
              </a:rPr>
              <a:t>(“\n Queue is Empty”);</a:t>
            </a:r>
            <a:br>
              <a:rPr lang="en-US" sz="2000" dirty="0">
                <a:solidFill>
                  <a:srgbClr val="FFC000"/>
                </a:solidFill>
                <a:latin typeface="Times New Roman" panose="02020603050405020304" pitchFamily="18" charset="0"/>
                <a:cs typeface="Times New Roman" panose="02020603050405020304" pitchFamily="18" charset="0"/>
              </a:rPr>
            </a:br>
            <a:r>
              <a:rPr lang="en-US" sz="2000" dirty="0">
                <a:solidFill>
                  <a:srgbClr val="FFC000"/>
                </a:solidFill>
                <a:latin typeface="Times New Roman" panose="02020603050405020304" pitchFamily="18" charset="0"/>
                <a:cs typeface="Times New Roman" panose="02020603050405020304" pitchFamily="18" charset="0"/>
              </a:rPr>
              <a:t>	    return -1;</a:t>
            </a:r>
            <a:br>
              <a:rPr lang="en-US" sz="2000" dirty="0">
                <a:solidFill>
                  <a:srgbClr val="FFC000"/>
                </a:solidFill>
                <a:latin typeface="Times New Roman" panose="02020603050405020304" pitchFamily="18" charset="0"/>
                <a:cs typeface="Times New Roman" panose="02020603050405020304" pitchFamily="18" charset="0"/>
              </a:rPr>
            </a:br>
            <a:r>
              <a:rPr lang="en-US" sz="2000" dirty="0">
                <a:solidFill>
                  <a:srgbClr val="FFC000"/>
                </a:solidFill>
                <a:latin typeface="Times New Roman" panose="02020603050405020304" pitchFamily="18" charset="0"/>
                <a:cs typeface="Times New Roman" panose="02020603050405020304" pitchFamily="18" charset="0"/>
              </a:rPr>
              <a:t>            }</a:t>
            </a:r>
            <a:br>
              <a:rPr lang="en-US" sz="2000" dirty="0">
                <a:solidFill>
                  <a:srgbClr val="FFC000"/>
                </a:solidFill>
                <a:latin typeface="Times New Roman" panose="02020603050405020304" pitchFamily="18" charset="0"/>
                <a:cs typeface="Times New Roman" panose="02020603050405020304" pitchFamily="18" charset="0"/>
              </a:rPr>
            </a:br>
            <a:r>
              <a:rPr lang="en-US" sz="2000" dirty="0">
                <a:solidFill>
                  <a:srgbClr val="FFC000"/>
                </a:solidFill>
                <a:latin typeface="Times New Roman" panose="02020603050405020304" pitchFamily="18" charset="0"/>
                <a:cs typeface="Times New Roman" panose="02020603050405020304" pitchFamily="18" charset="0"/>
              </a:rPr>
              <a:t>            else</a:t>
            </a:r>
            <a:br>
              <a:rPr lang="en-US" sz="2000" dirty="0">
                <a:solidFill>
                  <a:srgbClr val="FFC000"/>
                </a:solidFill>
                <a:latin typeface="Times New Roman" panose="02020603050405020304" pitchFamily="18" charset="0"/>
                <a:cs typeface="Times New Roman" panose="02020603050405020304" pitchFamily="18" charset="0"/>
              </a:rPr>
            </a:br>
            <a:r>
              <a:rPr lang="en-US" sz="2000" dirty="0">
                <a:solidFill>
                  <a:srgbClr val="FFC000"/>
                </a:solidFill>
                <a:latin typeface="Times New Roman" panose="02020603050405020304" pitchFamily="18" charset="0"/>
                <a:cs typeface="Times New Roman" panose="02020603050405020304" pitchFamily="18" charset="0"/>
              </a:rPr>
              <a:t>           {  </a:t>
            </a:r>
            <a:r>
              <a:rPr lang="en-US" sz="2000" dirty="0" err="1">
                <a:solidFill>
                  <a:srgbClr val="FFC000"/>
                </a:solidFill>
                <a:latin typeface="Times New Roman" panose="02020603050405020304" pitchFamily="18" charset="0"/>
                <a:cs typeface="Times New Roman" panose="02020603050405020304" pitchFamily="18" charset="0"/>
              </a:rPr>
              <a:t>val</a:t>
            </a:r>
            <a:r>
              <a:rPr lang="en-US" sz="2000" dirty="0">
                <a:solidFill>
                  <a:srgbClr val="FFC000"/>
                </a:solidFill>
                <a:latin typeface="Times New Roman" panose="02020603050405020304" pitchFamily="18" charset="0"/>
                <a:cs typeface="Times New Roman" panose="02020603050405020304" pitchFamily="18" charset="0"/>
              </a:rPr>
              <a:t> = queue[front];</a:t>
            </a:r>
            <a:br>
              <a:rPr lang="en-US" sz="2000" dirty="0">
                <a:solidFill>
                  <a:srgbClr val="FFC000"/>
                </a:solidFill>
                <a:latin typeface="Times New Roman" panose="02020603050405020304" pitchFamily="18" charset="0"/>
                <a:cs typeface="Times New Roman" panose="02020603050405020304" pitchFamily="18" charset="0"/>
              </a:rPr>
            </a:br>
            <a:r>
              <a:rPr lang="en-US" sz="2000" dirty="0">
                <a:solidFill>
                  <a:srgbClr val="FFC000"/>
                </a:solidFill>
                <a:latin typeface="Times New Roman" panose="02020603050405020304" pitchFamily="18" charset="0"/>
                <a:cs typeface="Times New Roman" panose="02020603050405020304" pitchFamily="18" charset="0"/>
              </a:rPr>
              <a:t>               front++;</a:t>
            </a:r>
            <a:br>
              <a:rPr lang="en-US" sz="2000" dirty="0">
                <a:solidFill>
                  <a:srgbClr val="FFC000"/>
                </a:solidFill>
                <a:latin typeface="Times New Roman" panose="02020603050405020304" pitchFamily="18" charset="0"/>
                <a:cs typeface="Times New Roman" panose="02020603050405020304" pitchFamily="18" charset="0"/>
              </a:rPr>
            </a:br>
            <a:r>
              <a:rPr lang="en-US" sz="2000" dirty="0">
                <a:solidFill>
                  <a:srgbClr val="FFC000"/>
                </a:solidFill>
                <a:latin typeface="Times New Roman" panose="02020603050405020304" pitchFamily="18" charset="0"/>
                <a:cs typeface="Times New Roman" panose="02020603050405020304" pitchFamily="18" charset="0"/>
              </a:rPr>
              <a:t>               if(front &gt; rear)</a:t>
            </a:r>
            <a:br>
              <a:rPr lang="en-US" sz="2000" dirty="0">
                <a:solidFill>
                  <a:srgbClr val="FFC000"/>
                </a:solidFill>
                <a:latin typeface="Times New Roman" panose="02020603050405020304" pitchFamily="18" charset="0"/>
                <a:cs typeface="Times New Roman" panose="02020603050405020304" pitchFamily="18" charset="0"/>
              </a:rPr>
            </a:br>
            <a:r>
              <a:rPr lang="en-US" sz="2000" dirty="0">
                <a:solidFill>
                  <a:srgbClr val="FFC000"/>
                </a:solidFill>
                <a:latin typeface="Times New Roman" panose="02020603050405020304" pitchFamily="18" charset="0"/>
                <a:cs typeface="Times New Roman" panose="02020603050405020304" pitchFamily="18" charset="0"/>
              </a:rPr>
              <a:t>                      front = rear = -1;</a:t>
            </a:r>
            <a:br>
              <a:rPr lang="en-US" sz="2000" dirty="0">
                <a:solidFill>
                  <a:srgbClr val="FFC000"/>
                </a:solidFill>
                <a:latin typeface="Times New Roman" panose="02020603050405020304" pitchFamily="18" charset="0"/>
                <a:cs typeface="Times New Roman" panose="02020603050405020304" pitchFamily="18" charset="0"/>
              </a:rPr>
            </a:br>
            <a:r>
              <a:rPr lang="en-US" sz="2000" dirty="0">
                <a:solidFill>
                  <a:srgbClr val="FFC000"/>
                </a:solidFill>
                <a:latin typeface="Times New Roman" panose="02020603050405020304" pitchFamily="18" charset="0"/>
                <a:cs typeface="Times New Roman" panose="02020603050405020304" pitchFamily="18" charset="0"/>
              </a:rPr>
              <a:t>               return </a:t>
            </a:r>
            <a:r>
              <a:rPr lang="en-US" sz="2000" dirty="0" err="1">
                <a:solidFill>
                  <a:srgbClr val="FFC000"/>
                </a:solidFill>
                <a:latin typeface="Times New Roman" panose="02020603050405020304" pitchFamily="18" charset="0"/>
                <a:cs typeface="Times New Roman" panose="02020603050405020304" pitchFamily="18" charset="0"/>
              </a:rPr>
              <a:t>val</a:t>
            </a:r>
            <a:r>
              <a:rPr lang="en-US" sz="2000" dirty="0">
                <a:solidFill>
                  <a:srgbClr val="FFC000"/>
                </a:solidFill>
                <a:latin typeface="Times New Roman" panose="02020603050405020304" pitchFamily="18" charset="0"/>
                <a:cs typeface="Times New Roman" panose="02020603050405020304" pitchFamily="18" charset="0"/>
              </a:rPr>
              <a:t>; </a:t>
            </a:r>
            <a:br>
              <a:rPr lang="en-US" sz="2000" dirty="0">
                <a:solidFill>
                  <a:srgbClr val="FFC000"/>
                </a:solidFill>
                <a:latin typeface="Times New Roman" panose="02020603050405020304" pitchFamily="18" charset="0"/>
                <a:cs typeface="Times New Roman" panose="02020603050405020304" pitchFamily="18" charset="0"/>
              </a:rPr>
            </a:br>
            <a:r>
              <a:rPr lang="en-US" sz="2000" dirty="0">
                <a:solidFill>
                  <a:srgbClr val="FFC000"/>
                </a:solidFill>
                <a:latin typeface="Times New Roman" panose="02020603050405020304" pitchFamily="18" charset="0"/>
                <a:cs typeface="Times New Roman" panose="02020603050405020304" pitchFamily="18" charset="0"/>
              </a:rPr>
              <a:t>           }</a:t>
            </a:r>
            <a:br>
              <a:rPr lang="en-US" sz="2000" dirty="0">
                <a:solidFill>
                  <a:srgbClr val="FFC000"/>
                </a:solidFill>
                <a:latin typeface="Times New Roman" panose="02020603050405020304" pitchFamily="18" charset="0"/>
                <a:cs typeface="Times New Roman" panose="02020603050405020304" pitchFamily="18" charset="0"/>
              </a:rPr>
            </a:br>
            <a:r>
              <a:rPr lang="en-US" sz="2000" dirty="0">
                <a:solidFill>
                  <a:srgbClr val="FFC000"/>
                </a:solidFill>
                <a:latin typeface="Times New Roman" panose="02020603050405020304" pitchFamily="18" charset="0"/>
                <a:cs typeface="Times New Roman" panose="02020603050405020304" pitchFamily="18" charset="0"/>
              </a:rPr>
              <a:t> } </a:t>
            </a:r>
          </a:p>
        </p:txBody>
      </p:sp>
      <p:sp>
        <p:nvSpPr>
          <p:cNvPr id="7" name="Rectangle 6"/>
          <p:cNvSpPr/>
          <p:nvPr/>
        </p:nvSpPr>
        <p:spPr>
          <a:xfrm>
            <a:off x="3576463" y="4132477"/>
            <a:ext cx="4246737" cy="2585323"/>
          </a:xfrm>
          <a:prstGeom prst="rect">
            <a:avLst/>
          </a:prstGeom>
        </p:spPr>
        <p:txBody>
          <a:bodyPr wrap="square">
            <a:spAutoFit/>
          </a:bodyPr>
          <a:lstStyle/>
          <a:p>
            <a:r>
              <a:rPr lang="en-US" dirty="0">
                <a:solidFill>
                  <a:srgbClr val="FF0000"/>
                </a:solidFill>
                <a:latin typeface="Times New Roman" panose="02020603050405020304" pitchFamily="18" charset="0"/>
                <a:cs typeface="Times New Roman" panose="02020603050405020304" pitchFamily="18" charset="0"/>
              </a:rPr>
              <a:t>void display()</a:t>
            </a:r>
            <a:br>
              <a:rPr lang="en-US" dirty="0">
                <a:solidFill>
                  <a:srgbClr val="FF0000"/>
                </a:solidFill>
                <a:latin typeface="Times New Roman" panose="02020603050405020304" pitchFamily="18" charset="0"/>
                <a:cs typeface="Times New Roman" panose="02020603050405020304" pitchFamily="18" charset="0"/>
              </a:rPr>
            </a:br>
            <a:r>
              <a:rPr lang="en-US" dirty="0">
                <a:solidFill>
                  <a:srgbClr val="FF0000"/>
                </a:solidFill>
                <a:latin typeface="Times New Roman" panose="02020603050405020304" pitchFamily="18" charset="0"/>
                <a:cs typeface="Times New Roman" panose="02020603050405020304" pitchFamily="18" charset="0"/>
              </a:rPr>
              <a:t>{   int </a:t>
            </a:r>
            <a:r>
              <a:rPr lang="en-US" dirty="0" err="1">
                <a:solidFill>
                  <a:srgbClr val="FF0000"/>
                </a:solidFill>
                <a:latin typeface="Times New Roman" panose="02020603050405020304" pitchFamily="18" charset="0"/>
                <a:cs typeface="Times New Roman" panose="02020603050405020304" pitchFamily="18" charset="0"/>
              </a:rPr>
              <a:t>i</a:t>
            </a:r>
            <a:r>
              <a:rPr lang="en-US" dirty="0">
                <a:solidFill>
                  <a:srgbClr val="FF0000"/>
                </a:solidFill>
                <a:latin typeface="Times New Roman" panose="02020603050405020304" pitchFamily="18" charset="0"/>
                <a:cs typeface="Times New Roman" panose="02020603050405020304" pitchFamily="18" charset="0"/>
              </a:rPr>
              <a:t>;</a:t>
            </a:r>
            <a:br>
              <a:rPr lang="en-US" dirty="0">
                <a:solidFill>
                  <a:srgbClr val="FF0000"/>
                </a:solidFill>
                <a:latin typeface="Times New Roman" panose="02020603050405020304" pitchFamily="18" charset="0"/>
                <a:cs typeface="Times New Roman" panose="02020603050405020304" pitchFamily="18" charset="0"/>
              </a:rPr>
            </a:br>
            <a:r>
              <a:rPr lang="en-US" dirty="0">
                <a:solidFill>
                  <a:srgbClr val="FF0000"/>
                </a:solidFill>
                <a:latin typeface="Times New Roman" panose="02020603050405020304" pitchFamily="18" charset="0"/>
                <a:cs typeface="Times New Roman" panose="02020603050405020304" pitchFamily="18" charset="0"/>
              </a:rPr>
              <a:t>     if(front == -1)</a:t>
            </a:r>
            <a:br>
              <a:rPr lang="en-US" dirty="0">
                <a:solidFill>
                  <a:srgbClr val="FF0000"/>
                </a:solidFill>
                <a:latin typeface="Times New Roman" panose="02020603050405020304" pitchFamily="18" charset="0"/>
                <a:cs typeface="Times New Roman" panose="02020603050405020304" pitchFamily="18" charset="0"/>
              </a:rPr>
            </a:br>
            <a:r>
              <a:rPr lang="en-US" dirty="0">
                <a:solidFill>
                  <a:srgbClr val="FF0000"/>
                </a:solidFill>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printf</a:t>
            </a:r>
            <a:r>
              <a:rPr lang="en-US" dirty="0">
                <a:solidFill>
                  <a:srgbClr val="FF0000"/>
                </a:solidFill>
                <a:latin typeface="Times New Roman" panose="02020603050405020304" pitchFamily="18" charset="0"/>
                <a:cs typeface="Times New Roman" panose="02020603050405020304" pitchFamily="18" charset="0"/>
              </a:rPr>
              <a:t>(“\n QUEUE IS EMPTY”);</a:t>
            </a:r>
            <a:br>
              <a:rPr lang="en-US" dirty="0">
                <a:solidFill>
                  <a:srgbClr val="FF0000"/>
                </a:solidFill>
                <a:latin typeface="Times New Roman" panose="02020603050405020304" pitchFamily="18" charset="0"/>
                <a:cs typeface="Times New Roman" panose="02020603050405020304" pitchFamily="18" charset="0"/>
              </a:rPr>
            </a:br>
            <a:r>
              <a:rPr lang="en-US" dirty="0">
                <a:solidFill>
                  <a:srgbClr val="FF0000"/>
                </a:solidFill>
                <a:latin typeface="Times New Roman" panose="02020603050405020304" pitchFamily="18" charset="0"/>
                <a:cs typeface="Times New Roman" panose="02020603050405020304" pitchFamily="18" charset="0"/>
              </a:rPr>
              <a:t>      else </a:t>
            </a:r>
          </a:p>
          <a:p>
            <a:r>
              <a:rPr lang="en-US" dirty="0">
                <a:solidFill>
                  <a:srgbClr val="FF0000"/>
                </a:solidFill>
                <a:latin typeface="Times New Roman" panose="02020603050405020304" pitchFamily="18" charset="0"/>
                <a:cs typeface="Times New Roman" panose="02020603050405020304" pitchFamily="18" charset="0"/>
              </a:rPr>
              <a:t>       {    for(</a:t>
            </a:r>
            <a:r>
              <a:rPr lang="en-US" dirty="0" err="1">
                <a:solidFill>
                  <a:srgbClr val="FF0000"/>
                </a:solidFill>
                <a:latin typeface="Times New Roman" panose="02020603050405020304" pitchFamily="18" charset="0"/>
                <a:cs typeface="Times New Roman" panose="02020603050405020304" pitchFamily="18" charset="0"/>
              </a:rPr>
              <a:t>i</a:t>
            </a:r>
            <a:r>
              <a:rPr lang="en-US" dirty="0">
                <a:solidFill>
                  <a:srgbClr val="FF0000"/>
                </a:solidFill>
                <a:latin typeface="Times New Roman" panose="02020603050405020304" pitchFamily="18" charset="0"/>
                <a:cs typeface="Times New Roman" panose="02020603050405020304" pitchFamily="18" charset="0"/>
              </a:rPr>
              <a:t> = front;   </a:t>
            </a:r>
            <a:r>
              <a:rPr lang="en-US" dirty="0" err="1">
                <a:solidFill>
                  <a:srgbClr val="FF0000"/>
                </a:solidFill>
                <a:latin typeface="Times New Roman" panose="02020603050405020304" pitchFamily="18" charset="0"/>
                <a:cs typeface="Times New Roman" panose="02020603050405020304" pitchFamily="18" charset="0"/>
              </a:rPr>
              <a:t>i</a:t>
            </a:r>
            <a:r>
              <a:rPr lang="en-US" dirty="0">
                <a:solidFill>
                  <a:srgbClr val="FF0000"/>
                </a:solidFill>
                <a:latin typeface="Times New Roman" panose="02020603050405020304" pitchFamily="18" charset="0"/>
                <a:cs typeface="Times New Roman" panose="02020603050405020304" pitchFamily="18" charset="0"/>
              </a:rPr>
              <a:t> &lt;= rear;   </a:t>
            </a:r>
            <a:r>
              <a:rPr lang="en-US" dirty="0" err="1">
                <a:solidFill>
                  <a:srgbClr val="FF0000"/>
                </a:solidFill>
                <a:latin typeface="Times New Roman" panose="02020603050405020304" pitchFamily="18" charset="0"/>
                <a:cs typeface="Times New Roman" panose="02020603050405020304" pitchFamily="18" charset="0"/>
              </a:rPr>
              <a:t>i</a:t>
            </a:r>
            <a:r>
              <a:rPr lang="en-US" dirty="0">
                <a:solidFill>
                  <a:srgbClr val="FF0000"/>
                </a:solidFill>
                <a:latin typeface="Times New Roman" panose="02020603050405020304" pitchFamily="18" charset="0"/>
                <a:cs typeface="Times New Roman" panose="02020603050405020304" pitchFamily="18" charset="0"/>
              </a:rPr>
              <a:t>++)</a:t>
            </a:r>
            <a:br>
              <a:rPr lang="en-US" dirty="0">
                <a:solidFill>
                  <a:srgbClr val="FF0000"/>
                </a:solidFill>
                <a:latin typeface="Times New Roman" panose="02020603050405020304" pitchFamily="18" charset="0"/>
                <a:cs typeface="Times New Roman" panose="02020603050405020304" pitchFamily="18" charset="0"/>
              </a:rPr>
            </a:br>
            <a:r>
              <a:rPr lang="en-US" dirty="0">
                <a:solidFill>
                  <a:srgbClr val="FF0000"/>
                </a:solidFill>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printf</a:t>
            </a:r>
            <a:r>
              <a:rPr lang="en-US" dirty="0">
                <a:solidFill>
                  <a:srgbClr val="FF0000"/>
                </a:solidFill>
                <a:latin typeface="Times New Roman" panose="02020603050405020304" pitchFamily="18" charset="0"/>
                <a:cs typeface="Times New Roman" panose="02020603050405020304" pitchFamily="18" charset="0"/>
              </a:rPr>
              <a:t>(“\t %d”, queue[</a:t>
            </a:r>
            <a:r>
              <a:rPr lang="en-US" dirty="0" err="1">
                <a:solidFill>
                  <a:srgbClr val="FF0000"/>
                </a:solidFill>
                <a:latin typeface="Times New Roman" panose="02020603050405020304" pitchFamily="18" charset="0"/>
                <a:cs typeface="Times New Roman" panose="02020603050405020304" pitchFamily="18" charset="0"/>
              </a:rPr>
              <a:t>i</a:t>
            </a:r>
            <a:r>
              <a:rPr lang="en-US" dirty="0">
                <a:solidFill>
                  <a:srgbClr val="FF0000"/>
                </a:solidFill>
                <a:latin typeface="Times New Roman" panose="02020603050405020304" pitchFamily="18" charset="0"/>
                <a:cs typeface="Times New Roman" panose="02020603050405020304" pitchFamily="18" charset="0"/>
              </a:rPr>
              <a:t>]);</a:t>
            </a:r>
            <a:br>
              <a:rPr lang="en-US" dirty="0">
                <a:solidFill>
                  <a:srgbClr val="FF0000"/>
                </a:solidFill>
                <a:latin typeface="Times New Roman" panose="02020603050405020304" pitchFamily="18" charset="0"/>
                <a:cs typeface="Times New Roman" panose="02020603050405020304" pitchFamily="18" charset="0"/>
              </a:rPr>
            </a:br>
            <a:r>
              <a:rPr lang="en-US" dirty="0">
                <a:solidFill>
                  <a:srgbClr val="FF0000"/>
                </a:solidFill>
                <a:latin typeface="Times New Roman" panose="02020603050405020304" pitchFamily="18" charset="0"/>
                <a:cs typeface="Times New Roman" panose="02020603050405020304" pitchFamily="18" charset="0"/>
              </a:rPr>
              <a:t>        }</a:t>
            </a:r>
            <a:br>
              <a:rPr lang="en-US" dirty="0">
                <a:solidFill>
                  <a:srgbClr val="FF0000"/>
                </a:solidFill>
                <a:latin typeface="Times New Roman" panose="02020603050405020304" pitchFamily="18" charset="0"/>
                <a:cs typeface="Times New Roman" panose="02020603050405020304" pitchFamily="18" charset="0"/>
              </a:rPr>
            </a:br>
            <a:r>
              <a:rPr lang="en-US" dirty="0">
                <a:solidFill>
                  <a:srgbClr val="FF0000"/>
                </a:solidFill>
                <a:latin typeface="Times New Roman" panose="02020603050405020304" pitchFamily="18" charset="0"/>
                <a:cs typeface="Times New Roman" panose="02020603050405020304" pitchFamily="18" charset="0"/>
              </a:rPr>
              <a:t>} </a:t>
            </a:r>
          </a:p>
        </p:txBody>
      </p:sp>
      <p:sp>
        <p:nvSpPr>
          <p:cNvPr id="2" name="Content Placeholder 2">
            <a:extLst>
              <a:ext uri="{FF2B5EF4-FFF2-40B4-BE49-F238E27FC236}">
                <a16:creationId xmlns:a16="http://schemas.microsoft.com/office/drawing/2014/main" id="{9C9BDF13-B332-43C9-9844-B2B424653836}"/>
              </a:ext>
            </a:extLst>
          </p:cNvPr>
          <p:cNvSpPr txBox="1">
            <a:spLocks/>
          </p:cNvSpPr>
          <p:nvPr/>
        </p:nvSpPr>
        <p:spPr>
          <a:xfrm>
            <a:off x="595290" y="218133"/>
            <a:ext cx="5338150" cy="43688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b="1" dirty="0">
                <a:latin typeface="Times New Roman" panose="02020603050405020304" pitchFamily="18" charset="0"/>
                <a:cs typeface="Times New Roman" panose="02020603050405020304" pitchFamily="18" charset="0"/>
              </a:rPr>
              <a:t>Queue using Array program (contd..)</a:t>
            </a:r>
            <a:br>
              <a:rPr 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3" name="Footer Placeholder 2">
            <a:extLst>
              <a:ext uri="{FF2B5EF4-FFF2-40B4-BE49-F238E27FC236}">
                <a16:creationId xmlns:a16="http://schemas.microsoft.com/office/drawing/2014/main" id="{27A81E37-9F8E-48C1-BCD6-5B1DD09CC13E}"/>
              </a:ext>
            </a:extLst>
          </p:cNvPr>
          <p:cNvSpPr>
            <a:spLocks noGrp="1"/>
          </p:cNvSpPr>
          <p:nvPr>
            <p:ph type="ftr" sz="quarter" idx="11"/>
          </p:nvPr>
        </p:nvSpPr>
        <p:spPr/>
        <p:txBody>
          <a:bodyPr/>
          <a:lstStyle/>
          <a:p>
            <a:r>
              <a:rPr lang="en-IN"/>
              <a:t>Dr Somaraju Suvvari                                                                                                        NITP -- CS3401</a:t>
            </a:r>
          </a:p>
        </p:txBody>
      </p:sp>
      <p:sp>
        <p:nvSpPr>
          <p:cNvPr id="6" name="Slide Number Placeholder 5">
            <a:extLst>
              <a:ext uri="{FF2B5EF4-FFF2-40B4-BE49-F238E27FC236}">
                <a16:creationId xmlns:a16="http://schemas.microsoft.com/office/drawing/2014/main" id="{9971B64B-B4F2-4DBC-AABD-199F2A59D052}"/>
              </a:ext>
            </a:extLst>
          </p:cNvPr>
          <p:cNvSpPr>
            <a:spLocks noGrp="1"/>
          </p:cNvSpPr>
          <p:nvPr>
            <p:ph type="sldNum" sz="quarter" idx="12"/>
          </p:nvPr>
        </p:nvSpPr>
        <p:spPr/>
        <p:txBody>
          <a:bodyPr/>
          <a:lstStyle/>
          <a:p>
            <a:fld id="{11B1A458-33C9-4BF4-B91A-A10851AC5830}" type="slidenum">
              <a:rPr lang="en-IN" smtClean="0"/>
              <a:t>25</a:t>
            </a:fld>
            <a:endParaRPr lang="en-IN"/>
          </a:p>
        </p:txBody>
      </p:sp>
    </p:spTree>
    <p:extLst>
      <p:ext uri="{BB962C8B-B14F-4D97-AF65-F5344CB8AC3E}">
        <p14:creationId xmlns:p14="http://schemas.microsoft.com/office/powerpoint/2010/main" val="5598403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96955"/>
            <a:ext cx="10515600" cy="4880008"/>
          </a:xfrm>
        </p:spPr>
        <p:txBody>
          <a:bodyPr>
            <a:normAutofit/>
          </a:bodyPr>
          <a:lstStyle/>
          <a:p>
            <a:pPr marL="0" indent="0">
              <a:buNone/>
            </a:pPr>
            <a:endParaRPr lang="en-US" sz="2400" dirty="0">
              <a:latin typeface="Times New Roman" panose="02020603050405020304" pitchFamily="18" charset="0"/>
              <a:cs typeface="Times New Roman" panose="02020603050405020304" pitchFamily="18" charset="0"/>
            </a:endParaRPr>
          </a:p>
          <a:p>
            <a:pPr marL="457200" lvl="1" indent="0">
              <a:buNone/>
            </a:pPr>
            <a:endParaRPr lang="en-US" b="1" dirty="0">
              <a:latin typeface="Times New Roman" panose="02020603050405020304" pitchFamily="18" charset="0"/>
              <a:cs typeface="Times New Roman" panose="02020603050405020304" pitchFamily="18" charset="0"/>
            </a:endParaRPr>
          </a:p>
          <a:p>
            <a:pPr lvl="1"/>
            <a:endParaRPr lang="en-US" sz="3000" b="1" dirty="0">
              <a:latin typeface="Times New Roman" panose="02020603050405020304" pitchFamily="18" charset="0"/>
              <a:cs typeface="Times New Roman" panose="02020603050405020304" pitchFamily="18" charset="0"/>
            </a:endParaRPr>
          </a:p>
          <a:p>
            <a:pPr lvl="1"/>
            <a:endParaRPr lang="en-US" sz="3000" b="1" dirty="0">
              <a:latin typeface="Times New Roman" panose="02020603050405020304" pitchFamily="18" charset="0"/>
              <a:cs typeface="Times New Roman" panose="02020603050405020304" pitchFamily="18" charset="0"/>
            </a:endParaRPr>
          </a:p>
          <a:p>
            <a:pPr marL="457200" lvl="1" indent="0">
              <a:buNone/>
            </a:pPr>
            <a:r>
              <a:rPr lang="en-US" sz="3000" b="1" dirty="0">
                <a:latin typeface="Times New Roman" panose="02020603050405020304" pitchFamily="18" charset="0"/>
                <a:cs typeface="Times New Roman" panose="02020603050405020304" pitchFamily="18" charset="0"/>
              </a:rPr>
              <a:t>         Implementation of Circular Queue Using Arrays</a:t>
            </a:r>
          </a:p>
          <a:p>
            <a:pPr marL="457200" lvl="1" indent="0">
              <a:buNone/>
            </a:pPr>
            <a:endParaRPr lang="en-US" b="1" dirty="0">
              <a:latin typeface="Times New Roman" panose="02020603050405020304" pitchFamily="18" charset="0"/>
              <a:cs typeface="Times New Roman" panose="02020603050405020304" pitchFamily="18" charset="0"/>
            </a:endParaRPr>
          </a:p>
        </p:txBody>
      </p:sp>
      <p:sp>
        <p:nvSpPr>
          <p:cNvPr id="2" name="Footer Placeholder 1">
            <a:extLst>
              <a:ext uri="{FF2B5EF4-FFF2-40B4-BE49-F238E27FC236}">
                <a16:creationId xmlns:a16="http://schemas.microsoft.com/office/drawing/2014/main" id="{19DDA62F-BA21-4777-812B-C220B3C6729A}"/>
              </a:ext>
            </a:extLst>
          </p:cNvPr>
          <p:cNvSpPr>
            <a:spLocks noGrp="1"/>
          </p:cNvSpPr>
          <p:nvPr>
            <p:ph type="ftr" sz="quarter" idx="11"/>
          </p:nvPr>
        </p:nvSpPr>
        <p:spPr/>
        <p:txBody>
          <a:bodyPr/>
          <a:lstStyle/>
          <a:p>
            <a:r>
              <a:rPr lang="en-IN"/>
              <a:t>Dr Somaraju Suvvari                                                                                                        NITP -- CS3401</a:t>
            </a:r>
          </a:p>
        </p:txBody>
      </p:sp>
      <p:sp>
        <p:nvSpPr>
          <p:cNvPr id="4" name="Slide Number Placeholder 3">
            <a:extLst>
              <a:ext uri="{FF2B5EF4-FFF2-40B4-BE49-F238E27FC236}">
                <a16:creationId xmlns:a16="http://schemas.microsoft.com/office/drawing/2014/main" id="{F652294B-597E-46E5-8604-F4410E4AD7A8}"/>
              </a:ext>
            </a:extLst>
          </p:cNvPr>
          <p:cNvSpPr>
            <a:spLocks noGrp="1"/>
          </p:cNvSpPr>
          <p:nvPr>
            <p:ph type="sldNum" sz="quarter" idx="12"/>
          </p:nvPr>
        </p:nvSpPr>
        <p:spPr/>
        <p:txBody>
          <a:bodyPr/>
          <a:lstStyle/>
          <a:p>
            <a:fld id="{11B1A458-33C9-4BF4-B91A-A10851AC5830}" type="slidenum">
              <a:rPr lang="en-IN" smtClean="0"/>
              <a:t>26</a:t>
            </a:fld>
            <a:endParaRPr lang="en-IN"/>
          </a:p>
        </p:txBody>
      </p:sp>
    </p:spTree>
    <p:extLst>
      <p:ext uri="{BB962C8B-B14F-4D97-AF65-F5344CB8AC3E}">
        <p14:creationId xmlns:p14="http://schemas.microsoft.com/office/powerpoint/2010/main" val="162261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4181"/>
            <a:ext cx="10515600" cy="1325563"/>
          </a:xfrm>
        </p:spPr>
        <p:txBody>
          <a:bodyPr/>
          <a:lstStyle/>
          <a:p>
            <a:r>
              <a:rPr lang="en-US" dirty="0"/>
              <a:t>Circular Queue</a:t>
            </a:r>
          </a:p>
        </p:txBody>
      </p:sp>
      <p:sp>
        <p:nvSpPr>
          <p:cNvPr id="3" name="Content Placeholder 2"/>
          <p:cNvSpPr>
            <a:spLocks noGrp="1"/>
          </p:cNvSpPr>
          <p:nvPr>
            <p:ph idx="1"/>
          </p:nvPr>
        </p:nvSpPr>
        <p:spPr>
          <a:xfrm>
            <a:off x="250529" y="2236317"/>
            <a:ext cx="9372634" cy="4351338"/>
          </a:xfrm>
        </p:spPr>
        <p:txBody>
          <a:bodyPr>
            <a:normAutofit fontScale="92500" lnSpcReduction="10000"/>
          </a:bodyPr>
          <a:lstStyle/>
          <a:p>
            <a:pPr algn="just">
              <a:lnSpc>
                <a:spcPct val="150000"/>
              </a:lnSpc>
            </a:pPr>
            <a:r>
              <a:rPr lang="en-US" sz="2400" dirty="0">
                <a:latin typeface="Times New Roman" panose="02020603050405020304" pitchFamily="18" charset="0"/>
                <a:cs typeface="Times New Roman" panose="02020603050405020304" pitchFamily="18" charset="0"/>
              </a:rPr>
              <a:t>For example if we want to insert an element value is 100.</a:t>
            </a:r>
          </a:p>
          <a:p>
            <a:pPr algn="just">
              <a:lnSpc>
                <a:spcPct val="150000"/>
              </a:lnSpc>
            </a:pPr>
            <a:r>
              <a:rPr lang="en-US" sz="2400" dirty="0">
                <a:latin typeface="Times New Roman" panose="02020603050405020304" pitchFamily="18" charset="0"/>
                <a:cs typeface="Times New Roman" panose="02020603050405020304" pitchFamily="18" charset="0"/>
              </a:rPr>
              <a:t>Since rear==Max(9), it is not possible to insert element, though empty slots are available.</a:t>
            </a:r>
          </a:p>
          <a:p>
            <a:pPr algn="just">
              <a:lnSpc>
                <a:spcPct val="150000"/>
              </a:lnSpc>
            </a:pPr>
            <a:r>
              <a:rPr lang="en-US" sz="2400" dirty="0">
                <a:latin typeface="Times New Roman" panose="02020603050405020304" pitchFamily="18" charset="0"/>
                <a:cs typeface="Times New Roman" panose="02020603050405020304" pitchFamily="18" charset="0"/>
              </a:rPr>
              <a:t>To address this issue, circular queue is used, where the elements are connected in a circular manner as shown in fig.</a:t>
            </a:r>
          </a:p>
          <a:p>
            <a:pPr algn="just">
              <a:lnSpc>
                <a:spcPct val="150000"/>
              </a:lnSpc>
            </a:pPr>
            <a:r>
              <a:rPr lang="en-US" sz="2400" b="1" dirty="0">
                <a:latin typeface="Times New Roman" panose="02020603050405020304" pitchFamily="18" charset="0"/>
                <a:cs typeface="Times New Roman" panose="02020603050405020304" pitchFamily="18" charset="0"/>
              </a:rPr>
              <a:t>A circular queue is a linear data structure follows FIFO (First In First Out) principle and the last location is connected back to the first location to make a circle.</a:t>
            </a:r>
            <a:endParaRPr lang="en-US" sz="2400" dirty="0">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nvGraphicFramePr>
        <p:xfrm>
          <a:off x="3843026" y="893130"/>
          <a:ext cx="8076888" cy="741680"/>
        </p:xfrm>
        <a:graphic>
          <a:graphicData uri="http://schemas.openxmlformats.org/drawingml/2006/table">
            <a:tbl>
              <a:tblPr firstRow="1" bandRow="1">
                <a:tableStyleId>{5940675A-B579-460E-94D1-54222C63F5DA}</a:tableStyleId>
              </a:tblPr>
              <a:tblGrid>
                <a:gridCol w="761688">
                  <a:extLst>
                    <a:ext uri="{9D8B030D-6E8A-4147-A177-3AD203B41FA5}">
                      <a16:colId xmlns:a16="http://schemas.microsoft.com/office/drawing/2014/main" val="20000"/>
                    </a:ext>
                  </a:extLst>
                </a:gridCol>
                <a:gridCol w="812800">
                  <a:extLst>
                    <a:ext uri="{9D8B030D-6E8A-4147-A177-3AD203B41FA5}">
                      <a16:colId xmlns:a16="http://schemas.microsoft.com/office/drawing/2014/main" val="20001"/>
                    </a:ext>
                  </a:extLst>
                </a:gridCol>
                <a:gridCol w="812800">
                  <a:extLst>
                    <a:ext uri="{9D8B030D-6E8A-4147-A177-3AD203B41FA5}">
                      <a16:colId xmlns:a16="http://schemas.microsoft.com/office/drawing/2014/main" val="20002"/>
                    </a:ext>
                  </a:extLst>
                </a:gridCol>
                <a:gridCol w="812800">
                  <a:extLst>
                    <a:ext uri="{9D8B030D-6E8A-4147-A177-3AD203B41FA5}">
                      <a16:colId xmlns:a16="http://schemas.microsoft.com/office/drawing/2014/main" val="20003"/>
                    </a:ext>
                  </a:extLst>
                </a:gridCol>
                <a:gridCol w="812800">
                  <a:extLst>
                    <a:ext uri="{9D8B030D-6E8A-4147-A177-3AD203B41FA5}">
                      <a16:colId xmlns:a16="http://schemas.microsoft.com/office/drawing/2014/main" val="20004"/>
                    </a:ext>
                  </a:extLst>
                </a:gridCol>
                <a:gridCol w="812800">
                  <a:extLst>
                    <a:ext uri="{9D8B030D-6E8A-4147-A177-3AD203B41FA5}">
                      <a16:colId xmlns:a16="http://schemas.microsoft.com/office/drawing/2014/main" val="20005"/>
                    </a:ext>
                  </a:extLst>
                </a:gridCol>
                <a:gridCol w="812800">
                  <a:extLst>
                    <a:ext uri="{9D8B030D-6E8A-4147-A177-3AD203B41FA5}">
                      <a16:colId xmlns:a16="http://schemas.microsoft.com/office/drawing/2014/main" val="20006"/>
                    </a:ext>
                  </a:extLst>
                </a:gridCol>
                <a:gridCol w="812800">
                  <a:extLst>
                    <a:ext uri="{9D8B030D-6E8A-4147-A177-3AD203B41FA5}">
                      <a16:colId xmlns:a16="http://schemas.microsoft.com/office/drawing/2014/main" val="20007"/>
                    </a:ext>
                  </a:extLst>
                </a:gridCol>
                <a:gridCol w="812800">
                  <a:extLst>
                    <a:ext uri="{9D8B030D-6E8A-4147-A177-3AD203B41FA5}">
                      <a16:colId xmlns:a16="http://schemas.microsoft.com/office/drawing/2014/main" val="20008"/>
                    </a:ext>
                  </a:extLst>
                </a:gridCol>
                <a:gridCol w="812800">
                  <a:extLst>
                    <a:ext uri="{9D8B030D-6E8A-4147-A177-3AD203B41FA5}">
                      <a16:colId xmlns:a16="http://schemas.microsoft.com/office/drawing/2014/main" val="20009"/>
                    </a:ext>
                  </a:extLst>
                </a:gridCol>
              </a:tblGrid>
              <a:tr h="370840">
                <a:tc>
                  <a:txBody>
                    <a:bodyPr/>
                    <a:lstStyle/>
                    <a:p>
                      <a:endParaRPr lang="en-US" dirty="0"/>
                    </a:p>
                  </a:txBody>
                  <a:tcPr>
                    <a:lnB w="12700" cap="flat" cmpd="sng" algn="ctr">
                      <a:solidFill>
                        <a:schemeClr val="tx1"/>
                      </a:solidFill>
                      <a:prstDash val="solid"/>
                      <a:round/>
                      <a:headEnd type="none" w="med" len="med"/>
                      <a:tailEnd type="none" w="med" len="med"/>
                    </a:lnB>
                  </a:tcPr>
                </a:tc>
                <a:tc>
                  <a:txBody>
                    <a:bodyPr/>
                    <a:lstStyle/>
                    <a:p>
                      <a:r>
                        <a:rPr lang="en-US" dirty="0"/>
                        <a:t>30</a:t>
                      </a:r>
                    </a:p>
                  </a:txBody>
                  <a:tcPr>
                    <a:lnB w="12700" cap="flat" cmpd="sng" algn="ctr">
                      <a:solidFill>
                        <a:schemeClr val="tx1"/>
                      </a:solidFill>
                      <a:prstDash val="solid"/>
                      <a:round/>
                      <a:headEnd type="none" w="med" len="med"/>
                      <a:tailEnd type="none" w="med" len="med"/>
                    </a:lnB>
                  </a:tcPr>
                </a:tc>
                <a:tc>
                  <a:txBody>
                    <a:bodyPr/>
                    <a:lstStyle/>
                    <a:p>
                      <a:r>
                        <a:rPr lang="en-US" dirty="0"/>
                        <a:t>40</a:t>
                      </a:r>
                    </a:p>
                  </a:txBody>
                  <a:tcPr>
                    <a:lnB w="12700" cap="flat" cmpd="sng" algn="ctr">
                      <a:solidFill>
                        <a:schemeClr val="tx1"/>
                      </a:solidFill>
                      <a:prstDash val="solid"/>
                      <a:round/>
                      <a:headEnd type="none" w="med" len="med"/>
                      <a:tailEnd type="none" w="med" len="med"/>
                    </a:lnB>
                  </a:tcPr>
                </a:tc>
                <a:tc>
                  <a:txBody>
                    <a:bodyPr/>
                    <a:lstStyle/>
                    <a:p>
                      <a:r>
                        <a:rPr lang="en-US" dirty="0"/>
                        <a:t>20</a:t>
                      </a:r>
                    </a:p>
                  </a:txBody>
                  <a:tcPr>
                    <a:lnB w="12700" cap="flat" cmpd="sng" algn="ctr">
                      <a:solidFill>
                        <a:schemeClr val="tx1"/>
                      </a:solidFill>
                      <a:prstDash val="solid"/>
                      <a:round/>
                      <a:headEnd type="none" w="med" len="med"/>
                      <a:tailEnd type="none" w="med" len="med"/>
                    </a:lnB>
                  </a:tcPr>
                </a:tc>
                <a:tc>
                  <a:txBody>
                    <a:bodyPr/>
                    <a:lstStyle/>
                    <a:p>
                      <a:r>
                        <a:rPr lang="en-US" dirty="0"/>
                        <a:t>80</a:t>
                      </a:r>
                    </a:p>
                  </a:txBody>
                  <a:tcPr>
                    <a:lnB w="12700" cap="flat" cmpd="sng" algn="ctr">
                      <a:solidFill>
                        <a:schemeClr val="tx1"/>
                      </a:solidFill>
                      <a:prstDash val="solid"/>
                      <a:round/>
                      <a:headEnd type="none" w="med" len="med"/>
                      <a:tailEnd type="none" w="med" len="med"/>
                    </a:lnB>
                  </a:tcPr>
                </a:tc>
                <a:tc>
                  <a:txBody>
                    <a:bodyPr/>
                    <a:lstStyle/>
                    <a:p>
                      <a:r>
                        <a:rPr lang="en-US" dirty="0"/>
                        <a:t>50</a:t>
                      </a:r>
                    </a:p>
                  </a:txBody>
                  <a:tcPr>
                    <a:lnB w="12700" cap="flat" cmpd="sng" algn="ctr">
                      <a:solidFill>
                        <a:schemeClr val="tx1"/>
                      </a:solidFill>
                      <a:prstDash val="solid"/>
                      <a:round/>
                      <a:headEnd type="none" w="med" len="med"/>
                      <a:tailEnd type="none" w="med" len="med"/>
                    </a:lnB>
                  </a:tcPr>
                </a:tc>
                <a:tc>
                  <a:txBody>
                    <a:bodyPr/>
                    <a:lstStyle/>
                    <a:p>
                      <a:r>
                        <a:rPr lang="en-US" dirty="0"/>
                        <a:t>40</a:t>
                      </a:r>
                    </a:p>
                  </a:txBody>
                  <a:tcPr>
                    <a:lnB w="12700" cap="flat" cmpd="sng" algn="ctr">
                      <a:solidFill>
                        <a:schemeClr val="tx1"/>
                      </a:solidFill>
                      <a:prstDash val="solid"/>
                      <a:round/>
                      <a:headEnd type="none" w="med" len="med"/>
                      <a:tailEnd type="none" w="med" len="med"/>
                    </a:lnB>
                  </a:tcPr>
                </a:tc>
                <a:tc>
                  <a:txBody>
                    <a:bodyPr/>
                    <a:lstStyle/>
                    <a:p>
                      <a:r>
                        <a:rPr lang="en-US" dirty="0"/>
                        <a:t>60</a:t>
                      </a:r>
                    </a:p>
                  </a:txBody>
                  <a:tcPr>
                    <a:lnB w="12700" cap="flat" cmpd="sng" algn="ctr">
                      <a:solidFill>
                        <a:schemeClr val="tx1"/>
                      </a:solidFill>
                      <a:prstDash val="solid"/>
                      <a:round/>
                      <a:headEnd type="none" w="med" len="med"/>
                      <a:tailEnd type="none" w="med" len="med"/>
                    </a:lnB>
                  </a:tcPr>
                </a:tc>
                <a:tc>
                  <a:txBody>
                    <a:bodyPr/>
                    <a:lstStyle/>
                    <a:p>
                      <a:r>
                        <a:rPr lang="en-US" dirty="0"/>
                        <a:t>90</a:t>
                      </a:r>
                    </a:p>
                  </a:txBody>
                  <a:tcPr>
                    <a:lnB w="12700" cap="flat" cmpd="sng" algn="ctr">
                      <a:solidFill>
                        <a:schemeClr val="tx1"/>
                      </a:solidFill>
                      <a:prstDash val="solid"/>
                      <a:round/>
                      <a:headEnd type="none" w="med" len="med"/>
                      <a:tailEnd type="none" w="med" len="med"/>
                    </a:lnB>
                  </a:tcPr>
                </a:tc>
                <a:tc>
                  <a:txBody>
                    <a:bodyPr/>
                    <a:lstStyle/>
                    <a:p>
                      <a:r>
                        <a:rPr lang="en-US" dirty="0"/>
                        <a:t>70</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US" dirty="0"/>
                        <a:t>  [0]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[1]</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[2]</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[3]</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[4]</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[5]</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[6]</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[7]</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[8]</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[9]</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
        <p:nvSpPr>
          <p:cNvPr id="5" name="TextBox 4"/>
          <p:cNvSpPr txBox="1"/>
          <p:nvPr/>
        </p:nvSpPr>
        <p:spPr>
          <a:xfrm>
            <a:off x="11060295" y="107095"/>
            <a:ext cx="875763" cy="461665"/>
          </a:xfrm>
          <a:prstGeom prst="rect">
            <a:avLst/>
          </a:prstGeom>
          <a:noFill/>
        </p:spPr>
        <p:txBody>
          <a:bodyPr wrap="square" rtlCol="0">
            <a:spAutoFit/>
          </a:bodyPr>
          <a:lstStyle/>
          <a:p>
            <a:r>
              <a:rPr lang="en-US" sz="2400" b="1" dirty="0">
                <a:solidFill>
                  <a:schemeClr val="accent1"/>
                </a:solidFill>
              </a:rPr>
              <a:t>Rear</a:t>
            </a:r>
            <a:endParaRPr lang="en-US" b="1" dirty="0">
              <a:solidFill>
                <a:schemeClr val="accent1"/>
              </a:solidFill>
            </a:endParaRPr>
          </a:p>
        </p:txBody>
      </p:sp>
      <p:sp>
        <p:nvSpPr>
          <p:cNvPr id="6" name="TextBox 5"/>
          <p:cNvSpPr txBox="1"/>
          <p:nvPr/>
        </p:nvSpPr>
        <p:spPr>
          <a:xfrm>
            <a:off x="4408561" y="1807896"/>
            <a:ext cx="1013341" cy="461665"/>
          </a:xfrm>
          <a:prstGeom prst="rect">
            <a:avLst/>
          </a:prstGeom>
          <a:noFill/>
        </p:spPr>
        <p:txBody>
          <a:bodyPr wrap="square" rtlCol="0">
            <a:spAutoFit/>
          </a:bodyPr>
          <a:lstStyle/>
          <a:p>
            <a:r>
              <a:rPr lang="en-US" sz="2400" b="1" dirty="0">
                <a:solidFill>
                  <a:schemeClr val="accent2"/>
                </a:solidFill>
              </a:rPr>
              <a:t>Front</a:t>
            </a:r>
            <a:endParaRPr lang="en-US" b="1" dirty="0">
              <a:solidFill>
                <a:schemeClr val="accent2"/>
              </a:solidFill>
            </a:endParaRPr>
          </a:p>
        </p:txBody>
      </p:sp>
      <p:sp>
        <p:nvSpPr>
          <p:cNvPr id="7" name="Up Arrow 6"/>
          <p:cNvSpPr/>
          <p:nvPr/>
        </p:nvSpPr>
        <p:spPr>
          <a:xfrm>
            <a:off x="4758135" y="1580395"/>
            <a:ext cx="157097" cy="309093"/>
          </a:xfrm>
          <a:prstGeom prst="up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Down Arrow 7"/>
          <p:cNvSpPr/>
          <p:nvPr/>
        </p:nvSpPr>
        <p:spPr>
          <a:xfrm>
            <a:off x="11408025" y="568760"/>
            <a:ext cx="180304" cy="27655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Down Arrow 14">
            <a:extLst>
              <a:ext uri="{FF2B5EF4-FFF2-40B4-BE49-F238E27FC236}">
                <a16:creationId xmlns:a16="http://schemas.microsoft.com/office/drawing/2014/main" id="{F13544BA-2377-4136-ADEF-8841043D0486}"/>
              </a:ext>
            </a:extLst>
          </p:cNvPr>
          <p:cNvSpPr/>
          <p:nvPr/>
        </p:nvSpPr>
        <p:spPr>
          <a:xfrm rot="14807482">
            <a:off x="9967783" y="3059690"/>
            <a:ext cx="180304" cy="276552"/>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79AE090D-22AC-4D5A-9B91-2420BBDB9D8B}"/>
              </a:ext>
            </a:extLst>
          </p:cNvPr>
          <p:cNvSpPr txBox="1"/>
          <p:nvPr/>
        </p:nvSpPr>
        <p:spPr>
          <a:xfrm rot="534478">
            <a:off x="9529723" y="3173201"/>
            <a:ext cx="875763" cy="461665"/>
          </a:xfrm>
          <a:prstGeom prst="rect">
            <a:avLst/>
          </a:prstGeom>
          <a:noFill/>
        </p:spPr>
        <p:txBody>
          <a:bodyPr wrap="square" rtlCol="0">
            <a:spAutoFit/>
          </a:bodyPr>
          <a:lstStyle/>
          <a:p>
            <a:r>
              <a:rPr lang="en-US" sz="2400" b="1" dirty="0">
                <a:solidFill>
                  <a:schemeClr val="accent2"/>
                </a:solidFill>
              </a:rPr>
              <a:t>Front</a:t>
            </a:r>
            <a:endParaRPr lang="en-US" b="1" dirty="0">
              <a:solidFill>
                <a:schemeClr val="accent2"/>
              </a:solidFill>
            </a:endParaRPr>
          </a:p>
        </p:txBody>
      </p:sp>
      <p:sp>
        <p:nvSpPr>
          <p:cNvPr id="23" name="TextBox 22">
            <a:extLst>
              <a:ext uri="{FF2B5EF4-FFF2-40B4-BE49-F238E27FC236}">
                <a16:creationId xmlns:a16="http://schemas.microsoft.com/office/drawing/2014/main" id="{0D2773BB-3D3B-414F-8363-EF589451C00D}"/>
              </a:ext>
            </a:extLst>
          </p:cNvPr>
          <p:cNvSpPr txBox="1"/>
          <p:nvPr/>
        </p:nvSpPr>
        <p:spPr>
          <a:xfrm rot="19708711">
            <a:off x="11285774" y="3564761"/>
            <a:ext cx="875763" cy="461665"/>
          </a:xfrm>
          <a:prstGeom prst="rect">
            <a:avLst/>
          </a:prstGeom>
          <a:noFill/>
        </p:spPr>
        <p:txBody>
          <a:bodyPr wrap="square" rtlCol="0">
            <a:spAutoFit/>
          </a:bodyPr>
          <a:lstStyle/>
          <a:p>
            <a:r>
              <a:rPr lang="en-US" sz="2400" b="1" dirty="0">
                <a:solidFill>
                  <a:schemeClr val="accent1"/>
                </a:solidFill>
              </a:rPr>
              <a:t>Rear</a:t>
            </a:r>
            <a:endParaRPr lang="en-US" b="1" dirty="0">
              <a:solidFill>
                <a:schemeClr val="accent1"/>
              </a:solidFill>
            </a:endParaRPr>
          </a:p>
        </p:txBody>
      </p:sp>
      <p:sp>
        <p:nvSpPr>
          <p:cNvPr id="24" name="Down Arrow 14">
            <a:extLst>
              <a:ext uri="{FF2B5EF4-FFF2-40B4-BE49-F238E27FC236}">
                <a16:creationId xmlns:a16="http://schemas.microsoft.com/office/drawing/2014/main" id="{41C744BB-1EBC-4BC8-9814-84C9AAC91778}"/>
              </a:ext>
            </a:extLst>
          </p:cNvPr>
          <p:cNvSpPr/>
          <p:nvPr/>
        </p:nvSpPr>
        <p:spPr>
          <a:xfrm rot="9201963">
            <a:off x="11460447" y="3215573"/>
            <a:ext cx="180304" cy="27655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6" name="Group 35">
            <a:extLst>
              <a:ext uri="{FF2B5EF4-FFF2-40B4-BE49-F238E27FC236}">
                <a16:creationId xmlns:a16="http://schemas.microsoft.com/office/drawing/2014/main" id="{A759D701-1D4E-4CA4-86DD-CB429D723A6C}"/>
              </a:ext>
            </a:extLst>
          </p:cNvPr>
          <p:cNvGrpSpPr/>
          <p:nvPr/>
        </p:nvGrpSpPr>
        <p:grpSpPr>
          <a:xfrm>
            <a:off x="10189531" y="1889488"/>
            <a:ext cx="1466850" cy="1524000"/>
            <a:chOff x="6526054" y="2612974"/>
            <a:chExt cx="1466850" cy="1524000"/>
          </a:xfrm>
        </p:grpSpPr>
        <p:sp>
          <p:nvSpPr>
            <p:cNvPr id="12" name="Circle: Hollow 11">
              <a:extLst>
                <a:ext uri="{FF2B5EF4-FFF2-40B4-BE49-F238E27FC236}">
                  <a16:creationId xmlns:a16="http://schemas.microsoft.com/office/drawing/2014/main" id="{786E1556-60D0-4862-AF95-0614C5E8F917}"/>
                </a:ext>
              </a:extLst>
            </p:cNvPr>
            <p:cNvSpPr/>
            <p:nvPr/>
          </p:nvSpPr>
          <p:spPr>
            <a:xfrm rot="534478">
              <a:off x="6526054" y="2612974"/>
              <a:ext cx="1466850" cy="1524000"/>
            </a:xfrm>
            <a:prstGeom prst="donu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dirty="0">
                <a:solidFill>
                  <a:schemeClr val="tx1"/>
                </a:solidFill>
              </a:endParaRPr>
            </a:p>
          </p:txBody>
        </p:sp>
        <p:cxnSp>
          <p:nvCxnSpPr>
            <p:cNvPr id="13" name="Straight Connector 12">
              <a:extLst>
                <a:ext uri="{FF2B5EF4-FFF2-40B4-BE49-F238E27FC236}">
                  <a16:creationId xmlns:a16="http://schemas.microsoft.com/office/drawing/2014/main" id="{76D839AF-5EFB-439E-B5E9-92BDDACD22B0}"/>
                </a:ext>
              </a:extLst>
            </p:cNvPr>
            <p:cNvCxnSpPr>
              <a:cxnSpLocks/>
            </p:cNvCxnSpPr>
            <p:nvPr/>
          </p:nvCxnSpPr>
          <p:spPr>
            <a:xfrm rot="534478">
              <a:off x="7626916" y="3476574"/>
              <a:ext cx="331927" cy="110096"/>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9C8D36F-425F-4BB9-8BFD-BF67D4D2DF62}"/>
                </a:ext>
              </a:extLst>
            </p:cNvPr>
            <p:cNvCxnSpPr>
              <a:cxnSpLocks/>
            </p:cNvCxnSpPr>
            <p:nvPr/>
          </p:nvCxnSpPr>
          <p:spPr>
            <a:xfrm rot="534478" flipV="1">
              <a:off x="7424683" y="2763710"/>
              <a:ext cx="210106" cy="255664"/>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90B0486-B9BF-44F0-92B0-A12ADC238410}"/>
                </a:ext>
              </a:extLst>
            </p:cNvPr>
            <p:cNvCxnSpPr>
              <a:cxnSpLocks/>
            </p:cNvCxnSpPr>
            <p:nvPr/>
          </p:nvCxnSpPr>
          <p:spPr>
            <a:xfrm rot="534478">
              <a:off x="6830559" y="2762352"/>
              <a:ext cx="195240" cy="2762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9AB8F7F-D0EC-4953-808C-CE920B9F8AF4}"/>
                </a:ext>
              </a:extLst>
            </p:cNvPr>
            <p:cNvCxnSpPr>
              <a:cxnSpLocks/>
            </p:cNvCxnSpPr>
            <p:nvPr/>
          </p:nvCxnSpPr>
          <p:spPr>
            <a:xfrm rot="534478" flipV="1">
              <a:off x="7259479" y="3770005"/>
              <a:ext cx="0" cy="359683"/>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0645844-A3A4-4F6F-850D-63CFCDC6993F}"/>
                </a:ext>
              </a:extLst>
            </p:cNvPr>
            <p:cNvCxnSpPr>
              <a:cxnSpLocks/>
            </p:cNvCxnSpPr>
            <p:nvPr/>
          </p:nvCxnSpPr>
          <p:spPr>
            <a:xfrm flipV="1">
              <a:off x="6556468" y="3497588"/>
              <a:ext cx="315557" cy="93986"/>
            </a:xfrm>
            <a:prstGeom prst="line">
              <a:avLst/>
            </a:prstGeom>
          </p:spPr>
          <p:style>
            <a:lnRef idx="1">
              <a:schemeClr val="accent1"/>
            </a:lnRef>
            <a:fillRef idx="0">
              <a:schemeClr val="accent1"/>
            </a:fillRef>
            <a:effectRef idx="0">
              <a:schemeClr val="accent1"/>
            </a:effectRef>
            <a:fontRef idx="minor">
              <a:schemeClr val="tx1"/>
            </a:fontRef>
          </p:style>
        </p:cxnSp>
      </p:grpSp>
      <p:sp>
        <p:nvSpPr>
          <p:cNvPr id="9" name="Footer Placeholder 8">
            <a:extLst>
              <a:ext uri="{FF2B5EF4-FFF2-40B4-BE49-F238E27FC236}">
                <a16:creationId xmlns:a16="http://schemas.microsoft.com/office/drawing/2014/main" id="{180E28A8-D563-4CD9-AF92-E3F36CBF4720}"/>
              </a:ext>
            </a:extLst>
          </p:cNvPr>
          <p:cNvSpPr>
            <a:spLocks noGrp="1"/>
          </p:cNvSpPr>
          <p:nvPr>
            <p:ph type="ftr" sz="quarter" idx="11"/>
          </p:nvPr>
        </p:nvSpPr>
        <p:spPr/>
        <p:txBody>
          <a:bodyPr/>
          <a:lstStyle/>
          <a:p>
            <a:r>
              <a:rPr lang="en-IN"/>
              <a:t>Dr Somaraju Suvvari                                                                                                        NITP -- CS3401</a:t>
            </a:r>
          </a:p>
        </p:txBody>
      </p:sp>
      <p:sp>
        <p:nvSpPr>
          <p:cNvPr id="10" name="Slide Number Placeholder 9">
            <a:extLst>
              <a:ext uri="{FF2B5EF4-FFF2-40B4-BE49-F238E27FC236}">
                <a16:creationId xmlns:a16="http://schemas.microsoft.com/office/drawing/2014/main" id="{AB8A2A70-470A-493B-9604-4CCF87AEBC3F}"/>
              </a:ext>
            </a:extLst>
          </p:cNvPr>
          <p:cNvSpPr>
            <a:spLocks noGrp="1"/>
          </p:cNvSpPr>
          <p:nvPr>
            <p:ph type="sldNum" sz="quarter" idx="12"/>
          </p:nvPr>
        </p:nvSpPr>
        <p:spPr/>
        <p:txBody>
          <a:bodyPr/>
          <a:lstStyle/>
          <a:p>
            <a:fld id="{11B1A458-33C9-4BF4-B91A-A10851AC5830}" type="slidenum">
              <a:rPr lang="en-IN" smtClean="0"/>
              <a:t>27</a:t>
            </a:fld>
            <a:endParaRPr lang="en-IN"/>
          </a:p>
        </p:txBody>
      </p:sp>
    </p:spTree>
    <p:extLst>
      <p:ext uri="{BB962C8B-B14F-4D97-AF65-F5344CB8AC3E}">
        <p14:creationId xmlns:p14="http://schemas.microsoft.com/office/powerpoint/2010/main" val="3258053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7065" y="1160400"/>
            <a:ext cx="7224339" cy="3669951"/>
          </a:xfrm>
        </p:spPr>
        <p:txBody>
          <a:bodyPr/>
          <a:lstStyle/>
          <a:p>
            <a:r>
              <a:rPr lang="en-US" i="1" dirty="0">
                <a:latin typeface="Times New Roman" panose="02020603050405020304" pitchFamily="18" charset="0"/>
                <a:cs typeface="Times New Roman" panose="02020603050405020304" pitchFamily="18" charset="0"/>
              </a:rPr>
              <a:t>Queue is empty</a:t>
            </a:r>
          </a:p>
          <a:p>
            <a:pPr marL="0" indent="0">
              <a:buNone/>
            </a:pPr>
            <a:r>
              <a:rPr lang="en-US" b="1" i="1" dirty="0">
                <a:latin typeface="Times New Roman" panose="02020603050405020304" pitchFamily="18" charset="0"/>
                <a:cs typeface="Times New Roman" panose="02020603050405020304" pitchFamily="18" charset="0"/>
              </a:rPr>
              <a:t>	front </a:t>
            </a:r>
            <a:r>
              <a:rPr lang="en-US" dirty="0">
                <a:latin typeface="Times New Roman" panose="02020603050405020304" pitchFamily="18" charset="0"/>
                <a:cs typeface="Times New Roman" panose="02020603050405020304" pitchFamily="18" charset="0"/>
              </a:rPr>
              <a:t>= </a:t>
            </a:r>
            <a:r>
              <a:rPr lang="en-US" b="1" i="1" dirty="0">
                <a:latin typeface="Times New Roman" panose="02020603050405020304" pitchFamily="18" charset="0"/>
                <a:cs typeface="Times New Roman" panose="02020603050405020304" pitchFamily="18" charset="0"/>
              </a:rPr>
              <a:t>rear </a:t>
            </a:r>
            <a:r>
              <a:rPr lang="en-US" dirty="0">
                <a:latin typeface="Times New Roman" panose="02020603050405020304" pitchFamily="18" charset="0"/>
                <a:cs typeface="Times New Roman" panose="02020603050405020304" pitchFamily="18" charset="0"/>
              </a:rPr>
              <a:t>=-1</a:t>
            </a:r>
          </a:p>
          <a:p>
            <a:endParaRPr lang="en-US" b="1" i="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Queue is full</a:t>
            </a:r>
            <a:endParaRPr lang="en-US" b="1" i="1" dirty="0">
              <a:latin typeface="Times New Roman" panose="02020603050405020304" pitchFamily="18" charset="0"/>
              <a:cs typeface="Times New Roman" panose="02020603050405020304" pitchFamily="18" charset="0"/>
            </a:endParaRPr>
          </a:p>
          <a:p>
            <a:pPr marL="0" indent="0">
              <a:buNone/>
            </a:pPr>
            <a:r>
              <a:rPr lang="en-US" b="1" i="1" dirty="0">
                <a:latin typeface="Times New Roman" panose="02020603050405020304" pitchFamily="18" charset="0"/>
                <a:cs typeface="Times New Roman" panose="02020603050405020304" pitchFamily="18" charset="0"/>
              </a:rPr>
              <a:t>         	front</a:t>
            </a:r>
            <a:r>
              <a:rPr lang="en-US" dirty="0">
                <a:latin typeface="Times New Roman" panose="02020603050405020304" pitchFamily="18" charset="0"/>
                <a:cs typeface="Times New Roman" panose="02020603050405020304" pitchFamily="18" charset="0"/>
              </a:rPr>
              <a:t> = = 0 and </a:t>
            </a:r>
            <a:r>
              <a:rPr lang="en-US" b="1" i="1" dirty="0">
                <a:latin typeface="Times New Roman" panose="02020603050405020304" pitchFamily="18" charset="0"/>
                <a:cs typeface="Times New Roman" panose="02020603050405020304" pitchFamily="18" charset="0"/>
              </a:rPr>
              <a:t>rear</a:t>
            </a:r>
            <a:r>
              <a:rPr lang="en-US" dirty="0">
                <a:latin typeface="Times New Roman" panose="02020603050405020304" pitchFamily="18" charset="0"/>
                <a:cs typeface="Times New Roman" panose="02020603050405020304" pitchFamily="18" charset="0"/>
              </a:rPr>
              <a:t> == MAX – 1 </a:t>
            </a:r>
          </a:p>
          <a:p>
            <a:pPr marL="0" indent="0">
              <a:buNone/>
            </a:pPr>
            <a:r>
              <a:rPr lang="en-US" dirty="0">
                <a:latin typeface="Times New Roman" panose="02020603050405020304" pitchFamily="18" charset="0"/>
                <a:cs typeface="Times New Roman" panose="02020603050405020304" pitchFamily="18" charset="0"/>
              </a:rPr>
              <a:t>                            or</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front==rear+1</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6306002" y="2528212"/>
            <a:ext cx="2619375" cy="1628775"/>
          </a:xfrm>
          <a:prstGeom prst="rect">
            <a:avLst/>
          </a:prstGeom>
        </p:spPr>
      </p:pic>
      <p:sp>
        <p:nvSpPr>
          <p:cNvPr id="6" name="Right Arrow 5"/>
          <p:cNvSpPr/>
          <p:nvPr/>
        </p:nvSpPr>
        <p:spPr>
          <a:xfrm rot="2950159">
            <a:off x="7130876" y="2442312"/>
            <a:ext cx="410860" cy="1499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Arrow 6"/>
          <p:cNvSpPr/>
          <p:nvPr/>
        </p:nvSpPr>
        <p:spPr>
          <a:xfrm rot="2950159">
            <a:off x="6502476" y="2806775"/>
            <a:ext cx="410860" cy="1499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6197546" y="2342543"/>
            <a:ext cx="740229" cy="369332"/>
          </a:xfrm>
          <a:prstGeom prst="rect">
            <a:avLst/>
          </a:prstGeom>
          <a:noFill/>
        </p:spPr>
        <p:txBody>
          <a:bodyPr wrap="square" rtlCol="0">
            <a:spAutoFit/>
          </a:bodyPr>
          <a:lstStyle/>
          <a:p>
            <a:r>
              <a:rPr lang="en-US" dirty="0"/>
              <a:t>rear</a:t>
            </a:r>
          </a:p>
        </p:txBody>
      </p:sp>
      <p:sp>
        <p:nvSpPr>
          <p:cNvPr id="9" name="TextBox 8"/>
          <p:cNvSpPr txBox="1"/>
          <p:nvPr/>
        </p:nvSpPr>
        <p:spPr>
          <a:xfrm>
            <a:off x="6796707" y="1945118"/>
            <a:ext cx="740229" cy="369332"/>
          </a:xfrm>
          <a:prstGeom prst="rect">
            <a:avLst/>
          </a:prstGeom>
          <a:noFill/>
        </p:spPr>
        <p:txBody>
          <a:bodyPr wrap="square" rtlCol="0">
            <a:spAutoFit/>
          </a:bodyPr>
          <a:lstStyle/>
          <a:p>
            <a:r>
              <a:rPr lang="en-US" dirty="0"/>
              <a:t>front</a:t>
            </a:r>
          </a:p>
        </p:txBody>
      </p:sp>
      <p:pic>
        <p:nvPicPr>
          <p:cNvPr id="18" name="Picture 17"/>
          <p:cNvPicPr>
            <a:picLocks noChangeAspect="1"/>
          </p:cNvPicPr>
          <p:nvPr/>
        </p:nvPicPr>
        <p:blipFill>
          <a:blip r:embed="rId2"/>
          <a:stretch>
            <a:fillRect/>
          </a:stretch>
        </p:blipFill>
        <p:spPr>
          <a:xfrm>
            <a:off x="4318400" y="4797475"/>
            <a:ext cx="2619375" cy="1628775"/>
          </a:xfrm>
          <a:prstGeom prst="rect">
            <a:avLst/>
          </a:prstGeom>
        </p:spPr>
      </p:pic>
      <p:sp>
        <p:nvSpPr>
          <p:cNvPr id="19" name="Right Arrow 18"/>
          <p:cNvSpPr/>
          <p:nvPr/>
        </p:nvSpPr>
        <p:spPr>
          <a:xfrm rot="8022758">
            <a:off x="5832519" y="4666434"/>
            <a:ext cx="410860" cy="1499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ight Arrow 19"/>
          <p:cNvSpPr/>
          <p:nvPr/>
        </p:nvSpPr>
        <p:spPr>
          <a:xfrm rot="8221054">
            <a:off x="6492121" y="4975470"/>
            <a:ext cx="410860" cy="1499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6727727" y="4612809"/>
            <a:ext cx="740229" cy="369332"/>
          </a:xfrm>
          <a:prstGeom prst="rect">
            <a:avLst/>
          </a:prstGeom>
          <a:noFill/>
        </p:spPr>
        <p:txBody>
          <a:bodyPr wrap="square" rtlCol="0">
            <a:spAutoFit/>
          </a:bodyPr>
          <a:lstStyle/>
          <a:p>
            <a:r>
              <a:rPr lang="en-US" dirty="0"/>
              <a:t>front</a:t>
            </a:r>
          </a:p>
        </p:txBody>
      </p:sp>
      <p:sp>
        <p:nvSpPr>
          <p:cNvPr id="22" name="TextBox 21"/>
          <p:cNvSpPr txBox="1"/>
          <p:nvPr/>
        </p:nvSpPr>
        <p:spPr>
          <a:xfrm>
            <a:off x="6056478" y="4193442"/>
            <a:ext cx="740229" cy="369332"/>
          </a:xfrm>
          <a:prstGeom prst="rect">
            <a:avLst/>
          </a:prstGeom>
          <a:noFill/>
        </p:spPr>
        <p:txBody>
          <a:bodyPr wrap="square" rtlCol="0">
            <a:spAutoFit/>
          </a:bodyPr>
          <a:lstStyle/>
          <a:p>
            <a:r>
              <a:rPr lang="en-US" dirty="0"/>
              <a:t>rear</a:t>
            </a:r>
          </a:p>
        </p:txBody>
      </p:sp>
      <p:sp>
        <p:nvSpPr>
          <p:cNvPr id="24" name="TextBox 23"/>
          <p:cNvSpPr txBox="1"/>
          <p:nvPr/>
        </p:nvSpPr>
        <p:spPr>
          <a:xfrm>
            <a:off x="7458145" y="4243477"/>
            <a:ext cx="1582057" cy="369332"/>
          </a:xfrm>
          <a:prstGeom prst="rect">
            <a:avLst/>
          </a:prstGeom>
          <a:noFill/>
        </p:spPr>
        <p:txBody>
          <a:bodyPr wrap="square" rtlCol="0">
            <a:spAutoFit/>
          </a:bodyPr>
          <a:lstStyle/>
          <a:p>
            <a:r>
              <a:rPr lang="en-US" dirty="0"/>
              <a:t>Queue is Full</a:t>
            </a:r>
          </a:p>
        </p:txBody>
      </p:sp>
      <p:sp>
        <p:nvSpPr>
          <p:cNvPr id="25" name="TextBox 24"/>
          <p:cNvSpPr txBox="1"/>
          <p:nvPr/>
        </p:nvSpPr>
        <p:spPr>
          <a:xfrm>
            <a:off x="493486" y="335894"/>
            <a:ext cx="5704060" cy="461665"/>
          </a:xfrm>
          <a:prstGeom prst="rect">
            <a:avLst/>
          </a:prstGeom>
          <a:noFill/>
        </p:spPr>
        <p:txBody>
          <a:bodyPr wrap="square" rtlCol="0">
            <a:spAutoFit/>
          </a:bodyPr>
          <a:lstStyle/>
          <a:p>
            <a:r>
              <a:rPr lang="en-US" sz="2400" b="1" u="sng" dirty="0">
                <a:latin typeface="Times New Roman" panose="02020603050405020304" pitchFamily="18" charset="0"/>
                <a:cs typeface="Times New Roman" panose="02020603050405020304" pitchFamily="18" charset="0"/>
              </a:rPr>
              <a:t>Conditions : queue is full and empty</a:t>
            </a:r>
          </a:p>
        </p:txBody>
      </p:sp>
      <p:sp>
        <p:nvSpPr>
          <p:cNvPr id="2" name="TextBox 1">
            <a:extLst>
              <a:ext uri="{FF2B5EF4-FFF2-40B4-BE49-F238E27FC236}">
                <a16:creationId xmlns:a16="http://schemas.microsoft.com/office/drawing/2014/main" id="{EBF3A4A6-BE06-4960-B841-3C723522830D}"/>
              </a:ext>
            </a:extLst>
          </p:cNvPr>
          <p:cNvSpPr txBox="1"/>
          <p:nvPr/>
        </p:nvSpPr>
        <p:spPr>
          <a:xfrm>
            <a:off x="3363016" y="5898106"/>
            <a:ext cx="1582057" cy="369332"/>
          </a:xfrm>
          <a:prstGeom prst="rect">
            <a:avLst/>
          </a:prstGeom>
          <a:noFill/>
        </p:spPr>
        <p:txBody>
          <a:bodyPr wrap="square" rtlCol="0">
            <a:spAutoFit/>
          </a:bodyPr>
          <a:lstStyle/>
          <a:p>
            <a:r>
              <a:rPr lang="en-US" dirty="0"/>
              <a:t>Queue is Full</a:t>
            </a:r>
          </a:p>
        </p:txBody>
      </p:sp>
      <p:sp>
        <p:nvSpPr>
          <p:cNvPr id="5" name="Footer Placeholder 4">
            <a:extLst>
              <a:ext uri="{FF2B5EF4-FFF2-40B4-BE49-F238E27FC236}">
                <a16:creationId xmlns:a16="http://schemas.microsoft.com/office/drawing/2014/main" id="{C86AB2D8-4A54-4DBA-B5F8-E3918E7BEBE3}"/>
              </a:ext>
            </a:extLst>
          </p:cNvPr>
          <p:cNvSpPr>
            <a:spLocks noGrp="1"/>
          </p:cNvSpPr>
          <p:nvPr>
            <p:ph type="ftr" sz="quarter" idx="11"/>
          </p:nvPr>
        </p:nvSpPr>
        <p:spPr/>
        <p:txBody>
          <a:bodyPr/>
          <a:lstStyle/>
          <a:p>
            <a:r>
              <a:rPr lang="en-IN"/>
              <a:t>Dr Somaraju Suvvari                                                                                                        NITP -- CS3401</a:t>
            </a:r>
          </a:p>
        </p:txBody>
      </p:sp>
      <p:sp>
        <p:nvSpPr>
          <p:cNvPr id="10" name="Slide Number Placeholder 9">
            <a:extLst>
              <a:ext uri="{FF2B5EF4-FFF2-40B4-BE49-F238E27FC236}">
                <a16:creationId xmlns:a16="http://schemas.microsoft.com/office/drawing/2014/main" id="{E1E7B177-0546-41D9-962B-EEDB80125D56}"/>
              </a:ext>
            </a:extLst>
          </p:cNvPr>
          <p:cNvSpPr>
            <a:spLocks noGrp="1"/>
          </p:cNvSpPr>
          <p:nvPr>
            <p:ph type="sldNum" sz="quarter" idx="12"/>
          </p:nvPr>
        </p:nvSpPr>
        <p:spPr/>
        <p:txBody>
          <a:bodyPr/>
          <a:lstStyle/>
          <a:p>
            <a:fld id="{11B1A458-33C9-4BF4-B91A-A10851AC5830}" type="slidenum">
              <a:rPr lang="en-IN" smtClean="0"/>
              <a:t>28</a:t>
            </a:fld>
            <a:endParaRPr lang="en-IN"/>
          </a:p>
        </p:txBody>
      </p:sp>
    </p:spTree>
    <p:extLst>
      <p:ext uri="{BB962C8B-B14F-4D97-AF65-F5344CB8AC3E}">
        <p14:creationId xmlns:p14="http://schemas.microsoft.com/office/powerpoint/2010/main" val="22471785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6366" y="365126"/>
            <a:ext cx="10327433" cy="754548"/>
          </a:xfrm>
        </p:spPr>
        <p:txBody>
          <a:bodyPr/>
          <a:lstStyle/>
          <a:p>
            <a:pPr algn="ctr"/>
            <a:r>
              <a:rPr lang="en-US" dirty="0">
                <a:latin typeface="Times New Roman" panose="02020603050405020304" pitchFamily="18" charset="0"/>
                <a:cs typeface="Times New Roman" panose="02020603050405020304" pitchFamily="18" charset="0"/>
              </a:rPr>
              <a:t>Operations</a:t>
            </a:r>
          </a:p>
        </p:txBody>
      </p:sp>
      <p:sp>
        <p:nvSpPr>
          <p:cNvPr id="3" name="Content Placeholder 2"/>
          <p:cNvSpPr>
            <a:spLocks noGrp="1"/>
          </p:cNvSpPr>
          <p:nvPr>
            <p:ph idx="1"/>
          </p:nvPr>
        </p:nvSpPr>
        <p:spPr/>
        <p:txBody>
          <a:bodyPr>
            <a:normAutofit/>
          </a:bodyPr>
          <a:lstStyle/>
          <a:p>
            <a:pPr>
              <a:lnSpc>
                <a:spcPct val="150000"/>
              </a:lnSpc>
            </a:pPr>
            <a:r>
              <a:rPr lang="en-US" sz="2400" dirty="0">
                <a:latin typeface="Times New Roman" panose="02020603050405020304" pitchFamily="18" charset="0"/>
                <a:cs typeface="Times New Roman" panose="02020603050405020304" pitchFamily="18" charset="0"/>
              </a:rPr>
              <a:t> enQueue</a:t>
            </a:r>
          </a:p>
          <a:p>
            <a:pPr lvl="1">
              <a:lnSpc>
                <a:spcPct val="150000"/>
              </a:lnSpc>
            </a:pPr>
            <a:r>
              <a:rPr lang="en-US" dirty="0">
                <a:latin typeface="Times New Roman" panose="02020603050405020304" pitchFamily="18" charset="0"/>
                <a:cs typeface="Times New Roman" panose="02020603050405020304" pitchFamily="18" charset="0"/>
              </a:rPr>
              <a:t>Insert element into queue at rear position</a:t>
            </a:r>
          </a:p>
          <a:p>
            <a:pPr>
              <a:lnSpc>
                <a:spcPct val="150000"/>
              </a:lnSpc>
            </a:pPr>
            <a:r>
              <a:rPr lang="en-US" sz="2400" dirty="0">
                <a:latin typeface="Times New Roman" panose="02020603050405020304" pitchFamily="18" charset="0"/>
                <a:cs typeface="Times New Roman" panose="02020603050405020304" pitchFamily="18" charset="0"/>
              </a:rPr>
              <a:t> deQueue</a:t>
            </a:r>
          </a:p>
          <a:p>
            <a:pPr lvl="1">
              <a:lnSpc>
                <a:spcPct val="150000"/>
              </a:lnSpc>
            </a:pPr>
            <a:r>
              <a:rPr lang="en-US" dirty="0">
                <a:latin typeface="Times New Roman" panose="02020603050405020304" pitchFamily="18" charset="0"/>
                <a:cs typeface="Times New Roman" panose="02020603050405020304" pitchFamily="18" charset="0"/>
              </a:rPr>
              <a:t>To delete an element from front position of queue</a:t>
            </a:r>
          </a:p>
          <a:p>
            <a:pPr>
              <a:lnSpc>
                <a:spcPct val="150000"/>
              </a:lnSpc>
            </a:pPr>
            <a:r>
              <a:rPr lang="en-US" sz="2400" dirty="0">
                <a:latin typeface="Times New Roman" panose="02020603050405020304" pitchFamily="18" charset="0"/>
                <a:cs typeface="Times New Roman" panose="02020603050405020304" pitchFamily="18" charset="0"/>
              </a:rPr>
              <a:t>Display</a:t>
            </a:r>
          </a:p>
          <a:p>
            <a:pPr lvl="1">
              <a:lnSpc>
                <a:spcPct val="150000"/>
              </a:lnSpc>
            </a:pPr>
            <a:r>
              <a:rPr lang="en-US" dirty="0">
                <a:latin typeface="Times New Roman" panose="02020603050405020304" pitchFamily="18" charset="0"/>
                <a:cs typeface="Times New Roman" panose="02020603050405020304" pitchFamily="18" charset="0"/>
              </a:rPr>
              <a:t>To display the list of elements from front to rear ends. </a:t>
            </a:r>
          </a:p>
          <a:p>
            <a:endParaRPr lang="en-US" dirty="0"/>
          </a:p>
        </p:txBody>
      </p:sp>
      <p:sp>
        <p:nvSpPr>
          <p:cNvPr id="4" name="Footer Placeholder 3">
            <a:extLst>
              <a:ext uri="{FF2B5EF4-FFF2-40B4-BE49-F238E27FC236}">
                <a16:creationId xmlns:a16="http://schemas.microsoft.com/office/drawing/2014/main" id="{F19A4753-C9ED-498F-976B-5667ECD5939C}"/>
              </a:ext>
            </a:extLst>
          </p:cNvPr>
          <p:cNvSpPr>
            <a:spLocks noGrp="1"/>
          </p:cNvSpPr>
          <p:nvPr>
            <p:ph type="ftr" sz="quarter" idx="11"/>
          </p:nvPr>
        </p:nvSpPr>
        <p:spPr/>
        <p:txBody>
          <a:bodyPr/>
          <a:lstStyle/>
          <a:p>
            <a:r>
              <a:rPr lang="en-IN"/>
              <a:t>Dr Somaraju Suvvari                                                                                                        NITP -- CS3401</a:t>
            </a:r>
          </a:p>
        </p:txBody>
      </p:sp>
      <p:sp>
        <p:nvSpPr>
          <p:cNvPr id="5" name="Slide Number Placeholder 4">
            <a:extLst>
              <a:ext uri="{FF2B5EF4-FFF2-40B4-BE49-F238E27FC236}">
                <a16:creationId xmlns:a16="http://schemas.microsoft.com/office/drawing/2014/main" id="{A082A154-3F3A-4758-A44D-99D04E3EC5F3}"/>
              </a:ext>
            </a:extLst>
          </p:cNvPr>
          <p:cNvSpPr>
            <a:spLocks noGrp="1"/>
          </p:cNvSpPr>
          <p:nvPr>
            <p:ph type="sldNum" sz="quarter" idx="12"/>
          </p:nvPr>
        </p:nvSpPr>
        <p:spPr/>
        <p:txBody>
          <a:bodyPr/>
          <a:lstStyle/>
          <a:p>
            <a:fld id="{11B1A458-33C9-4BF4-B91A-A10851AC5830}" type="slidenum">
              <a:rPr lang="en-IN" smtClean="0"/>
              <a:t>29</a:t>
            </a:fld>
            <a:endParaRPr lang="en-IN"/>
          </a:p>
        </p:txBody>
      </p:sp>
    </p:spTree>
    <p:extLst>
      <p:ext uri="{BB962C8B-B14F-4D97-AF65-F5344CB8AC3E}">
        <p14:creationId xmlns:p14="http://schemas.microsoft.com/office/powerpoint/2010/main" val="22460665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Grp="1" noChangeArrowheads="1"/>
          </p:cNvSpPr>
          <p:nvPr>
            <p:ph idx="1"/>
          </p:nvPr>
        </p:nvSpPr>
        <p:spPr>
          <a:xfrm>
            <a:off x="744893" y="1079176"/>
            <a:ext cx="10515600" cy="4351338"/>
          </a:xfrm>
        </p:spPr>
        <p:txBody>
          <a:bodyPr/>
          <a:lstStyle/>
          <a:p>
            <a:pPr algn="ctr" eaLnBrk="1" hangingPunct="1">
              <a:buFont typeface="Arial" charset="0"/>
              <a:buNone/>
            </a:pPr>
            <a:endParaRPr lang="en-US" dirty="0"/>
          </a:p>
          <a:p>
            <a:pPr algn="ctr" eaLnBrk="1" hangingPunct="1">
              <a:buFont typeface="Arial" charset="0"/>
              <a:buNone/>
            </a:pPr>
            <a:endParaRPr lang="en-US" dirty="0"/>
          </a:p>
          <a:p>
            <a:pPr algn="ctr" eaLnBrk="1" hangingPunct="1">
              <a:buFont typeface="Arial" charset="0"/>
              <a:buNone/>
            </a:pPr>
            <a:endParaRPr lang="en-US" sz="3600" dirty="0">
              <a:solidFill>
                <a:srgbClr val="FF0000"/>
              </a:solidFill>
              <a:latin typeface="Times New Roman" panose="02020603050405020304" pitchFamily="18" charset="0"/>
              <a:cs typeface="Times New Roman" panose="02020603050405020304" pitchFamily="18" charset="0"/>
            </a:endParaRPr>
          </a:p>
          <a:p>
            <a:pPr algn="ctr" eaLnBrk="1" hangingPunct="1">
              <a:buFont typeface="Arial" charset="0"/>
              <a:buNone/>
            </a:pPr>
            <a:r>
              <a:rPr lang="en-US" sz="3600" dirty="0">
                <a:solidFill>
                  <a:srgbClr val="FF0000"/>
                </a:solidFill>
                <a:latin typeface="Times New Roman" panose="02020603050405020304" pitchFamily="18" charset="0"/>
                <a:cs typeface="Times New Roman" panose="02020603050405020304" pitchFamily="18" charset="0"/>
              </a:rPr>
              <a:t>QUEUES</a:t>
            </a:r>
          </a:p>
          <a:p>
            <a:pPr algn="ctr" eaLnBrk="1" hangingPunct="1">
              <a:buFont typeface="Arial" charset="0"/>
              <a:buNone/>
            </a:pPr>
            <a:endParaRPr lang="en-US" sz="3600" dirty="0">
              <a:solidFill>
                <a:srgbClr val="FF0000"/>
              </a:solidFill>
              <a:latin typeface="Times New Roman" panose="02020603050405020304" pitchFamily="18" charset="0"/>
              <a:cs typeface="Times New Roman" panose="02020603050405020304" pitchFamily="18" charset="0"/>
            </a:endParaRPr>
          </a:p>
          <a:p>
            <a:pPr algn="ctr" eaLnBrk="1" hangingPunct="1">
              <a:buFont typeface="Arial" charset="0"/>
              <a:buNone/>
            </a:pPr>
            <a:endParaRPr lang="en-US" sz="3600" dirty="0">
              <a:solidFill>
                <a:srgbClr val="FF0000"/>
              </a:solidFill>
              <a:latin typeface="Times New Roman" panose="02020603050405020304" pitchFamily="18" charset="0"/>
              <a:cs typeface="Times New Roman" panose="02020603050405020304" pitchFamily="18" charset="0"/>
            </a:endParaRPr>
          </a:p>
          <a:p>
            <a:pPr eaLnBrk="1" hangingPunct="1"/>
            <a:endParaRPr lang="en-US" dirty="0"/>
          </a:p>
          <a:p>
            <a:pPr eaLnBrk="1" hangingPunct="1">
              <a:buFont typeface="Arial" charset="0"/>
              <a:buNone/>
            </a:pPr>
            <a:endParaRPr lang="en-US" dirty="0"/>
          </a:p>
          <a:p>
            <a:pPr eaLnBrk="1" hangingPunct="1"/>
            <a:endParaRPr lang="en-US" dirty="0"/>
          </a:p>
          <a:p>
            <a:pPr eaLnBrk="1" hangingPunct="1">
              <a:buFont typeface="Wingdings" pitchFamily="2" charset="2"/>
              <a:buNone/>
            </a:pPr>
            <a:endParaRPr lang="en-US" dirty="0"/>
          </a:p>
        </p:txBody>
      </p:sp>
      <p:sp>
        <p:nvSpPr>
          <p:cNvPr id="4" name="Footer Placeholder 4"/>
          <p:cNvSpPr>
            <a:spLocks noGrp="1"/>
          </p:cNvSpPr>
          <p:nvPr>
            <p:ph type="ftr" sz="quarter" idx="11"/>
          </p:nvPr>
        </p:nvSpPr>
        <p:spPr/>
        <p:txBody>
          <a:bodyPr/>
          <a:lstStyle/>
          <a:p>
            <a:pPr>
              <a:defRPr/>
            </a:pPr>
            <a:r>
              <a:rPr lang="en-US" dirty="0"/>
              <a:t>Dr </a:t>
            </a:r>
            <a:r>
              <a:rPr lang="en-US" dirty="0" err="1"/>
              <a:t>Somaraju</a:t>
            </a:r>
            <a:r>
              <a:rPr lang="en-US" dirty="0"/>
              <a:t> </a:t>
            </a:r>
            <a:r>
              <a:rPr lang="en-US" dirty="0" err="1"/>
              <a:t>Suvvari</a:t>
            </a:r>
            <a:r>
              <a:rPr lang="en-US" dirty="0"/>
              <a:t>                                                                                                        NITP -- CS3401</a:t>
            </a:r>
          </a:p>
        </p:txBody>
      </p:sp>
      <p:sp>
        <p:nvSpPr>
          <p:cNvPr id="5" name="Slide Number Placeholder 5"/>
          <p:cNvSpPr>
            <a:spLocks noGrp="1"/>
          </p:cNvSpPr>
          <p:nvPr>
            <p:ph type="sldNum" sz="quarter" idx="12"/>
          </p:nvPr>
        </p:nvSpPr>
        <p:spPr/>
        <p:txBody>
          <a:bodyPr/>
          <a:lstStyle/>
          <a:p>
            <a:pPr>
              <a:defRPr/>
            </a:pPr>
            <a:fld id="{1BD2D165-9836-459E-A6CB-A89CCE63F12B}" type="slidenum">
              <a:rPr lang="en-US"/>
              <a:pPr>
                <a:defRPr/>
              </a:pPr>
              <a:t>3</a:t>
            </a:fld>
            <a:endParaRPr lang="en-US"/>
          </a:p>
        </p:txBody>
      </p:sp>
    </p:spTree>
    <p:extLst>
      <p:ext uri="{BB962C8B-B14F-4D97-AF65-F5344CB8AC3E}">
        <p14:creationId xmlns:p14="http://schemas.microsoft.com/office/powerpoint/2010/main" val="31533224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29498" y="56329"/>
            <a:ext cx="1997269" cy="505053"/>
          </a:xfrm>
        </p:spPr>
        <p:txBody>
          <a:bodyPr>
            <a:noAutofit/>
          </a:bodyPr>
          <a:lstStyle/>
          <a:p>
            <a:r>
              <a:rPr lang="en-US" sz="3600" dirty="0">
                <a:latin typeface="Times New Roman" panose="02020603050405020304" pitchFamily="18" charset="0"/>
                <a:cs typeface="Times New Roman" panose="02020603050405020304" pitchFamily="18" charset="0"/>
              </a:rPr>
              <a:t>enQueue</a:t>
            </a:r>
          </a:p>
        </p:txBody>
      </p:sp>
      <p:sp>
        <p:nvSpPr>
          <p:cNvPr id="3" name="Content Placeholder 2"/>
          <p:cNvSpPr>
            <a:spLocks noGrp="1"/>
          </p:cNvSpPr>
          <p:nvPr>
            <p:ph idx="1"/>
          </p:nvPr>
        </p:nvSpPr>
        <p:spPr>
          <a:xfrm>
            <a:off x="247718" y="1110343"/>
            <a:ext cx="7888575" cy="4494326"/>
          </a:xfrm>
        </p:spPr>
        <p:txBody>
          <a:bodyPr>
            <a:normAutofit/>
          </a:bodyPr>
          <a:lstStyle/>
          <a:p>
            <a:pPr algn="just"/>
            <a:r>
              <a:rPr lang="en-US" sz="2000" dirty="0">
                <a:latin typeface="Times New Roman" panose="02020603050405020304" pitchFamily="18" charset="0"/>
                <a:cs typeface="Times New Roman" panose="02020603050405020304" pitchFamily="18" charset="0"/>
              </a:rPr>
              <a:t>The enQueue() function inserts that value into the circular queue. </a:t>
            </a:r>
          </a:p>
          <a:p>
            <a:pPr algn="just"/>
            <a:r>
              <a:rPr lang="en-US" sz="2000" dirty="0">
                <a:latin typeface="Times New Roman" panose="02020603050405020304" pitchFamily="18" charset="0"/>
                <a:cs typeface="Times New Roman" panose="02020603050405020304" pitchFamily="18" charset="0"/>
              </a:rPr>
              <a:t>We can use the following steps to insert an element into the circular queue...</a:t>
            </a:r>
          </a:p>
          <a:p>
            <a:pPr marL="0" indent="0" algn="just">
              <a:buNone/>
            </a:pPr>
            <a:r>
              <a:rPr lang="en-US" sz="2000" b="1" dirty="0">
                <a:latin typeface="Times New Roman" panose="02020603050405020304" pitchFamily="18" charset="0"/>
                <a:cs typeface="Times New Roman" panose="02020603050405020304" pitchFamily="18" charset="0"/>
              </a:rPr>
              <a:t>Step 1 - </a:t>
            </a:r>
            <a:r>
              <a:rPr lang="en-US" sz="2000" dirty="0">
                <a:latin typeface="Times New Roman" panose="02020603050405020304" pitchFamily="18" charset="0"/>
                <a:cs typeface="Times New Roman" panose="02020603050405020304" pitchFamily="18" charset="0"/>
              </a:rPr>
              <a:t>Check whether </a:t>
            </a:r>
            <a:r>
              <a:rPr lang="en-US" sz="2000" b="1" dirty="0">
                <a:latin typeface="Times New Roman" panose="02020603050405020304" pitchFamily="18" charset="0"/>
                <a:cs typeface="Times New Roman" panose="02020603050405020304" pitchFamily="18" charset="0"/>
              </a:rPr>
              <a:t>queue</a:t>
            </a:r>
            <a:r>
              <a:rPr lang="en-US" sz="2000" dirty="0">
                <a:latin typeface="Times New Roman" panose="02020603050405020304" pitchFamily="18" charset="0"/>
                <a:cs typeface="Times New Roman" panose="02020603050405020304" pitchFamily="18" charset="0"/>
              </a:rPr>
              <a:t> is </a:t>
            </a:r>
            <a:r>
              <a:rPr lang="en-US" sz="2000" b="1" dirty="0">
                <a:latin typeface="Times New Roman" panose="02020603050405020304" pitchFamily="18" charset="0"/>
                <a:cs typeface="Times New Roman" panose="02020603050405020304" pitchFamily="18" charset="0"/>
              </a:rPr>
              <a:t>FULL</a:t>
            </a:r>
            <a:r>
              <a:rPr lang="en-US" sz="2000" dirty="0">
                <a:latin typeface="Times New Roman" panose="02020603050405020304" pitchFamily="18" charset="0"/>
                <a:cs typeface="Times New Roman" panose="02020603050405020304" pitchFamily="18" charset="0"/>
              </a:rPr>
              <a:t>. </a:t>
            </a:r>
          </a:p>
          <a:p>
            <a:pPr marL="0" indent="0" algn="just">
              <a:buNone/>
            </a:pPr>
            <a:r>
              <a:rPr lang="en-US" sz="2000" dirty="0">
                <a:latin typeface="Times New Roman" panose="02020603050405020304" pitchFamily="18" charset="0"/>
                <a:cs typeface="Times New Roman" panose="02020603050405020304" pitchFamily="18" charset="0"/>
              </a:rPr>
              <a:t>               ( </a:t>
            </a:r>
            <a:r>
              <a:rPr lang="en-US" sz="2000" b="1" dirty="0">
                <a:latin typeface="Times New Roman" panose="02020603050405020304" pitchFamily="18" charset="0"/>
                <a:cs typeface="Times New Roman" panose="02020603050405020304" pitchFamily="18" charset="0"/>
              </a:rPr>
              <a:t>(rear == SIZE-1 &amp;&amp; front == 0) ||  (front == rear+1)  </a:t>
            </a:r>
            <a:r>
              <a:rPr lang="en-US" sz="2000" dirty="0">
                <a:latin typeface="Times New Roman" panose="02020603050405020304" pitchFamily="18" charset="0"/>
                <a:cs typeface="Times New Roman" panose="02020603050405020304" pitchFamily="18" charset="0"/>
              </a:rPr>
              <a:t>) </a:t>
            </a:r>
          </a:p>
          <a:p>
            <a:pPr marL="0" indent="0" algn="just">
              <a:buNone/>
            </a:pPr>
            <a:r>
              <a:rPr lang="en-US" sz="2000" b="1" dirty="0">
                <a:latin typeface="Times New Roman" panose="02020603050405020304" pitchFamily="18" charset="0"/>
                <a:cs typeface="Times New Roman" panose="02020603050405020304" pitchFamily="18" charset="0"/>
              </a:rPr>
              <a:t>Step 2 - </a:t>
            </a:r>
            <a:r>
              <a:rPr lang="en-US" sz="2000" dirty="0">
                <a:latin typeface="Times New Roman" panose="02020603050405020304" pitchFamily="18" charset="0"/>
                <a:cs typeface="Times New Roman" panose="02020603050405020304" pitchFamily="18" charset="0"/>
              </a:rPr>
              <a:t>If it is </a:t>
            </a:r>
            <a:r>
              <a:rPr lang="en-US" sz="2000" b="1" dirty="0">
                <a:latin typeface="Times New Roman" panose="02020603050405020304" pitchFamily="18" charset="0"/>
                <a:cs typeface="Times New Roman" panose="02020603050405020304" pitchFamily="18" charset="0"/>
              </a:rPr>
              <a:t>FULL</a:t>
            </a:r>
            <a:r>
              <a:rPr lang="en-US" sz="2000" dirty="0">
                <a:latin typeface="Times New Roman" panose="02020603050405020304" pitchFamily="18" charset="0"/>
                <a:cs typeface="Times New Roman" panose="02020603050405020304" pitchFamily="18" charset="0"/>
              </a:rPr>
              <a:t>, then display </a:t>
            </a:r>
            <a:r>
              <a:rPr lang="en-US" sz="2000" b="1" dirty="0">
                <a:latin typeface="Times New Roman" panose="02020603050405020304" pitchFamily="18" charset="0"/>
                <a:cs typeface="Times New Roman" panose="02020603050405020304" pitchFamily="18" charset="0"/>
              </a:rPr>
              <a:t>"Queue is FULL!!! Insertion is not </a:t>
            </a:r>
            <a:br>
              <a:rPr lang="en-US" sz="2000" b="1"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              possible!!!"</a:t>
            </a:r>
            <a:r>
              <a:rPr lang="en-US" sz="2000" dirty="0">
                <a:latin typeface="Times New Roman" panose="02020603050405020304" pitchFamily="18" charset="0"/>
                <a:cs typeface="Times New Roman" panose="02020603050405020304" pitchFamily="18" charset="0"/>
              </a:rPr>
              <a:t> and terminate the function.</a:t>
            </a:r>
          </a:p>
          <a:p>
            <a:pPr marL="0" indent="0" algn="just">
              <a:buNone/>
            </a:pPr>
            <a:r>
              <a:rPr lang="en-US" sz="2000" b="1" dirty="0">
                <a:latin typeface="Times New Roman" panose="02020603050405020304" pitchFamily="18" charset="0"/>
                <a:cs typeface="Times New Roman" panose="02020603050405020304" pitchFamily="18" charset="0"/>
              </a:rPr>
              <a:t>Step 3 - </a:t>
            </a:r>
            <a:r>
              <a:rPr lang="en-US" sz="2000" dirty="0">
                <a:latin typeface="Times New Roman" panose="02020603050405020304" pitchFamily="18" charset="0"/>
                <a:cs typeface="Times New Roman" panose="02020603050405020304" pitchFamily="18" charset="0"/>
              </a:rPr>
              <a:t>If it is </a:t>
            </a:r>
            <a:r>
              <a:rPr lang="en-US" sz="2000" b="1" dirty="0">
                <a:latin typeface="Times New Roman" panose="02020603050405020304" pitchFamily="18" charset="0"/>
                <a:cs typeface="Times New Roman" panose="02020603050405020304" pitchFamily="18" charset="0"/>
              </a:rPr>
              <a:t>NOT FULL</a:t>
            </a:r>
            <a:r>
              <a:rPr lang="en-US" sz="2000" dirty="0">
                <a:latin typeface="Times New Roman" panose="02020603050405020304" pitchFamily="18" charset="0"/>
                <a:cs typeface="Times New Roman" panose="02020603050405020304" pitchFamily="18" charset="0"/>
              </a:rPr>
              <a:t>, then check if </a:t>
            </a:r>
            <a:r>
              <a:rPr lang="en-US" sz="2000" b="1" dirty="0">
                <a:latin typeface="Times New Roman" panose="02020603050405020304" pitchFamily="18" charset="0"/>
                <a:cs typeface="Times New Roman" panose="02020603050405020304" pitchFamily="18" charset="0"/>
              </a:rPr>
              <a:t>rear == SIZE - 1 </a:t>
            </a:r>
            <a:r>
              <a:rPr lang="en-US" sz="2000" dirty="0">
                <a:latin typeface="Times New Roman" panose="02020603050405020304" pitchFamily="18" charset="0"/>
                <a:cs typeface="Times New Roman" panose="02020603050405020304" pitchFamily="18" charset="0"/>
              </a:rPr>
              <a:t>then </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set </a:t>
            </a:r>
            <a:r>
              <a:rPr lang="en-US" sz="2000" b="1" dirty="0">
                <a:latin typeface="Times New Roman" panose="02020603050405020304" pitchFamily="18" charset="0"/>
                <a:cs typeface="Times New Roman" panose="02020603050405020304" pitchFamily="18" charset="0"/>
              </a:rPr>
              <a:t>rear = 0 </a:t>
            </a:r>
            <a:r>
              <a:rPr lang="en-US" sz="2000" dirty="0">
                <a:latin typeface="Times New Roman" panose="02020603050405020304" pitchFamily="18" charset="0"/>
                <a:cs typeface="Times New Roman" panose="02020603050405020304" pitchFamily="18" charset="0"/>
              </a:rPr>
              <a:t>otherwise</a:t>
            </a:r>
            <a:r>
              <a:rPr lang="en-US" sz="2000" b="1" dirty="0">
                <a:latin typeface="Times New Roman" panose="02020603050405020304" pitchFamily="18" charset="0"/>
                <a:cs typeface="Times New Roman" panose="02020603050405020304" pitchFamily="18" charset="0"/>
              </a:rPr>
              <a:t> increment rear</a:t>
            </a:r>
            <a:r>
              <a:rPr lang="en-US" sz="2000" dirty="0">
                <a:latin typeface="Times New Roman" panose="02020603050405020304" pitchFamily="18" charset="0"/>
                <a:cs typeface="Times New Roman" panose="02020603050405020304" pitchFamily="18" charset="0"/>
              </a:rPr>
              <a:t>. // rear = (rear + 1) %size</a:t>
            </a:r>
          </a:p>
          <a:p>
            <a:pPr marL="0" indent="0" algn="just">
              <a:buNone/>
            </a:pPr>
            <a:r>
              <a:rPr lang="en-US" sz="2000" b="1" dirty="0">
                <a:latin typeface="Times New Roman" panose="02020603050405020304" pitchFamily="18" charset="0"/>
                <a:cs typeface="Times New Roman" panose="02020603050405020304" pitchFamily="18" charset="0"/>
              </a:rPr>
              <a:t>Step 4 -  </a:t>
            </a:r>
            <a:r>
              <a:rPr lang="en-US" sz="2000" dirty="0">
                <a:latin typeface="Times New Roman" panose="02020603050405020304" pitchFamily="18" charset="0"/>
                <a:cs typeface="Times New Roman" panose="02020603050405020304" pitchFamily="18" charset="0"/>
              </a:rPr>
              <a:t>set </a:t>
            </a:r>
            <a:r>
              <a:rPr lang="en-US" sz="2000" b="1" dirty="0">
                <a:latin typeface="Times New Roman" panose="02020603050405020304" pitchFamily="18" charset="0"/>
                <a:cs typeface="Times New Roman" panose="02020603050405020304" pitchFamily="18" charset="0"/>
              </a:rPr>
              <a:t>queue[rear]</a:t>
            </a:r>
            <a:r>
              <a:rPr lang="en-US" sz="2000" dirty="0">
                <a:latin typeface="Times New Roman" panose="02020603050405020304" pitchFamily="18" charset="0"/>
                <a:cs typeface="Times New Roman" panose="02020603050405020304" pitchFamily="18" charset="0"/>
              </a:rPr>
              <a:t> = </a:t>
            </a:r>
            <a:r>
              <a:rPr lang="en-US" sz="2000" b="1" dirty="0">
                <a:latin typeface="Times New Roman" panose="02020603050405020304" pitchFamily="18" charset="0"/>
                <a:cs typeface="Times New Roman" panose="02020603050405020304" pitchFamily="18" charset="0"/>
              </a:rPr>
              <a:t>value</a:t>
            </a:r>
            <a:r>
              <a:rPr lang="en-US" sz="2000" dirty="0">
                <a:latin typeface="Times New Roman" panose="02020603050405020304" pitchFamily="18" charset="0"/>
                <a:cs typeface="Times New Roman" panose="02020603050405020304" pitchFamily="18" charset="0"/>
              </a:rPr>
              <a:t> </a:t>
            </a:r>
          </a:p>
          <a:p>
            <a:pPr marL="0" indent="0" algn="just">
              <a:buNone/>
            </a:pPr>
            <a:r>
              <a:rPr lang="en-US" sz="2000" dirty="0">
                <a:latin typeface="Times New Roman" panose="02020603050405020304" pitchFamily="18" charset="0"/>
                <a:cs typeface="Times New Roman" panose="02020603050405020304" pitchFamily="18" charset="0"/>
              </a:rPr>
              <a:t>Step 5 – Check if '</a:t>
            </a:r>
            <a:r>
              <a:rPr lang="en-US" sz="2000" b="1" dirty="0">
                <a:latin typeface="Times New Roman" panose="02020603050405020304" pitchFamily="18" charset="0"/>
                <a:cs typeface="Times New Roman" panose="02020603050405020304" pitchFamily="18" charset="0"/>
              </a:rPr>
              <a:t>front == -1</a:t>
            </a:r>
            <a:r>
              <a:rPr lang="en-US" sz="2000" dirty="0">
                <a:latin typeface="Times New Roman" panose="02020603050405020304" pitchFamily="18" charset="0"/>
                <a:cs typeface="Times New Roman" panose="02020603050405020304" pitchFamily="18" charset="0"/>
              </a:rPr>
              <a:t>' if it is </a:t>
            </a:r>
            <a:r>
              <a:rPr lang="en-US" sz="2000" b="1" dirty="0">
                <a:latin typeface="Times New Roman" panose="02020603050405020304" pitchFamily="18" charset="0"/>
                <a:cs typeface="Times New Roman" panose="02020603050405020304" pitchFamily="18" charset="0"/>
              </a:rPr>
              <a:t>TRUE</a:t>
            </a:r>
            <a:r>
              <a:rPr lang="en-US" sz="2000" dirty="0">
                <a:latin typeface="Times New Roman" panose="02020603050405020304" pitchFamily="18" charset="0"/>
                <a:cs typeface="Times New Roman" panose="02020603050405020304" pitchFamily="18" charset="0"/>
              </a:rPr>
              <a:t>, then set </a:t>
            </a:r>
            <a:r>
              <a:rPr lang="en-US" sz="2000" b="1" dirty="0">
                <a:latin typeface="Times New Roman" panose="02020603050405020304" pitchFamily="18" charset="0"/>
                <a:cs typeface="Times New Roman" panose="02020603050405020304" pitchFamily="18" charset="0"/>
              </a:rPr>
              <a:t>front = 0</a:t>
            </a:r>
            <a:r>
              <a:rPr lang="en-US" sz="2000" dirty="0">
                <a:latin typeface="Times New Roman" panose="02020603050405020304" pitchFamily="18" charset="0"/>
                <a:cs typeface="Times New Roman" panose="02020603050405020304" pitchFamily="18" charset="0"/>
              </a:rPr>
              <a:t>.</a:t>
            </a:r>
          </a:p>
        </p:txBody>
      </p:sp>
      <p:sp>
        <p:nvSpPr>
          <p:cNvPr id="44" name="TextBox 43">
            <a:extLst>
              <a:ext uri="{FF2B5EF4-FFF2-40B4-BE49-F238E27FC236}">
                <a16:creationId xmlns:a16="http://schemas.microsoft.com/office/drawing/2014/main" id="{8D6574B0-D8AB-4F5D-87B9-342461468755}"/>
              </a:ext>
            </a:extLst>
          </p:cNvPr>
          <p:cNvSpPr txBox="1"/>
          <p:nvPr/>
        </p:nvSpPr>
        <p:spPr>
          <a:xfrm>
            <a:off x="8160844" y="622031"/>
            <a:ext cx="3783438" cy="2308324"/>
          </a:xfrm>
          <a:prstGeom prst="rect">
            <a:avLst/>
          </a:prstGeom>
          <a:noFill/>
        </p:spPr>
        <p:txBody>
          <a:bodyPr wrap="square" rtlCol="0">
            <a:spAutoFit/>
          </a:bodyPr>
          <a:lstStyle/>
          <a:p>
            <a:r>
              <a:rPr lang="en-IN" sz="1600" dirty="0">
                <a:solidFill>
                  <a:srgbClr val="FFC000"/>
                </a:solidFill>
                <a:latin typeface="Times New Roman" panose="02020603050405020304" pitchFamily="18" charset="0"/>
                <a:cs typeface="Times New Roman" panose="02020603050405020304" pitchFamily="18" charset="0"/>
              </a:rPr>
              <a:t>step - 1 : IF ( (front = 0 and rear = MAX-1) </a:t>
            </a:r>
            <a:br>
              <a:rPr lang="en-IN" sz="1600" dirty="0">
                <a:solidFill>
                  <a:srgbClr val="FFC000"/>
                </a:solidFill>
                <a:latin typeface="Times New Roman" panose="02020603050405020304" pitchFamily="18" charset="0"/>
                <a:cs typeface="Times New Roman" panose="02020603050405020304" pitchFamily="18" charset="0"/>
              </a:rPr>
            </a:br>
            <a:r>
              <a:rPr lang="en-IN" sz="1600" dirty="0">
                <a:solidFill>
                  <a:srgbClr val="FFC000"/>
                </a:solidFill>
                <a:latin typeface="Times New Roman" panose="02020603050405020304" pitchFamily="18" charset="0"/>
                <a:cs typeface="Times New Roman" panose="02020603050405020304" pitchFamily="18" charset="0"/>
              </a:rPr>
              <a:t>                     or front = rear-1 )</a:t>
            </a:r>
          </a:p>
          <a:p>
            <a:r>
              <a:rPr lang="en-IN" sz="1600" dirty="0">
                <a:solidFill>
                  <a:srgbClr val="FFC000"/>
                </a:solidFill>
                <a:latin typeface="Times New Roman" panose="02020603050405020304" pitchFamily="18" charset="0"/>
                <a:cs typeface="Times New Roman" panose="02020603050405020304" pitchFamily="18" charset="0"/>
              </a:rPr>
              <a:t>                Display “ Queue Full”</a:t>
            </a:r>
          </a:p>
          <a:p>
            <a:r>
              <a:rPr lang="en-IN" sz="1600" dirty="0">
                <a:solidFill>
                  <a:srgbClr val="FFC000"/>
                </a:solidFill>
                <a:latin typeface="Times New Roman" panose="02020603050405020304" pitchFamily="18" charset="0"/>
                <a:cs typeface="Times New Roman" panose="02020603050405020304" pitchFamily="18" charset="0"/>
              </a:rPr>
              <a:t>                Go to step-4</a:t>
            </a:r>
          </a:p>
          <a:p>
            <a:r>
              <a:rPr lang="en-IN" sz="1600" dirty="0">
                <a:solidFill>
                  <a:srgbClr val="FFC000"/>
                </a:solidFill>
                <a:latin typeface="Times New Roman" panose="02020603050405020304" pitchFamily="18" charset="0"/>
                <a:cs typeface="Times New Roman" panose="02020603050405020304" pitchFamily="18" charset="0"/>
              </a:rPr>
              <a:t>step – 2: if rear = size-1 then set rear = 0, </a:t>
            </a:r>
            <a:br>
              <a:rPr lang="en-IN" sz="1600" dirty="0">
                <a:solidFill>
                  <a:srgbClr val="FFC000"/>
                </a:solidFill>
                <a:latin typeface="Times New Roman" panose="02020603050405020304" pitchFamily="18" charset="0"/>
                <a:cs typeface="Times New Roman" panose="02020603050405020304" pitchFamily="18" charset="0"/>
              </a:rPr>
            </a:br>
            <a:r>
              <a:rPr lang="en-IN" sz="1600" dirty="0">
                <a:solidFill>
                  <a:srgbClr val="FFC000"/>
                </a:solidFill>
                <a:latin typeface="Times New Roman" panose="02020603050405020304" pitchFamily="18" charset="0"/>
                <a:cs typeface="Times New Roman" panose="02020603050405020304" pitchFamily="18" charset="0"/>
              </a:rPr>
              <a:t>                otherwise rear = rear +1</a:t>
            </a:r>
          </a:p>
          <a:p>
            <a:r>
              <a:rPr lang="en-IN" sz="1600" dirty="0">
                <a:solidFill>
                  <a:srgbClr val="FFC000"/>
                </a:solidFill>
                <a:latin typeface="Times New Roman" panose="02020603050405020304" pitchFamily="18" charset="0"/>
                <a:cs typeface="Times New Roman" panose="02020603050405020304" pitchFamily="18" charset="0"/>
              </a:rPr>
              <a:t>Step – 3: queue[rear] = value. If front = -1 </a:t>
            </a:r>
            <a:br>
              <a:rPr lang="en-IN" sz="1600" dirty="0">
                <a:solidFill>
                  <a:srgbClr val="FFC000"/>
                </a:solidFill>
                <a:latin typeface="Times New Roman" panose="02020603050405020304" pitchFamily="18" charset="0"/>
                <a:cs typeface="Times New Roman" panose="02020603050405020304" pitchFamily="18" charset="0"/>
              </a:rPr>
            </a:br>
            <a:r>
              <a:rPr lang="en-IN" sz="1600" dirty="0">
                <a:solidFill>
                  <a:srgbClr val="FFC000"/>
                </a:solidFill>
                <a:latin typeface="Times New Roman" panose="02020603050405020304" pitchFamily="18" charset="0"/>
                <a:cs typeface="Times New Roman" panose="02020603050405020304" pitchFamily="18" charset="0"/>
              </a:rPr>
              <a:t>                then set front =0.</a:t>
            </a:r>
          </a:p>
          <a:p>
            <a:r>
              <a:rPr lang="en-IN" sz="1600" dirty="0">
                <a:solidFill>
                  <a:srgbClr val="FFC000"/>
                </a:solidFill>
                <a:latin typeface="Times New Roman" panose="02020603050405020304" pitchFamily="18" charset="0"/>
                <a:cs typeface="Times New Roman" panose="02020603050405020304" pitchFamily="18" charset="0"/>
              </a:rPr>
              <a:t>Step  - 4: End</a:t>
            </a:r>
          </a:p>
        </p:txBody>
      </p:sp>
      <p:sp>
        <p:nvSpPr>
          <p:cNvPr id="45" name="TextBox 44">
            <a:extLst>
              <a:ext uri="{FF2B5EF4-FFF2-40B4-BE49-F238E27FC236}">
                <a16:creationId xmlns:a16="http://schemas.microsoft.com/office/drawing/2014/main" id="{E3126C1B-310E-421F-8E75-DB1E1DFE5FE7}"/>
              </a:ext>
            </a:extLst>
          </p:cNvPr>
          <p:cNvSpPr txBox="1"/>
          <p:nvPr/>
        </p:nvSpPr>
        <p:spPr>
          <a:xfrm>
            <a:off x="939974" y="5562991"/>
            <a:ext cx="2809066"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Time Complexity = O(1</a:t>
            </a:r>
            <a:r>
              <a:rPr lang="en-US" dirty="0">
                <a:latin typeface="Times New Roman" panose="02020603050405020304" pitchFamily="18" charset="0"/>
                <a:cs typeface="Times New Roman" panose="02020603050405020304" pitchFamily="18" charset="0"/>
              </a:rPr>
              <a:t>)</a:t>
            </a:r>
            <a:endParaRPr lang="en-US" dirty="0"/>
          </a:p>
        </p:txBody>
      </p:sp>
      <p:sp>
        <p:nvSpPr>
          <p:cNvPr id="4" name="Footer Placeholder 3">
            <a:extLst>
              <a:ext uri="{FF2B5EF4-FFF2-40B4-BE49-F238E27FC236}">
                <a16:creationId xmlns:a16="http://schemas.microsoft.com/office/drawing/2014/main" id="{6513B232-B71C-464E-AB6E-CBC789B4799E}"/>
              </a:ext>
            </a:extLst>
          </p:cNvPr>
          <p:cNvSpPr>
            <a:spLocks noGrp="1"/>
          </p:cNvSpPr>
          <p:nvPr>
            <p:ph type="ftr" sz="quarter" idx="11"/>
          </p:nvPr>
        </p:nvSpPr>
        <p:spPr/>
        <p:txBody>
          <a:bodyPr/>
          <a:lstStyle/>
          <a:p>
            <a:r>
              <a:rPr lang="en-IN"/>
              <a:t>Dr Somaraju Suvvari                                                                                                        NITP -- CS3401</a:t>
            </a:r>
          </a:p>
        </p:txBody>
      </p:sp>
      <p:sp>
        <p:nvSpPr>
          <p:cNvPr id="5" name="Slide Number Placeholder 4">
            <a:extLst>
              <a:ext uri="{FF2B5EF4-FFF2-40B4-BE49-F238E27FC236}">
                <a16:creationId xmlns:a16="http://schemas.microsoft.com/office/drawing/2014/main" id="{3C4C456F-51EB-4722-BDE5-9A543180E05D}"/>
              </a:ext>
            </a:extLst>
          </p:cNvPr>
          <p:cNvSpPr>
            <a:spLocks noGrp="1"/>
          </p:cNvSpPr>
          <p:nvPr>
            <p:ph type="sldNum" sz="quarter" idx="12"/>
          </p:nvPr>
        </p:nvSpPr>
        <p:spPr/>
        <p:txBody>
          <a:bodyPr/>
          <a:lstStyle/>
          <a:p>
            <a:fld id="{11B1A458-33C9-4BF4-B91A-A10851AC5830}" type="slidenum">
              <a:rPr lang="en-IN" smtClean="0"/>
              <a:t>30</a:t>
            </a:fld>
            <a:endParaRPr lang="en-IN"/>
          </a:p>
        </p:txBody>
      </p:sp>
    </p:spTree>
    <p:extLst>
      <p:ext uri="{BB962C8B-B14F-4D97-AF65-F5344CB8AC3E}">
        <p14:creationId xmlns:p14="http://schemas.microsoft.com/office/powerpoint/2010/main" val="3196942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down)">
                                      <p:cBhvr>
                                        <p:cTn id="7" dur="500"/>
                                        <p:tgtEl>
                                          <p:spTgt spid="3">
                                            <p:txEl>
                                              <p:pRg st="2" end="2"/>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wipe(down)">
                                      <p:cBhvr>
                                        <p:cTn id="10" dur="500"/>
                                        <p:tgtEl>
                                          <p:spTgt spid="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wipe(down)">
                                      <p:cBhvr>
                                        <p:cTn id="15" dur="500"/>
                                        <p:tgtEl>
                                          <p:spTgt spid="3">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wipe(down)">
                                      <p:cBhvr>
                                        <p:cTn id="20" dur="500"/>
                                        <p:tgtEl>
                                          <p:spTgt spid="3">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wipe(down)">
                                      <p:cBhvr>
                                        <p:cTn id="25" dur="500"/>
                                        <p:tgtEl>
                                          <p:spTgt spid="3">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wipe(down)">
                                      <p:cBhvr>
                                        <p:cTn id="30" dur="500"/>
                                        <p:tgtEl>
                                          <p:spTgt spid="3">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44"/>
                                        </p:tgtEl>
                                        <p:attrNameLst>
                                          <p:attrName>style.visibility</p:attrName>
                                        </p:attrNameLst>
                                      </p:cBhvr>
                                      <p:to>
                                        <p:strVal val="visible"/>
                                      </p:to>
                                    </p:set>
                                    <p:animEffect transition="in" filter="wipe(down)">
                                      <p:cBhvr>
                                        <p:cTn id="35" dur="500"/>
                                        <p:tgtEl>
                                          <p:spTgt spid="44"/>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45"/>
                                        </p:tgtEl>
                                        <p:attrNameLst>
                                          <p:attrName>style.visibility</p:attrName>
                                        </p:attrNameLst>
                                      </p:cBhvr>
                                      <p:to>
                                        <p:strVal val="visible"/>
                                      </p:to>
                                    </p:set>
                                    <p:animEffect transition="in" filter="wipe(down)">
                                      <p:cBhvr>
                                        <p:cTn id="40"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29498" y="56329"/>
            <a:ext cx="1997269" cy="505053"/>
          </a:xfrm>
        </p:spPr>
        <p:txBody>
          <a:bodyPr>
            <a:noAutofit/>
          </a:bodyPr>
          <a:lstStyle/>
          <a:p>
            <a:r>
              <a:rPr lang="en-US" sz="3600" dirty="0">
                <a:latin typeface="Times New Roman" panose="02020603050405020304" pitchFamily="18" charset="0"/>
                <a:cs typeface="Times New Roman" panose="02020603050405020304" pitchFamily="18" charset="0"/>
              </a:rPr>
              <a:t>deQueue</a:t>
            </a:r>
          </a:p>
        </p:txBody>
      </p:sp>
      <p:sp>
        <p:nvSpPr>
          <p:cNvPr id="3" name="Content Placeholder 2"/>
          <p:cNvSpPr>
            <a:spLocks noGrp="1"/>
          </p:cNvSpPr>
          <p:nvPr>
            <p:ph idx="1"/>
          </p:nvPr>
        </p:nvSpPr>
        <p:spPr>
          <a:xfrm>
            <a:off x="247718" y="447870"/>
            <a:ext cx="8388282" cy="5891970"/>
          </a:xfrm>
        </p:spPr>
        <p:txBody>
          <a:bodyPr>
            <a:normAutofit/>
          </a:bodyPr>
          <a:lstStyle/>
          <a:p>
            <a:pPr algn="just"/>
            <a:r>
              <a:rPr lang="en-US" sz="2000" dirty="0">
                <a:latin typeface="Times New Roman" panose="02020603050405020304" pitchFamily="18" charset="0"/>
                <a:cs typeface="Times New Roman" panose="02020603050405020304" pitchFamily="18" charset="0"/>
              </a:rPr>
              <a:t>The deQueue() function deletes the first inserted element from the circular queue. </a:t>
            </a:r>
          </a:p>
          <a:p>
            <a:pPr algn="just"/>
            <a:r>
              <a:rPr lang="en-US" sz="2000" dirty="0">
                <a:latin typeface="Times New Roman" panose="02020603050405020304" pitchFamily="18" charset="0"/>
                <a:cs typeface="Times New Roman" panose="02020603050405020304" pitchFamily="18" charset="0"/>
              </a:rPr>
              <a:t>We can use the following steps to delete an element from the circular queue...</a:t>
            </a:r>
          </a:p>
          <a:p>
            <a:pPr marL="0" indent="0" algn="just">
              <a:buNone/>
            </a:pPr>
            <a:r>
              <a:rPr lang="en-US" sz="2000" b="1" dirty="0">
                <a:latin typeface="Times New Roman" panose="02020603050405020304" pitchFamily="18" charset="0"/>
                <a:cs typeface="Times New Roman" panose="02020603050405020304" pitchFamily="18" charset="0"/>
              </a:rPr>
              <a:t>Step 1 -    </a:t>
            </a:r>
            <a:r>
              <a:rPr lang="en-US" sz="2000" dirty="0">
                <a:latin typeface="Times New Roman" panose="02020603050405020304" pitchFamily="18" charset="0"/>
                <a:cs typeface="Times New Roman" panose="02020603050405020304" pitchFamily="18" charset="0"/>
              </a:rPr>
              <a:t>Check whether </a:t>
            </a:r>
            <a:r>
              <a:rPr lang="en-US" sz="2000" b="1" dirty="0">
                <a:latin typeface="Times New Roman" panose="02020603050405020304" pitchFamily="18" charset="0"/>
                <a:cs typeface="Times New Roman" panose="02020603050405020304" pitchFamily="18" charset="0"/>
              </a:rPr>
              <a:t>queue</a:t>
            </a:r>
            <a:r>
              <a:rPr lang="en-US" sz="2000" dirty="0">
                <a:latin typeface="Times New Roman" panose="02020603050405020304" pitchFamily="18" charset="0"/>
                <a:cs typeface="Times New Roman" panose="02020603050405020304" pitchFamily="18" charset="0"/>
              </a:rPr>
              <a:t> is </a:t>
            </a:r>
            <a:r>
              <a:rPr lang="en-US" sz="2000" b="1" dirty="0">
                <a:latin typeface="Times New Roman" panose="02020603050405020304" pitchFamily="18" charset="0"/>
                <a:cs typeface="Times New Roman" panose="02020603050405020304" pitchFamily="18" charset="0"/>
              </a:rPr>
              <a:t>Empty</a:t>
            </a:r>
            <a:r>
              <a:rPr lang="en-US" sz="2000" dirty="0">
                <a:latin typeface="Times New Roman" panose="02020603050405020304" pitchFamily="18" charset="0"/>
                <a:cs typeface="Times New Roman" panose="02020603050405020304" pitchFamily="18" charset="0"/>
              </a:rPr>
              <a:t>. </a:t>
            </a:r>
          </a:p>
          <a:p>
            <a:pPr marL="0" indent="0" algn="just">
              <a:buNone/>
            </a:pP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(rear == -1 &amp;&amp; front == -1) </a:t>
            </a:r>
            <a:endParaRPr lang="en-US" sz="2000" dirty="0">
              <a:latin typeface="Times New Roman" panose="02020603050405020304" pitchFamily="18" charset="0"/>
              <a:cs typeface="Times New Roman" panose="02020603050405020304" pitchFamily="18" charset="0"/>
            </a:endParaRPr>
          </a:p>
          <a:p>
            <a:pPr marL="0" indent="0" algn="just">
              <a:buNone/>
            </a:pPr>
            <a:r>
              <a:rPr lang="en-US" sz="2000" b="1" dirty="0">
                <a:latin typeface="Times New Roman" panose="02020603050405020304" pitchFamily="18" charset="0"/>
                <a:cs typeface="Times New Roman" panose="02020603050405020304" pitchFamily="18" charset="0"/>
              </a:rPr>
              <a:t>Step 2 - </a:t>
            </a:r>
            <a:r>
              <a:rPr lang="en-US" sz="2000" dirty="0">
                <a:latin typeface="Times New Roman" panose="02020603050405020304" pitchFamily="18" charset="0"/>
                <a:cs typeface="Times New Roman" panose="02020603050405020304" pitchFamily="18" charset="0"/>
              </a:rPr>
              <a:t>If it is Empty, then display </a:t>
            </a:r>
            <a:r>
              <a:rPr lang="en-US" sz="2000" b="1" dirty="0">
                <a:latin typeface="Times New Roman" panose="02020603050405020304" pitchFamily="18" charset="0"/>
                <a:cs typeface="Times New Roman" panose="02020603050405020304" pitchFamily="18" charset="0"/>
              </a:rPr>
              <a:t>"Queue is Empty!!! Deletion is not </a:t>
            </a:r>
            <a:br>
              <a:rPr lang="en-US" sz="2000" b="1"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                 possible!!!"</a:t>
            </a:r>
            <a:r>
              <a:rPr lang="en-US" sz="2000" dirty="0">
                <a:latin typeface="Times New Roman" panose="02020603050405020304" pitchFamily="18" charset="0"/>
                <a:cs typeface="Times New Roman" panose="02020603050405020304" pitchFamily="18" charset="0"/>
              </a:rPr>
              <a:t> and terminate the function.</a:t>
            </a:r>
          </a:p>
          <a:p>
            <a:pPr marL="0" indent="0" algn="just">
              <a:buNone/>
            </a:pPr>
            <a:r>
              <a:rPr lang="en-US" sz="2000" b="1" dirty="0">
                <a:latin typeface="Times New Roman" panose="02020603050405020304" pitchFamily="18" charset="0"/>
                <a:cs typeface="Times New Roman" panose="02020603050405020304" pitchFamily="18" charset="0"/>
              </a:rPr>
              <a:t>Step 3 -    </a:t>
            </a:r>
            <a:r>
              <a:rPr lang="en-US" sz="2000" dirty="0">
                <a:latin typeface="Times New Roman" panose="02020603050405020304" pitchFamily="18" charset="0"/>
                <a:cs typeface="Times New Roman" panose="02020603050405020304" pitchFamily="18" charset="0"/>
              </a:rPr>
              <a:t>If it is </a:t>
            </a:r>
            <a:r>
              <a:rPr lang="en-US" sz="2000" b="1" dirty="0">
                <a:latin typeface="Times New Roman" panose="02020603050405020304" pitchFamily="18" charset="0"/>
                <a:cs typeface="Times New Roman" panose="02020603050405020304" pitchFamily="18" charset="0"/>
              </a:rPr>
              <a:t>NOT EMPTY</a:t>
            </a:r>
            <a:r>
              <a:rPr lang="en-US" sz="2000" dirty="0">
                <a:latin typeface="Times New Roman" panose="02020603050405020304" pitchFamily="18" charset="0"/>
                <a:cs typeface="Times New Roman" panose="02020603050405020304" pitchFamily="18" charset="0"/>
              </a:rPr>
              <a:t>, then display </a:t>
            </a:r>
            <a:r>
              <a:rPr lang="en-US" sz="2000" b="1" dirty="0">
                <a:latin typeface="Times New Roman" panose="02020603050405020304" pitchFamily="18" charset="0"/>
                <a:cs typeface="Times New Roman" panose="02020603050405020304" pitchFamily="18" charset="0"/>
              </a:rPr>
              <a:t>queue[front]</a:t>
            </a:r>
            <a:r>
              <a:rPr lang="en-US" sz="2000" dirty="0">
                <a:latin typeface="Times New Roman" panose="02020603050405020304" pitchFamily="18" charset="0"/>
                <a:cs typeface="Times New Roman" panose="02020603050405020304" pitchFamily="18" charset="0"/>
              </a:rPr>
              <a:t> as deleted element . </a:t>
            </a:r>
            <a:endParaRPr lang="en-US" sz="2000" b="1" dirty="0">
              <a:latin typeface="Times New Roman" panose="02020603050405020304" pitchFamily="18" charset="0"/>
              <a:cs typeface="Times New Roman" panose="02020603050405020304" pitchFamily="18" charset="0"/>
            </a:endParaRPr>
          </a:p>
          <a:p>
            <a:pPr marL="0" indent="0" algn="just">
              <a:buNone/>
            </a:pPr>
            <a:r>
              <a:rPr lang="en-US" sz="2000" b="1" dirty="0">
                <a:latin typeface="Times New Roman" panose="02020603050405020304" pitchFamily="18" charset="0"/>
                <a:cs typeface="Times New Roman" panose="02020603050405020304" pitchFamily="18" charset="0"/>
              </a:rPr>
              <a:t>Step 4.1- </a:t>
            </a:r>
            <a:r>
              <a:rPr lang="en-US" sz="2000" dirty="0">
                <a:latin typeface="Times New Roman" panose="02020603050405020304" pitchFamily="18" charset="0"/>
                <a:cs typeface="Times New Roman" panose="02020603050405020304" pitchFamily="18" charset="0"/>
              </a:rPr>
              <a:t>Check if there is only single element, if both </a:t>
            </a:r>
            <a:r>
              <a:rPr lang="en-US" sz="2000" b="1" dirty="0">
                <a:latin typeface="Times New Roman" panose="02020603050405020304" pitchFamily="18" charset="0"/>
                <a:cs typeface="Times New Roman" panose="02020603050405020304" pitchFamily="18" charset="0"/>
              </a:rPr>
              <a:t>front </a:t>
            </a:r>
            <a:r>
              <a:rPr lang="en-US" sz="2000" dirty="0">
                <a:latin typeface="Times New Roman" panose="02020603050405020304" pitchFamily="18" charset="0"/>
                <a:cs typeface="Times New Roman" panose="02020603050405020304" pitchFamily="18" charset="0"/>
              </a:rPr>
              <a:t>and </a:t>
            </a:r>
            <a:r>
              <a:rPr lang="en-US" sz="2000" b="1" dirty="0">
                <a:latin typeface="Times New Roman" panose="02020603050405020304" pitchFamily="18" charset="0"/>
                <a:cs typeface="Times New Roman" panose="02020603050405020304" pitchFamily="18" charset="0"/>
              </a:rPr>
              <a:t>rear</a:t>
            </a:r>
            <a:r>
              <a:rPr lang="en-US" sz="2000" dirty="0">
                <a:latin typeface="Times New Roman" panose="02020603050405020304" pitchFamily="18" charset="0"/>
                <a:cs typeface="Times New Roman" panose="02020603050405020304" pitchFamily="18" charset="0"/>
              </a:rPr>
              <a:t> are equal </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front</a:t>
            </a:r>
            <a:r>
              <a:rPr lang="en-US" sz="2000" dirty="0">
                <a:latin typeface="Times New Roman" panose="02020603050405020304" pitchFamily="18" charset="0"/>
                <a:cs typeface="Times New Roman" panose="02020603050405020304" pitchFamily="18" charset="0"/>
              </a:rPr>
              <a:t> == </a:t>
            </a:r>
            <a:r>
              <a:rPr lang="en-US" sz="2000" b="1" dirty="0">
                <a:latin typeface="Times New Roman" panose="02020603050405020304" pitchFamily="18" charset="0"/>
                <a:cs typeface="Times New Roman" panose="02020603050405020304" pitchFamily="18" charset="0"/>
              </a:rPr>
              <a:t>rear</a:t>
            </a:r>
            <a:r>
              <a:rPr lang="en-US" sz="2000" dirty="0">
                <a:latin typeface="Times New Roman" panose="02020603050405020304" pitchFamily="18" charset="0"/>
                <a:cs typeface="Times New Roman" panose="02020603050405020304" pitchFamily="18" charset="0"/>
              </a:rPr>
              <a:t>), if  it </a:t>
            </a:r>
            <a:r>
              <a:rPr lang="en-US" sz="2000" b="1" dirty="0">
                <a:latin typeface="Times New Roman" panose="02020603050405020304" pitchFamily="18" charset="0"/>
                <a:cs typeface="Times New Roman" panose="02020603050405020304" pitchFamily="18" charset="0"/>
              </a:rPr>
              <a:t>TRUE</a:t>
            </a:r>
            <a:r>
              <a:rPr lang="en-US" sz="2000" dirty="0">
                <a:latin typeface="Times New Roman" panose="02020603050405020304" pitchFamily="18" charset="0"/>
                <a:cs typeface="Times New Roman" panose="02020603050405020304" pitchFamily="18" charset="0"/>
              </a:rPr>
              <a:t>, then set both </a:t>
            </a:r>
            <a:r>
              <a:rPr lang="en-US" sz="2000" b="1" dirty="0">
                <a:latin typeface="Times New Roman" panose="02020603050405020304" pitchFamily="18" charset="0"/>
                <a:cs typeface="Times New Roman" panose="02020603050405020304" pitchFamily="18" charset="0"/>
              </a:rPr>
              <a:t>front</a:t>
            </a:r>
            <a:r>
              <a:rPr lang="en-US" sz="2000" dirty="0">
                <a:latin typeface="Times New Roman" panose="02020603050405020304" pitchFamily="18" charset="0"/>
                <a:cs typeface="Times New Roman" panose="02020603050405020304" pitchFamily="18" charset="0"/>
              </a:rPr>
              <a:t> and </a:t>
            </a:r>
            <a:r>
              <a:rPr lang="en-US" sz="2000" b="1" dirty="0">
                <a:latin typeface="Times New Roman" panose="02020603050405020304" pitchFamily="18" charset="0"/>
                <a:cs typeface="Times New Roman" panose="02020603050405020304" pitchFamily="18" charset="0"/>
              </a:rPr>
              <a:t>rear</a:t>
            </a:r>
            <a:r>
              <a:rPr lang="en-US" sz="2000" dirty="0">
                <a:latin typeface="Times New Roman" panose="02020603050405020304" pitchFamily="18" charset="0"/>
                <a:cs typeface="Times New Roman" panose="02020603050405020304" pitchFamily="18" charset="0"/>
              </a:rPr>
              <a:t> to ‘</a:t>
            </a:r>
            <a:r>
              <a:rPr lang="en-US" sz="2000" b="1" dirty="0">
                <a:latin typeface="Times New Roman" panose="02020603050405020304" pitchFamily="18" charset="0"/>
                <a:cs typeface="Times New Roman" panose="02020603050405020304" pitchFamily="18" charset="0"/>
              </a:rPr>
              <a:t>-1</a:t>
            </a:r>
            <a:r>
              <a:rPr lang="en-US" sz="2000" dirty="0">
                <a:latin typeface="Times New Roman" panose="02020603050405020304" pitchFamily="18" charset="0"/>
                <a:cs typeface="Times New Roman" panose="02020603050405020304" pitchFamily="18" charset="0"/>
              </a:rPr>
              <a:t>’ </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(Empty Queue). </a:t>
            </a:r>
          </a:p>
          <a:p>
            <a:pPr marL="0" indent="0">
              <a:buNone/>
            </a:pPr>
            <a:r>
              <a:rPr lang="en-US" sz="2000" b="1" dirty="0">
                <a:latin typeface="Times New Roman" panose="02020603050405020304" pitchFamily="18" charset="0"/>
                <a:cs typeface="Times New Roman" panose="02020603050405020304" pitchFamily="18" charset="0"/>
              </a:rPr>
              <a:t>Step 4.2- Chec</a:t>
            </a:r>
            <a:r>
              <a:rPr lang="en-US" sz="2000" dirty="0">
                <a:latin typeface="Times New Roman" panose="02020603050405020304" pitchFamily="18" charset="0"/>
                <a:cs typeface="Times New Roman" panose="02020603050405020304" pitchFamily="18" charset="0"/>
              </a:rPr>
              <a:t>k whether </a:t>
            </a:r>
            <a:r>
              <a:rPr lang="en-US" sz="2000" b="1" dirty="0">
                <a:latin typeface="Times New Roman" panose="02020603050405020304" pitchFamily="18" charset="0"/>
                <a:cs typeface="Times New Roman" panose="02020603050405020304" pitchFamily="18" charset="0"/>
              </a:rPr>
              <a:t>front == SIZE-1</a:t>
            </a:r>
            <a:r>
              <a:rPr lang="en-US" sz="2000" dirty="0">
                <a:latin typeface="Times New Roman" panose="02020603050405020304" pitchFamily="18" charset="0"/>
                <a:cs typeface="Times New Roman" panose="02020603050405020304" pitchFamily="18" charset="0"/>
              </a:rPr>
              <a:t>, if it is </a:t>
            </a:r>
            <a:r>
              <a:rPr lang="en-US" sz="2000" b="1" dirty="0">
                <a:latin typeface="Times New Roman" panose="02020603050405020304" pitchFamily="18" charset="0"/>
                <a:cs typeface="Times New Roman" panose="02020603050405020304" pitchFamily="18" charset="0"/>
              </a:rPr>
              <a:t>TRUE</a:t>
            </a:r>
            <a:r>
              <a:rPr lang="en-US" sz="2000" dirty="0">
                <a:latin typeface="Times New Roman" panose="02020603050405020304" pitchFamily="18" charset="0"/>
                <a:cs typeface="Times New Roman" panose="02020603050405020304" pitchFamily="18" charset="0"/>
              </a:rPr>
              <a:t>, then set </a:t>
            </a:r>
            <a:r>
              <a:rPr lang="en-US" sz="2000" b="1" dirty="0">
                <a:latin typeface="Times New Roman" panose="02020603050405020304" pitchFamily="18" charset="0"/>
                <a:cs typeface="Times New Roman" panose="02020603050405020304" pitchFamily="18" charset="0"/>
              </a:rPr>
              <a:t>front = 0; </a:t>
            </a:r>
          </a:p>
          <a:p>
            <a:pPr marL="0" indent="0">
              <a:buNone/>
            </a:pPr>
            <a:r>
              <a:rPr lang="en-US" sz="2000" dirty="0">
                <a:latin typeface="Times New Roman" panose="02020603050405020304" pitchFamily="18" charset="0"/>
                <a:cs typeface="Times New Roman" panose="02020603050405020304" pitchFamily="18" charset="0"/>
              </a:rPr>
              <a:t>                 Otherwise increment front;</a:t>
            </a:r>
          </a:p>
          <a:p>
            <a:pPr marL="0" indent="0">
              <a:buNone/>
            </a:pPr>
            <a:r>
              <a:rPr lang="en-US" sz="2000" b="1" dirty="0">
                <a:latin typeface="Times New Roman" panose="02020603050405020304" pitchFamily="18" charset="0"/>
                <a:cs typeface="Times New Roman" panose="02020603050405020304" pitchFamily="18" charset="0"/>
              </a:rPr>
              <a:t> </a:t>
            </a:r>
            <a:br>
              <a:rPr lang="en-US" sz="2000" b="1"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                 </a:t>
            </a:r>
            <a:endParaRPr lang="en-US" sz="2000" dirty="0"/>
          </a:p>
        </p:txBody>
      </p:sp>
      <p:sp>
        <p:nvSpPr>
          <p:cNvPr id="44" name="TextBox 43">
            <a:extLst>
              <a:ext uri="{FF2B5EF4-FFF2-40B4-BE49-F238E27FC236}">
                <a16:creationId xmlns:a16="http://schemas.microsoft.com/office/drawing/2014/main" id="{8D6574B0-D8AB-4F5D-87B9-342461468755}"/>
              </a:ext>
            </a:extLst>
          </p:cNvPr>
          <p:cNvSpPr txBox="1"/>
          <p:nvPr/>
        </p:nvSpPr>
        <p:spPr>
          <a:xfrm>
            <a:off x="8392160" y="561382"/>
            <a:ext cx="3728720" cy="2308324"/>
          </a:xfrm>
          <a:prstGeom prst="rect">
            <a:avLst/>
          </a:prstGeom>
          <a:noFill/>
        </p:spPr>
        <p:txBody>
          <a:bodyPr wrap="square" rtlCol="0">
            <a:spAutoFit/>
          </a:bodyPr>
          <a:lstStyle/>
          <a:p>
            <a:r>
              <a:rPr lang="en-IN" sz="1600" dirty="0">
                <a:solidFill>
                  <a:srgbClr val="FFC000"/>
                </a:solidFill>
                <a:latin typeface="Times New Roman" panose="02020603050405020304" pitchFamily="18" charset="0"/>
                <a:cs typeface="Times New Roman" panose="02020603050405020304" pitchFamily="18" charset="0"/>
              </a:rPr>
              <a:t>step - 1 : IF ( (front = -1 and rear = -1) </a:t>
            </a:r>
            <a:br>
              <a:rPr lang="en-IN" sz="1600" dirty="0">
                <a:solidFill>
                  <a:srgbClr val="FFC000"/>
                </a:solidFill>
                <a:latin typeface="Times New Roman" panose="02020603050405020304" pitchFamily="18" charset="0"/>
                <a:cs typeface="Times New Roman" panose="02020603050405020304" pitchFamily="18" charset="0"/>
              </a:rPr>
            </a:br>
            <a:r>
              <a:rPr lang="en-IN" sz="1600" dirty="0">
                <a:solidFill>
                  <a:srgbClr val="FFC000"/>
                </a:solidFill>
                <a:latin typeface="Times New Roman" panose="02020603050405020304" pitchFamily="18" charset="0"/>
                <a:cs typeface="Times New Roman" panose="02020603050405020304" pitchFamily="18" charset="0"/>
              </a:rPr>
              <a:t>                Display “ Queue Full”</a:t>
            </a:r>
          </a:p>
          <a:p>
            <a:r>
              <a:rPr lang="en-IN" sz="1600" dirty="0">
                <a:solidFill>
                  <a:srgbClr val="FFC000"/>
                </a:solidFill>
                <a:latin typeface="Times New Roman" panose="02020603050405020304" pitchFamily="18" charset="0"/>
                <a:cs typeface="Times New Roman" panose="02020603050405020304" pitchFamily="18" charset="0"/>
              </a:rPr>
              <a:t>                Go to step-4</a:t>
            </a:r>
          </a:p>
          <a:p>
            <a:r>
              <a:rPr lang="en-IN" sz="1600" dirty="0">
                <a:solidFill>
                  <a:srgbClr val="FFC000"/>
                </a:solidFill>
                <a:latin typeface="Times New Roman" panose="02020603050405020304" pitchFamily="18" charset="0"/>
                <a:cs typeface="Times New Roman" panose="02020603050405020304" pitchFamily="18" charset="0"/>
              </a:rPr>
              <a:t>step – 2: Assign queue[front] to ele.</a:t>
            </a:r>
          </a:p>
          <a:p>
            <a:r>
              <a:rPr lang="en-IN" sz="1600" dirty="0">
                <a:solidFill>
                  <a:srgbClr val="FFC000"/>
                </a:solidFill>
                <a:latin typeface="Times New Roman" panose="02020603050405020304" pitchFamily="18" charset="0"/>
                <a:cs typeface="Times New Roman" panose="02020603050405020304" pitchFamily="18" charset="0"/>
              </a:rPr>
              <a:t>Step – 3: if front  = rear then set  front =  </a:t>
            </a:r>
            <a:br>
              <a:rPr lang="en-IN" sz="1600" dirty="0">
                <a:solidFill>
                  <a:srgbClr val="FFC000"/>
                </a:solidFill>
                <a:latin typeface="Times New Roman" panose="02020603050405020304" pitchFamily="18" charset="0"/>
                <a:cs typeface="Times New Roman" panose="02020603050405020304" pitchFamily="18" charset="0"/>
              </a:rPr>
            </a:br>
            <a:r>
              <a:rPr lang="en-IN" sz="1600" dirty="0">
                <a:solidFill>
                  <a:srgbClr val="FFC000"/>
                </a:solidFill>
                <a:latin typeface="Times New Roman" panose="02020603050405020304" pitchFamily="18" charset="0"/>
                <a:cs typeface="Times New Roman" panose="02020603050405020304" pitchFamily="18" charset="0"/>
              </a:rPr>
              <a:t>               rear = -1. </a:t>
            </a:r>
          </a:p>
          <a:p>
            <a:r>
              <a:rPr lang="en-IN" sz="1600" dirty="0">
                <a:solidFill>
                  <a:srgbClr val="FFC000"/>
                </a:solidFill>
                <a:latin typeface="Times New Roman" panose="02020603050405020304" pitchFamily="18" charset="0"/>
                <a:cs typeface="Times New Roman" panose="02020603050405020304" pitchFamily="18" charset="0"/>
              </a:rPr>
              <a:t>              if front = Size-1 then set front = 0.</a:t>
            </a:r>
          </a:p>
          <a:p>
            <a:r>
              <a:rPr lang="en-IN" sz="1600" dirty="0">
                <a:solidFill>
                  <a:srgbClr val="FFC000"/>
                </a:solidFill>
                <a:latin typeface="Times New Roman" panose="02020603050405020304" pitchFamily="18" charset="0"/>
                <a:cs typeface="Times New Roman" panose="02020603050405020304" pitchFamily="18" charset="0"/>
              </a:rPr>
              <a:t>              Otherwise front++;  </a:t>
            </a:r>
            <a:br>
              <a:rPr lang="en-IN" sz="1600" dirty="0">
                <a:solidFill>
                  <a:srgbClr val="FFC000"/>
                </a:solidFill>
                <a:latin typeface="Times New Roman" panose="02020603050405020304" pitchFamily="18" charset="0"/>
                <a:cs typeface="Times New Roman" panose="02020603050405020304" pitchFamily="18" charset="0"/>
              </a:rPr>
            </a:br>
            <a:r>
              <a:rPr lang="en-IN" sz="1600" dirty="0">
                <a:solidFill>
                  <a:srgbClr val="FFC000"/>
                </a:solidFill>
                <a:latin typeface="Times New Roman" panose="02020603050405020304" pitchFamily="18" charset="0"/>
                <a:cs typeface="Times New Roman" panose="02020603050405020304" pitchFamily="18" charset="0"/>
              </a:rPr>
              <a:t>Step  - 4: End</a:t>
            </a:r>
          </a:p>
        </p:txBody>
      </p:sp>
      <p:sp>
        <p:nvSpPr>
          <p:cNvPr id="45" name="TextBox 44">
            <a:extLst>
              <a:ext uri="{FF2B5EF4-FFF2-40B4-BE49-F238E27FC236}">
                <a16:creationId xmlns:a16="http://schemas.microsoft.com/office/drawing/2014/main" id="{E3126C1B-310E-421F-8E75-DB1E1DFE5FE7}"/>
              </a:ext>
            </a:extLst>
          </p:cNvPr>
          <p:cNvSpPr txBox="1"/>
          <p:nvPr/>
        </p:nvSpPr>
        <p:spPr>
          <a:xfrm>
            <a:off x="1336214" y="5747658"/>
            <a:ext cx="2809066"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Time Complexity = O(1</a:t>
            </a:r>
            <a:r>
              <a:rPr lang="en-US" dirty="0">
                <a:latin typeface="Times New Roman" panose="02020603050405020304" pitchFamily="18" charset="0"/>
                <a:cs typeface="Times New Roman" panose="02020603050405020304" pitchFamily="18" charset="0"/>
              </a:rPr>
              <a:t>)</a:t>
            </a:r>
            <a:endParaRPr lang="en-US" dirty="0"/>
          </a:p>
        </p:txBody>
      </p:sp>
      <p:sp>
        <p:nvSpPr>
          <p:cNvPr id="4" name="Footer Placeholder 3">
            <a:extLst>
              <a:ext uri="{FF2B5EF4-FFF2-40B4-BE49-F238E27FC236}">
                <a16:creationId xmlns:a16="http://schemas.microsoft.com/office/drawing/2014/main" id="{94CB665C-97F1-457F-A565-6356976E88A5}"/>
              </a:ext>
            </a:extLst>
          </p:cNvPr>
          <p:cNvSpPr>
            <a:spLocks noGrp="1"/>
          </p:cNvSpPr>
          <p:nvPr>
            <p:ph type="ftr" sz="quarter" idx="11"/>
          </p:nvPr>
        </p:nvSpPr>
        <p:spPr/>
        <p:txBody>
          <a:bodyPr/>
          <a:lstStyle/>
          <a:p>
            <a:r>
              <a:rPr lang="en-IN"/>
              <a:t>Dr Somaraju Suvvari                                                                                                        NITP -- CS3401</a:t>
            </a:r>
          </a:p>
        </p:txBody>
      </p:sp>
      <p:sp>
        <p:nvSpPr>
          <p:cNvPr id="5" name="Slide Number Placeholder 4">
            <a:extLst>
              <a:ext uri="{FF2B5EF4-FFF2-40B4-BE49-F238E27FC236}">
                <a16:creationId xmlns:a16="http://schemas.microsoft.com/office/drawing/2014/main" id="{B3B28035-16DA-4663-9CD8-5C04EF4F4446}"/>
              </a:ext>
            </a:extLst>
          </p:cNvPr>
          <p:cNvSpPr>
            <a:spLocks noGrp="1"/>
          </p:cNvSpPr>
          <p:nvPr>
            <p:ph type="sldNum" sz="quarter" idx="12"/>
          </p:nvPr>
        </p:nvSpPr>
        <p:spPr/>
        <p:txBody>
          <a:bodyPr/>
          <a:lstStyle/>
          <a:p>
            <a:fld id="{11B1A458-33C9-4BF4-B91A-A10851AC5830}" type="slidenum">
              <a:rPr lang="en-IN" smtClean="0"/>
              <a:t>31</a:t>
            </a:fld>
            <a:endParaRPr lang="en-IN"/>
          </a:p>
        </p:txBody>
      </p:sp>
    </p:spTree>
    <p:extLst>
      <p:ext uri="{BB962C8B-B14F-4D97-AF65-F5344CB8AC3E}">
        <p14:creationId xmlns:p14="http://schemas.microsoft.com/office/powerpoint/2010/main" val="3238510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down)">
                                      <p:cBhvr>
                                        <p:cTn id="7" dur="500"/>
                                        <p:tgtEl>
                                          <p:spTgt spid="3">
                                            <p:txEl>
                                              <p:pRg st="2" end="2"/>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wipe(down)">
                                      <p:cBhvr>
                                        <p:cTn id="10" dur="500"/>
                                        <p:tgtEl>
                                          <p:spTgt spid="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wipe(down)">
                                      <p:cBhvr>
                                        <p:cTn id="15" dur="500"/>
                                        <p:tgtEl>
                                          <p:spTgt spid="3">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wipe(down)">
                                      <p:cBhvr>
                                        <p:cTn id="20" dur="500"/>
                                        <p:tgtEl>
                                          <p:spTgt spid="3">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wipe(down)">
                                      <p:cBhvr>
                                        <p:cTn id="25" dur="500"/>
                                        <p:tgtEl>
                                          <p:spTgt spid="3">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wipe(down)">
                                      <p:cBhvr>
                                        <p:cTn id="30" dur="500"/>
                                        <p:tgtEl>
                                          <p:spTgt spid="3">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wipe(down)">
                                      <p:cBhvr>
                                        <p:cTn id="35" dur="500"/>
                                        <p:tgtEl>
                                          <p:spTgt spid="3">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nodeType="click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wipe(down)">
                                      <p:cBhvr>
                                        <p:cTn id="40" dur="500"/>
                                        <p:tgtEl>
                                          <p:spTgt spid="3">
                                            <p:txEl>
                                              <p:pRg st="9" end="9"/>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44"/>
                                        </p:tgtEl>
                                        <p:attrNameLst>
                                          <p:attrName>style.visibility</p:attrName>
                                        </p:attrNameLst>
                                      </p:cBhvr>
                                      <p:to>
                                        <p:strVal val="visible"/>
                                      </p:to>
                                    </p:set>
                                    <p:animEffect transition="in" filter="wipe(down)">
                                      <p:cBhvr>
                                        <p:cTn id="45" dur="500"/>
                                        <p:tgtEl>
                                          <p:spTgt spid="44"/>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grpId="0" nodeType="clickEffect">
                                  <p:stCondLst>
                                    <p:cond delay="0"/>
                                  </p:stCondLst>
                                  <p:childTnLst>
                                    <p:set>
                                      <p:cBhvr>
                                        <p:cTn id="49" dur="1" fill="hold">
                                          <p:stCondLst>
                                            <p:cond delay="0"/>
                                          </p:stCondLst>
                                        </p:cTn>
                                        <p:tgtEl>
                                          <p:spTgt spid="45"/>
                                        </p:tgtEl>
                                        <p:attrNameLst>
                                          <p:attrName>style.visibility</p:attrName>
                                        </p:attrNameLst>
                                      </p:cBhvr>
                                      <p:to>
                                        <p:strVal val="visible"/>
                                      </p:to>
                                    </p:set>
                                    <p:animEffect transition="in" filter="wipe(down)">
                                      <p:cBhvr>
                                        <p:cTn id="50"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Freeform 36"/>
          <p:cNvSpPr/>
          <p:nvPr/>
        </p:nvSpPr>
        <p:spPr>
          <a:xfrm>
            <a:off x="1140317" y="1546587"/>
            <a:ext cx="4692515" cy="2262606"/>
          </a:xfrm>
          <a:custGeom>
            <a:avLst/>
            <a:gdLst>
              <a:gd name="connsiteX0" fmla="*/ 18098 w 4692515"/>
              <a:gd name="connsiteY0" fmla="*/ 92520 h 2262606"/>
              <a:gd name="connsiteX1" fmla="*/ 61641 w 4692515"/>
              <a:gd name="connsiteY1" fmla="*/ 731148 h 2262606"/>
              <a:gd name="connsiteX2" fmla="*/ 76155 w 4692515"/>
              <a:gd name="connsiteY2" fmla="*/ 1572977 h 2262606"/>
              <a:gd name="connsiteX3" fmla="*/ 47127 w 4692515"/>
              <a:gd name="connsiteY3" fmla="*/ 1935834 h 2262606"/>
              <a:gd name="connsiteX4" fmla="*/ 409984 w 4692515"/>
              <a:gd name="connsiteY4" fmla="*/ 1993891 h 2262606"/>
              <a:gd name="connsiteX5" fmla="*/ 497069 w 4692515"/>
              <a:gd name="connsiteY5" fmla="*/ 2197091 h 2262606"/>
              <a:gd name="connsiteX6" fmla="*/ 729298 w 4692515"/>
              <a:gd name="connsiteY6" fmla="*/ 2255148 h 2262606"/>
              <a:gd name="connsiteX7" fmla="*/ 830898 w 4692515"/>
              <a:gd name="connsiteY7" fmla="*/ 2051948 h 2262606"/>
              <a:gd name="connsiteX8" fmla="*/ 1455012 w 4692515"/>
              <a:gd name="connsiteY8" fmla="*/ 2037434 h 2262606"/>
              <a:gd name="connsiteX9" fmla="*/ 2108155 w 4692515"/>
              <a:gd name="connsiteY9" fmla="*/ 2037434 h 2262606"/>
              <a:gd name="connsiteX10" fmla="*/ 3849869 w 4692515"/>
              <a:gd name="connsiteY10" fmla="*/ 1979377 h 2262606"/>
              <a:gd name="connsiteX11" fmla="*/ 4009527 w 4692515"/>
              <a:gd name="connsiteY11" fmla="*/ 1166577 h 2262606"/>
              <a:gd name="connsiteX12" fmla="*/ 4256269 w 4692515"/>
              <a:gd name="connsiteY12" fmla="*/ 716634 h 2262606"/>
              <a:gd name="connsiteX13" fmla="*/ 4473984 w 4692515"/>
              <a:gd name="connsiteY13" fmla="*/ 542463 h 2262606"/>
              <a:gd name="connsiteX14" fmla="*/ 4444955 w 4692515"/>
              <a:gd name="connsiteY14" fmla="*/ 92520 h 2262606"/>
              <a:gd name="connsiteX15" fmla="*/ 1338898 w 4692515"/>
              <a:gd name="connsiteY15" fmla="*/ 92520 h 2262606"/>
              <a:gd name="connsiteX16" fmla="*/ 395469 w 4692515"/>
              <a:gd name="connsiteY16" fmla="*/ 5434 h 2262606"/>
              <a:gd name="connsiteX17" fmla="*/ 18098 w 4692515"/>
              <a:gd name="connsiteY17" fmla="*/ 92520 h 2262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692515" h="2262606">
                <a:moveTo>
                  <a:pt x="18098" y="92520"/>
                </a:moveTo>
                <a:cubicBezTo>
                  <a:pt x="-37540" y="213472"/>
                  <a:pt x="51965" y="484405"/>
                  <a:pt x="61641" y="731148"/>
                </a:cubicBezTo>
                <a:cubicBezTo>
                  <a:pt x="71317" y="977891"/>
                  <a:pt x="78574" y="1372196"/>
                  <a:pt x="76155" y="1572977"/>
                </a:cubicBezTo>
                <a:cubicBezTo>
                  <a:pt x="73736" y="1773758"/>
                  <a:pt x="-8511" y="1865682"/>
                  <a:pt x="47127" y="1935834"/>
                </a:cubicBezTo>
                <a:cubicBezTo>
                  <a:pt x="102765" y="2005986"/>
                  <a:pt x="334994" y="1950348"/>
                  <a:pt x="409984" y="1993891"/>
                </a:cubicBezTo>
                <a:cubicBezTo>
                  <a:pt x="484974" y="2037434"/>
                  <a:pt x="443850" y="2153548"/>
                  <a:pt x="497069" y="2197091"/>
                </a:cubicBezTo>
                <a:cubicBezTo>
                  <a:pt x="550288" y="2240634"/>
                  <a:pt x="673660" y="2279339"/>
                  <a:pt x="729298" y="2255148"/>
                </a:cubicBezTo>
                <a:cubicBezTo>
                  <a:pt x="784936" y="2230958"/>
                  <a:pt x="709946" y="2088234"/>
                  <a:pt x="830898" y="2051948"/>
                </a:cubicBezTo>
                <a:cubicBezTo>
                  <a:pt x="951850" y="2015662"/>
                  <a:pt x="1242136" y="2039853"/>
                  <a:pt x="1455012" y="2037434"/>
                </a:cubicBezTo>
                <a:cubicBezTo>
                  <a:pt x="1667888" y="2035015"/>
                  <a:pt x="2108155" y="2037434"/>
                  <a:pt x="2108155" y="2037434"/>
                </a:cubicBezTo>
                <a:cubicBezTo>
                  <a:pt x="2507298" y="2027758"/>
                  <a:pt x="3532974" y="2124520"/>
                  <a:pt x="3849869" y="1979377"/>
                </a:cubicBezTo>
                <a:cubicBezTo>
                  <a:pt x="4166764" y="1834234"/>
                  <a:pt x="3941794" y="1377034"/>
                  <a:pt x="4009527" y="1166577"/>
                </a:cubicBezTo>
                <a:cubicBezTo>
                  <a:pt x="4077260" y="956120"/>
                  <a:pt x="4178860" y="820653"/>
                  <a:pt x="4256269" y="716634"/>
                </a:cubicBezTo>
                <a:cubicBezTo>
                  <a:pt x="4333678" y="612615"/>
                  <a:pt x="4442536" y="646482"/>
                  <a:pt x="4473984" y="542463"/>
                </a:cubicBezTo>
                <a:cubicBezTo>
                  <a:pt x="4505432" y="438444"/>
                  <a:pt x="4967469" y="167510"/>
                  <a:pt x="4444955" y="92520"/>
                </a:cubicBezTo>
                <a:cubicBezTo>
                  <a:pt x="3922441" y="17530"/>
                  <a:pt x="2013812" y="107034"/>
                  <a:pt x="1338898" y="92520"/>
                </a:cubicBezTo>
                <a:cubicBezTo>
                  <a:pt x="663984" y="78006"/>
                  <a:pt x="610764" y="7853"/>
                  <a:pt x="395469" y="5434"/>
                </a:cubicBezTo>
                <a:cubicBezTo>
                  <a:pt x="180174" y="3015"/>
                  <a:pt x="73736" y="-28432"/>
                  <a:pt x="18098" y="92520"/>
                </a:cubicBezTo>
                <a:close/>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229498" y="56329"/>
            <a:ext cx="1997269" cy="505053"/>
          </a:xfrm>
        </p:spPr>
        <p:txBody>
          <a:bodyPr>
            <a:noAutofit/>
          </a:bodyPr>
          <a:lstStyle/>
          <a:p>
            <a:r>
              <a:rPr lang="en-US" sz="3600" dirty="0">
                <a:latin typeface="Times New Roman" panose="02020603050405020304" pitchFamily="18" charset="0"/>
                <a:cs typeface="Times New Roman" panose="02020603050405020304" pitchFamily="18" charset="0"/>
              </a:rPr>
              <a:t>enQueue</a:t>
            </a:r>
          </a:p>
        </p:txBody>
      </p:sp>
      <p:graphicFrame>
        <p:nvGraphicFramePr>
          <p:cNvPr id="5" name="Table 4"/>
          <p:cNvGraphicFramePr>
            <a:graphicFrameLocks noGrp="1"/>
          </p:cNvGraphicFramePr>
          <p:nvPr/>
        </p:nvGraphicFramePr>
        <p:xfrm>
          <a:off x="1628088" y="2657137"/>
          <a:ext cx="3200088" cy="741680"/>
        </p:xfrm>
        <a:graphic>
          <a:graphicData uri="http://schemas.openxmlformats.org/drawingml/2006/table">
            <a:tbl>
              <a:tblPr firstRow="1" bandRow="1">
                <a:tableStyleId>{5940675A-B579-460E-94D1-54222C63F5DA}</a:tableStyleId>
              </a:tblPr>
              <a:tblGrid>
                <a:gridCol w="761688">
                  <a:extLst>
                    <a:ext uri="{9D8B030D-6E8A-4147-A177-3AD203B41FA5}">
                      <a16:colId xmlns:a16="http://schemas.microsoft.com/office/drawing/2014/main" val="20000"/>
                    </a:ext>
                  </a:extLst>
                </a:gridCol>
                <a:gridCol w="812800">
                  <a:extLst>
                    <a:ext uri="{9D8B030D-6E8A-4147-A177-3AD203B41FA5}">
                      <a16:colId xmlns:a16="http://schemas.microsoft.com/office/drawing/2014/main" val="20001"/>
                    </a:ext>
                  </a:extLst>
                </a:gridCol>
                <a:gridCol w="812800">
                  <a:extLst>
                    <a:ext uri="{9D8B030D-6E8A-4147-A177-3AD203B41FA5}">
                      <a16:colId xmlns:a16="http://schemas.microsoft.com/office/drawing/2014/main" val="20002"/>
                    </a:ext>
                  </a:extLst>
                </a:gridCol>
                <a:gridCol w="812800">
                  <a:extLst>
                    <a:ext uri="{9D8B030D-6E8A-4147-A177-3AD203B41FA5}">
                      <a16:colId xmlns:a16="http://schemas.microsoft.com/office/drawing/2014/main" val="20003"/>
                    </a:ext>
                  </a:extLst>
                </a:gridCol>
              </a:tblGrid>
              <a:tr h="370840">
                <a:tc>
                  <a:txBody>
                    <a:bodyPr/>
                    <a:lstStyle/>
                    <a:p>
                      <a:endParaRPr lang="en-US" dirty="0"/>
                    </a:p>
                  </a:txBody>
                  <a:tcPr>
                    <a:lnB w="12700" cap="flat" cmpd="sng" algn="ctr">
                      <a:solidFill>
                        <a:schemeClr val="tx1"/>
                      </a:solidFill>
                      <a:prstDash val="solid"/>
                      <a:round/>
                      <a:headEnd type="none" w="med" len="med"/>
                      <a:tailEnd type="none" w="med" len="med"/>
                    </a:lnB>
                  </a:tcPr>
                </a:tc>
                <a:tc>
                  <a:txBody>
                    <a:bodyPr/>
                    <a:lstStyle/>
                    <a:p>
                      <a:endParaRPr lang="en-US" dirty="0"/>
                    </a:p>
                  </a:txBody>
                  <a:tcPr>
                    <a:lnB w="12700" cap="flat" cmpd="sng" algn="ctr">
                      <a:solidFill>
                        <a:schemeClr val="tx1"/>
                      </a:solidFill>
                      <a:prstDash val="solid"/>
                      <a:round/>
                      <a:headEnd type="none" w="med" len="med"/>
                      <a:tailEnd type="none" w="med" len="med"/>
                    </a:lnB>
                  </a:tcPr>
                </a:tc>
                <a:tc>
                  <a:txBody>
                    <a:bodyPr/>
                    <a:lstStyle/>
                    <a:p>
                      <a:endParaRPr lang="en-US" dirty="0"/>
                    </a:p>
                  </a:txBody>
                  <a:tcPr>
                    <a:lnB w="12700" cap="flat" cmpd="sng" algn="ctr">
                      <a:solidFill>
                        <a:schemeClr val="tx1"/>
                      </a:solidFill>
                      <a:prstDash val="solid"/>
                      <a:round/>
                      <a:headEnd type="none" w="med" len="med"/>
                      <a:tailEnd type="none" w="med" len="med"/>
                    </a:lnB>
                  </a:tcPr>
                </a:tc>
                <a:tc>
                  <a:txBody>
                    <a:bodyPr/>
                    <a:lstStyle/>
                    <a:p>
                      <a:endParaRPr lang="en-US"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US" dirty="0"/>
                        <a:t>  [0]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[1]</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[2]</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[3]</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
        <p:nvSpPr>
          <p:cNvPr id="6" name="TextBox 5"/>
          <p:cNvSpPr txBox="1"/>
          <p:nvPr/>
        </p:nvSpPr>
        <p:spPr>
          <a:xfrm>
            <a:off x="1561758" y="2179693"/>
            <a:ext cx="875763" cy="338554"/>
          </a:xfrm>
          <a:prstGeom prst="rect">
            <a:avLst/>
          </a:prstGeom>
          <a:noFill/>
        </p:spPr>
        <p:txBody>
          <a:bodyPr wrap="square" rtlCol="0">
            <a:spAutoFit/>
          </a:bodyPr>
          <a:lstStyle/>
          <a:p>
            <a:r>
              <a:rPr lang="en-US" sz="1600" b="1" dirty="0">
                <a:solidFill>
                  <a:schemeClr val="accent1"/>
                </a:solidFill>
              </a:rPr>
              <a:t>Rear=-1</a:t>
            </a:r>
            <a:endParaRPr lang="en-US" sz="1200" b="1" dirty="0">
              <a:solidFill>
                <a:schemeClr val="accent1"/>
              </a:solidFill>
            </a:endParaRPr>
          </a:p>
        </p:txBody>
      </p:sp>
      <p:sp>
        <p:nvSpPr>
          <p:cNvPr id="7" name="TextBox 6"/>
          <p:cNvSpPr txBox="1"/>
          <p:nvPr/>
        </p:nvSpPr>
        <p:spPr>
          <a:xfrm>
            <a:off x="1561758" y="1685774"/>
            <a:ext cx="1013341" cy="369332"/>
          </a:xfrm>
          <a:prstGeom prst="rect">
            <a:avLst/>
          </a:prstGeom>
          <a:noFill/>
        </p:spPr>
        <p:txBody>
          <a:bodyPr wrap="square" rtlCol="0">
            <a:spAutoFit/>
          </a:bodyPr>
          <a:lstStyle/>
          <a:p>
            <a:r>
              <a:rPr lang="en-US" b="1" dirty="0">
                <a:solidFill>
                  <a:schemeClr val="accent2"/>
                </a:solidFill>
              </a:rPr>
              <a:t>Front=-1</a:t>
            </a:r>
          </a:p>
        </p:txBody>
      </p:sp>
      <p:graphicFrame>
        <p:nvGraphicFramePr>
          <p:cNvPr id="25" name="Table 24"/>
          <p:cNvGraphicFramePr>
            <a:graphicFrameLocks noGrp="1"/>
          </p:cNvGraphicFramePr>
          <p:nvPr>
            <p:extLst>
              <p:ext uri="{D42A27DB-BD31-4B8C-83A1-F6EECF244321}">
                <p14:modId xmlns:p14="http://schemas.microsoft.com/office/powerpoint/2010/main" val="2169691852"/>
              </p:ext>
            </p:extLst>
          </p:nvPr>
        </p:nvGraphicFramePr>
        <p:xfrm>
          <a:off x="7643416" y="4735536"/>
          <a:ext cx="3200088" cy="741680"/>
        </p:xfrm>
        <a:graphic>
          <a:graphicData uri="http://schemas.openxmlformats.org/drawingml/2006/table">
            <a:tbl>
              <a:tblPr firstRow="1" bandRow="1">
                <a:tableStyleId>{5940675A-B579-460E-94D1-54222C63F5DA}</a:tableStyleId>
              </a:tblPr>
              <a:tblGrid>
                <a:gridCol w="761688">
                  <a:extLst>
                    <a:ext uri="{9D8B030D-6E8A-4147-A177-3AD203B41FA5}">
                      <a16:colId xmlns:a16="http://schemas.microsoft.com/office/drawing/2014/main" val="20000"/>
                    </a:ext>
                  </a:extLst>
                </a:gridCol>
                <a:gridCol w="812800">
                  <a:extLst>
                    <a:ext uri="{9D8B030D-6E8A-4147-A177-3AD203B41FA5}">
                      <a16:colId xmlns:a16="http://schemas.microsoft.com/office/drawing/2014/main" val="20001"/>
                    </a:ext>
                  </a:extLst>
                </a:gridCol>
                <a:gridCol w="812800">
                  <a:extLst>
                    <a:ext uri="{9D8B030D-6E8A-4147-A177-3AD203B41FA5}">
                      <a16:colId xmlns:a16="http://schemas.microsoft.com/office/drawing/2014/main" val="20002"/>
                    </a:ext>
                  </a:extLst>
                </a:gridCol>
                <a:gridCol w="812800">
                  <a:extLst>
                    <a:ext uri="{9D8B030D-6E8A-4147-A177-3AD203B41FA5}">
                      <a16:colId xmlns:a16="http://schemas.microsoft.com/office/drawing/2014/main" val="20003"/>
                    </a:ext>
                  </a:extLst>
                </a:gridCol>
              </a:tblGrid>
              <a:tr h="370840">
                <a:tc>
                  <a:txBody>
                    <a:bodyPr/>
                    <a:lstStyle/>
                    <a:p>
                      <a:endParaRPr lang="en-US" dirty="0"/>
                    </a:p>
                  </a:txBody>
                  <a:tcPr>
                    <a:lnB w="12700" cap="flat" cmpd="sng" algn="ctr">
                      <a:solidFill>
                        <a:schemeClr val="tx1"/>
                      </a:solidFill>
                      <a:prstDash val="solid"/>
                      <a:round/>
                      <a:headEnd type="none" w="med" len="med"/>
                      <a:tailEnd type="none" w="med" len="med"/>
                    </a:lnB>
                  </a:tcPr>
                </a:tc>
                <a:tc>
                  <a:txBody>
                    <a:bodyPr/>
                    <a:lstStyle/>
                    <a:p>
                      <a:endParaRPr lang="en-US" dirty="0"/>
                    </a:p>
                  </a:txBody>
                  <a:tcPr>
                    <a:lnB w="12700" cap="flat" cmpd="sng" algn="ctr">
                      <a:solidFill>
                        <a:schemeClr val="tx1"/>
                      </a:solidFill>
                      <a:prstDash val="solid"/>
                      <a:round/>
                      <a:headEnd type="none" w="med" len="med"/>
                      <a:tailEnd type="none" w="med" len="med"/>
                    </a:lnB>
                  </a:tcPr>
                </a:tc>
                <a:tc>
                  <a:txBody>
                    <a:bodyPr/>
                    <a:lstStyle/>
                    <a:p>
                      <a:r>
                        <a:rPr lang="en-US" dirty="0"/>
                        <a:t>30</a:t>
                      </a:r>
                    </a:p>
                  </a:txBody>
                  <a:tcPr>
                    <a:lnB w="12700" cap="flat" cmpd="sng" algn="ctr">
                      <a:solidFill>
                        <a:schemeClr val="tx1"/>
                      </a:solidFill>
                      <a:prstDash val="solid"/>
                      <a:round/>
                      <a:headEnd type="none" w="med" len="med"/>
                      <a:tailEnd type="none" w="med" len="med"/>
                    </a:lnB>
                  </a:tcPr>
                </a:tc>
                <a:tc>
                  <a:txBody>
                    <a:bodyPr/>
                    <a:lstStyle/>
                    <a:p>
                      <a:r>
                        <a:rPr lang="en-US" dirty="0"/>
                        <a:t>40</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US" dirty="0"/>
                        <a:t>  [0]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[1]</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[2]</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[3]</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
        <p:nvSpPr>
          <p:cNvPr id="26" name="TextBox 25"/>
          <p:cNvSpPr txBox="1"/>
          <p:nvPr/>
        </p:nvSpPr>
        <p:spPr>
          <a:xfrm>
            <a:off x="10261148" y="4131818"/>
            <a:ext cx="875763" cy="369332"/>
          </a:xfrm>
          <a:prstGeom prst="rect">
            <a:avLst/>
          </a:prstGeom>
          <a:noFill/>
        </p:spPr>
        <p:txBody>
          <a:bodyPr wrap="square" rtlCol="0">
            <a:spAutoFit/>
          </a:bodyPr>
          <a:lstStyle/>
          <a:p>
            <a:r>
              <a:rPr lang="en-US" b="1" dirty="0">
                <a:solidFill>
                  <a:schemeClr val="accent1"/>
                </a:solidFill>
              </a:rPr>
              <a:t>rear</a:t>
            </a:r>
          </a:p>
        </p:txBody>
      </p:sp>
      <p:sp>
        <p:nvSpPr>
          <p:cNvPr id="27" name="TextBox 26"/>
          <p:cNvSpPr txBox="1"/>
          <p:nvPr/>
        </p:nvSpPr>
        <p:spPr>
          <a:xfrm>
            <a:off x="9018050" y="5274766"/>
            <a:ext cx="1013341" cy="369332"/>
          </a:xfrm>
          <a:prstGeom prst="rect">
            <a:avLst/>
          </a:prstGeom>
          <a:noFill/>
        </p:spPr>
        <p:txBody>
          <a:bodyPr wrap="square" rtlCol="0">
            <a:spAutoFit/>
          </a:bodyPr>
          <a:lstStyle/>
          <a:p>
            <a:r>
              <a:rPr lang="en-US" sz="1600" b="1" dirty="0">
                <a:solidFill>
                  <a:schemeClr val="accent2"/>
                </a:solidFill>
              </a:rPr>
              <a:t>f</a:t>
            </a:r>
            <a:r>
              <a:rPr lang="en-US" b="1" dirty="0">
                <a:solidFill>
                  <a:schemeClr val="accent2"/>
                </a:solidFill>
              </a:rPr>
              <a:t>ront</a:t>
            </a:r>
            <a:endParaRPr lang="en-US" sz="1400" b="1" dirty="0">
              <a:solidFill>
                <a:schemeClr val="accent2"/>
              </a:solidFill>
            </a:endParaRPr>
          </a:p>
        </p:txBody>
      </p:sp>
      <p:sp>
        <p:nvSpPr>
          <p:cNvPr id="28" name="Up Arrow 27"/>
          <p:cNvSpPr/>
          <p:nvPr/>
        </p:nvSpPr>
        <p:spPr>
          <a:xfrm>
            <a:off x="9334364" y="5149861"/>
            <a:ext cx="78548" cy="249809"/>
          </a:xfrm>
          <a:prstGeom prst="up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Down Arrow 28"/>
          <p:cNvSpPr/>
          <p:nvPr/>
        </p:nvSpPr>
        <p:spPr>
          <a:xfrm>
            <a:off x="10413764" y="4523561"/>
            <a:ext cx="158131" cy="1737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35"/>
          <p:cNvSpPr/>
          <p:nvPr/>
        </p:nvSpPr>
        <p:spPr>
          <a:xfrm>
            <a:off x="7335355" y="3742995"/>
            <a:ext cx="3811471" cy="2919538"/>
          </a:xfrm>
          <a:custGeom>
            <a:avLst/>
            <a:gdLst>
              <a:gd name="connsiteX0" fmla="*/ 3340878 w 3811471"/>
              <a:gd name="connsiteY0" fmla="*/ 0 h 2919538"/>
              <a:gd name="connsiteX1" fmla="*/ 2702249 w 3811471"/>
              <a:gd name="connsiteY1" fmla="*/ 116114 h 2919538"/>
              <a:gd name="connsiteX2" fmla="*/ 2484535 w 3811471"/>
              <a:gd name="connsiteY2" fmla="*/ 406400 h 2919538"/>
              <a:gd name="connsiteX3" fmla="*/ 728306 w 3811471"/>
              <a:gd name="connsiteY3" fmla="*/ 493486 h 2919538"/>
              <a:gd name="connsiteX4" fmla="*/ 249335 w 3811471"/>
              <a:gd name="connsiteY4" fmla="*/ 493486 h 2919538"/>
              <a:gd name="connsiteX5" fmla="*/ 89678 w 3811471"/>
              <a:gd name="connsiteY5" fmla="*/ 2249714 h 2919538"/>
              <a:gd name="connsiteX6" fmla="*/ 1657220 w 3811471"/>
              <a:gd name="connsiteY6" fmla="*/ 2873828 h 2919538"/>
              <a:gd name="connsiteX7" fmla="*/ 2934478 w 3811471"/>
              <a:gd name="connsiteY7" fmla="*/ 2830286 h 2919538"/>
              <a:gd name="connsiteX8" fmla="*/ 3674706 w 3811471"/>
              <a:gd name="connsiteY8" fmla="*/ 2496457 h 2919538"/>
              <a:gd name="connsiteX9" fmla="*/ 3805335 w 3811471"/>
              <a:gd name="connsiteY9" fmla="*/ 1465943 h 2919538"/>
              <a:gd name="connsiteX10" fmla="*/ 3587620 w 3811471"/>
              <a:gd name="connsiteY10" fmla="*/ 304800 h 2919538"/>
              <a:gd name="connsiteX11" fmla="*/ 3268306 w 3811471"/>
              <a:gd name="connsiteY11" fmla="*/ 0 h 2919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11471" h="2919538">
                <a:moveTo>
                  <a:pt x="3340878" y="0"/>
                </a:moveTo>
                <a:cubicBezTo>
                  <a:pt x="3092925" y="24190"/>
                  <a:pt x="2844973" y="48381"/>
                  <a:pt x="2702249" y="116114"/>
                </a:cubicBezTo>
                <a:cubicBezTo>
                  <a:pt x="2559525" y="183847"/>
                  <a:pt x="2813525" y="343505"/>
                  <a:pt x="2484535" y="406400"/>
                </a:cubicBezTo>
                <a:cubicBezTo>
                  <a:pt x="2155545" y="469295"/>
                  <a:pt x="1100839" y="478972"/>
                  <a:pt x="728306" y="493486"/>
                </a:cubicBezTo>
                <a:cubicBezTo>
                  <a:pt x="355773" y="508000"/>
                  <a:pt x="355773" y="200781"/>
                  <a:pt x="249335" y="493486"/>
                </a:cubicBezTo>
                <a:cubicBezTo>
                  <a:pt x="142897" y="786191"/>
                  <a:pt x="-144969" y="1852990"/>
                  <a:pt x="89678" y="2249714"/>
                </a:cubicBezTo>
                <a:cubicBezTo>
                  <a:pt x="324325" y="2646438"/>
                  <a:pt x="1183087" y="2777066"/>
                  <a:pt x="1657220" y="2873828"/>
                </a:cubicBezTo>
                <a:cubicBezTo>
                  <a:pt x="2131353" y="2970590"/>
                  <a:pt x="2598230" y="2893181"/>
                  <a:pt x="2934478" y="2830286"/>
                </a:cubicBezTo>
                <a:cubicBezTo>
                  <a:pt x="3270726" y="2767391"/>
                  <a:pt x="3529563" y="2723847"/>
                  <a:pt x="3674706" y="2496457"/>
                </a:cubicBezTo>
                <a:cubicBezTo>
                  <a:pt x="3819849" y="2269067"/>
                  <a:pt x="3819849" y="1831219"/>
                  <a:pt x="3805335" y="1465943"/>
                </a:cubicBezTo>
                <a:cubicBezTo>
                  <a:pt x="3790821" y="1100667"/>
                  <a:pt x="3677125" y="549124"/>
                  <a:pt x="3587620" y="304800"/>
                </a:cubicBezTo>
                <a:cubicBezTo>
                  <a:pt x="3498115" y="60476"/>
                  <a:pt x="3383210" y="30238"/>
                  <a:pt x="3268306"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Table 2">
            <a:extLst>
              <a:ext uri="{FF2B5EF4-FFF2-40B4-BE49-F238E27FC236}">
                <a16:creationId xmlns:a16="http://schemas.microsoft.com/office/drawing/2014/main" id="{5C13F127-F914-424A-8063-16CBF8D640AE}"/>
              </a:ext>
            </a:extLst>
          </p:cNvPr>
          <p:cNvGraphicFramePr>
            <a:graphicFrameLocks noGrp="1"/>
          </p:cNvGraphicFramePr>
          <p:nvPr>
            <p:extLst>
              <p:ext uri="{D42A27DB-BD31-4B8C-83A1-F6EECF244321}">
                <p14:modId xmlns:p14="http://schemas.microsoft.com/office/powerpoint/2010/main" val="1771450692"/>
              </p:ext>
            </p:extLst>
          </p:nvPr>
        </p:nvGraphicFramePr>
        <p:xfrm>
          <a:off x="7292742" y="1919551"/>
          <a:ext cx="3200088" cy="741680"/>
        </p:xfrm>
        <a:graphic>
          <a:graphicData uri="http://schemas.openxmlformats.org/drawingml/2006/table">
            <a:tbl>
              <a:tblPr firstRow="1" bandRow="1">
                <a:tableStyleId>{5940675A-B579-460E-94D1-54222C63F5DA}</a:tableStyleId>
              </a:tblPr>
              <a:tblGrid>
                <a:gridCol w="761688">
                  <a:extLst>
                    <a:ext uri="{9D8B030D-6E8A-4147-A177-3AD203B41FA5}">
                      <a16:colId xmlns:a16="http://schemas.microsoft.com/office/drawing/2014/main" val="20000"/>
                    </a:ext>
                  </a:extLst>
                </a:gridCol>
                <a:gridCol w="812800">
                  <a:extLst>
                    <a:ext uri="{9D8B030D-6E8A-4147-A177-3AD203B41FA5}">
                      <a16:colId xmlns:a16="http://schemas.microsoft.com/office/drawing/2014/main" val="20001"/>
                    </a:ext>
                  </a:extLst>
                </a:gridCol>
                <a:gridCol w="812800">
                  <a:extLst>
                    <a:ext uri="{9D8B030D-6E8A-4147-A177-3AD203B41FA5}">
                      <a16:colId xmlns:a16="http://schemas.microsoft.com/office/drawing/2014/main" val="20002"/>
                    </a:ext>
                  </a:extLst>
                </a:gridCol>
                <a:gridCol w="812800">
                  <a:extLst>
                    <a:ext uri="{9D8B030D-6E8A-4147-A177-3AD203B41FA5}">
                      <a16:colId xmlns:a16="http://schemas.microsoft.com/office/drawing/2014/main" val="20003"/>
                    </a:ext>
                  </a:extLst>
                </a:gridCol>
              </a:tblGrid>
              <a:tr h="370840">
                <a:tc>
                  <a:txBody>
                    <a:bodyPr/>
                    <a:lstStyle/>
                    <a:p>
                      <a:r>
                        <a:rPr lang="en-US" dirty="0"/>
                        <a:t>10</a:t>
                      </a:r>
                    </a:p>
                  </a:txBody>
                  <a:tcPr>
                    <a:lnB w="12700" cap="flat" cmpd="sng" algn="ctr">
                      <a:solidFill>
                        <a:schemeClr val="tx1"/>
                      </a:solidFill>
                      <a:prstDash val="solid"/>
                      <a:round/>
                      <a:headEnd type="none" w="med" len="med"/>
                      <a:tailEnd type="none" w="med" len="med"/>
                    </a:lnB>
                  </a:tcPr>
                </a:tc>
                <a:tc>
                  <a:txBody>
                    <a:bodyPr/>
                    <a:lstStyle/>
                    <a:p>
                      <a:endParaRPr lang="en-US" dirty="0"/>
                    </a:p>
                  </a:txBody>
                  <a:tcPr>
                    <a:lnB w="12700" cap="flat" cmpd="sng" algn="ctr">
                      <a:solidFill>
                        <a:schemeClr val="tx1"/>
                      </a:solidFill>
                      <a:prstDash val="solid"/>
                      <a:round/>
                      <a:headEnd type="none" w="med" len="med"/>
                      <a:tailEnd type="none" w="med" len="med"/>
                    </a:lnB>
                  </a:tcPr>
                </a:tc>
                <a:tc>
                  <a:txBody>
                    <a:bodyPr/>
                    <a:lstStyle/>
                    <a:p>
                      <a:endParaRPr lang="en-US" dirty="0"/>
                    </a:p>
                  </a:txBody>
                  <a:tcPr>
                    <a:lnB w="12700" cap="flat" cmpd="sng" algn="ctr">
                      <a:solidFill>
                        <a:schemeClr val="tx1"/>
                      </a:solidFill>
                      <a:prstDash val="solid"/>
                      <a:round/>
                      <a:headEnd type="none" w="med" len="med"/>
                      <a:tailEnd type="none" w="med" len="med"/>
                    </a:lnB>
                  </a:tcPr>
                </a:tc>
                <a:tc>
                  <a:txBody>
                    <a:bodyPr/>
                    <a:lstStyle/>
                    <a:p>
                      <a:endParaRPr lang="en-US"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US" dirty="0"/>
                        <a:t>  [0]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[1]</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[2]</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[3]</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
        <p:nvSpPr>
          <p:cNvPr id="4" name="TextBox 3">
            <a:extLst>
              <a:ext uri="{FF2B5EF4-FFF2-40B4-BE49-F238E27FC236}">
                <a16:creationId xmlns:a16="http://schemas.microsoft.com/office/drawing/2014/main" id="{930BA4EC-B05E-4CCF-AA9D-D0ED2AE4C2BB}"/>
              </a:ext>
            </a:extLst>
          </p:cNvPr>
          <p:cNvSpPr txBox="1"/>
          <p:nvPr/>
        </p:nvSpPr>
        <p:spPr>
          <a:xfrm>
            <a:off x="7399413" y="1327246"/>
            <a:ext cx="875763" cy="369332"/>
          </a:xfrm>
          <a:prstGeom prst="rect">
            <a:avLst/>
          </a:prstGeom>
          <a:noFill/>
        </p:spPr>
        <p:txBody>
          <a:bodyPr wrap="square" rtlCol="0">
            <a:spAutoFit/>
          </a:bodyPr>
          <a:lstStyle/>
          <a:p>
            <a:r>
              <a:rPr lang="en-US" b="1" dirty="0">
                <a:solidFill>
                  <a:schemeClr val="accent1"/>
                </a:solidFill>
              </a:rPr>
              <a:t>rear</a:t>
            </a:r>
          </a:p>
        </p:txBody>
      </p:sp>
      <p:sp>
        <p:nvSpPr>
          <p:cNvPr id="8" name="TextBox 7">
            <a:extLst>
              <a:ext uri="{FF2B5EF4-FFF2-40B4-BE49-F238E27FC236}">
                <a16:creationId xmlns:a16="http://schemas.microsoft.com/office/drawing/2014/main" id="{92FE9F87-9A09-4ADF-A6E3-F9A4EF546ECC}"/>
              </a:ext>
            </a:extLst>
          </p:cNvPr>
          <p:cNvSpPr txBox="1"/>
          <p:nvPr/>
        </p:nvSpPr>
        <p:spPr>
          <a:xfrm>
            <a:off x="6763125" y="2214283"/>
            <a:ext cx="1013341" cy="369332"/>
          </a:xfrm>
          <a:prstGeom prst="rect">
            <a:avLst/>
          </a:prstGeom>
          <a:noFill/>
        </p:spPr>
        <p:txBody>
          <a:bodyPr wrap="square" rtlCol="0">
            <a:spAutoFit/>
          </a:bodyPr>
          <a:lstStyle/>
          <a:p>
            <a:r>
              <a:rPr lang="en-US" sz="1600" b="1" dirty="0">
                <a:solidFill>
                  <a:schemeClr val="accent2"/>
                </a:solidFill>
              </a:rPr>
              <a:t>f</a:t>
            </a:r>
            <a:r>
              <a:rPr lang="en-US" b="1" dirty="0">
                <a:solidFill>
                  <a:schemeClr val="accent2"/>
                </a:solidFill>
              </a:rPr>
              <a:t>ront</a:t>
            </a:r>
            <a:endParaRPr lang="en-US" sz="1400" b="1" dirty="0">
              <a:solidFill>
                <a:schemeClr val="accent2"/>
              </a:solidFill>
            </a:endParaRPr>
          </a:p>
        </p:txBody>
      </p:sp>
      <p:sp>
        <p:nvSpPr>
          <p:cNvPr id="9" name="Up Arrow 12">
            <a:extLst>
              <a:ext uri="{FF2B5EF4-FFF2-40B4-BE49-F238E27FC236}">
                <a16:creationId xmlns:a16="http://schemas.microsoft.com/office/drawing/2014/main" id="{812C6CCA-A5BB-409E-8726-B638EDF0B566}"/>
              </a:ext>
            </a:extLst>
          </p:cNvPr>
          <p:cNvSpPr/>
          <p:nvPr/>
        </p:nvSpPr>
        <p:spPr>
          <a:xfrm>
            <a:off x="7361079" y="2379200"/>
            <a:ext cx="78548" cy="249809"/>
          </a:xfrm>
          <a:prstGeom prst="up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Down Arrow 13">
            <a:extLst>
              <a:ext uri="{FF2B5EF4-FFF2-40B4-BE49-F238E27FC236}">
                <a16:creationId xmlns:a16="http://schemas.microsoft.com/office/drawing/2014/main" id="{B9EE4D44-BE94-465A-9335-256DAF4CEEBD}"/>
              </a:ext>
            </a:extLst>
          </p:cNvPr>
          <p:cNvSpPr/>
          <p:nvPr/>
        </p:nvSpPr>
        <p:spPr>
          <a:xfrm>
            <a:off x="7361079" y="1593888"/>
            <a:ext cx="180304" cy="27655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Arc 47">
            <a:extLst>
              <a:ext uri="{FF2B5EF4-FFF2-40B4-BE49-F238E27FC236}">
                <a16:creationId xmlns:a16="http://schemas.microsoft.com/office/drawing/2014/main" id="{5BC16B21-08E1-4D99-BB95-17AEC8A958A4}"/>
              </a:ext>
            </a:extLst>
          </p:cNvPr>
          <p:cNvSpPr/>
          <p:nvPr/>
        </p:nvSpPr>
        <p:spPr>
          <a:xfrm>
            <a:off x="6509025" y="915622"/>
            <a:ext cx="4190005" cy="2414378"/>
          </a:xfrm>
          <a:prstGeom prst="arc">
            <a:avLst>
              <a:gd name="adj1" fmla="val 81361"/>
              <a:gd name="adj2"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52" name="TextBox 51">
            <a:extLst>
              <a:ext uri="{FF2B5EF4-FFF2-40B4-BE49-F238E27FC236}">
                <a16:creationId xmlns:a16="http://schemas.microsoft.com/office/drawing/2014/main" id="{B81F9AAD-56BD-4AD0-904C-DACCB2F94D75}"/>
              </a:ext>
            </a:extLst>
          </p:cNvPr>
          <p:cNvSpPr txBox="1"/>
          <p:nvPr/>
        </p:nvSpPr>
        <p:spPr>
          <a:xfrm>
            <a:off x="1084172" y="866398"/>
            <a:ext cx="2776628" cy="338554"/>
          </a:xfrm>
          <a:prstGeom prst="rect">
            <a:avLst/>
          </a:prstGeom>
          <a:noFill/>
        </p:spPr>
        <p:txBody>
          <a:bodyPr wrap="square" rtlCol="0">
            <a:spAutoFit/>
          </a:bodyPr>
          <a:lstStyle/>
          <a:p>
            <a:r>
              <a:rPr lang="en-US" sz="1600" b="1" dirty="0">
                <a:solidFill>
                  <a:schemeClr val="accent1"/>
                </a:solidFill>
              </a:rPr>
              <a:t>Initially</a:t>
            </a:r>
            <a:endParaRPr lang="en-US" sz="1200" b="1" dirty="0">
              <a:solidFill>
                <a:schemeClr val="accent1"/>
              </a:solidFill>
            </a:endParaRPr>
          </a:p>
        </p:txBody>
      </p:sp>
      <p:sp>
        <p:nvSpPr>
          <p:cNvPr id="54" name="TextBox 53">
            <a:extLst>
              <a:ext uri="{FF2B5EF4-FFF2-40B4-BE49-F238E27FC236}">
                <a16:creationId xmlns:a16="http://schemas.microsoft.com/office/drawing/2014/main" id="{00997F3D-9543-4AF7-BC48-FEF9172E7A3C}"/>
              </a:ext>
            </a:extLst>
          </p:cNvPr>
          <p:cNvSpPr txBox="1"/>
          <p:nvPr/>
        </p:nvSpPr>
        <p:spPr>
          <a:xfrm>
            <a:off x="7269795" y="413339"/>
            <a:ext cx="6096000" cy="369332"/>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enQueue(queue, front, rear, 10</a:t>
            </a:r>
            <a:r>
              <a:rPr lang="en-US" dirty="0"/>
              <a:t>) </a:t>
            </a:r>
          </a:p>
        </p:txBody>
      </p:sp>
      <p:sp>
        <p:nvSpPr>
          <p:cNvPr id="56" name="Freeform 34">
            <a:extLst>
              <a:ext uri="{FF2B5EF4-FFF2-40B4-BE49-F238E27FC236}">
                <a16:creationId xmlns:a16="http://schemas.microsoft.com/office/drawing/2014/main" id="{F4A987A5-3B31-44D7-AF31-5A4120892B96}"/>
              </a:ext>
            </a:extLst>
          </p:cNvPr>
          <p:cNvSpPr/>
          <p:nvPr/>
        </p:nvSpPr>
        <p:spPr>
          <a:xfrm>
            <a:off x="377483" y="4065279"/>
            <a:ext cx="4190006" cy="2169164"/>
          </a:xfrm>
          <a:custGeom>
            <a:avLst/>
            <a:gdLst>
              <a:gd name="connsiteX0" fmla="*/ 3939099 w 4190006"/>
              <a:gd name="connsiteY0" fmla="*/ 304800 h 3222171"/>
              <a:gd name="connsiteX1" fmla="*/ 3576242 w 4190006"/>
              <a:gd name="connsiteY1" fmla="*/ 0 h 3222171"/>
              <a:gd name="connsiteX2" fmla="*/ 3576242 w 4190006"/>
              <a:gd name="connsiteY2" fmla="*/ 0 h 3222171"/>
              <a:gd name="connsiteX3" fmla="*/ 2792470 w 4190006"/>
              <a:gd name="connsiteY3" fmla="*/ 14514 h 3222171"/>
              <a:gd name="connsiteX4" fmla="*/ 1790985 w 4190006"/>
              <a:gd name="connsiteY4" fmla="*/ 159657 h 3222171"/>
              <a:gd name="connsiteX5" fmla="*/ 528242 w 4190006"/>
              <a:gd name="connsiteY5" fmla="*/ 290285 h 3222171"/>
              <a:gd name="connsiteX6" fmla="*/ 5727 w 4190006"/>
              <a:gd name="connsiteY6" fmla="*/ 725714 h 3222171"/>
              <a:gd name="connsiteX7" fmla="*/ 252470 w 4190006"/>
              <a:gd name="connsiteY7" fmla="*/ 1277257 h 3222171"/>
              <a:gd name="connsiteX8" fmla="*/ 296013 w 4190006"/>
              <a:gd name="connsiteY8" fmla="*/ 1683657 h 3222171"/>
              <a:gd name="connsiteX9" fmla="*/ 455670 w 4190006"/>
              <a:gd name="connsiteY9" fmla="*/ 2177142 h 3222171"/>
              <a:gd name="connsiteX10" fmla="*/ 586299 w 4190006"/>
              <a:gd name="connsiteY10" fmla="*/ 2801257 h 3222171"/>
              <a:gd name="connsiteX11" fmla="*/ 1152356 w 4190006"/>
              <a:gd name="connsiteY11" fmla="*/ 3062514 h 3222171"/>
              <a:gd name="connsiteX12" fmla="*/ 2429613 w 4190006"/>
              <a:gd name="connsiteY12" fmla="*/ 3149600 h 3222171"/>
              <a:gd name="connsiteX13" fmla="*/ 3474642 w 4190006"/>
              <a:gd name="connsiteY13" fmla="*/ 3222171 h 3222171"/>
              <a:gd name="connsiteX14" fmla="*/ 4127785 w 4190006"/>
              <a:gd name="connsiteY14" fmla="*/ 3149600 h 3222171"/>
              <a:gd name="connsiteX15" fmla="*/ 4156813 w 4190006"/>
              <a:gd name="connsiteY15" fmla="*/ 2815771 h 3222171"/>
              <a:gd name="connsiteX16" fmla="*/ 4069727 w 4190006"/>
              <a:gd name="connsiteY16" fmla="*/ 1683657 h 3222171"/>
              <a:gd name="connsiteX17" fmla="*/ 3982642 w 4190006"/>
              <a:gd name="connsiteY17" fmla="*/ 638628 h 3222171"/>
              <a:gd name="connsiteX18" fmla="*/ 3939099 w 4190006"/>
              <a:gd name="connsiteY18" fmla="*/ 304800 h 3222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190006" h="3222171">
                <a:moveTo>
                  <a:pt x="3939099" y="304800"/>
                </a:moveTo>
                <a:lnTo>
                  <a:pt x="3576242" y="0"/>
                </a:lnTo>
                <a:lnTo>
                  <a:pt x="3576242" y="0"/>
                </a:lnTo>
                <a:lnTo>
                  <a:pt x="2792470" y="14514"/>
                </a:lnTo>
                <a:cubicBezTo>
                  <a:pt x="2494927" y="41123"/>
                  <a:pt x="2168356" y="113695"/>
                  <a:pt x="1790985" y="159657"/>
                </a:cubicBezTo>
                <a:cubicBezTo>
                  <a:pt x="1413614" y="205619"/>
                  <a:pt x="825785" y="195942"/>
                  <a:pt x="528242" y="290285"/>
                </a:cubicBezTo>
                <a:cubicBezTo>
                  <a:pt x="230699" y="384628"/>
                  <a:pt x="51689" y="561219"/>
                  <a:pt x="5727" y="725714"/>
                </a:cubicBezTo>
                <a:cubicBezTo>
                  <a:pt x="-40235" y="890209"/>
                  <a:pt x="204089" y="1117600"/>
                  <a:pt x="252470" y="1277257"/>
                </a:cubicBezTo>
                <a:cubicBezTo>
                  <a:pt x="300851" y="1436914"/>
                  <a:pt x="262146" y="1533676"/>
                  <a:pt x="296013" y="1683657"/>
                </a:cubicBezTo>
                <a:cubicBezTo>
                  <a:pt x="329880" y="1833638"/>
                  <a:pt x="407289" y="1990875"/>
                  <a:pt x="455670" y="2177142"/>
                </a:cubicBezTo>
                <a:cubicBezTo>
                  <a:pt x="504051" y="2363409"/>
                  <a:pt x="470185" y="2653695"/>
                  <a:pt x="586299" y="2801257"/>
                </a:cubicBezTo>
                <a:cubicBezTo>
                  <a:pt x="702413" y="2948819"/>
                  <a:pt x="845137" y="3004457"/>
                  <a:pt x="1152356" y="3062514"/>
                </a:cubicBezTo>
                <a:cubicBezTo>
                  <a:pt x="1459575" y="3120571"/>
                  <a:pt x="2429613" y="3149600"/>
                  <a:pt x="2429613" y="3149600"/>
                </a:cubicBezTo>
                <a:cubicBezTo>
                  <a:pt x="2816661" y="3176209"/>
                  <a:pt x="3191613" y="3222171"/>
                  <a:pt x="3474642" y="3222171"/>
                </a:cubicBezTo>
                <a:cubicBezTo>
                  <a:pt x="3757671" y="3222171"/>
                  <a:pt x="4014090" y="3217333"/>
                  <a:pt x="4127785" y="3149600"/>
                </a:cubicBezTo>
                <a:cubicBezTo>
                  <a:pt x="4241480" y="3081867"/>
                  <a:pt x="4166489" y="3060095"/>
                  <a:pt x="4156813" y="2815771"/>
                </a:cubicBezTo>
                <a:cubicBezTo>
                  <a:pt x="4147137" y="2571447"/>
                  <a:pt x="4098755" y="2046514"/>
                  <a:pt x="4069727" y="1683657"/>
                </a:cubicBezTo>
                <a:cubicBezTo>
                  <a:pt x="4040699" y="1320800"/>
                  <a:pt x="4006832" y="873276"/>
                  <a:pt x="3982642" y="638628"/>
                </a:cubicBezTo>
                <a:cubicBezTo>
                  <a:pt x="3958452" y="403980"/>
                  <a:pt x="3941518" y="339875"/>
                  <a:pt x="3939099" y="304800"/>
                </a:cubicBezTo>
                <a:close/>
              </a:path>
            </a:pathLst>
          </a:cu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8" name="Table 57">
            <a:extLst>
              <a:ext uri="{FF2B5EF4-FFF2-40B4-BE49-F238E27FC236}">
                <a16:creationId xmlns:a16="http://schemas.microsoft.com/office/drawing/2014/main" id="{E4E6949B-74E1-459E-AE03-48B87E0A9CD5}"/>
              </a:ext>
            </a:extLst>
          </p:cNvPr>
          <p:cNvGraphicFramePr>
            <a:graphicFrameLocks noGrp="1"/>
          </p:cNvGraphicFramePr>
          <p:nvPr>
            <p:extLst>
              <p:ext uri="{D42A27DB-BD31-4B8C-83A1-F6EECF244321}">
                <p14:modId xmlns:p14="http://schemas.microsoft.com/office/powerpoint/2010/main" val="3733288291"/>
              </p:ext>
            </p:extLst>
          </p:nvPr>
        </p:nvGraphicFramePr>
        <p:xfrm>
          <a:off x="852944" y="4582788"/>
          <a:ext cx="3200088" cy="731520"/>
        </p:xfrm>
        <a:graphic>
          <a:graphicData uri="http://schemas.openxmlformats.org/drawingml/2006/table">
            <a:tbl>
              <a:tblPr firstRow="1" bandRow="1">
                <a:tableStyleId>{5940675A-B579-460E-94D1-54222C63F5DA}</a:tableStyleId>
              </a:tblPr>
              <a:tblGrid>
                <a:gridCol w="761688">
                  <a:extLst>
                    <a:ext uri="{9D8B030D-6E8A-4147-A177-3AD203B41FA5}">
                      <a16:colId xmlns:a16="http://schemas.microsoft.com/office/drawing/2014/main" val="20000"/>
                    </a:ext>
                  </a:extLst>
                </a:gridCol>
                <a:gridCol w="812800">
                  <a:extLst>
                    <a:ext uri="{9D8B030D-6E8A-4147-A177-3AD203B41FA5}">
                      <a16:colId xmlns:a16="http://schemas.microsoft.com/office/drawing/2014/main" val="20001"/>
                    </a:ext>
                  </a:extLst>
                </a:gridCol>
                <a:gridCol w="812800">
                  <a:extLst>
                    <a:ext uri="{9D8B030D-6E8A-4147-A177-3AD203B41FA5}">
                      <a16:colId xmlns:a16="http://schemas.microsoft.com/office/drawing/2014/main" val="20002"/>
                    </a:ext>
                  </a:extLst>
                </a:gridCol>
                <a:gridCol w="812800">
                  <a:extLst>
                    <a:ext uri="{9D8B030D-6E8A-4147-A177-3AD203B41FA5}">
                      <a16:colId xmlns:a16="http://schemas.microsoft.com/office/drawing/2014/main" val="20003"/>
                    </a:ext>
                  </a:extLst>
                </a:gridCol>
              </a:tblGrid>
              <a:tr h="249650">
                <a:tc>
                  <a:txBody>
                    <a:bodyPr/>
                    <a:lstStyle/>
                    <a:p>
                      <a:r>
                        <a:rPr lang="en-US" dirty="0"/>
                        <a:t>10</a:t>
                      </a:r>
                    </a:p>
                  </a:txBody>
                  <a:tcPr>
                    <a:lnB w="12700" cap="flat" cmpd="sng" algn="ctr">
                      <a:solidFill>
                        <a:schemeClr val="tx1"/>
                      </a:solidFill>
                      <a:prstDash val="solid"/>
                      <a:round/>
                      <a:headEnd type="none" w="med" len="med"/>
                      <a:tailEnd type="none" w="med" len="med"/>
                    </a:lnB>
                  </a:tcPr>
                </a:tc>
                <a:tc>
                  <a:txBody>
                    <a:bodyPr/>
                    <a:lstStyle/>
                    <a:p>
                      <a:r>
                        <a:rPr lang="en-US" dirty="0"/>
                        <a:t>20</a:t>
                      </a:r>
                    </a:p>
                  </a:txBody>
                  <a:tcPr>
                    <a:lnB w="12700" cap="flat" cmpd="sng" algn="ctr">
                      <a:solidFill>
                        <a:schemeClr val="tx1"/>
                      </a:solidFill>
                      <a:prstDash val="solid"/>
                      <a:round/>
                      <a:headEnd type="none" w="med" len="med"/>
                      <a:tailEnd type="none" w="med" len="med"/>
                    </a:lnB>
                  </a:tcPr>
                </a:tc>
                <a:tc>
                  <a:txBody>
                    <a:bodyPr/>
                    <a:lstStyle/>
                    <a:p>
                      <a:r>
                        <a:rPr lang="en-US" dirty="0"/>
                        <a:t>30</a:t>
                      </a:r>
                    </a:p>
                  </a:txBody>
                  <a:tcPr>
                    <a:lnB w="12700" cap="flat" cmpd="sng" algn="ctr">
                      <a:solidFill>
                        <a:schemeClr val="tx1"/>
                      </a:solidFill>
                      <a:prstDash val="solid"/>
                      <a:round/>
                      <a:headEnd type="none" w="med" len="med"/>
                      <a:tailEnd type="none" w="med" len="med"/>
                    </a:lnB>
                  </a:tcPr>
                </a:tc>
                <a:tc>
                  <a:txBody>
                    <a:bodyPr/>
                    <a:lstStyle/>
                    <a:p>
                      <a:r>
                        <a:rPr lang="en-US" dirty="0"/>
                        <a:t>40</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49650">
                <a:tc>
                  <a:txBody>
                    <a:bodyPr/>
                    <a:lstStyle/>
                    <a:p>
                      <a:r>
                        <a:rPr lang="en-US" dirty="0"/>
                        <a:t>  [0]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[1]</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[2]</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[3]</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
        <p:nvSpPr>
          <p:cNvPr id="60" name="TextBox 59">
            <a:extLst>
              <a:ext uri="{FF2B5EF4-FFF2-40B4-BE49-F238E27FC236}">
                <a16:creationId xmlns:a16="http://schemas.microsoft.com/office/drawing/2014/main" id="{D746B11F-31CB-49EE-BA04-36C808F80635}"/>
              </a:ext>
            </a:extLst>
          </p:cNvPr>
          <p:cNvSpPr txBox="1"/>
          <p:nvPr/>
        </p:nvSpPr>
        <p:spPr>
          <a:xfrm>
            <a:off x="3361553" y="4015078"/>
            <a:ext cx="875763" cy="369332"/>
          </a:xfrm>
          <a:prstGeom prst="rect">
            <a:avLst/>
          </a:prstGeom>
          <a:noFill/>
        </p:spPr>
        <p:txBody>
          <a:bodyPr wrap="square" rtlCol="0">
            <a:spAutoFit/>
          </a:bodyPr>
          <a:lstStyle/>
          <a:p>
            <a:r>
              <a:rPr lang="en-US" b="1" dirty="0">
                <a:solidFill>
                  <a:schemeClr val="accent1"/>
                </a:solidFill>
              </a:rPr>
              <a:t>rear</a:t>
            </a:r>
          </a:p>
        </p:txBody>
      </p:sp>
      <p:sp>
        <p:nvSpPr>
          <p:cNvPr id="62" name="TextBox 61">
            <a:extLst>
              <a:ext uri="{FF2B5EF4-FFF2-40B4-BE49-F238E27FC236}">
                <a16:creationId xmlns:a16="http://schemas.microsoft.com/office/drawing/2014/main" id="{0715477B-C440-44D4-85D0-38EF4C283D53}"/>
              </a:ext>
            </a:extLst>
          </p:cNvPr>
          <p:cNvSpPr txBox="1"/>
          <p:nvPr/>
        </p:nvSpPr>
        <p:spPr>
          <a:xfrm>
            <a:off x="999829" y="5315207"/>
            <a:ext cx="1013341" cy="369332"/>
          </a:xfrm>
          <a:prstGeom prst="rect">
            <a:avLst/>
          </a:prstGeom>
          <a:noFill/>
        </p:spPr>
        <p:txBody>
          <a:bodyPr wrap="square" rtlCol="0">
            <a:spAutoFit/>
          </a:bodyPr>
          <a:lstStyle/>
          <a:p>
            <a:r>
              <a:rPr lang="en-US" sz="1600" b="1" dirty="0">
                <a:solidFill>
                  <a:schemeClr val="accent2"/>
                </a:solidFill>
              </a:rPr>
              <a:t>f</a:t>
            </a:r>
            <a:r>
              <a:rPr lang="en-US" b="1" dirty="0">
                <a:solidFill>
                  <a:schemeClr val="accent2"/>
                </a:solidFill>
              </a:rPr>
              <a:t>ront</a:t>
            </a:r>
            <a:endParaRPr lang="en-US" sz="1400" b="1" dirty="0">
              <a:solidFill>
                <a:schemeClr val="accent2"/>
              </a:solidFill>
            </a:endParaRPr>
          </a:p>
        </p:txBody>
      </p:sp>
      <p:sp>
        <p:nvSpPr>
          <p:cNvPr id="64" name="Up Arrow 17">
            <a:extLst>
              <a:ext uri="{FF2B5EF4-FFF2-40B4-BE49-F238E27FC236}">
                <a16:creationId xmlns:a16="http://schemas.microsoft.com/office/drawing/2014/main" id="{A7155E26-B20F-46C6-A92A-11F1BC63D10D}"/>
              </a:ext>
            </a:extLst>
          </p:cNvPr>
          <p:cNvSpPr/>
          <p:nvPr/>
        </p:nvSpPr>
        <p:spPr>
          <a:xfrm>
            <a:off x="921281" y="5225469"/>
            <a:ext cx="78548" cy="168171"/>
          </a:xfrm>
          <a:prstGeom prst="up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Down Arrow 18">
            <a:extLst>
              <a:ext uri="{FF2B5EF4-FFF2-40B4-BE49-F238E27FC236}">
                <a16:creationId xmlns:a16="http://schemas.microsoft.com/office/drawing/2014/main" id="{500C3388-A3EE-4A6D-8FA6-D7C55643D028}"/>
              </a:ext>
            </a:extLst>
          </p:cNvPr>
          <p:cNvSpPr/>
          <p:nvPr/>
        </p:nvSpPr>
        <p:spPr>
          <a:xfrm>
            <a:off x="3323219" y="4281720"/>
            <a:ext cx="180304" cy="18617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a:extLst>
              <a:ext uri="{FF2B5EF4-FFF2-40B4-BE49-F238E27FC236}">
                <a16:creationId xmlns:a16="http://schemas.microsoft.com/office/drawing/2014/main" id="{2286AD33-CD6C-4A01-9894-C204BA5A28FD}"/>
              </a:ext>
            </a:extLst>
          </p:cNvPr>
          <p:cNvSpPr txBox="1"/>
          <p:nvPr/>
        </p:nvSpPr>
        <p:spPr>
          <a:xfrm>
            <a:off x="376261" y="3727273"/>
            <a:ext cx="3484539" cy="369332"/>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After calling enQueue on 20, 30, 40</a:t>
            </a:r>
            <a:endParaRPr lang="en-US" dirty="0"/>
          </a:p>
        </p:txBody>
      </p:sp>
      <p:sp>
        <p:nvSpPr>
          <p:cNvPr id="70" name="TextBox 69">
            <a:extLst>
              <a:ext uri="{FF2B5EF4-FFF2-40B4-BE49-F238E27FC236}">
                <a16:creationId xmlns:a16="http://schemas.microsoft.com/office/drawing/2014/main" id="{1F31C33A-4FE8-4A34-A80C-35DED4A7E072}"/>
              </a:ext>
            </a:extLst>
          </p:cNvPr>
          <p:cNvSpPr txBox="1"/>
          <p:nvPr/>
        </p:nvSpPr>
        <p:spPr>
          <a:xfrm>
            <a:off x="5966043" y="3586485"/>
            <a:ext cx="3484539" cy="369332"/>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After calling deQueue two times</a:t>
            </a:r>
            <a:endParaRPr lang="en-US" dirty="0"/>
          </a:p>
        </p:txBody>
      </p:sp>
      <p:sp>
        <p:nvSpPr>
          <p:cNvPr id="71" name="Flowchart: Connector 70">
            <a:extLst>
              <a:ext uri="{FF2B5EF4-FFF2-40B4-BE49-F238E27FC236}">
                <a16:creationId xmlns:a16="http://schemas.microsoft.com/office/drawing/2014/main" id="{B1A49A55-E83E-4C42-B554-74D5FF3BAC21}"/>
              </a:ext>
            </a:extLst>
          </p:cNvPr>
          <p:cNvSpPr/>
          <p:nvPr/>
        </p:nvSpPr>
        <p:spPr>
          <a:xfrm>
            <a:off x="376261" y="915622"/>
            <a:ext cx="355259" cy="36933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1</a:t>
            </a:r>
          </a:p>
        </p:txBody>
      </p:sp>
      <p:sp>
        <p:nvSpPr>
          <p:cNvPr id="73" name="Flowchart: Connector 72">
            <a:extLst>
              <a:ext uri="{FF2B5EF4-FFF2-40B4-BE49-F238E27FC236}">
                <a16:creationId xmlns:a16="http://schemas.microsoft.com/office/drawing/2014/main" id="{E43F38A3-CE6E-4F81-952F-E7DA39E5AA9C}"/>
              </a:ext>
            </a:extLst>
          </p:cNvPr>
          <p:cNvSpPr/>
          <p:nvPr/>
        </p:nvSpPr>
        <p:spPr>
          <a:xfrm>
            <a:off x="6853062" y="4190141"/>
            <a:ext cx="355259" cy="36933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4</a:t>
            </a:r>
          </a:p>
        </p:txBody>
      </p:sp>
      <p:sp>
        <p:nvSpPr>
          <p:cNvPr id="75" name="Flowchart: Connector 74">
            <a:extLst>
              <a:ext uri="{FF2B5EF4-FFF2-40B4-BE49-F238E27FC236}">
                <a16:creationId xmlns:a16="http://schemas.microsoft.com/office/drawing/2014/main" id="{C0D75EB3-E859-43DB-BEA1-6C5318B437AD}"/>
              </a:ext>
            </a:extLst>
          </p:cNvPr>
          <p:cNvSpPr/>
          <p:nvPr/>
        </p:nvSpPr>
        <p:spPr>
          <a:xfrm>
            <a:off x="173402" y="3955817"/>
            <a:ext cx="355259" cy="36933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3</a:t>
            </a:r>
          </a:p>
        </p:txBody>
      </p:sp>
      <p:sp>
        <p:nvSpPr>
          <p:cNvPr id="77" name="Flowchart: Connector 76">
            <a:extLst>
              <a:ext uri="{FF2B5EF4-FFF2-40B4-BE49-F238E27FC236}">
                <a16:creationId xmlns:a16="http://schemas.microsoft.com/office/drawing/2014/main" id="{5CFF5487-EC54-4A79-8B5D-A227D47F3862}"/>
              </a:ext>
            </a:extLst>
          </p:cNvPr>
          <p:cNvSpPr/>
          <p:nvPr/>
        </p:nvSpPr>
        <p:spPr>
          <a:xfrm>
            <a:off x="6407866" y="561382"/>
            <a:ext cx="355259" cy="36933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2</a:t>
            </a:r>
          </a:p>
        </p:txBody>
      </p:sp>
      <p:sp>
        <p:nvSpPr>
          <p:cNvPr id="10" name="Footer Placeholder 9">
            <a:extLst>
              <a:ext uri="{FF2B5EF4-FFF2-40B4-BE49-F238E27FC236}">
                <a16:creationId xmlns:a16="http://schemas.microsoft.com/office/drawing/2014/main" id="{99CC48AF-CE68-43C5-89FD-713647E53B91}"/>
              </a:ext>
            </a:extLst>
          </p:cNvPr>
          <p:cNvSpPr>
            <a:spLocks noGrp="1"/>
          </p:cNvSpPr>
          <p:nvPr>
            <p:ph type="ftr" sz="quarter" idx="11"/>
          </p:nvPr>
        </p:nvSpPr>
        <p:spPr/>
        <p:txBody>
          <a:bodyPr/>
          <a:lstStyle/>
          <a:p>
            <a:r>
              <a:rPr lang="en-IN"/>
              <a:t>Dr Somaraju Suvvari                                                                                                        NITP -- CS3401</a:t>
            </a:r>
          </a:p>
        </p:txBody>
      </p:sp>
      <p:sp>
        <p:nvSpPr>
          <p:cNvPr id="11" name="Slide Number Placeholder 10">
            <a:extLst>
              <a:ext uri="{FF2B5EF4-FFF2-40B4-BE49-F238E27FC236}">
                <a16:creationId xmlns:a16="http://schemas.microsoft.com/office/drawing/2014/main" id="{01B2B5B5-195F-42C5-8317-2CAAA8332690}"/>
              </a:ext>
            </a:extLst>
          </p:cNvPr>
          <p:cNvSpPr>
            <a:spLocks noGrp="1"/>
          </p:cNvSpPr>
          <p:nvPr>
            <p:ph type="sldNum" sz="quarter" idx="12"/>
          </p:nvPr>
        </p:nvSpPr>
        <p:spPr/>
        <p:txBody>
          <a:bodyPr/>
          <a:lstStyle/>
          <a:p>
            <a:fld id="{11B1A458-33C9-4BF4-B91A-A10851AC5830}" type="slidenum">
              <a:rPr lang="en-IN" smtClean="0"/>
              <a:t>32</a:t>
            </a:fld>
            <a:endParaRPr lang="en-IN"/>
          </a:p>
        </p:txBody>
      </p:sp>
    </p:spTree>
    <p:extLst>
      <p:ext uri="{BB962C8B-B14F-4D97-AF65-F5344CB8AC3E}">
        <p14:creationId xmlns:p14="http://schemas.microsoft.com/office/powerpoint/2010/main" val="11806399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Freeform 34"/>
          <p:cNvSpPr/>
          <p:nvPr/>
        </p:nvSpPr>
        <p:spPr>
          <a:xfrm>
            <a:off x="5769246" y="1565382"/>
            <a:ext cx="4190006" cy="3222171"/>
          </a:xfrm>
          <a:custGeom>
            <a:avLst/>
            <a:gdLst>
              <a:gd name="connsiteX0" fmla="*/ 3939099 w 4190006"/>
              <a:gd name="connsiteY0" fmla="*/ 304800 h 3222171"/>
              <a:gd name="connsiteX1" fmla="*/ 3576242 w 4190006"/>
              <a:gd name="connsiteY1" fmla="*/ 0 h 3222171"/>
              <a:gd name="connsiteX2" fmla="*/ 3576242 w 4190006"/>
              <a:gd name="connsiteY2" fmla="*/ 0 h 3222171"/>
              <a:gd name="connsiteX3" fmla="*/ 2792470 w 4190006"/>
              <a:gd name="connsiteY3" fmla="*/ 14514 h 3222171"/>
              <a:gd name="connsiteX4" fmla="*/ 1790985 w 4190006"/>
              <a:gd name="connsiteY4" fmla="*/ 159657 h 3222171"/>
              <a:gd name="connsiteX5" fmla="*/ 528242 w 4190006"/>
              <a:gd name="connsiteY5" fmla="*/ 290285 h 3222171"/>
              <a:gd name="connsiteX6" fmla="*/ 5727 w 4190006"/>
              <a:gd name="connsiteY6" fmla="*/ 725714 h 3222171"/>
              <a:gd name="connsiteX7" fmla="*/ 252470 w 4190006"/>
              <a:gd name="connsiteY7" fmla="*/ 1277257 h 3222171"/>
              <a:gd name="connsiteX8" fmla="*/ 296013 w 4190006"/>
              <a:gd name="connsiteY8" fmla="*/ 1683657 h 3222171"/>
              <a:gd name="connsiteX9" fmla="*/ 455670 w 4190006"/>
              <a:gd name="connsiteY9" fmla="*/ 2177142 h 3222171"/>
              <a:gd name="connsiteX10" fmla="*/ 586299 w 4190006"/>
              <a:gd name="connsiteY10" fmla="*/ 2801257 h 3222171"/>
              <a:gd name="connsiteX11" fmla="*/ 1152356 w 4190006"/>
              <a:gd name="connsiteY11" fmla="*/ 3062514 h 3222171"/>
              <a:gd name="connsiteX12" fmla="*/ 2429613 w 4190006"/>
              <a:gd name="connsiteY12" fmla="*/ 3149600 h 3222171"/>
              <a:gd name="connsiteX13" fmla="*/ 3474642 w 4190006"/>
              <a:gd name="connsiteY13" fmla="*/ 3222171 h 3222171"/>
              <a:gd name="connsiteX14" fmla="*/ 4127785 w 4190006"/>
              <a:gd name="connsiteY14" fmla="*/ 3149600 h 3222171"/>
              <a:gd name="connsiteX15" fmla="*/ 4156813 w 4190006"/>
              <a:gd name="connsiteY15" fmla="*/ 2815771 h 3222171"/>
              <a:gd name="connsiteX16" fmla="*/ 4069727 w 4190006"/>
              <a:gd name="connsiteY16" fmla="*/ 1683657 h 3222171"/>
              <a:gd name="connsiteX17" fmla="*/ 3982642 w 4190006"/>
              <a:gd name="connsiteY17" fmla="*/ 638628 h 3222171"/>
              <a:gd name="connsiteX18" fmla="*/ 3939099 w 4190006"/>
              <a:gd name="connsiteY18" fmla="*/ 304800 h 3222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190006" h="3222171">
                <a:moveTo>
                  <a:pt x="3939099" y="304800"/>
                </a:moveTo>
                <a:lnTo>
                  <a:pt x="3576242" y="0"/>
                </a:lnTo>
                <a:lnTo>
                  <a:pt x="3576242" y="0"/>
                </a:lnTo>
                <a:lnTo>
                  <a:pt x="2792470" y="14514"/>
                </a:lnTo>
                <a:cubicBezTo>
                  <a:pt x="2494927" y="41123"/>
                  <a:pt x="2168356" y="113695"/>
                  <a:pt x="1790985" y="159657"/>
                </a:cubicBezTo>
                <a:cubicBezTo>
                  <a:pt x="1413614" y="205619"/>
                  <a:pt x="825785" y="195942"/>
                  <a:pt x="528242" y="290285"/>
                </a:cubicBezTo>
                <a:cubicBezTo>
                  <a:pt x="230699" y="384628"/>
                  <a:pt x="51689" y="561219"/>
                  <a:pt x="5727" y="725714"/>
                </a:cubicBezTo>
                <a:cubicBezTo>
                  <a:pt x="-40235" y="890209"/>
                  <a:pt x="204089" y="1117600"/>
                  <a:pt x="252470" y="1277257"/>
                </a:cubicBezTo>
                <a:cubicBezTo>
                  <a:pt x="300851" y="1436914"/>
                  <a:pt x="262146" y="1533676"/>
                  <a:pt x="296013" y="1683657"/>
                </a:cubicBezTo>
                <a:cubicBezTo>
                  <a:pt x="329880" y="1833638"/>
                  <a:pt x="407289" y="1990875"/>
                  <a:pt x="455670" y="2177142"/>
                </a:cubicBezTo>
                <a:cubicBezTo>
                  <a:pt x="504051" y="2363409"/>
                  <a:pt x="470185" y="2653695"/>
                  <a:pt x="586299" y="2801257"/>
                </a:cubicBezTo>
                <a:cubicBezTo>
                  <a:pt x="702413" y="2948819"/>
                  <a:pt x="845137" y="3004457"/>
                  <a:pt x="1152356" y="3062514"/>
                </a:cubicBezTo>
                <a:cubicBezTo>
                  <a:pt x="1459575" y="3120571"/>
                  <a:pt x="2429613" y="3149600"/>
                  <a:pt x="2429613" y="3149600"/>
                </a:cubicBezTo>
                <a:cubicBezTo>
                  <a:pt x="2816661" y="3176209"/>
                  <a:pt x="3191613" y="3222171"/>
                  <a:pt x="3474642" y="3222171"/>
                </a:cubicBezTo>
                <a:cubicBezTo>
                  <a:pt x="3757671" y="3222171"/>
                  <a:pt x="4014090" y="3217333"/>
                  <a:pt x="4127785" y="3149600"/>
                </a:cubicBezTo>
                <a:cubicBezTo>
                  <a:pt x="4241480" y="3081867"/>
                  <a:pt x="4166489" y="3060095"/>
                  <a:pt x="4156813" y="2815771"/>
                </a:cubicBezTo>
                <a:cubicBezTo>
                  <a:pt x="4147137" y="2571447"/>
                  <a:pt x="4098755" y="2046514"/>
                  <a:pt x="4069727" y="1683657"/>
                </a:cubicBezTo>
                <a:cubicBezTo>
                  <a:pt x="4040699" y="1320800"/>
                  <a:pt x="4006832" y="873276"/>
                  <a:pt x="3982642" y="638628"/>
                </a:cubicBezTo>
                <a:cubicBezTo>
                  <a:pt x="3958452" y="403980"/>
                  <a:pt x="3941518" y="339875"/>
                  <a:pt x="3939099" y="304800"/>
                </a:cubicBezTo>
                <a:close/>
              </a:path>
            </a:pathLst>
          </a:cu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229498" y="56329"/>
            <a:ext cx="1997269" cy="505053"/>
          </a:xfrm>
        </p:spPr>
        <p:txBody>
          <a:bodyPr>
            <a:noAutofit/>
          </a:bodyPr>
          <a:lstStyle/>
          <a:p>
            <a:r>
              <a:rPr lang="en-US" sz="3600" dirty="0">
                <a:latin typeface="Times New Roman" panose="02020603050405020304" pitchFamily="18" charset="0"/>
                <a:cs typeface="Times New Roman" panose="02020603050405020304" pitchFamily="18" charset="0"/>
              </a:rPr>
              <a:t>enQueue</a:t>
            </a:r>
          </a:p>
        </p:txBody>
      </p:sp>
      <p:graphicFrame>
        <p:nvGraphicFramePr>
          <p:cNvPr id="20" name="Table 19"/>
          <p:cNvGraphicFramePr>
            <a:graphicFrameLocks noGrp="1"/>
          </p:cNvGraphicFramePr>
          <p:nvPr>
            <p:extLst>
              <p:ext uri="{D42A27DB-BD31-4B8C-83A1-F6EECF244321}">
                <p14:modId xmlns:p14="http://schemas.microsoft.com/office/powerpoint/2010/main" val="2947972356"/>
              </p:ext>
            </p:extLst>
          </p:nvPr>
        </p:nvGraphicFramePr>
        <p:xfrm>
          <a:off x="6380629" y="2959620"/>
          <a:ext cx="3200088" cy="741680"/>
        </p:xfrm>
        <a:graphic>
          <a:graphicData uri="http://schemas.openxmlformats.org/drawingml/2006/table">
            <a:tbl>
              <a:tblPr firstRow="1" bandRow="1">
                <a:tableStyleId>{5940675A-B579-460E-94D1-54222C63F5DA}</a:tableStyleId>
              </a:tblPr>
              <a:tblGrid>
                <a:gridCol w="761688">
                  <a:extLst>
                    <a:ext uri="{9D8B030D-6E8A-4147-A177-3AD203B41FA5}">
                      <a16:colId xmlns:a16="http://schemas.microsoft.com/office/drawing/2014/main" val="20000"/>
                    </a:ext>
                  </a:extLst>
                </a:gridCol>
                <a:gridCol w="812800">
                  <a:extLst>
                    <a:ext uri="{9D8B030D-6E8A-4147-A177-3AD203B41FA5}">
                      <a16:colId xmlns:a16="http://schemas.microsoft.com/office/drawing/2014/main" val="20001"/>
                    </a:ext>
                  </a:extLst>
                </a:gridCol>
                <a:gridCol w="812800">
                  <a:extLst>
                    <a:ext uri="{9D8B030D-6E8A-4147-A177-3AD203B41FA5}">
                      <a16:colId xmlns:a16="http://schemas.microsoft.com/office/drawing/2014/main" val="20002"/>
                    </a:ext>
                  </a:extLst>
                </a:gridCol>
                <a:gridCol w="812800">
                  <a:extLst>
                    <a:ext uri="{9D8B030D-6E8A-4147-A177-3AD203B41FA5}">
                      <a16:colId xmlns:a16="http://schemas.microsoft.com/office/drawing/2014/main" val="20003"/>
                    </a:ext>
                  </a:extLst>
                </a:gridCol>
              </a:tblGrid>
              <a:tr h="370840">
                <a:tc>
                  <a:txBody>
                    <a:bodyPr/>
                    <a:lstStyle/>
                    <a:p>
                      <a:r>
                        <a:rPr lang="en-US" dirty="0"/>
                        <a:t>50</a:t>
                      </a:r>
                    </a:p>
                  </a:txBody>
                  <a:tcPr>
                    <a:lnB w="12700" cap="flat" cmpd="sng" algn="ctr">
                      <a:solidFill>
                        <a:schemeClr val="tx1"/>
                      </a:solidFill>
                      <a:prstDash val="solid"/>
                      <a:round/>
                      <a:headEnd type="none" w="med" len="med"/>
                      <a:tailEnd type="none" w="med" len="med"/>
                    </a:lnB>
                  </a:tcPr>
                </a:tc>
                <a:tc>
                  <a:txBody>
                    <a:bodyPr/>
                    <a:lstStyle/>
                    <a:p>
                      <a:r>
                        <a:rPr lang="en-US" dirty="0"/>
                        <a:t>60</a:t>
                      </a:r>
                    </a:p>
                  </a:txBody>
                  <a:tcPr>
                    <a:lnB w="12700" cap="flat" cmpd="sng" algn="ctr">
                      <a:solidFill>
                        <a:schemeClr val="tx1"/>
                      </a:solidFill>
                      <a:prstDash val="solid"/>
                      <a:round/>
                      <a:headEnd type="none" w="med" len="med"/>
                      <a:tailEnd type="none" w="med" len="med"/>
                    </a:lnB>
                  </a:tcPr>
                </a:tc>
                <a:tc>
                  <a:txBody>
                    <a:bodyPr/>
                    <a:lstStyle/>
                    <a:p>
                      <a:endParaRPr lang="en-US" dirty="0"/>
                    </a:p>
                  </a:txBody>
                  <a:tcPr>
                    <a:lnB w="12700" cap="flat" cmpd="sng" algn="ctr">
                      <a:solidFill>
                        <a:schemeClr val="tx1"/>
                      </a:solidFill>
                      <a:prstDash val="solid"/>
                      <a:round/>
                      <a:headEnd type="none" w="med" len="med"/>
                      <a:tailEnd type="none" w="med" len="med"/>
                    </a:lnB>
                  </a:tcPr>
                </a:tc>
                <a:tc>
                  <a:txBody>
                    <a:bodyPr/>
                    <a:lstStyle/>
                    <a:p>
                      <a:endParaRPr lang="en-US"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US" dirty="0"/>
                        <a:t>  [0]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[1]</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[2]</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[3]</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
        <p:nvSpPr>
          <p:cNvPr id="23" name="Up Arrow 22"/>
          <p:cNvSpPr/>
          <p:nvPr/>
        </p:nvSpPr>
        <p:spPr>
          <a:xfrm>
            <a:off x="6899785" y="3399011"/>
            <a:ext cx="78548" cy="332496"/>
          </a:xfrm>
          <a:prstGeom prst="up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Down Arrow 23"/>
          <p:cNvSpPr/>
          <p:nvPr/>
        </p:nvSpPr>
        <p:spPr>
          <a:xfrm>
            <a:off x="7526110" y="2683068"/>
            <a:ext cx="180304" cy="27655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5" name="Table 24"/>
          <p:cNvGraphicFramePr>
            <a:graphicFrameLocks noGrp="1"/>
          </p:cNvGraphicFramePr>
          <p:nvPr>
            <p:extLst>
              <p:ext uri="{D42A27DB-BD31-4B8C-83A1-F6EECF244321}">
                <p14:modId xmlns:p14="http://schemas.microsoft.com/office/powerpoint/2010/main" val="2837261200"/>
              </p:ext>
            </p:extLst>
          </p:nvPr>
        </p:nvGraphicFramePr>
        <p:xfrm>
          <a:off x="1261042" y="2142265"/>
          <a:ext cx="3200088" cy="741680"/>
        </p:xfrm>
        <a:graphic>
          <a:graphicData uri="http://schemas.openxmlformats.org/drawingml/2006/table">
            <a:tbl>
              <a:tblPr firstRow="1" bandRow="1">
                <a:tableStyleId>{5940675A-B579-460E-94D1-54222C63F5DA}</a:tableStyleId>
              </a:tblPr>
              <a:tblGrid>
                <a:gridCol w="761688">
                  <a:extLst>
                    <a:ext uri="{9D8B030D-6E8A-4147-A177-3AD203B41FA5}">
                      <a16:colId xmlns:a16="http://schemas.microsoft.com/office/drawing/2014/main" val="20000"/>
                    </a:ext>
                  </a:extLst>
                </a:gridCol>
                <a:gridCol w="812800">
                  <a:extLst>
                    <a:ext uri="{9D8B030D-6E8A-4147-A177-3AD203B41FA5}">
                      <a16:colId xmlns:a16="http://schemas.microsoft.com/office/drawing/2014/main" val="20001"/>
                    </a:ext>
                  </a:extLst>
                </a:gridCol>
                <a:gridCol w="812800">
                  <a:extLst>
                    <a:ext uri="{9D8B030D-6E8A-4147-A177-3AD203B41FA5}">
                      <a16:colId xmlns:a16="http://schemas.microsoft.com/office/drawing/2014/main" val="20002"/>
                    </a:ext>
                  </a:extLst>
                </a:gridCol>
                <a:gridCol w="812800">
                  <a:extLst>
                    <a:ext uri="{9D8B030D-6E8A-4147-A177-3AD203B41FA5}">
                      <a16:colId xmlns:a16="http://schemas.microsoft.com/office/drawing/2014/main" val="20003"/>
                    </a:ext>
                  </a:extLst>
                </a:gridCol>
              </a:tblGrid>
              <a:tr h="370840">
                <a:tc>
                  <a:txBody>
                    <a:bodyPr/>
                    <a:lstStyle/>
                    <a:p>
                      <a:endParaRPr lang="en-US" dirty="0"/>
                    </a:p>
                  </a:txBody>
                  <a:tcPr>
                    <a:lnB w="12700" cap="flat" cmpd="sng" algn="ctr">
                      <a:solidFill>
                        <a:schemeClr val="tx1"/>
                      </a:solidFill>
                      <a:prstDash val="solid"/>
                      <a:round/>
                      <a:headEnd type="none" w="med" len="med"/>
                      <a:tailEnd type="none" w="med" len="med"/>
                    </a:lnB>
                  </a:tcPr>
                </a:tc>
                <a:tc>
                  <a:txBody>
                    <a:bodyPr/>
                    <a:lstStyle/>
                    <a:p>
                      <a:endParaRPr lang="en-US" dirty="0"/>
                    </a:p>
                  </a:txBody>
                  <a:tcPr>
                    <a:lnB w="12700" cap="flat" cmpd="sng" algn="ctr">
                      <a:solidFill>
                        <a:schemeClr val="tx1"/>
                      </a:solidFill>
                      <a:prstDash val="solid"/>
                      <a:round/>
                      <a:headEnd type="none" w="med" len="med"/>
                      <a:tailEnd type="none" w="med" len="med"/>
                    </a:lnB>
                  </a:tcPr>
                </a:tc>
                <a:tc>
                  <a:txBody>
                    <a:bodyPr/>
                    <a:lstStyle/>
                    <a:p>
                      <a:r>
                        <a:rPr lang="en-US" dirty="0"/>
                        <a:t>30</a:t>
                      </a:r>
                    </a:p>
                  </a:txBody>
                  <a:tcPr>
                    <a:lnB w="12700" cap="flat" cmpd="sng" algn="ctr">
                      <a:solidFill>
                        <a:schemeClr val="tx1"/>
                      </a:solidFill>
                      <a:prstDash val="solid"/>
                      <a:round/>
                      <a:headEnd type="none" w="med" len="med"/>
                      <a:tailEnd type="none" w="med" len="med"/>
                    </a:lnB>
                  </a:tcPr>
                </a:tc>
                <a:tc>
                  <a:txBody>
                    <a:bodyPr/>
                    <a:lstStyle/>
                    <a:p>
                      <a:r>
                        <a:rPr lang="en-US" dirty="0"/>
                        <a:t>40</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US" dirty="0"/>
                        <a:t>  [0]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[1]</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[2]</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[3]</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
        <p:nvSpPr>
          <p:cNvPr id="26" name="TextBox 25"/>
          <p:cNvSpPr txBox="1"/>
          <p:nvPr/>
        </p:nvSpPr>
        <p:spPr>
          <a:xfrm>
            <a:off x="3891059" y="1588267"/>
            <a:ext cx="875763" cy="369332"/>
          </a:xfrm>
          <a:prstGeom prst="rect">
            <a:avLst/>
          </a:prstGeom>
          <a:noFill/>
        </p:spPr>
        <p:txBody>
          <a:bodyPr wrap="square" rtlCol="0">
            <a:spAutoFit/>
          </a:bodyPr>
          <a:lstStyle/>
          <a:p>
            <a:r>
              <a:rPr lang="en-US" b="1" dirty="0">
                <a:solidFill>
                  <a:schemeClr val="accent1"/>
                </a:solidFill>
              </a:rPr>
              <a:t>rear</a:t>
            </a:r>
          </a:p>
        </p:txBody>
      </p:sp>
      <p:sp>
        <p:nvSpPr>
          <p:cNvPr id="27" name="TextBox 26"/>
          <p:cNvSpPr txBox="1"/>
          <p:nvPr/>
        </p:nvSpPr>
        <p:spPr>
          <a:xfrm>
            <a:off x="2569158" y="2699279"/>
            <a:ext cx="1013341" cy="369332"/>
          </a:xfrm>
          <a:prstGeom prst="rect">
            <a:avLst/>
          </a:prstGeom>
          <a:noFill/>
        </p:spPr>
        <p:txBody>
          <a:bodyPr wrap="square" rtlCol="0">
            <a:spAutoFit/>
          </a:bodyPr>
          <a:lstStyle/>
          <a:p>
            <a:r>
              <a:rPr lang="en-US" sz="1600" b="1" dirty="0">
                <a:solidFill>
                  <a:schemeClr val="accent2"/>
                </a:solidFill>
              </a:rPr>
              <a:t>f</a:t>
            </a:r>
            <a:r>
              <a:rPr lang="en-US" b="1" dirty="0">
                <a:solidFill>
                  <a:schemeClr val="accent2"/>
                </a:solidFill>
              </a:rPr>
              <a:t>ront</a:t>
            </a:r>
            <a:endParaRPr lang="en-US" sz="1400" b="1" dirty="0">
              <a:solidFill>
                <a:schemeClr val="accent2"/>
              </a:solidFill>
            </a:endParaRPr>
          </a:p>
        </p:txBody>
      </p:sp>
      <p:sp>
        <p:nvSpPr>
          <p:cNvPr id="28" name="Up Arrow 27"/>
          <p:cNvSpPr/>
          <p:nvPr/>
        </p:nvSpPr>
        <p:spPr>
          <a:xfrm>
            <a:off x="2993238" y="2574374"/>
            <a:ext cx="78548" cy="249809"/>
          </a:xfrm>
          <a:prstGeom prst="up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Down Arrow 28"/>
          <p:cNvSpPr/>
          <p:nvPr/>
        </p:nvSpPr>
        <p:spPr>
          <a:xfrm>
            <a:off x="4114362" y="1923464"/>
            <a:ext cx="158131" cy="1737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0" name="Table 29"/>
          <p:cNvGraphicFramePr>
            <a:graphicFrameLocks noGrp="1"/>
          </p:cNvGraphicFramePr>
          <p:nvPr>
            <p:extLst>
              <p:ext uri="{D42A27DB-BD31-4B8C-83A1-F6EECF244321}">
                <p14:modId xmlns:p14="http://schemas.microsoft.com/office/powerpoint/2010/main" val="3678519886"/>
              </p:ext>
            </p:extLst>
          </p:nvPr>
        </p:nvGraphicFramePr>
        <p:xfrm>
          <a:off x="1261042" y="3319324"/>
          <a:ext cx="3200088" cy="741680"/>
        </p:xfrm>
        <a:graphic>
          <a:graphicData uri="http://schemas.openxmlformats.org/drawingml/2006/table">
            <a:tbl>
              <a:tblPr firstRow="1" bandRow="1">
                <a:tableStyleId>{5940675A-B579-460E-94D1-54222C63F5DA}</a:tableStyleId>
              </a:tblPr>
              <a:tblGrid>
                <a:gridCol w="761688">
                  <a:extLst>
                    <a:ext uri="{9D8B030D-6E8A-4147-A177-3AD203B41FA5}">
                      <a16:colId xmlns:a16="http://schemas.microsoft.com/office/drawing/2014/main" val="20000"/>
                    </a:ext>
                  </a:extLst>
                </a:gridCol>
                <a:gridCol w="812800">
                  <a:extLst>
                    <a:ext uri="{9D8B030D-6E8A-4147-A177-3AD203B41FA5}">
                      <a16:colId xmlns:a16="http://schemas.microsoft.com/office/drawing/2014/main" val="20001"/>
                    </a:ext>
                  </a:extLst>
                </a:gridCol>
                <a:gridCol w="812800">
                  <a:extLst>
                    <a:ext uri="{9D8B030D-6E8A-4147-A177-3AD203B41FA5}">
                      <a16:colId xmlns:a16="http://schemas.microsoft.com/office/drawing/2014/main" val="20002"/>
                    </a:ext>
                  </a:extLst>
                </a:gridCol>
                <a:gridCol w="812800">
                  <a:extLst>
                    <a:ext uri="{9D8B030D-6E8A-4147-A177-3AD203B41FA5}">
                      <a16:colId xmlns:a16="http://schemas.microsoft.com/office/drawing/2014/main" val="20003"/>
                    </a:ext>
                  </a:extLst>
                </a:gridCol>
              </a:tblGrid>
              <a:tr h="370840">
                <a:tc>
                  <a:txBody>
                    <a:bodyPr/>
                    <a:lstStyle/>
                    <a:p>
                      <a:r>
                        <a:rPr lang="en-US" dirty="0"/>
                        <a:t>50</a:t>
                      </a:r>
                    </a:p>
                  </a:txBody>
                  <a:tcPr>
                    <a:lnB w="12700" cap="flat" cmpd="sng" algn="ctr">
                      <a:solidFill>
                        <a:schemeClr val="tx1"/>
                      </a:solidFill>
                      <a:prstDash val="solid"/>
                      <a:round/>
                      <a:headEnd type="none" w="med" len="med"/>
                      <a:tailEnd type="none" w="med" len="med"/>
                    </a:lnB>
                  </a:tcPr>
                </a:tc>
                <a:tc>
                  <a:txBody>
                    <a:bodyPr/>
                    <a:lstStyle/>
                    <a:p>
                      <a:endParaRPr lang="en-US" dirty="0"/>
                    </a:p>
                  </a:txBody>
                  <a:tcPr>
                    <a:lnB w="12700" cap="flat" cmpd="sng" algn="ctr">
                      <a:solidFill>
                        <a:schemeClr val="tx1"/>
                      </a:solidFill>
                      <a:prstDash val="solid"/>
                      <a:round/>
                      <a:headEnd type="none" w="med" len="med"/>
                      <a:tailEnd type="none" w="med" len="med"/>
                    </a:lnB>
                  </a:tcPr>
                </a:tc>
                <a:tc>
                  <a:txBody>
                    <a:bodyPr/>
                    <a:lstStyle/>
                    <a:p>
                      <a:r>
                        <a:rPr lang="en-US" dirty="0"/>
                        <a:t>30</a:t>
                      </a:r>
                    </a:p>
                  </a:txBody>
                  <a:tcPr>
                    <a:lnB w="12700" cap="flat" cmpd="sng" algn="ctr">
                      <a:solidFill>
                        <a:schemeClr val="tx1"/>
                      </a:solidFill>
                      <a:prstDash val="solid"/>
                      <a:round/>
                      <a:headEnd type="none" w="med" len="med"/>
                      <a:tailEnd type="none" w="med" len="med"/>
                    </a:lnB>
                  </a:tcPr>
                </a:tc>
                <a:tc>
                  <a:txBody>
                    <a:bodyPr/>
                    <a:lstStyle/>
                    <a:p>
                      <a:r>
                        <a:rPr lang="en-US" dirty="0"/>
                        <a:t>40</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US" dirty="0"/>
                        <a:t>  [0]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[1]</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[2]</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[3]</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
        <p:nvSpPr>
          <p:cNvPr id="31" name="TextBox 30"/>
          <p:cNvSpPr txBox="1"/>
          <p:nvPr/>
        </p:nvSpPr>
        <p:spPr>
          <a:xfrm>
            <a:off x="1157362" y="2961128"/>
            <a:ext cx="875763" cy="369332"/>
          </a:xfrm>
          <a:prstGeom prst="rect">
            <a:avLst/>
          </a:prstGeom>
          <a:noFill/>
        </p:spPr>
        <p:txBody>
          <a:bodyPr wrap="square" rtlCol="0">
            <a:spAutoFit/>
          </a:bodyPr>
          <a:lstStyle/>
          <a:p>
            <a:r>
              <a:rPr lang="en-US" b="1" dirty="0">
                <a:solidFill>
                  <a:schemeClr val="accent1"/>
                </a:solidFill>
              </a:rPr>
              <a:t>rear</a:t>
            </a:r>
          </a:p>
        </p:txBody>
      </p:sp>
      <p:sp>
        <p:nvSpPr>
          <p:cNvPr id="32" name="TextBox 31"/>
          <p:cNvSpPr txBox="1"/>
          <p:nvPr/>
        </p:nvSpPr>
        <p:spPr>
          <a:xfrm>
            <a:off x="2636949" y="3882049"/>
            <a:ext cx="712577" cy="369332"/>
          </a:xfrm>
          <a:prstGeom prst="rect">
            <a:avLst/>
          </a:prstGeom>
          <a:noFill/>
        </p:spPr>
        <p:txBody>
          <a:bodyPr wrap="square" rtlCol="0">
            <a:spAutoFit/>
          </a:bodyPr>
          <a:lstStyle/>
          <a:p>
            <a:r>
              <a:rPr lang="en-US" sz="1600" b="1" dirty="0">
                <a:solidFill>
                  <a:schemeClr val="accent2"/>
                </a:solidFill>
              </a:rPr>
              <a:t>f</a:t>
            </a:r>
            <a:r>
              <a:rPr lang="en-US" b="1" dirty="0">
                <a:solidFill>
                  <a:schemeClr val="accent2"/>
                </a:solidFill>
              </a:rPr>
              <a:t>ront</a:t>
            </a:r>
            <a:endParaRPr lang="en-US" sz="1400" b="1" dirty="0">
              <a:solidFill>
                <a:schemeClr val="accent2"/>
              </a:solidFill>
            </a:endParaRPr>
          </a:p>
        </p:txBody>
      </p:sp>
      <p:sp>
        <p:nvSpPr>
          <p:cNvPr id="33" name="Up Arrow 32"/>
          <p:cNvSpPr/>
          <p:nvPr/>
        </p:nvSpPr>
        <p:spPr>
          <a:xfrm>
            <a:off x="2953963" y="3683598"/>
            <a:ext cx="78548" cy="249809"/>
          </a:xfrm>
          <a:prstGeom prst="up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Down Arrow 33"/>
          <p:cNvSpPr/>
          <p:nvPr/>
        </p:nvSpPr>
        <p:spPr>
          <a:xfrm>
            <a:off x="1672103" y="3001950"/>
            <a:ext cx="180304" cy="27655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35"/>
          <p:cNvSpPr/>
          <p:nvPr/>
        </p:nvSpPr>
        <p:spPr>
          <a:xfrm>
            <a:off x="955351" y="1424176"/>
            <a:ext cx="3811471" cy="2919538"/>
          </a:xfrm>
          <a:custGeom>
            <a:avLst/>
            <a:gdLst>
              <a:gd name="connsiteX0" fmla="*/ 3340878 w 3811471"/>
              <a:gd name="connsiteY0" fmla="*/ 0 h 2919538"/>
              <a:gd name="connsiteX1" fmla="*/ 2702249 w 3811471"/>
              <a:gd name="connsiteY1" fmla="*/ 116114 h 2919538"/>
              <a:gd name="connsiteX2" fmla="*/ 2484535 w 3811471"/>
              <a:gd name="connsiteY2" fmla="*/ 406400 h 2919538"/>
              <a:gd name="connsiteX3" fmla="*/ 728306 w 3811471"/>
              <a:gd name="connsiteY3" fmla="*/ 493486 h 2919538"/>
              <a:gd name="connsiteX4" fmla="*/ 249335 w 3811471"/>
              <a:gd name="connsiteY4" fmla="*/ 493486 h 2919538"/>
              <a:gd name="connsiteX5" fmla="*/ 89678 w 3811471"/>
              <a:gd name="connsiteY5" fmla="*/ 2249714 h 2919538"/>
              <a:gd name="connsiteX6" fmla="*/ 1657220 w 3811471"/>
              <a:gd name="connsiteY6" fmla="*/ 2873828 h 2919538"/>
              <a:gd name="connsiteX7" fmla="*/ 2934478 w 3811471"/>
              <a:gd name="connsiteY7" fmla="*/ 2830286 h 2919538"/>
              <a:gd name="connsiteX8" fmla="*/ 3674706 w 3811471"/>
              <a:gd name="connsiteY8" fmla="*/ 2496457 h 2919538"/>
              <a:gd name="connsiteX9" fmla="*/ 3805335 w 3811471"/>
              <a:gd name="connsiteY9" fmla="*/ 1465943 h 2919538"/>
              <a:gd name="connsiteX10" fmla="*/ 3587620 w 3811471"/>
              <a:gd name="connsiteY10" fmla="*/ 304800 h 2919538"/>
              <a:gd name="connsiteX11" fmla="*/ 3268306 w 3811471"/>
              <a:gd name="connsiteY11" fmla="*/ 0 h 2919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11471" h="2919538">
                <a:moveTo>
                  <a:pt x="3340878" y="0"/>
                </a:moveTo>
                <a:cubicBezTo>
                  <a:pt x="3092925" y="24190"/>
                  <a:pt x="2844973" y="48381"/>
                  <a:pt x="2702249" y="116114"/>
                </a:cubicBezTo>
                <a:cubicBezTo>
                  <a:pt x="2559525" y="183847"/>
                  <a:pt x="2813525" y="343505"/>
                  <a:pt x="2484535" y="406400"/>
                </a:cubicBezTo>
                <a:cubicBezTo>
                  <a:pt x="2155545" y="469295"/>
                  <a:pt x="1100839" y="478972"/>
                  <a:pt x="728306" y="493486"/>
                </a:cubicBezTo>
                <a:cubicBezTo>
                  <a:pt x="355773" y="508000"/>
                  <a:pt x="355773" y="200781"/>
                  <a:pt x="249335" y="493486"/>
                </a:cubicBezTo>
                <a:cubicBezTo>
                  <a:pt x="142897" y="786191"/>
                  <a:pt x="-144969" y="1852990"/>
                  <a:pt x="89678" y="2249714"/>
                </a:cubicBezTo>
                <a:cubicBezTo>
                  <a:pt x="324325" y="2646438"/>
                  <a:pt x="1183087" y="2777066"/>
                  <a:pt x="1657220" y="2873828"/>
                </a:cubicBezTo>
                <a:cubicBezTo>
                  <a:pt x="2131353" y="2970590"/>
                  <a:pt x="2598230" y="2893181"/>
                  <a:pt x="2934478" y="2830286"/>
                </a:cubicBezTo>
                <a:cubicBezTo>
                  <a:pt x="3270726" y="2767391"/>
                  <a:pt x="3529563" y="2723847"/>
                  <a:pt x="3674706" y="2496457"/>
                </a:cubicBezTo>
                <a:cubicBezTo>
                  <a:pt x="3819849" y="2269067"/>
                  <a:pt x="3819849" y="1831219"/>
                  <a:pt x="3805335" y="1465943"/>
                </a:cubicBezTo>
                <a:cubicBezTo>
                  <a:pt x="3790821" y="1100667"/>
                  <a:pt x="3677125" y="549124"/>
                  <a:pt x="3587620" y="304800"/>
                </a:cubicBezTo>
                <a:cubicBezTo>
                  <a:pt x="3498115" y="60476"/>
                  <a:pt x="3383210" y="30238"/>
                  <a:pt x="3268306"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6459743" y="3652082"/>
            <a:ext cx="740229" cy="369332"/>
          </a:xfrm>
          <a:prstGeom prst="rect">
            <a:avLst/>
          </a:prstGeom>
          <a:noFill/>
        </p:spPr>
        <p:txBody>
          <a:bodyPr wrap="square" rtlCol="0">
            <a:spAutoFit/>
          </a:bodyPr>
          <a:lstStyle/>
          <a:p>
            <a:r>
              <a:rPr lang="en-US" dirty="0"/>
              <a:t>front</a:t>
            </a:r>
          </a:p>
        </p:txBody>
      </p:sp>
      <p:sp>
        <p:nvSpPr>
          <p:cNvPr id="41" name="TextBox 40"/>
          <p:cNvSpPr txBox="1"/>
          <p:nvPr/>
        </p:nvSpPr>
        <p:spPr>
          <a:xfrm>
            <a:off x="7336299" y="2226622"/>
            <a:ext cx="740229" cy="369332"/>
          </a:xfrm>
          <a:prstGeom prst="rect">
            <a:avLst/>
          </a:prstGeom>
          <a:noFill/>
        </p:spPr>
        <p:txBody>
          <a:bodyPr wrap="square" rtlCol="0">
            <a:spAutoFit/>
          </a:bodyPr>
          <a:lstStyle/>
          <a:p>
            <a:r>
              <a:rPr lang="en-US" dirty="0"/>
              <a:t>rear</a:t>
            </a:r>
          </a:p>
        </p:txBody>
      </p:sp>
      <p:sp>
        <p:nvSpPr>
          <p:cNvPr id="38" name="TextBox 37">
            <a:extLst>
              <a:ext uri="{FF2B5EF4-FFF2-40B4-BE49-F238E27FC236}">
                <a16:creationId xmlns:a16="http://schemas.microsoft.com/office/drawing/2014/main" id="{DCF9FD09-0A54-4AC9-9BD2-92874EFEA17E}"/>
              </a:ext>
            </a:extLst>
          </p:cNvPr>
          <p:cNvSpPr txBox="1"/>
          <p:nvPr/>
        </p:nvSpPr>
        <p:spPr>
          <a:xfrm>
            <a:off x="843059" y="1021821"/>
            <a:ext cx="4033741" cy="369332"/>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enQueue(queue, front, rear, 50</a:t>
            </a:r>
            <a:r>
              <a:rPr lang="en-US" dirty="0"/>
              <a:t>) </a:t>
            </a:r>
          </a:p>
        </p:txBody>
      </p:sp>
      <p:sp>
        <p:nvSpPr>
          <p:cNvPr id="39" name="TextBox 38">
            <a:extLst>
              <a:ext uri="{FF2B5EF4-FFF2-40B4-BE49-F238E27FC236}">
                <a16:creationId xmlns:a16="http://schemas.microsoft.com/office/drawing/2014/main" id="{B49E291B-3905-4AE9-AEEA-EBBF0D6583FC}"/>
              </a:ext>
            </a:extLst>
          </p:cNvPr>
          <p:cNvSpPr txBox="1"/>
          <p:nvPr/>
        </p:nvSpPr>
        <p:spPr>
          <a:xfrm>
            <a:off x="5396461" y="773312"/>
            <a:ext cx="6389139" cy="369332"/>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After doing two dequeue operations and one enque operation </a:t>
            </a:r>
            <a:endParaRPr lang="en-US" dirty="0"/>
          </a:p>
        </p:txBody>
      </p:sp>
      <p:sp>
        <p:nvSpPr>
          <p:cNvPr id="45" name="Flowchart: Connector 44">
            <a:extLst>
              <a:ext uri="{FF2B5EF4-FFF2-40B4-BE49-F238E27FC236}">
                <a16:creationId xmlns:a16="http://schemas.microsoft.com/office/drawing/2014/main" id="{860D851F-DFA3-462A-8B47-108D1ABBB1EA}"/>
              </a:ext>
            </a:extLst>
          </p:cNvPr>
          <p:cNvSpPr/>
          <p:nvPr/>
        </p:nvSpPr>
        <p:spPr>
          <a:xfrm>
            <a:off x="376261" y="915622"/>
            <a:ext cx="355259" cy="36933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5</a:t>
            </a:r>
          </a:p>
        </p:txBody>
      </p:sp>
      <p:sp>
        <p:nvSpPr>
          <p:cNvPr id="47" name="Flowchart: Connector 46">
            <a:extLst>
              <a:ext uri="{FF2B5EF4-FFF2-40B4-BE49-F238E27FC236}">
                <a16:creationId xmlns:a16="http://schemas.microsoft.com/office/drawing/2014/main" id="{264E0AF6-BDC3-4453-91C7-857CE4D7C3A4}"/>
              </a:ext>
            </a:extLst>
          </p:cNvPr>
          <p:cNvSpPr/>
          <p:nvPr/>
        </p:nvSpPr>
        <p:spPr>
          <a:xfrm>
            <a:off x="5769246" y="1239510"/>
            <a:ext cx="355259" cy="36933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6</a:t>
            </a:r>
          </a:p>
        </p:txBody>
      </p:sp>
      <p:sp>
        <p:nvSpPr>
          <p:cNvPr id="3" name="Footer Placeholder 2">
            <a:extLst>
              <a:ext uri="{FF2B5EF4-FFF2-40B4-BE49-F238E27FC236}">
                <a16:creationId xmlns:a16="http://schemas.microsoft.com/office/drawing/2014/main" id="{17A442F7-515B-4843-A0FC-7057F420004F}"/>
              </a:ext>
            </a:extLst>
          </p:cNvPr>
          <p:cNvSpPr>
            <a:spLocks noGrp="1"/>
          </p:cNvSpPr>
          <p:nvPr>
            <p:ph type="ftr" sz="quarter" idx="11"/>
          </p:nvPr>
        </p:nvSpPr>
        <p:spPr/>
        <p:txBody>
          <a:bodyPr/>
          <a:lstStyle/>
          <a:p>
            <a:r>
              <a:rPr lang="en-IN"/>
              <a:t>Dr Somaraju Suvvari                                                                                                        NITP -- CS3401</a:t>
            </a:r>
          </a:p>
        </p:txBody>
      </p:sp>
      <p:sp>
        <p:nvSpPr>
          <p:cNvPr id="4" name="Slide Number Placeholder 3">
            <a:extLst>
              <a:ext uri="{FF2B5EF4-FFF2-40B4-BE49-F238E27FC236}">
                <a16:creationId xmlns:a16="http://schemas.microsoft.com/office/drawing/2014/main" id="{9A7C5C07-E7EE-4C20-9A06-3C0C50AFD358}"/>
              </a:ext>
            </a:extLst>
          </p:cNvPr>
          <p:cNvSpPr>
            <a:spLocks noGrp="1"/>
          </p:cNvSpPr>
          <p:nvPr>
            <p:ph type="sldNum" sz="quarter" idx="12"/>
          </p:nvPr>
        </p:nvSpPr>
        <p:spPr/>
        <p:txBody>
          <a:bodyPr/>
          <a:lstStyle/>
          <a:p>
            <a:fld id="{11B1A458-33C9-4BF4-B91A-A10851AC5830}" type="slidenum">
              <a:rPr lang="en-IN" smtClean="0"/>
              <a:t>33</a:t>
            </a:fld>
            <a:endParaRPr lang="en-IN"/>
          </a:p>
        </p:txBody>
      </p:sp>
    </p:spTree>
    <p:extLst>
      <p:ext uri="{BB962C8B-B14F-4D97-AF65-F5344CB8AC3E}">
        <p14:creationId xmlns:p14="http://schemas.microsoft.com/office/powerpoint/2010/main" val="25192213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446315" y="1953530"/>
          <a:ext cx="3200088" cy="741680"/>
        </p:xfrm>
        <a:graphic>
          <a:graphicData uri="http://schemas.openxmlformats.org/drawingml/2006/table">
            <a:tbl>
              <a:tblPr firstRow="1" bandRow="1">
                <a:tableStyleId>{5940675A-B579-460E-94D1-54222C63F5DA}</a:tableStyleId>
              </a:tblPr>
              <a:tblGrid>
                <a:gridCol w="761688">
                  <a:extLst>
                    <a:ext uri="{9D8B030D-6E8A-4147-A177-3AD203B41FA5}">
                      <a16:colId xmlns:a16="http://schemas.microsoft.com/office/drawing/2014/main" val="20000"/>
                    </a:ext>
                  </a:extLst>
                </a:gridCol>
                <a:gridCol w="812800">
                  <a:extLst>
                    <a:ext uri="{9D8B030D-6E8A-4147-A177-3AD203B41FA5}">
                      <a16:colId xmlns:a16="http://schemas.microsoft.com/office/drawing/2014/main" val="20001"/>
                    </a:ext>
                  </a:extLst>
                </a:gridCol>
                <a:gridCol w="812800">
                  <a:extLst>
                    <a:ext uri="{9D8B030D-6E8A-4147-A177-3AD203B41FA5}">
                      <a16:colId xmlns:a16="http://schemas.microsoft.com/office/drawing/2014/main" val="20002"/>
                    </a:ext>
                  </a:extLst>
                </a:gridCol>
                <a:gridCol w="812800">
                  <a:extLst>
                    <a:ext uri="{9D8B030D-6E8A-4147-A177-3AD203B41FA5}">
                      <a16:colId xmlns:a16="http://schemas.microsoft.com/office/drawing/2014/main" val="20003"/>
                    </a:ext>
                  </a:extLst>
                </a:gridCol>
              </a:tblGrid>
              <a:tr h="370840">
                <a:tc>
                  <a:txBody>
                    <a:bodyPr/>
                    <a:lstStyle/>
                    <a:p>
                      <a:r>
                        <a:rPr lang="en-US" dirty="0"/>
                        <a:t>10</a:t>
                      </a:r>
                    </a:p>
                  </a:txBody>
                  <a:tcPr>
                    <a:lnB w="12700" cap="flat" cmpd="sng" algn="ctr">
                      <a:solidFill>
                        <a:schemeClr val="tx1"/>
                      </a:solidFill>
                      <a:prstDash val="solid"/>
                      <a:round/>
                      <a:headEnd type="none" w="med" len="med"/>
                      <a:tailEnd type="none" w="med" len="med"/>
                    </a:lnB>
                  </a:tcPr>
                </a:tc>
                <a:tc>
                  <a:txBody>
                    <a:bodyPr/>
                    <a:lstStyle/>
                    <a:p>
                      <a:r>
                        <a:rPr lang="en-US" dirty="0"/>
                        <a:t>20</a:t>
                      </a:r>
                    </a:p>
                  </a:txBody>
                  <a:tcPr>
                    <a:lnB w="12700" cap="flat" cmpd="sng" algn="ctr">
                      <a:solidFill>
                        <a:schemeClr val="tx1"/>
                      </a:solidFill>
                      <a:prstDash val="solid"/>
                      <a:round/>
                      <a:headEnd type="none" w="med" len="med"/>
                      <a:tailEnd type="none" w="med" len="med"/>
                    </a:lnB>
                  </a:tcPr>
                </a:tc>
                <a:tc>
                  <a:txBody>
                    <a:bodyPr/>
                    <a:lstStyle/>
                    <a:p>
                      <a:r>
                        <a:rPr lang="en-US" dirty="0"/>
                        <a:t>30</a:t>
                      </a:r>
                    </a:p>
                  </a:txBody>
                  <a:tcPr>
                    <a:lnB w="12700" cap="flat" cmpd="sng" algn="ctr">
                      <a:solidFill>
                        <a:schemeClr val="tx1"/>
                      </a:solidFill>
                      <a:prstDash val="solid"/>
                      <a:round/>
                      <a:headEnd type="none" w="med" len="med"/>
                      <a:tailEnd type="none" w="med" len="med"/>
                    </a:lnB>
                  </a:tcPr>
                </a:tc>
                <a:tc>
                  <a:txBody>
                    <a:bodyPr/>
                    <a:lstStyle/>
                    <a:p>
                      <a:r>
                        <a:rPr lang="en-US" dirty="0"/>
                        <a:t>40</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US" dirty="0"/>
                        <a:t>  [0]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[1]</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[2]</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[3]</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
        <p:nvSpPr>
          <p:cNvPr id="5" name="TextBox 4"/>
          <p:cNvSpPr txBox="1"/>
          <p:nvPr/>
        </p:nvSpPr>
        <p:spPr>
          <a:xfrm>
            <a:off x="2954924" y="1385820"/>
            <a:ext cx="875763" cy="369332"/>
          </a:xfrm>
          <a:prstGeom prst="rect">
            <a:avLst/>
          </a:prstGeom>
          <a:noFill/>
        </p:spPr>
        <p:txBody>
          <a:bodyPr wrap="square" rtlCol="0">
            <a:spAutoFit/>
          </a:bodyPr>
          <a:lstStyle/>
          <a:p>
            <a:r>
              <a:rPr lang="en-US" b="1" dirty="0">
                <a:solidFill>
                  <a:schemeClr val="accent1"/>
                </a:solidFill>
              </a:rPr>
              <a:t>rear</a:t>
            </a:r>
          </a:p>
        </p:txBody>
      </p:sp>
      <p:sp>
        <p:nvSpPr>
          <p:cNvPr id="6" name="TextBox 5"/>
          <p:cNvSpPr txBox="1"/>
          <p:nvPr/>
        </p:nvSpPr>
        <p:spPr>
          <a:xfrm>
            <a:off x="593200" y="2685949"/>
            <a:ext cx="1013341" cy="369332"/>
          </a:xfrm>
          <a:prstGeom prst="rect">
            <a:avLst/>
          </a:prstGeom>
          <a:noFill/>
        </p:spPr>
        <p:txBody>
          <a:bodyPr wrap="square" rtlCol="0">
            <a:spAutoFit/>
          </a:bodyPr>
          <a:lstStyle/>
          <a:p>
            <a:r>
              <a:rPr lang="en-US" sz="1600" b="1" dirty="0">
                <a:solidFill>
                  <a:schemeClr val="accent2"/>
                </a:solidFill>
              </a:rPr>
              <a:t>f</a:t>
            </a:r>
            <a:r>
              <a:rPr lang="en-US" b="1" dirty="0">
                <a:solidFill>
                  <a:schemeClr val="accent2"/>
                </a:solidFill>
              </a:rPr>
              <a:t>ront</a:t>
            </a:r>
            <a:endParaRPr lang="en-US" sz="1400" b="1" dirty="0">
              <a:solidFill>
                <a:schemeClr val="accent2"/>
              </a:solidFill>
            </a:endParaRPr>
          </a:p>
        </p:txBody>
      </p:sp>
      <p:sp>
        <p:nvSpPr>
          <p:cNvPr id="7" name="Up Arrow 6"/>
          <p:cNvSpPr/>
          <p:nvPr/>
        </p:nvSpPr>
        <p:spPr>
          <a:xfrm>
            <a:off x="514652" y="2596211"/>
            <a:ext cx="78548" cy="249809"/>
          </a:xfrm>
          <a:prstGeom prst="up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Down Arrow 7"/>
          <p:cNvSpPr/>
          <p:nvPr/>
        </p:nvSpPr>
        <p:spPr>
          <a:xfrm>
            <a:off x="2916590" y="1652462"/>
            <a:ext cx="180304" cy="27655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9" name="Table 8"/>
          <p:cNvGraphicFramePr>
            <a:graphicFrameLocks noGrp="1"/>
          </p:cNvGraphicFramePr>
          <p:nvPr/>
        </p:nvGraphicFramePr>
        <p:xfrm>
          <a:off x="918420" y="600231"/>
          <a:ext cx="3200088" cy="741680"/>
        </p:xfrm>
        <a:graphic>
          <a:graphicData uri="http://schemas.openxmlformats.org/drawingml/2006/table">
            <a:tbl>
              <a:tblPr firstRow="1" bandRow="1">
                <a:tableStyleId>{5940675A-B579-460E-94D1-54222C63F5DA}</a:tableStyleId>
              </a:tblPr>
              <a:tblGrid>
                <a:gridCol w="761688">
                  <a:extLst>
                    <a:ext uri="{9D8B030D-6E8A-4147-A177-3AD203B41FA5}">
                      <a16:colId xmlns:a16="http://schemas.microsoft.com/office/drawing/2014/main" val="20000"/>
                    </a:ext>
                  </a:extLst>
                </a:gridCol>
                <a:gridCol w="812800">
                  <a:extLst>
                    <a:ext uri="{9D8B030D-6E8A-4147-A177-3AD203B41FA5}">
                      <a16:colId xmlns:a16="http://schemas.microsoft.com/office/drawing/2014/main" val="20001"/>
                    </a:ext>
                  </a:extLst>
                </a:gridCol>
                <a:gridCol w="812800">
                  <a:extLst>
                    <a:ext uri="{9D8B030D-6E8A-4147-A177-3AD203B41FA5}">
                      <a16:colId xmlns:a16="http://schemas.microsoft.com/office/drawing/2014/main" val="20002"/>
                    </a:ext>
                  </a:extLst>
                </a:gridCol>
                <a:gridCol w="812800">
                  <a:extLst>
                    <a:ext uri="{9D8B030D-6E8A-4147-A177-3AD203B41FA5}">
                      <a16:colId xmlns:a16="http://schemas.microsoft.com/office/drawing/2014/main" val="20003"/>
                    </a:ext>
                  </a:extLst>
                </a:gridCol>
              </a:tblGrid>
              <a:tr h="370840">
                <a:tc>
                  <a:txBody>
                    <a:bodyPr/>
                    <a:lstStyle/>
                    <a:p>
                      <a:endParaRPr lang="en-US" dirty="0"/>
                    </a:p>
                  </a:txBody>
                  <a:tcPr>
                    <a:lnB w="12700" cap="flat" cmpd="sng" algn="ctr">
                      <a:solidFill>
                        <a:schemeClr val="tx1"/>
                      </a:solidFill>
                      <a:prstDash val="solid"/>
                      <a:round/>
                      <a:headEnd type="none" w="med" len="med"/>
                      <a:tailEnd type="none" w="med" len="med"/>
                    </a:lnB>
                  </a:tcPr>
                </a:tc>
                <a:tc>
                  <a:txBody>
                    <a:bodyPr/>
                    <a:lstStyle/>
                    <a:p>
                      <a:endParaRPr lang="en-US" dirty="0"/>
                    </a:p>
                  </a:txBody>
                  <a:tcPr>
                    <a:lnB w="12700" cap="flat" cmpd="sng" algn="ctr">
                      <a:solidFill>
                        <a:schemeClr val="tx1"/>
                      </a:solidFill>
                      <a:prstDash val="solid"/>
                      <a:round/>
                      <a:headEnd type="none" w="med" len="med"/>
                      <a:tailEnd type="none" w="med" len="med"/>
                    </a:lnB>
                  </a:tcPr>
                </a:tc>
                <a:tc>
                  <a:txBody>
                    <a:bodyPr/>
                    <a:lstStyle/>
                    <a:p>
                      <a:endParaRPr lang="en-US" dirty="0"/>
                    </a:p>
                  </a:txBody>
                  <a:tcPr>
                    <a:lnB w="12700" cap="flat" cmpd="sng" algn="ctr">
                      <a:solidFill>
                        <a:schemeClr val="tx1"/>
                      </a:solidFill>
                      <a:prstDash val="solid"/>
                      <a:round/>
                      <a:headEnd type="none" w="med" len="med"/>
                      <a:tailEnd type="none" w="med" len="med"/>
                    </a:lnB>
                  </a:tcPr>
                </a:tc>
                <a:tc>
                  <a:txBody>
                    <a:bodyPr/>
                    <a:lstStyle/>
                    <a:p>
                      <a:endParaRPr lang="en-US"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US" dirty="0"/>
                        <a:t>  [0]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[1]</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[2]</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[3]</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
        <p:nvSpPr>
          <p:cNvPr id="10" name="TextBox 9"/>
          <p:cNvSpPr txBox="1"/>
          <p:nvPr/>
        </p:nvSpPr>
        <p:spPr>
          <a:xfrm>
            <a:off x="65669" y="408691"/>
            <a:ext cx="875763" cy="338554"/>
          </a:xfrm>
          <a:prstGeom prst="rect">
            <a:avLst/>
          </a:prstGeom>
          <a:noFill/>
        </p:spPr>
        <p:txBody>
          <a:bodyPr wrap="square" rtlCol="0">
            <a:spAutoFit/>
          </a:bodyPr>
          <a:lstStyle/>
          <a:p>
            <a:r>
              <a:rPr lang="en-US" sz="1600" b="1" dirty="0">
                <a:solidFill>
                  <a:schemeClr val="accent1"/>
                </a:solidFill>
              </a:rPr>
              <a:t>Rear=-1</a:t>
            </a:r>
            <a:endParaRPr lang="en-US" sz="1200" b="1" dirty="0">
              <a:solidFill>
                <a:schemeClr val="accent1"/>
              </a:solidFill>
            </a:endParaRPr>
          </a:p>
        </p:txBody>
      </p:sp>
      <p:sp>
        <p:nvSpPr>
          <p:cNvPr id="11" name="TextBox 10"/>
          <p:cNvSpPr txBox="1"/>
          <p:nvPr/>
        </p:nvSpPr>
        <p:spPr>
          <a:xfrm>
            <a:off x="0" y="683144"/>
            <a:ext cx="1013341" cy="369332"/>
          </a:xfrm>
          <a:prstGeom prst="rect">
            <a:avLst/>
          </a:prstGeom>
          <a:noFill/>
        </p:spPr>
        <p:txBody>
          <a:bodyPr wrap="square" rtlCol="0">
            <a:spAutoFit/>
          </a:bodyPr>
          <a:lstStyle/>
          <a:p>
            <a:r>
              <a:rPr lang="en-US" b="1" dirty="0">
                <a:solidFill>
                  <a:schemeClr val="accent2"/>
                </a:solidFill>
              </a:rPr>
              <a:t>Front=-1</a:t>
            </a:r>
          </a:p>
        </p:txBody>
      </p:sp>
      <p:graphicFrame>
        <p:nvGraphicFramePr>
          <p:cNvPr id="12" name="Table 11"/>
          <p:cNvGraphicFramePr>
            <a:graphicFrameLocks noGrp="1"/>
          </p:cNvGraphicFramePr>
          <p:nvPr/>
        </p:nvGraphicFramePr>
        <p:xfrm>
          <a:off x="456285" y="3565740"/>
          <a:ext cx="3200088" cy="741680"/>
        </p:xfrm>
        <a:graphic>
          <a:graphicData uri="http://schemas.openxmlformats.org/drawingml/2006/table">
            <a:tbl>
              <a:tblPr firstRow="1" bandRow="1">
                <a:tableStyleId>{5940675A-B579-460E-94D1-54222C63F5DA}</a:tableStyleId>
              </a:tblPr>
              <a:tblGrid>
                <a:gridCol w="761688">
                  <a:extLst>
                    <a:ext uri="{9D8B030D-6E8A-4147-A177-3AD203B41FA5}">
                      <a16:colId xmlns:a16="http://schemas.microsoft.com/office/drawing/2014/main" val="20000"/>
                    </a:ext>
                  </a:extLst>
                </a:gridCol>
                <a:gridCol w="812800">
                  <a:extLst>
                    <a:ext uri="{9D8B030D-6E8A-4147-A177-3AD203B41FA5}">
                      <a16:colId xmlns:a16="http://schemas.microsoft.com/office/drawing/2014/main" val="20001"/>
                    </a:ext>
                  </a:extLst>
                </a:gridCol>
                <a:gridCol w="812800">
                  <a:extLst>
                    <a:ext uri="{9D8B030D-6E8A-4147-A177-3AD203B41FA5}">
                      <a16:colId xmlns:a16="http://schemas.microsoft.com/office/drawing/2014/main" val="20002"/>
                    </a:ext>
                  </a:extLst>
                </a:gridCol>
                <a:gridCol w="812800">
                  <a:extLst>
                    <a:ext uri="{9D8B030D-6E8A-4147-A177-3AD203B41FA5}">
                      <a16:colId xmlns:a16="http://schemas.microsoft.com/office/drawing/2014/main" val="20003"/>
                    </a:ext>
                  </a:extLst>
                </a:gridCol>
              </a:tblGrid>
              <a:tr h="370840">
                <a:tc>
                  <a:txBody>
                    <a:bodyPr/>
                    <a:lstStyle/>
                    <a:p>
                      <a:endParaRPr lang="en-US" dirty="0"/>
                    </a:p>
                  </a:txBody>
                  <a:tcPr>
                    <a:lnB w="12700" cap="flat" cmpd="sng" algn="ctr">
                      <a:solidFill>
                        <a:schemeClr val="tx1"/>
                      </a:solidFill>
                      <a:prstDash val="solid"/>
                      <a:round/>
                      <a:headEnd type="none" w="med" len="med"/>
                      <a:tailEnd type="none" w="med" len="med"/>
                    </a:lnB>
                  </a:tcPr>
                </a:tc>
                <a:tc>
                  <a:txBody>
                    <a:bodyPr/>
                    <a:lstStyle/>
                    <a:p>
                      <a:r>
                        <a:rPr lang="en-US" dirty="0"/>
                        <a:t>20</a:t>
                      </a:r>
                    </a:p>
                  </a:txBody>
                  <a:tcPr>
                    <a:lnB w="12700" cap="flat" cmpd="sng" algn="ctr">
                      <a:solidFill>
                        <a:schemeClr val="tx1"/>
                      </a:solidFill>
                      <a:prstDash val="solid"/>
                      <a:round/>
                      <a:headEnd type="none" w="med" len="med"/>
                      <a:tailEnd type="none" w="med" len="med"/>
                    </a:lnB>
                  </a:tcPr>
                </a:tc>
                <a:tc>
                  <a:txBody>
                    <a:bodyPr/>
                    <a:lstStyle/>
                    <a:p>
                      <a:r>
                        <a:rPr lang="en-US" dirty="0"/>
                        <a:t>30</a:t>
                      </a:r>
                    </a:p>
                  </a:txBody>
                  <a:tcPr>
                    <a:lnB w="12700" cap="flat" cmpd="sng" algn="ctr">
                      <a:solidFill>
                        <a:schemeClr val="tx1"/>
                      </a:solidFill>
                      <a:prstDash val="solid"/>
                      <a:round/>
                      <a:headEnd type="none" w="med" len="med"/>
                      <a:tailEnd type="none" w="med" len="med"/>
                    </a:lnB>
                  </a:tcPr>
                </a:tc>
                <a:tc>
                  <a:txBody>
                    <a:bodyPr/>
                    <a:lstStyle/>
                    <a:p>
                      <a:r>
                        <a:rPr lang="en-US" dirty="0"/>
                        <a:t>40</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US" dirty="0"/>
                        <a:t>  [0]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[1]</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[2]</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[3]</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
        <p:nvSpPr>
          <p:cNvPr id="13" name="TextBox 12"/>
          <p:cNvSpPr txBox="1"/>
          <p:nvPr/>
        </p:nvSpPr>
        <p:spPr>
          <a:xfrm>
            <a:off x="2964894" y="2998030"/>
            <a:ext cx="875763" cy="369332"/>
          </a:xfrm>
          <a:prstGeom prst="rect">
            <a:avLst/>
          </a:prstGeom>
          <a:noFill/>
        </p:spPr>
        <p:txBody>
          <a:bodyPr wrap="square" rtlCol="0">
            <a:spAutoFit/>
          </a:bodyPr>
          <a:lstStyle/>
          <a:p>
            <a:r>
              <a:rPr lang="en-US" b="1" dirty="0">
                <a:solidFill>
                  <a:schemeClr val="accent1"/>
                </a:solidFill>
              </a:rPr>
              <a:t>rear</a:t>
            </a:r>
          </a:p>
        </p:txBody>
      </p:sp>
      <p:sp>
        <p:nvSpPr>
          <p:cNvPr id="14" name="TextBox 13"/>
          <p:cNvSpPr txBox="1"/>
          <p:nvPr/>
        </p:nvSpPr>
        <p:spPr>
          <a:xfrm>
            <a:off x="1401456" y="4211074"/>
            <a:ext cx="1013341" cy="369332"/>
          </a:xfrm>
          <a:prstGeom prst="rect">
            <a:avLst/>
          </a:prstGeom>
          <a:noFill/>
        </p:spPr>
        <p:txBody>
          <a:bodyPr wrap="square" rtlCol="0">
            <a:spAutoFit/>
          </a:bodyPr>
          <a:lstStyle/>
          <a:p>
            <a:r>
              <a:rPr lang="en-US" sz="1600" b="1" dirty="0">
                <a:solidFill>
                  <a:schemeClr val="accent2"/>
                </a:solidFill>
              </a:rPr>
              <a:t>f</a:t>
            </a:r>
            <a:r>
              <a:rPr lang="en-US" b="1" dirty="0">
                <a:solidFill>
                  <a:schemeClr val="accent2"/>
                </a:solidFill>
              </a:rPr>
              <a:t>ront</a:t>
            </a:r>
            <a:endParaRPr lang="en-US" sz="1400" b="1" dirty="0">
              <a:solidFill>
                <a:schemeClr val="accent2"/>
              </a:solidFill>
            </a:endParaRPr>
          </a:p>
        </p:txBody>
      </p:sp>
      <p:sp>
        <p:nvSpPr>
          <p:cNvPr id="15" name="Up Arrow 14"/>
          <p:cNvSpPr/>
          <p:nvPr/>
        </p:nvSpPr>
        <p:spPr>
          <a:xfrm>
            <a:off x="1322908" y="4121336"/>
            <a:ext cx="78548" cy="249809"/>
          </a:xfrm>
          <a:prstGeom prst="up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own Arrow 15"/>
          <p:cNvSpPr/>
          <p:nvPr/>
        </p:nvSpPr>
        <p:spPr>
          <a:xfrm>
            <a:off x="2926560" y="3264672"/>
            <a:ext cx="180304" cy="27655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7" name="Table 16"/>
          <p:cNvGraphicFramePr>
            <a:graphicFrameLocks noGrp="1"/>
          </p:cNvGraphicFramePr>
          <p:nvPr/>
        </p:nvGraphicFramePr>
        <p:xfrm>
          <a:off x="422712" y="5156098"/>
          <a:ext cx="3200088" cy="741680"/>
        </p:xfrm>
        <a:graphic>
          <a:graphicData uri="http://schemas.openxmlformats.org/drawingml/2006/table">
            <a:tbl>
              <a:tblPr firstRow="1" bandRow="1">
                <a:tableStyleId>{5940675A-B579-460E-94D1-54222C63F5DA}</a:tableStyleId>
              </a:tblPr>
              <a:tblGrid>
                <a:gridCol w="761688">
                  <a:extLst>
                    <a:ext uri="{9D8B030D-6E8A-4147-A177-3AD203B41FA5}">
                      <a16:colId xmlns:a16="http://schemas.microsoft.com/office/drawing/2014/main" val="20000"/>
                    </a:ext>
                  </a:extLst>
                </a:gridCol>
                <a:gridCol w="812800">
                  <a:extLst>
                    <a:ext uri="{9D8B030D-6E8A-4147-A177-3AD203B41FA5}">
                      <a16:colId xmlns:a16="http://schemas.microsoft.com/office/drawing/2014/main" val="20001"/>
                    </a:ext>
                  </a:extLst>
                </a:gridCol>
                <a:gridCol w="812800">
                  <a:extLst>
                    <a:ext uri="{9D8B030D-6E8A-4147-A177-3AD203B41FA5}">
                      <a16:colId xmlns:a16="http://schemas.microsoft.com/office/drawing/2014/main" val="20002"/>
                    </a:ext>
                  </a:extLst>
                </a:gridCol>
                <a:gridCol w="812800">
                  <a:extLst>
                    <a:ext uri="{9D8B030D-6E8A-4147-A177-3AD203B41FA5}">
                      <a16:colId xmlns:a16="http://schemas.microsoft.com/office/drawing/2014/main" val="20003"/>
                    </a:ext>
                  </a:extLst>
                </a:gridCol>
              </a:tblGrid>
              <a:tr h="370840">
                <a:tc>
                  <a:txBody>
                    <a:bodyPr/>
                    <a:lstStyle/>
                    <a:p>
                      <a:endParaRPr lang="en-US" dirty="0"/>
                    </a:p>
                  </a:txBody>
                  <a:tcPr>
                    <a:lnB w="12700" cap="flat" cmpd="sng" algn="ctr">
                      <a:solidFill>
                        <a:schemeClr val="tx1"/>
                      </a:solidFill>
                      <a:prstDash val="solid"/>
                      <a:round/>
                      <a:headEnd type="none" w="med" len="med"/>
                      <a:tailEnd type="none" w="med" len="med"/>
                    </a:lnB>
                  </a:tcPr>
                </a:tc>
                <a:tc>
                  <a:txBody>
                    <a:bodyPr/>
                    <a:lstStyle/>
                    <a:p>
                      <a:endParaRPr lang="en-US" dirty="0"/>
                    </a:p>
                  </a:txBody>
                  <a:tcPr>
                    <a:lnB w="12700" cap="flat" cmpd="sng" algn="ctr">
                      <a:solidFill>
                        <a:schemeClr val="tx1"/>
                      </a:solidFill>
                      <a:prstDash val="solid"/>
                      <a:round/>
                      <a:headEnd type="none" w="med" len="med"/>
                      <a:tailEnd type="none" w="med" len="med"/>
                    </a:lnB>
                  </a:tcPr>
                </a:tc>
                <a:tc>
                  <a:txBody>
                    <a:bodyPr/>
                    <a:lstStyle/>
                    <a:p>
                      <a:r>
                        <a:rPr lang="en-US" dirty="0"/>
                        <a:t>30</a:t>
                      </a:r>
                    </a:p>
                  </a:txBody>
                  <a:tcPr>
                    <a:lnB w="12700" cap="flat" cmpd="sng" algn="ctr">
                      <a:solidFill>
                        <a:schemeClr val="tx1"/>
                      </a:solidFill>
                      <a:prstDash val="solid"/>
                      <a:round/>
                      <a:headEnd type="none" w="med" len="med"/>
                      <a:tailEnd type="none" w="med" len="med"/>
                    </a:lnB>
                  </a:tcPr>
                </a:tc>
                <a:tc>
                  <a:txBody>
                    <a:bodyPr/>
                    <a:lstStyle/>
                    <a:p>
                      <a:r>
                        <a:rPr lang="en-US" dirty="0"/>
                        <a:t>40</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US" dirty="0"/>
                        <a:t>  [0]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[1]</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[2]</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[3]</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
        <p:nvSpPr>
          <p:cNvPr id="18" name="TextBox 17"/>
          <p:cNvSpPr txBox="1"/>
          <p:nvPr/>
        </p:nvSpPr>
        <p:spPr>
          <a:xfrm>
            <a:off x="2931321" y="4588388"/>
            <a:ext cx="875763" cy="369332"/>
          </a:xfrm>
          <a:prstGeom prst="rect">
            <a:avLst/>
          </a:prstGeom>
          <a:noFill/>
        </p:spPr>
        <p:txBody>
          <a:bodyPr wrap="square" rtlCol="0">
            <a:spAutoFit/>
          </a:bodyPr>
          <a:lstStyle/>
          <a:p>
            <a:r>
              <a:rPr lang="en-US" b="1" dirty="0">
                <a:solidFill>
                  <a:schemeClr val="accent1"/>
                </a:solidFill>
              </a:rPr>
              <a:t>rear</a:t>
            </a:r>
          </a:p>
        </p:txBody>
      </p:sp>
      <p:sp>
        <p:nvSpPr>
          <p:cNvPr id="19" name="TextBox 18"/>
          <p:cNvSpPr txBox="1"/>
          <p:nvPr/>
        </p:nvSpPr>
        <p:spPr>
          <a:xfrm>
            <a:off x="2224225" y="5825937"/>
            <a:ext cx="1013341" cy="369332"/>
          </a:xfrm>
          <a:prstGeom prst="rect">
            <a:avLst/>
          </a:prstGeom>
          <a:noFill/>
        </p:spPr>
        <p:txBody>
          <a:bodyPr wrap="square" rtlCol="0">
            <a:spAutoFit/>
          </a:bodyPr>
          <a:lstStyle/>
          <a:p>
            <a:r>
              <a:rPr lang="en-US" sz="1600" b="1" dirty="0">
                <a:solidFill>
                  <a:schemeClr val="accent2"/>
                </a:solidFill>
              </a:rPr>
              <a:t>f</a:t>
            </a:r>
            <a:r>
              <a:rPr lang="en-US" b="1" dirty="0">
                <a:solidFill>
                  <a:schemeClr val="accent2"/>
                </a:solidFill>
              </a:rPr>
              <a:t>ront</a:t>
            </a:r>
            <a:endParaRPr lang="en-US" sz="1400" b="1" dirty="0">
              <a:solidFill>
                <a:schemeClr val="accent2"/>
              </a:solidFill>
            </a:endParaRPr>
          </a:p>
        </p:txBody>
      </p:sp>
      <p:sp>
        <p:nvSpPr>
          <p:cNvPr id="20" name="Up Arrow 19"/>
          <p:cNvSpPr/>
          <p:nvPr/>
        </p:nvSpPr>
        <p:spPr>
          <a:xfrm>
            <a:off x="2145677" y="5736199"/>
            <a:ext cx="78548" cy="249809"/>
          </a:xfrm>
          <a:prstGeom prst="up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Down Arrow 20"/>
          <p:cNvSpPr/>
          <p:nvPr/>
        </p:nvSpPr>
        <p:spPr>
          <a:xfrm>
            <a:off x="2892987" y="4855030"/>
            <a:ext cx="180304" cy="27655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2" name="Table 21"/>
          <p:cNvGraphicFramePr>
            <a:graphicFrameLocks noGrp="1"/>
          </p:cNvGraphicFramePr>
          <p:nvPr/>
        </p:nvGraphicFramePr>
        <p:xfrm>
          <a:off x="5751286" y="596506"/>
          <a:ext cx="3200088" cy="741680"/>
        </p:xfrm>
        <a:graphic>
          <a:graphicData uri="http://schemas.openxmlformats.org/drawingml/2006/table">
            <a:tbl>
              <a:tblPr firstRow="1" bandRow="1">
                <a:tableStyleId>{5940675A-B579-460E-94D1-54222C63F5DA}</a:tableStyleId>
              </a:tblPr>
              <a:tblGrid>
                <a:gridCol w="761688">
                  <a:extLst>
                    <a:ext uri="{9D8B030D-6E8A-4147-A177-3AD203B41FA5}">
                      <a16:colId xmlns:a16="http://schemas.microsoft.com/office/drawing/2014/main" val="20000"/>
                    </a:ext>
                  </a:extLst>
                </a:gridCol>
                <a:gridCol w="812800">
                  <a:extLst>
                    <a:ext uri="{9D8B030D-6E8A-4147-A177-3AD203B41FA5}">
                      <a16:colId xmlns:a16="http://schemas.microsoft.com/office/drawing/2014/main" val="20001"/>
                    </a:ext>
                  </a:extLst>
                </a:gridCol>
                <a:gridCol w="812800">
                  <a:extLst>
                    <a:ext uri="{9D8B030D-6E8A-4147-A177-3AD203B41FA5}">
                      <a16:colId xmlns:a16="http://schemas.microsoft.com/office/drawing/2014/main" val="20002"/>
                    </a:ext>
                  </a:extLst>
                </a:gridCol>
                <a:gridCol w="812800">
                  <a:extLst>
                    <a:ext uri="{9D8B030D-6E8A-4147-A177-3AD203B41FA5}">
                      <a16:colId xmlns:a16="http://schemas.microsoft.com/office/drawing/2014/main" val="20003"/>
                    </a:ext>
                  </a:extLst>
                </a:gridCol>
              </a:tblGrid>
              <a:tr h="370840">
                <a:tc>
                  <a:txBody>
                    <a:bodyPr/>
                    <a:lstStyle/>
                    <a:p>
                      <a:r>
                        <a:rPr lang="en-US" dirty="0"/>
                        <a:t>50</a:t>
                      </a:r>
                    </a:p>
                  </a:txBody>
                  <a:tcPr>
                    <a:lnB w="12700" cap="flat" cmpd="sng" algn="ctr">
                      <a:solidFill>
                        <a:schemeClr val="tx1"/>
                      </a:solidFill>
                      <a:prstDash val="solid"/>
                      <a:round/>
                      <a:headEnd type="none" w="med" len="med"/>
                      <a:tailEnd type="none" w="med" len="med"/>
                    </a:lnB>
                  </a:tcPr>
                </a:tc>
                <a:tc>
                  <a:txBody>
                    <a:bodyPr/>
                    <a:lstStyle/>
                    <a:p>
                      <a:endParaRPr lang="en-US" dirty="0"/>
                    </a:p>
                  </a:txBody>
                  <a:tcPr>
                    <a:lnB w="12700" cap="flat" cmpd="sng" algn="ctr">
                      <a:solidFill>
                        <a:schemeClr val="tx1"/>
                      </a:solidFill>
                      <a:prstDash val="solid"/>
                      <a:round/>
                      <a:headEnd type="none" w="med" len="med"/>
                      <a:tailEnd type="none" w="med" len="med"/>
                    </a:lnB>
                  </a:tcPr>
                </a:tc>
                <a:tc>
                  <a:txBody>
                    <a:bodyPr/>
                    <a:lstStyle/>
                    <a:p>
                      <a:endParaRPr lang="en-US" dirty="0"/>
                    </a:p>
                  </a:txBody>
                  <a:tcPr>
                    <a:lnB w="12700" cap="flat" cmpd="sng" algn="ctr">
                      <a:solidFill>
                        <a:schemeClr val="tx1"/>
                      </a:solidFill>
                      <a:prstDash val="solid"/>
                      <a:round/>
                      <a:headEnd type="none" w="med" len="med"/>
                      <a:tailEnd type="none" w="med" len="med"/>
                    </a:lnB>
                  </a:tcPr>
                </a:tc>
                <a:tc>
                  <a:txBody>
                    <a:bodyPr/>
                    <a:lstStyle/>
                    <a:p>
                      <a:r>
                        <a:rPr lang="en-US" dirty="0"/>
                        <a:t>40</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US" dirty="0"/>
                        <a:t>  [0]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[1]</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[2]</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[3]</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
        <p:nvSpPr>
          <p:cNvPr id="23" name="TextBox 22"/>
          <p:cNvSpPr txBox="1"/>
          <p:nvPr/>
        </p:nvSpPr>
        <p:spPr>
          <a:xfrm>
            <a:off x="6035749" y="39359"/>
            <a:ext cx="875763" cy="369332"/>
          </a:xfrm>
          <a:prstGeom prst="rect">
            <a:avLst/>
          </a:prstGeom>
          <a:noFill/>
        </p:spPr>
        <p:txBody>
          <a:bodyPr wrap="square" rtlCol="0">
            <a:spAutoFit/>
          </a:bodyPr>
          <a:lstStyle/>
          <a:p>
            <a:r>
              <a:rPr lang="en-US" b="1" dirty="0">
                <a:solidFill>
                  <a:schemeClr val="accent1"/>
                </a:solidFill>
              </a:rPr>
              <a:t>rear</a:t>
            </a:r>
          </a:p>
        </p:txBody>
      </p:sp>
      <p:sp>
        <p:nvSpPr>
          <p:cNvPr id="24" name="TextBox 23"/>
          <p:cNvSpPr txBox="1"/>
          <p:nvPr/>
        </p:nvSpPr>
        <p:spPr>
          <a:xfrm>
            <a:off x="8554285" y="1528487"/>
            <a:ext cx="1013341" cy="369332"/>
          </a:xfrm>
          <a:prstGeom prst="rect">
            <a:avLst/>
          </a:prstGeom>
          <a:noFill/>
        </p:spPr>
        <p:txBody>
          <a:bodyPr wrap="square" rtlCol="0">
            <a:spAutoFit/>
          </a:bodyPr>
          <a:lstStyle/>
          <a:p>
            <a:r>
              <a:rPr lang="en-US" sz="1600" b="1" dirty="0">
                <a:solidFill>
                  <a:schemeClr val="accent2"/>
                </a:solidFill>
              </a:rPr>
              <a:t>f</a:t>
            </a:r>
            <a:r>
              <a:rPr lang="en-US" b="1" dirty="0">
                <a:solidFill>
                  <a:schemeClr val="accent2"/>
                </a:solidFill>
              </a:rPr>
              <a:t>ront</a:t>
            </a:r>
            <a:endParaRPr lang="en-US" sz="1400" b="1" dirty="0">
              <a:solidFill>
                <a:schemeClr val="accent2"/>
              </a:solidFill>
            </a:endParaRPr>
          </a:p>
        </p:txBody>
      </p:sp>
      <p:sp>
        <p:nvSpPr>
          <p:cNvPr id="25" name="Up Arrow 24"/>
          <p:cNvSpPr/>
          <p:nvPr/>
        </p:nvSpPr>
        <p:spPr>
          <a:xfrm>
            <a:off x="8475737" y="1438749"/>
            <a:ext cx="78548" cy="249809"/>
          </a:xfrm>
          <a:prstGeom prst="up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Down Arrow 25"/>
          <p:cNvSpPr/>
          <p:nvPr/>
        </p:nvSpPr>
        <p:spPr>
          <a:xfrm>
            <a:off x="5997415" y="306001"/>
            <a:ext cx="180304" cy="27655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7" name="Table 26"/>
          <p:cNvGraphicFramePr>
            <a:graphicFrameLocks noGrp="1"/>
          </p:cNvGraphicFramePr>
          <p:nvPr/>
        </p:nvGraphicFramePr>
        <p:xfrm>
          <a:off x="5978572" y="2596211"/>
          <a:ext cx="3200088" cy="741680"/>
        </p:xfrm>
        <a:graphic>
          <a:graphicData uri="http://schemas.openxmlformats.org/drawingml/2006/table">
            <a:tbl>
              <a:tblPr firstRow="1" bandRow="1">
                <a:tableStyleId>{5940675A-B579-460E-94D1-54222C63F5DA}</a:tableStyleId>
              </a:tblPr>
              <a:tblGrid>
                <a:gridCol w="761688">
                  <a:extLst>
                    <a:ext uri="{9D8B030D-6E8A-4147-A177-3AD203B41FA5}">
                      <a16:colId xmlns:a16="http://schemas.microsoft.com/office/drawing/2014/main" val="20000"/>
                    </a:ext>
                  </a:extLst>
                </a:gridCol>
                <a:gridCol w="812800">
                  <a:extLst>
                    <a:ext uri="{9D8B030D-6E8A-4147-A177-3AD203B41FA5}">
                      <a16:colId xmlns:a16="http://schemas.microsoft.com/office/drawing/2014/main" val="20001"/>
                    </a:ext>
                  </a:extLst>
                </a:gridCol>
                <a:gridCol w="812800">
                  <a:extLst>
                    <a:ext uri="{9D8B030D-6E8A-4147-A177-3AD203B41FA5}">
                      <a16:colId xmlns:a16="http://schemas.microsoft.com/office/drawing/2014/main" val="20002"/>
                    </a:ext>
                  </a:extLst>
                </a:gridCol>
                <a:gridCol w="812800">
                  <a:extLst>
                    <a:ext uri="{9D8B030D-6E8A-4147-A177-3AD203B41FA5}">
                      <a16:colId xmlns:a16="http://schemas.microsoft.com/office/drawing/2014/main" val="20003"/>
                    </a:ext>
                  </a:extLst>
                </a:gridCol>
              </a:tblGrid>
              <a:tr h="370840">
                <a:tc>
                  <a:txBody>
                    <a:bodyPr/>
                    <a:lstStyle/>
                    <a:p>
                      <a:r>
                        <a:rPr lang="en-US" dirty="0"/>
                        <a:t>50</a:t>
                      </a:r>
                    </a:p>
                  </a:txBody>
                  <a:tcPr>
                    <a:lnB w="12700" cap="flat" cmpd="sng" algn="ctr">
                      <a:solidFill>
                        <a:schemeClr val="tx1"/>
                      </a:solidFill>
                      <a:prstDash val="solid"/>
                      <a:round/>
                      <a:headEnd type="none" w="med" len="med"/>
                      <a:tailEnd type="none" w="med" len="med"/>
                    </a:lnB>
                  </a:tcPr>
                </a:tc>
                <a:tc>
                  <a:txBody>
                    <a:bodyPr/>
                    <a:lstStyle/>
                    <a:p>
                      <a:endParaRPr lang="en-US" dirty="0"/>
                    </a:p>
                  </a:txBody>
                  <a:tcPr>
                    <a:lnB w="12700" cap="flat" cmpd="sng" algn="ctr">
                      <a:solidFill>
                        <a:schemeClr val="tx1"/>
                      </a:solidFill>
                      <a:prstDash val="solid"/>
                      <a:round/>
                      <a:headEnd type="none" w="med" len="med"/>
                      <a:tailEnd type="none" w="med" len="med"/>
                    </a:lnB>
                  </a:tcPr>
                </a:tc>
                <a:tc>
                  <a:txBody>
                    <a:bodyPr/>
                    <a:lstStyle/>
                    <a:p>
                      <a:endParaRPr lang="en-US" dirty="0"/>
                    </a:p>
                  </a:txBody>
                  <a:tcPr>
                    <a:lnB w="12700" cap="flat" cmpd="sng" algn="ctr">
                      <a:solidFill>
                        <a:schemeClr val="tx1"/>
                      </a:solidFill>
                      <a:prstDash val="solid"/>
                      <a:round/>
                      <a:headEnd type="none" w="med" len="med"/>
                      <a:tailEnd type="none" w="med" len="med"/>
                    </a:lnB>
                  </a:tcPr>
                </a:tc>
                <a:tc>
                  <a:txBody>
                    <a:bodyPr/>
                    <a:lstStyle/>
                    <a:p>
                      <a:endParaRPr lang="en-US"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US" dirty="0"/>
                        <a:t>  [0]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[1]</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[2]</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[3]</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
        <p:nvSpPr>
          <p:cNvPr id="28" name="TextBox 27"/>
          <p:cNvSpPr txBox="1"/>
          <p:nvPr/>
        </p:nvSpPr>
        <p:spPr>
          <a:xfrm>
            <a:off x="6215447" y="2053017"/>
            <a:ext cx="875763" cy="369332"/>
          </a:xfrm>
          <a:prstGeom prst="rect">
            <a:avLst/>
          </a:prstGeom>
          <a:noFill/>
        </p:spPr>
        <p:txBody>
          <a:bodyPr wrap="square" rtlCol="0">
            <a:spAutoFit/>
          </a:bodyPr>
          <a:lstStyle/>
          <a:p>
            <a:r>
              <a:rPr lang="en-US" b="1" dirty="0">
                <a:solidFill>
                  <a:schemeClr val="accent1"/>
                </a:solidFill>
              </a:rPr>
              <a:t>rear</a:t>
            </a:r>
          </a:p>
        </p:txBody>
      </p:sp>
      <p:sp>
        <p:nvSpPr>
          <p:cNvPr id="29" name="TextBox 28"/>
          <p:cNvSpPr txBox="1"/>
          <p:nvPr/>
        </p:nvSpPr>
        <p:spPr>
          <a:xfrm>
            <a:off x="6125457" y="3328630"/>
            <a:ext cx="1013341" cy="369332"/>
          </a:xfrm>
          <a:prstGeom prst="rect">
            <a:avLst/>
          </a:prstGeom>
          <a:noFill/>
        </p:spPr>
        <p:txBody>
          <a:bodyPr wrap="square" rtlCol="0">
            <a:spAutoFit/>
          </a:bodyPr>
          <a:lstStyle/>
          <a:p>
            <a:r>
              <a:rPr lang="en-US" sz="1600" b="1" dirty="0">
                <a:solidFill>
                  <a:schemeClr val="accent2"/>
                </a:solidFill>
              </a:rPr>
              <a:t>f</a:t>
            </a:r>
            <a:r>
              <a:rPr lang="en-US" b="1" dirty="0">
                <a:solidFill>
                  <a:schemeClr val="accent2"/>
                </a:solidFill>
              </a:rPr>
              <a:t>ront</a:t>
            </a:r>
            <a:endParaRPr lang="en-US" sz="1400" b="1" dirty="0">
              <a:solidFill>
                <a:schemeClr val="accent2"/>
              </a:solidFill>
            </a:endParaRPr>
          </a:p>
        </p:txBody>
      </p:sp>
      <p:sp>
        <p:nvSpPr>
          <p:cNvPr id="30" name="Up Arrow 29"/>
          <p:cNvSpPr/>
          <p:nvPr/>
        </p:nvSpPr>
        <p:spPr>
          <a:xfrm>
            <a:off x="6046909" y="3238892"/>
            <a:ext cx="78548" cy="249809"/>
          </a:xfrm>
          <a:prstGeom prst="up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Down Arrow 30"/>
          <p:cNvSpPr/>
          <p:nvPr/>
        </p:nvSpPr>
        <p:spPr>
          <a:xfrm>
            <a:off x="6177113" y="2319659"/>
            <a:ext cx="180304" cy="27655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2" name="Table 31"/>
          <p:cNvGraphicFramePr>
            <a:graphicFrameLocks noGrp="1"/>
          </p:cNvGraphicFramePr>
          <p:nvPr/>
        </p:nvGraphicFramePr>
        <p:xfrm>
          <a:off x="6119106" y="4484190"/>
          <a:ext cx="3200088" cy="741680"/>
        </p:xfrm>
        <a:graphic>
          <a:graphicData uri="http://schemas.openxmlformats.org/drawingml/2006/table">
            <a:tbl>
              <a:tblPr firstRow="1" bandRow="1">
                <a:tableStyleId>{5940675A-B579-460E-94D1-54222C63F5DA}</a:tableStyleId>
              </a:tblPr>
              <a:tblGrid>
                <a:gridCol w="761688">
                  <a:extLst>
                    <a:ext uri="{9D8B030D-6E8A-4147-A177-3AD203B41FA5}">
                      <a16:colId xmlns:a16="http://schemas.microsoft.com/office/drawing/2014/main" val="20000"/>
                    </a:ext>
                  </a:extLst>
                </a:gridCol>
                <a:gridCol w="812800">
                  <a:extLst>
                    <a:ext uri="{9D8B030D-6E8A-4147-A177-3AD203B41FA5}">
                      <a16:colId xmlns:a16="http://schemas.microsoft.com/office/drawing/2014/main" val="20001"/>
                    </a:ext>
                  </a:extLst>
                </a:gridCol>
                <a:gridCol w="812800">
                  <a:extLst>
                    <a:ext uri="{9D8B030D-6E8A-4147-A177-3AD203B41FA5}">
                      <a16:colId xmlns:a16="http://schemas.microsoft.com/office/drawing/2014/main" val="20002"/>
                    </a:ext>
                  </a:extLst>
                </a:gridCol>
                <a:gridCol w="812800">
                  <a:extLst>
                    <a:ext uri="{9D8B030D-6E8A-4147-A177-3AD203B41FA5}">
                      <a16:colId xmlns:a16="http://schemas.microsoft.com/office/drawing/2014/main" val="20003"/>
                    </a:ext>
                  </a:extLst>
                </a:gridCol>
              </a:tblGrid>
              <a:tr h="370840">
                <a:tc>
                  <a:txBody>
                    <a:bodyPr/>
                    <a:lstStyle/>
                    <a:p>
                      <a:endParaRPr lang="en-US" dirty="0"/>
                    </a:p>
                  </a:txBody>
                  <a:tcPr>
                    <a:lnB w="12700" cap="flat" cmpd="sng" algn="ctr">
                      <a:solidFill>
                        <a:schemeClr val="tx1"/>
                      </a:solidFill>
                      <a:prstDash val="solid"/>
                      <a:round/>
                      <a:headEnd type="none" w="med" len="med"/>
                      <a:tailEnd type="none" w="med" len="med"/>
                    </a:lnB>
                  </a:tcPr>
                </a:tc>
                <a:tc>
                  <a:txBody>
                    <a:bodyPr/>
                    <a:lstStyle/>
                    <a:p>
                      <a:endParaRPr lang="en-US" dirty="0"/>
                    </a:p>
                  </a:txBody>
                  <a:tcPr>
                    <a:lnB w="12700" cap="flat" cmpd="sng" algn="ctr">
                      <a:solidFill>
                        <a:schemeClr val="tx1"/>
                      </a:solidFill>
                      <a:prstDash val="solid"/>
                      <a:round/>
                      <a:headEnd type="none" w="med" len="med"/>
                      <a:tailEnd type="none" w="med" len="med"/>
                    </a:lnB>
                  </a:tcPr>
                </a:tc>
                <a:tc>
                  <a:txBody>
                    <a:bodyPr/>
                    <a:lstStyle/>
                    <a:p>
                      <a:endParaRPr lang="en-US" dirty="0"/>
                    </a:p>
                  </a:txBody>
                  <a:tcPr>
                    <a:lnB w="12700" cap="flat" cmpd="sng" algn="ctr">
                      <a:solidFill>
                        <a:schemeClr val="tx1"/>
                      </a:solidFill>
                      <a:prstDash val="solid"/>
                      <a:round/>
                      <a:headEnd type="none" w="med" len="med"/>
                      <a:tailEnd type="none" w="med" len="med"/>
                    </a:lnB>
                  </a:tcPr>
                </a:tc>
                <a:tc>
                  <a:txBody>
                    <a:bodyPr/>
                    <a:lstStyle/>
                    <a:p>
                      <a:endParaRPr lang="en-US"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US" dirty="0"/>
                        <a:t>  [0]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[1]</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[2]</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[3]</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
        <p:nvSpPr>
          <p:cNvPr id="33" name="TextBox 32"/>
          <p:cNvSpPr txBox="1"/>
          <p:nvPr/>
        </p:nvSpPr>
        <p:spPr>
          <a:xfrm>
            <a:off x="6355981" y="3940996"/>
            <a:ext cx="875763" cy="369332"/>
          </a:xfrm>
          <a:prstGeom prst="rect">
            <a:avLst/>
          </a:prstGeom>
          <a:noFill/>
        </p:spPr>
        <p:txBody>
          <a:bodyPr wrap="square" rtlCol="0">
            <a:spAutoFit/>
          </a:bodyPr>
          <a:lstStyle/>
          <a:p>
            <a:r>
              <a:rPr lang="en-US" b="1" dirty="0">
                <a:solidFill>
                  <a:schemeClr val="accent1"/>
                </a:solidFill>
              </a:rPr>
              <a:t>rear</a:t>
            </a:r>
          </a:p>
        </p:txBody>
      </p:sp>
      <p:sp>
        <p:nvSpPr>
          <p:cNvPr id="34" name="TextBox 33"/>
          <p:cNvSpPr txBox="1"/>
          <p:nvPr/>
        </p:nvSpPr>
        <p:spPr>
          <a:xfrm>
            <a:off x="7271018" y="5314790"/>
            <a:ext cx="1013341" cy="369332"/>
          </a:xfrm>
          <a:prstGeom prst="rect">
            <a:avLst/>
          </a:prstGeom>
          <a:noFill/>
        </p:spPr>
        <p:txBody>
          <a:bodyPr wrap="square" rtlCol="0">
            <a:spAutoFit/>
          </a:bodyPr>
          <a:lstStyle/>
          <a:p>
            <a:r>
              <a:rPr lang="en-US" sz="1600" b="1" dirty="0">
                <a:solidFill>
                  <a:schemeClr val="accent2"/>
                </a:solidFill>
              </a:rPr>
              <a:t>f</a:t>
            </a:r>
            <a:r>
              <a:rPr lang="en-US" b="1" dirty="0">
                <a:solidFill>
                  <a:schemeClr val="accent2"/>
                </a:solidFill>
              </a:rPr>
              <a:t>ront</a:t>
            </a:r>
            <a:endParaRPr lang="en-US" sz="1400" b="1" dirty="0">
              <a:solidFill>
                <a:schemeClr val="accent2"/>
              </a:solidFill>
            </a:endParaRPr>
          </a:p>
        </p:txBody>
      </p:sp>
      <p:sp>
        <p:nvSpPr>
          <p:cNvPr id="35" name="Up Arrow 34"/>
          <p:cNvSpPr/>
          <p:nvPr/>
        </p:nvSpPr>
        <p:spPr>
          <a:xfrm>
            <a:off x="7192470" y="5225052"/>
            <a:ext cx="78548" cy="249809"/>
          </a:xfrm>
          <a:prstGeom prst="up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Down Arrow 35"/>
          <p:cNvSpPr/>
          <p:nvPr/>
        </p:nvSpPr>
        <p:spPr>
          <a:xfrm>
            <a:off x="6317647" y="4207638"/>
            <a:ext cx="180304" cy="27655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7" name="Table 36"/>
          <p:cNvGraphicFramePr>
            <a:graphicFrameLocks noGrp="1"/>
          </p:cNvGraphicFramePr>
          <p:nvPr/>
        </p:nvGraphicFramePr>
        <p:xfrm>
          <a:off x="8830629" y="5799975"/>
          <a:ext cx="3200088" cy="741680"/>
        </p:xfrm>
        <a:graphic>
          <a:graphicData uri="http://schemas.openxmlformats.org/drawingml/2006/table">
            <a:tbl>
              <a:tblPr firstRow="1" bandRow="1">
                <a:tableStyleId>{5940675A-B579-460E-94D1-54222C63F5DA}</a:tableStyleId>
              </a:tblPr>
              <a:tblGrid>
                <a:gridCol w="761688">
                  <a:extLst>
                    <a:ext uri="{9D8B030D-6E8A-4147-A177-3AD203B41FA5}">
                      <a16:colId xmlns:a16="http://schemas.microsoft.com/office/drawing/2014/main" val="20000"/>
                    </a:ext>
                  </a:extLst>
                </a:gridCol>
                <a:gridCol w="812800">
                  <a:extLst>
                    <a:ext uri="{9D8B030D-6E8A-4147-A177-3AD203B41FA5}">
                      <a16:colId xmlns:a16="http://schemas.microsoft.com/office/drawing/2014/main" val="20001"/>
                    </a:ext>
                  </a:extLst>
                </a:gridCol>
                <a:gridCol w="812800">
                  <a:extLst>
                    <a:ext uri="{9D8B030D-6E8A-4147-A177-3AD203B41FA5}">
                      <a16:colId xmlns:a16="http://schemas.microsoft.com/office/drawing/2014/main" val="20002"/>
                    </a:ext>
                  </a:extLst>
                </a:gridCol>
                <a:gridCol w="812800">
                  <a:extLst>
                    <a:ext uri="{9D8B030D-6E8A-4147-A177-3AD203B41FA5}">
                      <a16:colId xmlns:a16="http://schemas.microsoft.com/office/drawing/2014/main" val="20003"/>
                    </a:ext>
                  </a:extLst>
                </a:gridCol>
              </a:tblGrid>
              <a:tr h="370840">
                <a:tc>
                  <a:txBody>
                    <a:bodyPr/>
                    <a:lstStyle/>
                    <a:p>
                      <a:endParaRPr lang="en-US" dirty="0"/>
                    </a:p>
                  </a:txBody>
                  <a:tcPr>
                    <a:lnB w="12700" cap="flat" cmpd="sng" algn="ctr">
                      <a:solidFill>
                        <a:schemeClr val="tx1"/>
                      </a:solidFill>
                      <a:prstDash val="solid"/>
                      <a:round/>
                      <a:headEnd type="none" w="med" len="med"/>
                      <a:tailEnd type="none" w="med" len="med"/>
                    </a:lnB>
                  </a:tcPr>
                </a:tc>
                <a:tc>
                  <a:txBody>
                    <a:bodyPr/>
                    <a:lstStyle/>
                    <a:p>
                      <a:endParaRPr lang="en-US" dirty="0"/>
                    </a:p>
                  </a:txBody>
                  <a:tcPr>
                    <a:lnB w="12700" cap="flat" cmpd="sng" algn="ctr">
                      <a:solidFill>
                        <a:schemeClr val="tx1"/>
                      </a:solidFill>
                      <a:prstDash val="solid"/>
                      <a:round/>
                      <a:headEnd type="none" w="med" len="med"/>
                      <a:tailEnd type="none" w="med" len="med"/>
                    </a:lnB>
                  </a:tcPr>
                </a:tc>
                <a:tc>
                  <a:txBody>
                    <a:bodyPr/>
                    <a:lstStyle/>
                    <a:p>
                      <a:endParaRPr lang="en-US" dirty="0"/>
                    </a:p>
                  </a:txBody>
                  <a:tcPr>
                    <a:lnB w="12700" cap="flat" cmpd="sng" algn="ctr">
                      <a:solidFill>
                        <a:schemeClr val="tx1"/>
                      </a:solidFill>
                      <a:prstDash val="solid"/>
                      <a:round/>
                      <a:headEnd type="none" w="med" len="med"/>
                      <a:tailEnd type="none" w="med" len="med"/>
                    </a:lnB>
                  </a:tcPr>
                </a:tc>
                <a:tc>
                  <a:txBody>
                    <a:bodyPr/>
                    <a:lstStyle/>
                    <a:p>
                      <a:endParaRPr lang="en-US"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US" dirty="0"/>
                        <a:t>  [0]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[1]</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[2]</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[3]</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
        <p:nvSpPr>
          <p:cNvPr id="38" name="TextBox 37"/>
          <p:cNvSpPr txBox="1"/>
          <p:nvPr/>
        </p:nvSpPr>
        <p:spPr>
          <a:xfrm>
            <a:off x="8374349" y="5301241"/>
            <a:ext cx="875763" cy="369332"/>
          </a:xfrm>
          <a:prstGeom prst="rect">
            <a:avLst/>
          </a:prstGeom>
          <a:noFill/>
        </p:spPr>
        <p:txBody>
          <a:bodyPr wrap="square" rtlCol="0">
            <a:spAutoFit/>
          </a:bodyPr>
          <a:lstStyle/>
          <a:p>
            <a:r>
              <a:rPr lang="en-US" b="1" dirty="0">
                <a:solidFill>
                  <a:schemeClr val="accent1"/>
                </a:solidFill>
              </a:rPr>
              <a:t>rear</a:t>
            </a:r>
          </a:p>
        </p:txBody>
      </p:sp>
      <p:sp>
        <p:nvSpPr>
          <p:cNvPr id="39" name="TextBox 38"/>
          <p:cNvSpPr txBox="1"/>
          <p:nvPr/>
        </p:nvSpPr>
        <p:spPr>
          <a:xfrm>
            <a:off x="8241586" y="6197152"/>
            <a:ext cx="1013341" cy="369332"/>
          </a:xfrm>
          <a:prstGeom prst="rect">
            <a:avLst/>
          </a:prstGeom>
          <a:noFill/>
        </p:spPr>
        <p:txBody>
          <a:bodyPr wrap="square" rtlCol="0">
            <a:spAutoFit/>
          </a:bodyPr>
          <a:lstStyle/>
          <a:p>
            <a:r>
              <a:rPr lang="en-US" sz="1600" b="1" dirty="0">
                <a:solidFill>
                  <a:schemeClr val="accent2"/>
                </a:solidFill>
              </a:rPr>
              <a:t>f</a:t>
            </a:r>
            <a:r>
              <a:rPr lang="en-US" b="1" dirty="0">
                <a:solidFill>
                  <a:schemeClr val="accent2"/>
                </a:solidFill>
              </a:rPr>
              <a:t>ront</a:t>
            </a:r>
            <a:endParaRPr lang="en-US" sz="1400" b="1" dirty="0">
              <a:solidFill>
                <a:schemeClr val="accent2"/>
              </a:solidFill>
            </a:endParaRPr>
          </a:p>
        </p:txBody>
      </p:sp>
      <p:sp>
        <p:nvSpPr>
          <p:cNvPr id="40" name="Up Arrow 39"/>
          <p:cNvSpPr/>
          <p:nvPr/>
        </p:nvSpPr>
        <p:spPr>
          <a:xfrm>
            <a:off x="8416245" y="6058698"/>
            <a:ext cx="71407" cy="249809"/>
          </a:xfrm>
          <a:prstGeom prst="up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Down Arrow 40"/>
          <p:cNvSpPr/>
          <p:nvPr/>
        </p:nvSpPr>
        <p:spPr>
          <a:xfrm>
            <a:off x="8336015" y="5567883"/>
            <a:ext cx="180304" cy="27655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8295598" y="5850926"/>
            <a:ext cx="312699" cy="276999"/>
          </a:xfrm>
          <a:prstGeom prst="rect">
            <a:avLst/>
          </a:prstGeom>
          <a:noFill/>
        </p:spPr>
        <p:txBody>
          <a:bodyPr wrap="square" rtlCol="0">
            <a:spAutoFit/>
          </a:bodyPr>
          <a:lstStyle/>
          <a:p>
            <a:r>
              <a:rPr lang="en-US" sz="1200" b="1" dirty="0"/>
              <a:t>-1</a:t>
            </a:r>
            <a:endParaRPr lang="en-US" b="1" dirty="0"/>
          </a:p>
        </p:txBody>
      </p:sp>
      <p:sp>
        <p:nvSpPr>
          <p:cNvPr id="43" name="TextBox 42"/>
          <p:cNvSpPr txBox="1"/>
          <p:nvPr/>
        </p:nvSpPr>
        <p:spPr>
          <a:xfrm>
            <a:off x="3460359" y="74945"/>
            <a:ext cx="1678593" cy="369332"/>
          </a:xfrm>
          <a:prstGeom prst="rect">
            <a:avLst/>
          </a:prstGeom>
          <a:noFill/>
        </p:spPr>
        <p:txBody>
          <a:bodyPr wrap="square" rtlCol="0">
            <a:spAutoFit/>
          </a:bodyPr>
          <a:lstStyle/>
          <a:p>
            <a:r>
              <a:rPr lang="en-US" b="1" u="sng" dirty="0"/>
              <a:t>Queue is empty</a:t>
            </a:r>
          </a:p>
        </p:txBody>
      </p:sp>
      <p:sp>
        <p:nvSpPr>
          <p:cNvPr id="44" name="Up Arrow 43"/>
          <p:cNvSpPr/>
          <p:nvPr/>
        </p:nvSpPr>
        <p:spPr>
          <a:xfrm rot="2555203">
            <a:off x="3212006" y="143029"/>
            <a:ext cx="314390" cy="39234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Curved Left Arrow 44"/>
          <p:cNvSpPr/>
          <p:nvPr/>
        </p:nvSpPr>
        <p:spPr>
          <a:xfrm>
            <a:off x="3962400" y="2237683"/>
            <a:ext cx="337255" cy="945013"/>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6" name="TextBox 45"/>
          <p:cNvSpPr txBox="1"/>
          <p:nvPr/>
        </p:nvSpPr>
        <p:spPr>
          <a:xfrm>
            <a:off x="4267663" y="2393789"/>
            <a:ext cx="1175657" cy="369332"/>
          </a:xfrm>
          <a:prstGeom prst="rect">
            <a:avLst/>
          </a:prstGeom>
          <a:noFill/>
        </p:spPr>
        <p:txBody>
          <a:bodyPr wrap="square" rtlCol="0">
            <a:spAutoFit/>
          </a:bodyPr>
          <a:lstStyle/>
          <a:p>
            <a:r>
              <a:rPr lang="en-US" dirty="0"/>
              <a:t>deQueue</a:t>
            </a:r>
          </a:p>
        </p:txBody>
      </p:sp>
      <p:sp>
        <p:nvSpPr>
          <p:cNvPr id="47" name="Curved Left Arrow 46"/>
          <p:cNvSpPr/>
          <p:nvPr/>
        </p:nvSpPr>
        <p:spPr>
          <a:xfrm>
            <a:off x="3848377" y="4207638"/>
            <a:ext cx="337255" cy="945013"/>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8" name="TextBox 47"/>
          <p:cNvSpPr txBox="1"/>
          <p:nvPr/>
        </p:nvSpPr>
        <p:spPr>
          <a:xfrm>
            <a:off x="4153640" y="4363744"/>
            <a:ext cx="1175657" cy="369332"/>
          </a:xfrm>
          <a:prstGeom prst="rect">
            <a:avLst/>
          </a:prstGeom>
          <a:noFill/>
        </p:spPr>
        <p:txBody>
          <a:bodyPr wrap="square" rtlCol="0">
            <a:spAutoFit/>
          </a:bodyPr>
          <a:lstStyle/>
          <a:p>
            <a:r>
              <a:rPr lang="en-US" dirty="0"/>
              <a:t>deQueue</a:t>
            </a:r>
          </a:p>
        </p:txBody>
      </p:sp>
      <p:sp>
        <p:nvSpPr>
          <p:cNvPr id="49" name="Curved Left Arrow 48"/>
          <p:cNvSpPr/>
          <p:nvPr/>
        </p:nvSpPr>
        <p:spPr>
          <a:xfrm>
            <a:off x="9250575" y="1108004"/>
            <a:ext cx="337255" cy="945013"/>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0" name="TextBox 49"/>
          <p:cNvSpPr txBox="1"/>
          <p:nvPr/>
        </p:nvSpPr>
        <p:spPr>
          <a:xfrm>
            <a:off x="9555838" y="1264110"/>
            <a:ext cx="1175657" cy="369332"/>
          </a:xfrm>
          <a:prstGeom prst="rect">
            <a:avLst/>
          </a:prstGeom>
          <a:noFill/>
        </p:spPr>
        <p:txBody>
          <a:bodyPr wrap="square" rtlCol="0">
            <a:spAutoFit/>
          </a:bodyPr>
          <a:lstStyle/>
          <a:p>
            <a:r>
              <a:rPr lang="en-US" dirty="0"/>
              <a:t>deQueue</a:t>
            </a:r>
          </a:p>
        </p:txBody>
      </p:sp>
      <p:sp>
        <p:nvSpPr>
          <p:cNvPr id="51" name="Curved Left Arrow 50"/>
          <p:cNvSpPr/>
          <p:nvPr/>
        </p:nvSpPr>
        <p:spPr>
          <a:xfrm>
            <a:off x="9233465" y="3068717"/>
            <a:ext cx="337255" cy="945013"/>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2" name="TextBox 51"/>
          <p:cNvSpPr txBox="1"/>
          <p:nvPr/>
        </p:nvSpPr>
        <p:spPr>
          <a:xfrm>
            <a:off x="9538728" y="3224823"/>
            <a:ext cx="1175657" cy="369332"/>
          </a:xfrm>
          <a:prstGeom prst="rect">
            <a:avLst/>
          </a:prstGeom>
          <a:noFill/>
        </p:spPr>
        <p:txBody>
          <a:bodyPr wrap="square" rtlCol="0">
            <a:spAutoFit/>
          </a:bodyPr>
          <a:lstStyle/>
          <a:p>
            <a:r>
              <a:rPr lang="en-US" dirty="0"/>
              <a:t>deQueue</a:t>
            </a:r>
          </a:p>
        </p:txBody>
      </p:sp>
      <p:sp>
        <p:nvSpPr>
          <p:cNvPr id="53" name="Curved Left Arrow 52"/>
          <p:cNvSpPr/>
          <p:nvPr/>
        </p:nvSpPr>
        <p:spPr>
          <a:xfrm>
            <a:off x="9538728" y="4733076"/>
            <a:ext cx="330986" cy="834807"/>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Footer Placeholder 1">
            <a:extLst>
              <a:ext uri="{FF2B5EF4-FFF2-40B4-BE49-F238E27FC236}">
                <a16:creationId xmlns:a16="http://schemas.microsoft.com/office/drawing/2014/main" id="{F1A008F8-87A3-4795-8F3A-0AC467BA48B1}"/>
              </a:ext>
            </a:extLst>
          </p:cNvPr>
          <p:cNvSpPr>
            <a:spLocks noGrp="1"/>
          </p:cNvSpPr>
          <p:nvPr>
            <p:ph type="ftr" sz="quarter" idx="11"/>
          </p:nvPr>
        </p:nvSpPr>
        <p:spPr/>
        <p:txBody>
          <a:bodyPr/>
          <a:lstStyle/>
          <a:p>
            <a:r>
              <a:rPr lang="en-IN"/>
              <a:t>Dr Somaraju Suvvari                                                                                                        NITP -- CS3401</a:t>
            </a:r>
          </a:p>
        </p:txBody>
      </p:sp>
      <p:sp>
        <p:nvSpPr>
          <p:cNvPr id="3" name="Slide Number Placeholder 2">
            <a:extLst>
              <a:ext uri="{FF2B5EF4-FFF2-40B4-BE49-F238E27FC236}">
                <a16:creationId xmlns:a16="http://schemas.microsoft.com/office/drawing/2014/main" id="{FED7F2DC-5D9F-4F28-9530-1BEF1C1FC56A}"/>
              </a:ext>
            </a:extLst>
          </p:cNvPr>
          <p:cNvSpPr>
            <a:spLocks noGrp="1"/>
          </p:cNvSpPr>
          <p:nvPr>
            <p:ph type="sldNum" sz="quarter" idx="12"/>
          </p:nvPr>
        </p:nvSpPr>
        <p:spPr/>
        <p:txBody>
          <a:bodyPr/>
          <a:lstStyle/>
          <a:p>
            <a:fld id="{11B1A458-33C9-4BF4-B91A-A10851AC5830}" type="slidenum">
              <a:rPr lang="en-IN" smtClean="0"/>
              <a:t>34</a:t>
            </a:fld>
            <a:endParaRPr lang="en-IN"/>
          </a:p>
        </p:txBody>
      </p:sp>
    </p:spTree>
    <p:extLst>
      <p:ext uri="{BB962C8B-B14F-4D97-AF65-F5344CB8AC3E}">
        <p14:creationId xmlns:p14="http://schemas.microsoft.com/office/powerpoint/2010/main" val="11781984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3743" y="132897"/>
            <a:ext cx="10515600" cy="479059"/>
          </a:xfrm>
        </p:spPr>
        <p:txBody>
          <a:bodyPr>
            <a:normAutofit fontScale="90000"/>
          </a:bodyPr>
          <a:lstStyle/>
          <a:p>
            <a:pPr algn="ctr"/>
            <a:r>
              <a:rPr lang="en-US" b="1" dirty="0">
                <a:latin typeface="Times New Roman" panose="02020603050405020304" pitchFamily="18" charset="0"/>
                <a:cs typeface="Times New Roman" panose="02020603050405020304" pitchFamily="18" charset="0"/>
              </a:rPr>
              <a:t>display()</a:t>
            </a:r>
          </a:p>
        </p:txBody>
      </p:sp>
      <p:sp>
        <p:nvSpPr>
          <p:cNvPr id="3" name="Content Placeholder 2"/>
          <p:cNvSpPr>
            <a:spLocks noGrp="1"/>
          </p:cNvSpPr>
          <p:nvPr>
            <p:ph idx="1"/>
          </p:nvPr>
        </p:nvSpPr>
        <p:spPr>
          <a:xfrm>
            <a:off x="373743" y="1101012"/>
            <a:ext cx="9143481" cy="5462348"/>
          </a:xfrm>
        </p:spPr>
        <p:txBody>
          <a:bodyPr>
            <a:noAutofit/>
          </a:bodyPr>
          <a:lstStyle/>
          <a:p>
            <a:r>
              <a:rPr lang="en-US" sz="1800" dirty="0">
                <a:latin typeface="Times New Roman" panose="02020603050405020304" pitchFamily="18" charset="0"/>
                <a:cs typeface="Times New Roman" panose="02020603050405020304" pitchFamily="18" charset="0"/>
              </a:rPr>
              <a:t>We can use the following steps to display the elements of a circular queue...</a:t>
            </a:r>
          </a:p>
          <a:p>
            <a:r>
              <a:rPr lang="en-US" sz="1800" b="1" dirty="0">
                <a:latin typeface="Times New Roman" panose="02020603050405020304" pitchFamily="18" charset="0"/>
                <a:cs typeface="Times New Roman" panose="02020603050405020304" pitchFamily="18" charset="0"/>
              </a:rPr>
              <a:t>Step 1 - </a:t>
            </a:r>
            <a:r>
              <a:rPr lang="en-US" sz="1800" dirty="0">
                <a:latin typeface="Times New Roman" panose="02020603050405020304" pitchFamily="18" charset="0"/>
                <a:cs typeface="Times New Roman" panose="02020603050405020304" pitchFamily="18" charset="0"/>
              </a:rPr>
              <a:t>Check whether </a:t>
            </a:r>
            <a:r>
              <a:rPr lang="en-US" sz="1800" b="1" dirty="0">
                <a:latin typeface="Times New Roman" panose="02020603050405020304" pitchFamily="18" charset="0"/>
                <a:cs typeface="Times New Roman" panose="02020603050405020304" pitchFamily="18" charset="0"/>
              </a:rPr>
              <a:t>queue</a:t>
            </a:r>
            <a:r>
              <a:rPr lang="en-US" sz="1800" dirty="0">
                <a:latin typeface="Times New Roman" panose="02020603050405020304" pitchFamily="18" charset="0"/>
                <a:cs typeface="Times New Roman" panose="02020603050405020304" pitchFamily="18" charset="0"/>
              </a:rPr>
              <a:t> is </a:t>
            </a:r>
            <a:r>
              <a:rPr lang="en-US" sz="1800" b="1" dirty="0">
                <a:latin typeface="Times New Roman" panose="02020603050405020304" pitchFamily="18" charset="0"/>
                <a:cs typeface="Times New Roman" panose="02020603050405020304" pitchFamily="18" charset="0"/>
              </a:rPr>
              <a:t>EMPTY</a:t>
            </a:r>
            <a:r>
              <a:rPr lang="en-US" sz="18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front == -1</a:t>
            </a:r>
            <a:r>
              <a:rPr lang="en-US" sz="1800" dirty="0">
                <a:latin typeface="Times New Roman" panose="02020603050405020304" pitchFamily="18" charset="0"/>
                <a:cs typeface="Times New Roman" panose="02020603050405020304" pitchFamily="18" charset="0"/>
              </a:rPr>
              <a:t>)</a:t>
            </a:r>
          </a:p>
          <a:p>
            <a:r>
              <a:rPr lang="en-US" sz="1800" b="1" dirty="0">
                <a:latin typeface="Times New Roman" panose="02020603050405020304" pitchFamily="18" charset="0"/>
                <a:cs typeface="Times New Roman" panose="02020603050405020304" pitchFamily="18" charset="0"/>
              </a:rPr>
              <a:t>Step 2 - </a:t>
            </a:r>
            <a:r>
              <a:rPr lang="en-US" sz="1800" dirty="0">
                <a:latin typeface="Times New Roman" panose="02020603050405020304" pitchFamily="18" charset="0"/>
                <a:cs typeface="Times New Roman" panose="02020603050405020304" pitchFamily="18" charset="0"/>
              </a:rPr>
              <a:t>If it is </a:t>
            </a:r>
            <a:r>
              <a:rPr lang="en-US" sz="1800" b="1" dirty="0">
                <a:latin typeface="Times New Roman" panose="02020603050405020304" pitchFamily="18" charset="0"/>
                <a:cs typeface="Times New Roman" panose="02020603050405020304" pitchFamily="18" charset="0"/>
              </a:rPr>
              <a:t>EMPTY</a:t>
            </a:r>
            <a:r>
              <a:rPr lang="en-US" sz="1800" dirty="0">
                <a:latin typeface="Times New Roman" panose="02020603050405020304" pitchFamily="18" charset="0"/>
                <a:cs typeface="Times New Roman" panose="02020603050405020304" pitchFamily="18" charset="0"/>
              </a:rPr>
              <a:t>, then display </a:t>
            </a:r>
            <a:r>
              <a:rPr lang="en-US" sz="1800" b="1" dirty="0">
                <a:latin typeface="Times New Roman" panose="02020603050405020304" pitchFamily="18" charset="0"/>
                <a:cs typeface="Times New Roman" panose="02020603050405020304" pitchFamily="18" charset="0"/>
              </a:rPr>
              <a:t>"Queue is EMPTY!!!"</a:t>
            </a:r>
            <a:r>
              <a:rPr lang="en-US" sz="1800" dirty="0">
                <a:latin typeface="Times New Roman" panose="02020603050405020304" pitchFamily="18" charset="0"/>
                <a:cs typeface="Times New Roman" panose="02020603050405020304" pitchFamily="18" charset="0"/>
              </a:rPr>
              <a:t> and terminate the function.</a:t>
            </a:r>
          </a:p>
          <a:p>
            <a:r>
              <a:rPr lang="en-US" sz="1800" b="1" dirty="0">
                <a:latin typeface="Times New Roman" panose="02020603050405020304" pitchFamily="18" charset="0"/>
                <a:cs typeface="Times New Roman" panose="02020603050405020304" pitchFamily="18" charset="0"/>
              </a:rPr>
              <a:t>Step 3 - </a:t>
            </a:r>
            <a:r>
              <a:rPr lang="en-US" sz="1800" dirty="0">
                <a:latin typeface="Times New Roman" panose="02020603050405020304" pitchFamily="18" charset="0"/>
                <a:cs typeface="Times New Roman" panose="02020603050405020304" pitchFamily="18" charset="0"/>
              </a:rPr>
              <a:t>If it is </a:t>
            </a:r>
            <a:r>
              <a:rPr lang="en-US" sz="1800" b="1" dirty="0">
                <a:latin typeface="Times New Roman" panose="02020603050405020304" pitchFamily="18" charset="0"/>
                <a:cs typeface="Times New Roman" panose="02020603050405020304" pitchFamily="18" charset="0"/>
              </a:rPr>
              <a:t>NOT EMPTY</a:t>
            </a:r>
            <a:r>
              <a:rPr lang="en-US" sz="1800" dirty="0">
                <a:latin typeface="Times New Roman" panose="02020603050405020304" pitchFamily="18" charset="0"/>
                <a:cs typeface="Times New Roman" panose="02020603050405020304" pitchFamily="18" charset="0"/>
              </a:rPr>
              <a:t>, then define an integer variable '</a:t>
            </a:r>
            <a:r>
              <a:rPr lang="en-US" sz="1800" b="1" dirty="0" err="1">
                <a:latin typeface="Times New Roman" panose="02020603050405020304" pitchFamily="18" charset="0"/>
                <a:cs typeface="Times New Roman" panose="02020603050405020304" pitchFamily="18" charset="0"/>
              </a:rPr>
              <a:t>i</a:t>
            </a:r>
            <a:r>
              <a:rPr lang="en-US" sz="1800" dirty="0">
                <a:latin typeface="Times New Roman" panose="02020603050405020304" pitchFamily="18" charset="0"/>
                <a:cs typeface="Times New Roman" panose="02020603050405020304" pitchFamily="18" charset="0"/>
              </a:rPr>
              <a:t>' and set '</a:t>
            </a:r>
            <a:r>
              <a:rPr lang="en-US" sz="1800" b="1" dirty="0" err="1">
                <a:latin typeface="Times New Roman" panose="02020603050405020304" pitchFamily="18" charset="0"/>
                <a:cs typeface="Times New Roman" panose="02020603050405020304" pitchFamily="18" charset="0"/>
              </a:rPr>
              <a:t>i</a:t>
            </a:r>
            <a:r>
              <a:rPr lang="en-US" sz="1800" dirty="0">
                <a:latin typeface="Times New Roman" panose="02020603050405020304" pitchFamily="18" charset="0"/>
                <a:cs typeface="Times New Roman" panose="02020603050405020304" pitchFamily="18" charset="0"/>
              </a:rPr>
              <a:t> = </a:t>
            </a:r>
            <a:r>
              <a:rPr lang="en-US" sz="1800" b="1" dirty="0">
                <a:latin typeface="Times New Roman" panose="02020603050405020304" pitchFamily="18" charset="0"/>
                <a:cs typeface="Times New Roman" panose="02020603050405020304" pitchFamily="18" charset="0"/>
              </a:rPr>
              <a:t>front</a:t>
            </a:r>
            <a:r>
              <a:rPr lang="en-US" sz="1800" dirty="0">
                <a:latin typeface="Times New Roman" panose="02020603050405020304" pitchFamily="18" charset="0"/>
                <a:cs typeface="Times New Roman" panose="02020603050405020304" pitchFamily="18" charset="0"/>
              </a:rPr>
              <a:t>'.</a:t>
            </a:r>
          </a:p>
          <a:p>
            <a:r>
              <a:rPr lang="en-US" sz="1800" b="1" dirty="0">
                <a:latin typeface="Times New Roman" panose="02020603050405020304" pitchFamily="18" charset="0"/>
                <a:cs typeface="Times New Roman" panose="02020603050405020304" pitchFamily="18" charset="0"/>
              </a:rPr>
              <a:t>Step 4 - </a:t>
            </a:r>
            <a:r>
              <a:rPr lang="en-US" sz="1800" dirty="0">
                <a:latin typeface="Times New Roman" panose="02020603050405020304" pitchFamily="18" charset="0"/>
                <a:cs typeface="Times New Roman" panose="02020603050405020304" pitchFamily="18" charset="0"/>
              </a:rPr>
              <a:t>Check whether '</a:t>
            </a:r>
            <a:r>
              <a:rPr lang="en-US" sz="1800" b="1" dirty="0">
                <a:latin typeface="Times New Roman" panose="02020603050405020304" pitchFamily="18" charset="0"/>
                <a:cs typeface="Times New Roman" panose="02020603050405020304" pitchFamily="18" charset="0"/>
              </a:rPr>
              <a:t>front &lt;= rear</a:t>
            </a:r>
            <a:r>
              <a:rPr lang="en-US" sz="1800" dirty="0">
                <a:latin typeface="Times New Roman" panose="02020603050405020304" pitchFamily="18" charset="0"/>
                <a:cs typeface="Times New Roman" panose="02020603050405020304" pitchFamily="18" charset="0"/>
              </a:rPr>
              <a:t>', if it is </a:t>
            </a:r>
            <a:r>
              <a:rPr lang="en-US" sz="1800" b="1" dirty="0">
                <a:latin typeface="Times New Roman" panose="02020603050405020304" pitchFamily="18" charset="0"/>
                <a:cs typeface="Times New Roman" panose="02020603050405020304" pitchFamily="18" charset="0"/>
              </a:rPr>
              <a:t>TRUE</a:t>
            </a:r>
            <a:r>
              <a:rPr lang="en-US" sz="1800" dirty="0">
                <a:latin typeface="Times New Roman" panose="02020603050405020304" pitchFamily="18" charset="0"/>
                <a:cs typeface="Times New Roman" panose="02020603050405020304" pitchFamily="18" charset="0"/>
              </a:rPr>
              <a:t>, then display '</a:t>
            </a:r>
            <a:r>
              <a:rPr lang="en-US" sz="1800" b="1" dirty="0">
                <a:latin typeface="Times New Roman" panose="02020603050405020304" pitchFamily="18" charset="0"/>
                <a:cs typeface="Times New Roman" panose="02020603050405020304" pitchFamily="18" charset="0"/>
              </a:rPr>
              <a:t>queue[</a:t>
            </a:r>
            <a:r>
              <a:rPr lang="en-US" sz="1800" b="1" dirty="0" err="1">
                <a:latin typeface="Times New Roman" panose="02020603050405020304" pitchFamily="18" charset="0"/>
                <a:cs typeface="Times New Roman" panose="02020603050405020304" pitchFamily="18" charset="0"/>
              </a:rPr>
              <a:t>i</a:t>
            </a:r>
            <a:r>
              <a:rPr lang="en-US" sz="1800" b="1" dirty="0">
                <a:latin typeface="Times New Roman" panose="02020603050405020304" pitchFamily="18" charset="0"/>
                <a:cs typeface="Times New Roman" panose="02020603050405020304" pitchFamily="18" charset="0"/>
              </a:rPr>
              <a:t>]</a:t>
            </a:r>
            <a:r>
              <a:rPr lang="en-US" sz="1800" dirty="0">
                <a:latin typeface="Times New Roman" panose="02020603050405020304" pitchFamily="18" charset="0"/>
                <a:cs typeface="Times New Roman" panose="02020603050405020304" pitchFamily="18" charset="0"/>
              </a:rPr>
              <a:t>' value and </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increment '</a:t>
            </a:r>
            <a:r>
              <a:rPr lang="en-US" sz="1800" b="1" dirty="0" err="1">
                <a:latin typeface="Times New Roman" panose="02020603050405020304" pitchFamily="18" charset="0"/>
                <a:cs typeface="Times New Roman" panose="02020603050405020304" pitchFamily="18" charset="0"/>
              </a:rPr>
              <a:t>i</a:t>
            </a:r>
            <a:r>
              <a:rPr lang="en-US" sz="1800" dirty="0">
                <a:latin typeface="Times New Roman" panose="02020603050405020304" pitchFamily="18" charset="0"/>
                <a:cs typeface="Times New Roman" panose="02020603050405020304" pitchFamily="18" charset="0"/>
              </a:rPr>
              <a:t>' value by one (</a:t>
            </a:r>
            <a:r>
              <a:rPr lang="en-US" sz="1800" b="1" dirty="0" err="1">
                <a:latin typeface="Times New Roman" panose="02020603050405020304" pitchFamily="18" charset="0"/>
                <a:cs typeface="Times New Roman" panose="02020603050405020304" pitchFamily="18" charset="0"/>
              </a:rPr>
              <a:t>i</a:t>
            </a:r>
            <a:r>
              <a:rPr lang="en-US" sz="1800" b="1" dirty="0">
                <a:latin typeface="Times New Roman" panose="02020603050405020304" pitchFamily="18" charset="0"/>
                <a:cs typeface="Times New Roman" panose="02020603050405020304" pitchFamily="18" charset="0"/>
              </a:rPr>
              <a:t>++</a:t>
            </a:r>
            <a:r>
              <a:rPr lang="en-US" sz="1800" dirty="0">
                <a:latin typeface="Times New Roman" panose="02020603050405020304" pitchFamily="18" charset="0"/>
                <a:cs typeface="Times New Roman" panose="02020603050405020304" pitchFamily="18" charset="0"/>
              </a:rPr>
              <a:t>). Repeat the same until '</a:t>
            </a:r>
            <a:r>
              <a:rPr lang="en-US" sz="1800" b="1" dirty="0" err="1">
                <a:latin typeface="Times New Roman" panose="02020603050405020304" pitchFamily="18" charset="0"/>
                <a:cs typeface="Times New Roman" panose="02020603050405020304" pitchFamily="18" charset="0"/>
              </a:rPr>
              <a:t>i</a:t>
            </a:r>
            <a:r>
              <a:rPr lang="en-US" sz="1800" b="1" dirty="0">
                <a:latin typeface="Times New Roman" panose="02020603050405020304" pitchFamily="18" charset="0"/>
                <a:cs typeface="Times New Roman" panose="02020603050405020304" pitchFamily="18" charset="0"/>
              </a:rPr>
              <a:t> &lt;= rear</a:t>
            </a:r>
            <a:r>
              <a:rPr lang="en-US" sz="1800" dirty="0">
                <a:latin typeface="Times New Roman" panose="02020603050405020304" pitchFamily="18" charset="0"/>
                <a:cs typeface="Times New Roman" panose="02020603050405020304" pitchFamily="18" charset="0"/>
              </a:rPr>
              <a:t>’ </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becomes </a:t>
            </a:r>
            <a:r>
              <a:rPr lang="en-US" sz="1800" b="1" dirty="0">
                <a:latin typeface="Times New Roman" panose="02020603050405020304" pitchFamily="18" charset="0"/>
                <a:cs typeface="Times New Roman" panose="02020603050405020304" pitchFamily="18" charset="0"/>
              </a:rPr>
              <a:t>FALSE</a:t>
            </a:r>
            <a:r>
              <a:rPr lang="en-US" sz="1800" dirty="0">
                <a:latin typeface="Times New Roman" panose="02020603050405020304" pitchFamily="18" charset="0"/>
                <a:cs typeface="Times New Roman" panose="02020603050405020304" pitchFamily="18" charset="0"/>
              </a:rPr>
              <a:t>.</a:t>
            </a:r>
          </a:p>
          <a:p>
            <a:r>
              <a:rPr lang="en-US" sz="1800" b="1" dirty="0">
                <a:latin typeface="Times New Roman" panose="02020603050405020304" pitchFamily="18" charset="0"/>
                <a:cs typeface="Times New Roman" panose="02020603050405020304" pitchFamily="18" charset="0"/>
              </a:rPr>
              <a:t>Step 5 - </a:t>
            </a:r>
            <a:r>
              <a:rPr lang="en-US" sz="1800" dirty="0">
                <a:latin typeface="Times New Roman" panose="02020603050405020304" pitchFamily="18" charset="0"/>
                <a:cs typeface="Times New Roman" panose="02020603050405020304" pitchFamily="18" charset="0"/>
              </a:rPr>
              <a:t>If '</a:t>
            </a:r>
            <a:r>
              <a:rPr lang="en-US" sz="1800" b="1" dirty="0">
                <a:latin typeface="Times New Roman" panose="02020603050405020304" pitchFamily="18" charset="0"/>
                <a:cs typeface="Times New Roman" panose="02020603050405020304" pitchFamily="18" charset="0"/>
              </a:rPr>
              <a:t>front &lt;= rear</a:t>
            </a:r>
            <a:r>
              <a:rPr lang="en-US" sz="1800" dirty="0">
                <a:latin typeface="Times New Roman" panose="02020603050405020304" pitchFamily="18" charset="0"/>
                <a:cs typeface="Times New Roman" panose="02020603050405020304" pitchFamily="18" charset="0"/>
              </a:rPr>
              <a:t>' is </a:t>
            </a:r>
            <a:r>
              <a:rPr lang="en-US" sz="1800" b="1" dirty="0">
                <a:latin typeface="Times New Roman" panose="02020603050405020304" pitchFamily="18" charset="0"/>
                <a:cs typeface="Times New Roman" panose="02020603050405020304" pitchFamily="18" charset="0"/>
              </a:rPr>
              <a:t>FALSE</a:t>
            </a:r>
            <a:r>
              <a:rPr lang="en-US" sz="1800" dirty="0">
                <a:latin typeface="Times New Roman" panose="02020603050405020304" pitchFamily="18" charset="0"/>
                <a:cs typeface="Times New Roman" panose="02020603050405020304" pitchFamily="18" charset="0"/>
              </a:rPr>
              <a:t>, then display '</a:t>
            </a:r>
            <a:r>
              <a:rPr lang="en-US" sz="1800" b="1" dirty="0">
                <a:latin typeface="Times New Roman" panose="02020603050405020304" pitchFamily="18" charset="0"/>
                <a:cs typeface="Times New Roman" panose="02020603050405020304" pitchFamily="18" charset="0"/>
              </a:rPr>
              <a:t>queue[</a:t>
            </a:r>
            <a:r>
              <a:rPr lang="en-US" sz="1800" b="1" dirty="0" err="1">
                <a:latin typeface="Times New Roman" panose="02020603050405020304" pitchFamily="18" charset="0"/>
                <a:cs typeface="Times New Roman" panose="02020603050405020304" pitchFamily="18" charset="0"/>
              </a:rPr>
              <a:t>i</a:t>
            </a:r>
            <a:r>
              <a:rPr lang="en-US" sz="1800" b="1" dirty="0">
                <a:latin typeface="Times New Roman" panose="02020603050405020304" pitchFamily="18" charset="0"/>
                <a:cs typeface="Times New Roman" panose="02020603050405020304" pitchFamily="18" charset="0"/>
              </a:rPr>
              <a:t>]</a:t>
            </a:r>
            <a:r>
              <a:rPr lang="en-US" sz="1800" dirty="0">
                <a:latin typeface="Times New Roman" panose="02020603050405020304" pitchFamily="18" charset="0"/>
                <a:cs typeface="Times New Roman" panose="02020603050405020304" pitchFamily="18" charset="0"/>
              </a:rPr>
              <a:t>' value and increment '</a:t>
            </a:r>
            <a:r>
              <a:rPr lang="en-US" sz="1800" b="1" dirty="0" err="1">
                <a:latin typeface="Times New Roman" panose="02020603050405020304" pitchFamily="18" charset="0"/>
                <a:cs typeface="Times New Roman" panose="02020603050405020304" pitchFamily="18" charset="0"/>
              </a:rPr>
              <a:t>i</a:t>
            </a:r>
            <a:r>
              <a:rPr lang="en-US" sz="1800" dirty="0">
                <a:latin typeface="Times New Roman" panose="02020603050405020304" pitchFamily="18" charset="0"/>
                <a:cs typeface="Times New Roman" panose="02020603050405020304" pitchFamily="18" charset="0"/>
              </a:rPr>
              <a:t>' value </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by one (</a:t>
            </a:r>
            <a:r>
              <a:rPr lang="en-US" sz="1800" b="1" dirty="0" err="1">
                <a:latin typeface="Times New Roman" panose="02020603050405020304" pitchFamily="18" charset="0"/>
                <a:cs typeface="Times New Roman" panose="02020603050405020304" pitchFamily="18" charset="0"/>
              </a:rPr>
              <a:t>i</a:t>
            </a:r>
            <a:r>
              <a:rPr lang="en-US" sz="1800" b="1" dirty="0">
                <a:latin typeface="Times New Roman" panose="02020603050405020304" pitchFamily="18" charset="0"/>
                <a:cs typeface="Times New Roman" panose="02020603050405020304" pitchFamily="18" charset="0"/>
              </a:rPr>
              <a:t>++</a:t>
            </a:r>
            <a:r>
              <a:rPr lang="en-US" sz="1800" dirty="0">
                <a:latin typeface="Times New Roman" panose="02020603050405020304" pitchFamily="18" charset="0"/>
                <a:cs typeface="Times New Roman" panose="02020603050405020304" pitchFamily="18" charset="0"/>
              </a:rPr>
              <a:t>). Repeat the same </a:t>
            </a:r>
            <a:r>
              <a:rPr lang="en-US" sz="1800" dirty="0" err="1">
                <a:latin typeface="Times New Roman" panose="02020603050405020304" pitchFamily="18" charset="0"/>
                <a:cs typeface="Times New Roman" panose="02020603050405020304" pitchFamily="18" charset="0"/>
              </a:rPr>
              <a:t>until'</a:t>
            </a:r>
            <a:r>
              <a:rPr lang="en-US" sz="1800" b="1" dirty="0" err="1">
                <a:latin typeface="Times New Roman" panose="02020603050405020304" pitchFamily="18" charset="0"/>
                <a:cs typeface="Times New Roman" panose="02020603050405020304" pitchFamily="18" charset="0"/>
              </a:rPr>
              <a:t>i</a:t>
            </a:r>
            <a:r>
              <a:rPr lang="en-US" sz="1800" b="1" dirty="0">
                <a:latin typeface="Times New Roman" panose="02020603050405020304" pitchFamily="18" charset="0"/>
                <a:cs typeface="Times New Roman" panose="02020603050405020304" pitchFamily="18" charset="0"/>
              </a:rPr>
              <a:t> &lt;= SIZE - 1</a:t>
            </a:r>
            <a:r>
              <a:rPr lang="en-US" sz="1800" dirty="0">
                <a:latin typeface="Times New Roman" panose="02020603050405020304" pitchFamily="18" charset="0"/>
                <a:cs typeface="Times New Roman" panose="02020603050405020304" pitchFamily="18" charset="0"/>
              </a:rPr>
              <a:t>' becomes </a:t>
            </a:r>
            <a:r>
              <a:rPr lang="en-US" sz="1800" b="1" dirty="0">
                <a:latin typeface="Times New Roman" panose="02020603050405020304" pitchFamily="18" charset="0"/>
                <a:cs typeface="Times New Roman" panose="02020603050405020304" pitchFamily="18" charset="0"/>
              </a:rPr>
              <a:t>FALSE</a:t>
            </a:r>
            <a:r>
              <a:rPr lang="en-US" sz="1800" dirty="0">
                <a:latin typeface="Times New Roman" panose="02020603050405020304" pitchFamily="18" charset="0"/>
                <a:cs typeface="Times New Roman" panose="02020603050405020304" pitchFamily="18" charset="0"/>
              </a:rPr>
              <a:t>.</a:t>
            </a:r>
          </a:p>
          <a:p>
            <a:r>
              <a:rPr lang="en-US" sz="1800" b="1" dirty="0">
                <a:latin typeface="Times New Roman" panose="02020603050405020304" pitchFamily="18" charset="0"/>
                <a:cs typeface="Times New Roman" panose="02020603050405020304" pitchFamily="18" charset="0"/>
              </a:rPr>
              <a:t>Step 6 - </a:t>
            </a:r>
            <a:r>
              <a:rPr lang="en-US" sz="1800" dirty="0">
                <a:latin typeface="Times New Roman" panose="02020603050405020304" pitchFamily="18" charset="0"/>
                <a:cs typeface="Times New Roman" panose="02020603050405020304" pitchFamily="18" charset="0"/>
              </a:rPr>
              <a:t>Set </a:t>
            </a:r>
            <a:r>
              <a:rPr lang="en-US" sz="1800" b="1" dirty="0" err="1">
                <a:latin typeface="Times New Roman" panose="02020603050405020304" pitchFamily="18" charset="0"/>
                <a:cs typeface="Times New Roman" panose="02020603050405020304" pitchFamily="18" charset="0"/>
              </a:rPr>
              <a:t>i</a:t>
            </a:r>
            <a:r>
              <a:rPr lang="en-US" sz="1800" dirty="0">
                <a:latin typeface="Times New Roman" panose="02020603050405020304" pitchFamily="18" charset="0"/>
                <a:cs typeface="Times New Roman" panose="02020603050405020304" pitchFamily="18" charset="0"/>
              </a:rPr>
              <a:t> to </a:t>
            </a:r>
            <a:r>
              <a:rPr lang="en-US" sz="1800" b="1" dirty="0">
                <a:latin typeface="Times New Roman" panose="02020603050405020304" pitchFamily="18" charset="0"/>
                <a:cs typeface="Times New Roman" panose="02020603050405020304" pitchFamily="18" charset="0"/>
              </a:rPr>
              <a:t>0</a:t>
            </a:r>
            <a:r>
              <a:rPr lang="en-US" sz="1800" dirty="0">
                <a:latin typeface="Times New Roman" panose="02020603050405020304" pitchFamily="18" charset="0"/>
                <a:cs typeface="Times New Roman" panose="02020603050405020304" pitchFamily="18" charset="0"/>
              </a:rPr>
              <a:t>.</a:t>
            </a:r>
          </a:p>
          <a:p>
            <a:r>
              <a:rPr lang="en-US" sz="1800" b="1" dirty="0">
                <a:latin typeface="Times New Roman" panose="02020603050405020304" pitchFamily="18" charset="0"/>
                <a:cs typeface="Times New Roman" panose="02020603050405020304" pitchFamily="18" charset="0"/>
              </a:rPr>
              <a:t>Step 7 - </a:t>
            </a:r>
            <a:r>
              <a:rPr lang="en-US" sz="1800" dirty="0">
                <a:latin typeface="Times New Roman" panose="02020603050405020304" pitchFamily="18" charset="0"/>
                <a:cs typeface="Times New Roman" panose="02020603050405020304" pitchFamily="18" charset="0"/>
              </a:rPr>
              <a:t>Again display '</a:t>
            </a:r>
            <a:r>
              <a:rPr lang="en-US" sz="1800" b="1" dirty="0">
                <a:latin typeface="Times New Roman" panose="02020603050405020304" pitchFamily="18" charset="0"/>
                <a:cs typeface="Times New Roman" panose="02020603050405020304" pitchFamily="18" charset="0"/>
              </a:rPr>
              <a:t>Queue[</a:t>
            </a:r>
            <a:r>
              <a:rPr lang="en-US" sz="1800" b="1" dirty="0" err="1">
                <a:latin typeface="Times New Roman" panose="02020603050405020304" pitchFamily="18" charset="0"/>
                <a:cs typeface="Times New Roman" panose="02020603050405020304" pitchFamily="18" charset="0"/>
              </a:rPr>
              <a:t>i</a:t>
            </a:r>
            <a:r>
              <a:rPr lang="en-US" sz="1800" b="1" dirty="0">
                <a:latin typeface="Times New Roman" panose="02020603050405020304" pitchFamily="18" charset="0"/>
                <a:cs typeface="Times New Roman" panose="02020603050405020304" pitchFamily="18" charset="0"/>
              </a:rPr>
              <a:t>]</a:t>
            </a:r>
            <a:r>
              <a:rPr lang="en-US" sz="1800" dirty="0">
                <a:latin typeface="Times New Roman" panose="02020603050405020304" pitchFamily="18" charset="0"/>
                <a:cs typeface="Times New Roman" panose="02020603050405020304" pitchFamily="18" charset="0"/>
              </a:rPr>
              <a:t>' value and increment </a:t>
            </a:r>
            <a:r>
              <a:rPr lang="en-US" sz="1800" b="1" dirty="0" err="1">
                <a:latin typeface="Times New Roman" panose="02020603050405020304" pitchFamily="18" charset="0"/>
                <a:cs typeface="Times New Roman" panose="02020603050405020304" pitchFamily="18" charset="0"/>
              </a:rPr>
              <a:t>i</a:t>
            </a:r>
            <a:r>
              <a:rPr lang="en-US" sz="1800" dirty="0">
                <a:latin typeface="Times New Roman" panose="02020603050405020304" pitchFamily="18" charset="0"/>
                <a:cs typeface="Times New Roman" panose="02020603050405020304" pitchFamily="18" charset="0"/>
              </a:rPr>
              <a:t> value by one (</a:t>
            </a:r>
            <a:r>
              <a:rPr lang="en-US" sz="1800" b="1" dirty="0" err="1">
                <a:latin typeface="Times New Roman" panose="02020603050405020304" pitchFamily="18" charset="0"/>
                <a:cs typeface="Times New Roman" panose="02020603050405020304" pitchFamily="18" charset="0"/>
              </a:rPr>
              <a:t>i</a:t>
            </a:r>
            <a:r>
              <a:rPr lang="en-US" sz="1800" b="1" dirty="0">
                <a:latin typeface="Times New Roman" panose="02020603050405020304" pitchFamily="18" charset="0"/>
                <a:cs typeface="Times New Roman" panose="02020603050405020304" pitchFamily="18" charset="0"/>
              </a:rPr>
              <a:t>++</a:t>
            </a:r>
            <a:r>
              <a:rPr lang="en-US" sz="1800" dirty="0">
                <a:latin typeface="Times New Roman" panose="02020603050405020304" pitchFamily="18" charset="0"/>
                <a:cs typeface="Times New Roman" panose="02020603050405020304" pitchFamily="18" charset="0"/>
              </a:rPr>
              <a:t>). Repeat the </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same until '</a:t>
            </a:r>
            <a:r>
              <a:rPr lang="en-US" sz="1800" b="1" dirty="0" err="1">
                <a:latin typeface="Times New Roman" panose="02020603050405020304" pitchFamily="18" charset="0"/>
                <a:cs typeface="Times New Roman" panose="02020603050405020304" pitchFamily="18" charset="0"/>
              </a:rPr>
              <a:t>i</a:t>
            </a:r>
            <a:r>
              <a:rPr lang="en-US" sz="1800" b="1" dirty="0">
                <a:latin typeface="Times New Roman" panose="02020603050405020304" pitchFamily="18" charset="0"/>
                <a:cs typeface="Times New Roman" panose="02020603050405020304" pitchFamily="18" charset="0"/>
              </a:rPr>
              <a:t> &lt;= rear</a:t>
            </a:r>
            <a:r>
              <a:rPr lang="en-US" sz="1800" dirty="0">
                <a:latin typeface="Times New Roman" panose="02020603050405020304" pitchFamily="18" charset="0"/>
                <a:cs typeface="Times New Roman" panose="02020603050405020304" pitchFamily="18" charset="0"/>
              </a:rPr>
              <a:t>' becomes </a:t>
            </a:r>
            <a:r>
              <a:rPr lang="en-US" sz="1800" b="1" dirty="0">
                <a:latin typeface="Times New Roman" panose="02020603050405020304" pitchFamily="18" charset="0"/>
                <a:cs typeface="Times New Roman" panose="02020603050405020304" pitchFamily="18" charset="0"/>
              </a:rPr>
              <a:t>FALSE</a:t>
            </a:r>
            <a:r>
              <a:rPr lang="en-US" sz="1800" dirty="0">
                <a:latin typeface="Times New Roman" panose="02020603050405020304" pitchFamily="18" charset="0"/>
                <a:cs typeface="Times New Roman" panose="02020603050405020304" pitchFamily="18" charset="0"/>
              </a:rPr>
              <a:t>.</a:t>
            </a:r>
          </a:p>
        </p:txBody>
      </p:sp>
      <p:graphicFrame>
        <p:nvGraphicFramePr>
          <p:cNvPr id="4" name="Table 3"/>
          <p:cNvGraphicFramePr>
            <a:graphicFrameLocks noGrp="1"/>
          </p:cNvGraphicFramePr>
          <p:nvPr>
            <p:extLst>
              <p:ext uri="{D42A27DB-BD31-4B8C-83A1-F6EECF244321}">
                <p14:modId xmlns:p14="http://schemas.microsoft.com/office/powerpoint/2010/main" val="3802986182"/>
              </p:ext>
            </p:extLst>
          </p:nvPr>
        </p:nvGraphicFramePr>
        <p:xfrm>
          <a:off x="8840177" y="735392"/>
          <a:ext cx="2996882" cy="741680"/>
        </p:xfrm>
        <a:graphic>
          <a:graphicData uri="http://schemas.openxmlformats.org/drawingml/2006/table">
            <a:tbl>
              <a:tblPr firstRow="1" bandRow="1">
                <a:tableStyleId>{5940675A-B579-460E-94D1-54222C63F5DA}</a:tableStyleId>
              </a:tblPr>
              <a:tblGrid>
                <a:gridCol w="713321">
                  <a:extLst>
                    <a:ext uri="{9D8B030D-6E8A-4147-A177-3AD203B41FA5}">
                      <a16:colId xmlns:a16="http://schemas.microsoft.com/office/drawing/2014/main" val="20000"/>
                    </a:ext>
                  </a:extLst>
                </a:gridCol>
                <a:gridCol w="761187">
                  <a:extLst>
                    <a:ext uri="{9D8B030D-6E8A-4147-A177-3AD203B41FA5}">
                      <a16:colId xmlns:a16="http://schemas.microsoft.com/office/drawing/2014/main" val="20001"/>
                    </a:ext>
                  </a:extLst>
                </a:gridCol>
                <a:gridCol w="761187">
                  <a:extLst>
                    <a:ext uri="{9D8B030D-6E8A-4147-A177-3AD203B41FA5}">
                      <a16:colId xmlns:a16="http://schemas.microsoft.com/office/drawing/2014/main" val="20002"/>
                    </a:ext>
                  </a:extLst>
                </a:gridCol>
                <a:gridCol w="761187">
                  <a:extLst>
                    <a:ext uri="{9D8B030D-6E8A-4147-A177-3AD203B41FA5}">
                      <a16:colId xmlns:a16="http://schemas.microsoft.com/office/drawing/2014/main" val="20003"/>
                    </a:ext>
                  </a:extLst>
                </a:gridCol>
              </a:tblGrid>
              <a:tr h="370840">
                <a:tc>
                  <a:txBody>
                    <a:bodyPr/>
                    <a:lstStyle/>
                    <a:p>
                      <a:r>
                        <a:rPr lang="en-US" dirty="0"/>
                        <a:t>10</a:t>
                      </a:r>
                    </a:p>
                  </a:txBody>
                  <a:tcPr>
                    <a:lnB w="12700" cap="flat" cmpd="sng" algn="ctr">
                      <a:solidFill>
                        <a:schemeClr val="tx1"/>
                      </a:solidFill>
                      <a:prstDash val="solid"/>
                      <a:round/>
                      <a:headEnd type="none" w="med" len="med"/>
                      <a:tailEnd type="none" w="med" len="med"/>
                    </a:lnB>
                  </a:tcPr>
                </a:tc>
                <a:tc>
                  <a:txBody>
                    <a:bodyPr/>
                    <a:lstStyle/>
                    <a:p>
                      <a:r>
                        <a:rPr lang="en-US" dirty="0"/>
                        <a:t>20</a:t>
                      </a:r>
                    </a:p>
                  </a:txBody>
                  <a:tcPr>
                    <a:lnB w="12700" cap="flat" cmpd="sng" algn="ctr">
                      <a:solidFill>
                        <a:schemeClr val="tx1"/>
                      </a:solidFill>
                      <a:prstDash val="solid"/>
                      <a:round/>
                      <a:headEnd type="none" w="med" len="med"/>
                      <a:tailEnd type="none" w="med" len="med"/>
                    </a:lnB>
                  </a:tcPr>
                </a:tc>
                <a:tc>
                  <a:txBody>
                    <a:bodyPr/>
                    <a:lstStyle/>
                    <a:p>
                      <a:r>
                        <a:rPr lang="en-US" dirty="0"/>
                        <a:t>30</a:t>
                      </a:r>
                    </a:p>
                  </a:txBody>
                  <a:tcPr>
                    <a:lnB w="12700" cap="flat" cmpd="sng" algn="ctr">
                      <a:solidFill>
                        <a:schemeClr val="tx1"/>
                      </a:solidFill>
                      <a:prstDash val="solid"/>
                      <a:round/>
                      <a:headEnd type="none" w="med" len="med"/>
                      <a:tailEnd type="none" w="med" len="med"/>
                    </a:lnB>
                  </a:tcPr>
                </a:tc>
                <a:tc>
                  <a:txBody>
                    <a:bodyPr/>
                    <a:lstStyle/>
                    <a:p>
                      <a:r>
                        <a:rPr lang="en-US" dirty="0"/>
                        <a:t>40</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US" dirty="0"/>
                        <a:t>  [0]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[1]</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[2]</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[3]</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
        <p:nvSpPr>
          <p:cNvPr id="5" name="TextBox 4"/>
          <p:cNvSpPr txBox="1"/>
          <p:nvPr/>
        </p:nvSpPr>
        <p:spPr>
          <a:xfrm>
            <a:off x="11230187" y="143760"/>
            <a:ext cx="875763" cy="369332"/>
          </a:xfrm>
          <a:prstGeom prst="rect">
            <a:avLst/>
          </a:prstGeom>
          <a:noFill/>
        </p:spPr>
        <p:txBody>
          <a:bodyPr wrap="square" rtlCol="0">
            <a:spAutoFit/>
          </a:bodyPr>
          <a:lstStyle/>
          <a:p>
            <a:r>
              <a:rPr lang="en-US" b="1" dirty="0">
                <a:solidFill>
                  <a:schemeClr val="accent1"/>
                </a:solidFill>
              </a:rPr>
              <a:t>rear</a:t>
            </a:r>
          </a:p>
        </p:txBody>
      </p:sp>
      <p:sp>
        <p:nvSpPr>
          <p:cNvPr id="6" name="TextBox 5"/>
          <p:cNvSpPr txBox="1"/>
          <p:nvPr/>
        </p:nvSpPr>
        <p:spPr>
          <a:xfrm>
            <a:off x="8883573" y="143760"/>
            <a:ext cx="1013341" cy="369332"/>
          </a:xfrm>
          <a:prstGeom prst="rect">
            <a:avLst/>
          </a:prstGeom>
          <a:noFill/>
        </p:spPr>
        <p:txBody>
          <a:bodyPr wrap="square" rtlCol="0">
            <a:spAutoFit/>
          </a:bodyPr>
          <a:lstStyle/>
          <a:p>
            <a:r>
              <a:rPr lang="en-US" sz="1600" b="1" dirty="0">
                <a:solidFill>
                  <a:schemeClr val="accent2"/>
                </a:solidFill>
              </a:rPr>
              <a:t>f</a:t>
            </a:r>
            <a:r>
              <a:rPr lang="en-US" b="1" dirty="0">
                <a:solidFill>
                  <a:schemeClr val="accent2"/>
                </a:solidFill>
              </a:rPr>
              <a:t>ront</a:t>
            </a:r>
            <a:endParaRPr lang="en-US" sz="1400" b="1" dirty="0">
              <a:solidFill>
                <a:schemeClr val="accent2"/>
              </a:solidFill>
            </a:endParaRPr>
          </a:p>
        </p:txBody>
      </p:sp>
      <p:sp>
        <p:nvSpPr>
          <p:cNvPr id="7" name="Up Arrow 6"/>
          <p:cNvSpPr/>
          <p:nvPr/>
        </p:nvSpPr>
        <p:spPr>
          <a:xfrm rot="10800000">
            <a:off x="9311695" y="423392"/>
            <a:ext cx="78548" cy="249809"/>
          </a:xfrm>
          <a:prstGeom prst="up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Down Arrow 7"/>
          <p:cNvSpPr/>
          <p:nvPr/>
        </p:nvSpPr>
        <p:spPr>
          <a:xfrm>
            <a:off x="11455045" y="470363"/>
            <a:ext cx="180304" cy="27655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9" name="Table 8"/>
          <p:cNvGraphicFramePr>
            <a:graphicFrameLocks noGrp="1"/>
          </p:cNvGraphicFramePr>
          <p:nvPr>
            <p:extLst>
              <p:ext uri="{D42A27DB-BD31-4B8C-83A1-F6EECF244321}">
                <p14:modId xmlns:p14="http://schemas.microsoft.com/office/powerpoint/2010/main" val="1046468025"/>
              </p:ext>
            </p:extLst>
          </p:nvPr>
        </p:nvGraphicFramePr>
        <p:xfrm>
          <a:off x="9043383" y="3045293"/>
          <a:ext cx="2996882" cy="741680"/>
        </p:xfrm>
        <a:graphic>
          <a:graphicData uri="http://schemas.openxmlformats.org/drawingml/2006/table">
            <a:tbl>
              <a:tblPr firstRow="1" bandRow="1">
                <a:tableStyleId>{5940675A-B579-460E-94D1-54222C63F5DA}</a:tableStyleId>
              </a:tblPr>
              <a:tblGrid>
                <a:gridCol w="713321">
                  <a:extLst>
                    <a:ext uri="{9D8B030D-6E8A-4147-A177-3AD203B41FA5}">
                      <a16:colId xmlns:a16="http://schemas.microsoft.com/office/drawing/2014/main" val="20000"/>
                    </a:ext>
                  </a:extLst>
                </a:gridCol>
                <a:gridCol w="761187">
                  <a:extLst>
                    <a:ext uri="{9D8B030D-6E8A-4147-A177-3AD203B41FA5}">
                      <a16:colId xmlns:a16="http://schemas.microsoft.com/office/drawing/2014/main" val="20001"/>
                    </a:ext>
                  </a:extLst>
                </a:gridCol>
                <a:gridCol w="761187">
                  <a:extLst>
                    <a:ext uri="{9D8B030D-6E8A-4147-A177-3AD203B41FA5}">
                      <a16:colId xmlns:a16="http://schemas.microsoft.com/office/drawing/2014/main" val="20002"/>
                    </a:ext>
                  </a:extLst>
                </a:gridCol>
                <a:gridCol w="761187">
                  <a:extLst>
                    <a:ext uri="{9D8B030D-6E8A-4147-A177-3AD203B41FA5}">
                      <a16:colId xmlns:a16="http://schemas.microsoft.com/office/drawing/2014/main" val="20003"/>
                    </a:ext>
                  </a:extLst>
                </a:gridCol>
              </a:tblGrid>
              <a:tr h="370840">
                <a:tc>
                  <a:txBody>
                    <a:bodyPr/>
                    <a:lstStyle/>
                    <a:p>
                      <a:r>
                        <a:rPr lang="en-US" dirty="0"/>
                        <a:t>80</a:t>
                      </a:r>
                    </a:p>
                  </a:txBody>
                  <a:tcPr>
                    <a:lnB w="12700" cap="flat" cmpd="sng" algn="ctr">
                      <a:solidFill>
                        <a:schemeClr val="tx1"/>
                      </a:solidFill>
                      <a:prstDash val="solid"/>
                      <a:round/>
                      <a:headEnd type="none" w="med" len="med"/>
                      <a:tailEnd type="none" w="med" len="med"/>
                    </a:lnB>
                  </a:tcPr>
                </a:tc>
                <a:tc>
                  <a:txBody>
                    <a:bodyPr/>
                    <a:lstStyle/>
                    <a:p>
                      <a:r>
                        <a:rPr lang="en-US" dirty="0"/>
                        <a:t>60</a:t>
                      </a:r>
                    </a:p>
                  </a:txBody>
                  <a:tcPr>
                    <a:lnB w="12700" cap="flat" cmpd="sng" algn="ctr">
                      <a:solidFill>
                        <a:schemeClr val="tx1"/>
                      </a:solidFill>
                      <a:prstDash val="solid"/>
                      <a:round/>
                      <a:headEnd type="none" w="med" len="med"/>
                      <a:tailEnd type="none" w="med" len="med"/>
                    </a:lnB>
                  </a:tcPr>
                </a:tc>
                <a:tc>
                  <a:txBody>
                    <a:bodyPr/>
                    <a:lstStyle/>
                    <a:p>
                      <a:r>
                        <a:rPr lang="en-US" dirty="0"/>
                        <a:t>30</a:t>
                      </a:r>
                    </a:p>
                  </a:txBody>
                  <a:tcPr>
                    <a:lnB w="12700" cap="flat" cmpd="sng" algn="ctr">
                      <a:solidFill>
                        <a:schemeClr val="tx1"/>
                      </a:solidFill>
                      <a:prstDash val="solid"/>
                      <a:round/>
                      <a:headEnd type="none" w="med" len="med"/>
                      <a:tailEnd type="none" w="med" len="med"/>
                    </a:lnB>
                  </a:tcPr>
                </a:tc>
                <a:tc>
                  <a:txBody>
                    <a:bodyPr/>
                    <a:lstStyle/>
                    <a:p>
                      <a:r>
                        <a:rPr lang="en-US" dirty="0"/>
                        <a:t>40</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US" dirty="0"/>
                        <a:t>  [0]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[1]</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[2]</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[3]</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
        <p:nvSpPr>
          <p:cNvPr id="10" name="TextBox 9"/>
          <p:cNvSpPr txBox="1"/>
          <p:nvPr/>
        </p:nvSpPr>
        <p:spPr>
          <a:xfrm>
            <a:off x="9767664" y="2378774"/>
            <a:ext cx="875763" cy="369332"/>
          </a:xfrm>
          <a:prstGeom prst="rect">
            <a:avLst/>
          </a:prstGeom>
          <a:noFill/>
        </p:spPr>
        <p:txBody>
          <a:bodyPr wrap="square" rtlCol="0">
            <a:spAutoFit/>
          </a:bodyPr>
          <a:lstStyle/>
          <a:p>
            <a:r>
              <a:rPr lang="en-US" b="1" dirty="0">
                <a:solidFill>
                  <a:schemeClr val="accent1"/>
                </a:solidFill>
              </a:rPr>
              <a:t>rear</a:t>
            </a:r>
          </a:p>
        </p:txBody>
      </p:sp>
      <p:sp>
        <p:nvSpPr>
          <p:cNvPr id="11" name="TextBox 10"/>
          <p:cNvSpPr txBox="1"/>
          <p:nvPr/>
        </p:nvSpPr>
        <p:spPr>
          <a:xfrm>
            <a:off x="10742468" y="2355743"/>
            <a:ext cx="712577" cy="369332"/>
          </a:xfrm>
          <a:prstGeom prst="rect">
            <a:avLst/>
          </a:prstGeom>
          <a:noFill/>
        </p:spPr>
        <p:txBody>
          <a:bodyPr wrap="square" rtlCol="0">
            <a:spAutoFit/>
          </a:bodyPr>
          <a:lstStyle/>
          <a:p>
            <a:r>
              <a:rPr lang="en-US" sz="1600" b="1" dirty="0">
                <a:solidFill>
                  <a:schemeClr val="accent2"/>
                </a:solidFill>
              </a:rPr>
              <a:t>f</a:t>
            </a:r>
            <a:r>
              <a:rPr lang="en-US" b="1" dirty="0">
                <a:solidFill>
                  <a:schemeClr val="accent2"/>
                </a:solidFill>
              </a:rPr>
              <a:t>ront</a:t>
            </a:r>
            <a:endParaRPr lang="en-US" sz="1400" b="1" dirty="0">
              <a:solidFill>
                <a:schemeClr val="accent2"/>
              </a:solidFill>
            </a:endParaRPr>
          </a:p>
        </p:txBody>
      </p:sp>
      <p:sp>
        <p:nvSpPr>
          <p:cNvPr id="12" name="Up Arrow 11"/>
          <p:cNvSpPr/>
          <p:nvPr/>
        </p:nvSpPr>
        <p:spPr>
          <a:xfrm rot="10800000">
            <a:off x="11020208" y="2760279"/>
            <a:ext cx="78548" cy="249809"/>
          </a:xfrm>
          <a:prstGeom prst="up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Down Arrow 12"/>
          <p:cNvSpPr/>
          <p:nvPr/>
        </p:nvSpPr>
        <p:spPr>
          <a:xfrm>
            <a:off x="9930850" y="2675961"/>
            <a:ext cx="180304" cy="27655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D733BC53-F152-4D55-9725-1BFE4A99F80C}"/>
              </a:ext>
            </a:extLst>
          </p:cNvPr>
          <p:cNvSpPr txBox="1"/>
          <p:nvPr/>
        </p:nvSpPr>
        <p:spPr>
          <a:xfrm>
            <a:off x="1336214" y="5747658"/>
            <a:ext cx="2809066"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Time Complexity = O(n</a:t>
            </a:r>
            <a:r>
              <a:rPr lang="en-US" dirty="0">
                <a:latin typeface="Times New Roman" panose="02020603050405020304" pitchFamily="18" charset="0"/>
                <a:cs typeface="Times New Roman" panose="02020603050405020304" pitchFamily="18" charset="0"/>
              </a:rPr>
              <a:t>)</a:t>
            </a:r>
            <a:endParaRPr lang="en-US" dirty="0"/>
          </a:p>
        </p:txBody>
      </p:sp>
      <p:sp>
        <p:nvSpPr>
          <p:cNvPr id="15" name="Footer Placeholder 14">
            <a:extLst>
              <a:ext uri="{FF2B5EF4-FFF2-40B4-BE49-F238E27FC236}">
                <a16:creationId xmlns:a16="http://schemas.microsoft.com/office/drawing/2014/main" id="{B3690370-4384-4844-897C-D08A5063C390}"/>
              </a:ext>
            </a:extLst>
          </p:cNvPr>
          <p:cNvSpPr>
            <a:spLocks noGrp="1"/>
          </p:cNvSpPr>
          <p:nvPr>
            <p:ph type="ftr" sz="quarter" idx="11"/>
          </p:nvPr>
        </p:nvSpPr>
        <p:spPr/>
        <p:txBody>
          <a:bodyPr/>
          <a:lstStyle/>
          <a:p>
            <a:r>
              <a:rPr lang="en-IN"/>
              <a:t>Dr Somaraju Suvvari                                                                                                        NITP -- CS3401</a:t>
            </a:r>
          </a:p>
        </p:txBody>
      </p:sp>
      <p:sp>
        <p:nvSpPr>
          <p:cNvPr id="16" name="Slide Number Placeholder 15">
            <a:extLst>
              <a:ext uri="{FF2B5EF4-FFF2-40B4-BE49-F238E27FC236}">
                <a16:creationId xmlns:a16="http://schemas.microsoft.com/office/drawing/2014/main" id="{63F360F2-858F-4FC6-BF8E-5321BF1C29F0}"/>
              </a:ext>
            </a:extLst>
          </p:cNvPr>
          <p:cNvSpPr>
            <a:spLocks noGrp="1"/>
          </p:cNvSpPr>
          <p:nvPr>
            <p:ph type="sldNum" sz="quarter" idx="12"/>
          </p:nvPr>
        </p:nvSpPr>
        <p:spPr/>
        <p:txBody>
          <a:bodyPr/>
          <a:lstStyle/>
          <a:p>
            <a:fld id="{11B1A458-33C9-4BF4-B91A-A10851AC5830}" type="slidenum">
              <a:rPr lang="en-IN" smtClean="0"/>
              <a:t>35</a:t>
            </a:fld>
            <a:endParaRPr lang="en-IN"/>
          </a:p>
        </p:txBody>
      </p:sp>
    </p:spTree>
    <p:extLst>
      <p:ext uri="{BB962C8B-B14F-4D97-AF65-F5344CB8AC3E}">
        <p14:creationId xmlns:p14="http://schemas.microsoft.com/office/powerpoint/2010/main" val="1611554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down)">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96955"/>
            <a:ext cx="10515600" cy="4880008"/>
          </a:xfrm>
        </p:spPr>
        <p:txBody>
          <a:bodyPr>
            <a:normAutofit/>
          </a:bodyPr>
          <a:lstStyle/>
          <a:p>
            <a:pPr marL="0" indent="0">
              <a:buNone/>
            </a:pPr>
            <a:endParaRPr lang="en-US" sz="2400" dirty="0">
              <a:latin typeface="Times New Roman" panose="02020603050405020304" pitchFamily="18" charset="0"/>
              <a:cs typeface="Times New Roman" panose="02020603050405020304" pitchFamily="18" charset="0"/>
            </a:endParaRPr>
          </a:p>
          <a:p>
            <a:pPr marL="457200" lvl="1" indent="0">
              <a:buNone/>
            </a:pPr>
            <a:endParaRPr lang="en-US" b="1" dirty="0">
              <a:latin typeface="Times New Roman" panose="02020603050405020304" pitchFamily="18" charset="0"/>
              <a:cs typeface="Times New Roman" panose="02020603050405020304" pitchFamily="18" charset="0"/>
            </a:endParaRPr>
          </a:p>
          <a:p>
            <a:pPr lvl="1"/>
            <a:endParaRPr lang="en-US" sz="3000" b="1" dirty="0">
              <a:latin typeface="Times New Roman" panose="02020603050405020304" pitchFamily="18" charset="0"/>
              <a:cs typeface="Times New Roman" panose="02020603050405020304" pitchFamily="18" charset="0"/>
            </a:endParaRPr>
          </a:p>
          <a:p>
            <a:pPr lvl="1"/>
            <a:endParaRPr lang="en-US" sz="3000" b="1" dirty="0">
              <a:latin typeface="Times New Roman" panose="02020603050405020304" pitchFamily="18" charset="0"/>
              <a:cs typeface="Times New Roman" panose="02020603050405020304" pitchFamily="18" charset="0"/>
            </a:endParaRPr>
          </a:p>
          <a:p>
            <a:pPr marL="457200" lvl="1" indent="0">
              <a:buNone/>
            </a:pPr>
            <a:r>
              <a:rPr lang="en-US" sz="3000" b="1" dirty="0">
                <a:latin typeface="Times New Roman" panose="02020603050405020304" pitchFamily="18" charset="0"/>
                <a:cs typeface="Times New Roman" panose="02020603050405020304" pitchFamily="18" charset="0"/>
              </a:rPr>
              <a:t>   Implementation of Double ended queue Using Arrays</a:t>
            </a:r>
          </a:p>
          <a:p>
            <a:pPr marL="457200" lvl="1" indent="0">
              <a:buNone/>
            </a:pPr>
            <a:endParaRPr lang="en-US" b="1" dirty="0">
              <a:latin typeface="Times New Roman" panose="02020603050405020304" pitchFamily="18" charset="0"/>
              <a:cs typeface="Times New Roman" panose="02020603050405020304" pitchFamily="18" charset="0"/>
            </a:endParaRPr>
          </a:p>
        </p:txBody>
      </p:sp>
      <p:sp>
        <p:nvSpPr>
          <p:cNvPr id="2" name="Footer Placeholder 1">
            <a:extLst>
              <a:ext uri="{FF2B5EF4-FFF2-40B4-BE49-F238E27FC236}">
                <a16:creationId xmlns:a16="http://schemas.microsoft.com/office/drawing/2014/main" id="{9AA73474-5372-4BC8-BAE5-CBDB38F6C657}"/>
              </a:ext>
            </a:extLst>
          </p:cNvPr>
          <p:cNvSpPr>
            <a:spLocks noGrp="1"/>
          </p:cNvSpPr>
          <p:nvPr>
            <p:ph type="ftr" sz="quarter" idx="11"/>
          </p:nvPr>
        </p:nvSpPr>
        <p:spPr/>
        <p:txBody>
          <a:bodyPr/>
          <a:lstStyle/>
          <a:p>
            <a:r>
              <a:rPr lang="en-IN"/>
              <a:t>Dr Somaraju Suvvari                                                                                                        NITP -- CS3401</a:t>
            </a:r>
          </a:p>
        </p:txBody>
      </p:sp>
      <p:sp>
        <p:nvSpPr>
          <p:cNvPr id="4" name="Slide Number Placeholder 3">
            <a:extLst>
              <a:ext uri="{FF2B5EF4-FFF2-40B4-BE49-F238E27FC236}">
                <a16:creationId xmlns:a16="http://schemas.microsoft.com/office/drawing/2014/main" id="{84021B2C-FE51-49E3-8F3A-AC281FB2C73B}"/>
              </a:ext>
            </a:extLst>
          </p:cNvPr>
          <p:cNvSpPr>
            <a:spLocks noGrp="1"/>
          </p:cNvSpPr>
          <p:nvPr>
            <p:ph type="sldNum" sz="quarter" idx="12"/>
          </p:nvPr>
        </p:nvSpPr>
        <p:spPr/>
        <p:txBody>
          <a:bodyPr/>
          <a:lstStyle/>
          <a:p>
            <a:fld id="{11B1A458-33C9-4BF4-B91A-A10851AC5830}" type="slidenum">
              <a:rPr lang="en-IN" smtClean="0"/>
              <a:t>36</a:t>
            </a:fld>
            <a:endParaRPr lang="en-IN"/>
          </a:p>
        </p:txBody>
      </p:sp>
    </p:spTree>
    <p:extLst>
      <p:ext uri="{BB962C8B-B14F-4D97-AF65-F5344CB8AC3E}">
        <p14:creationId xmlns:p14="http://schemas.microsoft.com/office/powerpoint/2010/main" val="37071944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498B4-BB9F-47D0-BA06-02F009909193}"/>
              </a:ext>
            </a:extLst>
          </p:cNvPr>
          <p:cNvSpPr>
            <a:spLocks noGrp="1"/>
          </p:cNvSpPr>
          <p:nvPr>
            <p:ph type="title"/>
          </p:nvPr>
        </p:nvSpPr>
        <p:spPr>
          <a:xfrm>
            <a:off x="838200" y="365126"/>
            <a:ext cx="10515600" cy="689234"/>
          </a:xfrm>
        </p:spPr>
        <p:txBody>
          <a:bodyPr>
            <a:normAutofit/>
          </a:bodyPr>
          <a:lstStyle/>
          <a:p>
            <a:pPr algn="ctr"/>
            <a:r>
              <a:rPr lang="en-IN" sz="3600" dirty="0">
                <a:latin typeface="Times New Roman" panose="02020603050405020304" pitchFamily="18" charset="0"/>
                <a:cs typeface="Times New Roman" panose="02020603050405020304" pitchFamily="18" charset="0"/>
              </a:rPr>
              <a:t>Double Ended Queue</a:t>
            </a:r>
          </a:p>
        </p:txBody>
      </p:sp>
      <p:sp>
        <p:nvSpPr>
          <p:cNvPr id="3" name="Content Placeholder 2">
            <a:extLst>
              <a:ext uri="{FF2B5EF4-FFF2-40B4-BE49-F238E27FC236}">
                <a16:creationId xmlns:a16="http://schemas.microsoft.com/office/drawing/2014/main" id="{9CF74FF3-18D7-4D5B-AA3E-4A54BECB25EB}"/>
              </a:ext>
            </a:extLst>
          </p:cNvPr>
          <p:cNvSpPr>
            <a:spLocks noGrp="1"/>
          </p:cNvSpPr>
          <p:nvPr>
            <p:ph idx="1"/>
          </p:nvPr>
        </p:nvSpPr>
        <p:spPr>
          <a:xfrm>
            <a:off x="838200" y="1212980"/>
            <a:ext cx="10515600" cy="4963983"/>
          </a:xfrm>
        </p:spPr>
        <p:txBody>
          <a:bodyPr>
            <a:normAutofit/>
          </a:bodyPr>
          <a:lstStyle/>
          <a:p>
            <a:pPr marL="0" indent="0" algn="just">
              <a:buNone/>
            </a:pPr>
            <a:r>
              <a:rPr lang="en-IN" sz="2400" dirty="0">
                <a:latin typeface="Times New Roman" panose="02020603050405020304" pitchFamily="18" charset="0"/>
                <a:cs typeface="Times New Roman" panose="02020603050405020304" pitchFamily="18" charset="0"/>
              </a:rPr>
              <a:t>Dequeue -   A queue where both the insertions and deletion operations are </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                         performed in both the ends.</a:t>
            </a:r>
          </a:p>
          <a:p>
            <a:pPr marL="0" indent="0" algn="just">
              <a:buNone/>
            </a:pPr>
            <a:endParaRPr lang="en-IN" sz="2400" dirty="0">
              <a:latin typeface="Times New Roman" panose="02020603050405020304" pitchFamily="18" charset="0"/>
              <a:cs typeface="Times New Roman" panose="02020603050405020304" pitchFamily="18" charset="0"/>
            </a:endParaRPr>
          </a:p>
          <a:p>
            <a:pPr marL="0" indent="0" algn="just">
              <a:buNone/>
            </a:pPr>
            <a:r>
              <a:rPr lang="en-IN" sz="2400" dirty="0">
                <a:latin typeface="Times New Roman" panose="02020603050405020304" pitchFamily="18" charset="0"/>
                <a:cs typeface="Times New Roman" panose="02020603050405020304" pitchFamily="18" charset="0"/>
              </a:rPr>
              <a:t>There are many ways to implement the deque, some of the implementations may not follow the principle of FIFO. We are following the implementation where it follows the FIFO principle with respective to in which way we inserted the elements.  We use four pointers, two referring at one end and the other two referring at the  other end.</a:t>
            </a:r>
          </a:p>
        </p:txBody>
      </p:sp>
      <p:sp>
        <p:nvSpPr>
          <p:cNvPr id="4" name="Footer Placeholder 3">
            <a:extLst>
              <a:ext uri="{FF2B5EF4-FFF2-40B4-BE49-F238E27FC236}">
                <a16:creationId xmlns:a16="http://schemas.microsoft.com/office/drawing/2014/main" id="{A083925A-2589-4536-9A28-059B838CA395}"/>
              </a:ext>
            </a:extLst>
          </p:cNvPr>
          <p:cNvSpPr>
            <a:spLocks noGrp="1"/>
          </p:cNvSpPr>
          <p:nvPr>
            <p:ph type="ftr" sz="quarter" idx="11"/>
          </p:nvPr>
        </p:nvSpPr>
        <p:spPr/>
        <p:txBody>
          <a:bodyPr/>
          <a:lstStyle/>
          <a:p>
            <a:r>
              <a:rPr lang="en-IN"/>
              <a:t>Dr Somaraju Suvvari                                                                                                        NITP -- CS3401</a:t>
            </a:r>
          </a:p>
        </p:txBody>
      </p:sp>
      <p:sp>
        <p:nvSpPr>
          <p:cNvPr id="5" name="Slide Number Placeholder 4">
            <a:extLst>
              <a:ext uri="{FF2B5EF4-FFF2-40B4-BE49-F238E27FC236}">
                <a16:creationId xmlns:a16="http://schemas.microsoft.com/office/drawing/2014/main" id="{74FB8D3D-2CFD-4E1D-969F-DE74CC4C9732}"/>
              </a:ext>
            </a:extLst>
          </p:cNvPr>
          <p:cNvSpPr>
            <a:spLocks noGrp="1"/>
          </p:cNvSpPr>
          <p:nvPr>
            <p:ph type="sldNum" sz="quarter" idx="12"/>
          </p:nvPr>
        </p:nvSpPr>
        <p:spPr/>
        <p:txBody>
          <a:bodyPr/>
          <a:lstStyle/>
          <a:p>
            <a:fld id="{11B1A458-33C9-4BF4-B91A-A10851AC5830}" type="slidenum">
              <a:rPr lang="en-IN" smtClean="0"/>
              <a:t>37</a:t>
            </a:fld>
            <a:endParaRPr lang="en-IN"/>
          </a:p>
        </p:txBody>
      </p:sp>
      <p:graphicFrame>
        <p:nvGraphicFramePr>
          <p:cNvPr id="7" name="Table 6">
            <a:extLst>
              <a:ext uri="{FF2B5EF4-FFF2-40B4-BE49-F238E27FC236}">
                <a16:creationId xmlns:a16="http://schemas.microsoft.com/office/drawing/2014/main" id="{1A8470FB-E839-45DC-BE22-DA3C3E3257FE}"/>
              </a:ext>
            </a:extLst>
          </p:cNvPr>
          <p:cNvGraphicFramePr>
            <a:graphicFrameLocks noGrp="1"/>
          </p:cNvGraphicFramePr>
          <p:nvPr>
            <p:extLst>
              <p:ext uri="{D42A27DB-BD31-4B8C-83A1-F6EECF244321}">
                <p14:modId xmlns:p14="http://schemas.microsoft.com/office/powerpoint/2010/main" val="2321410222"/>
              </p:ext>
            </p:extLst>
          </p:nvPr>
        </p:nvGraphicFramePr>
        <p:xfrm>
          <a:off x="2032000" y="5274180"/>
          <a:ext cx="8128000" cy="741680"/>
        </p:xfrm>
        <a:graphic>
          <a:graphicData uri="http://schemas.openxmlformats.org/drawingml/2006/table">
            <a:tbl>
              <a:tblPr firstRow="1" bandRow="1">
                <a:tableStyleId>{5940675A-B579-460E-94D1-54222C63F5DA}</a:tableStyleId>
              </a:tblPr>
              <a:tblGrid>
                <a:gridCol w="812800">
                  <a:extLst>
                    <a:ext uri="{9D8B030D-6E8A-4147-A177-3AD203B41FA5}">
                      <a16:colId xmlns:a16="http://schemas.microsoft.com/office/drawing/2014/main" val="20000"/>
                    </a:ext>
                  </a:extLst>
                </a:gridCol>
                <a:gridCol w="812800">
                  <a:extLst>
                    <a:ext uri="{9D8B030D-6E8A-4147-A177-3AD203B41FA5}">
                      <a16:colId xmlns:a16="http://schemas.microsoft.com/office/drawing/2014/main" val="20001"/>
                    </a:ext>
                  </a:extLst>
                </a:gridCol>
                <a:gridCol w="812800">
                  <a:extLst>
                    <a:ext uri="{9D8B030D-6E8A-4147-A177-3AD203B41FA5}">
                      <a16:colId xmlns:a16="http://schemas.microsoft.com/office/drawing/2014/main" val="20002"/>
                    </a:ext>
                  </a:extLst>
                </a:gridCol>
                <a:gridCol w="812800">
                  <a:extLst>
                    <a:ext uri="{9D8B030D-6E8A-4147-A177-3AD203B41FA5}">
                      <a16:colId xmlns:a16="http://schemas.microsoft.com/office/drawing/2014/main" val="20003"/>
                    </a:ext>
                  </a:extLst>
                </a:gridCol>
                <a:gridCol w="812800">
                  <a:extLst>
                    <a:ext uri="{9D8B030D-6E8A-4147-A177-3AD203B41FA5}">
                      <a16:colId xmlns:a16="http://schemas.microsoft.com/office/drawing/2014/main" val="20004"/>
                    </a:ext>
                  </a:extLst>
                </a:gridCol>
                <a:gridCol w="812800">
                  <a:extLst>
                    <a:ext uri="{9D8B030D-6E8A-4147-A177-3AD203B41FA5}">
                      <a16:colId xmlns:a16="http://schemas.microsoft.com/office/drawing/2014/main" val="20005"/>
                    </a:ext>
                  </a:extLst>
                </a:gridCol>
                <a:gridCol w="812800">
                  <a:extLst>
                    <a:ext uri="{9D8B030D-6E8A-4147-A177-3AD203B41FA5}">
                      <a16:colId xmlns:a16="http://schemas.microsoft.com/office/drawing/2014/main" val="20006"/>
                    </a:ext>
                  </a:extLst>
                </a:gridCol>
                <a:gridCol w="812800">
                  <a:extLst>
                    <a:ext uri="{9D8B030D-6E8A-4147-A177-3AD203B41FA5}">
                      <a16:colId xmlns:a16="http://schemas.microsoft.com/office/drawing/2014/main" val="20007"/>
                    </a:ext>
                  </a:extLst>
                </a:gridCol>
                <a:gridCol w="812800">
                  <a:extLst>
                    <a:ext uri="{9D8B030D-6E8A-4147-A177-3AD203B41FA5}">
                      <a16:colId xmlns:a16="http://schemas.microsoft.com/office/drawing/2014/main" val="20008"/>
                    </a:ext>
                  </a:extLst>
                </a:gridCol>
                <a:gridCol w="812800">
                  <a:extLst>
                    <a:ext uri="{9D8B030D-6E8A-4147-A177-3AD203B41FA5}">
                      <a16:colId xmlns:a16="http://schemas.microsoft.com/office/drawing/2014/main" val="20009"/>
                    </a:ext>
                  </a:extLst>
                </a:gridCol>
              </a:tblGrid>
              <a:tr h="370840">
                <a:tc>
                  <a:txBody>
                    <a:bodyPr/>
                    <a:lstStyle/>
                    <a:p>
                      <a:r>
                        <a:rPr lang="en-US" dirty="0"/>
                        <a:t>12</a:t>
                      </a:r>
                    </a:p>
                  </a:txBody>
                  <a:tcPr>
                    <a:lnB w="12700" cap="flat" cmpd="sng" algn="ctr">
                      <a:solidFill>
                        <a:schemeClr val="tx1"/>
                      </a:solidFill>
                      <a:prstDash val="solid"/>
                      <a:round/>
                      <a:headEnd type="none" w="med" len="med"/>
                      <a:tailEnd type="none" w="med" len="med"/>
                    </a:lnB>
                  </a:tcPr>
                </a:tc>
                <a:tc>
                  <a:txBody>
                    <a:bodyPr/>
                    <a:lstStyle/>
                    <a:p>
                      <a:r>
                        <a:rPr lang="en-US" dirty="0"/>
                        <a:t>24</a:t>
                      </a:r>
                    </a:p>
                  </a:txBody>
                  <a:tcPr>
                    <a:lnB w="12700" cap="flat" cmpd="sng" algn="ctr">
                      <a:solidFill>
                        <a:schemeClr val="tx1"/>
                      </a:solidFill>
                      <a:prstDash val="solid"/>
                      <a:round/>
                      <a:headEnd type="none" w="med" len="med"/>
                      <a:tailEnd type="none" w="med" len="med"/>
                    </a:lnB>
                  </a:tcPr>
                </a:tc>
                <a:tc>
                  <a:txBody>
                    <a:bodyPr/>
                    <a:lstStyle/>
                    <a:p>
                      <a:r>
                        <a:rPr lang="en-US" dirty="0"/>
                        <a:t>56</a:t>
                      </a:r>
                    </a:p>
                  </a:txBody>
                  <a:tcPr>
                    <a:lnB w="12700" cap="flat" cmpd="sng" algn="ctr">
                      <a:solidFill>
                        <a:schemeClr val="tx1"/>
                      </a:solidFill>
                      <a:prstDash val="solid"/>
                      <a:round/>
                      <a:headEnd type="none" w="med" len="med"/>
                      <a:tailEnd type="none" w="med" len="med"/>
                    </a:lnB>
                  </a:tcPr>
                </a:tc>
                <a:tc>
                  <a:txBody>
                    <a:bodyPr/>
                    <a:lstStyle/>
                    <a:p>
                      <a:r>
                        <a:rPr lang="en-US" dirty="0"/>
                        <a:t> 23</a:t>
                      </a:r>
                    </a:p>
                  </a:txBody>
                  <a:tcPr>
                    <a:lnB w="12700" cap="flat" cmpd="sng" algn="ctr">
                      <a:solidFill>
                        <a:schemeClr val="tx1"/>
                      </a:solidFill>
                      <a:prstDash val="solid"/>
                      <a:round/>
                      <a:headEnd type="none" w="med" len="med"/>
                      <a:tailEnd type="none" w="med" len="med"/>
                    </a:lnB>
                  </a:tcPr>
                </a:tc>
                <a:tc>
                  <a:txBody>
                    <a:bodyPr/>
                    <a:lstStyle/>
                    <a:p>
                      <a:endParaRPr lang="en-US"/>
                    </a:p>
                  </a:txBody>
                  <a:tcPr>
                    <a:lnB w="12700" cap="flat" cmpd="sng" algn="ctr">
                      <a:solidFill>
                        <a:schemeClr val="tx1"/>
                      </a:solidFill>
                      <a:prstDash val="solid"/>
                      <a:round/>
                      <a:headEnd type="none" w="med" len="med"/>
                      <a:tailEnd type="none" w="med" len="med"/>
                    </a:lnB>
                  </a:tcPr>
                </a:tc>
                <a:tc>
                  <a:txBody>
                    <a:bodyPr/>
                    <a:lstStyle/>
                    <a:p>
                      <a:endParaRPr lang="en-US"/>
                    </a:p>
                  </a:txBody>
                  <a:tcPr>
                    <a:lnB w="12700" cap="flat" cmpd="sng" algn="ctr">
                      <a:solidFill>
                        <a:schemeClr val="tx1"/>
                      </a:solidFill>
                      <a:prstDash val="solid"/>
                      <a:round/>
                      <a:headEnd type="none" w="med" len="med"/>
                      <a:tailEnd type="none" w="med" len="med"/>
                    </a:lnB>
                  </a:tcPr>
                </a:tc>
                <a:tc>
                  <a:txBody>
                    <a:bodyPr/>
                    <a:lstStyle/>
                    <a:p>
                      <a:r>
                        <a:rPr lang="en-US" dirty="0"/>
                        <a:t>98</a:t>
                      </a:r>
                    </a:p>
                  </a:txBody>
                  <a:tcPr>
                    <a:lnB w="12700" cap="flat" cmpd="sng" algn="ctr">
                      <a:solidFill>
                        <a:schemeClr val="tx1"/>
                      </a:solidFill>
                      <a:prstDash val="solid"/>
                      <a:round/>
                      <a:headEnd type="none" w="med" len="med"/>
                      <a:tailEnd type="none" w="med" len="med"/>
                    </a:lnB>
                  </a:tcPr>
                </a:tc>
                <a:tc>
                  <a:txBody>
                    <a:bodyPr/>
                    <a:lstStyle/>
                    <a:p>
                      <a:r>
                        <a:rPr lang="en-US" dirty="0"/>
                        <a:t>67</a:t>
                      </a:r>
                    </a:p>
                  </a:txBody>
                  <a:tcPr>
                    <a:lnB w="12700" cap="flat" cmpd="sng" algn="ctr">
                      <a:solidFill>
                        <a:schemeClr val="tx1"/>
                      </a:solidFill>
                      <a:prstDash val="solid"/>
                      <a:round/>
                      <a:headEnd type="none" w="med" len="med"/>
                      <a:tailEnd type="none" w="med" len="med"/>
                    </a:lnB>
                  </a:tcPr>
                </a:tc>
                <a:tc>
                  <a:txBody>
                    <a:bodyPr/>
                    <a:lstStyle/>
                    <a:p>
                      <a:r>
                        <a:rPr lang="en-US" dirty="0"/>
                        <a:t>43</a:t>
                      </a:r>
                    </a:p>
                  </a:txBody>
                  <a:tcPr>
                    <a:lnB w="12700" cap="flat" cmpd="sng" algn="ctr">
                      <a:solidFill>
                        <a:schemeClr val="tx1"/>
                      </a:solidFill>
                      <a:prstDash val="solid"/>
                      <a:round/>
                      <a:headEnd type="none" w="med" len="med"/>
                      <a:tailEnd type="none" w="med" len="med"/>
                    </a:lnB>
                  </a:tcPr>
                </a:tc>
                <a:tc>
                  <a:txBody>
                    <a:bodyPr/>
                    <a:lstStyle/>
                    <a:p>
                      <a:endParaRPr lang="en-US"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US" dirty="0"/>
                        <a:t>  [0]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[1]</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[2]</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[3]</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[4]</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[5]</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[6]</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[7]</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[8]</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[9]</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
        <p:nvSpPr>
          <p:cNvPr id="9" name="TextBox 8">
            <a:extLst>
              <a:ext uri="{FF2B5EF4-FFF2-40B4-BE49-F238E27FC236}">
                <a16:creationId xmlns:a16="http://schemas.microsoft.com/office/drawing/2014/main" id="{BCE8D9C4-4FAD-423C-9D33-7802FB06D8CB}"/>
              </a:ext>
            </a:extLst>
          </p:cNvPr>
          <p:cNvSpPr txBox="1"/>
          <p:nvPr/>
        </p:nvSpPr>
        <p:spPr>
          <a:xfrm>
            <a:off x="7133851" y="4521129"/>
            <a:ext cx="1234427" cy="461665"/>
          </a:xfrm>
          <a:prstGeom prst="rect">
            <a:avLst/>
          </a:prstGeom>
          <a:noFill/>
        </p:spPr>
        <p:txBody>
          <a:bodyPr wrap="square" rtlCol="0">
            <a:spAutoFit/>
          </a:bodyPr>
          <a:lstStyle/>
          <a:p>
            <a:r>
              <a:rPr lang="en-US" sz="2400" b="1" dirty="0">
                <a:solidFill>
                  <a:schemeClr val="accent1"/>
                </a:solidFill>
              </a:rPr>
              <a:t>Rear-2</a:t>
            </a:r>
            <a:endParaRPr lang="en-US" b="1" dirty="0">
              <a:solidFill>
                <a:schemeClr val="accent1"/>
              </a:solidFill>
            </a:endParaRPr>
          </a:p>
        </p:txBody>
      </p:sp>
      <p:sp>
        <p:nvSpPr>
          <p:cNvPr id="11" name="TextBox 10">
            <a:extLst>
              <a:ext uri="{FF2B5EF4-FFF2-40B4-BE49-F238E27FC236}">
                <a16:creationId xmlns:a16="http://schemas.microsoft.com/office/drawing/2014/main" id="{42E16508-78AE-4FCC-A297-131AAB534533}"/>
              </a:ext>
            </a:extLst>
          </p:cNvPr>
          <p:cNvSpPr txBox="1"/>
          <p:nvPr/>
        </p:nvSpPr>
        <p:spPr>
          <a:xfrm>
            <a:off x="2032000" y="4482405"/>
            <a:ext cx="1386640" cy="461665"/>
          </a:xfrm>
          <a:prstGeom prst="rect">
            <a:avLst/>
          </a:prstGeom>
          <a:noFill/>
        </p:spPr>
        <p:txBody>
          <a:bodyPr wrap="square" rtlCol="0">
            <a:spAutoFit/>
          </a:bodyPr>
          <a:lstStyle/>
          <a:p>
            <a:r>
              <a:rPr lang="en-US" sz="2400" b="1" dirty="0">
                <a:solidFill>
                  <a:schemeClr val="accent2"/>
                </a:solidFill>
              </a:rPr>
              <a:t>Front - 1</a:t>
            </a:r>
            <a:endParaRPr lang="en-US" b="1" dirty="0">
              <a:solidFill>
                <a:schemeClr val="accent2"/>
              </a:solidFill>
            </a:endParaRPr>
          </a:p>
        </p:txBody>
      </p:sp>
      <p:sp>
        <p:nvSpPr>
          <p:cNvPr id="13" name="Down Arrow 14">
            <a:extLst>
              <a:ext uri="{FF2B5EF4-FFF2-40B4-BE49-F238E27FC236}">
                <a16:creationId xmlns:a16="http://schemas.microsoft.com/office/drawing/2014/main" id="{74FC1400-A2EB-4EBA-98B2-46D44A3514B5}"/>
              </a:ext>
            </a:extLst>
          </p:cNvPr>
          <p:cNvSpPr/>
          <p:nvPr/>
        </p:nvSpPr>
        <p:spPr>
          <a:xfrm>
            <a:off x="7391428" y="4898221"/>
            <a:ext cx="180304" cy="27655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Down Arrow 14">
            <a:extLst>
              <a:ext uri="{FF2B5EF4-FFF2-40B4-BE49-F238E27FC236}">
                <a16:creationId xmlns:a16="http://schemas.microsoft.com/office/drawing/2014/main" id="{5340F829-DEAA-4F85-A8E4-4889EE8C67D7}"/>
              </a:ext>
            </a:extLst>
          </p:cNvPr>
          <p:cNvSpPr/>
          <p:nvPr/>
        </p:nvSpPr>
        <p:spPr>
          <a:xfrm>
            <a:off x="2325585" y="4861592"/>
            <a:ext cx="180304" cy="276552"/>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3EC79CEA-A1DF-4069-AD59-032FBDCB7357}"/>
              </a:ext>
            </a:extLst>
          </p:cNvPr>
          <p:cNvSpPr txBox="1"/>
          <p:nvPr/>
        </p:nvSpPr>
        <p:spPr>
          <a:xfrm>
            <a:off x="4521268" y="4498341"/>
            <a:ext cx="1234427" cy="461665"/>
          </a:xfrm>
          <a:prstGeom prst="rect">
            <a:avLst/>
          </a:prstGeom>
          <a:noFill/>
        </p:spPr>
        <p:txBody>
          <a:bodyPr wrap="square" rtlCol="0">
            <a:spAutoFit/>
          </a:bodyPr>
          <a:lstStyle/>
          <a:p>
            <a:r>
              <a:rPr lang="en-US" sz="2400" b="1" dirty="0">
                <a:solidFill>
                  <a:schemeClr val="accent1"/>
                </a:solidFill>
              </a:rPr>
              <a:t>Rear-1</a:t>
            </a:r>
            <a:endParaRPr lang="en-US" b="1" dirty="0">
              <a:solidFill>
                <a:schemeClr val="accent1"/>
              </a:solidFill>
            </a:endParaRPr>
          </a:p>
        </p:txBody>
      </p:sp>
      <p:sp>
        <p:nvSpPr>
          <p:cNvPr id="19" name="Down Arrow 14">
            <a:extLst>
              <a:ext uri="{FF2B5EF4-FFF2-40B4-BE49-F238E27FC236}">
                <a16:creationId xmlns:a16="http://schemas.microsoft.com/office/drawing/2014/main" id="{15027A84-F81A-455F-8A3C-770BBDBA675D}"/>
              </a:ext>
            </a:extLst>
          </p:cNvPr>
          <p:cNvSpPr/>
          <p:nvPr/>
        </p:nvSpPr>
        <p:spPr>
          <a:xfrm>
            <a:off x="4778845" y="4875433"/>
            <a:ext cx="180304" cy="27655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D07BCF62-B3EB-4D2D-BF2C-0EBCDF626EE8}"/>
              </a:ext>
            </a:extLst>
          </p:cNvPr>
          <p:cNvSpPr txBox="1"/>
          <p:nvPr/>
        </p:nvSpPr>
        <p:spPr>
          <a:xfrm>
            <a:off x="8530260" y="4482405"/>
            <a:ext cx="1386640" cy="461665"/>
          </a:xfrm>
          <a:prstGeom prst="rect">
            <a:avLst/>
          </a:prstGeom>
          <a:noFill/>
        </p:spPr>
        <p:txBody>
          <a:bodyPr wrap="square" rtlCol="0">
            <a:spAutoFit/>
          </a:bodyPr>
          <a:lstStyle/>
          <a:p>
            <a:r>
              <a:rPr lang="en-US" sz="2400" b="1" dirty="0">
                <a:solidFill>
                  <a:schemeClr val="accent2"/>
                </a:solidFill>
              </a:rPr>
              <a:t>Front - 2</a:t>
            </a:r>
            <a:endParaRPr lang="en-US" b="1" dirty="0">
              <a:solidFill>
                <a:schemeClr val="accent2"/>
              </a:solidFill>
            </a:endParaRPr>
          </a:p>
        </p:txBody>
      </p:sp>
      <p:sp>
        <p:nvSpPr>
          <p:cNvPr id="23" name="Down Arrow 14">
            <a:extLst>
              <a:ext uri="{FF2B5EF4-FFF2-40B4-BE49-F238E27FC236}">
                <a16:creationId xmlns:a16="http://schemas.microsoft.com/office/drawing/2014/main" id="{D6D880FF-3B32-46A3-9C71-1F5F98F1C2BB}"/>
              </a:ext>
            </a:extLst>
          </p:cNvPr>
          <p:cNvSpPr/>
          <p:nvPr/>
        </p:nvSpPr>
        <p:spPr>
          <a:xfrm>
            <a:off x="8800770" y="4914721"/>
            <a:ext cx="180304" cy="276552"/>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031435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41984" y="225167"/>
            <a:ext cx="7333861" cy="717226"/>
          </a:xfrm>
        </p:spPr>
        <p:txBody>
          <a:bodyPr>
            <a:normAutofit/>
          </a:bodyPr>
          <a:lstStyle/>
          <a:p>
            <a:pPr algn="ctr"/>
            <a:r>
              <a:rPr lang="en-US" sz="3600" dirty="0">
                <a:latin typeface="Times New Roman" panose="02020603050405020304" pitchFamily="18" charset="0"/>
                <a:cs typeface="Times New Roman" panose="02020603050405020304" pitchFamily="18" charset="0"/>
              </a:rPr>
              <a:t>DeQueue ADT (Array Based)</a:t>
            </a:r>
          </a:p>
        </p:txBody>
      </p:sp>
      <p:sp>
        <p:nvSpPr>
          <p:cNvPr id="3" name="Content Placeholder 2"/>
          <p:cNvSpPr>
            <a:spLocks noGrp="1"/>
          </p:cNvSpPr>
          <p:nvPr>
            <p:ph idx="1"/>
          </p:nvPr>
        </p:nvSpPr>
        <p:spPr>
          <a:xfrm>
            <a:off x="838200" y="1026367"/>
            <a:ext cx="10515600" cy="5150596"/>
          </a:xfrm>
        </p:spPr>
        <p:txBody>
          <a:bodyPr>
            <a:normAutofit fontScale="92500" lnSpcReduction="20000"/>
          </a:bodyPr>
          <a:lstStyle/>
          <a:p>
            <a:pPr marL="0" indent="0">
              <a:lnSpc>
                <a:spcPct val="150000"/>
              </a:lnSpc>
              <a:buNone/>
            </a:pPr>
            <a:r>
              <a:rPr lang="en-US" sz="2400" dirty="0">
                <a:latin typeface="Times New Roman" panose="02020603050405020304" pitchFamily="18" charset="0"/>
                <a:cs typeface="Times New Roman" panose="02020603050405020304" pitchFamily="18" charset="0"/>
              </a:rPr>
              <a:t>// Define the queue</a:t>
            </a:r>
          </a:p>
          <a:p>
            <a:pPr marL="0" indent="0">
              <a:lnSpc>
                <a:spcPct val="150000"/>
              </a:lnSpc>
              <a:buNone/>
            </a:pPr>
            <a:r>
              <a:rPr lang="en-US" sz="2400" dirty="0">
                <a:latin typeface="Times New Roman" panose="02020603050405020304" pitchFamily="18" charset="0"/>
                <a:cs typeface="Times New Roman" panose="02020603050405020304" pitchFamily="18" charset="0"/>
              </a:rPr>
              <a:t>#define MAX 100</a:t>
            </a:r>
          </a:p>
          <a:p>
            <a:pPr marL="0" indent="0">
              <a:lnSpc>
                <a:spcPct val="150000"/>
              </a:lnSpc>
              <a:buNone/>
            </a:pPr>
            <a:r>
              <a:rPr lang="en-US" sz="2400" dirty="0">
                <a:solidFill>
                  <a:srgbClr val="FF0000"/>
                </a:solidFill>
                <a:latin typeface="Times New Roman" panose="02020603050405020304" pitchFamily="18" charset="0"/>
                <a:cs typeface="Times New Roman" panose="02020603050405020304" pitchFamily="18" charset="0"/>
              </a:rPr>
              <a:t>Element Type deque[MAX];</a:t>
            </a:r>
          </a:p>
          <a:p>
            <a:pPr marL="0" indent="0">
              <a:lnSpc>
                <a:spcPct val="150000"/>
              </a:lnSpc>
              <a:buNone/>
            </a:pPr>
            <a:r>
              <a:rPr lang="en-US" sz="2400" dirty="0">
                <a:latin typeface="Times New Roman" panose="02020603050405020304" pitchFamily="18" charset="0"/>
                <a:cs typeface="Times New Roman" panose="02020603050405020304" pitchFamily="18" charset="0"/>
              </a:rPr>
              <a:t>int front1 = -1, rear1 = -1, front2 = MAX, rear2 = MAX; </a:t>
            </a:r>
          </a:p>
          <a:p>
            <a:pPr marL="0" indent="0">
              <a:lnSpc>
                <a:spcPct val="150000"/>
              </a:lnSpc>
              <a:buNone/>
            </a:pPr>
            <a:r>
              <a:rPr lang="en-US" sz="2400" dirty="0">
                <a:latin typeface="Times New Roman" panose="02020603050405020304" pitchFamily="18" charset="0"/>
                <a:cs typeface="Times New Roman" panose="02020603050405020304" pitchFamily="18" charset="0"/>
              </a:rPr>
              <a:t>// Define the set of operations on queue</a:t>
            </a:r>
          </a:p>
          <a:p>
            <a:pPr marL="0" indent="0">
              <a:lnSpc>
                <a:spcPct val="150000"/>
              </a:lnSpc>
              <a:buNone/>
            </a:pPr>
            <a:r>
              <a:rPr lang="en-US" sz="2400" dirty="0">
                <a:latin typeface="Times New Roman" panose="02020603050405020304" pitchFamily="18" charset="0"/>
                <a:cs typeface="Times New Roman" panose="02020603050405020304" pitchFamily="18" charset="0"/>
              </a:rPr>
              <a:t>void Enqueue(Element Type[], int, int, int, Element Type);   // front1, rear1, rear-2</a:t>
            </a:r>
          </a:p>
          <a:p>
            <a:pPr marL="0" indent="0">
              <a:lnSpc>
                <a:spcPct val="150000"/>
              </a:lnSpc>
              <a:buNone/>
            </a:pPr>
            <a:r>
              <a:rPr lang="en-US" sz="2400" dirty="0">
                <a:latin typeface="Times New Roman" panose="02020603050405020304" pitchFamily="18" charset="0"/>
                <a:cs typeface="Times New Roman" panose="02020603050405020304" pitchFamily="18" charset="0"/>
              </a:rPr>
              <a:t>Element Type Dequeue(Element Type[], int, int);   // fonr1, rear1</a:t>
            </a:r>
          </a:p>
          <a:p>
            <a:pPr marL="0" indent="0">
              <a:lnSpc>
                <a:spcPct val="150000"/>
              </a:lnSpc>
              <a:buNone/>
            </a:pPr>
            <a:r>
              <a:rPr lang="en-US" sz="2400" dirty="0">
                <a:latin typeface="Times New Roman" panose="02020603050405020304" pitchFamily="18" charset="0"/>
                <a:cs typeface="Times New Roman" panose="02020603050405020304" pitchFamily="18" charset="0"/>
              </a:rPr>
              <a:t>void Inject(Element Type[], int, int, int, Element Type);   // front2, rear2, rear-1</a:t>
            </a:r>
          </a:p>
          <a:p>
            <a:pPr marL="0" indent="0">
              <a:lnSpc>
                <a:spcPct val="150000"/>
              </a:lnSpc>
              <a:buNone/>
            </a:pPr>
            <a:r>
              <a:rPr lang="en-US" sz="2400" dirty="0">
                <a:latin typeface="Times New Roman" panose="02020603050405020304" pitchFamily="18" charset="0"/>
                <a:cs typeface="Times New Roman" panose="02020603050405020304" pitchFamily="18" charset="0"/>
              </a:rPr>
              <a:t>Element Type Eject(Element Type[], int, int);   // front1, rear1</a:t>
            </a:r>
          </a:p>
          <a:p>
            <a:pPr marL="0" indent="0">
              <a:lnSpc>
                <a:spcPct val="150000"/>
              </a:lnSpc>
              <a:buNone/>
            </a:pPr>
            <a:endParaRPr lang="en-US" sz="2400" dirty="0">
              <a:latin typeface="Times New Roman" panose="02020603050405020304" pitchFamily="18" charset="0"/>
              <a:cs typeface="Times New Roman" panose="02020603050405020304" pitchFamily="18" charset="0"/>
            </a:endParaRPr>
          </a:p>
          <a:p>
            <a:pPr marL="0" indent="0">
              <a:lnSpc>
                <a:spcPct val="150000"/>
              </a:lnSpc>
              <a:buNone/>
            </a:pPr>
            <a:endParaRPr lang="en-US" sz="2400" dirty="0">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77F3EC33-10BD-4109-B417-1ADA80256D0D}"/>
              </a:ext>
            </a:extLst>
          </p:cNvPr>
          <p:cNvSpPr>
            <a:spLocks noGrp="1"/>
          </p:cNvSpPr>
          <p:nvPr>
            <p:ph type="ftr" sz="quarter" idx="11"/>
          </p:nvPr>
        </p:nvSpPr>
        <p:spPr/>
        <p:txBody>
          <a:bodyPr/>
          <a:lstStyle/>
          <a:p>
            <a:r>
              <a:rPr lang="en-US"/>
              <a:t>Dr Somaraju Suvvari                                                                                                        NITP -- CS3401</a:t>
            </a:r>
          </a:p>
        </p:txBody>
      </p:sp>
      <p:sp>
        <p:nvSpPr>
          <p:cNvPr id="6" name="Slide Number Placeholder 5">
            <a:extLst>
              <a:ext uri="{FF2B5EF4-FFF2-40B4-BE49-F238E27FC236}">
                <a16:creationId xmlns:a16="http://schemas.microsoft.com/office/drawing/2014/main" id="{D4BBBB62-25C1-46FE-946A-CB49E909386A}"/>
              </a:ext>
            </a:extLst>
          </p:cNvPr>
          <p:cNvSpPr>
            <a:spLocks noGrp="1"/>
          </p:cNvSpPr>
          <p:nvPr>
            <p:ph type="sldNum" sz="quarter" idx="12"/>
          </p:nvPr>
        </p:nvSpPr>
        <p:spPr/>
        <p:txBody>
          <a:bodyPr/>
          <a:lstStyle/>
          <a:p>
            <a:fld id="{67D43647-D22D-4492-8DE9-AF3D87B5E9CD}" type="slidenum">
              <a:rPr lang="en-US" smtClean="0"/>
              <a:t>38</a:t>
            </a:fld>
            <a:endParaRPr lang="en-US"/>
          </a:p>
        </p:txBody>
      </p:sp>
    </p:spTree>
    <p:extLst>
      <p:ext uri="{BB962C8B-B14F-4D97-AF65-F5344CB8AC3E}">
        <p14:creationId xmlns:p14="http://schemas.microsoft.com/office/powerpoint/2010/main" val="36195653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2897" y="83977"/>
            <a:ext cx="7996335" cy="587828"/>
          </a:xfrm>
        </p:spPr>
        <p:txBody>
          <a:bodyPr>
            <a:normAutofit/>
          </a:bodyPr>
          <a:lstStyle/>
          <a:p>
            <a:pPr algn="ctr"/>
            <a:r>
              <a:rPr lang="en-US" sz="3600" b="1" dirty="0">
                <a:solidFill>
                  <a:schemeClr val="accent1"/>
                </a:solidFill>
                <a:latin typeface="Times New Roman" panose="02020603050405020304" pitchFamily="18" charset="0"/>
                <a:cs typeface="Times New Roman" panose="02020603050405020304" pitchFamily="18" charset="0"/>
              </a:rPr>
              <a:t>Enqueue</a:t>
            </a:r>
            <a:endParaRPr lang="en-US" sz="3600" dirty="0">
              <a:solidFill>
                <a:schemeClr val="accent1"/>
              </a:solidFill>
              <a:latin typeface="Times New Roman" panose="02020603050405020304" pitchFamily="18" charset="0"/>
              <a:cs typeface="Times New Roman" panose="02020603050405020304" pitchFamily="18" charset="0"/>
            </a:endParaRPr>
          </a:p>
        </p:txBody>
      </p:sp>
      <p:sp>
        <p:nvSpPr>
          <p:cNvPr id="5" name="Rectangle 4"/>
          <p:cNvSpPr/>
          <p:nvPr/>
        </p:nvSpPr>
        <p:spPr>
          <a:xfrm>
            <a:off x="379444" y="535988"/>
            <a:ext cx="11433111" cy="5011949"/>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en-US" sz="2400" b="1" dirty="0">
                <a:solidFill>
                  <a:srgbClr val="E00D50"/>
                </a:solidFill>
                <a:latin typeface="Times New Roman" panose="02020603050405020304" pitchFamily="18" charset="0"/>
                <a:cs typeface="Times New Roman" panose="02020603050405020304" pitchFamily="18" charset="0"/>
              </a:rPr>
              <a:t>enQueue(dequeue, front1, rear1, rear2, value) - Inserting value into the queue from the beginning</a:t>
            </a:r>
          </a:p>
          <a:p>
            <a:pPr marL="285750" indent="-285750" algn="just">
              <a:lnSpc>
                <a:spcPct val="150000"/>
              </a:lnSpc>
              <a:buFont typeface="Arial" panose="020B0604020202020204" pitchFamily="34" charset="0"/>
              <a:buChar char="•"/>
            </a:pPr>
            <a:r>
              <a:rPr lang="en-US" sz="2400" dirty="0">
                <a:solidFill>
                  <a:srgbClr val="333333"/>
                </a:solidFill>
                <a:latin typeface="Times New Roman" panose="02020603050405020304" pitchFamily="18" charset="0"/>
                <a:cs typeface="Times New Roman" panose="02020603050405020304" pitchFamily="18" charset="0"/>
              </a:rPr>
              <a:t>We can use the following steps to insert an element into the queue...</a:t>
            </a:r>
          </a:p>
          <a:p>
            <a:pPr algn="just">
              <a:lnSpc>
                <a:spcPct val="150000"/>
              </a:lnSpc>
              <a:buFont typeface="Arial" panose="020B0604020202020204" pitchFamily="34" charset="0"/>
              <a:buChar char="•"/>
            </a:pPr>
            <a:r>
              <a:rPr lang="en-US" sz="2400" b="1" dirty="0">
                <a:solidFill>
                  <a:srgbClr val="162F59"/>
                </a:solidFill>
                <a:latin typeface="Times New Roman" panose="02020603050405020304" pitchFamily="18" charset="0"/>
                <a:cs typeface="Times New Roman" panose="02020603050405020304" pitchFamily="18" charset="0"/>
              </a:rPr>
              <a:t> Step 1 -       </a:t>
            </a:r>
            <a:r>
              <a:rPr lang="en-US" sz="2400" dirty="0">
                <a:solidFill>
                  <a:srgbClr val="333333"/>
                </a:solidFill>
                <a:latin typeface="Times New Roman" panose="02020603050405020304" pitchFamily="18" charset="0"/>
                <a:cs typeface="Times New Roman" panose="02020603050405020304" pitchFamily="18" charset="0"/>
              </a:rPr>
              <a:t>Check whether </a:t>
            </a:r>
            <a:r>
              <a:rPr lang="en-US" sz="2400" b="1" dirty="0">
                <a:solidFill>
                  <a:srgbClr val="333333"/>
                </a:solidFill>
                <a:latin typeface="Times New Roman" panose="02020603050405020304" pitchFamily="18" charset="0"/>
                <a:cs typeface="Times New Roman" panose="02020603050405020304" pitchFamily="18" charset="0"/>
              </a:rPr>
              <a:t>queue</a:t>
            </a:r>
            <a:r>
              <a:rPr lang="en-US" sz="2400" dirty="0">
                <a:solidFill>
                  <a:srgbClr val="333333"/>
                </a:solidFill>
                <a:latin typeface="Times New Roman" panose="02020603050405020304" pitchFamily="18" charset="0"/>
                <a:cs typeface="Times New Roman" panose="02020603050405020304" pitchFamily="18" charset="0"/>
              </a:rPr>
              <a:t> is </a:t>
            </a:r>
            <a:r>
              <a:rPr lang="en-US" sz="2400" b="1" dirty="0">
                <a:solidFill>
                  <a:srgbClr val="333333"/>
                </a:solidFill>
                <a:latin typeface="Times New Roman" panose="02020603050405020304" pitchFamily="18" charset="0"/>
                <a:cs typeface="Times New Roman" panose="02020603050405020304" pitchFamily="18" charset="0"/>
              </a:rPr>
              <a:t>FULL</a:t>
            </a:r>
            <a:r>
              <a:rPr lang="en-US" sz="2400" dirty="0">
                <a:solidFill>
                  <a:srgbClr val="333333"/>
                </a:solidFill>
                <a:latin typeface="Times New Roman" panose="02020603050405020304" pitchFamily="18" charset="0"/>
                <a:cs typeface="Times New Roman" panose="02020603050405020304" pitchFamily="18" charset="0"/>
              </a:rPr>
              <a:t>. </a:t>
            </a:r>
          </a:p>
          <a:p>
            <a:pPr algn="just">
              <a:lnSpc>
                <a:spcPct val="150000"/>
              </a:lnSpc>
            </a:pPr>
            <a:r>
              <a:rPr lang="en-US" sz="2400" dirty="0">
                <a:solidFill>
                  <a:srgbClr val="333333"/>
                </a:solidFill>
                <a:latin typeface="Times New Roman" panose="02020603050405020304" pitchFamily="18" charset="0"/>
                <a:cs typeface="Times New Roman" panose="02020603050405020304" pitchFamily="18" charset="0"/>
              </a:rPr>
              <a:t>		(</a:t>
            </a:r>
            <a:r>
              <a:rPr lang="en-US" sz="2400" b="1" dirty="0">
                <a:solidFill>
                  <a:srgbClr val="333333"/>
                </a:solidFill>
                <a:latin typeface="Times New Roman" panose="02020603050405020304" pitchFamily="18" charset="0"/>
                <a:cs typeface="Times New Roman" panose="02020603050405020304" pitchFamily="18" charset="0"/>
              </a:rPr>
              <a:t>rear1 == rear2-1</a:t>
            </a:r>
            <a:r>
              <a:rPr lang="en-US" sz="2400" dirty="0">
                <a:solidFill>
                  <a:srgbClr val="333333"/>
                </a:solidFill>
                <a:latin typeface="Times New Roman" panose="02020603050405020304" pitchFamily="18" charset="0"/>
                <a:cs typeface="Times New Roman" panose="02020603050405020304" pitchFamily="18" charset="0"/>
              </a:rPr>
              <a:t>)</a:t>
            </a:r>
          </a:p>
          <a:p>
            <a:pPr algn="just">
              <a:lnSpc>
                <a:spcPct val="150000"/>
              </a:lnSpc>
              <a:buFont typeface="Arial" panose="020B0604020202020204" pitchFamily="34" charset="0"/>
              <a:buChar char="•"/>
            </a:pPr>
            <a:r>
              <a:rPr lang="en-US" sz="2400" b="1" dirty="0">
                <a:solidFill>
                  <a:srgbClr val="162F59"/>
                </a:solidFill>
                <a:latin typeface="Times New Roman" panose="02020603050405020304" pitchFamily="18" charset="0"/>
                <a:cs typeface="Times New Roman" panose="02020603050405020304" pitchFamily="18" charset="0"/>
              </a:rPr>
              <a:t> Step 2 - </a:t>
            </a:r>
            <a:r>
              <a:rPr lang="en-US" sz="2400" dirty="0">
                <a:solidFill>
                  <a:srgbClr val="333333"/>
                </a:solidFill>
                <a:latin typeface="Times New Roman" panose="02020603050405020304" pitchFamily="18" charset="0"/>
                <a:cs typeface="Times New Roman" panose="02020603050405020304" pitchFamily="18" charset="0"/>
              </a:rPr>
              <a:t>If it is </a:t>
            </a:r>
            <a:r>
              <a:rPr lang="en-US" sz="2400" b="1" dirty="0">
                <a:solidFill>
                  <a:srgbClr val="333333"/>
                </a:solidFill>
                <a:latin typeface="Times New Roman" panose="02020603050405020304" pitchFamily="18" charset="0"/>
                <a:cs typeface="Times New Roman" panose="02020603050405020304" pitchFamily="18" charset="0"/>
              </a:rPr>
              <a:t>FULL</a:t>
            </a:r>
            <a:r>
              <a:rPr lang="en-US" sz="2400" dirty="0">
                <a:solidFill>
                  <a:srgbClr val="333333"/>
                </a:solidFill>
                <a:latin typeface="Times New Roman" panose="02020603050405020304" pitchFamily="18" charset="0"/>
                <a:cs typeface="Times New Roman" panose="02020603050405020304" pitchFamily="18" charset="0"/>
              </a:rPr>
              <a:t>, then display </a:t>
            </a:r>
            <a:r>
              <a:rPr lang="en-US" sz="2400" b="1" dirty="0">
                <a:solidFill>
                  <a:srgbClr val="333333"/>
                </a:solidFill>
                <a:latin typeface="Times New Roman" panose="02020603050405020304" pitchFamily="18" charset="0"/>
                <a:cs typeface="Times New Roman" panose="02020603050405020304" pitchFamily="18" charset="0"/>
              </a:rPr>
              <a:t>"Queue is FULL!!! Insertion is not possible!!!"</a:t>
            </a:r>
            <a:r>
              <a:rPr lang="en-US" sz="2400" dirty="0">
                <a:solidFill>
                  <a:srgbClr val="333333"/>
                </a:solidFill>
                <a:latin typeface="Times New Roman" panose="02020603050405020304" pitchFamily="18" charset="0"/>
                <a:cs typeface="Times New Roman" panose="02020603050405020304" pitchFamily="18" charset="0"/>
              </a:rPr>
              <a:t> and 	     terminate the function.</a:t>
            </a:r>
          </a:p>
          <a:p>
            <a:pPr algn="just">
              <a:lnSpc>
                <a:spcPct val="150000"/>
              </a:lnSpc>
              <a:buFont typeface="Arial" panose="020B0604020202020204" pitchFamily="34" charset="0"/>
              <a:buChar char="•"/>
            </a:pPr>
            <a:r>
              <a:rPr lang="en-US" sz="2400" dirty="0">
                <a:solidFill>
                  <a:srgbClr val="333333"/>
                </a:solidFill>
                <a:latin typeface="Times New Roman" panose="02020603050405020304" pitchFamily="18" charset="0"/>
                <a:cs typeface="Times New Roman" panose="02020603050405020304" pitchFamily="18" charset="0"/>
              </a:rPr>
              <a:t>Step 3 -  If rear1 = -1 then set rear1 =0, front1 = 0; otherwise increment </a:t>
            </a:r>
            <a:r>
              <a:rPr lang="en-US" sz="2400" b="1" dirty="0">
                <a:solidFill>
                  <a:srgbClr val="333333"/>
                </a:solidFill>
                <a:latin typeface="Times New Roman" panose="02020603050405020304" pitchFamily="18" charset="0"/>
                <a:cs typeface="Times New Roman" panose="02020603050405020304" pitchFamily="18" charset="0"/>
              </a:rPr>
              <a:t>rear1</a:t>
            </a:r>
            <a:r>
              <a:rPr lang="en-US" sz="2400" dirty="0">
                <a:solidFill>
                  <a:srgbClr val="333333"/>
                </a:solidFill>
                <a:latin typeface="Times New Roman" panose="02020603050405020304" pitchFamily="18" charset="0"/>
                <a:cs typeface="Times New Roman" panose="02020603050405020304" pitchFamily="18" charset="0"/>
              </a:rPr>
              <a:t> value by one </a:t>
            </a:r>
          </a:p>
          <a:p>
            <a:pPr algn="just">
              <a:lnSpc>
                <a:spcPct val="150000"/>
              </a:lnSpc>
              <a:buFont typeface="Arial" panose="020B0604020202020204" pitchFamily="34" charset="0"/>
              <a:buChar char="•"/>
            </a:pPr>
            <a:r>
              <a:rPr lang="en-US" sz="2400" b="1" dirty="0">
                <a:solidFill>
                  <a:srgbClr val="162F59"/>
                </a:solidFill>
                <a:latin typeface="Times New Roman" panose="02020603050405020304" pitchFamily="18" charset="0"/>
                <a:cs typeface="Times New Roman" panose="02020603050405020304" pitchFamily="18" charset="0"/>
              </a:rPr>
              <a:t>Step 4 - </a:t>
            </a:r>
            <a:r>
              <a:rPr lang="en-US" sz="2400" dirty="0">
                <a:solidFill>
                  <a:srgbClr val="333333"/>
                </a:solidFill>
                <a:latin typeface="Times New Roman" panose="02020603050405020304" pitchFamily="18" charset="0"/>
                <a:cs typeface="Times New Roman" panose="02020603050405020304" pitchFamily="18" charset="0"/>
              </a:rPr>
              <a:t>set de</a:t>
            </a:r>
            <a:r>
              <a:rPr lang="en-US" sz="2400" b="1" dirty="0">
                <a:solidFill>
                  <a:srgbClr val="333333"/>
                </a:solidFill>
                <a:latin typeface="Times New Roman" panose="02020603050405020304" pitchFamily="18" charset="0"/>
                <a:cs typeface="Times New Roman" panose="02020603050405020304" pitchFamily="18" charset="0"/>
              </a:rPr>
              <a:t>queue[rear1]</a:t>
            </a:r>
            <a:r>
              <a:rPr lang="en-US" sz="2400" dirty="0">
                <a:solidFill>
                  <a:srgbClr val="333333"/>
                </a:solidFill>
                <a:latin typeface="Times New Roman" panose="02020603050405020304" pitchFamily="18" charset="0"/>
                <a:cs typeface="Times New Roman" panose="02020603050405020304" pitchFamily="18" charset="0"/>
              </a:rPr>
              <a:t> = </a:t>
            </a:r>
            <a:r>
              <a:rPr lang="en-US" sz="2400" b="1" dirty="0">
                <a:solidFill>
                  <a:srgbClr val="333333"/>
                </a:solidFill>
                <a:latin typeface="Times New Roman" panose="02020603050405020304" pitchFamily="18" charset="0"/>
                <a:cs typeface="Times New Roman" panose="02020603050405020304" pitchFamily="18" charset="0"/>
              </a:rPr>
              <a:t>value</a:t>
            </a:r>
            <a:r>
              <a:rPr lang="en-US" sz="2400" dirty="0">
                <a:solidFill>
                  <a:srgbClr val="333333"/>
                </a:solidFill>
                <a:latin typeface="Times New Roman" panose="02020603050405020304" pitchFamily="18" charset="0"/>
                <a:cs typeface="Times New Roman" panose="02020603050405020304" pitchFamily="18" charset="0"/>
              </a:rPr>
              <a:t>.</a:t>
            </a:r>
            <a:endParaRPr lang="en-US" sz="2400" b="0" i="0" dirty="0">
              <a:solidFill>
                <a:srgbClr val="333333"/>
              </a:solidFill>
              <a:effectLst/>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32CBEEB0-8B2E-4144-84A8-0EC7D1D70FBF}"/>
              </a:ext>
            </a:extLst>
          </p:cNvPr>
          <p:cNvSpPr txBox="1"/>
          <p:nvPr/>
        </p:nvSpPr>
        <p:spPr>
          <a:xfrm>
            <a:off x="9171855" y="5363271"/>
            <a:ext cx="2809066" cy="369332"/>
          </a:xfrm>
          <a:prstGeom prst="rect">
            <a:avLst/>
          </a:prstGeom>
          <a:noFill/>
        </p:spPr>
        <p:txBody>
          <a:bodyPr wrap="square" rtlCol="0">
            <a:spAutoFit/>
          </a:bodyPr>
          <a:lstStyle/>
          <a:p>
            <a:r>
              <a:rPr lang="en-US" b="1" dirty="0">
                <a:solidFill>
                  <a:srgbClr val="FF0000"/>
                </a:solidFill>
                <a:latin typeface="Times New Roman" panose="02020603050405020304" pitchFamily="18" charset="0"/>
                <a:cs typeface="Times New Roman" panose="02020603050405020304" pitchFamily="18" charset="0"/>
              </a:rPr>
              <a:t>Time Complexity = O(1</a:t>
            </a:r>
            <a:r>
              <a:rPr lang="en-US" dirty="0">
                <a:solidFill>
                  <a:srgbClr val="FF0000"/>
                </a:solidFill>
                <a:latin typeface="Times New Roman" panose="02020603050405020304" pitchFamily="18" charset="0"/>
                <a:cs typeface="Times New Roman" panose="02020603050405020304" pitchFamily="18" charset="0"/>
              </a:rPr>
              <a:t>)</a:t>
            </a:r>
            <a:endParaRPr lang="en-US" dirty="0">
              <a:solidFill>
                <a:srgbClr val="FF0000"/>
              </a:solidFill>
            </a:endParaRPr>
          </a:p>
        </p:txBody>
      </p:sp>
      <p:sp>
        <p:nvSpPr>
          <p:cNvPr id="3" name="Footer Placeholder 2">
            <a:extLst>
              <a:ext uri="{FF2B5EF4-FFF2-40B4-BE49-F238E27FC236}">
                <a16:creationId xmlns:a16="http://schemas.microsoft.com/office/drawing/2014/main" id="{6041EFDF-7251-44A4-86A1-78B1BA40A293}"/>
              </a:ext>
            </a:extLst>
          </p:cNvPr>
          <p:cNvSpPr>
            <a:spLocks noGrp="1"/>
          </p:cNvSpPr>
          <p:nvPr>
            <p:ph type="ftr" sz="quarter" idx="11"/>
          </p:nvPr>
        </p:nvSpPr>
        <p:spPr/>
        <p:txBody>
          <a:bodyPr/>
          <a:lstStyle/>
          <a:p>
            <a:r>
              <a:rPr lang="en-IN"/>
              <a:t>Dr Somaraju Suvvari                                                                                                        NITP -- CS3401</a:t>
            </a:r>
          </a:p>
        </p:txBody>
      </p:sp>
      <p:sp>
        <p:nvSpPr>
          <p:cNvPr id="4" name="Slide Number Placeholder 3">
            <a:extLst>
              <a:ext uri="{FF2B5EF4-FFF2-40B4-BE49-F238E27FC236}">
                <a16:creationId xmlns:a16="http://schemas.microsoft.com/office/drawing/2014/main" id="{1D6E4D11-DB6D-4DAD-BC0F-078D273B8DDB}"/>
              </a:ext>
            </a:extLst>
          </p:cNvPr>
          <p:cNvSpPr>
            <a:spLocks noGrp="1"/>
          </p:cNvSpPr>
          <p:nvPr>
            <p:ph type="sldNum" sz="quarter" idx="12"/>
          </p:nvPr>
        </p:nvSpPr>
        <p:spPr/>
        <p:txBody>
          <a:bodyPr/>
          <a:lstStyle/>
          <a:p>
            <a:fld id="{11B1A458-33C9-4BF4-B91A-A10851AC5830}" type="slidenum">
              <a:rPr lang="en-IN" smtClean="0"/>
              <a:t>39</a:t>
            </a:fld>
            <a:endParaRPr lang="en-IN"/>
          </a:p>
        </p:txBody>
      </p:sp>
    </p:spTree>
    <p:extLst>
      <p:ext uri="{BB962C8B-B14F-4D97-AF65-F5344CB8AC3E}">
        <p14:creationId xmlns:p14="http://schemas.microsoft.com/office/powerpoint/2010/main" val="2421800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down)">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wipe(down)">
                                      <p:cBhvr>
                                        <p:cTn id="17" dur="500"/>
                                        <p:tgtEl>
                                          <p:spTgt spid="5">
                                            <p:txEl>
                                              <p:pRg st="2" end="2"/>
                                            </p:txEl>
                                          </p:spTgt>
                                        </p:tgtEl>
                                      </p:cBhvr>
                                    </p:animEffect>
                                  </p:childTnLst>
                                </p:cTn>
                              </p:par>
                              <p:par>
                                <p:cTn id="18" presetID="22" presetClass="entr" presetSubtype="4" fill="hold" nodeType="withEffect">
                                  <p:stCondLst>
                                    <p:cond delay="0"/>
                                  </p:stCondLst>
                                  <p:childTnLst>
                                    <p:set>
                                      <p:cBhvr>
                                        <p:cTn id="19" dur="1" fill="hold">
                                          <p:stCondLst>
                                            <p:cond delay="0"/>
                                          </p:stCondLst>
                                        </p:cTn>
                                        <p:tgtEl>
                                          <p:spTgt spid="5">
                                            <p:txEl>
                                              <p:pRg st="3" end="3"/>
                                            </p:txEl>
                                          </p:spTgt>
                                        </p:tgtEl>
                                        <p:attrNameLst>
                                          <p:attrName>style.visibility</p:attrName>
                                        </p:attrNameLst>
                                      </p:cBhvr>
                                      <p:to>
                                        <p:strVal val="visible"/>
                                      </p:to>
                                    </p:set>
                                    <p:animEffect transition="in" filter="wipe(down)">
                                      <p:cBhvr>
                                        <p:cTn id="20" dur="500"/>
                                        <p:tgtEl>
                                          <p:spTgt spid="5">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Effect transition="in" filter="wipe(down)">
                                      <p:cBhvr>
                                        <p:cTn id="25" dur="500"/>
                                        <p:tgtEl>
                                          <p:spTgt spid="5">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5">
                                            <p:txEl>
                                              <p:pRg st="5" end="5"/>
                                            </p:txEl>
                                          </p:spTgt>
                                        </p:tgtEl>
                                        <p:attrNameLst>
                                          <p:attrName>style.visibility</p:attrName>
                                        </p:attrNameLst>
                                      </p:cBhvr>
                                      <p:to>
                                        <p:strVal val="visible"/>
                                      </p:to>
                                    </p:set>
                                    <p:animEffect transition="in" filter="wipe(down)">
                                      <p:cBhvr>
                                        <p:cTn id="30" dur="500"/>
                                        <p:tgtEl>
                                          <p:spTgt spid="5">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5">
                                            <p:txEl>
                                              <p:pRg st="6" end="6"/>
                                            </p:txEl>
                                          </p:spTgt>
                                        </p:tgtEl>
                                        <p:attrNameLst>
                                          <p:attrName>style.visibility</p:attrName>
                                        </p:attrNameLst>
                                      </p:cBhvr>
                                      <p:to>
                                        <p:strVal val="visible"/>
                                      </p:to>
                                    </p:set>
                                    <p:animEffect transition="in" filter="wipe(down)">
                                      <p:cBhvr>
                                        <p:cTn id="35" dur="500"/>
                                        <p:tgtEl>
                                          <p:spTgt spid="5">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6" presetClass="entr" presetSubtype="21" fill="hold" grpId="0" nodeType="click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barn(inVertical)">
                                      <p:cBhvr>
                                        <p:cTn id="4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40C94-5CE3-44D0-8C86-0003C4BFA716}"/>
              </a:ext>
            </a:extLst>
          </p:cNvPr>
          <p:cNvSpPr>
            <a:spLocks noGrp="1"/>
          </p:cNvSpPr>
          <p:nvPr>
            <p:ph type="title"/>
          </p:nvPr>
        </p:nvSpPr>
        <p:spPr/>
        <p:txBody>
          <a:bodyPr>
            <a:normAutofit/>
          </a:bodyPr>
          <a:lstStyle/>
          <a:p>
            <a:pPr algn="ctr"/>
            <a:r>
              <a:rPr lang="en-US" sz="3600" spc="5" dirty="0">
                <a:effectLst/>
                <a:latin typeface="Times New Roman" panose="02020603050405020304" pitchFamily="18" charset="0"/>
                <a:ea typeface="Calibri" panose="020F0502020204030204" pitchFamily="34" charset="0"/>
              </a:rPr>
              <a:t>UNIT IV: Queues</a:t>
            </a:r>
            <a:endParaRPr lang="en-IN" sz="3600" dirty="0"/>
          </a:p>
        </p:txBody>
      </p:sp>
      <p:sp>
        <p:nvSpPr>
          <p:cNvPr id="3" name="Content Placeholder 2">
            <a:extLst>
              <a:ext uri="{FF2B5EF4-FFF2-40B4-BE49-F238E27FC236}">
                <a16:creationId xmlns:a16="http://schemas.microsoft.com/office/drawing/2014/main" id="{533485D0-B7DD-4122-88F4-54A65BB81713}"/>
              </a:ext>
            </a:extLst>
          </p:cNvPr>
          <p:cNvSpPr>
            <a:spLocks noGrp="1"/>
          </p:cNvSpPr>
          <p:nvPr>
            <p:ph idx="1"/>
          </p:nvPr>
        </p:nvSpPr>
        <p:spPr/>
        <p:txBody>
          <a:bodyPr/>
          <a:lstStyle/>
          <a:p>
            <a:pPr marL="0" indent="0" algn="just">
              <a:lnSpc>
                <a:spcPts val="1300"/>
              </a:lnSpc>
              <a:buNone/>
            </a:pPr>
            <a:r>
              <a:rPr lang="en-US" sz="1800" b="1" dirty="0">
                <a:effectLst/>
                <a:latin typeface="Times New Roman" panose="02020603050405020304" pitchFamily="18" charset="0"/>
                <a:ea typeface="Calibri" panose="020F0502020204030204" pitchFamily="34" charset="0"/>
              </a:rPr>
              <a:t>									</a:t>
            </a:r>
          </a:p>
          <a:p>
            <a:pPr marL="0" indent="0" algn="just">
              <a:lnSpc>
                <a:spcPct val="150000"/>
              </a:lnSpc>
              <a:buNone/>
            </a:pPr>
            <a:endParaRPr lang="en-US" sz="2400" dirty="0">
              <a:effectLst/>
              <a:latin typeface="Times New Roman" panose="02020603050405020304" pitchFamily="18" charset="0"/>
              <a:ea typeface="Times New Roman" panose="02020603050405020304" pitchFamily="18" charset="0"/>
            </a:endParaRPr>
          </a:p>
          <a:p>
            <a:pPr marL="0" indent="0" algn="just">
              <a:lnSpc>
                <a:spcPct val="150000"/>
              </a:lnSpc>
              <a:buNone/>
            </a:pPr>
            <a:r>
              <a:rPr lang="en-US" sz="2400" dirty="0">
                <a:effectLst/>
                <a:latin typeface="Times New Roman" panose="02020603050405020304" pitchFamily="18" charset="0"/>
                <a:ea typeface="Times New Roman" panose="02020603050405020304" pitchFamily="18" charset="0"/>
              </a:rPr>
              <a:t>Basics of Queue data structure, Implementation of queue using array and linked list, Operations</a:t>
            </a:r>
            <a:r>
              <a:rPr lang="en-IN" sz="2400" dirty="0">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on queues, Types of queues – queue, double ended queue, priority queue and Implementation of</a:t>
            </a:r>
            <a:r>
              <a:rPr lang="en-IN" sz="2400" dirty="0">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these.</a:t>
            </a:r>
            <a:endParaRPr lang="en-IN" sz="2400" dirty="0"/>
          </a:p>
        </p:txBody>
      </p:sp>
      <p:sp>
        <p:nvSpPr>
          <p:cNvPr id="4" name="Footer Placeholder 3">
            <a:extLst>
              <a:ext uri="{FF2B5EF4-FFF2-40B4-BE49-F238E27FC236}">
                <a16:creationId xmlns:a16="http://schemas.microsoft.com/office/drawing/2014/main" id="{8DA0D540-795A-405A-A112-3E8B44E145A0}"/>
              </a:ext>
            </a:extLst>
          </p:cNvPr>
          <p:cNvSpPr>
            <a:spLocks noGrp="1"/>
          </p:cNvSpPr>
          <p:nvPr>
            <p:ph type="ftr" sz="quarter" idx="11"/>
          </p:nvPr>
        </p:nvSpPr>
        <p:spPr/>
        <p:txBody>
          <a:bodyPr/>
          <a:lstStyle/>
          <a:p>
            <a:r>
              <a:rPr lang="en-IN"/>
              <a:t>Dr Somaraju Suvvari                                                                                                        NITP -- CS3401</a:t>
            </a:r>
          </a:p>
        </p:txBody>
      </p:sp>
      <p:sp>
        <p:nvSpPr>
          <p:cNvPr id="5" name="Slide Number Placeholder 4">
            <a:extLst>
              <a:ext uri="{FF2B5EF4-FFF2-40B4-BE49-F238E27FC236}">
                <a16:creationId xmlns:a16="http://schemas.microsoft.com/office/drawing/2014/main" id="{5EDEAAE5-6F60-4E5F-AC21-685354A5826F}"/>
              </a:ext>
            </a:extLst>
          </p:cNvPr>
          <p:cNvSpPr>
            <a:spLocks noGrp="1"/>
          </p:cNvSpPr>
          <p:nvPr>
            <p:ph type="sldNum" sz="quarter" idx="12"/>
          </p:nvPr>
        </p:nvSpPr>
        <p:spPr/>
        <p:txBody>
          <a:bodyPr/>
          <a:lstStyle/>
          <a:p>
            <a:fld id="{11B1A458-33C9-4BF4-B91A-A10851AC5830}" type="slidenum">
              <a:rPr lang="en-IN" smtClean="0"/>
              <a:t>4</a:t>
            </a:fld>
            <a:endParaRPr lang="en-IN"/>
          </a:p>
        </p:txBody>
      </p:sp>
    </p:spTree>
    <p:extLst>
      <p:ext uri="{BB962C8B-B14F-4D97-AF65-F5344CB8AC3E}">
        <p14:creationId xmlns:p14="http://schemas.microsoft.com/office/powerpoint/2010/main" val="258343155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4522" y="102637"/>
            <a:ext cx="7996335" cy="694873"/>
          </a:xfrm>
        </p:spPr>
        <p:txBody>
          <a:bodyPr>
            <a:normAutofit/>
          </a:bodyPr>
          <a:lstStyle/>
          <a:p>
            <a:pPr algn="ctr"/>
            <a:r>
              <a:rPr lang="en-US" sz="3600" b="1" dirty="0">
                <a:solidFill>
                  <a:schemeClr val="accent1"/>
                </a:solidFill>
                <a:latin typeface="Times New Roman" panose="02020603050405020304" pitchFamily="18" charset="0"/>
                <a:cs typeface="Times New Roman" panose="02020603050405020304" pitchFamily="18" charset="0"/>
              </a:rPr>
              <a:t>Inject</a:t>
            </a:r>
            <a:endParaRPr lang="en-US" sz="3600" dirty="0">
              <a:solidFill>
                <a:schemeClr val="accent1"/>
              </a:solidFill>
              <a:latin typeface="Times New Roman" panose="02020603050405020304" pitchFamily="18" charset="0"/>
              <a:cs typeface="Times New Roman" panose="02020603050405020304" pitchFamily="18" charset="0"/>
            </a:endParaRPr>
          </a:p>
        </p:txBody>
      </p:sp>
      <p:sp>
        <p:nvSpPr>
          <p:cNvPr id="5" name="Rectangle 4"/>
          <p:cNvSpPr/>
          <p:nvPr/>
        </p:nvSpPr>
        <p:spPr>
          <a:xfrm>
            <a:off x="332791" y="797510"/>
            <a:ext cx="11433111" cy="6119945"/>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en-US" sz="2400" b="1" dirty="0">
                <a:solidFill>
                  <a:srgbClr val="E00D50"/>
                </a:solidFill>
                <a:latin typeface="Times New Roman" panose="02020603050405020304" pitchFamily="18" charset="0"/>
                <a:cs typeface="Times New Roman" panose="02020603050405020304" pitchFamily="18" charset="0"/>
              </a:rPr>
              <a:t>Inject(deque, front2, rear2, rear1, value) - Inserting value into the dequeue from the ending</a:t>
            </a:r>
          </a:p>
          <a:p>
            <a:pPr marL="285750" indent="-285750" algn="just">
              <a:lnSpc>
                <a:spcPct val="150000"/>
              </a:lnSpc>
              <a:buFont typeface="Arial" panose="020B0604020202020204" pitchFamily="34" charset="0"/>
              <a:buChar char="•"/>
            </a:pPr>
            <a:r>
              <a:rPr lang="en-US" sz="2400" dirty="0">
                <a:solidFill>
                  <a:srgbClr val="333333"/>
                </a:solidFill>
                <a:latin typeface="Times New Roman" panose="02020603050405020304" pitchFamily="18" charset="0"/>
                <a:cs typeface="Times New Roman" panose="02020603050405020304" pitchFamily="18" charset="0"/>
              </a:rPr>
              <a:t>We can use the following steps to insert an element into the queue...</a:t>
            </a:r>
          </a:p>
          <a:p>
            <a:pPr algn="just">
              <a:lnSpc>
                <a:spcPct val="150000"/>
              </a:lnSpc>
              <a:buFont typeface="Arial" panose="020B0604020202020204" pitchFamily="34" charset="0"/>
              <a:buChar char="•"/>
            </a:pPr>
            <a:r>
              <a:rPr lang="en-US" sz="2400" b="1" dirty="0">
                <a:solidFill>
                  <a:srgbClr val="162F59"/>
                </a:solidFill>
                <a:latin typeface="Times New Roman" panose="02020603050405020304" pitchFamily="18" charset="0"/>
                <a:cs typeface="Times New Roman" panose="02020603050405020304" pitchFamily="18" charset="0"/>
              </a:rPr>
              <a:t> Step 1 -       </a:t>
            </a:r>
            <a:r>
              <a:rPr lang="en-US" sz="2400" dirty="0">
                <a:solidFill>
                  <a:srgbClr val="333333"/>
                </a:solidFill>
                <a:latin typeface="Times New Roman" panose="02020603050405020304" pitchFamily="18" charset="0"/>
                <a:cs typeface="Times New Roman" panose="02020603050405020304" pitchFamily="18" charset="0"/>
              </a:rPr>
              <a:t>Check whether </a:t>
            </a:r>
            <a:r>
              <a:rPr lang="en-US" sz="2400" b="1" dirty="0">
                <a:solidFill>
                  <a:srgbClr val="333333"/>
                </a:solidFill>
                <a:latin typeface="Times New Roman" panose="02020603050405020304" pitchFamily="18" charset="0"/>
                <a:cs typeface="Times New Roman" panose="02020603050405020304" pitchFamily="18" charset="0"/>
              </a:rPr>
              <a:t>queue</a:t>
            </a:r>
            <a:r>
              <a:rPr lang="en-US" sz="2400" dirty="0">
                <a:solidFill>
                  <a:srgbClr val="333333"/>
                </a:solidFill>
                <a:latin typeface="Times New Roman" panose="02020603050405020304" pitchFamily="18" charset="0"/>
                <a:cs typeface="Times New Roman" panose="02020603050405020304" pitchFamily="18" charset="0"/>
              </a:rPr>
              <a:t> is </a:t>
            </a:r>
            <a:r>
              <a:rPr lang="en-US" sz="2400" b="1" dirty="0">
                <a:solidFill>
                  <a:srgbClr val="333333"/>
                </a:solidFill>
                <a:latin typeface="Times New Roman" panose="02020603050405020304" pitchFamily="18" charset="0"/>
                <a:cs typeface="Times New Roman" panose="02020603050405020304" pitchFamily="18" charset="0"/>
              </a:rPr>
              <a:t>FULL</a:t>
            </a:r>
            <a:r>
              <a:rPr lang="en-US" sz="2400" dirty="0">
                <a:solidFill>
                  <a:srgbClr val="333333"/>
                </a:solidFill>
                <a:latin typeface="Times New Roman" panose="02020603050405020304" pitchFamily="18" charset="0"/>
                <a:cs typeface="Times New Roman" panose="02020603050405020304" pitchFamily="18" charset="0"/>
              </a:rPr>
              <a:t>. </a:t>
            </a:r>
          </a:p>
          <a:p>
            <a:pPr algn="just">
              <a:lnSpc>
                <a:spcPct val="150000"/>
              </a:lnSpc>
            </a:pPr>
            <a:r>
              <a:rPr lang="en-US" sz="2400" dirty="0">
                <a:solidFill>
                  <a:srgbClr val="333333"/>
                </a:solidFill>
                <a:latin typeface="Times New Roman" panose="02020603050405020304" pitchFamily="18" charset="0"/>
                <a:cs typeface="Times New Roman" panose="02020603050405020304" pitchFamily="18" charset="0"/>
              </a:rPr>
              <a:t>		(</a:t>
            </a:r>
            <a:r>
              <a:rPr lang="en-US" sz="2400" b="1" dirty="0">
                <a:solidFill>
                  <a:srgbClr val="333333"/>
                </a:solidFill>
                <a:latin typeface="Times New Roman" panose="02020603050405020304" pitchFamily="18" charset="0"/>
                <a:cs typeface="Times New Roman" panose="02020603050405020304" pitchFamily="18" charset="0"/>
              </a:rPr>
              <a:t>rear1 == rear2 - 1</a:t>
            </a:r>
            <a:r>
              <a:rPr lang="en-US" sz="2400" dirty="0">
                <a:solidFill>
                  <a:srgbClr val="333333"/>
                </a:solidFill>
                <a:latin typeface="Times New Roman" panose="02020603050405020304" pitchFamily="18" charset="0"/>
                <a:cs typeface="Times New Roman" panose="02020603050405020304" pitchFamily="18" charset="0"/>
              </a:rPr>
              <a:t>)</a:t>
            </a:r>
          </a:p>
          <a:p>
            <a:pPr algn="just">
              <a:lnSpc>
                <a:spcPct val="150000"/>
              </a:lnSpc>
              <a:buFont typeface="Arial" panose="020B0604020202020204" pitchFamily="34" charset="0"/>
              <a:buChar char="•"/>
            </a:pPr>
            <a:r>
              <a:rPr lang="en-US" sz="2400" b="1" dirty="0">
                <a:solidFill>
                  <a:srgbClr val="162F59"/>
                </a:solidFill>
                <a:latin typeface="Times New Roman" panose="02020603050405020304" pitchFamily="18" charset="0"/>
                <a:cs typeface="Times New Roman" panose="02020603050405020304" pitchFamily="18" charset="0"/>
              </a:rPr>
              <a:t> Step 2 - </a:t>
            </a:r>
            <a:r>
              <a:rPr lang="en-US" sz="2400" dirty="0">
                <a:solidFill>
                  <a:srgbClr val="333333"/>
                </a:solidFill>
                <a:latin typeface="Times New Roman" panose="02020603050405020304" pitchFamily="18" charset="0"/>
                <a:cs typeface="Times New Roman" panose="02020603050405020304" pitchFamily="18" charset="0"/>
              </a:rPr>
              <a:t>If it is </a:t>
            </a:r>
            <a:r>
              <a:rPr lang="en-US" sz="2400" b="1" dirty="0">
                <a:solidFill>
                  <a:srgbClr val="333333"/>
                </a:solidFill>
                <a:latin typeface="Times New Roman" panose="02020603050405020304" pitchFamily="18" charset="0"/>
                <a:cs typeface="Times New Roman" panose="02020603050405020304" pitchFamily="18" charset="0"/>
              </a:rPr>
              <a:t>FULL</a:t>
            </a:r>
            <a:r>
              <a:rPr lang="en-US" sz="2400" dirty="0">
                <a:solidFill>
                  <a:srgbClr val="333333"/>
                </a:solidFill>
                <a:latin typeface="Times New Roman" panose="02020603050405020304" pitchFamily="18" charset="0"/>
                <a:cs typeface="Times New Roman" panose="02020603050405020304" pitchFamily="18" charset="0"/>
              </a:rPr>
              <a:t>, then display </a:t>
            </a:r>
            <a:r>
              <a:rPr lang="en-US" sz="2400" b="1" dirty="0">
                <a:solidFill>
                  <a:srgbClr val="333333"/>
                </a:solidFill>
                <a:latin typeface="Times New Roman" panose="02020603050405020304" pitchFamily="18" charset="0"/>
                <a:cs typeface="Times New Roman" panose="02020603050405020304" pitchFamily="18" charset="0"/>
              </a:rPr>
              <a:t>"Queue is FULL!!! Insertion is not possible!!!"</a:t>
            </a:r>
            <a:r>
              <a:rPr lang="en-US" sz="2400" dirty="0">
                <a:solidFill>
                  <a:srgbClr val="333333"/>
                </a:solidFill>
                <a:latin typeface="Times New Roman" panose="02020603050405020304" pitchFamily="18" charset="0"/>
                <a:cs typeface="Times New Roman" panose="02020603050405020304" pitchFamily="18" charset="0"/>
              </a:rPr>
              <a:t> and 	     terminate the function.</a:t>
            </a:r>
          </a:p>
          <a:p>
            <a:pPr algn="just">
              <a:lnSpc>
                <a:spcPct val="150000"/>
              </a:lnSpc>
              <a:buFont typeface="Arial" panose="020B0604020202020204" pitchFamily="34" charset="0"/>
              <a:buChar char="•"/>
            </a:pPr>
            <a:r>
              <a:rPr lang="en-US" sz="2400" dirty="0">
                <a:solidFill>
                  <a:srgbClr val="333333"/>
                </a:solidFill>
                <a:latin typeface="Times New Roman" panose="02020603050405020304" pitchFamily="18" charset="0"/>
                <a:cs typeface="Times New Roman" panose="02020603050405020304" pitchFamily="18" charset="0"/>
              </a:rPr>
              <a:t>Step 3 -  If rear2 = MAX then set rear2 = MAX-1, front2 =  MAX-1; otherwise decrement </a:t>
            </a:r>
            <a:br>
              <a:rPr lang="en-US" sz="2400" dirty="0">
                <a:solidFill>
                  <a:srgbClr val="333333"/>
                </a:solidFill>
                <a:latin typeface="Times New Roman" panose="02020603050405020304" pitchFamily="18" charset="0"/>
                <a:cs typeface="Times New Roman" panose="02020603050405020304" pitchFamily="18" charset="0"/>
              </a:rPr>
            </a:br>
            <a:r>
              <a:rPr lang="en-US" sz="2400" dirty="0">
                <a:solidFill>
                  <a:srgbClr val="333333"/>
                </a:solidFill>
                <a:latin typeface="Times New Roman" panose="02020603050405020304" pitchFamily="18" charset="0"/>
                <a:cs typeface="Times New Roman" panose="02020603050405020304" pitchFamily="18" charset="0"/>
              </a:rPr>
              <a:t>                 rear2 by one.</a:t>
            </a:r>
          </a:p>
          <a:p>
            <a:pPr algn="just">
              <a:lnSpc>
                <a:spcPct val="150000"/>
              </a:lnSpc>
              <a:buFont typeface="Arial" panose="020B0604020202020204" pitchFamily="34" charset="0"/>
              <a:buChar char="•"/>
            </a:pPr>
            <a:r>
              <a:rPr lang="en-US" sz="2400" b="1" dirty="0">
                <a:solidFill>
                  <a:srgbClr val="162F59"/>
                </a:solidFill>
                <a:latin typeface="Times New Roman" panose="02020603050405020304" pitchFamily="18" charset="0"/>
                <a:cs typeface="Times New Roman" panose="02020603050405020304" pitchFamily="18" charset="0"/>
              </a:rPr>
              <a:t>Step 4 - </a:t>
            </a:r>
            <a:r>
              <a:rPr lang="en-US" sz="2400" dirty="0">
                <a:solidFill>
                  <a:srgbClr val="333333"/>
                </a:solidFill>
                <a:latin typeface="Times New Roman" panose="02020603050405020304" pitchFamily="18" charset="0"/>
                <a:cs typeface="Times New Roman" panose="02020603050405020304" pitchFamily="18" charset="0"/>
              </a:rPr>
              <a:t> set de</a:t>
            </a:r>
            <a:r>
              <a:rPr lang="en-US" sz="2400" b="1" dirty="0">
                <a:solidFill>
                  <a:srgbClr val="333333"/>
                </a:solidFill>
                <a:latin typeface="Times New Roman" panose="02020603050405020304" pitchFamily="18" charset="0"/>
                <a:cs typeface="Times New Roman" panose="02020603050405020304" pitchFamily="18" charset="0"/>
              </a:rPr>
              <a:t>queue[rear2]</a:t>
            </a:r>
            <a:r>
              <a:rPr lang="en-US" sz="2400" dirty="0">
                <a:solidFill>
                  <a:srgbClr val="333333"/>
                </a:solidFill>
                <a:latin typeface="Times New Roman" panose="02020603050405020304" pitchFamily="18" charset="0"/>
                <a:cs typeface="Times New Roman" panose="02020603050405020304" pitchFamily="18" charset="0"/>
              </a:rPr>
              <a:t> = </a:t>
            </a:r>
            <a:r>
              <a:rPr lang="en-US" sz="2400" b="1" dirty="0">
                <a:solidFill>
                  <a:srgbClr val="333333"/>
                </a:solidFill>
                <a:latin typeface="Times New Roman" panose="02020603050405020304" pitchFamily="18" charset="0"/>
                <a:cs typeface="Times New Roman" panose="02020603050405020304" pitchFamily="18" charset="0"/>
              </a:rPr>
              <a:t>value;</a:t>
            </a:r>
            <a:endParaRPr lang="en-US" sz="2400" dirty="0">
              <a:solidFill>
                <a:srgbClr val="333333"/>
              </a:solidFill>
              <a:latin typeface="Times New Roman" panose="02020603050405020304" pitchFamily="18" charset="0"/>
              <a:cs typeface="Times New Roman" panose="02020603050405020304" pitchFamily="18" charset="0"/>
            </a:endParaRPr>
          </a:p>
          <a:p>
            <a:pPr algn="just">
              <a:lnSpc>
                <a:spcPct val="150000"/>
              </a:lnSpc>
            </a:pPr>
            <a:r>
              <a:rPr lang="en-US" sz="2400" dirty="0">
                <a:solidFill>
                  <a:srgbClr val="333333"/>
                </a:solidFill>
                <a:latin typeface="Times New Roman" panose="02020603050405020304" pitchFamily="18" charset="0"/>
                <a:cs typeface="Times New Roman" panose="02020603050405020304" pitchFamily="18" charset="0"/>
              </a:rPr>
              <a:t>.</a:t>
            </a:r>
            <a:endParaRPr lang="en-US" sz="2400" b="0" i="0" dirty="0">
              <a:solidFill>
                <a:srgbClr val="333333"/>
              </a:solidFill>
              <a:effectLst/>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32CBEEB0-8B2E-4144-84A8-0EC7D1D70FBF}"/>
              </a:ext>
            </a:extLst>
          </p:cNvPr>
          <p:cNvSpPr txBox="1"/>
          <p:nvPr/>
        </p:nvSpPr>
        <p:spPr>
          <a:xfrm>
            <a:off x="9125202" y="5596136"/>
            <a:ext cx="2809066" cy="369332"/>
          </a:xfrm>
          <a:prstGeom prst="rect">
            <a:avLst/>
          </a:prstGeom>
          <a:noFill/>
        </p:spPr>
        <p:txBody>
          <a:bodyPr wrap="square" rtlCol="0">
            <a:spAutoFit/>
          </a:bodyPr>
          <a:lstStyle/>
          <a:p>
            <a:r>
              <a:rPr lang="en-US" b="1" dirty="0">
                <a:solidFill>
                  <a:srgbClr val="FF0000"/>
                </a:solidFill>
                <a:latin typeface="Times New Roman" panose="02020603050405020304" pitchFamily="18" charset="0"/>
                <a:cs typeface="Times New Roman" panose="02020603050405020304" pitchFamily="18" charset="0"/>
              </a:rPr>
              <a:t>Time Complexity = O(1</a:t>
            </a:r>
            <a:r>
              <a:rPr lang="en-US" dirty="0">
                <a:solidFill>
                  <a:srgbClr val="FF0000"/>
                </a:solidFill>
                <a:latin typeface="Times New Roman" panose="02020603050405020304" pitchFamily="18" charset="0"/>
                <a:cs typeface="Times New Roman" panose="02020603050405020304" pitchFamily="18" charset="0"/>
              </a:rPr>
              <a:t>)</a:t>
            </a:r>
            <a:endParaRPr lang="en-US" dirty="0">
              <a:solidFill>
                <a:srgbClr val="FF0000"/>
              </a:solidFill>
            </a:endParaRPr>
          </a:p>
        </p:txBody>
      </p:sp>
      <p:sp>
        <p:nvSpPr>
          <p:cNvPr id="3" name="Footer Placeholder 2">
            <a:extLst>
              <a:ext uri="{FF2B5EF4-FFF2-40B4-BE49-F238E27FC236}">
                <a16:creationId xmlns:a16="http://schemas.microsoft.com/office/drawing/2014/main" id="{C2C9184E-8AC4-4EB8-AE3E-9464857E4039}"/>
              </a:ext>
            </a:extLst>
          </p:cNvPr>
          <p:cNvSpPr>
            <a:spLocks noGrp="1"/>
          </p:cNvSpPr>
          <p:nvPr>
            <p:ph type="ftr" sz="quarter" idx="11"/>
          </p:nvPr>
        </p:nvSpPr>
        <p:spPr/>
        <p:txBody>
          <a:bodyPr/>
          <a:lstStyle/>
          <a:p>
            <a:r>
              <a:rPr lang="en-IN"/>
              <a:t>Dr Somaraju Suvvari                                                                                                        NITP -- CS3401</a:t>
            </a:r>
          </a:p>
        </p:txBody>
      </p:sp>
      <p:sp>
        <p:nvSpPr>
          <p:cNvPr id="4" name="Slide Number Placeholder 3">
            <a:extLst>
              <a:ext uri="{FF2B5EF4-FFF2-40B4-BE49-F238E27FC236}">
                <a16:creationId xmlns:a16="http://schemas.microsoft.com/office/drawing/2014/main" id="{91E283F5-1B7C-44C1-B998-14EC24435C03}"/>
              </a:ext>
            </a:extLst>
          </p:cNvPr>
          <p:cNvSpPr>
            <a:spLocks noGrp="1"/>
          </p:cNvSpPr>
          <p:nvPr>
            <p:ph type="sldNum" sz="quarter" idx="12"/>
          </p:nvPr>
        </p:nvSpPr>
        <p:spPr/>
        <p:txBody>
          <a:bodyPr/>
          <a:lstStyle/>
          <a:p>
            <a:fld id="{11B1A458-33C9-4BF4-B91A-A10851AC5830}" type="slidenum">
              <a:rPr lang="en-IN" smtClean="0"/>
              <a:t>40</a:t>
            </a:fld>
            <a:endParaRPr lang="en-IN"/>
          </a:p>
        </p:txBody>
      </p:sp>
    </p:spTree>
    <p:extLst>
      <p:ext uri="{BB962C8B-B14F-4D97-AF65-F5344CB8AC3E}">
        <p14:creationId xmlns:p14="http://schemas.microsoft.com/office/powerpoint/2010/main" val="2812802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down)">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wipe(down)">
                                      <p:cBhvr>
                                        <p:cTn id="17" dur="500"/>
                                        <p:tgtEl>
                                          <p:spTgt spid="5">
                                            <p:txEl>
                                              <p:pRg st="2" end="2"/>
                                            </p:txEl>
                                          </p:spTgt>
                                        </p:tgtEl>
                                      </p:cBhvr>
                                    </p:animEffect>
                                  </p:childTnLst>
                                </p:cTn>
                              </p:par>
                              <p:par>
                                <p:cTn id="18" presetID="22" presetClass="entr" presetSubtype="4" fill="hold" nodeType="withEffect">
                                  <p:stCondLst>
                                    <p:cond delay="0"/>
                                  </p:stCondLst>
                                  <p:childTnLst>
                                    <p:set>
                                      <p:cBhvr>
                                        <p:cTn id="19" dur="1" fill="hold">
                                          <p:stCondLst>
                                            <p:cond delay="0"/>
                                          </p:stCondLst>
                                        </p:cTn>
                                        <p:tgtEl>
                                          <p:spTgt spid="5">
                                            <p:txEl>
                                              <p:pRg st="3" end="3"/>
                                            </p:txEl>
                                          </p:spTgt>
                                        </p:tgtEl>
                                        <p:attrNameLst>
                                          <p:attrName>style.visibility</p:attrName>
                                        </p:attrNameLst>
                                      </p:cBhvr>
                                      <p:to>
                                        <p:strVal val="visible"/>
                                      </p:to>
                                    </p:set>
                                    <p:animEffect transition="in" filter="wipe(down)">
                                      <p:cBhvr>
                                        <p:cTn id="20" dur="500"/>
                                        <p:tgtEl>
                                          <p:spTgt spid="5">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Effect transition="in" filter="wipe(down)">
                                      <p:cBhvr>
                                        <p:cTn id="25" dur="500"/>
                                        <p:tgtEl>
                                          <p:spTgt spid="5">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5">
                                            <p:txEl>
                                              <p:pRg st="5" end="5"/>
                                            </p:txEl>
                                          </p:spTgt>
                                        </p:tgtEl>
                                        <p:attrNameLst>
                                          <p:attrName>style.visibility</p:attrName>
                                        </p:attrNameLst>
                                      </p:cBhvr>
                                      <p:to>
                                        <p:strVal val="visible"/>
                                      </p:to>
                                    </p:set>
                                    <p:animEffect transition="in" filter="wipe(down)">
                                      <p:cBhvr>
                                        <p:cTn id="30" dur="500"/>
                                        <p:tgtEl>
                                          <p:spTgt spid="5">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5">
                                            <p:txEl>
                                              <p:pRg st="6" end="6"/>
                                            </p:txEl>
                                          </p:spTgt>
                                        </p:tgtEl>
                                        <p:attrNameLst>
                                          <p:attrName>style.visibility</p:attrName>
                                        </p:attrNameLst>
                                      </p:cBhvr>
                                      <p:to>
                                        <p:strVal val="visible"/>
                                      </p:to>
                                    </p:set>
                                    <p:animEffect transition="in" filter="wipe(down)">
                                      <p:cBhvr>
                                        <p:cTn id="35" dur="500"/>
                                        <p:tgtEl>
                                          <p:spTgt spid="5">
                                            <p:txEl>
                                              <p:pRg st="6" end="6"/>
                                            </p:txEl>
                                          </p:spTgt>
                                        </p:tgtEl>
                                      </p:cBhvr>
                                    </p:animEffect>
                                  </p:childTnLst>
                                </p:cTn>
                              </p:par>
                              <p:par>
                                <p:cTn id="36" presetID="22" presetClass="entr" presetSubtype="4" fill="hold" nodeType="withEffect">
                                  <p:stCondLst>
                                    <p:cond delay="0"/>
                                  </p:stCondLst>
                                  <p:childTnLst>
                                    <p:set>
                                      <p:cBhvr>
                                        <p:cTn id="37" dur="1" fill="hold">
                                          <p:stCondLst>
                                            <p:cond delay="0"/>
                                          </p:stCondLst>
                                        </p:cTn>
                                        <p:tgtEl>
                                          <p:spTgt spid="5">
                                            <p:txEl>
                                              <p:pRg st="7" end="7"/>
                                            </p:txEl>
                                          </p:spTgt>
                                        </p:tgtEl>
                                        <p:attrNameLst>
                                          <p:attrName>style.visibility</p:attrName>
                                        </p:attrNameLst>
                                      </p:cBhvr>
                                      <p:to>
                                        <p:strVal val="visible"/>
                                      </p:to>
                                    </p:set>
                                    <p:animEffect transition="in" filter="wipe(down)">
                                      <p:cBhvr>
                                        <p:cTn id="38" dur="500"/>
                                        <p:tgtEl>
                                          <p:spTgt spid="5">
                                            <p:txEl>
                                              <p:pRg st="7" end="7"/>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6" presetClass="entr" presetSubtype="21"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barn(inVertical)">
                                      <p:cBhvr>
                                        <p:cTn id="4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2897" y="83977"/>
            <a:ext cx="7996335" cy="587828"/>
          </a:xfrm>
        </p:spPr>
        <p:txBody>
          <a:bodyPr>
            <a:normAutofit/>
          </a:bodyPr>
          <a:lstStyle/>
          <a:p>
            <a:pPr algn="ctr"/>
            <a:r>
              <a:rPr lang="en-US" sz="3600" b="1" dirty="0">
                <a:solidFill>
                  <a:schemeClr val="accent1"/>
                </a:solidFill>
                <a:latin typeface="Times New Roman" panose="02020603050405020304" pitchFamily="18" charset="0"/>
                <a:cs typeface="Times New Roman" panose="02020603050405020304" pitchFamily="18" charset="0"/>
              </a:rPr>
              <a:t>Deque</a:t>
            </a:r>
            <a:endParaRPr lang="en-US" sz="3600" dirty="0">
              <a:solidFill>
                <a:schemeClr val="accent1"/>
              </a:solidFill>
              <a:latin typeface="Times New Roman" panose="02020603050405020304" pitchFamily="18" charset="0"/>
              <a:cs typeface="Times New Roman" panose="02020603050405020304" pitchFamily="18" charset="0"/>
            </a:endParaRPr>
          </a:p>
        </p:txBody>
      </p:sp>
      <p:sp>
        <p:nvSpPr>
          <p:cNvPr id="5" name="Rectangle 4"/>
          <p:cNvSpPr/>
          <p:nvPr/>
        </p:nvSpPr>
        <p:spPr>
          <a:xfrm>
            <a:off x="379444" y="535988"/>
            <a:ext cx="11433111" cy="4457952"/>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en-US" sz="2400" b="1" dirty="0">
                <a:solidFill>
                  <a:srgbClr val="E00D50"/>
                </a:solidFill>
                <a:latin typeface="Times New Roman" panose="02020603050405020304" pitchFamily="18" charset="0"/>
                <a:cs typeface="Times New Roman" panose="02020603050405020304" pitchFamily="18" charset="0"/>
              </a:rPr>
              <a:t>Dequeue(deque, front1, rear1) - Deleting a value from the queue beginning.</a:t>
            </a:r>
          </a:p>
          <a:p>
            <a:pPr marL="285750" indent="-285750" algn="just">
              <a:lnSpc>
                <a:spcPct val="150000"/>
              </a:lnSpc>
              <a:buFont typeface="Arial" panose="020B0604020202020204" pitchFamily="34" charset="0"/>
              <a:buChar char="•"/>
            </a:pPr>
            <a:r>
              <a:rPr lang="en-US" sz="2400" dirty="0">
                <a:solidFill>
                  <a:srgbClr val="333333"/>
                </a:solidFill>
                <a:latin typeface="Times New Roman" panose="02020603050405020304" pitchFamily="18" charset="0"/>
                <a:cs typeface="Times New Roman" panose="02020603050405020304" pitchFamily="18" charset="0"/>
              </a:rPr>
              <a:t>We can use the following steps to insert an element into the queue...</a:t>
            </a:r>
          </a:p>
          <a:p>
            <a:pPr algn="just">
              <a:lnSpc>
                <a:spcPct val="150000"/>
              </a:lnSpc>
              <a:buFont typeface="Arial" panose="020B0604020202020204" pitchFamily="34" charset="0"/>
              <a:buChar char="•"/>
            </a:pPr>
            <a:r>
              <a:rPr lang="en-US" sz="2400" b="1" dirty="0">
                <a:solidFill>
                  <a:srgbClr val="162F59"/>
                </a:solidFill>
                <a:latin typeface="Times New Roman" panose="02020603050405020304" pitchFamily="18" charset="0"/>
                <a:cs typeface="Times New Roman" panose="02020603050405020304" pitchFamily="18" charset="0"/>
              </a:rPr>
              <a:t> Step 1 -       </a:t>
            </a:r>
            <a:r>
              <a:rPr lang="en-US" sz="2400" dirty="0">
                <a:solidFill>
                  <a:srgbClr val="333333"/>
                </a:solidFill>
                <a:latin typeface="Times New Roman" panose="02020603050405020304" pitchFamily="18" charset="0"/>
                <a:cs typeface="Times New Roman" panose="02020603050405020304" pitchFamily="18" charset="0"/>
              </a:rPr>
              <a:t>Check whether </a:t>
            </a:r>
            <a:r>
              <a:rPr lang="en-US" sz="2400" b="1" dirty="0">
                <a:solidFill>
                  <a:srgbClr val="333333"/>
                </a:solidFill>
                <a:latin typeface="Times New Roman" panose="02020603050405020304" pitchFamily="18" charset="0"/>
                <a:cs typeface="Times New Roman" panose="02020603050405020304" pitchFamily="18" charset="0"/>
              </a:rPr>
              <a:t>queue</a:t>
            </a:r>
            <a:r>
              <a:rPr lang="en-US" sz="2400" dirty="0">
                <a:solidFill>
                  <a:srgbClr val="333333"/>
                </a:solidFill>
                <a:latin typeface="Times New Roman" panose="02020603050405020304" pitchFamily="18" charset="0"/>
                <a:cs typeface="Times New Roman" panose="02020603050405020304" pitchFamily="18" charset="0"/>
              </a:rPr>
              <a:t> is </a:t>
            </a:r>
            <a:r>
              <a:rPr lang="en-US" sz="2400" b="1" dirty="0">
                <a:solidFill>
                  <a:srgbClr val="333333"/>
                </a:solidFill>
                <a:latin typeface="Times New Roman" panose="02020603050405020304" pitchFamily="18" charset="0"/>
                <a:cs typeface="Times New Roman" panose="02020603050405020304" pitchFamily="18" charset="0"/>
              </a:rPr>
              <a:t>EMPTY from the beginning</a:t>
            </a:r>
            <a:r>
              <a:rPr lang="en-US" sz="2400" dirty="0">
                <a:solidFill>
                  <a:srgbClr val="333333"/>
                </a:solidFill>
                <a:latin typeface="Times New Roman" panose="02020603050405020304" pitchFamily="18" charset="0"/>
                <a:cs typeface="Times New Roman" panose="02020603050405020304" pitchFamily="18" charset="0"/>
              </a:rPr>
              <a:t>. </a:t>
            </a:r>
          </a:p>
          <a:p>
            <a:pPr algn="just">
              <a:lnSpc>
                <a:spcPct val="150000"/>
              </a:lnSpc>
            </a:pPr>
            <a:r>
              <a:rPr lang="en-US" sz="2400" dirty="0">
                <a:solidFill>
                  <a:srgbClr val="333333"/>
                </a:solidFill>
                <a:latin typeface="Times New Roman" panose="02020603050405020304" pitchFamily="18" charset="0"/>
                <a:cs typeface="Times New Roman" panose="02020603050405020304" pitchFamily="18" charset="0"/>
              </a:rPr>
              <a:t>		(front1</a:t>
            </a:r>
            <a:r>
              <a:rPr lang="en-US" sz="2400" b="1" dirty="0">
                <a:solidFill>
                  <a:srgbClr val="333333"/>
                </a:solidFill>
                <a:latin typeface="Times New Roman" panose="02020603050405020304" pitchFamily="18" charset="0"/>
                <a:cs typeface="Times New Roman" panose="02020603050405020304" pitchFamily="18" charset="0"/>
              </a:rPr>
              <a:t> == -1</a:t>
            </a:r>
            <a:r>
              <a:rPr lang="en-US" sz="2400" dirty="0">
                <a:solidFill>
                  <a:srgbClr val="333333"/>
                </a:solidFill>
                <a:latin typeface="Times New Roman" panose="02020603050405020304" pitchFamily="18" charset="0"/>
                <a:cs typeface="Times New Roman" panose="02020603050405020304" pitchFamily="18" charset="0"/>
              </a:rPr>
              <a:t>)</a:t>
            </a:r>
          </a:p>
          <a:p>
            <a:pPr algn="just">
              <a:lnSpc>
                <a:spcPct val="150000"/>
              </a:lnSpc>
              <a:buFont typeface="Arial" panose="020B0604020202020204" pitchFamily="34" charset="0"/>
              <a:buChar char="•"/>
            </a:pPr>
            <a:r>
              <a:rPr lang="en-US" sz="2400" b="1" dirty="0">
                <a:solidFill>
                  <a:srgbClr val="162F59"/>
                </a:solidFill>
                <a:latin typeface="Times New Roman" panose="02020603050405020304" pitchFamily="18" charset="0"/>
                <a:cs typeface="Times New Roman" panose="02020603050405020304" pitchFamily="18" charset="0"/>
              </a:rPr>
              <a:t> Step 2 - </a:t>
            </a:r>
            <a:r>
              <a:rPr lang="en-US" sz="2400" dirty="0">
                <a:solidFill>
                  <a:srgbClr val="333333"/>
                </a:solidFill>
                <a:latin typeface="Times New Roman" panose="02020603050405020304" pitchFamily="18" charset="0"/>
                <a:cs typeface="Times New Roman" panose="02020603050405020304" pitchFamily="18" charset="0"/>
              </a:rPr>
              <a:t>If it is </a:t>
            </a:r>
            <a:r>
              <a:rPr lang="en-US" sz="2400" b="1" dirty="0">
                <a:solidFill>
                  <a:srgbClr val="333333"/>
                </a:solidFill>
                <a:latin typeface="Times New Roman" panose="02020603050405020304" pitchFamily="18" charset="0"/>
                <a:cs typeface="Times New Roman" panose="02020603050405020304" pitchFamily="18" charset="0"/>
              </a:rPr>
              <a:t>EMPTY</a:t>
            </a:r>
            <a:r>
              <a:rPr lang="en-US" sz="2400" dirty="0">
                <a:solidFill>
                  <a:srgbClr val="333333"/>
                </a:solidFill>
                <a:latin typeface="Times New Roman" panose="02020603050405020304" pitchFamily="18" charset="0"/>
                <a:cs typeface="Times New Roman" panose="02020603050405020304" pitchFamily="18" charset="0"/>
              </a:rPr>
              <a:t>, then display </a:t>
            </a:r>
            <a:r>
              <a:rPr lang="en-US" sz="2400" b="1" dirty="0">
                <a:solidFill>
                  <a:srgbClr val="333333"/>
                </a:solidFill>
                <a:latin typeface="Times New Roman" panose="02020603050405020304" pitchFamily="18" charset="0"/>
                <a:cs typeface="Times New Roman" panose="02020603050405020304" pitchFamily="18" charset="0"/>
              </a:rPr>
              <a:t>"Queue is EMPTY!!! Deletion is not </a:t>
            </a:r>
            <a:br>
              <a:rPr lang="en-US" sz="2400" b="1" dirty="0">
                <a:solidFill>
                  <a:srgbClr val="333333"/>
                </a:solidFill>
                <a:latin typeface="Times New Roman" panose="02020603050405020304" pitchFamily="18" charset="0"/>
                <a:cs typeface="Times New Roman" panose="02020603050405020304" pitchFamily="18" charset="0"/>
              </a:rPr>
            </a:br>
            <a:r>
              <a:rPr lang="en-US" sz="2400" b="1" dirty="0">
                <a:solidFill>
                  <a:srgbClr val="333333"/>
                </a:solidFill>
                <a:latin typeface="Times New Roman" panose="02020603050405020304" pitchFamily="18" charset="0"/>
                <a:cs typeface="Times New Roman" panose="02020603050405020304" pitchFamily="18" charset="0"/>
              </a:rPr>
              <a:t>                      possible!!!"</a:t>
            </a:r>
            <a:r>
              <a:rPr lang="en-US" sz="2400" dirty="0">
                <a:solidFill>
                  <a:srgbClr val="333333"/>
                </a:solidFill>
                <a:latin typeface="Times New Roman" panose="02020603050405020304" pitchFamily="18" charset="0"/>
                <a:cs typeface="Times New Roman" panose="02020603050405020304" pitchFamily="18" charset="0"/>
              </a:rPr>
              <a:t> and terminate the function.</a:t>
            </a:r>
          </a:p>
          <a:p>
            <a:pPr algn="just">
              <a:lnSpc>
                <a:spcPct val="150000"/>
              </a:lnSpc>
              <a:buFont typeface="Arial" panose="020B0604020202020204" pitchFamily="34" charset="0"/>
              <a:buChar char="•"/>
            </a:pPr>
            <a:r>
              <a:rPr lang="en-US" sz="2400" dirty="0">
                <a:solidFill>
                  <a:srgbClr val="333333"/>
                </a:solidFill>
                <a:latin typeface="Times New Roman" panose="02020603050405020304" pitchFamily="18" charset="0"/>
                <a:cs typeface="Times New Roman" panose="02020603050405020304" pitchFamily="18" charset="0"/>
              </a:rPr>
              <a:t>Step 3 -   If it is not EMPTY, then Display the deque[front1] as deleted element.</a:t>
            </a:r>
          </a:p>
          <a:p>
            <a:pPr algn="just">
              <a:lnSpc>
                <a:spcPct val="150000"/>
              </a:lnSpc>
              <a:buFont typeface="Arial" panose="020B0604020202020204" pitchFamily="34" charset="0"/>
              <a:buChar char="•"/>
            </a:pPr>
            <a:r>
              <a:rPr lang="en-US" sz="2400" b="1" dirty="0">
                <a:solidFill>
                  <a:srgbClr val="333333"/>
                </a:solidFill>
                <a:latin typeface="Times New Roman" panose="02020603050405020304" pitchFamily="18" charset="0"/>
                <a:cs typeface="Times New Roman" panose="02020603050405020304" pitchFamily="18" charset="0"/>
              </a:rPr>
              <a:t>Step</a:t>
            </a:r>
            <a:r>
              <a:rPr lang="en-US" sz="2400" b="1" dirty="0">
                <a:solidFill>
                  <a:srgbClr val="162F59"/>
                </a:solidFill>
                <a:latin typeface="Times New Roman" panose="02020603050405020304" pitchFamily="18" charset="0"/>
                <a:cs typeface="Times New Roman" panose="02020603050405020304" pitchFamily="18" charset="0"/>
              </a:rPr>
              <a:t> 4 -   </a:t>
            </a:r>
            <a:r>
              <a:rPr lang="en-US" sz="2400" dirty="0">
                <a:solidFill>
                  <a:srgbClr val="162F59"/>
                </a:solidFill>
                <a:latin typeface="Times New Roman" panose="02020603050405020304" pitchFamily="18" charset="0"/>
                <a:cs typeface="Times New Roman" panose="02020603050405020304" pitchFamily="18" charset="0"/>
              </a:rPr>
              <a:t>if rear1 == front1, set rear1=-1 and front1=-1; otherwise increment front1.</a:t>
            </a:r>
            <a:endParaRPr lang="en-US" sz="2400" i="0" dirty="0">
              <a:solidFill>
                <a:srgbClr val="333333"/>
              </a:solidFill>
              <a:effectLst/>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32CBEEB0-8B2E-4144-84A8-0EC7D1D70FBF}"/>
              </a:ext>
            </a:extLst>
          </p:cNvPr>
          <p:cNvSpPr txBox="1"/>
          <p:nvPr/>
        </p:nvSpPr>
        <p:spPr>
          <a:xfrm>
            <a:off x="541038" y="5540553"/>
            <a:ext cx="2809066" cy="369332"/>
          </a:xfrm>
          <a:prstGeom prst="rect">
            <a:avLst/>
          </a:prstGeom>
          <a:noFill/>
        </p:spPr>
        <p:txBody>
          <a:bodyPr wrap="square" rtlCol="0">
            <a:spAutoFit/>
          </a:bodyPr>
          <a:lstStyle/>
          <a:p>
            <a:r>
              <a:rPr lang="en-US" b="1" dirty="0">
                <a:solidFill>
                  <a:srgbClr val="FF0000"/>
                </a:solidFill>
                <a:latin typeface="Times New Roman" panose="02020603050405020304" pitchFamily="18" charset="0"/>
                <a:cs typeface="Times New Roman" panose="02020603050405020304" pitchFamily="18" charset="0"/>
              </a:rPr>
              <a:t>Time Complexity = O(1</a:t>
            </a:r>
            <a:r>
              <a:rPr lang="en-US" dirty="0">
                <a:solidFill>
                  <a:srgbClr val="FF0000"/>
                </a:solidFill>
                <a:latin typeface="Times New Roman" panose="02020603050405020304" pitchFamily="18" charset="0"/>
                <a:cs typeface="Times New Roman" panose="02020603050405020304" pitchFamily="18" charset="0"/>
              </a:rPr>
              <a:t>)</a:t>
            </a:r>
            <a:endParaRPr lang="en-US" dirty="0">
              <a:solidFill>
                <a:srgbClr val="FF0000"/>
              </a:solidFill>
            </a:endParaRPr>
          </a:p>
        </p:txBody>
      </p:sp>
      <p:sp>
        <p:nvSpPr>
          <p:cNvPr id="3" name="Footer Placeholder 2">
            <a:extLst>
              <a:ext uri="{FF2B5EF4-FFF2-40B4-BE49-F238E27FC236}">
                <a16:creationId xmlns:a16="http://schemas.microsoft.com/office/drawing/2014/main" id="{7708DF52-E34B-487E-94FB-1ECD8C691014}"/>
              </a:ext>
            </a:extLst>
          </p:cNvPr>
          <p:cNvSpPr>
            <a:spLocks noGrp="1"/>
          </p:cNvSpPr>
          <p:nvPr>
            <p:ph type="ftr" sz="quarter" idx="11"/>
          </p:nvPr>
        </p:nvSpPr>
        <p:spPr/>
        <p:txBody>
          <a:bodyPr/>
          <a:lstStyle/>
          <a:p>
            <a:r>
              <a:rPr lang="en-IN"/>
              <a:t>Dr Somaraju Suvvari                                                                                                        NITP -- CS3401</a:t>
            </a:r>
          </a:p>
        </p:txBody>
      </p:sp>
      <p:sp>
        <p:nvSpPr>
          <p:cNvPr id="4" name="Slide Number Placeholder 3">
            <a:extLst>
              <a:ext uri="{FF2B5EF4-FFF2-40B4-BE49-F238E27FC236}">
                <a16:creationId xmlns:a16="http://schemas.microsoft.com/office/drawing/2014/main" id="{BA1EAA21-1280-46EA-807C-C463110ED972}"/>
              </a:ext>
            </a:extLst>
          </p:cNvPr>
          <p:cNvSpPr>
            <a:spLocks noGrp="1"/>
          </p:cNvSpPr>
          <p:nvPr>
            <p:ph type="sldNum" sz="quarter" idx="12"/>
          </p:nvPr>
        </p:nvSpPr>
        <p:spPr/>
        <p:txBody>
          <a:bodyPr/>
          <a:lstStyle/>
          <a:p>
            <a:fld id="{11B1A458-33C9-4BF4-B91A-A10851AC5830}" type="slidenum">
              <a:rPr lang="en-IN" smtClean="0"/>
              <a:t>41</a:t>
            </a:fld>
            <a:endParaRPr lang="en-IN"/>
          </a:p>
        </p:txBody>
      </p:sp>
    </p:spTree>
    <p:extLst>
      <p:ext uri="{BB962C8B-B14F-4D97-AF65-F5344CB8AC3E}">
        <p14:creationId xmlns:p14="http://schemas.microsoft.com/office/powerpoint/2010/main" val="3762340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down)">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wipe(down)">
                                      <p:cBhvr>
                                        <p:cTn id="17" dur="500"/>
                                        <p:tgtEl>
                                          <p:spTgt spid="5">
                                            <p:txEl>
                                              <p:pRg st="2" end="2"/>
                                            </p:txEl>
                                          </p:spTgt>
                                        </p:tgtEl>
                                      </p:cBhvr>
                                    </p:animEffect>
                                  </p:childTnLst>
                                </p:cTn>
                              </p:par>
                              <p:par>
                                <p:cTn id="18" presetID="22" presetClass="entr" presetSubtype="4" fill="hold" nodeType="withEffect">
                                  <p:stCondLst>
                                    <p:cond delay="0"/>
                                  </p:stCondLst>
                                  <p:childTnLst>
                                    <p:set>
                                      <p:cBhvr>
                                        <p:cTn id="19" dur="1" fill="hold">
                                          <p:stCondLst>
                                            <p:cond delay="0"/>
                                          </p:stCondLst>
                                        </p:cTn>
                                        <p:tgtEl>
                                          <p:spTgt spid="5">
                                            <p:txEl>
                                              <p:pRg st="3" end="3"/>
                                            </p:txEl>
                                          </p:spTgt>
                                        </p:tgtEl>
                                        <p:attrNameLst>
                                          <p:attrName>style.visibility</p:attrName>
                                        </p:attrNameLst>
                                      </p:cBhvr>
                                      <p:to>
                                        <p:strVal val="visible"/>
                                      </p:to>
                                    </p:set>
                                    <p:animEffect transition="in" filter="wipe(down)">
                                      <p:cBhvr>
                                        <p:cTn id="20" dur="500"/>
                                        <p:tgtEl>
                                          <p:spTgt spid="5">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Effect transition="in" filter="wipe(down)">
                                      <p:cBhvr>
                                        <p:cTn id="25" dur="500"/>
                                        <p:tgtEl>
                                          <p:spTgt spid="5">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5">
                                            <p:txEl>
                                              <p:pRg st="5" end="5"/>
                                            </p:txEl>
                                          </p:spTgt>
                                        </p:tgtEl>
                                        <p:attrNameLst>
                                          <p:attrName>style.visibility</p:attrName>
                                        </p:attrNameLst>
                                      </p:cBhvr>
                                      <p:to>
                                        <p:strVal val="visible"/>
                                      </p:to>
                                    </p:set>
                                    <p:animEffect transition="in" filter="wipe(down)">
                                      <p:cBhvr>
                                        <p:cTn id="30" dur="500"/>
                                        <p:tgtEl>
                                          <p:spTgt spid="5">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5">
                                            <p:txEl>
                                              <p:pRg st="6" end="6"/>
                                            </p:txEl>
                                          </p:spTgt>
                                        </p:tgtEl>
                                        <p:attrNameLst>
                                          <p:attrName>style.visibility</p:attrName>
                                        </p:attrNameLst>
                                      </p:cBhvr>
                                      <p:to>
                                        <p:strVal val="visible"/>
                                      </p:to>
                                    </p:set>
                                    <p:animEffect transition="in" filter="wipe(down)">
                                      <p:cBhvr>
                                        <p:cTn id="35" dur="500"/>
                                        <p:tgtEl>
                                          <p:spTgt spid="5">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6" presetClass="entr" presetSubtype="21" fill="hold" grpId="0" nodeType="click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barn(inVertical)">
                                      <p:cBhvr>
                                        <p:cTn id="4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2897" y="83977"/>
            <a:ext cx="7996335" cy="587828"/>
          </a:xfrm>
        </p:spPr>
        <p:txBody>
          <a:bodyPr>
            <a:normAutofit/>
          </a:bodyPr>
          <a:lstStyle/>
          <a:p>
            <a:pPr algn="ctr"/>
            <a:r>
              <a:rPr lang="en-US" sz="3600" b="1" dirty="0">
                <a:solidFill>
                  <a:schemeClr val="accent1"/>
                </a:solidFill>
                <a:latin typeface="Times New Roman" panose="02020603050405020304" pitchFamily="18" charset="0"/>
                <a:cs typeface="Times New Roman" panose="02020603050405020304" pitchFamily="18" charset="0"/>
              </a:rPr>
              <a:t>Eject</a:t>
            </a:r>
            <a:endParaRPr lang="en-US" sz="3600" dirty="0">
              <a:solidFill>
                <a:schemeClr val="accent1"/>
              </a:solidFill>
              <a:latin typeface="Times New Roman" panose="02020603050405020304" pitchFamily="18" charset="0"/>
              <a:cs typeface="Times New Roman" panose="02020603050405020304" pitchFamily="18" charset="0"/>
            </a:endParaRPr>
          </a:p>
        </p:txBody>
      </p:sp>
      <p:sp>
        <p:nvSpPr>
          <p:cNvPr id="5" name="Rectangle 4"/>
          <p:cNvSpPr/>
          <p:nvPr/>
        </p:nvSpPr>
        <p:spPr>
          <a:xfrm>
            <a:off x="379444" y="535988"/>
            <a:ext cx="11433111" cy="4457952"/>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en-US" sz="2400" b="1" dirty="0">
                <a:solidFill>
                  <a:srgbClr val="E00D50"/>
                </a:solidFill>
                <a:latin typeface="Times New Roman" panose="02020603050405020304" pitchFamily="18" charset="0"/>
                <a:cs typeface="Times New Roman" panose="02020603050405020304" pitchFamily="18" charset="0"/>
              </a:rPr>
              <a:t>Eject(deque, front2, rear2) - Deleting a value from the queue beginning.</a:t>
            </a:r>
          </a:p>
          <a:p>
            <a:pPr marL="285750" indent="-285750" algn="just">
              <a:lnSpc>
                <a:spcPct val="150000"/>
              </a:lnSpc>
              <a:buFont typeface="Arial" panose="020B0604020202020204" pitchFamily="34" charset="0"/>
              <a:buChar char="•"/>
            </a:pPr>
            <a:r>
              <a:rPr lang="en-US" sz="2400" dirty="0">
                <a:solidFill>
                  <a:srgbClr val="333333"/>
                </a:solidFill>
                <a:latin typeface="Times New Roman" panose="02020603050405020304" pitchFamily="18" charset="0"/>
                <a:cs typeface="Times New Roman" panose="02020603050405020304" pitchFamily="18" charset="0"/>
              </a:rPr>
              <a:t>We can use the following steps to insert an element into the queue...</a:t>
            </a:r>
          </a:p>
          <a:p>
            <a:pPr algn="just">
              <a:lnSpc>
                <a:spcPct val="150000"/>
              </a:lnSpc>
              <a:buFont typeface="Arial" panose="020B0604020202020204" pitchFamily="34" charset="0"/>
              <a:buChar char="•"/>
            </a:pPr>
            <a:r>
              <a:rPr lang="en-US" sz="2400" b="1" dirty="0">
                <a:solidFill>
                  <a:srgbClr val="162F59"/>
                </a:solidFill>
                <a:latin typeface="Times New Roman" panose="02020603050405020304" pitchFamily="18" charset="0"/>
                <a:cs typeface="Times New Roman" panose="02020603050405020304" pitchFamily="18" charset="0"/>
              </a:rPr>
              <a:t> Step 1 -       </a:t>
            </a:r>
            <a:r>
              <a:rPr lang="en-US" sz="2400" dirty="0">
                <a:solidFill>
                  <a:srgbClr val="333333"/>
                </a:solidFill>
                <a:latin typeface="Times New Roman" panose="02020603050405020304" pitchFamily="18" charset="0"/>
                <a:cs typeface="Times New Roman" panose="02020603050405020304" pitchFamily="18" charset="0"/>
              </a:rPr>
              <a:t>Check whether </a:t>
            </a:r>
            <a:r>
              <a:rPr lang="en-US" sz="2400" b="1" dirty="0">
                <a:solidFill>
                  <a:srgbClr val="333333"/>
                </a:solidFill>
                <a:latin typeface="Times New Roman" panose="02020603050405020304" pitchFamily="18" charset="0"/>
                <a:cs typeface="Times New Roman" panose="02020603050405020304" pitchFamily="18" charset="0"/>
              </a:rPr>
              <a:t>queue</a:t>
            </a:r>
            <a:r>
              <a:rPr lang="en-US" sz="2400" dirty="0">
                <a:solidFill>
                  <a:srgbClr val="333333"/>
                </a:solidFill>
                <a:latin typeface="Times New Roman" panose="02020603050405020304" pitchFamily="18" charset="0"/>
                <a:cs typeface="Times New Roman" panose="02020603050405020304" pitchFamily="18" charset="0"/>
              </a:rPr>
              <a:t> is </a:t>
            </a:r>
            <a:r>
              <a:rPr lang="en-US" sz="2400" b="1" dirty="0">
                <a:solidFill>
                  <a:srgbClr val="333333"/>
                </a:solidFill>
                <a:latin typeface="Times New Roman" panose="02020603050405020304" pitchFamily="18" charset="0"/>
                <a:cs typeface="Times New Roman" panose="02020603050405020304" pitchFamily="18" charset="0"/>
              </a:rPr>
              <a:t>EMPTY from the ending</a:t>
            </a:r>
            <a:r>
              <a:rPr lang="en-US" sz="2400" dirty="0">
                <a:solidFill>
                  <a:srgbClr val="333333"/>
                </a:solidFill>
                <a:latin typeface="Times New Roman" panose="02020603050405020304" pitchFamily="18" charset="0"/>
                <a:cs typeface="Times New Roman" panose="02020603050405020304" pitchFamily="18" charset="0"/>
              </a:rPr>
              <a:t>. </a:t>
            </a:r>
          </a:p>
          <a:p>
            <a:pPr algn="just">
              <a:lnSpc>
                <a:spcPct val="150000"/>
              </a:lnSpc>
            </a:pPr>
            <a:r>
              <a:rPr lang="en-US" sz="2400" dirty="0">
                <a:solidFill>
                  <a:srgbClr val="333333"/>
                </a:solidFill>
                <a:latin typeface="Times New Roman" panose="02020603050405020304" pitchFamily="18" charset="0"/>
                <a:cs typeface="Times New Roman" panose="02020603050405020304" pitchFamily="18" charset="0"/>
              </a:rPr>
              <a:t>		(front2</a:t>
            </a:r>
            <a:r>
              <a:rPr lang="en-US" sz="2400" b="1" dirty="0">
                <a:solidFill>
                  <a:srgbClr val="333333"/>
                </a:solidFill>
                <a:latin typeface="Times New Roman" panose="02020603050405020304" pitchFamily="18" charset="0"/>
                <a:cs typeface="Times New Roman" panose="02020603050405020304" pitchFamily="18" charset="0"/>
              </a:rPr>
              <a:t> == MAX</a:t>
            </a:r>
            <a:r>
              <a:rPr lang="en-US" sz="2400" dirty="0">
                <a:solidFill>
                  <a:srgbClr val="333333"/>
                </a:solidFill>
                <a:latin typeface="Times New Roman" panose="02020603050405020304" pitchFamily="18" charset="0"/>
                <a:cs typeface="Times New Roman" panose="02020603050405020304" pitchFamily="18" charset="0"/>
              </a:rPr>
              <a:t>)</a:t>
            </a:r>
          </a:p>
          <a:p>
            <a:pPr algn="just">
              <a:lnSpc>
                <a:spcPct val="150000"/>
              </a:lnSpc>
              <a:buFont typeface="Arial" panose="020B0604020202020204" pitchFamily="34" charset="0"/>
              <a:buChar char="•"/>
            </a:pPr>
            <a:r>
              <a:rPr lang="en-US" sz="2400" b="1" dirty="0">
                <a:solidFill>
                  <a:srgbClr val="162F59"/>
                </a:solidFill>
                <a:latin typeface="Times New Roman" panose="02020603050405020304" pitchFamily="18" charset="0"/>
                <a:cs typeface="Times New Roman" panose="02020603050405020304" pitchFamily="18" charset="0"/>
              </a:rPr>
              <a:t> Step 2 - </a:t>
            </a:r>
            <a:r>
              <a:rPr lang="en-US" sz="2400" dirty="0">
                <a:solidFill>
                  <a:srgbClr val="333333"/>
                </a:solidFill>
                <a:latin typeface="Times New Roman" panose="02020603050405020304" pitchFamily="18" charset="0"/>
                <a:cs typeface="Times New Roman" panose="02020603050405020304" pitchFamily="18" charset="0"/>
              </a:rPr>
              <a:t>If it is </a:t>
            </a:r>
            <a:r>
              <a:rPr lang="en-US" sz="2400" b="1" dirty="0">
                <a:solidFill>
                  <a:srgbClr val="333333"/>
                </a:solidFill>
                <a:latin typeface="Times New Roman" panose="02020603050405020304" pitchFamily="18" charset="0"/>
                <a:cs typeface="Times New Roman" panose="02020603050405020304" pitchFamily="18" charset="0"/>
              </a:rPr>
              <a:t>EMPTY</a:t>
            </a:r>
            <a:r>
              <a:rPr lang="en-US" sz="2400" dirty="0">
                <a:solidFill>
                  <a:srgbClr val="333333"/>
                </a:solidFill>
                <a:latin typeface="Times New Roman" panose="02020603050405020304" pitchFamily="18" charset="0"/>
                <a:cs typeface="Times New Roman" panose="02020603050405020304" pitchFamily="18" charset="0"/>
              </a:rPr>
              <a:t>, then display </a:t>
            </a:r>
            <a:r>
              <a:rPr lang="en-US" sz="2400" b="1" dirty="0">
                <a:solidFill>
                  <a:srgbClr val="333333"/>
                </a:solidFill>
                <a:latin typeface="Times New Roman" panose="02020603050405020304" pitchFamily="18" charset="0"/>
                <a:cs typeface="Times New Roman" panose="02020603050405020304" pitchFamily="18" charset="0"/>
              </a:rPr>
              <a:t>"Queue is EMPTY!!! Deletion is not </a:t>
            </a:r>
            <a:br>
              <a:rPr lang="en-US" sz="2400" b="1" dirty="0">
                <a:solidFill>
                  <a:srgbClr val="333333"/>
                </a:solidFill>
                <a:latin typeface="Times New Roman" panose="02020603050405020304" pitchFamily="18" charset="0"/>
                <a:cs typeface="Times New Roman" panose="02020603050405020304" pitchFamily="18" charset="0"/>
              </a:rPr>
            </a:br>
            <a:r>
              <a:rPr lang="en-US" sz="2400" b="1" dirty="0">
                <a:solidFill>
                  <a:srgbClr val="333333"/>
                </a:solidFill>
                <a:latin typeface="Times New Roman" panose="02020603050405020304" pitchFamily="18" charset="0"/>
                <a:cs typeface="Times New Roman" panose="02020603050405020304" pitchFamily="18" charset="0"/>
              </a:rPr>
              <a:t>                      possible!!!"</a:t>
            </a:r>
            <a:r>
              <a:rPr lang="en-US" sz="2400" dirty="0">
                <a:solidFill>
                  <a:srgbClr val="333333"/>
                </a:solidFill>
                <a:latin typeface="Times New Roman" panose="02020603050405020304" pitchFamily="18" charset="0"/>
                <a:cs typeface="Times New Roman" panose="02020603050405020304" pitchFamily="18" charset="0"/>
              </a:rPr>
              <a:t> and terminate the function.</a:t>
            </a:r>
          </a:p>
          <a:p>
            <a:pPr algn="just">
              <a:lnSpc>
                <a:spcPct val="150000"/>
              </a:lnSpc>
              <a:buFont typeface="Arial" panose="020B0604020202020204" pitchFamily="34" charset="0"/>
              <a:buChar char="•"/>
            </a:pPr>
            <a:r>
              <a:rPr lang="en-US" sz="2400" dirty="0">
                <a:solidFill>
                  <a:srgbClr val="333333"/>
                </a:solidFill>
                <a:latin typeface="Times New Roman" panose="02020603050405020304" pitchFamily="18" charset="0"/>
                <a:cs typeface="Times New Roman" panose="02020603050405020304" pitchFamily="18" charset="0"/>
              </a:rPr>
              <a:t>Step 3 -   If it is not EMPTY, then Display the deque[front2] as deleted element.</a:t>
            </a:r>
          </a:p>
          <a:p>
            <a:pPr algn="just">
              <a:lnSpc>
                <a:spcPct val="150000"/>
              </a:lnSpc>
              <a:buFont typeface="Arial" panose="020B0604020202020204" pitchFamily="34" charset="0"/>
              <a:buChar char="•"/>
            </a:pPr>
            <a:r>
              <a:rPr lang="en-US" sz="2400" b="1" dirty="0">
                <a:solidFill>
                  <a:srgbClr val="333333"/>
                </a:solidFill>
                <a:latin typeface="Times New Roman" panose="02020603050405020304" pitchFamily="18" charset="0"/>
                <a:cs typeface="Times New Roman" panose="02020603050405020304" pitchFamily="18" charset="0"/>
              </a:rPr>
              <a:t>Step</a:t>
            </a:r>
            <a:r>
              <a:rPr lang="en-US" sz="2400" b="1" dirty="0">
                <a:solidFill>
                  <a:srgbClr val="162F59"/>
                </a:solidFill>
                <a:latin typeface="Times New Roman" panose="02020603050405020304" pitchFamily="18" charset="0"/>
                <a:cs typeface="Times New Roman" panose="02020603050405020304" pitchFamily="18" charset="0"/>
              </a:rPr>
              <a:t> 4 - </a:t>
            </a:r>
            <a:r>
              <a:rPr lang="en-US" sz="2400" dirty="0">
                <a:solidFill>
                  <a:srgbClr val="162F59"/>
                </a:solidFill>
                <a:latin typeface="Times New Roman" panose="02020603050405020304" pitchFamily="18" charset="0"/>
                <a:cs typeface="Times New Roman" panose="02020603050405020304" pitchFamily="18" charset="0"/>
              </a:rPr>
              <a:t>if rear2==front2, set rear2= MAX and front2=MAX; otherwise decrement front2.</a:t>
            </a:r>
            <a:endParaRPr lang="en-US" sz="2400" i="0" dirty="0">
              <a:solidFill>
                <a:srgbClr val="333333"/>
              </a:solidFill>
              <a:effectLst/>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32CBEEB0-8B2E-4144-84A8-0EC7D1D70FBF}"/>
              </a:ext>
            </a:extLst>
          </p:cNvPr>
          <p:cNvSpPr txBox="1"/>
          <p:nvPr/>
        </p:nvSpPr>
        <p:spPr>
          <a:xfrm>
            <a:off x="541038" y="5540553"/>
            <a:ext cx="2809066" cy="369332"/>
          </a:xfrm>
          <a:prstGeom prst="rect">
            <a:avLst/>
          </a:prstGeom>
          <a:noFill/>
        </p:spPr>
        <p:txBody>
          <a:bodyPr wrap="square" rtlCol="0">
            <a:spAutoFit/>
          </a:bodyPr>
          <a:lstStyle/>
          <a:p>
            <a:r>
              <a:rPr lang="en-US" b="1" dirty="0">
                <a:solidFill>
                  <a:srgbClr val="FF0000"/>
                </a:solidFill>
                <a:latin typeface="Times New Roman" panose="02020603050405020304" pitchFamily="18" charset="0"/>
                <a:cs typeface="Times New Roman" panose="02020603050405020304" pitchFamily="18" charset="0"/>
              </a:rPr>
              <a:t>Time Complexity = O(1</a:t>
            </a:r>
            <a:r>
              <a:rPr lang="en-US" dirty="0">
                <a:solidFill>
                  <a:srgbClr val="FF0000"/>
                </a:solidFill>
                <a:latin typeface="Times New Roman" panose="02020603050405020304" pitchFamily="18" charset="0"/>
                <a:cs typeface="Times New Roman" panose="02020603050405020304" pitchFamily="18" charset="0"/>
              </a:rPr>
              <a:t>)</a:t>
            </a:r>
            <a:endParaRPr lang="en-US" dirty="0">
              <a:solidFill>
                <a:srgbClr val="FF0000"/>
              </a:solidFill>
            </a:endParaRPr>
          </a:p>
        </p:txBody>
      </p:sp>
      <p:sp>
        <p:nvSpPr>
          <p:cNvPr id="3" name="Footer Placeholder 2">
            <a:extLst>
              <a:ext uri="{FF2B5EF4-FFF2-40B4-BE49-F238E27FC236}">
                <a16:creationId xmlns:a16="http://schemas.microsoft.com/office/drawing/2014/main" id="{F4EE00D3-52FC-41D8-96F4-128629B24C11}"/>
              </a:ext>
            </a:extLst>
          </p:cNvPr>
          <p:cNvSpPr>
            <a:spLocks noGrp="1"/>
          </p:cNvSpPr>
          <p:nvPr>
            <p:ph type="ftr" sz="quarter" idx="11"/>
          </p:nvPr>
        </p:nvSpPr>
        <p:spPr/>
        <p:txBody>
          <a:bodyPr/>
          <a:lstStyle/>
          <a:p>
            <a:r>
              <a:rPr lang="en-IN"/>
              <a:t>Dr Somaraju Suvvari                                                                                                        NITP -- CS3401</a:t>
            </a:r>
          </a:p>
        </p:txBody>
      </p:sp>
      <p:sp>
        <p:nvSpPr>
          <p:cNvPr id="4" name="Slide Number Placeholder 3">
            <a:extLst>
              <a:ext uri="{FF2B5EF4-FFF2-40B4-BE49-F238E27FC236}">
                <a16:creationId xmlns:a16="http://schemas.microsoft.com/office/drawing/2014/main" id="{14368CA8-256B-40E6-943F-A9AAC3FF1C3F}"/>
              </a:ext>
            </a:extLst>
          </p:cNvPr>
          <p:cNvSpPr>
            <a:spLocks noGrp="1"/>
          </p:cNvSpPr>
          <p:nvPr>
            <p:ph type="sldNum" sz="quarter" idx="12"/>
          </p:nvPr>
        </p:nvSpPr>
        <p:spPr/>
        <p:txBody>
          <a:bodyPr/>
          <a:lstStyle/>
          <a:p>
            <a:fld id="{11B1A458-33C9-4BF4-B91A-A10851AC5830}" type="slidenum">
              <a:rPr lang="en-IN" smtClean="0"/>
              <a:t>42</a:t>
            </a:fld>
            <a:endParaRPr lang="en-IN"/>
          </a:p>
        </p:txBody>
      </p:sp>
    </p:spTree>
    <p:extLst>
      <p:ext uri="{BB962C8B-B14F-4D97-AF65-F5344CB8AC3E}">
        <p14:creationId xmlns:p14="http://schemas.microsoft.com/office/powerpoint/2010/main" val="920243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down)">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wipe(down)">
                                      <p:cBhvr>
                                        <p:cTn id="17" dur="500"/>
                                        <p:tgtEl>
                                          <p:spTgt spid="5">
                                            <p:txEl>
                                              <p:pRg st="2" end="2"/>
                                            </p:txEl>
                                          </p:spTgt>
                                        </p:tgtEl>
                                      </p:cBhvr>
                                    </p:animEffect>
                                  </p:childTnLst>
                                </p:cTn>
                              </p:par>
                              <p:par>
                                <p:cTn id="18" presetID="22" presetClass="entr" presetSubtype="4" fill="hold" nodeType="withEffect">
                                  <p:stCondLst>
                                    <p:cond delay="0"/>
                                  </p:stCondLst>
                                  <p:childTnLst>
                                    <p:set>
                                      <p:cBhvr>
                                        <p:cTn id="19" dur="1" fill="hold">
                                          <p:stCondLst>
                                            <p:cond delay="0"/>
                                          </p:stCondLst>
                                        </p:cTn>
                                        <p:tgtEl>
                                          <p:spTgt spid="5">
                                            <p:txEl>
                                              <p:pRg st="3" end="3"/>
                                            </p:txEl>
                                          </p:spTgt>
                                        </p:tgtEl>
                                        <p:attrNameLst>
                                          <p:attrName>style.visibility</p:attrName>
                                        </p:attrNameLst>
                                      </p:cBhvr>
                                      <p:to>
                                        <p:strVal val="visible"/>
                                      </p:to>
                                    </p:set>
                                    <p:animEffect transition="in" filter="wipe(down)">
                                      <p:cBhvr>
                                        <p:cTn id="20" dur="500"/>
                                        <p:tgtEl>
                                          <p:spTgt spid="5">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Effect transition="in" filter="wipe(down)">
                                      <p:cBhvr>
                                        <p:cTn id="25" dur="500"/>
                                        <p:tgtEl>
                                          <p:spTgt spid="5">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5">
                                            <p:txEl>
                                              <p:pRg st="5" end="5"/>
                                            </p:txEl>
                                          </p:spTgt>
                                        </p:tgtEl>
                                        <p:attrNameLst>
                                          <p:attrName>style.visibility</p:attrName>
                                        </p:attrNameLst>
                                      </p:cBhvr>
                                      <p:to>
                                        <p:strVal val="visible"/>
                                      </p:to>
                                    </p:set>
                                    <p:animEffect transition="in" filter="wipe(down)">
                                      <p:cBhvr>
                                        <p:cTn id="30" dur="500"/>
                                        <p:tgtEl>
                                          <p:spTgt spid="5">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5">
                                            <p:txEl>
                                              <p:pRg st="6" end="6"/>
                                            </p:txEl>
                                          </p:spTgt>
                                        </p:tgtEl>
                                        <p:attrNameLst>
                                          <p:attrName>style.visibility</p:attrName>
                                        </p:attrNameLst>
                                      </p:cBhvr>
                                      <p:to>
                                        <p:strVal val="visible"/>
                                      </p:to>
                                    </p:set>
                                    <p:animEffect transition="in" filter="wipe(down)">
                                      <p:cBhvr>
                                        <p:cTn id="35" dur="500"/>
                                        <p:tgtEl>
                                          <p:spTgt spid="5">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6" presetClass="entr" presetSubtype="21" fill="hold" grpId="0" nodeType="click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barn(inVertical)">
                                      <p:cBhvr>
                                        <p:cTn id="4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48229" y="282608"/>
            <a:ext cx="9144000" cy="557147"/>
          </a:xfrm>
        </p:spPr>
        <p:txBody>
          <a:bodyPr>
            <a:normAutofit fontScale="90000"/>
          </a:bodyPr>
          <a:lstStyle/>
          <a:p>
            <a:pPr algn="ctr"/>
            <a:r>
              <a:rPr lang="en-US" sz="3600" b="1" dirty="0">
                <a:solidFill>
                  <a:schemeClr val="accent1"/>
                </a:solidFill>
                <a:latin typeface="Times New Roman" panose="02020603050405020304" pitchFamily="18" charset="0"/>
                <a:cs typeface="Times New Roman" panose="02020603050405020304" pitchFamily="18" charset="0"/>
              </a:rPr>
              <a:t>Dequeue - Example</a:t>
            </a:r>
            <a:endParaRPr lang="en-US" sz="3600" dirty="0">
              <a:solidFill>
                <a:schemeClr val="accent1"/>
              </a:solidFill>
              <a:latin typeface="Times New Roman" panose="02020603050405020304" pitchFamily="18" charset="0"/>
              <a:cs typeface="Times New Roman" panose="02020603050405020304" pitchFamily="18" charset="0"/>
            </a:endParaRPr>
          </a:p>
        </p:txBody>
      </p:sp>
      <p:sp>
        <p:nvSpPr>
          <p:cNvPr id="23" name="Subtitle 22">
            <a:extLst>
              <a:ext uri="{FF2B5EF4-FFF2-40B4-BE49-F238E27FC236}">
                <a16:creationId xmlns:a16="http://schemas.microsoft.com/office/drawing/2014/main" id="{4898C8DD-565D-43B1-81C6-7B960BFBD88F}"/>
              </a:ext>
            </a:extLst>
          </p:cNvPr>
          <p:cNvSpPr>
            <a:spLocks noGrp="1"/>
          </p:cNvSpPr>
          <p:nvPr>
            <p:ph type="subTitle" idx="1"/>
          </p:nvPr>
        </p:nvSpPr>
        <p:spPr>
          <a:xfrm>
            <a:off x="671804" y="839755"/>
            <a:ext cx="11075437" cy="5735637"/>
          </a:xfrm>
        </p:spPr>
        <p:txBody>
          <a:bodyPr/>
          <a:lstStyle/>
          <a:p>
            <a:pPr algn="l"/>
            <a:r>
              <a:rPr lang="en-IN" dirty="0">
                <a:solidFill>
                  <a:srgbClr val="FF0000"/>
                </a:solidFill>
                <a:latin typeface="Times New Roman" panose="02020603050405020304" pitchFamily="18" charset="0"/>
                <a:cs typeface="Times New Roman" panose="02020603050405020304" pitchFamily="18" charset="0"/>
              </a:rPr>
              <a:t>Initially</a:t>
            </a:r>
          </a:p>
          <a:p>
            <a:pPr algn="l"/>
            <a:endParaRPr lang="en-IN" dirty="0">
              <a:solidFill>
                <a:srgbClr val="FF0000"/>
              </a:solidFill>
              <a:latin typeface="Times New Roman" panose="02020603050405020304" pitchFamily="18" charset="0"/>
              <a:cs typeface="Times New Roman" panose="02020603050405020304" pitchFamily="18" charset="0"/>
            </a:endParaRPr>
          </a:p>
          <a:p>
            <a:pPr algn="l"/>
            <a:endParaRPr lang="en-IN" dirty="0">
              <a:solidFill>
                <a:srgbClr val="FF0000"/>
              </a:solidFill>
              <a:latin typeface="Times New Roman" panose="02020603050405020304" pitchFamily="18" charset="0"/>
              <a:cs typeface="Times New Roman" panose="02020603050405020304" pitchFamily="18" charset="0"/>
            </a:endParaRPr>
          </a:p>
          <a:p>
            <a:pPr algn="l"/>
            <a:endParaRPr lang="en-IN" dirty="0">
              <a:solidFill>
                <a:srgbClr val="FF0000"/>
              </a:solidFill>
              <a:latin typeface="Times New Roman" panose="02020603050405020304" pitchFamily="18" charset="0"/>
              <a:cs typeface="Times New Roman" panose="02020603050405020304" pitchFamily="18" charset="0"/>
            </a:endParaRPr>
          </a:p>
          <a:p>
            <a:pPr algn="l"/>
            <a:endParaRPr lang="en-IN" dirty="0">
              <a:solidFill>
                <a:srgbClr val="FF0000"/>
              </a:solidFill>
              <a:latin typeface="Times New Roman" panose="02020603050405020304" pitchFamily="18" charset="0"/>
              <a:cs typeface="Times New Roman" panose="02020603050405020304" pitchFamily="18" charset="0"/>
            </a:endParaRPr>
          </a:p>
          <a:p>
            <a:pPr algn="l"/>
            <a:r>
              <a:rPr lang="en-IN" dirty="0">
                <a:solidFill>
                  <a:srgbClr val="FF0000"/>
                </a:solidFill>
                <a:latin typeface="Times New Roman" panose="02020603050405020304" pitchFamily="18" charset="0"/>
                <a:cs typeface="Times New Roman" panose="02020603050405020304" pitchFamily="18" charset="0"/>
              </a:rPr>
              <a:t>Front1 = 0, Rear1 = 0</a:t>
            </a:r>
          </a:p>
          <a:p>
            <a:pPr algn="l"/>
            <a:r>
              <a:rPr lang="en-IN" dirty="0">
                <a:solidFill>
                  <a:srgbClr val="FF0000"/>
                </a:solidFill>
                <a:latin typeface="Times New Roman" panose="02020603050405020304" pitchFamily="18" charset="0"/>
                <a:cs typeface="Times New Roman" panose="02020603050405020304" pitchFamily="18" charset="0"/>
              </a:rPr>
              <a:t>Deque[rear1] = 12</a:t>
            </a:r>
          </a:p>
          <a:p>
            <a:pPr algn="l"/>
            <a:endParaRPr lang="en-IN" dirty="0">
              <a:solidFill>
                <a:srgbClr val="FF0000"/>
              </a:solidFill>
              <a:latin typeface="Times New Roman" panose="02020603050405020304" pitchFamily="18" charset="0"/>
              <a:cs typeface="Times New Roman" panose="02020603050405020304" pitchFamily="18" charset="0"/>
            </a:endParaRPr>
          </a:p>
          <a:p>
            <a:pPr algn="l"/>
            <a:endParaRPr lang="en-IN" dirty="0">
              <a:solidFill>
                <a:srgbClr val="FF0000"/>
              </a:solidFill>
              <a:latin typeface="Times New Roman" panose="02020603050405020304" pitchFamily="18" charset="0"/>
              <a:cs typeface="Times New Roman" panose="02020603050405020304" pitchFamily="18" charset="0"/>
            </a:endParaRPr>
          </a:p>
          <a:p>
            <a:pPr algn="l"/>
            <a:r>
              <a:rPr lang="en-IN" dirty="0">
                <a:solidFill>
                  <a:srgbClr val="FF0000"/>
                </a:solidFill>
                <a:latin typeface="Times New Roman" panose="02020603050405020304" pitchFamily="18" charset="0"/>
                <a:cs typeface="Times New Roman" panose="02020603050405020304" pitchFamily="18" charset="0"/>
              </a:rPr>
              <a:t>Rear1 = 1</a:t>
            </a:r>
          </a:p>
          <a:p>
            <a:pPr algn="l"/>
            <a:r>
              <a:rPr lang="en-IN" dirty="0">
                <a:solidFill>
                  <a:srgbClr val="FF0000"/>
                </a:solidFill>
                <a:latin typeface="Times New Roman" panose="02020603050405020304" pitchFamily="18" charset="0"/>
                <a:cs typeface="Times New Roman" panose="02020603050405020304" pitchFamily="18" charset="0"/>
              </a:rPr>
              <a:t>Deque[rear1] = 23</a:t>
            </a:r>
          </a:p>
          <a:p>
            <a:pPr algn="l"/>
            <a:endParaRPr lang="en-IN" dirty="0">
              <a:solidFill>
                <a:srgbClr val="FF0000"/>
              </a:solidFill>
              <a:latin typeface="Times New Roman" panose="02020603050405020304" pitchFamily="18" charset="0"/>
              <a:cs typeface="Times New Roman" panose="02020603050405020304" pitchFamily="18" charset="0"/>
            </a:endParaRPr>
          </a:p>
        </p:txBody>
      </p:sp>
      <p:graphicFrame>
        <p:nvGraphicFramePr>
          <p:cNvPr id="3" name="Table 2">
            <a:extLst>
              <a:ext uri="{FF2B5EF4-FFF2-40B4-BE49-F238E27FC236}">
                <a16:creationId xmlns:a16="http://schemas.microsoft.com/office/drawing/2014/main" id="{B138AA96-846F-4536-B822-A39546F4FEF2}"/>
              </a:ext>
            </a:extLst>
          </p:cNvPr>
          <p:cNvGraphicFramePr>
            <a:graphicFrameLocks noGrp="1"/>
          </p:cNvGraphicFramePr>
          <p:nvPr>
            <p:extLst>
              <p:ext uri="{D42A27DB-BD31-4B8C-83A1-F6EECF244321}">
                <p14:modId xmlns:p14="http://schemas.microsoft.com/office/powerpoint/2010/main" val="2160048925"/>
              </p:ext>
            </p:extLst>
          </p:nvPr>
        </p:nvGraphicFramePr>
        <p:xfrm>
          <a:off x="3419599" y="1523601"/>
          <a:ext cx="8128000" cy="741680"/>
        </p:xfrm>
        <a:graphic>
          <a:graphicData uri="http://schemas.openxmlformats.org/drawingml/2006/table">
            <a:tbl>
              <a:tblPr firstRow="1" bandRow="1">
                <a:tableStyleId>{5940675A-B579-460E-94D1-54222C63F5DA}</a:tableStyleId>
              </a:tblPr>
              <a:tblGrid>
                <a:gridCol w="812800">
                  <a:extLst>
                    <a:ext uri="{9D8B030D-6E8A-4147-A177-3AD203B41FA5}">
                      <a16:colId xmlns:a16="http://schemas.microsoft.com/office/drawing/2014/main" val="20000"/>
                    </a:ext>
                  </a:extLst>
                </a:gridCol>
                <a:gridCol w="812800">
                  <a:extLst>
                    <a:ext uri="{9D8B030D-6E8A-4147-A177-3AD203B41FA5}">
                      <a16:colId xmlns:a16="http://schemas.microsoft.com/office/drawing/2014/main" val="20001"/>
                    </a:ext>
                  </a:extLst>
                </a:gridCol>
                <a:gridCol w="812800">
                  <a:extLst>
                    <a:ext uri="{9D8B030D-6E8A-4147-A177-3AD203B41FA5}">
                      <a16:colId xmlns:a16="http://schemas.microsoft.com/office/drawing/2014/main" val="20002"/>
                    </a:ext>
                  </a:extLst>
                </a:gridCol>
                <a:gridCol w="812800">
                  <a:extLst>
                    <a:ext uri="{9D8B030D-6E8A-4147-A177-3AD203B41FA5}">
                      <a16:colId xmlns:a16="http://schemas.microsoft.com/office/drawing/2014/main" val="20003"/>
                    </a:ext>
                  </a:extLst>
                </a:gridCol>
                <a:gridCol w="812800">
                  <a:extLst>
                    <a:ext uri="{9D8B030D-6E8A-4147-A177-3AD203B41FA5}">
                      <a16:colId xmlns:a16="http://schemas.microsoft.com/office/drawing/2014/main" val="20004"/>
                    </a:ext>
                  </a:extLst>
                </a:gridCol>
                <a:gridCol w="812800">
                  <a:extLst>
                    <a:ext uri="{9D8B030D-6E8A-4147-A177-3AD203B41FA5}">
                      <a16:colId xmlns:a16="http://schemas.microsoft.com/office/drawing/2014/main" val="20005"/>
                    </a:ext>
                  </a:extLst>
                </a:gridCol>
                <a:gridCol w="812800">
                  <a:extLst>
                    <a:ext uri="{9D8B030D-6E8A-4147-A177-3AD203B41FA5}">
                      <a16:colId xmlns:a16="http://schemas.microsoft.com/office/drawing/2014/main" val="20006"/>
                    </a:ext>
                  </a:extLst>
                </a:gridCol>
                <a:gridCol w="812800">
                  <a:extLst>
                    <a:ext uri="{9D8B030D-6E8A-4147-A177-3AD203B41FA5}">
                      <a16:colId xmlns:a16="http://schemas.microsoft.com/office/drawing/2014/main" val="20007"/>
                    </a:ext>
                  </a:extLst>
                </a:gridCol>
                <a:gridCol w="812800">
                  <a:extLst>
                    <a:ext uri="{9D8B030D-6E8A-4147-A177-3AD203B41FA5}">
                      <a16:colId xmlns:a16="http://schemas.microsoft.com/office/drawing/2014/main" val="20008"/>
                    </a:ext>
                  </a:extLst>
                </a:gridCol>
                <a:gridCol w="812800">
                  <a:extLst>
                    <a:ext uri="{9D8B030D-6E8A-4147-A177-3AD203B41FA5}">
                      <a16:colId xmlns:a16="http://schemas.microsoft.com/office/drawing/2014/main" val="20009"/>
                    </a:ext>
                  </a:extLst>
                </a:gridCol>
              </a:tblGrid>
              <a:tr h="370840">
                <a:tc>
                  <a:txBody>
                    <a:bodyPr/>
                    <a:lstStyle/>
                    <a:p>
                      <a:endParaRPr lang="en-US" dirty="0"/>
                    </a:p>
                  </a:txBody>
                  <a:tcPr>
                    <a:lnB w="12700" cap="flat" cmpd="sng" algn="ctr">
                      <a:solidFill>
                        <a:schemeClr val="tx1"/>
                      </a:solidFill>
                      <a:prstDash val="solid"/>
                      <a:round/>
                      <a:headEnd type="none" w="med" len="med"/>
                      <a:tailEnd type="none" w="med" len="med"/>
                    </a:lnB>
                  </a:tcPr>
                </a:tc>
                <a:tc>
                  <a:txBody>
                    <a:bodyPr/>
                    <a:lstStyle/>
                    <a:p>
                      <a:endParaRPr lang="en-US" dirty="0"/>
                    </a:p>
                  </a:txBody>
                  <a:tcPr>
                    <a:lnB w="12700" cap="flat" cmpd="sng" algn="ctr">
                      <a:solidFill>
                        <a:schemeClr val="tx1"/>
                      </a:solidFill>
                      <a:prstDash val="solid"/>
                      <a:round/>
                      <a:headEnd type="none" w="med" len="med"/>
                      <a:tailEnd type="none" w="med" len="med"/>
                    </a:lnB>
                  </a:tcPr>
                </a:tc>
                <a:tc>
                  <a:txBody>
                    <a:bodyPr/>
                    <a:lstStyle/>
                    <a:p>
                      <a:endParaRPr lang="en-US" dirty="0"/>
                    </a:p>
                  </a:txBody>
                  <a:tcPr>
                    <a:lnB w="12700" cap="flat" cmpd="sng" algn="ctr">
                      <a:solidFill>
                        <a:schemeClr val="tx1"/>
                      </a:solidFill>
                      <a:prstDash val="solid"/>
                      <a:round/>
                      <a:headEnd type="none" w="med" len="med"/>
                      <a:tailEnd type="none" w="med" len="med"/>
                    </a:lnB>
                  </a:tcPr>
                </a:tc>
                <a:tc>
                  <a:txBody>
                    <a:bodyPr/>
                    <a:lstStyle/>
                    <a:p>
                      <a:endParaRPr lang="en-US" dirty="0"/>
                    </a:p>
                  </a:txBody>
                  <a:tcPr>
                    <a:lnB w="12700" cap="flat" cmpd="sng" algn="ctr">
                      <a:solidFill>
                        <a:schemeClr val="tx1"/>
                      </a:solidFill>
                      <a:prstDash val="solid"/>
                      <a:round/>
                      <a:headEnd type="none" w="med" len="med"/>
                      <a:tailEnd type="none" w="med" len="med"/>
                    </a:lnB>
                  </a:tcPr>
                </a:tc>
                <a:tc>
                  <a:txBody>
                    <a:bodyPr/>
                    <a:lstStyle/>
                    <a:p>
                      <a:endParaRPr lang="en-US" dirty="0"/>
                    </a:p>
                  </a:txBody>
                  <a:tcPr>
                    <a:lnB w="12700" cap="flat" cmpd="sng" algn="ctr">
                      <a:solidFill>
                        <a:schemeClr val="tx1"/>
                      </a:solidFill>
                      <a:prstDash val="solid"/>
                      <a:round/>
                      <a:headEnd type="none" w="med" len="med"/>
                      <a:tailEnd type="none" w="med" len="med"/>
                    </a:lnB>
                  </a:tcPr>
                </a:tc>
                <a:tc>
                  <a:txBody>
                    <a:bodyPr/>
                    <a:lstStyle/>
                    <a:p>
                      <a:endParaRPr lang="en-US" dirty="0"/>
                    </a:p>
                  </a:txBody>
                  <a:tcPr>
                    <a:lnB w="12700" cap="flat" cmpd="sng" algn="ctr">
                      <a:solidFill>
                        <a:schemeClr val="tx1"/>
                      </a:solidFill>
                      <a:prstDash val="solid"/>
                      <a:round/>
                      <a:headEnd type="none" w="med" len="med"/>
                      <a:tailEnd type="none" w="med" len="med"/>
                    </a:lnB>
                  </a:tcPr>
                </a:tc>
                <a:tc>
                  <a:txBody>
                    <a:bodyPr/>
                    <a:lstStyle/>
                    <a:p>
                      <a:endParaRPr lang="en-US" dirty="0"/>
                    </a:p>
                  </a:txBody>
                  <a:tcPr>
                    <a:lnB w="12700" cap="flat" cmpd="sng" algn="ctr">
                      <a:solidFill>
                        <a:schemeClr val="tx1"/>
                      </a:solidFill>
                      <a:prstDash val="solid"/>
                      <a:round/>
                      <a:headEnd type="none" w="med" len="med"/>
                      <a:tailEnd type="none" w="med" len="med"/>
                    </a:lnB>
                  </a:tcPr>
                </a:tc>
                <a:tc>
                  <a:txBody>
                    <a:bodyPr/>
                    <a:lstStyle/>
                    <a:p>
                      <a:endParaRPr lang="en-US" dirty="0"/>
                    </a:p>
                  </a:txBody>
                  <a:tcPr>
                    <a:lnB w="12700" cap="flat" cmpd="sng" algn="ctr">
                      <a:solidFill>
                        <a:schemeClr val="tx1"/>
                      </a:solidFill>
                      <a:prstDash val="solid"/>
                      <a:round/>
                      <a:headEnd type="none" w="med" len="med"/>
                      <a:tailEnd type="none" w="med" len="med"/>
                    </a:lnB>
                  </a:tcPr>
                </a:tc>
                <a:tc>
                  <a:txBody>
                    <a:bodyPr/>
                    <a:lstStyle/>
                    <a:p>
                      <a:endParaRPr lang="en-US" dirty="0"/>
                    </a:p>
                  </a:txBody>
                  <a:tcPr>
                    <a:lnB w="12700" cap="flat" cmpd="sng" algn="ctr">
                      <a:solidFill>
                        <a:schemeClr val="tx1"/>
                      </a:solidFill>
                      <a:prstDash val="solid"/>
                      <a:round/>
                      <a:headEnd type="none" w="med" len="med"/>
                      <a:tailEnd type="none" w="med" len="med"/>
                    </a:lnB>
                  </a:tcPr>
                </a:tc>
                <a:tc>
                  <a:txBody>
                    <a:bodyPr/>
                    <a:lstStyle/>
                    <a:p>
                      <a:endParaRPr lang="en-US"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US" dirty="0"/>
                        <a:t>  [0]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[1]</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[2]</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[3]</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[4]</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[5]</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[6]</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[7]</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[8]</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[9]</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
        <p:nvSpPr>
          <p:cNvPr id="4" name="TextBox 3">
            <a:extLst>
              <a:ext uri="{FF2B5EF4-FFF2-40B4-BE49-F238E27FC236}">
                <a16:creationId xmlns:a16="http://schemas.microsoft.com/office/drawing/2014/main" id="{F1F4C506-962C-4669-AA14-B6FBC0952784}"/>
              </a:ext>
            </a:extLst>
          </p:cNvPr>
          <p:cNvSpPr txBox="1"/>
          <p:nvPr/>
        </p:nvSpPr>
        <p:spPr>
          <a:xfrm>
            <a:off x="2065546" y="1817430"/>
            <a:ext cx="1676119" cy="338554"/>
          </a:xfrm>
          <a:prstGeom prst="rect">
            <a:avLst/>
          </a:prstGeom>
          <a:noFill/>
        </p:spPr>
        <p:txBody>
          <a:bodyPr wrap="square" rtlCol="0">
            <a:spAutoFit/>
          </a:bodyPr>
          <a:lstStyle/>
          <a:p>
            <a:r>
              <a:rPr lang="en-US" sz="1600" b="1" dirty="0">
                <a:solidFill>
                  <a:schemeClr val="accent1"/>
                </a:solidFill>
                <a:latin typeface="Times New Roman" panose="02020603050405020304" pitchFamily="18" charset="0"/>
                <a:cs typeface="Times New Roman" panose="02020603050405020304" pitchFamily="18" charset="0"/>
              </a:rPr>
              <a:t>Rear2 = 10</a:t>
            </a:r>
          </a:p>
        </p:txBody>
      </p:sp>
      <p:sp>
        <p:nvSpPr>
          <p:cNvPr id="8" name="TextBox 7">
            <a:extLst>
              <a:ext uri="{FF2B5EF4-FFF2-40B4-BE49-F238E27FC236}">
                <a16:creationId xmlns:a16="http://schemas.microsoft.com/office/drawing/2014/main" id="{10DF22AC-6483-4D2A-952C-2A03B5621B33}"/>
              </a:ext>
            </a:extLst>
          </p:cNvPr>
          <p:cNvSpPr txBox="1"/>
          <p:nvPr/>
        </p:nvSpPr>
        <p:spPr>
          <a:xfrm>
            <a:off x="671803" y="1373384"/>
            <a:ext cx="1548883" cy="338554"/>
          </a:xfrm>
          <a:prstGeom prst="rect">
            <a:avLst/>
          </a:prstGeom>
          <a:noFill/>
        </p:spPr>
        <p:txBody>
          <a:bodyPr wrap="square" rtlCol="0">
            <a:spAutoFit/>
          </a:bodyPr>
          <a:lstStyle/>
          <a:p>
            <a:r>
              <a:rPr lang="en-US" sz="1600" b="1" dirty="0">
                <a:solidFill>
                  <a:schemeClr val="accent2"/>
                </a:solidFill>
                <a:latin typeface="Times New Roman" panose="02020603050405020304" pitchFamily="18" charset="0"/>
                <a:cs typeface="Times New Roman" panose="02020603050405020304" pitchFamily="18" charset="0"/>
              </a:rPr>
              <a:t>Front1 = -1</a:t>
            </a:r>
          </a:p>
        </p:txBody>
      </p:sp>
      <p:sp>
        <p:nvSpPr>
          <p:cNvPr id="16" name="TextBox 15">
            <a:extLst>
              <a:ext uri="{FF2B5EF4-FFF2-40B4-BE49-F238E27FC236}">
                <a16:creationId xmlns:a16="http://schemas.microsoft.com/office/drawing/2014/main" id="{013B8AA0-F0FE-4515-968A-4F315AD5D200}"/>
              </a:ext>
            </a:extLst>
          </p:cNvPr>
          <p:cNvSpPr txBox="1"/>
          <p:nvPr/>
        </p:nvSpPr>
        <p:spPr>
          <a:xfrm>
            <a:off x="671802" y="1817430"/>
            <a:ext cx="1472776" cy="338554"/>
          </a:xfrm>
          <a:prstGeom prst="rect">
            <a:avLst/>
          </a:prstGeom>
          <a:noFill/>
        </p:spPr>
        <p:txBody>
          <a:bodyPr wrap="square" rtlCol="0">
            <a:spAutoFit/>
          </a:bodyPr>
          <a:lstStyle/>
          <a:p>
            <a:r>
              <a:rPr lang="en-US" sz="1600" b="1" dirty="0">
                <a:solidFill>
                  <a:schemeClr val="accent1"/>
                </a:solidFill>
                <a:latin typeface="Times New Roman" panose="02020603050405020304" pitchFamily="18" charset="0"/>
                <a:cs typeface="Times New Roman" panose="02020603050405020304" pitchFamily="18" charset="0"/>
              </a:rPr>
              <a:t>Rear1 = -1</a:t>
            </a:r>
          </a:p>
        </p:txBody>
      </p:sp>
      <p:sp>
        <p:nvSpPr>
          <p:cNvPr id="20" name="TextBox 19">
            <a:extLst>
              <a:ext uri="{FF2B5EF4-FFF2-40B4-BE49-F238E27FC236}">
                <a16:creationId xmlns:a16="http://schemas.microsoft.com/office/drawing/2014/main" id="{722089BC-011B-4F8C-B15F-8ECAF6F3C8F6}"/>
              </a:ext>
            </a:extLst>
          </p:cNvPr>
          <p:cNvSpPr txBox="1"/>
          <p:nvPr/>
        </p:nvSpPr>
        <p:spPr>
          <a:xfrm>
            <a:off x="2032959" y="1369580"/>
            <a:ext cx="1386640" cy="338554"/>
          </a:xfrm>
          <a:prstGeom prst="rect">
            <a:avLst/>
          </a:prstGeom>
          <a:noFill/>
        </p:spPr>
        <p:txBody>
          <a:bodyPr wrap="square" rtlCol="0">
            <a:spAutoFit/>
          </a:bodyPr>
          <a:lstStyle/>
          <a:p>
            <a:r>
              <a:rPr lang="en-US" sz="1600" b="1" dirty="0">
                <a:solidFill>
                  <a:schemeClr val="accent2"/>
                </a:solidFill>
                <a:latin typeface="Times New Roman" panose="02020603050405020304" pitchFamily="18" charset="0"/>
                <a:cs typeface="Times New Roman" panose="02020603050405020304" pitchFamily="18" charset="0"/>
              </a:rPr>
              <a:t>Front2 = 10</a:t>
            </a:r>
          </a:p>
        </p:txBody>
      </p:sp>
      <p:sp>
        <p:nvSpPr>
          <p:cNvPr id="25" name="TextBox 24">
            <a:extLst>
              <a:ext uri="{FF2B5EF4-FFF2-40B4-BE49-F238E27FC236}">
                <a16:creationId xmlns:a16="http://schemas.microsoft.com/office/drawing/2014/main" id="{6E79827C-8605-4738-9599-327DCD4DC6DD}"/>
              </a:ext>
            </a:extLst>
          </p:cNvPr>
          <p:cNvSpPr txBox="1"/>
          <p:nvPr/>
        </p:nvSpPr>
        <p:spPr>
          <a:xfrm>
            <a:off x="695482" y="2468785"/>
            <a:ext cx="1548883" cy="338554"/>
          </a:xfrm>
          <a:prstGeom prst="rect">
            <a:avLst/>
          </a:prstGeom>
          <a:noFill/>
        </p:spPr>
        <p:txBody>
          <a:bodyPr wrap="square" rtlCol="0">
            <a:spAutoFit/>
          </a:bodyPr>
          <a:lstStyle/>
          <a:p>
            <a:r>
              <a:rPr lang="en-US" sz="1600" b="1" dirty="0">
                <a:solidFill>
                  <a:schemeClr val="accent2"/>
                </a:solidFill>
                <a:latin typeface="Times New Roman" panose="02020603050405020304" pitchFamily="18" charset="0"/>
                <a:cs typeface="Times New Roman" panose="02020603050405020304" pitchFamily="18" charset="0"/>
              </a:rPr>
              <a:t>Enqueue(12)</a:t>
            </a:r>
          </a:p>
        </p:txBody>
      </p:sp>
      <p:graphicFrame>
        <p:nvGraphicFramePr>
          <p:cNvPr id="27" name="Table 26">
            <a:extLst>
              <a:ext uri="{FF2B5EF4-FFF2-40B4-BE49-F238E27FC236}">
                <a16:creationId xmlns:a16="http://schemas.microsoft.com/office/drawing/2014/main" id="{8E3FD6B1-1C91-47CD-911C-B1F42ACD45D7}"/>
              </a:ext>
            </a:extLst>
          </p:cNvPr>
          <p:cNvGraphicFramePr>
            <a:graphicFrameLocks noGrp="1"/>
          </p:cNvGraphicFramePr>
          <p:nvPr>
            <p:extLst>
              <p:ext uri="{D42A27DB-BD31-4B8C-83A1-F6EECF244321}">
                <p14:modId xmlns:p14="http://schemas.microsoft.com/office/powerpoint/2010/main" val="3539203390"/>
              </p:ext>
            </p:extLst>
          </p:nvPr>
        </p:nvGraphicFramePr>
        <p:xfrm>
          <a:off x="3619241" y="3362465"/>
          <a:ext cx="8128000" cy="741680"/>
        </p:xfrm>
        <a:graphic>
          <a:graphicData uri="http://schemas.openxmlformats.org/drawingml/2006/table">
            <a:tbl>
              <a:tblPr firstRow="1" bandRow="1">
                <a:tableStyleId>{5940675A-B579-460E-94D1-54222C63F5DA}</a:tableStyleId>
              </a:tblPr>
              <a:tblGrid>
                <a:gridCol w="812800">
                  <a:extLst>
                    <a:ext uri="{9D8B030D-6E8A-4147-A177-3AD203B41FA5}">
                      <a16:colId xmlns:a16="http://schemas.microsoft.com/office/drawing/2014/main" val="20000"/>
                    </a:ext>
                  </a:extLst>
                </a:gridCol>
                <a:gridCol w="812800">
                  <a:extLst>
                    <a:ext uri="{9D8B030D-6E8A-4147-A177-3AD203B41FA5}">
                      <a16:colId xmlns:a16="http://schemas.microsoft.com/office/drawing/2014/main" val="20001"/>
                    </a:ext>
                  </a:extLst>
                </a:gridCol>
                <a:gridCol w="812800">
                  <a:extLst>
                    <a:ext uri="{9D8B030D-6E8A-4147-A177-3AD203B41FA5}">
                      <a16:colId xmlns:a16="http://schemas.microsoft.com/office/drawing/2014/main" val="20002"/>
                    </a:ext>
                  </a:extLst>
                </a:gridCol>
                <a:gridCol w="812800">
                  <a:extLst>
                    <a:ext uri="{9D8B030D-6E8A-4147-A177-3AD203B41FA5}">
                      <a16:colId xmlns:a16="http://schemas.microsoft.com/office/drawing/2014/main" val="20003"/>
                    </a:ext>
                  </a:extLst>
                </a:gridCol>
                <a:gridCol w="812800">
                  <a:extLst>
                    <a:ext uri="{9D8B030D-6E8A-4147-A177-3AD203B41FA5}">
                      <a16:colId xmlns:a16="http://schemas.microsoft.com/office/drawing/2014/main" val="20004"/>
                    </a:ext>
                  </a:extLst>
                </a:gridCol>
                <a:gridCol w="812800">
                  <a:extLst>
                    <a:ext uri="{9D8B030D-6E8A-4147-A177-3AD203B41FA5}">
                      <a16:colId xmlns:a16="http://schemas.microsoft.com/office/drawing/2014/main" val="20005"/>
                    </a:ext>
                  </a:extLst>
                </a:gridCol>
                <a:gridCol w="812800">
                  <a:extLst>
                    <a:ext uri="{9D8B030D-6E8A-4147-A177-3AD203B41FA5}">
                      <a16:colId xmlns:a16="http://schemas.microsoft.com/office/drawing/2014/main" val="20006"/>
                    </a:ext>
                  </a:extLst>
                </a:gridCol>
                <a:gridCol w="812800">
                  <a:extLst>
                    <a:ext uri="{9D8B030D-6E8A-4147-A177-3AD203B41FA5}">
                      <a16:colId xmlns:a16="http://schemas.microsoft.com/office/drawing/2014/main" val="20007"/>
                    </a:ext>
                  </a:extLst>
                </a:gridCol>
                <a:gridCol w="812800">
                  <a:extLst>
                    <a:ext uri="{9D8B030D-6E8A-4147-A177-3AD203B41FA5}">
                      <a16:colId xmlns:a16="http://schemas.microsoft.com/office/drawing/2014/main" val="20008"/>
                    </a:ext>
                  </a:extLst>
                </a:gridCol>
                <a:gridCol w="812800">
                  <a:extLst>
                    <a:ext uri="{9D8B030D-6E8A-4147-A177-3AD203B41FA5}">
                      <a16:colId xmlns:a16="http://schemas.microsoft.com/office/drawing/2014/main" val="20009"/>
                    </a:ext>
                  </a:extLst>
                </a:gridCol>
              </a:tblGrid>
              <a:tr h="370840">
                <a:tc>
                  <a:txBody>
                    <a:bodyPr/>
                    <a:lstStyle/>
                    <a:p>
                      <a:r>
                        <a:rPr lang="en-US" dirty="0"/>
                        <a:t>  12</a:t>
                      </a:r>
                    </a:p>
                  </a:txBody>
                  <a:tcPr>
                    <a:lnB w="12700" cap="flat" cmpd="sng" algn="ctr">
                      <a:solidFill>
                        <a:schemeClr val="tx1"/>
                      </a:solidFill>
                      <a:prstDash val="solid"/>
                      <a:round/>
                      <a:headEnd type="none" w="med" len="med"/>
                      <a:tailEnd type="none" w="med" len="med"/>
                    </a:lnB>
                  </a:tcPr>
                </a:tc>
                <a:tc>
                  <a:txBody>
                    <a:bodyPr/>
                    <a:lstStyle/>
                    <a:p>
                      <a:endParaRPr lang="en-US" dirty="0"/>
                    </a:p>
                  </a:txBody>
                  <a:tcPr>
                    <a:lnB w="12700" cap="flat" cmpd="sng" algn="ctr">
                      <a:solidFill>
                        <a:schemeClr val="tx1"/>
                      </a:solidFill>
                      <a:prstDash val="solid"/>
                      <a:round/>
                      <a:headEnd type="none" w="med" len="med"/>
                      <a:tailEnd type="none" w="med" len="med"/>
                    </a:lnB>
                  </a:tcPr>
                </a:tc>
                <a:tc>
                  <a:txBody>
                    <a:bodyPr/>
                    <a:lstStyle/>
                    <a:p>
                      <a:endParaRPr lang="en-US" dirty="0"/>
                    </a:p>
                  </a:txBody>
                  <a:tcPr>
                    <a:lnB w="12700" cap="flat" cmpd="sng" algn="ctr">
                      <a:solidFill>
                        <a:schemeClr val="tx1"/>
                      </a:solidFill>
                      <a:prstDash val="solid"/>
                      <a:round/>
                      <a:headEnd type="none" w="med" len="med"/>
                      <a:tailEnd type="none" w="med" len="med"/>
                    </a:lnB>
                  </a:tcPr>
                </a:tc>
                <a:tc>
                  <a:txBody>
                    <a:bodyPr/>
                    <a:lstStyle/>
                    <a:p>
                      <a:endParaRPr lang="en-US" dirty="0"/>
                    </a:p>
                  </a:txBody>
                  <a:tcPr>
                    <a:lnB w="12700" cap="flat" cmpd="sng" algn="ctr">
                      <a:solidFill>
                        <a:schemeClr val="tx1"/>
                      </a:solidFill>
                      <a:prstDash val="solid"/>
                      <a:round/>
                      <a:headEnd type="none" w="med" len="med"/>
                      <a:tailEnd type="none" w="med" len="med"/>
                    </a:lnB>
                  </a:tcPr>
                </a:tc>
                <a:tc>
                  <a:txBody>
                    <a:bodyPr/>
                    <a:lstStyle/>
                    <a:p>
                      <a:endParaRPr lang="en-US" dirty="0"/>
                    </a:p>
                  </a:txBody>
                  <a:tcPr>
                    <a:lnB w="12700" cap="flat" cmpd="sng" algn="ctr">
                      <a:solidFill>
                        <a:schemeClr val="tx1"/>
                      </a:solidFill>
                      <a:prstDash val="solid"/>
                      <a:round/>
                      <a:headEnd type="none" w="med" len="med"/>
                      <a:tailEnd type="none" w="med" len="med"/>
                    </a:lnB>
                  </a:tcPr>
                </a:tc>
                <a:tc>
                  <a:txBody>
                    <a:bodyPr/>
                    <a:lstStyle/>
                    <a:p>
                      <a:endParaRPr lang="en-US" dirty="0"/>
                    </a:p>
                  </a:txBody>
                  <a:tcPr>
                    <a:lnB w="12700" cap="flat" cmpd="sng" algn="ctr">
                      <a:solidFill>
                        <a:schemeClr val="tx1"/>
                      </a:solidFill>
                      <a:prstDash val="solid"/>
                      <a:round/>
                      <a:headEnd type="none" w="med" len="med"/>
                      <a:tailEnd type="none" w="med" len="med"/>
                    </a:lnB>
                  </a:tcPr>
                </a:tc>
                <a:tc>
                  <a:txBody>
                    <a:bodyPr/>
                    <a:lstStyle/>
                    <a:p>
                      <a:endParaRPr lang="en-US" dirty="0"/>
                    </a:p>
                  </a:txBody>
                  <a:tcPr>
                    <a:lnB w="12700" cap="flat" cmpd="sng" algn="ctr">
                      <a:solidFill>
                        <a:schemeClr val="tx1"/>
                      </a:solidFill>
                      <a:prstDash val="solid"/>
                      <a:round/>
                      <a:headEnd type="none" w="med" len="med"/>
                      <a:tailEnd type="none" w="med" len="med"/>
                    </a:lnB>
                  </a:tcPr>
                </a:tc>
                <a:tc>
                  <a:txBody>
                    <a:bodyPr/>
                    <a:lstStyle/>
                    <a:p>
                      <a:endParaRPr lang="en-US" dirty="0"/>
                    </a:p>
                  </a:txBody>
                  <a:tcPr>
                    <a:lnB w="12700" cap="flat" cmpd="sng" algn="ctr">
                      <a:solidFill>
                        <a:schemeClr val="tx1"/>
                      </a:solidFill>
                      <a:prstDash val="solid"/>
                      <a:round/>
                      <a:headEnd type="none" w="med" len="med"/>
                      <a:tailEnd type="none" w="med" len="med"/>
                    </a:lnB>
                  </a:tcPr>
                </a:tc>
                <a:tc>
                  <a:txBody>
                    <a:bodyPr/>
                    <a:lstStyle/>
                    <a:p>
                      <a:endParaRPr lang="en-US" dirty="0"/>
                    </a:p>
                  </a:txBody>
                  <a:tcPr>
                    <a:lnB w="12700" cap="flat" cmpd="sng" algn="ctr">
                      <a:solidFill>
                        <a:schemeClr val="tx1"/>
                      </a:solidFill>
                      <a:prstDash val="solid"/>
                      <a:round/>
                      <a:headEnd type="none" w="med" len="med"/>
                      <a:tailEnd type="none" w="med" len="med"/>
                    </a:lnB>
                  </a:tcPr>
                </a:tc>
                <a:tc>
                  <a:txBody>
                    <a:bodyPr/>
                    <a:lstStyle/>
                    <a:p>
                      <a:endParaRPr lang="en-US"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US" dirty="0"/>
                        <a:t>  [0]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[1]</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[2]</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[3]</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[4]</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[5]</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[6]</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[7]</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[8]</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[9]</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
        <p:nvSpPr>
          <p:cNvPr id="33" name="Down Arrow 14">
            <a:extLst>
              <a:ext uri="{FF2B5EF4-FFF2-40B4-BE49-F238E27FC236}">
                <a16:creationId xmlns:a16="http://schemas.microsoft.com/office/drawing/2014/main" id="{4B06ABA1-7991-4A08-9AC3-49A809B4BDB8}"/>
              </a:ext>
            </a:extLst>
          </p:cNvPr>
          <p:cNvSpPr/>
          <p:nvPr/>
        </p:nvSpPr>
        <p:spPr>
          <a:xfrm>
            <a:off x="3939781" y="3085913"/>
            <a:ext cx="180304" cy="276552"/>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35" name="TextBox 34">
            <a:extLst>
              <a:ext uri="{FF2B5EF4-FFF2-40B4-BE49-F238E27FC236}">
                <a16:creationId xmlns:a16="http://schemas.microsoft.com/office/drawing/2014/main" id="{E8367BEF-A097-421A-ADBA-90794A86804E}"/>
              </a:ext>
            </a:extLst>
          </p:cNvPr>
          <p:cNvSpPr txBox="1"/>
          <p:nvPr/>
        </p:nvSpPr>
        <p:spPr>
          <a:xfrm>
            <a:off x="3617430" y="2807339"/>
            <a:ext cx="786619" cy="338554"/>
          </a:xfrm>
          <a:prstGeom prst="rect">
            <a:avLst/>
          </a:prstGeom>
          <a:noFill/>
        </p:spPr>
        <p:txBody>
          <a:bodyPr wrap="square" rtlCol="0">
            <a:spAutoFit/>
          </a:bodyPr>
          <a:lstStyle/>
          <a:p>
            <a:r>
              <a:rPr lang="en-US" sz="1600" b="1" dirty="0">
                <a:solidFill>
                  <a:schemeClr val="accent2"/>
                </a:solidFill>
                <a:latin typeface="Times New Roman" panose="02020603050405020304" pitchFamily="18" charset="0"/>
                <a:cs typeface="Times New Roman" panose="02020603050405020304" pitchFamily="18" charset="0"/>
              </a:rPr>
              <a:t>Front1 </a:t>
            </a:r>
          </a:p>
        </p:txBody>
      </p:sp>
      <p:sp>
        <p:nvSpPr>
          <p:cNvPr id="37" name="Down Arrow 14">
            <a:extLst>
              <a:ext uri="{FF2B5EF4-FFF2-40B4-BE49-F238E27FC236}">
                <a16:creationId xmlns:a16="http://schemas.microsoft.com/office/drawing/2014/main" id="{ADA26EAC-85AD-4DEA-A2AE-1E0CDA7F6603}"/>
              </a:ext>
            </a:extLst>
          </p:cNvPr>
          <p:cNvSpPr/>
          <p:nvPr/>
        </p:nvSpPr>
        <p:spPr>
          <a:xfrm rot="10800000">
            <a:off x="4120085" y="3781336"/>
            <a:ext cx="180304" cy="27655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Box 38">
            <a:extLst>
              <a:ext uri="{FF2B5EF4-FFF2-40B4-BE49-F238E27FC236}">
                <a16:creationId xmlns:a16="http://schemas.microsoft.com/office/drawing/2014/main" id="{5E007B4B-8120-47B6-A5E2-D00F428EAC3D}"/>
              </a:ext>
            </a:extLst>
          </p:cNvPr>
          <p:cNvSpPr txBox="1"/>
          <p:nvPr/>
        </p:nvSpPr>
        <p:spPr>
          <a:xfrm>
            <a:off x="3816926" y="4073800"/>
            <a:ext cx="786619" cy="338554"/>
          </a:xfrm>
          <a:prstGeom prst="rect">
            <a:avLst/>
          </a:prstGeom>
          <a:noFill/>
        </p:spPr>
        <p:txBody>
          <a:bodyPr wrap="square" rtlCol="0">
            <a:spAutoFit/>
          </a:bodyPr>
          <a:lstStyle/>
          <a:p>
            <a:r>
              <a:rPr lang="en-US" sz="1600" b="1" dirty="0">
                <a:solidFill>
                  <a:srgbClr val="0070C0"/>
                </a:solidFill>
                <a:latin typeface="Times New Roman" panose="02020603050405020304" pitchFamily="18" charset="0"/>
                <a:cs typeface="Times New Roman" panose="02020603050405020304" pitchFamily="18" charset="0"/>
              </a:rPr>
              <a:t>Rear1</a:t>
            </a:r>
            <a:r>
              <a:rPr lang="en-US" sz="1600" b="1" dirty="0">
                <a:solidFill>
                  <a:schemeClr val="accent2"/>
                </a:solidFill>
                <a:latin typeface="Times New Roman" panose="02020603050405020304" pitchFamily="18" charset="0"/>
                <a:cs typeface="Times New Roman" panose="02020603050405020304" pitchFamily="18" charset="0"/>
              </a:rPr>
              <a:t> </a:t>
            </a:r>
          </a:p>
        </p:txBody>
      </p:sp>
      <p:sp>
        <p:nvSpPr>
          <p:cNvPr id="41" name="TextBox 40">
            <a:extLst>
              <a:ext uri="{FF2B5EF4-FFF2-40B4-BE49-F238E27FC236}">
                <a16:creationId xmlns:a16="http://schemas.microsoft.com/office/drawing/2014/main" id="{24E69F86-5148-4E04-BCE7-58D1D05FF972}"/>
              </a:ext>
            </a:extLst>
          </p:cNvPr>
          <p:cNvSpPr txBox="1"/>
          <p:nvPr/>
        </p:nvSpPr>
        <p:spPr>
          <a:xfrm>
            <a:off x="695482" y="4363463"/>
            <a:ext cx="1548883" cy="338554"/>
          </a:xfrm>
          <a:prstGeom prst="rect">
            <a:avLst/>
          </a:prstGeom>
          <a:noFill/>
        </p:spPr>
        <p:txBody>
          <a:bodyPr wrap="square" rtlCol="0">
            <a:spAutoFit/>
          </a:bodyPr>
          <a:lstStyle/>
          <a:p>
            <a:r>
              <a:rPr lang="en-US" sz="1600" b="1" dirty="0">
                <a:solidFill>
                  <a:schemeClr val="accent2"/>
                </a:solidFill>
                <a:latin typeface="Times New Roman" panose="02020603050405020304" pitchFamily="18" charset="0"/>
                <a:cs typeface="Times New Roman" panose="02020603050405020304" pitchFamily="18" charset="0"/>
              </a:rPr>
              <a:t>Enqueue(23)</a:t>
            </a:r>
          </a:p>
        </p:txBody>
      </p:sp>
      <p:graphicFrame>
        <p:nvGraphicFramePr>
          <p:cNvPr id="43" name="Table 42">
            <a:extLst>
              <a:ext uri="{FF2B5EF4-FFF2-40B4-BE49-F238E27FC236}">
                <a16:creationId xmlns:a16="http://schemas.microsoft.com/office/drawing/2014/main" id="{6202B975-241E-447B-AFE6-01ECA7300F60}"/>
              </a:ext>
            </a:extLst>
          </p:cNvPr>
          <p:cNvGraphicFramePr>
            <a:graphicFrameLocks noGrp="1"/>
          </p:cNvGraphicFramePr>
          <p:nvPr>
            <p:extLst>
              <p:ext uri="{D42A27DB-BD31-4B8C-83A1-F6EECF244321}">
                <p14:modId xmlns:p14="http://schemas.microsoft.com/office/powerpoint/2010/main" val="1292164236"/>
              </p:ext>
            </p:extLst>
          </p:nvPr>
        </p:nvGraphicFramePr>
        <p:xfrm>
          <a:off x="3617430" y="5297763"/>
          <a:ext cx="8128000" cy="741680"/>
        </p:xfrm>
        <a:graphic>
          <a:graphicData uri="http://schemas.openxmlformats.org/drawingml/2006/table">
            <a:tbl>
              <a:tblPr firstRow="1" bandRow="1">
                <a:tableStyleId>{5940675A-B579-460E-94D1-54222C63F5DA}</a:tableStyleId>
              </a:tblPr>
              <a:tblGrid>
                <a:gridCol w="812800">
                  <a:extLst>
                    <a:ext uri="{9D8B030D-6E8A-4147-A177-3AD203B41FA5}">
                      <a16:colId xmlns:a16="http://schemas.microsoft.com/office/drawing/2014/main" val="20000"/>
                    </a:ext>
                  </a:extLst>
                </a:gridCol>
                <a:gridCol w="812800">
                  <a:extLst>
                    <a:ext uri="{9D8B030D-6E8A-4147-A177-3AD203B41FA5}">
                      <a16:colId xmlns:a16="http://schemas.microsoft.com/office/drawing/2014/main" val="20001"/>
                    </a:ext>
                  </a:extLst>
                </a:gridCol>
                <a:gridCol w="812800">
                  <a:extLst>
                    <a:ext uri="{9D8B030D-6E8A-4147-A177-3AD203B41FA5}">
                      <a16:colId xmlns:a16="http://schemas.microsoft.com/office/drawing/2014/main" val="20002"/>
                    </a:ext>
                  </a:extLst>
                </a:gridCol>
                <a:gridCol w="812800">
                  <a:extLst>
                    <a:ext uri="{9D8B030D-6E8A-4147-A177-3AD203B41FA5}">
                      <a16:colId xmlns:a16="http://schemas.microsoft.com/office/drawing/2014/main" val="20003"/>
                    </a:ext>
                  </a:extLst>
                </a:gridCol>
                <a:gridCol w="812800">
                  <a:extLst>
                    <a:ext uri="{9D8B030D-6E8A-4147-A177-3AD203B41FA5}">
                      <a16:colId xmlns:a16="http://schemas.microsoft.com/office/drawing/2014/main" val="20004"/>
                    </a:ext>
                  </a:extLst>
                </a:gridCol>
                <a:gridCol w="812800">
                  <a:extLst>
                    <a:ext uri="{9D8B030D-6E8A-4147-A177-3AD203B41FA5}">
                      <a16:colId xmlns:a16="http://schemas.microsoft.com/office/drawing/2014/main" val="20005"/>
                    </a:ext>
                  </a:extLst>
                </a:gridCol>
                <a:gridCol w="812800">
                  <a:extLst>
                    <a:ext uri="{9D8B030D-6E8A-4147-A177-3AD203B41FA5}">
                      <a16:colId xmlns:a16="http://schemas.microsoft.com/office/drawing/2014/main" val="20006"/>
                    </a:ext>
                  </a:extLst>
                </a:gridCol>
                <a:gridCol w="812800">
                  <a:extLst>
                    <a:ext uri="{9D8B030D-6E8A-4147-A177-3AD203B41FA5}">
                      <a16:colId xmlns:a16="http://schemas.microsoft.com/office/drawing/2014/main" val="20007"/>
                    </a:ext>
                  </a:extLst>
                </a:gridCol>
                <a:gridCol w="812800">
                  <a:extLst>
                    <a:ext uri="{9D8B030D-6E8A-4147-A177-3AD203B41FA5}">
                      <a16:colId xmlns:a16="http://schemas.microsoft.com/office/drawing/2014/main" val="20008"/>
                    </a:ext>
                  </a:extLst>
                </a:gridCol>
                <a:gridCol w="812800">
                  <a:extLst>
                    <a:ext uri="{9D8B030D-6E8A-4147-A177-3AD203B41FA5}">
                      <a16:colId xmlns:a16="http://schemas.microsoft.com/office/drawing/2014/main" val="20009"/>
                    </a:ext>
                  </a:extLst>
                </a:gridCol>
              </a:tblGrid>
              <a:tr h="370840">
                <a:tc>
                  <a:txBody>
                    <a:bodyPr/>
                    <a:lstStyle/>
                    <a:p>
                      <a:r>
                        <a:rPr lang="en-US" dirty="0"/>
                        <a:t>12</a:t>
                      </a:r>
                    </a:p>
                  </a:txBody>
                  <a:tcPr>
                    <a:lnB w="12700" cap="flat" cmpd="sng" algn="ctr">
                      <a:solidFill>
                        <a:schemeClr val="tx1"/>
                      </a:solidFill>
                      <a:prstDash val="solid"/>
                      <a:round/>
                      <a:headEnd type="none" w="med" len="med"/>
                      <a:tailEnd type="none" w="med" len="med"/>
                    </a:lnB>
                  </a:tcPr>
                </a:tc>
                <a:tc>
                  <a:txBody>
                    <a:bodyPr/>
                    <a:lstStyle/>
                    <a:p>
                      <a:r>
                        <a:rPr lang="en-US" dirty="0"/>
                        <a:t>23</a:t>
                      </a:r>
                    </a:p>
                  </a:txBody>
                  <a:tcPr>
                    <a:lnB w="12700" cap="flat" cmpd="sng" algn="ctr">
                      <a:solidFill>
                        <a:schemeClr val="tx1"/>
                      </a:solidFill>
                      <a:prstDash val="solid"/>
                      <a:round/>
                      <a:headEnd type="none" w="med" len="med"/>
                      <a:tailEnd type="none" w="med" len="med"/>
                    </a:lnB>
                  </a:tcPr>
                </a:tc>
                <a:tc>
                  <a:txBody>
                    <a:bodyPr/>
                    <a:lstStyle/>
                    <a:p>
                      <a:endParaRPr lang="en-US" dirty="0"/>
                    </a:p>
                  </a:txBody>
                  <a:tcPr>
                    <a:lnB w="12700" cap="flat" cmpd="sng" algn="ctr">
                      <a:solidFill>
                        <a:schemeClr val="tx1"/>
                      </a:solidFill>
                      <a:prstDash val="solid"/>
                      <a:round/>
                      <a:headEnd type="none" w="med" len="med"/>
                      <a:tailEnd type="none" w="med" len="med"/>
                    </a:lnB>
                  </a:tcPr>
                </a:tc>
                <a:tc>
                  <a:txBody>
                    <a:bodyPr/>
                    <a:lstStyle/>
                    <a:p>
                      <a:endParaRPr lang="en-US" dirty="0"/>
                    </a:p>
                  </a:txBody>
                  <a:tcPr>
                    <a:lnB w="12700" cap="flat" cmpd="sng" algn="ctr">
                      <a:solidFill>
                        <a:schemeClr val="tx1"/>
                      </a:solidFill>
                      <a:prstDash val="solid"/>
                      <a:round/>
                      <a:headEnd type="none" w="med" len="med"/>
                      <a:tailEnd type="none" w="med" len="med"/>
                    </a:lnB>
                  </a:tcPr>
                </a:tc>
                <a:tc>
                  <a:txBody>
                    <a:bodyPr/>
                    <a:lstStyle/>
                    <a:p>
                      <a:endParaRPr lang="en-US" dirty="0"/>
                    </a:p>
                  </a:txBody>
                  <a:tcPr>
                    <a:lnB w="12700" cap="flat" cmpd="sng" algn="ctr">
                      <a:solidFill>
                        <a:schemeClr val="tx1"/>
                      </a:solidFill>
                      <a:prstDash val="solid"/>
                      <a:round/>
                      <a:headEnd type="none" w="med" len="med"/>
                      <a:tailEnd type="none" w="med" len="med"/>
                    </a:lnB>
                  </a:tcPr>
                </a:tc>
                <a:tc>
                  <a:txBody>
                    <a:bodyPr/>
                    <a:lstStyle/>
                    <a:p>
                      <a:endParaRPr lang="en-US" dirty="0"/>
                    </a:p>
                  </a:txBody>
                  <a:tcPr>
                    <a:lnB w="12700" cap="flat" cmpd="sng" algn="ctr">
                      <a:solidFill>
                        <a:schemeClr val="tx1"/>
                      </a:solidFill>
                      <a:prstDash val="solid"/>
                      <a:round/>
                      <a:headEnd type="none" w="med" len="med"/>
                      <a:tailEnd type="none" w="med" len="med"/>
                    </a:lnB>
                  </a:tcPr>
                </a:tc>
                <a:tc>
                  <a:txBody>
                    <a:bodyPr/>
                    <a:lstStyle/>
                    <a:p>
                      <a:endParaRPr lang="en-US" dirty="0"/>
                    </a:p>
                  </a:txBody>
                  <a:tcPr>
                    <a:lnB w="12700" cap="flat" cmpd="sng" algn="ctr">
                      <a:solidFill>
                        <a:schemeClr val="tx1"/>
                      </a:solidFill>
                      <a:prstDash val="solid"/>
                      <a:round/>
                      <a:headEnd type="none" w="med" len="med"/>
                      <a:tailEnd type="none" w="med" len="med"/>
                    </a:lnB>
                  </a:tcPr>
                </a:tc>
                <a:tc>
                  <a:txBody>
                    <a:bodyPr/>
                    <a:lstStyle/>
                    <a:p>
                      <a:endParaRPr lang="en-US" dirty="0"/>
                    </a:p>
                  </a:txBody>
                  <a:tcPr>
                    <a:lnB w="12700" cap="flat" cmpd="sng" algn="ctr">
                      <a:solidFill>
                        <a:schemeClr val="tx1"/>
                      </a:solidFill>
                      <a:prstDash val="solid"/>
                      <a:round/>
                      <a:headEnd type="none" w="med" len="med"/>
                      <a:tailEnd type="none" w="med" len="med"/>
                    </a:lnB>
                  </a:tcPr>
                </a:tc>
                <a:tc>
                  <a:txBody>
                    <a:bodyPr/>
                    <a:lstStyle/>
                    <a:p>
                      <a:endParaRPr lang="en-US" dirty="0"/>
                    </a:p>
                  </a:txBody>
                  <a:tcPr>
                    <a:lnB w="12700" cap="flat" cmpd="sng" algn="ctr">
                      <a:solidFill>
                        <a:schemeClr val="tx1"/>
                      </a:solidFill>
                      <a:prstDash val="solid"/>
                      <a:round/>
                      <a:headEnd type="none" w="med" len="med"/>
                      <a:tailEnd type="none" w="med" len="med"/>
                    </a:lnB>
                  </a:tcPr>
                </a:tc>
                <a:tc>
                  <a:txBody>
                    <a:bodyPr/>
                    <a:lstStyle/>
                    <a:p>
                      <a:endParaRPr lang="en-US"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US" dirty="0"/>
                        <a:t>  [0]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[1]</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[2]</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[3]</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[4]</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[5]</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[6]</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[7]</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[8]</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[9]</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
        <p:nvSpPr>
          <p:cNvPr id="45" name="Down Arrow 14">
            <a:extLst>
              <a:ext uri="{FF2B5EF4-FFF2-40B4-BE49-F238E27FC236}">
                <a16:creationId xmlns:a16="http://schemas.microsoft.com/office/drawing/2014/main" id="{29C6ABA8-9E45-4DE7-A9C6-7489CFF22A86}"/>
              </a:ext>
            </a:extLst>
          </p:cNvPr>
          <p:cNvSpPr/>
          <p:nvPr/>
        </p:nvSpPr>
        <p:spPr>
          <a:xfrm>
            <a:off x="3949112" y="5002225"/>
            <a:ext cx="180304" cy="276552"/>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47" name="TextBox 46">
            <a:extLst>
              <a:ext uri="{FF2B5EF4-FFF2-40B4-BE49-F238E27FC236}">
                <a16:creationId xmlns:a16="http://schemas.microsoft.com/office/drawing/2014/main" id="{C19BD869-5C0F-4687-B1BB-828CD2CF3CF4}"/>
              </a:ext>
            </a:extLst>
          </p:cNvPr>
          <p:cNvSpPr txBox="1"/>
          <p:nvPr/>
        </p:nvSpPr>
        <p:spPr>
          <a:xfrm>
            <a:off x="3626761" y="4723651"/>
            <a:ext cx="786619" cy="338554"/>
          </a:xfrm>
          <a:prstGeom prst="rect">
            <a:avLst/>
          </a:prstGeom>
          <a:noFill/>
        </p:spPr>
        <p:txBody>
          <a:bodyPr wrap="square" rtlCol="0">
            <a:spAutoFit/>
          </a:bodyPr>
          <a:lstStyle/>
          <a:p>
            <a:r>
              <a:rPr lang="en-US" sz="1600" b="1" dirty="0">
                <a:solidFill>
                  <a:schemeClr val="accent2"/>
                </a:solidFill>
                <a:latin typeface="Times New Roman" panose="02020603050405020304" pitchFamily="18" charset="0"/>
                <a:cs typeface="Times New Roman" panose="02020603050405020304" pitchFamily="18" charset="0"/>
              </a:rPr>
              <a:t>Front1 </a:t>
            </a:r>
          </a:p>
        </p:txBody>
      </p:sp>
      <p:sp>
        <p:nvSpPr>
          <p:cNvPr id="53" name="Down Arrow 14">
            <a:extLst>
              <a:ext uri="{FF2B5EF4-FFF2-40B4-BE49-F238E27FC236}">
                <a16:creationId xmlns:a16="http://schemas.microsoft.com/office/drawing/2014/main" id="{C390B9FC-7176-4A37-88E1-7A9F8865AF82}"/>
              </a:ext>
            </a:extLst>
          </p:cNvPr>
          <p:cNvSpPr/>
          <p:nvPr/>
        </p:nvSpPr>
        <p:spPr>
          <a:xfrm>
            <a:off x="4745062" y="4977085"/>
            <a:ext cx="180304" cy="27655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TextBox 54">
            <a:extLst>
              <a:ext uri="{FF2B5EF4-FFF2-40B4-BE49-F238E27FC236}">
                <a16:creationId xmlns:a16="http://schemas.microsoft.com/office/drawing/2014/main" id="{E8B5B546-0337-403F-B51A-10DF7F9D8DF2}"/>
              </a:ext>
            </a:extLst>
          </p:cNvPr>
          <p:cNvSpPr txBox="1"/>
          <p:nvPr/>
        </p:nvSpPr>
        <p:spPr>
          <a:xfrm>
            <a:off x="4451767" y="4694419"/>
            <a:ext cx="786619" cy="338554"/>
          </a:xfrm>
          <a:prstGeom prst="rect">
            <a:avLst/>
          </a:prstGeom>
          <a:noFill/>
        </p:spPr>
        <p:txBody>
          <a:bodyPr wrap="square" rtlCol="0">
            <a:spAutoFit/>
          </a:bodyPr>
          <a:lstStyle/>
          <a:p>
            <a:r>
              <a:rPr lang="en-US" sz="1600" b="1" dirty="0">
                <a:solidFill>
                  <a:srgbClr val="0070C0"/>
                </a:solidFill>
                <a:latin typeface="Times New Roman" panose="02020603050405020304" pitchFamily="18" charset="0"/>
                <a:cs typeface="Times New Roman" panose="02020603050405020304" pitchFamily="18" charset="0"/>
              </a:rPr>
              <a:t>Rear1</a:t>
            </a:r>
            <a:r>
              <a:rPr lang="en-US" sz="1600" b="1" dirty="0">
                <a:solidFill>
                  <a:schemeClr val="accent2"/>
                </a:solidFill>
                <a:latin typeface="Times New Roman" panose="02020603050405020304" pitchFamily="18" charset="0"/>
                <a:cs typeface="Times New Roman" panose="02020603050405020304" pitchFamily="18" charset="0"/>
              </a:rPr>
              <a:t> </a:t>
            </a:r>
          </a:p>
        </p:txBody>
      </p:sp>
      <p:sp>
        <p:nvSpPr>
          <p:cNvPr id="5" name="Footer Placeholder 4">
            <a:extLst>
              <a:ext uri="{FF2B5EF4-FFF2-40B4-BE49-F238E27FC236}">
                <a16:creationId xmlns:a16="http://schemas.microsoft.com/office/drawing/2014/main" id="{B7ACAE8A-9FF0-45DB-A32A-ADC80B60075E}"/>
              </a:ext>
            </a:extLst>
          </p:cNvPr>
          <p:cNvSpPr>
            <a:spLocks noGrp="1"/>
          </p:cNvSpPr>
          <p:nvPr>
            <p:ph type="ftr" sz="quarter" idx="11"/>
          </p:nvPr>
        </p:nvSpPr>
        <p:spPr/>
        <p:txBody>
          <a:bodyPr/>
          <a:lstStyle/>
          <a:p>
            <a:r>
              <a:rPr lang="en-IN"/>
              <a:t>Dr Somaraju Suvvari                                                                                                        NITP -- CS3401</a:t>
            </a:r>
          </a:p>
        </p:txBody>
      </p:sp>
      <p:sp>
        <p:nvSpPr>
          <p:cNvPr id="6" name="Slide Number Placeholder 5">
            <a:extLst>
              <a:ext uri="{FF2B5EF4-FFF2-40B4-BE49-F238E27FC236}">
                <a16:creationId xmlns:a16="http://schemas.microsoft.com/office/drawing/2014/main" id="{8CA1110F-684B-4590-9E40-42F602B363F2}"/>
              </a:ext>
            </a:extLst>
          </p:cNvPr>
          <p:cNvSpPr>
            <a:spLocks noGrp="1"/>
          </p:cNvSpPr>
          <p:nvPr>
            <p:ph type="sldNum" sz="quarter" idx="12"/>
          </p:nvPr>
        </p:nvSpPr>
        <p:spPr/>
        <p:txBody>
          <a:bodyPr/>
          <a:lstStyle/>
          <a:p>
            <a:fld id="{11B1A458-33C9-4BF4-B91A-A10851AC5830}" type="slidenum">
              <a:rPr lang="en-IN" smtClean="0"/>
              <a:t>43</a:t>
            </a:fld>
            <a:endParaRPr lang="en-IN"/>
          </a:p>
        </p:txBody>
      </p:sp>
    </p:spTree>
    <p:extLst>
      <p:ext uri="{BB962C8B-B14F-4D97-AF65-F5344CB8AC3E}">
        <p14:creationId xmlns:p14="http://schemas.microsoft.com/office/powerpoint/2010/main" val="2458472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animEffect transition="in" filter="wipe(down)">
                                      <p:cBhvr>
                                        <p:cTn id="7" dur="500"/>
                                        <p:tgtEl>
                                          <p:spTgt spid="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down)">
                                      <p:cBhvr>
                                        <p:cTn id="15" dur="500"/>
                                        <p:tgtEl>
                                          <p:spTgt spid="20"/>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ipe(down)">
                                      <p:cBhvr>
                                        <p:cTn id="18" dur="500"/>
                                        <p:tgtEl>
                                          <p:spTgt spid="4"/>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wipe(down)">
                                      <p:cBhvr>
                                        <p:cTn id="21" dur="500"/>
                                        <p:tgtEl>
                                          <p:spTgt spid="16"/>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down)">
                                      <p:cBhvr>
                                        <p:cTn id="26" dur="500"/>
                                        <p:tgtEl>
                                          <p:spTgt spid="3"/>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wipe(down)">
                                      <p:cBhvr>
                                        <p:cTn id="31" dur="500"/>
                                        <p:tgtEl>
                                          <p:spTgt spid="25"/>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nodeType="clickEffect">
                                  <p:stCondLst>
                                    <p:cond delay="0"/>
                                  </p:stCondLst>
                                  <p:childTnLst>
                                    <p:set>
                                      <p:cBhvr>
                                        <p:cTn id="35" dur="1" fill="hold">
                                          <p:stCondLst>
                                            <p:cond delay="0"/>
                                          </p:stCondLst>
                                        </p:cTn>
                                        <p:tgtEl>
                                          <p:spTgt spid="23">
                                            <p:txEl>
                                              <p:pRg st="5" end="5"/>
                                            </p:txEl>
                                          </p:spTgt>
                                        </p:tgtEl>
                                        <p:attrNameLst>
                                          <p:attrName>style.visibility</p:attrName>
                                        </p:attrNameLst>
                                      </p:cBhvr>
                                      <p:to>
                                        <p:strVal val="visible"/>
                                      </p:to>
                                    </p:set>
                                    <p:animEffect transition="in" filter="wipe(down)">
                                      <p:cBhvr>
                                        <p:cTn id="36" dur="500"/>
                                        <p:tgtEl>
                                          <p:spTgt spid="23">
                                            <p:txEl>
                                              <p:pRg st="5" end="5"/>
                                            </p:txEl>
                                          </p:spTgt>
                                        </p:tgtEl>
                                      </p:cBhvr>
                                    </p:animEffect>
                                  </p:childTnLst>
                                </p:cTn>
                              </p:par>
                              <p:par>
                                <p:cTn id="37" presetID="22" presetClass="entr" presetSubtype="4" fill="hold" nodeType="withEffect">
                                  <p:stCondLst>
                                    <p:cond delay="0"/>
                                  </p:stCondLst>
                                  <p:childTnLst>
                                    <p:set>
                                      <p:cBhvr>
                                        <p:cTn id="38" dur="1" fill="hold">
                                          <p:stCondLst>
                                            <p:cond delay="0"/>
                                          </p:stCondLst>
                                        </p:cTn>
                                        <p:tgtEl>
                                          <p:spTgt spid="23">
                                            <p:txEl>
                                              <p:pRg st="6" end="6"/>
                                            </p:txEl>
                                          </p:spTgt>
                                        </p:tgtEl>
                                        <p:attrNameLst>
                                          <p:attrName>style.visibility</p:attrName>
                                        </p:attrNameLst>
                                      </p:cBhvr>
                                      <p:to>
                                        <p:strVal val="visible"/>
                                      </p:to>
                                    </p:set>
                                    <p:animEffect transition="in" filter="wipe(down)">
                                      <p:cBhvr>
                                        <p:cTn id="39" dur="500"/>
                                        <p:tgtEl>
                                          <p:spTgt spid="23">
                                            <p:txEl>
                                              <p:pRg st="6" end="6"/>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grpId="0" nodeType="clickEffect">
                                  <p:stCondLst>
                                    <p:cond delay="0"/>
                                  </p:stCondLst>
                                  <p:childTnLst>
                                    <p:set>
                                      <p:cBhvr>
                                        <p:cTn id="43" dur="1" fill="hold">
                                          <p:stCondLst>
                                            <p:cond delay="0"/>
                                          </p:stCondLst>
                                        </p:cTn>
                                        <p:tgtEl>
                                          <p:spTgt spid="35"/>
                                        </p:tgtEl>
                                        <p:attrNameLst>
                                          <p:attrName>style.visibility</p:attrName>
                                        </p:attrNameLst>
                                      </p:cBhvr>
                                      <p:to>
                                        <p:strVal val="visible"/>
                                      </p:to>
                                    </p:set>
                                    <p:animEffect transition="in" filter="wipe(down)">
                                      <p:cBhvr>
                                        <p:cTn id="44" dur="500"/>
                                        <p:tgtEl>
                                          <p:spTgt spid="35"/>
                                        </p:tgtEl>
                                      </p:cBhvr>
                                    </p:animEffect>
                                  </p:childTnLst>
                                </p:cTn>
                              </p:par>
                              <p:par>
                                <p:cTn id="45" presetID="22" presetClass="entr" presetSubtype="4" fill="hold" nodeType="withEffect">
                                  <p:stCondLst>
                                    <p:cond delay="0"/>
                                  </p:stCondLst>
                                  <p:childTnLst>
                                    <p:set>
                                      <p:cBhvr>
                                        <p:cTn id="46" dur="1" fill="hold">
                                          <p:stCondLst>
                                            <p:cond delay="0"/>
                                          </p:stCondLst>
                                        </p:cTn>
                                        <p:tgtEl>
                                          <p:spTgt spid="27"/>
                                        </p:tgtEl>
                                        <p:attrNameLst>
                                          <p:attrName>style.visibility</p:attrName>
                                        </p:attrNameLst>
                                      </p:cBhvr>
                                      <p:to>
                                        <p:strVal val="visible"/>
                                      </p:to>
                                    </p:set>
                                    <p:animEffect transition="in" filter="wipe(down)">
                                      <p:cBhvr>
                                        <p:cTn id="47" dur="500"/>
                                        <p:tgtEl>
                                          <p:spTgt spid="27"/>
                                        </p:tgtEl>
                                      </p:cBhvr>
                                    </p:animEffect>
                                  </p:childTnLst>
                                </p:cTn>
                              </p:par>
                              <p:par>
                                <p:cTn id="48" presetID="22" presetClass="entr" presetSubtype="4" fill="hold" grpId="0" nodeType="withEffect">
                                  <p:stCondLst>
                                    <p:cond delay="0"/>
                                  </p:stCondLst>
                                  <p:childTnLst>
                                    <p:set>
                                      <p:cBhvr>
                                        <p:cTn id="49" dur="1" fill="hold">
                                          <p:stCondLst>
                                            <p:cond delay="0"/>
                                          </p:stCondLst>
                                        </p:cTn>
                                        <p:tgtEl>
                                          <p:spTgt spid="39"/>
                                        </p:tgtEl>
                                        <p:attrNameLst>
                                          <p:attrName>style.visibility</p:attrName>
                                        </p:attrNameLst>
                                      </p:cBhvr>
                                      <p:to>
                                        <p:strVal val="visible"/>
                                      </p:to>
                                    </p:set>
                                    <p:animEffect transition="in" filter="wipe(down)">
                                      <p:cBhvr>
                                        <p:cTn id="50" dur="500"/>
                                        <p:tgtEl>
                                          <p:spTgt spid="39"/>
                                        </p:tgtEl>
                                      </p:cBhvr>
                                    </p:animEffect>
                                  </p:childTnLst>
                                </p:cTn>
                              </p:par>
                              <p:par>
                                <p:cTn id="51" presetID="22" presetClass="entr" presetSubtype="4" fill="hold" grpId="0" nodeType="withEffect">
                                  <p:stCondLst>
                                    <p:cond delay="0"/>
                                  </p:stCondLst>
                                  <p:childTnLst>
                                    <p:set>
                                      <p:cBhvr>
                                        <p:cTn id="52" dur="1" fill="hold">
                                          <p:stCondLst>
                                            <p:cond delay="0"/>
                                          </p:stCondLst>
                                        </p:cTn>
                                        <p:tgtEl>
                                          <p:spTgt spid="37"/>
                                        </p:tgtEl>
                                        <p:attrNameLst>
                                          <p:attrName>style.visibility</p:attrName>
                                        </p:attrNameLst>
                                      </p:cBhvr>
                                      <p:to>
                                        <p:strVal val="visible"/>
                                      </p:to>
                                    </p:set>
                                    <p:animEffect transition="in" filter="wipe(down)">
                                      <p:cBhvr>
                                        <p:cTn id="53" dur="500"/>
                                        <p:tgtEl>
                                          <p:spTgt spid="37"/>
                                        </p:tgtEl>
                                      </p:cBhvr>
                                    </p:animEffect>
                                  </p:childTnLst>
                                </p:cTn>
                              </p:par>
                              <p:par>
                                <p:cTn id="54" presetID="22" presetClass="entr" presetSubtype="4" fill="hold" grpId="0" nodeType="withEffect">
                                  <p:stCondLst>
                                    <p:cond delay="0"/>
                                  </p:stCondLst>
                                  <p:childTnLst>
                                    <p:set>
                                      <p:cBhvr>
                                        <p:cTn id="55" dur="1" fill="hold">
                                          <p:stCondLst>
                                            <p:cond delay="0"/>
                                          </p:stCondLst>
                                        </p:cTn>
                                        <p:tgtEl>
                                          <p:spTgt spid="33"/>
                                        </p:tgtEl>
                                        <p:attrNameLst>
                                          <p:attrName>style.visibility</p:attrName>
                                        </p:attrNameLst>
                                      </p:cBhvr>
                                      <p:to>
                                        <p:strVal val="visible"/>
                                      </p:to>
                                    </p:set>
                                    <p:animEffect transition="in" filter="wipe(down)">
                                      <p:cBhvr>
                                        <p:cTn id="56" dur="500"/>
                                        <p:tgtEl>
                                          <p:spTgt spid="33"/>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grpId="0" nodeType="clickEffect">
                                  <p:stCondLst>
                                    <p:cond delay="0"/>
                                  </p:stCondLst>
                                  <p:childTnLst>
                                    <p:set>
                                      <p:cBhvr>
                                        <p:cTn id="60" dur="1" fill="hold">
                                          <p:stCondLst>
                                            <p:cond delay="0"/>
                                          </p:stCondLst>
                                        </p:cTn>
                                        <p:tgtEl>
                                          <p:spTgt spid="41"/>
                                        </p:tgtEl>
                                        <p:attrNameLst>
                                          <p:attrName>style.visibility</p:attrName>
                                        </p:attrNameLst>
                                      </p:cBhvr>
                                      <p:to>
                                        <p:strVal val="visible"/>
                                      </p:to>
                                    </p:set>
                                    <p:animEffect transition="in" filter="wipe(down)">
                                      <p:cBhvr>
                                        <p:cTn id="61" dur="500"/>
                                        <p:tgtEl>
                                          <p:spTgt spid="41"/>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4" fill="hold" nodeType="clickEffect">
                                  <p:stCondLst>
                                    <p:cond delay="0"/>
                                  </p:stCondLst>
                                  <p:childTnLst>
                                    <p:set>
                                      <p:cBhvr>
                                        <p:cTn id="65" dur="1" fill="hold">
                                          <p:stCondLst>
                                            <p:cond delay="0"/>
                                          </p:stCondLst>
                                        </p:cTn>
                                        <p:tgtEl>
                                          <p:spTgt spid="23">
                                            <p:txEl>
                                              <p:pRg st="9" end="9"/>
                                            </p:txEl>
                                          </p:spTgt>
                                        </p:tgtEl>
                                        <p:attrNameLst>
                                          <p:attrName>style.visibility</p:attrName>
                                        </p:attrNameLst>
                                      </p:cBhvr>
                                      <p:to>
                                        <p:strVal val="visible"/>
                                      </p:to>
                                    </p:set>
                                    <p:animEffect transition="in" filter="wipe(down)">
                                      <p:cBhvr>
                                        <p:cTn id="66" dur="500"/>
                                        <p:tgtEl>
                                          <p:spTgt spid="23">
                                            <p:txEl>
                                              <p:pRg st="9" end="9"/>
                                            </p:txEl>
                                          </p:spTgt>
                                        </p:tgtEl>
                                      </p:cBhvr>
                                    </p:animEffect>
                                  </p:childTnLst>
                                </p:cTn>
                              </p:par>
                              <p:par>
                                <p:cTn id="67" presetID="22" presetClass="entr" presetSubtype="4" fill="hold" nodeType="withEffect">
                                  <p:stCondLst>
                                    <p:cond delay="0"/>
                                  </p:stCondLst>
                                  <p:childTnLst>
                                    <p:set>
                                      <p:cBhvr>
                                        <p:cTn id="68" dur="1" fill="hold">
                                          <p:stCondLst>
                                            <p:cond delay="0"/>
                                          </p:stCondLst>
                                        </p:cTn>
                                        <p:tgtEl>
                                          <p:spTgt spid="23">
                                            <p:txEl>
                                              <p:pRg st="10" end="10"/>
                                            </p:txEl>
                                          </p:spTgt>
                                        </p:tgtEl>
                                        <p:attrNameLst>
                                          <p:attrName>style.visibility</p:attrName>
                                        </p:attrNameLst>
                                      </p:cBhvr>
                                      <p:to>
                                        <p:strVal val="visible"/>
                                      </p:to>
                                    </p:set>
                                    <p:animEffect transition="in" filter="wipe(down)">
                                      <p:cBhvr>
                                        <p:cTn id="69" dur="500"/>
                                        <p:tgtEl>
                                          <p:spTgt spid="23">
                                            <p:txEl>
                                              <p:pRg st="10" end="10"/>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4" fill="hold" grpId="0" nodeType="clickEffect">
                                  <p:stCondLst>
                                    <p:cond delay="0"/>
                                  </p:stCondLst>
                                  <p:childTnLst>
                                    <p:set>
                                      <p:cBhvr>
                                        <p:cTn id="73" dur="1" fill="hold">
                                          <p:stCondLst>
                                            <p:cond delay="0"/>
                                          </p:stCondLst>
                                        </p:cTn>
                                        <p:tgtEl>
                                          <p:spTgt spid="47"/>
                                        </p:tgtEl>
                                        <p:attrNameLst>
                                          <p:attrName>style.visibility</p:attrName>
                                        </p:attrNameLst>
                                      </p:cBhvr>
                                      <p:to>
                                        <p:strVal val="visible"/>
                                      </p:to>
                                    </p:set>
                                    <p:animEffect transition="in" filter="wipe(down)">
                                      <p:cBhvr>
                                        <p:cTn id="74" dur="500"/>
                                        <p:tgtEl>
                                          <p:spTgt spid="47"/>
                                        </p:tgtEl>
                                      </p:cBhvr>
                                    </p:animEffect>
                                  </p:childTnLst>
                                </p:cTn>
                              </p:par>
                              <p:par>
                                <p:cTn id="75" presetID="22" presetClass="entr" presetSubtype="4" fill="hold" grpId="0" nodeType="withEffect">
                                  <p:stCondLst>
                                    <p:cond delay="0"/>
                                  </p:stCondLst>
                                  <p:childTnLst>
                                    <p:set>
                                      <p:cBhvr>
                                        <p:cTn id="76" dur="1" fill="hold">
                                          <p:stCondLst>
                                            <p:cond delay="0"/>
                                          </p:stCondLst>
                                        </p:cTn>
                                        <p:tgtEl>
                                          <p:spTgt spid="45"/>
                                        </p:tgtEl>
                                        <p:attrNameLst>
                                          <p:attrName>style.visibility</p:attrName>
                                        </p:attrNameLst>
                                      </p:cBhvr>
                                      <p:to>
                                        <p:strVal val="visible"/>
                                      </p:to>
                                    </p:set>
                                    <p:animEffect transition="in" filter="wipe(down)">
                                      <p:cBhvr>
                                        <p:cTn id="77" dur="500"/>
                                        <p:tgtEl>
                                          <p:spTgt spid="45"/>
                                        </p:tgtEl>
                                      </p:cBhvr>
                                    </p:animEffect>
                                  </p:childTnLst>
                                </p:cTn>
                              </p:par>
                              <p:par>
                                <p:cTn id="78" presetID="22" presetClass="entr" presetSubtype="4" fill="hold" grpId="0" nodeType="withEffect">
                                  <p:stCondLst>
                                    <p:cond delay="0"/>
                                  </p:stCondLst>
                                  <p:childTnLst>
                                    <p:set>
                                      <p:cBhvr>
                                        <p:cTn id="79" dur="1" fill="hold">
                                          <p:stCondLst>
                                            <p:cond delay="0"/>
                                          </p:stCondLst>
                                        </p:cTn>
                                        <p:tgtEl>
                                          <p:spTgt spid="55"/>
                                        </p:tgtEl>
                                        <p:attrNameLst>
                                          <p:attrName>style.visibility</p:attrName>
                                        </p:attrNameLst>
                                      </p:cBhvr>
                                      <p:to>
                                        <p:strVal val="visible"/>
                                      </p:to>
                                    </p:set>
                                    <p:animEffect transition="in" filter="wipe(down)">
                                      <p:cBhvr>
                                        <p:cTn id="80" dur="500"/>
                                        <p:tgtEl>
                                          <p:spTgt spid="55"/>
                                        </p:tgtEl>
                                      </p:cBhvr>
                                    </p:animEffect>
                                  </p:childTnLst>
                                </p:cTn>
                              </p:par>
                              <p:par>
                                <p:cTn id="81" presetID="22" presetClass="entr" presetSubtype="4" fill="hold" grpId="0" nodeType="withEffect">
                                  <p:stCondLst>
                                    <p:cond delay="0"/>
                                  </p:stCondLst>
                                  <p:childTnLst>
                                    <p:set>
                                      <p:cBhvr>
                                        <p:cTn id="82" dur="1" fill="hold">
                                          <p:stCondLst>
                                            <p:cond delay="0"/>
                                          </p:stCondLst>
                                        </p:cTn>
                                        <p:tgtEl>
                                          <p:spTgt spid="53"/>
                                        </p:tgtEl>
                                        <p:attrNameLst>
                                          <p:attrName>style.visibility</p:attrName>
                                        </p:attrNameLst>
                                      </p:cBhvr>
                                      <p:to>
                                        <p:strVal val="visible"/>
                                      </p:to>
                                    </p:set>
                                    <p:animEffect transition="in" filter="wipe(down)">
                                      <p:cBhvr>
                                        <p:cTn id="83" dur="500"/>
                                        <p:tgtEl>
                                          <p:spTgt spid="53"/>
                                        </p:tgtEl>
                                      </p:cBhvr>
                                    </p:animEffect>
                                  </p:childTnLst>
                                </p:cTn>
                              </p:par>
                              <p:par>
                                <p:cTn id="84" presetID="22" presetClass="entr" presetSubtype="4" fill="hold" nodeType="withEffect">
                                  <p:stCondLst>
                                    <p:cond delay="0"/>
                                  </p:stCondLst>
                                  <p:childTnLst>
                                    <p:set>
                                      <p:cBhvr>
                                        <p:cTn id="85" dur="1" fill="hold">
                                          <p:stCondLst>
                                            <p:cond delay="0"/>
                                          </p:stCondLst>
                                        </p:cTn>
                                        <p:tgtEl>
                                          <p:spTgt spid="43"/>
                                        </p:tgtEl>
                                        <p:attrNameLst>
                                          <p:attrName>style.visibility</p:attrName>
                                        </p:attrNameLst>
                                      </p:cBhvr>
                                      <p:to>
                                        <p:strVal val="visible"/>
                                      </p:to>
                                    </p:set>
                                    <p:animEffect transition="in" filter="wipe(down)">
                                      <p:cBhvr>
                                        <p:cTn id="86"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P spid="16" grpId="0"/>
      <p:bldP spid="20" grpId="0"/>
      <p:bldP spid="25" grpId="0"/>
      <p:bldP spid="33" grpId="0" animBg="1"/>
      <p:bldP spid="35" grpId="0"/>
      <p:bldP spid="37" grpId="0" animBg="1"/>
      <p:bldP spid="39" grpId="0"/>
      <p:bldP spid="41" grpId="0"/>
      <p:bldP spid="45" grpId="0" animBg="1"/>
      <p:bldP spid="47" grpId="0"/>
      <p:bldP spid="53" grpId="0" animBg="1"/>
      <p:bldP spid="55"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66890" y="94907"/>
            <a:ext cx="9144000" cy="557147"/>
          </a:xfrm>
        </p:spPr>
        <p:txBody>
          <a:bodyPr>
            <a:normAutofit fontScale="90000"/>
          </a:bodyPr>
          <a:lstStyle/>
          <a:p>
            <a:pPr algn="ctr"/>
            <a:r>
              <a:rPr lang="en-US" sz="3600" b="1" dirty="0">
                <a:solidFill>
                  <a:schemeClr val="accent1"/>
                </a:solidFill>
                <a:latin typeface="Times New Roman" panose="02020603050405020304" pitchFamily="18" charset="0"/>
                <a:cs typeface="Times New Roman" panose="02020603050405020304" pitchFamily="18" charset="0"/>
              </a:rPr>
              <a:t>Dequeue - Example</a:t>
            </a:r>
            <a:endParaRPr lang="en-US" sz="3600" dirty="0">
              <a:solidFill>
                <a:schemeClr val="accent1"/>
              </a:solidFill>
              <a:latin typeface="Times New Roman" panose="02020603050405020304" pitchFamily="18" charset="0"/>
              <a:cs typeface="Times New Roman" panose="02020603050405020304" pitchFamily="18" charset="0"/>
            </a:endParaRPr>
          </a:p>
        </p:txBody>
      </p:sp>
      <p:sp>
        <p:nvSpPr>
          <p:cNvPr id="23" name="Subtitle 22">
            <a:extLst>
              <a:ext uri="{FF2B5EF4-FFF2-40B4-BE49-F238E27FC236}">
                <a16:creationId xmlns:a16="http://schemas.microsoft.com/office/drawing/2014/main" id="{4898C8DD-565D-43B1-81C6-7B960BFBD88F}"/>
              </a:ext>
            </a:extLst>
          </p:cNvPr>
          <p:cNvSpPr>
            <a:spLocks noGrp="1"/>
          </p:cNvSpPr>
          <p:nvPr>
            <p:ph type="subTitle" idx="1"/>
          </p:nvPr>
        </p:nvSpPr>
        <p:spPr>
          <a:xfrm>
            <a:off x="671804" y="600865"/>
            <a:ext cx="11075437" cy="5974527"/>
          </a:xfrm>
        </p:spPr>
        <p:txBody>
          <a:bodyPr/>
          <a:lstStyle/>
          <a:p>
            <a:pPr algn="l"/>
            <a:endParaRPr lang="en-IN" dirty="0">
              <a:solidFill>
                <a:srgbClr val="FF0000"/>
              </a:solidFill>
              <a:latin typeface="Times New Roman" panose="02020603050405020304" pitchFamily="18" charset="0"/>
              <a:cs typeface="Times New Roman" panose="02020603050405020304" pitchFamily="18" charset="0"/>
            </a:endParaRPr>
          </a:p>
          <a:p>
            <a:pPr algn="l"/>
            <a:endParaRPr lang="en-IN" dirty="0">
              <a:solidFill>
                <a:srgbClr val="FF0000"/>
              </a:solidFill>
              <a:latin typeface="Times New Roman" panose="02020603050405020304" pitchFamily="18" charset="0"/>
              <a:cs typeface="Times New Roman" panose="02020603050405020304" pitchFamily="18" charset="0"/>
            </a:endParaRPr>
          </a:p>
          <a:p>
            <a:pPr algn="l"/>
            <a:endParaRPr lang="en-IN" dirty="0">
              <a:solidFill>
                <a:srgbClr val="FF0000"/>
              </a:solidFill>
              <a:latin typeface="Times New Roman" panose="02020603050405020304" pitchFamily="18" charset="0"/>
              <a:cs typeface="Times New Roman" panose="02020603050405020304" pitchFamily="18" charset="0"/>
            </a:endParaRPr>
          </a:p>
        </p:txBody>
      </p:sp>
      <p:graphicFrame>
        <p:nvGraphicFramePr>
          <p:cNvPr id="43" name="Table 42">
            <a:extLst>
              <a:ext uri="{FF2B5EF4-FFF2-40B4-BE49-F238E27FC236}">
                <a16:creationId xmlns:a16="http://schemas.microsoft.com/office/drawing/2014/main" id="{6202B975-241E-447B-AFE6-01ECA7300F60}"/>
              </a:ext>
            </a:extLst>
          </p:cNvPr>
          <p:cNvGraphicFramePr>
            <a:graphicFrameLocks noGrp="1"/>
          </p:cNvGraphicFramePr>
          <p:nvPr>
            <p:extLst>
              <p:ext uri="{D42A27DB-BD31-4B8C-83A1-F6EECF244321}">
                <p14:modId xmlns:p14="http://schemas.microsoft.com/office/powerpoint/2010/main" val="3031323428"/>
              </p:ext>
            </p:extLst>
          </p:nvPr>
        </p:nvGraphicFramePr>
        <p:xfrm>
          <a:off x="2126861" y="1542749"/>
          <a:ext cx="8128000" cy="741680"/>
        </p:xfrm>
        <a:graphic>
          <a:graphicData uri="http://schemas.openxmlformats.org/drawingml/2006/table">
            <a:tbl>
              <a:tblPr firstRow="1" bandRow="1">
                <a:tableStyleId>{5940675A-B579-460E-94D1-54222C63F5DA}</a:tableStyleId>
              </a:tblPr>
              <a:tblGrid>
                <a:gridCol w="812800">
                  <a:extLst>
                    <a:ext uri="{9D8B030D-6E8A-4147-A177-3AD203B41FA5}">
                      <a16:colId xmlns:a16="http://schemas.microsoft.com/office/drawing/2014/main" val="20000"/>
                    </a:ext>
                  </a:extLst>
                </a:gridCol>
                <a:gridCol w="812800">
                  <a:extLst>
                    <a:ext uri="{9D8B030D-6E8A-4147-A177-3AD203B41FA5}">
                      <a16:colId xmlns:a16="http://schemas.microsoft.com/office/drawing/2014/main" val="20001"/>
                    </a:ext>
                  </a:extLst>
                </a:gridCol>
                <a:gridCol w="812800">
                  <a:extLst>
                    <a:ext uri="{9D8B030D-6E8A-4147-A177-3AD203B41FA5}">
                      <a16:colId xmlns:a16="http://schemas.microsoft.com/office/drawing/2014/main" val="20002"/>
                    </a:ext>
                  </a:extLst>
                </a:gridCol>
                <a:gridCol w="812800">
                  <a:extLst>
                    <a:ext uri="{9D8B030D-6E8A-4147-A177-3AD203B41FA5}">
                      <a16:colId xmlns:a16="http://schemas.microsoft.com/office/drawing/2014/main" val="20003"/>
                    </a:ext>
                  </a:extLst>
                </a:gridCol>
                <a:gridCol w="812800">
                  <a:extLst>
                    <a:ext uri="{9D8B030D-6E8A-4147-A177-3AD203B41FA5}">
                      <a16:colId xmlns:a16="http://schemas.microsoft.com/office/drawing/2014/main" val="20004"/>
                    </a:ext>
                  </a:extLst>
                </a:gridCol>
                <a:gridCol w="812800">
                  <a:extLst>
                    <a:ext uri="{9D8B030D-6E8A-4147-A177-3AD203B41FA5}">
                      <a16:colId xmlns:a16="http://schemas.microsoft.com/office/drawing/2014/main" val="20005"/>
                    </a:ext>
                  </a:extLst>
                </a:gridCol>
                <a:gridCol w="812800">
                  <a:extLst>
                    <a:ext uri="{9D8B030D-6E8A-4147-A177-3AD203B41FA5}">
                      <a16:colId xmlns:a16="http://schemas.microsoft.com/office/drawing/2014/main" val="20006"/>
                    </a:ext>
                  </a:extLst>
                </a:gridCol>
                <a:gridCol w="812800">
                  <a:extLst>
                    <a:ext uri="{9D8B030D-6E8A-4147-A177-3AD203B41FA5}">
                      <a16:colId xmlns:a16="http://schemas.microsoft.com/office/drawing/2014/main" val="20007"/>
                    </a:ext>
                  </a:extLst>
                </a:gridCol>
                <a:gridCol w="812800">
                  <a:extLst>
                    <a:ext uri="{9D8B030D-6E8A-4147-A177-3AD203B41FA5}">
                      <a16:colId xmlns:a16="http://schemas.microsoft.com/office/drawing/2014/main" val="20008"/>
                    </a:ext>
                  </a:extLst>
                </a:gridCol>
                <a:gridCol w="812800">
                  <a:extLst>
                    <a:ext uri="{9D8B030D-6E8A-4147-A177-3AD203B41FA5}">
                      <a16:colId xmlns:a16="http://schemas.microsoft.com/office/drawing/2014/main" val="20009"/>
                    </a:ext>
                  </a:extLst>
                </a:gridCol>
              </a:tblGrid>
              <a:tr h="370840">
                <a:tc>
                  <a:txBody>
                    <a:bodyPr/>
                    <a:lstStyle/>
                    <a:p>
                      <a:r>
                        <a:rPr lang="en-US" dirty="0"/>
                        <a:t>12</a:t>
                      </a:r>
                    </a:p>
                  </a:txBody>
                  <a:tcPr>
                    <a:lnB w="12700" cap="flat" cmpd="sng" algn="ctr">
                      <a:solidFill>
                        <a:schemeClr val="tx1"/>
                      </a:solidFill>
                      <a:prstDash val="solid"/>
                      <a:round/>
                      <a:headEnd type="none" w="med" len="med"/>
                      <a:tailEnd type="none" w="med" len="med"/>
                    </a:lnB>
                  </a:tcPr>
                </a:tc>
                <a:tc>
                  <a:txBody>
                    <a:bodyPr/>
                    <a:lstStyle/>
                    <a:p>
                      <a:r>
                        <a:rPr lang="en-US" dirty="0"/>
                        <a:t>23</a:t>
                      </a:r>
                    </a:p>
                  </a:txBody>
                  <a:tcPr>
                    <a:lnB w="12700" cap="flat" cmpd="sng" algn="ctr">
                      <a:solidFill>
                        <a:schemeClr val="tx1"/>
                      </a:solidFill>
                      <a:prstDash val="solid"/>
                      <a:round/>
                      <a:headEnd type="none" w="med" len="med"/>
                      <a:tailEnd type="none" w="med" len="med"/>
                    </a:lnB>
                  </a:tcPr>
                </a:tc>
                <a:tc>
                  <a:txBody>
                    <a:bodyPr/>
                    <a:lstStyle/>
                    <a:p>
                      <a:endParaRPr lang="en-US" dirty="0"/>
                    </a:p>
                  </a:txBody>
                  <a:tcPr>
                    <a:lnB w="12700" cap="flat" cmpd="sng" algn="ctr">
                      <a:solidFill>
                        <a:schemeClr val="tx1"/>
                      </a:solidFill>
                      <a:prstDash val="solid"/>
                      <a:round/>
                      <a:headEnd type="none" w="med" len="med"/>
                      <a:tailEnd type="none" w="med" len="med"/>
                    </a:lnB>
                  </a:tcPr>
                </a:tc>
                <a:tc>
                  <a:txBody>
                    <a:bodyPr/>
                    <a:lstStyle/>
                    <a:p>
                      <a:endParaRPr lang="en-US" dirty="0"/>
                    </a:p>
                  </a:txBody>
                  <a:tcPr>
                    <a:lnB w="12700" cap="flat" cmpd="sng" algn="ctr">
                      <a:solidFill>
                        <a:schemeClr val="tx1"/>
                      </a:solidFill>
                      <a:prstDash val="solid"/>
                      <a:round/>
                      <a:headEnd type="none" w="med" len="med"/>
                      <a:tailEnd type="none" w="med" len="med"/>
                    </a:lnB>
                  </a:tcPr>
                </a:tc>
                <a:tc>
                  <a:txBody>
                    <a:bodyPr/>
                    <a:lstStyle/>
                    <a:p>
                      <a:endParaRPr lang="en-US" dirty="0"/>
                    </a:p>
                  </a:txBody>
                  <a:tcPr>
                    <a:lnB w="12700" cap="flat" cmpd="sng" algn="ctr">
                      <a:solidFill>
                        <a:schemeClr val="tx1"/>
                      </a:solidFill>
                      <a:prstDash val="solid"/>
                      <a:round/>
                      <a:headEnd type="none" w="med" len="med"/>
                      <a:tailEnd type="none" w="med" len="med"/>
                    </a:lnB>
                  </a:tcPr>
                </a:tc>
                <a:tc>
                  <a:txBody>
                    <a:bodyPr/>
                    <a:lstStyle/>
                    <a:p>
                      <a:endParaRPr lang="en-US" dirty="0"/>
                    </a:p>
                  </a:txBody>
                  <a:tcPr>
                    <a:lnB w="12700" cap="flat" cmpd="sng" algn="ctr">
                      <a:solidFill>
                        <a:schemeClr val="tx1"/>
                      </a:solidFill>
                      <a:prstDash val="solid"/>
                      <a:round/>
                      <a:headEnd type="none" w="med" len="med"/>
                      <a:tailEnd type="none" w="med" len="med"/>
                    </a:lnB>
                  </a:tcPr>
                </a:tc>
                <a:tc>
                  <a:txBody>
                    <a:bodyPr/>
                    <a:lstStyle/>
                    <a:p>
                      <a:endParaRPr lang="en-US" dirty="0"/>
                    </a:p>
                  </a:txBody>
                  <a:tcPr>
                    <a:lnB w="12700" cap="flat" cmpd="sng" algn="ctr">
                      <a:solidFill>
                        <a:schemeClr val="tx1"/>
                      </a:solidFill>
                      <a:prstDash val="solid"/>
                      <a:round/>
                      <a:headEnd type="none" w="med" len="med"/>
                      <a:tailEnd type="none" w="med" len="med"/>
                    </a:lnB>
                  </a:tcPr>
                </a:tc>
                <a:tc>
                  <a:txBody>
                    <a:bodyPr/>
                    <a:lstStyle/>
                    <a:p>
                      <a:endParaRPr lang="en-US" dirty="0"/>
                    </a:p>
                  </a:txBody>
                  <a:tcPr>
                    <a:lnB w="12700" cap="flat" cmpd="sng" algn="ctr">
                      <a:solidFill>
                        <a:schemeClr val="tx1"/>
                      </a:solidFill>
                      <a:prstDash val="solid"/>
                      <a:round/>
                      <a:headEnd type="none" w="med" len="med"/>
                      <a:tailEnd type="none" w="med" len="med"/>
                    </a:lnB>
                  </a:tcPr>
                </a:tc>
                <a:tc>
                  <a:txBody>
                    <a:bodyPr/>
                    <a:lstStyle/>
                    <a:p>
                      <a:endParaRPr lang="en-US" dirty="0"/>
                    </a:p>
                  </a:txBody>
                  <a:tcPr>
                    <a:lnB w="12700" cap="flat" cmpd="sng" algn="ctr">
                      <a:solidFill>
                        <a:schemeClr val="tx1"/>
                      </a:solidFill>
                      <a:prstDash val="solid"/>
                      <a:round/>
                      <a:headEnd type="none" w="med" len="med"/>
                      <a:tailEnd type="none" w="med" len="med"/>
                    </a:lnB>
                  </a:tcPr>
                </a:tc>
                <a:tc>
                  <a:txBody>
                    <a:bodyPr/>
                    <a:lstStyle/>
                    <a:p>
                      <a:endParaRPr lang="en-US"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US" dirty="0"/>
                        <a:t>  [0]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[1]</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[2]</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[3]</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[4]</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[5]</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[6]</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[7]</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[8]</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[9]</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
        <p:nvSpPr>
          <p:cNvPr id="45" name="Down Arrow 14">
            <a:extLst>
              <a:ext uri="{FF2B5EF4-FFF2-40B4-BE49-F238E27FC236}">
                <a16:creationId xmlns:a16="http://schemas.microsoft.com/office/drawing/2014/main" id="{29C6ABA8-9E45-4DE7-A9C6-7489CFF22A86}"/>
              </a:ext>
            </a:extLst>
          </p:cNvPr>
          <p:cNvSpPr/>
          <p:nvPr/>
        </p:nvSpPr>
        <p:spPr>
          <a:xfrm>
            <a:off x="2368242" y="1184321"/>
            <a:ext cx="180304" cy="276552"/>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47" name="TextBox 46">
            <a:extLst>
              <a:ext uri="{FF2B5EF4-FFF2-40B4-BE49-F238E27FC236}">
                <a16:creationId xmlns:a16="http://schemas.microsoft.com/office/drawing/2014/main" id="{C19BD869-5C0F-4687-B1BB-828CD2CF3CF4}"/>
              </a:ext>
            </a:extLst>
          </p:cNvPr>
          <p:cNvSpPr txBox="1"/>
          <p:nvPr/>
        </p:nvSpPr>
        <p:spPr>
          <a:xfrm>
            <a:off x="2065085" y="891874"/>
            <a:ext cx="786619" cy="338554"/>
          </a:xfrm>
          <a:prstGeom prst="rect">
            <a:avLst/>
          </a:prstGeom>
          <a:noFill/>
        </p:spPr>
        <p:txBody>
          <a:bodyPr wrap="square" rtlCol="0">
            <a:spAutoFit/>
          </a:bodyPr>
          <a:lstStyle/>
          <a:p>
            <a:r>
              <a:rPr lang="en-US" sz="1600" b="1" dirty="0">
                <a:solidFill>
                  <a:schemeClr val="accent2"/>
                </a:solidFill>
                <a:latin typeface="Times New Roman" panose="02020603050405020304" pitchFamily="18" charset="0"/>
                <a:cs typeface="Times New Roman" panose="02020603050405020304" pitchFamily="18" charset="0"/>
              </a:rPr>
              <a:t>Front1 </a:t>
            </a:r>
          </a:p>
        </p:txBody>
      </p:sp>
      <p:sp>
        <p:nvSpPr>
          <p:cNvPr id="53" name="Down Arrow 14">
            <a:extLst>
              <a:ext uri="{FF2B5EF4-FFF2-40B4-BE49-F238E27FC236}">
                <a16:creationId xmlns:a16="http://schemas.microsoft.com/office/drawing/2014/main" id="{C390B9FC-7176-4A37-88E1-7A9F8865AF82}"/>
              </a:ext>
            </a:extLst>
          </p:cNvPr>
          <p:cNvSpPr/>
          <p:nvPr/>
        </p:nvSpPr>
        <p:spPr>
          <a:xfrm>
            <a:off x="3267137" y="1207365"/>
            <a:ext cx="180304" cy="27655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TextBox 54">
            <a:extLst>
              <a:ext uri="{FF2B5EF4-FFF2-40B4-BE49-F238E27FC236}">
                <a16:creationId xmlns:a16="http://schemas.microsoft.com/office/drawing/2014/main" id="{E8B5B546-0337-403F-B51A-10DF7F9D8DF2}"/>
              </a:ext>
            </a:extLst>
          </p:cNvPr>
          <p:cNvSpPr txBox="1"/>
          <p:nvPr/>
        </p:nvSpPr>
        <p:spPr>
          <a:xfrm>
            <a:off x="3033514" y="918106"/>
            <a:ext cx="786619" cy="338554"/>
          </a:xfrm>
          <a:prstGeom prst="rect">
            <a:avLst/>
          </a:prstGeom>
          <a:noFill/>
        </p:spPr>
        <p:txBody>
          <a:bodyPr wrap="square" rtlCol="0">
            <a:spAutoFit/>
          </a:bodyPr>
          <a:lstStyle/>
          <a:p>
            <a:r>
              <a:rPr lang="en-US" sz="1600" b="1" dirty="0">
                <a:solidFill>
                  <a:srgbClr val="0070C0"/>
                </a:solidFill>
                <a:latin typeface="Times New Roman" panose="02020603050405020304" pitchFamily="18" charset="0"/>
                <a:cs typeface="Times New Roman" panose="02020603050405020304" pitchFamily="18" charset="0"/>
              </a:rPr>
              <a:t>Rear1</a:t>
            </a:r>
            <a:r>
              <a:rPr lang="en-US" sz="1600" b="1" dirty="0">
                <a:solidFill>
                  <a:schemeClr val="accent2"/>
                </a:solidFill>
                <a:latin typeface="Times New Roman" panose="02020603050405020304" pitchFamily="18" charset="0"/>
                <a:cs typeface="Times New Roman" panose="02020603050405020304" pitchFamily="18" charset="0"/>
              </a:rPr>
              <a:t> </a:t>
            </a:r>
          </a:p>
        </p:txBody>
      </p:sp>
      <p:sp>
        <p:nvSpPr>
          <p:cNvPr id="5" name="TextBox 4">
            <a:extLst>
              <a:ext uri="{FF2B5EF4-FFF2-40B4-BE49-F238E27FC236}">
                <a16:creationId xmlns:a16="http://schemas.microsoft.com/office/drawing/2014/main" id="{D890C769-9E32-4F40-B0F2-32174EA121E0}"/>
              </a:ext>
            </a:extLst>
          </p:cNvPr>
          <p:cNvSpPr txBox="1"/>
          <p:nvPr/>
        </p:nvSpPr>
        <p:spPr>
          <a:xfrm>
            <a:off x="962975" y="2425511"/>
            <a:ext cx="1205116" cy="338554"/>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Inject(45) </a:t>
            </a:r>
          </a:p>
        </p:txBody>
      </p:sp>
      <p:sp>
        <p:nvSpPr>
          <p:cNvPr id="7" name="TextBox 6">
            <a:extLst>
              <a:ext uri="{FF2B5EF4-FFF2-40B4-BE49-F238E27FC236}">
                <a16:creationId xmlns:a16="http://schemas.microsoft.com/office/drawing/2014/main" id="{A8153DF3-8402-40A1-A4C8-1EEABA41D9E1}"/>
              </a:ext>
            </a:extLst>
          </p:cNvPr>
          <p:cNvSpPr txBox="1"/>
          <p:nvPr/>
        </p:nvSpPr>
        <p:spPr>
          <a:xfrm>
            <a:off x="891962" y="2861904"/>
            <a:ext cx="1205116" cy="584775"/>
          </a:xfrm>
          <a:prstGeom prst="rect">
            <a:avLst/>
          </a:prstGeom>
          <a:noFill/>
        </p:spPr>
        <p:txBody>
          <a:bodyPr wrap="square" rtlCol="0">
            <a:spAutoFit/>
          </a:bodyPr>
          <a:lstStyle/>
          <a:p>
            <a:r>
              <a:rPr lang="en-US" sz="1600" b="1" dirty="0">
                <a:solidFill>
                  <a:schemeClr val="accent2"/>
                </a:solidFill>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Front2 = 9</a:t>
            </a:r>
          </a:p>
          <a:p>
            <a:r>
              <a:rPr lang="en-US" sz="1600" b="1" dirty="0">
                <a:latin typeface="Times New Roman" panose="02020603050405020304" pitchFamily="18" charset="0"/>
                <a:cs typeface="Times New Roman" panose="02020603050405020304" pitchFamily="18" charset="0"/>
              </a:rPr>
              <a:t> Rear2 = 9</a:t>
            </a:r>
          </a:p>
        </p:txBody>
      </p:sp>
      <p:sp>
        <p:nvSpPr>
          <p:cNvPr id="9" name="TextBox 8">
            <a:extLst>
              <a:ext uri="{FF2B5EF4-FFF2-40B4-BE49-F238E27FC236}">
                <a16:creationId xmlns:a16="http://schemas.microsoft.com/office/drawing/2014/main" id="{6CB436EE-5A31-4C30-A924-205AD9144286}"/>
              </a:ext>
            </a:extLst>
          </p:cNvPr>
          <p:cNvSpPr txBox="1"/>
          <p:nvPr/>
        </p:nvSpPr>
        <p:spPr>
          <a:xfrm>
            <a:off x="896948" y="3588128"/>
            <a:ext cx="1870388" cy="338554"/>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Deque[Rear2] = 45</a:t>
            </a:r>
          </a:p>
        </p:txBody>
      </p:sp>
      <p:graphicFrame>
        <p:nvGraphicFramePr>
          <p:cNvPr id="10" name="Table 9">
            <a:extLst>
              <a:ext uri="{FF2B5EF4-FFF2-40B4-BE49-F238E27FC236}">
                <a16:creationId xmlns:a16="http://schemas.microsoft.com/office/drawing/2014/main" id="{E56CD4B9-9D74-4692-8A70-36C18EED9224}"/>
              </a:ext>
            </a:extLst>
          </p:cNvPr>
          <p:cNvGraphicFramePr>
            <a:graphicFrameLocks noGrp="1"/>
          </p:cNvGraphicFramePr>
          <p:nvPr>
            <p:extLst>
              <p:ext uri="{D42A27DB-BD31-4B8C-83A1-F6EECF244321}">
                <p14:modId xmlns:p14="http://schemas.microsoft.com/office/powerpoint/2010/main" val="339965105"/>
              </p:ext>
            </p:extLst>
          </p:nvPr>
        </p:nvGraphicFramePr>
        <p:xfrm>
          <a:off x="3328913" y="3362793"/>
          <a:ext cx="8128000" cy="741680"/>
        </p:xfrm>
        <a:graphic>
          <a:graphicData uri="http://schemas.openxmlformats.org/drawingml/2006/table">
            <a:tbl>
              <a:tblPr firstRow="1" bandRow="1">
                <a:tableStyleId>{5940675A-B579-460E-94D1-54222C63F5DA}</a:tableStyleId>
              </a:tblPr>
              <a:tblGrid>
                <a:gridCol w="812800">
                  <a:extLst>
                    <a:ext uri="{9D8B030D-6E8A-4147-A177-3AD203B41FA5}">
                      <a16:colId xmlns:a16="http://schemas.microsoft.com/office/drawing/2014/main" val="20000"/>
                    </a:ext>
                  </a:extLst>
                </a:gridCol>
                <a:gridCol w="812800">
                  <a:extLst>
                    <a:ext uri="{9D8B030D-6E8A-4147-A177-3AD203B41FA5}">
                      <a16:colId xmlns:a16="http://schemas.microsoft.com/office/drawing/2014/main" val="20001"/>
                    </a:ext>
                  </a:extLst>
                </a:gridCol>
                <a:gridCol w="812800">
                  <a:extLst>
                    <a:ext uri="{9D8B030D-6E8A-4147-A177-3AD203B41FA5}">
                      <a16:colId xmlns:a16="http://schemas.microsoft.com/office/drawing/2014/main" val="20002"/>
                    </a:ext>
                  </a:extLst>
                </a:gridCol>
                <a:gridCol w="812800">
                  <a:extLst>
                    <a:ext uri="{9D8B030D-6E8A-4147-A177-3AD203B41FA5}">
                      <a16:colId xmlns:a16="http://schemas.microsoft.com/office/drawing/2014/main" val="20003"/>
                    </a:ext>
                  </a:extLst>
                </a:gridCol>
                <a:gridCol w="812800">
                  <a:extLst>
                    <a:ext uri="{9D8B030D-6E8A-4147-A177-3AD203B41FA5}">
                      <a16:colId xmlns:a16="http://schemas.microsoft.com/office/drawing/2014/main" val="20004"/>
                    </a:ext>
                  </a:extLst>
                </a:gridCol>
                <a:gridCol w="812800">
                  <a:extLst>
                    <a:ext uri="{9D8B030D-6E8A-4147-A177-3AD203B41FA5}">
                      <a16:colId xmlns:a16="http://schemas.microsoft.com/office/drawing/2014/main" val="20005"/>
                    </a:ext>
                  </a:extLst>
                </a:gridCol>
                <a:gridCol w="812800">
                  <a:extLst>
                    <a:ext uri="{9D8B030D-6E8A-4147-A177-3AD203B41FA5}">
                      <a16:colId xmlns:a16="http://schemas.microsoft.com/office/drawing/2014/main" val="20006"/>
                    </a:ext>
                  </a:extLst>
                </a:gridCol>
                <a:gridCol w="812800">
                  <a:extLst>
                    <a:ext uri="{9D8B030D-6E8A-4147-A177-3AD203B41FA5}">
                      <a16:colId xmlns:a16="http://schemas.microsoft.com/office/drawing/2014/main" val="20007"/>
                    </a:ext>
                  </a:extLst>
                </a:gridCol>
                <a:gridCol w="812800">
                  <a:extLst>
                    <a:ext uri="{9D8B030D-6E8A-4147-A177-3AD203B41FA5}">
                      <a16:colId xmlns:a16="http://schemas.microsoft.com/office/drawing/2014/main" val="20008"/>
                    </a:ext>
                  </a:extLst>
                </a:gridCol>
                <a:gridCol w="812800">
                  <a:extLst>
                    <a:ext uri="{9D8B030D-6E8A-4147-A177-3AD203B41FA5}">
                      <a16:colId xmlns:a16="http://schemas.microsoft.com/office/drawing/2014/main" val="20009"/>
                    </a:ext>
                  </a:extLst>
                </a:gridCol>
              </a:tblGrid>
              <a:tr h="370840">
                <a:tc>
                  <a:txBody>
                    <a:bodyPr/>
                    <a:lstStyle/>
                    <a:p>
                      <a:r>
                        <a:rPr lang="en-US" dirty="0"/>
                        <a:t>12</a:t>
                      </a:r>
                    </a:p>
                  </a:txBody>
                  <a:tcPr>
                    <a:lnB w="12700" cap="flat" cmpd="sng" algn="ctr">
                      <a:solidFill>
                        <a:schemeClr val="tx1"/>
                      </a:solidFill>
                      <a:prstDash val="solid"/>
                      <a:round/>
                      <a:headEnd type="none" w="med" len="med"/>
                      <a:tailEnd type="none" w="med" len="med"/>
                    </a:lnB>
                  </a:tcPr>
                </a:tc>
                <a:tc>
                  <a:txBody>
                    <a:bodyPr/>
                    <a:lstStyle/>
                    <a:p>
                      <a:r>
                        <a:rPr lang="en-US" dirty="0"/>
                        <a:t>23</a:t>
                      </a:r>
                    </a:p>
                  </a:txBody>
                  <a:tcPr>
                    <a:lnB w="12700" cap="flat" cmpd="sng" algn="ctr">
                      <a:solidFill>
                        <a:schemeClr val="tx1"/>
                      </a:solidFill>
                      <a:prstDash val="solid"/>
                      <a:round/>
                      <a:headEnd type="none" w="med" len="med"/>
                      <a:tailEnd type="none" w="med" len="med"/>
                    </a:lnB>
                  </a:tcPr>
                </a:tc>
                <a:tc>
                  <a:txBody>
                    <a:bodyPr/>
                    <a:lstStyle/>
                    <a:p>
                      <a:endParaRPr lang="en-US" dirty="0"/>
                    </a:p>
                  </a:txBody>
                  <a:tcPr>
                    <a:lnB w="12700" cap="flat" cmpd="sng" algn="ctr">
                      <a:solidFill>
                        <a:schemeClr val="tx1"/>
                      </a:solidFill>
                      <a:prstDash val="solid"/>
                      <a:round/>
                      <a:headEnd type="none" w="med" len="med"/>
                      <a:tailEnd type="none" w="med" len="med"/>
                    </a:lnB>
                  </a:tcPr>
                </a:tc>
                <a:tc>
                  <a:txBody>
                    <a:bodyPr/>
                    <a:lstStyle/>
                    <a:p>
                      <a:endParaRPr lang="en-US" dirty="0"/>
                    </a:p>
                  </a:txBody>
                  <a:tcPr>
                    <a:lnB w="12700" cap="flat" cmpd="sng" algn="ctr">
                      <a:solidFill>
                        <a:schemeClr val="tx1"/>
                      </a:solidFill>
                      <a:prstDash val="solid"/>
                      <a:round/>
                      <a:headEnd type="none" w="med" len="med"/>
                      <a:tailEnd type="none" w="med" len="med"/>
                    </a:lnB>
                  </a:tcPr>
                </a:tc>
                <a:tc>
                  <a:txBody>
                    <a:bodyPr/>
                    <a:lstStyle/>
                    <a:p>
                      <a:endParaRPr lang="en-US" dirty="0"/>
                    </a:p>
                  </a:txBody>
                  <a:tcPr>
                    <a:lnB w="12700" cap="flat" cmpd="sng" algn="ctr">
                      <a:solidFill>
                        <a:schemeClr val="tx1"/>
                      </a:solidFill>
                      <a:prstDash val="solid"/>
                      <a:round/>
                      <a:headEnd type="none" w="med" len="med"/>
                      <a:tailEnd type="none" w="med" len="med"/>
                    </a:lnB>
                  </a:tcPr>
                </a:tc>
                <a:tc>
                  <a:txBody>
                    <a:bodyPr/>
                    <a:lstStyle/>
                    <a:p>
                      <a:endParaRPr lang="en-US" dirty="0"/>
                    </a:p>
                  </a:txBody>
                  <a:tcPr>
                    <a:lnB w="12700" cap="flat" cmpd="sng" algn="ctr">
                      <a:solidFill>
                        <a:schemeClr val="tx1"/>
                      </a:solidFill>
                      <a:prstDash val="solid"/>
                      <a:round/>
                      <a:headEnd type="none" w="med" len="med"/>
                      <a:tailEnd type="none" w="med" len="med"/>
                    </a:lnB>
                  </a:tcPr>
                </a:tc>
                <a:tc>
                  <a:txBody>
                    <a:bodyPr/>
                    <a:lstStyle/>
                    <a:p>
                      <a:endParaRPr lang="en-US" dirty="0"/>
                    </a:p>
                  </a:txBody>
                  <a:tcPr>
                    <a:lnB w="12700" cap="flat" cmpd="sng" algn="ctr">
                      <a:solidFill>
                        <a:schemeClr val="tx1"/>
                      </a:solidFill>
                      <a:prstDash val="solid"/>
                      <a:round/>
                      <a:headEnd type="none" w="med" len="med"/>
                      <a:tailEnd type="none" w="med" len="med"/>
                    </a:lnB>
                  </a:tcPr>
                </a:tc>
                <a:tc>
                  <a:txBody>
                    <a:bodyPr/>
                    <a:lstStyle/>
                    <a:p>
                      <a:endParaRPr lang="en-US" dirty="0"/>
                    </a:p>
                  </a:txBody>
                  <a:tcPr>
                    <a:lnB w="12700" cap="flat" cmpd="sng" algn="ctr">
                      <a:solidFill>
                        <a:schemeClr val="tx1"/>
                      </a:solidFill>
                      <a:prstDash val="solid"/>
                      <a:round/>
                      <a:headEnd type="none" w="med" len="med"/>
                      <a:tailEnd type="none" w="med" len="med"/>
                    </a:lnB>
                  </a:tcPr>
                </a:tc>
                <a:tc>
                  <a:txBody>
                    <a:bodyPr/>
                    <a:lstStyle/>
                    <a:p>
                      <a:endParaRPr lang="en-US" dirty="0"/>
                    </a:p>
                  </a:txBody>
                  <a:tcPr>
                    <a:lnB w="12700" cap="flat" cmpd="sng" algn="ctr">
                      <a:solidFill>
                        <a:schemeClr val="tx1"/>
                      </a:solidFill>
                      <a:prstDash val="solid"/>
                      <a:round/>
                      <a:headEnd type="none" w="med" len="med"/>
                      <a:tailEnd type="none" w="med" len="med"/>
                    </a:lnB>
                  </a:tcPr>
                </a:tc>
                <a:tc>
                  <a:txBody>
                    <a:bodyPr/>
                    <a:lstStyle/>
                    <a:p>
                      <a:r>
                        <a:rPr lang="en-US" dirty="0"/>
                        <a:t>    45</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US" dirty="0"/>
                        <a:t>  [0]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[1]</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[2]</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[3]</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[4]</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[5]</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[6]</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[7]</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[8]</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[9]</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
        <p:nvSpPr>
          <p:cNvPr id="11" name="Down Arrow 14">
            <a:extLst>
              <a:ext uri="{FF2B5EF4-FFF2-40B4-BE49-F238E27FC236}">
                <a16:creationId xmlns:a16="http://schemas.microsoft.com/office/drawing/2014/main" id="{C0078675-7EA4-47EF-86F2-43AF904248CF}"/>
              </a:ext>
            </a:extLst>
          </p:cNvPr>
          <p:cNvSpPr/>
          <p:nvPr/>
        </p:nvSpPr>
        <p:spPr>
          <a:xfrm>
            <a:off x="3570294" y="3004365"/>
            <a:ext cx="180304" cy="276552"/>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3D387577-44B3-4B0A-8545-321D983949DE}"/>
              </a:ext>
            </a:extLst>
          </p:cNvPr>
          <p:cNvSpPr txBox="1"/>
          <p:nvPr/>
        </p:nvSpPr>
        <p:spPr>
          <a:xfrm>
            <a:off x="3267137" y="2711918"/>
            <a:ext cx="786619" cy="338554"/>
          </a:xfrm>
          <a:prstGeom prst="rect">
            <a:avLst/>
          </a:prstGeom>
          <a:noFill/>
        </p:spPr>
        <p:txBody>
          <a:bodyPr wrap="square" rtlCol="0">
            <a:spAutoFit/>
          </a:bodyPr>
          <a:lstStyle/>
          <a:p>
            <a:r>
              <a:rPr lang="en-US" sz="1600" b="1" dirty="0">
                <a:solidFill>
                  <a:schemeClr val="accent2"/>
                </a:solidFill>
                <a:latin typeface="Times New Roman" panose="02020603050405020304" pitchFamily="18" charset="0"/>
                <a:cs typeface="Times New Roman" panose="02020603050405020304" pitchFamily="18" charset="0"/>
              </a:rPr>
              <a:t>Front1 </a:t>
            </a:r>
          </a:p>
        </p:txBody>
      </p:sp>
      <p:sp>
        <p:nvSpPr>
          <p:cNvPr id="13" name="Down Arrow 14">
            <a:extLst>
              <a:ext uri="{FF2B5EF4-FFF2-40B4-BE49-F238E27FC236}">
                <a16:creationId xmlns:a16="http://schemas.microsoft.com/office/drawing/2014/main" id="{9A1F80DA-93DF-4989-B552-9FD2C9D18492}"/>
              </a:ext>
            </a:extLst>
          </p:cNvPr>
          <p:cNvSpPr/>
          <p:nvPr/>
        </p:nvSpPr>
        <p:spPr>
          <a:xfrm>
            <a:off x="4469189" y="3027409"/>
            <a:ext cx="180304" cy="27655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a:extLst>
              <a:ext uri="{FF2B5EF4-FFF2-40B4-BE49-F238E27FC236}">
                <a16:creationId xmlns:a16="http://schemas.microsoft.com/office/drawing/2014/main" id="{40DB44A0-A126-4D2E-8C73-FC7CDB8DD573}"/>
              </a:ext>
            </a:extLst>
          </p:cNvPr>
          <p:cNvSpPr txBox="1"/>
          <p:nvPr/>
        </p:nvSpPr>
        <p:spPr>
          <a:xfrm>
            <a:off x="4235566" y="2738150"/>
            <a:ext cx="786619" cy="338554"/>
          </a:xfrm>
          <a:prstGeom prst="rect">
            <a:avLst/>
          </a:prstGeom>
          <a:noFill/>
        </p:spPr>
        <p:txBody>
          <a:bodyPr wrap="square" rtlCol="0">
            <a:spAutoFit/>
          </a:bodyPr>
          <a:lstStyle/>
          <a:p>
            <a:r>
              <a:rPr lang="en-US" sz="1600" b="1" dirty="0">
                <a:solidFill>
                  <a:srgbClr val="0070C0"/>
                </a:solidFill>
                <a:latin typeface="Times New Roman" panose="02020603050405020304" pitchFamily="18" charset="0"/>
                <a:cs typeface="Times New Roman" panose="02020603050405020304" pitchFamily="18" charset="0"/>
              </a:rPr>
              <a:t>Rear1</a:t>
            </a:r>
            <a:r>
              <a:rPr lang="en-US" sz="1600" b="1" dirty="0">
                <a:solidFill>
                  <a:schemeClr val="accent2"/>
                </a:solidFill>
                <a:latin typeface="Times New Roman" panose="02020603050405020304" pitchFamily="18" charset="0"/>
                <a:cs typeface="Times New Roman" panose="02020603050405020304" pitchFamily="18" charset="0"/>
              </a:rPr>
              <a:t> </a:t>
            </a:r>
          </a:p>
        </p:txBody>
      </p:sp>
      <p:sp>
        <p:nvSpPr>
          <p:cNvPr id="15" name="Down Arrow 14">
            <a:extLst>
              <a:ext uri="{FF2B5EF4-FFF2-40B4-BE49-F238E27FC236}">
                <a16:creationId xmlns:a16="http://schemas.microsoft.com/office/drawing/2014/main" id="{B3A1A6C6-F169-4A60-893A-0C976CB44731}"/>
              </a:ext>
            </a:extLst>
          </p:cNvPr>
          <p:cNvSpPr/>
          <p:nvPr/>
        </p:nvSpPr>
        <p:spPr>
          <a:xfrm>
            <a:off x="10917610" y="3056512"/>
            <a:ext cx="180304" cy="276552"/>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83698455-9EF5-40FA-9436-89C0F566555B}"/>
              </a:ext>
            </a:extLst>
          </p:cNvPr>
          <p:cNvSpPr txBox="1"/>
          <p:nvPr/>
        </p:nvSpPr>
        <p:spPr>
          <a:xfrm>
            <a:off x="10614453" y="2764065"/>
            <a:ext cx="786619" cy="338554"/>
          </a:xfrm>
          <a:prstGeom prst="rect">
            <a:avLst/>
          </a:prstGeom>
          <a:noFill/>
        </p:spPr>
        <p:txBody>
          <a:bodyPr wrap="square" rtlCol="0">
            <a:spAutoFit/>
          </a:bodyPr>
          <a:lstStyle/>
          <a:p>
            <a:r>
              <a:rPr lang="en-US" sz="1600" b="1" dirty="0">
                <a:solidFill>
                  <a:schemeClr val="accent2"/>
                </a:solidFill>
                <a:latin typeface="Times New Roman" panose="02020603050405020304" pitchFamily="18" charset="0"/>
                <a:cs typeface="Times New Roman" panose="02020603050405020304" pitchFamily="18" charset="0"/>
              </a:rPr>
              <a:t>Front2 </a:t>
            </a:r>
          </a:p>
        </p:txBody>
      </p:sp>
      <p:sp>
        <p:nvSpPr>
          <p:cNvPr id="18" name="Down Arrow 14">
            <a:extLst>
              <a:ext uri="{FF2B5EF4-FFF2-40B4-BE49-F238E27FC236}">
                <a16:creationId xmlns:a16="http://schemas.microsoft.com/office/drawing/2014/main" id="{B3CD0C56-690F-48A5-8BEA-753C260B3DF2}"/>
              </a:ext>
            </a:extLst>
          </p:cNvPr>
          <p:cNvSpPr/>
          <p:nvPr/>
        </p:nvSpPr>
        <p:spPr>
          <a:xfrm rot="10800000">
            <a:off x="11276609" y="3788406"/>
            <a:ext cx="180304" cy="27655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a:extLst>
              <a:ext uri="{FF2B5EF4-FFF2-40B4-BE49-F238E27FC236}">
                <a16:creationId xmlns:a16="http://schemas.microsoft.com/office/drawing/2014/main" id="{4390F28D-052C-40AD-A0BB-A3C88B669608}"/>
              </a:ext>
            </a:extLst>
          </p:cNvPr>
          <p:cNvSpPr txBox="1"/>
          <p:nvPr/>
        </p:nvSpPr>
        <p:spPr>
          <a:xfrm>
            <a:off x="11007762" y="4052008"/>
            <a:ext cx="786619" cy="338554"/>
          </a:xfrm>
          <a:prstGeom prst="rect">
            <a:avLst/>
          </a:prstGeom>
          <a:noFill/>
        </p:spPr>
        <p:txBody>
          <a:bodyPr wrap="square" rtlCol="0">
            <a:spAutoFit/>
          </a:bodyPr>
          <a:lstStyle/>
          <a:p>
            <a:r>
              <a:rPr lang="en-US" sz="1600" b="1" dirty="0">
                <a:solidFill>
                  <a:srgbClr val="0070C0"/>
                </a:solidFill>
                <a:latin typeface="Times New Roman" panose="02020603050405020304" pitchFamily="18" charset="0"/>
                <a:cs typeface="Times New Roman" panose="02020603050405020304" pitchFamily="18" charset="0"/>
              </a:rPr>
              <a:t>Rear2</a:t>
            </a:r>
            <a:r>
              <a:rPr lang="en-US" sz="1600" b="1" dirty="0">
                <a:solidFill>
                  <a:schemeClr val="accent2"/>
                </a:solidFill>
                <a:latin typeface="Times New Roman" panose="02020603050405020304" pitchFamily="18" charset="0"/>
                <a:cs typeface="Times New Roman" panose="02020603050405020304" pitchFamily="18" charset="0"/>
              </a:rPr>
              <a:t> </a:t>
            </a:r>
          </a:p>
        </p:txBody>
      </p:sp>
      <p:sp>
        <p:nvSpPr>
          <p:cNvPr id="22" name="TextBox 21">
            <a:extLst>
              <a:ext uri="{FF2B5EF4-FFF2-40B4-BE49-F238E27FC236}">
                <a16:creationId xmlns:a16="http://schemas.microsoft.com/office/drawing/2014/main" id="{370BB3EA-CDD7-42D4-BB79-69474DE32B74}"/>
              </a:ext>
            </a:extLst>
          </p:cNvPr>
          <p:cNvSpPr txBox="1"/>
          <p:nvPr/>
        </p:nvSpPr>
        <p:spPr>
          <a:xfrm>
            <a:off x="930982" y="4137179"/>
            <a:ext cx="1205116" cy="338554"/>
          </a:xfrm>
          <a:prstGeom prst="rect">
            <a:avLst/>
          </a:prstGeom>
          <a:noFill/>
        </p:spPr>
        <p:txBody>
          <a:bodyPr wrap="square" rtlCol="0">
            <a:spAutoFit/>
          </a:bodyPr>
          <a:lstStyle/>
          <a:p>
            <a:r>
              <a:rPr lang="en-US" sz="1600" b="1" dirty="0">
                <a:solidFill>
                  <a:srgbClr val="00B050"/>
                </a:solidFill>
                <a:latin typeface="Times New Roman" panose="02020603050405020304" pitchFamily="18" charset="0"/>
                <a:cs typeface="Times New Roman" panose="02020603050405020304" pitchFamily="18" charset="0"/>
              </a:rPr>
              <a:t>Inject(5) </a:t>
            </a:r>
          </a:p>
        </p:txBody>
      </p:sp>
      <p:sp>
        <p:nvSpPr>
          <p:cNvPr id="30" name="TextBox 29">
            <a:extLst>
              <a:ext uri="{FF2B5EF4-FFF2-40B4-BE49-F238E27FC236}">
                <a16:creationId xmlns:a16="http://schemas.microsoft.com/office/drawing/2014/main" id="{6307ECDA-C155-4272-96B8-390C49D00AB2}"/>
              </a:ext>
            </a:extLst>
          </p:cNvPr>
          <p:cNvSpPr txBox="1"/>
          <p:nvPr/>
        </p:nvSpPr>
        <p:spPr>
          <a:xfrm>
            <a:off x="859969" y="4573572"/>
            <a:ext cx="1205116" cy="338554"/>
          </a:xfrm>
          <a:prstGeom prst="rect">
            <a:avLst/>
          </a:prstGeom>
          <a:noFill/>
        </p:spPr>
        <p:txBody>
          <a:bodyPr wrap="square" rtlCol="0">
            <a:spAutoFit/>
          </a:bodyPr>
          <a:lstStyle/>
          <a:p>
            <a:r>
              <a:rPr lang="en-US" sz="1600" b="1" dirty="0">
                <a:solidFill>
                  <a:srgbClr val="00B050"/>
                </a:solidFill>
                <a:latin typeface="Times New Roman" panose="02020603050405020304" pitchFamily="18" charset="0"/>
                <a:cs typeface="Times New Roman" panose="02020603050405020304" pitchFamily="18" charset="0"/>
              </a:rPr>
              <a:t> Rear2 = 8</a:t>
            </a:r>
          </a:p>
        </p:txBody>
      </p:sp>
      <p:sp>
        <p:nvSpPr>
          <p:cNvPr id="32" name="TextBox 31">
            <a:extLst>
              <a:ext uri="{FF2B5EF4-FFF2-40B4-BE49-F238E27FC236}">
                <a16:creationId xmlns:a16="http://schemas.microsoft.com/office/drawing/2014/main" id="{A457B0D5-3BCA-4FAF-A740-F496FA851D63}"/>
              </a:ext>
            </a:extLst>
          </p:cNvPr>
          <p:cNvSpPr txBox="1"/>
          <p:nvPr/>
        </p:nvSpPr>
        <p:spPr>
          <a:xfrm>
            <a:off x="859969" y="5009965"/>
            <a:ext cx="1870388" cy="338554"/>
          </a:xfrm>
          <a:prstGeom prst="rect">
            <a:avLst/>
          </a:prstGeom>
          <a:noFill/>
        </p:spPr>
        <p:txBody>
          <a:bodyPr wrap="square" rtlCol="0">
            <a:spAutoFit/>
          </a:bodyPr>
          <a:lstStyle/>
          <a:p>
            <a:r>
              <a:rPr lang="en-US" sz="1600" b="1" dirty="0">
                <a:solidFill>
                  <a:srgbClr val="00B050"/>
                </a:solidFill>
                <a:latin typeface="Times New Roman" panose="02020603050405020304" pitchFamily="18" charset="0"/>
                <a:cs typeface="Times New Roman" panose="02020603050405020304" pitchFamily="18" charset="0"/>
              </a:rPr>
              <a:t>Deque[Rear2] = 5</a:t>
            </a:r>
          </a:p>
        </p:txBody>
      </p:sp>
      <p:graphicFrame>
        <p:nvGraphicFramePr>
          <p:cNvPr id="50" name="Table 49">
            <a:extLst>
              <a:ext uri="{FF2B5EF4-FFF2-40B4-BE49-F238E27FC236}">
                <a16:creationId xmlns:a16="http://schemas.microsoft.com/office/drawing/2014/main" id="{DEE8A9E9-4438-4055-AABC-AC8444C2E1B3}"/>
              </a:ext>
            </a:extLst>
          </p:cNvPr>
          <p:cNvGraphicFramePr>
            <a:graphicFrameLocks noGrp="1"/>
          </p:cNvGraphicFramePr>
          <p:nvPr>
            <p:extLst>
              <p:ext uri="{D42A27DB-BD31-4B8C-83A1-F6EECF244321}">
                <p14:modId xmlns:p14="http://schemas.microsoft.com/office/powerpoint/2010/main" val="241333370"/>
              </p:ext>
            </p:extLst>
          </p:nvPr>
        </p:nvGraphicFramePr>
        <p:xfrm>
          <a:off x="3223140" y="5045763"/>
          <a:ext cx="8128000" cy="741680"/>
        </p:xfrm>
        <a:graphic>
          <a:graphicData uri="http://schemas.openxmlformats.org/drawingml/2006/table">
            <a:tbl>
              <a:tblPr firstRow="1" bandRow="1">
                <a:tableStyleId>{5940675A-B579-460E-94D1-54222C63F5DA}</a:tableStyleId>
              </a:tblPr>
              <a:tblGrid>
                <a:gridCol w="812800">
                  <a:extLst>
                    <a:ext uri="{9D8B030D-6E8A-4147-A177-3AD203B41FA5}">
                      <a16:colId xmlns:a16="http://schemas.microsoft.com/office/drawing/2014/main" val="20000"/>
                    </a:ext>
                  </a:extLst>
                </a:gridCol>
                <a:gridCol w="812800">
                  <a:extLst>
                    <a:ext uri="{9D8B030D-6E8A-4147-A177-3AD203B41FA5}">
                      <a16:colId xmlns:a16="http://schemas.microsoft.com/office/drawing/2014/main" val="20001"/>
                    </a:ext>
                  </a:extLst>
                </a:gridCol>
                <a:gridCol w="812800">
                  <a:extLst>
                    <a:ext uri="{9D8B030D-6E8A-4147-A177-3AD203B41FA5}">
                      <a16:colId xmlns:a16="http://schemas.microsoft.com/office/drawing/2014/main" val="20002"/>
                    </a:ext>
                  </a:extLst>
                </a:gridCol>
                <a:gridCol w="812800">
                  <a:extLst>
                    <a:ext uri="{9D8B030D-6E8A-4147-A177-3AD203B41FA5}">
                      <a16:colId xmlns:a16="http://schemas.microsoft.com/office/drawing/2014/main" val="20003"/>
                    </a:ext>
                  </a:extLst>
                </a:gridCol>
                <a:gridCol w="812800">
                  <a:extLst>
                    <a:ext uri="{9D8B030D-6E8A-4147-A177-3AD203B41FA5}">
                      <a16:colId xmlns:a16="http://schemas.microsoft.com/office/drawing/2014/main" val="20004"/>
                    </a:ext>
                  </a:extLst>
                </a:gridCol>
                <a:gridCol w="812800">
                  <a:extLst>
                    <a:ext uri="{9D8B030D-6E8A-4147-A177-3AD203B41FA5}">
                      <a16:colId xmlns:a16="http://schemas.microsoft.com/office/drawing/2014/main" val="20005"/>
                    </a:ext>
                  </a:extLst>
                </a:gridCol>
                <a:gridCol w="812800">
                  <a:extLst>
                    <a:ext uri="{9D8B030D-6E8A-4147-A177-3AD203B41FA5}">
                      <a16:colId xmlns:a16="http://schemas.microsoft.com/office/drawing/2014/main" val="20006"/>
                    </a:ext>
                  </a:extLst>
                </a:gridCol>
                <a:gridCol w="812800">
                  <a:extLst>
                    <a:ext uri="{9D8B030D-6E8A-4147-A177-3AD203B41FA5}">
                      <a16:colId xmlns:a16="http://schemas.microsoft.com/office/drawing/2014/main" val="20007"/>
                    </a:ext>
                  </a:extLst>
                </a:gridCol>
                <a:gridCol w="812800">
                  <a:extLst>
                    <a:ext uri="{9D8B030D-6E8A-4147-A177-3AD203B41FA5}">
                      <a16:colId xmlns:a16="http://schemas.microsoft.com/office/drawing/2014/main" val="20008"/>
                    </a:ext>
                  </a:extLst>
                </a:gridCol>
                <a:gridCol w="812800">
                  <a:extLst>
                    <a:ext uri="{9D8B030D-6E8A-4147-A177-3AD203B41FA5}">
                      <a16:colId xmlns:a16="http://schemas.microsoft.com/office/drawing/2014/main" val="20009"/>
                    </a:ext>
                  </a:extLst>
                </a:gridCol>
              </a:tblGrid>
              <a:tr h="370840">
                <a:tc>
                  <a:txBody>
                    <a:bodyPr/>
                    <a:lstStyle/>
                    <a:p>
                      <a:r>
                        <a:rPr lang="en-US" dirty="0"/>
                        <a:t>12</a:t>
                      </a:r>
                    </a:p>
                  </a:txBody>
                  <a:tcPr>
                    <a:lnB w="12700" cap="flat" cmpd="sng" algn="ctr">
                      <a:solidFill>
                        <a:schemeClr val="tx1"/>
                      </a:solidFill>
                      <a:prstDash val="solid"/>
                      <a:round/>
                      <a:headEnd type="none" w="med" len="med"/>
                      <a:tailEnd type="none" w="med" len="med"/>
                    </a:lnB>
                  </a:tcPr>
                </a:tc>
                <a:tc>
                  <a:txBody>
                    <a:bodyPr/>
                    <a:lstStyle/>
                    <a:p>
                      <a:r>
                        <a:rPr lang="en-US" dirty="0"/>
                        <a:t>23</a:t>
                      </a:r>
                    </a:p>
                  </a:txBody>
                  <a:tcPr>
                    <a:lnB w="12700" cap="flat" cmpd="sng" algn="ctr">
                      <a:solidFill>
                        <a:schemeClr val="tx1"/>
                      </a:solidFill>
                      <a:prstDash val="solid"/>
                      <a:round/>
                      <a:headEnd type="none" w="med" len="med"/>
                      <a:tailEnd type="none" w="med" len="med"/>
                    </a:lnB>
                  </a:tcPr>
                </a:tc>
                <a:tc>
                  <a:txBody>
                    <a:bodyPr/>
                    <a:lstStyle/>
                    <a:p>
                      <a:endParaRPr lang="en-US" dirty="0"/>
                    </a:p>
                  </a:txBody>
                  <a:tcPr>
                    <a:lnB w="12700" cap="flat" cmpd="sng" algn="ctr">
                      <a:solidFill>
                        <a:schemeClr val="tx1"/>
                      </a:solidFill>
                      <a:prstDash val="solid"/>
                      <a:round/>
                      <a:headEnd type="none" w="med" len="med"/>
                      <a:tailEnd type="none" w="med" len="med"/>
                    </a:lnB>
                  </a:tcPr>
                </a:tc>
                <a:tc>
                  <a:txBody>
                    <a:bodyPr/>
                    <a:lstStyle/>
                    <a:p>
                      <a:endParaRPr lang="en-US" dirty="0"/>
                    </a:p>
                  </a:txBody>
                  <a:tcPr>
                    <a:lnB w="12700" cap="flat" cmpd="sng" algn="ctr">
                      <a:solidFill>
                        <a:schemeClr val="tx1"/>
                      </a:solidFill>
                      <a:prstDash val="solid"/>
                      <a:round/>
                      <a:headEnd type="none" w="med" len="med"/>
                      <a:tailEnd type="none" w="med" len="med"/>
                    </a:lnB>
                  </a:tcPr>
                </a:tc>
                <a:tc>
                  <a:txBody>
                    <a:bodyPr/>
                    <a:lstStyle/>
                    <a:p>
                      <a:endParaRPr lang="en-US" dirty="0"/>
                    </a:p>
                  </a:txBody>
                  <a:tcPr>
                    <a:lnB w="12700" cap="flat" cmpd="sng" algn="ctr">
                      <a:solidFill>
                        <a:schemeClr val="tx1"/>
                      </a:solidFill>
                      <a:prstDash val="solid"/>
                      <a:round/>
                      <a:headEnd type="none" w="med" len="med"/>
                      <a:tailEnd type="none" w="med" len="med"/>
                    </a:lnB>
                  </a:tcPr>
                </a:tc>
                <a:tc>
                  <a:txBody>
                    <a:bodyPr/>
                    <a:lstStyle/>
                    <a:p>
                      <a:endParaRPr lang="en-US" dirty="0"/>
                    </a:p>
                  </a:txBody>
                  <a:tcPr>
                    <a:lnB w="12700" cap="flat" cmpd="sng" algn="ctr">
                      <a:solidFill>
                        <a:schemeClr val="tx1"/>
                      </a:solidFill>
                      <a:prstDash val="solid"/>
                      <a:round/>
                      <a:headEnd type="none" w="med" len="med"/>
                      <a:tailEnd type="none" w="med" len="med"/>
                    </a:lnB>
                  </a:tcPr>
                </a:tc>
                <a:tc>
                  <a:txBody>
                    <a:bodyPr/>
                    <a:lstStyle/>
                    <a:p>
                      <a:endParaRPr lang="en-US" dirty="0"/>
                    </a:p>
                  </a:txBody>
                  <a:tcPr>
                    <a:lnB w="12700" cap="flat" cmpd="sng" algn="ctr">
                      <a:solidFill>
                        <a:schemeClr val="tx1"/>
                      </a:solidFill>
                      <a:prstDash val="solid"/>
                      <a:round/>
                      <a:headEnd type="none" w="med" len="med"/>
                      <a:tailEnd type="none" w="med" len="med"/>
                    </a:lnB>
                  </a:tcPr>
                </a:tc>
                <a:tc>
                  <a:txBody>
                    <a:bodyPr/>
                    <a:lstStyle/>
                    <a:p>
                      <a:endParaRPr lang="en-US" dirty="0"/>
                    </a:p>
                  </a:txBody>
                  <a:tcPr>
                    <a:lnB w="12700" cap="flat" cmpd="sng" algn="ctr">
                      <a:solidFill>
                        <a:schemeClr val="tx1"/>
                      </a:solidFill>
                      <a:prstDash val="solid"/>
                      <a:round/>
                      <a:headEnd type="none" w="med" len="med"/>
                      <a:tailEnd type="none" w="med" len="med"/>
                    </a:lnB>
                  </a:tcPr>
                </a:tc>
                <a:tc>
                  <a:txBody>
                    <a:bodyPr/>
                    <a:lstStyle/>
                    <a:p>
                      <a:r>
                        <a:rPr lang="en-US" dirty="0"/>
                        <a:t>      5</a:t>
                      </a:r>
                    </a:p>
                  </a:txBody>
                  <a:tcPr>
                    <a:lnB w="12700" cap="flat" cmpd="sng" algn="ctr">
                      <a:solidFill>
                        <a:schemeClr val="tx1"/>
                      </a:solidFill>
                      <a:prstDash val="solid"/>
                      <a:round/>
                      <a:headEnd type="none" w="med" len="med"/>
                      <a:tailEnd type="none" w="med" len="med"/>
                    </a:lnB>
                  </a:tcPr>
                </a:tc>
                <a:tc>
                  <a:txBody>
                    <a:bodyPr/>
                    <a:lstStyle/>
                    <a:p>
                      <a:r>
                        <a:rPr lang="en-US" dirty="0"/>
                        <a:t>    45</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US" dirty="0"/>
                        <a:t>  [0]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[1]</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[2]</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[3]</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[4]</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[5]</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[6]</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[7]</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[8]</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[9]</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
        <p:nvSpPr>
          <p:cNvPr id="52" name="Down Arrow 14">
            <a:extLst>
              <a:ext uri="{FF2B5EF4-FFF2-40B4-BE49-F238E27FC236}">
                <a16:creationId xmlns:a16="http://schemas.microsoft.com/office/drawing/2014/main" id="{64F09507-3425-43D5-A713-8CA2F1D82652}"/>
              </a:ext>
            </a:extLst>
          </p:cNvPr>
          <p:cNvSpPr/>
          <p:nvPr/>
        </p:nvSpPr>
        <p:spPr>
          <a:xfrm>
            <a:off x="3464521" y="4687335"/>
            <a:ext cx="180304" cy="276552"/>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A0F47C4F-BA21-4289-8F4F-FF2E6476E6A0}"/>
              </a:ext>
            </a:extLst>
          </p:cNvPr>
          <p:cNvSpPr txBox="1"/>
          <p:nvPr/>
        </p:nvSpPr>
        <p:spPr>
          <a:xfrm>
            <a:off x="3161364" y="4394888"/>
            <a:ext cx="786619" cy="338554"/>
          </a:xfrm>
          <a:prstGeom prst="rect">
            <a:avLst/>
          </a:prstGeom>
          <a:noFill/>
        </p:spPr>
        <p:txBody>
          <a:bodyPr wrap="square" rtlCol="0">
            <a:spAutoFit/>
          </a:bodyPr>
          <a:lstStyle/>
          <a:p>
            <a:r>
              <a:rPr lang="en-US" sz="1600" b="1" dirty="0">
                <a:solidFill>
                  <a:schemeClr val="accent2"/>
                </a:solidFill>
                <a:latin typeface="Times New Roman" panose="02020603050405020304" pitchFamily="18" charset="0"/>
                <a:cs typeface="Times New Roman" panose="02020603050405020304" pitchFamily="18" charset="0"/>
              </a:rPr>
              <a:t>Front1 </a:t>
            </a:r>
          </a:p>
        </p:txBody>
      </p:sp>
      <p:sp>
        <p:nvSpPr>
          <p:cNvPr id="60" name="Down Arrow 14">
            <a:extLst>
              <a:ext uri="{FF2B5EF4-FFF2-40B4-BE49-F238E27FC236}">
                <a16:creationId xmlns:a16="http://schemas.microsoft.com/office/drawing/2014/main" id="{ECA557BD-B135-467B-824A-DD14F33982C5}"/>
              </a:ext>
            </a:extLst>
          </p:cNvPr>
          <p:cNvSpPr/>
          <p:nvPr/>
        </p:nvSpPr>
        <p:spPr>
          <a:xfrm>
            <a:off x="4363416" y="4710379"/>
            <a:ext cx="180304" cy="27655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TextBox 61">
            <a:extLst>
              <a:ext uri="{FF2B5EF4-FFF2-40B4-BE49-F238E27FC236}">
                <a16:creationId xmlns:a16="http://schemas.microsoft.com/office/drawing/2014/main" id="{A49B713A-77F0-4A77-A302-3715EC1B959C}"/>
              </a:ext>
            </a:extLst>
          </p:cNvPr>
          <p:cNvSpPr txBox="1"/>
          <p:nvPr/>
        </p:nvSpPr>
        <p:spPr>
          <a:xfrm>
            <a:off x="4129793" y="4421120"/>
            <a:ext cx="786619" cy="338554"/>
          </a:xfrm>
          <a:prstGeom prst="rect">
            <a:avLst/>
          </a:prstGeom>
          <a:noFill/>
        </p:spPr>
        <p:txBody>
          <a:bodyPr wrap="square" rtlCol="0">
            <a:spAutoFit/>
          </a:bodyPr>
          <a:lstStyle/>
          <a:p>
            <a:r>
              <a:rPr lang="en-US" sz="1600" b="1" dirty="0">
                <a:solidFill>
                  <a:srgbClr val="0070C0"/>
                </a:solidFill>
                <a:latin typeface="Times New Roman" panose="02020603050405020304" pitchFamily="18" charset="0"/>
                <a:cs typeface="Times New Roman" panose="02020603050405020304" pitchFamily="18" charset="0"/>
              </a:rPr>
              <a:t>Rear1</a:t>
            </a:r>
            <a:r>
              <a:rPr lang="en-US" sz="1600" b="1" dirty="0">
                <a:solidFill>
                  <a:schemeClr val="accent2"/>
                </a:solidFill>
                <a:latin typeface="Times New Roman" panose="02020603050405020304" pitchFamily="18" charset="0"/>
                <a:cs typeface="Times New Roman" panose="02020603050405020304" pitchFamily="18" charset="0"/>
              </a:rPr>
              <a:t> </a:t>
            </a:r>
          </a:p>
        </p:txBody>
      </p:sp>
      <p:sp>
        <p:nvSpPr>
          <p:cNvPr id="64" name="Down Arrow 14">
            <a:extLst>
              <a:ext uri="{FF2B5EF4-FFF2-40B4-BE49-F238E27FC236}">
                <a16:creationId xmlns:a16="http://schemas.microsoft.com/office/drawing/2014/main" id="{2ED8EB46-2AC2-43F6-B476-B23D11446A9C}"/>
              </a:ext>
            </a:extLst>
          </p:cNvPr>
          <p:cNvSpPr/>
          <p:nvPr/>
        </p:nvSpPr>
        <p:spPr>
          <a:xfrm>
            <a:off x="10770320" y="4739482"/>
            <a:ext cx="180304" cy="276552"/>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66" name="TextBox 65">
            <a:extLst>
              <a:ext uri="{FF2B5EF4-FFF2-40B4-BE49-F238E27FC236}">
                <a16:creationId xmlns:a16="http://schemas.microsoft.com/office/drawing/2014/main" id="{C2C7ECD1-5082-4AC5-B3AB-4FD1C13E2B38}"/>
              </a:ext>
            </a:extLst>
          </p:cNvPr>
          <p:cNvSpPr txBox="1"/>
          <p:nvPr/>
        </p:nvSpPr>
        <p:spPr>
          <a:xfrm>
            <a:off x="10467163" y="4447035"/>
            <a:ext cx="786619" cy="338554"/>
          </a:xfrm>
          <a:prstGeom prst="rect">
            <a:avLst/>
          </a:prstGeom>
          <a:noFill/>
        </p:spPr>
        <p:txBody>
          <a:bodyPr wrap="square" rtlCol="0">
            <a:spAutoFit/>
          </a:bodyPr>
          <a:lstStyle/>
          <a:p>
            <a:r>
              <a:rPr lang="en-US" sz="1600" b="1" dirty="0">
                <a:solidFill>
                  <a:schemeClr val="accent2"/>
                </a:solidFill>
                <a:latin typeface="Times New Roman" panose="02020603050405020304" pitchFamily="18" charset="0"/>
                <a:cs typeface="Times New Roman" panose="02020603050405020304" pitchFamily="18" charset="0"/>
              </a:rPr>
              <a:t>Front2 </a:t>
            </a:r>
          </a:p>
        </p:txBody>
      </p:sp>
      <p:sp>
        <p:nvSpPr>
          <p:cNvPr id="68" name="Down Arrow 14">
            <a:extLst>
              <a:ext uri="{FF2B5EF4-FFF2-40B4-BE49-F238E27FC236}">
                <a16:creationId xmlns:a16="http://schemas.microsoft.com/office/drawing/2014/main" id="{EA2D73F6-866F-4A80-8CEA-CF262EDEC915}"/>
              </a:ext>
            </a:extLst>
          </p:cNvPr>
          <p:cNvSpPr/>
          <p:nvPr/>
        </p:nvSpPr>
        <p:spPr>
          <a:xfrm>
            <a:off x="9939049" y="4728273"/>
            <a:ext cx="180304" cy="27655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TextBox 69">
            <a:extLst>
              <a:ext uri="{FF2B5EF4-FFF2-40B4-BE49-F238E27FC236}">
                <a16:creationId xmlns:a16="http://schemas.microsoft.com/office/drawing/2014/main" id="{83E247FE-B543-4331-AFC1-4C3C6951330E}"/>
              </a:ext>
            </a:extLst>
          </p:cNvPr>
          <p:cNvSpPr txBox="1"/>
          <p:nvPr/>
        </p:nvSpPr>
        <p:spPr>
          <a:xfrm>
            <a:off x="9635891" y="4428062"/>
            <a:ext cx="786619" cy="338554"/>
          </a:xfrm>
          <a:prstGeom prst="rect">
            <a:avLst/>
          </a:prstGeom>
          <a:noFill/>
        </p:spPr>
        <p:txBody>
          <a:bodyPr wrap="square" rtlCol="0">
            <a:spAutoFit/>
          </a:bodyPr>
          <a:lstStyle/>
          <a:p>
            <a:r>
              <a:rPr lang="en-US" sz="1600" b="1" dirty="0">
                <a:solidFill>
                  <a:srgbClr val="0070C0"/>
                </a:solidFill>
                <a:latin typeface="Times New Roman" panose="02020603050405020304" pitchFamily="18" charset="0"/>
                <a:cs typeface="Times New Roman" panose="02020603050405020304" pitchFamily="18" charset="0"/>
              </a:rPr>
              <a:t>Rear2</a:t>
            </a:r>
            <a:r>
              <a:rPr lang="en-US" sz="1600" b="1" dirty="0">
                <a:solidFill>
                  <a:schemeClr val="accent2"/>
                </a:solidFill>
                <a:latin typeface="Times New Roman" panose="02020603050405020304" pitchFamily="18" charset="0"/>
                <a:cs typeface="Times New Roman" panose="02020603050405020304" pitchFamily="18" charset="0"/>
              </a:rPr>
              <a:t> </a:t>
            </a:r>
          </a:p>
        </p:txBody>
      </p:sp>
      <p:sp>
        <p:nvSpPr>
          <p:cNvPr id="3" name="Footer Placeholder 2">
            <a:extLst>
              <a:ext uri="{FF2B5EF4-FFF2-40B4-BE49-F238E27FC236}">
                <a16:creationId xmlns:a16="http://schemas.microsoft.com/office/drawing/2014/main" id="{286A48AF-7269-4A97-A817-E6F8B420A1A3}"/>
              </a:ext>
            </a:extLst>
          </p:cNvPr>
          <p:cNvSpPr>
            <a:spLocks noGrp="1"/>
          </p:cNvSpPr>
          <p:nvPr>
            <p:ph type="ftr" sz="quarter" idx="11"/>
          </p:nvPr>
        </p:nvSpPr>
        <p:spPr/>
        <p:txBody>
          <a:bodyPr/>
          <a:lstStyle/>
          <a:p>
            <a:r>
              <a:rPr lang="en-IN"/>
              <a:t>Dr Somaraju Suvvari                                                                                                        NITP -- CS3401</a:t>
            </a:r>
          </a:p>
        </p:txBody>
      </p:sp>
      <p:sp>
        <p:nvSpPr>
          <p:cNvPr id="4" name="Slide Number Placeholder 3">
            <a:extLst>
              <a:ext uri="{FF2B5EF4-FFF2-40B4-BE49-F238E27FC236}">
                <a16:creationId xmlns:a16="http://schemas.microsoft.com/office/drawing/2014/main" id="{809B9C4A-699F-45CF-B800-5964B19A8590}"/>
              </a:ext>
            </a:extLst>
          </p:cNvPr>
          <p:cNvSpPr>
            <a:spLocks noGrp="1"/>
          </p:cNvSpPr>
          <p:nvPr>
            <p:ph type="sldNum" sz="quarter" idx="12"/>
          </p:nvPr>
        </p:nvSpPr>
        <p:spPr/>
        <p:txBody>
          <a:bodyPr/>
          <a:lstStyle/>
          <a:p>
            <a:fld id="{11B1A458-33C9-4BF4-B91A-A10851AC5830}" type="slidenum">
              <a:rPr lang="en-IN" smtClean="0"/>
              <a:t>44</a:t>
            </a:fld>
            <a:endParaRPr lang="en-IN"/>
          </a:p>
        </p:txBody>
      </p:sp>
    </p:spTree>
    <p:extLst>
      <p:ext uri="{BB962C8B-B14F-4D97-AF65-F5344CB8AC3E}">
        <p14:creationId xmlns:p14="http://schemas.microsoft.com/office/powerpoint/2010/main" val="942885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down)">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down)">
                                      <p:cBhvr>
                                        <p:cTn id="22" dur="500"/>
                                        <p:tgtEl>
                                          <p:spTgt spid="12"/>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ipe(down)">
                                      <p:cBhvr>
                                        <p:cTn id="25" dur="500"/>
                                        <p:tgtEl>
                                          <p:spTgt spid="11"/>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wipe(down)">
                                      <p:cBhvr>
                                        <p:cTn id="28" dur="500"/>
                                        <p:tgtEl>
                                          <p:spTgt spid="14"/>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wipe(down)">
                                      <p:cBhvr>
                                        <p:cTn id="31" dur="500"/>
                                        <p:tgtEl>
                                          <p:spTgt spid="13"/>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wipe(down)">
                                      <p:cBhvr>
                                        <p:cTn id="34" dur="500"/>
                                        <p:tgtEl>
                                          <p:spTgt spid="17"/>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wipe(down)">
                                      <p:cBhvr>
                                        <p:cTn id="37" dur="500"/>
                                        <p:tgtEl>
                                          <p:spTgt spid="15"/>
                                        </p:tgtEl>
                                      </p:cBhvr>
                                    </p:animEffect>
                                  </p:childTnLst>
                                </p:cTn>
                              </p:par>
                              <p:par>
                                <p:cTn id="38" presetID="22" presetClass="entr" presetSubtype="4" fill="hold" nodeType="with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wipe(down)">
                                      <p:cBhvr>
                                        <p:cTn id="40" dur="500"/>
                                        <p:tgtEl>
                                          <p:spTgt spid="10"/>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wipe(down)">
                                      <p:cBhvr>
                                        <p:cTn id="43" dur="500"/>
                                        <p:tgtEl>
                                          <p:spTgt spid="19"/>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wipe(down)">
                                      <p:cBhvr>
                                        <p:cTn id="46" dur="500"/>
                                        <p:tgtEl>
                                          <p:spTgt spid="18"/>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grpId="0" nodeType="clickEffect">
                                  <p:stCondLst>
                                    <p:cond delay="0"/>
                                  </p:stCondLst>
                                  <p:childTnLst>
                                    <p:set>
                                      <p:cBhvr>
                                        <p:cTn id="50" dur="1" fill="hold">
                                          <p:stCondLst>
                                            <p:cond delay="0"/>
                                          </p:stCondLst>
                                        </p:cTn>
                                        <p:tgtEl>
                                          <p:spTgt spid="22"/>
                                        </p:tgtEl>
                                        <p:attrNameLst>
                                          <p:attrName>style.visibility</p:attrName>
                                        </p:attrNameLst>
                                      </p:cBhvr>
                                      <p:to>
                                        <p:strVal val="visible"/>
                                      </p:to>
                                    </p:set>
                                    <p:animEffect transition="in" filter="wipe(down)">
                                      <p:cBhvr>
                                        <p:cTn id="51" dur="500"/>
                                        <p:tgtEl>
                                          <p:spTgt spid="22"/>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4" fill="hold" grpId="0" nodeType="clickEffect">
                                  <p:stCondLst>
                                    <p:cond delay="0"/>
                                  </p:stCondLst>
                                  <p:childTnLst>
                                    <p:set>
                                      <p:cBhvr>
                                        <p:cTn id="55" dur="1" fill="hold">
                                          <p:stCondLst>
                                            <p:cond delay="0"/>
                                          </p:stCondLst>
                                        </p:cTn>
                                        <p:tgtEl>
                                          <p:spTgt spid="30"/>
                                        </p:tgtEl>
                                        <p:attrNameLst>
                                          <p:attrName>style.visibility</p:attrName>
                                        </p:attrNameLst>
                                      </p:cBhvr>
                                      <p:to>
                                        <p:strVal val="visible"/>
                                      </p:to>
                                    </p:set>
                                    <p:animEffect transition="in" filter="wipe(down)">
                                      <p:cBhvr>
                                        <p:cTn id="56" dur="500"/>
                                        <p:tgtEl>
                                          <p:spTgt spid="30"/>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grpId="0" nodeType="clickEffect">
                                  <p:stCondLst>
                                    <p:cond delay="0"/>
                                  </p:stCondLst>
                                  <p:childTnLst>
                                    <p:set>
                                      <p:cBhvr>
                                        <p:cTn id="60" dur="1" fill="hold">
                                          <p:stCondLst>
                                            <p:cond delay="0"/>
                                          </p:stCondLst>
                                        </p:cTn>
                                        <p:tgtEl>
                                          <p:spTgt spid="32"/>
                                        </p:tgtEl>
                                        <p:attrNameLst>
                                          <p:attrName>style.visibility</p:attrName>
                                        </p:attrNameLst>
                                      </p:cBhvr>
                                      <p:to>
                                        <p:strVal val="visible"/>
                                      </p:to>
                                    </p:set>
                                    <p:animEffect transition="in" filter="wipe(down)">
                                      <p:cBhvr>
                                        <p:cTn id="61" dur="500"/>
                                        <p:tgtEl>
                                          <p:spTgt spid="32"/>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4" fill="hold" grpId="0" nodeType="clickEffect">
                                  <p:stCondLst>
                                    <p:cond delay="0"/>
                                  </p:stCondLst>
                                  <p:childTnLst>
                                    <p:set>
                                      <p:cBhvr>
                                        <p:cTn id="65" dur="1" fill="hold">
                                          <p:stCondLst>
                                            <p:cond delay="0"/>
                                          </p:stCondLst>
                                        </p:cTn>
                                        <p:tgtEl>
                                          <p:spTgt spid="58"/>
                                        </p:tgtEl>
                                        <p:attrNameLst>
                                          <p:attrName>style.visibility</p:attrName>
                                        </p:attrNameLst>
                                      </p:cBhvr>
                                      <p:to>
                                        <p:strVal val="visible"/>
                                      </p:to>
                                    </p:set>
                                    <p:animEffect transition="in" filter="wipe(down)">
                                      <p:cBhvr>
                                        <p:cTn id="66" dur="500"/>
                                        <p:tgtEl>
                                          <p:spTgt spid="58"/>
                                        </p:tgtEl>
                                      </p:cBhvr>
                                    </p:animEffect>
                                  </p:childTnLst>
                                </p:cTn>
                              </p:par>
                              <p:par>
                                <p:cTn id="67" presetID="22" presetClass="entr" presetSubtype="4" fill="hold" grpId="0" nodeType="withEffect">
                                  <p:stCondLst>
                                    <p:cond delay="0"/>
                                  </p:stCondLst>
                                  <p:childTnLst>
                                    <p:set>
                                      <p:cBhvr>
                                        <p:cTn id="68" dur="1" fill="hold">
                                          <p:stCondLst>
                                            <p:cond delay="0"/>
                                          </p:stCondLst>
                                        </p:cTn>
                                        <p:tgtEl>
                                          <p:spTgt spid="52"/>
                                        </p:tgtEl>
                                        <p:attrNameLst>
                                          <p:attrName>style.visibility</p:attrName>
                                        </p:attrNameLst>
                                      </p:cBhvr>
                                      <p:to>
                                        <p:strVal val="visible"/>
                                      </p:to>
                                    </p:set>
                                    <p:animEffect transition="in" filter="wipe(down)">
                                      <p:cBhvr>
                                        <p:cTn id="69" dur="500"/>
                                        <p:tgtEl>
                                          <p:spTgt spid="52"/>
                                        </p:tgtEl>
                                      </p:cBhvr>
                                    </p:animEffect>
                                  </p:childTnLst>
                                </p:cTn>
                              </p:par>
                              <p:par>
                                <p:cTn id="70" presetID="22" presetClass="entr" presetSubtype="4" fill="hold" grpId="0" nodeType="withEffect">
                                  <p:stCondLst>
                                    <p:cond delay="0"/>
                                  </p:stCondLst>
                                  <p:childTnLst>
                                    <p:set>
                                      <p:cBhvr>
                                        <p:cTn id="71" dur="1" fill="hold">
                                          <p:stCondLst>
                                            <p:cond delay="0"/>
                                          </p:stCondLst>
                                        </p:cTn>
                                        <p:tgtEl>
                                          <p:spTgt spid="60"/>
                                        </p:tgtEl>
                                        <p:attrNameLst>
                                          <p:attrName>style.visibility</p:attrName>
                                        </p:attrNameLst>
                                      </p:cBhvr>
                                      <p:to>
                                        <p:strVal val="visible"/>
                                      </p:to>
                                    </p:set>
                                    <p:animEffect transition="in" filter="wipe(down)">
                                      <p:cBhvr>
                                        <p:cTn id="72" dur="500"/>
                                        <p:tgtEl>
                                          <p:spTgt spid="60"/>
                                        </p:tgtEl>
                                      </p:cBhvr>
                                    </p:animEffect>
                                  </p:childTnLst>
                                </p:cTn>
                              </p:par>
                              <p:par>
                                <p:cTn id="73" presetID="22" presetClass="entr" presetSubtype="4" fill="hold" grpId="0" nodeType="withEffect">
                                  <p:stCondLst>
                                    <p:cond delay="0"/>
                                  </p:stCondLst>
                                  <p:childTnLst>
                                    <p:set>
                                      <p:cBhvr>
                                        <p:cTn id="74" dur="1" fill="hold">
                                          <p:stCondLst>
                                            <p:cond delay="0"/>
                                          </p:stCondLst>
                                        </p:cTn>
                                        <p:tgtEl>
                                          <p:spTgt spid="62"/>
                                        </p:tgtEl>
                                        <p:attrNameLst>
                                          <p:attrName>style.visibility</p:attrName>
                                        </p:attrNameLst>
                                      </p:cBhvr>
                                      <p:to>
                                        <p:strVal val="visible"/>
                                      </p:to>
                                    </p:set>
                                    <p:animEffect transition="in" filter="wipe(down)">
                                      <p:cBhvr>
                                        <p:cTn id="75" dur="500"/>
                                        <p:tgtEl>
                                          <p:spTgt spid="62"/>
                                        </p:tgtEl>
                                      </p:cBhvr>
                                    </p:animEffect>
                                  </p:childTnLst>
                                </p:cTn>
                              </p:par>
                              <p:par>
                                <p:cTn id="76" presetID="22" presetClass="entr" presetSubtype="4" fill="hold" grpId="0" nodeType="withEffect">
                                  <p:stCondLst>
                                    <p:cond delay="0"/>
                                  </p:stCondLst>
                                  <p:childTnLst>
                                    <p:set>
                                      <p:cBhvr>
                                        <p:cTn id="77" dur="1" fill="hold">
                                          <p:stCondLst>
                                            <p:cond delay="0"/>
                                          </p:stCondLst>
                                        </p:cTn>
                                        <p:tgtEl>
                                          <p:spTgt spid="70"/>
                                        </p:tgtEl>
                                        <p:attrNameLst>
                                          <p:attrName>style.visibility</p:attrName>
                                        </p:attrNameLst>
                                      </p:cBhvr>
                                      <p:to>
                                        <p:strVal val="visible"/>
                                      </p:to>
                                    </p:set>
                                    <p:animEffect transition="in" filter="wipe(down)">
                                      <p:cBhvr>
                                        <p:cTn id="78" dur="500"/>
                                        <p:tgtEl>
                                          <p:spTgt spid="70"/>
                                        </p:tgtEl>
                                      </p:cBhvr>
                                    </p:animEffect>
                                  </p:childTnLst>
                                </p:cTn>
                              </p:par>
                              <p:par>
                                <p:cTn id="79" presetID="22" presetClass="entr" presetSubtype="4" fill="hold" grpId="0" nodeType="withEffect">
                                  <p:stCondLst>
                                    <p:cond delay="0"/>
                                  </p:stCondLst>
                                  <p:childTnLst>
                                    <p:set>
                                      <p:cBhvr>
                                        <p:cTn id="80" dur="1" fill="hold">
                                          <p:stCondLst>
                                            <p:cond delay="0"/>
                                          </p:stCondLst>
                                        </p:cTn>
                                        <p:tgtEl>
                                          <p:spTgt spid="68"/>
                                        </p:tgtEl>
                                        <p:attrNameLst>
                                          <p:attrName>style.visibility</p:attrName>
                                        </p:attrNameLst>
                                      </p:cBhvr>
                                      <p:to>
                                        <p:strVal val="visible"/>
                                      </p:to>
                                    </p:set>
                                    <p:animEffect transition="in" filter="wipe(down)">
                                      <p:cBhvr>
                                        <p:cTn id="81" dur="500"/>
                                        <p:tgtEl>
                                          <p:spTgt spid="68"/>
                                        </p:tgtEl>
                                      </p:cBhvr>
                                    </p:animEffect>
                                  </p:childTnLst>
                                </p:cTn>
                              </p:par>
                              <p:par>
                                <p:cTn id="82" presetID="22" presetClass="entr" presetSubtype="4" fill="hold" grpId="0" nodeType="withEffect">
                                  <p:stCondLst>
                                    <p:cond delay="0"/>
                                  </p:stCondLst>
                                  <p:childTnLst>
                                    <p:set>
                                      <p:cBhvr>
                                        <p:cTn id="83" dur="1" fill="hold">
                                          <p:stCondLst>
                                            <p:cond delay="0"/>
                                          </p:stCondLst>
                                        </p:cTn>
                                        <p:tgtEl>
                                          <p:spTgt spid="66"/>
                                        </p:tgtEl>
                                        <p:attrNameLst>
                                          <p:attrName>style.visibility</p:attrName>
                                        </p:attrNameLst>
                                      </p:cBhvr>
                                      <p:to>
                                        <p:strVal val="visible"/>
                                      </p:to>
                                    </p:set>
                                    <p:animEffect transition="in" filter="wipe(down)">
                                      <p:cBhvr>
                                        <p:cTn id="84" dur="500"/>
                                        <p:tgtEl>
                                          <p:spTgt spid="66"/>
                                        </p:tgtEl>
                                      </p:cBhvr>
                                    </p:animEffect>
                                  </p:childTnLst>
                                </p:cTn>
                              </p:par>
                              <p:par>
                                <p:cTn id="85" presetID="22" presetClass="entr" presetSubtype="4" fill="hold" grpId="0" nodeType="withEffect">
                                  <p:stCondLst>
                                    <p:cond delay="0"/>
                                  </p:stCondLst>
                                  <p:childTnLst>
                                    <p:set>
                                      <p:cBhvr>
                                        <p:cTn id="86" dur="1" fill="hold">
                                          <p:stCondLst>
                                            <p:cond delay="0"/>
                                          </p:stCondLst>
                                        </p:cTn>
                                        <p:tgtEl>
                                          <p:spTgt spid="64"/>
                                        </p:tgtEl>
                                        <p:attrNameLst>
                                          <p:attrName>style.visibility</p:attrName>
                                        </p:attrNameLst>
                                      </p:cBhvr>
                                      <p:to>
                                        <p:strVal val="visible"/>
                                      </p:to>
                                    </p:set>
                                    <p:animEffect transition="in" filter="wipe(down)">
                                      <p:cBhvr>
                                        <p:cTn id="87" dur="500"/>
                                        <p:tgtEl>
                                          <p:spTgt spid="64"/>
                                        </p:tgtEl>
                                      </p:cBhvr>
                                    </p:animEffect>
                                  </p:childTnLst>
                                </p:cTn>
                              </p:par>
                              <p:par>
                                <p:cTn id="88" presetID="22" presetClass="entr" presetSubtype="4" fill="hold" nodeType="withEffect">
                                  <p:stCondLst>
                                    <p:cond delay="0"/>
                                  </p:stCondLst>
                                  <p:childTnLst>
                                    <p:set>
                                      <p:cBhvr>
                                        <p:cTn id="89" dur="1" fill="hold">
                                          <p:stCondLst>
                                            <p:cond delay="0"/>
                                          </p:stCondLst>
                                        </p:cTn>
                                        <p:tgtEl>
                                          <p:spTgt spid="50"/>
                                        </p:tgtEl>
                                        <p:attrNameLst>
                                          <p:attrName>style.visibility</p:attrName>
                                        </p:attrNameLst>
                                      </p:cBhvr>
                                      <p:to>
                                        <p:strVal val="visible"/>
                                      </p:to>
                                    </p:set>
                                    <p:animEffect transition="in" filter="wipe(down)">
                                      <p:cBhvr>
                                        <p:cTn id="90"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9" grpId="0"/>
      <p:bldP spid="11" grpId="0" animBg="1"/>
      <p:bldP spid="12" grpId="0"/>
      <p:bldP spid="13" grpId="0" animBg="1"/>
      <p:bldP spid="14" grpId="0"/>
      <p:bldP spid="15" grpId="0" animBg="1"/>
      <p:bldP spid="17" grpId="0"/>
      <p:bldP spid="18" grpId="0" animBg="1"/>
      <p:bldP spid="19" grpId="0"/>
      <p:bldP spid="22" grpId="0"/>
      <p:bldP spid="30" grpId="0"/>
      <p:bldP spid="32" grpId="0"/>
      <p:bldP spid="52" grpId="0" animBg="1"/>
      <p:bldP spid="58" grpId="0"/>
      <p:bldP spid="60" grpId="0" animBg="1"/>
      <p:bldP spid="62" grpId="0"/>
      <p:bldP spid="64" grpId="0" animBg="1"/>
      <p:bldP spid="66" grpId="0"/>
      <p:bldP spid="68" grpId="0" animBg="1"/>
      <p:bldP spid="70"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66890" y="94907"/>
            <a:ext cx="9144000" cy="557147"/>
          </a:xfrm>
        </p:spPr>
        <p:txBody>
          <a:bodyPr>
            <a:normAutofit fontScale="90000"/>
          </a:bodyPr>
          <a:lstStyle/>
          <a:p>
            <a:pPr algn="ctr"/>
            <a:r>
              <a:rPr lang="en-US" sz="3600" b="1" dirty="0">
                <a:solidFill>
                  <a:schemeClr val="accent1"/>
                </a:solidFill>
                <a:latin typeface="Times New Roman" panose="02020603050405020304" pitchFamily="18" charset="0"/>
                <a:cs typeface="Times New Roman" panose="02020603050405020304" pitchFamily="18" charset="0"/>
              </a:rPr>
              <a:t>Dequeue - Example</a:t>
            </a:r>
            <a:endParaRPr lang="en-US" sz="3600" dirty="0">
              <a:solidFill>
                <a:schemeClr val="accent1"/>
              </a:solidFill>
              <a:latin typeface="Times New Roman" panose="02020603050405020304" pitchFamily="18" charset="0"/>
              <a:cs typeface="Times New Roman" panose="02020603050405020304" pitchFamily="18" charset="0"/>
            </a:endParaRPr>
          </a:p>
        </p:txBody>
      </p:sp>
      <p:sp>
        <p:nvSpPr>
          <p:cNvPr id="23" name="Subtitle 22">
            <a:extLst>
              <a:ext uri="{FF2B5EF4-FFF2-40B4-BE49-F238E27FC236}">
                <a16:creationId xmlns:a16="http://schemas.microsoft.com/office/drawing/2014/main" id="{4898C8DD-565D-43B1-81C6-7B960BFBD88F}"/>
              </a:ext>
            </a:extLst>
          </p:cNvPr>
          <p:cNvSpPr>
            <a:spLocks noGrp="1"/>
          </p:cNvSpPr>
          <p:nvPr>
            <p:ph type="subTitle" idx="1"/>
          </p:nvPr>
        </p:nvSpPr>
        <p:spPr>
          <a:xfrm>
            <a:off x="671804" y="600865"/>
            <a:ext cx="11075437" cy="5974527"/>
          </a:xfrm>
        </p:spPr>
        <p:txBody>
          <a:bodyPr/>
          <a:lstStyle/>
          <a:p>
            <a:pPr algn="l"/>
            <a:endParaRPr lang="en-IN" dirty="0">
              <a:solidFill>
                <a:srgbClr val="FF0000"/>
              </a:solidFill>
              <a:latin typeface="Times New Roman" panose="02020603050405020304" pitchFamily="18" charset="0"/>
              <a:cs typeface="Times New Roman" panose="02020603050405020304" pitchFamily="18" charset="0"/>
            </a:endParaRPr>
          </a:p>
          <a:p>
            <a:pPr algn="l"/>
            <a:endParaRPr lang="en-IN" dirty="0">
              <a:solidFill>
                <a:srgbClr val="FF0000"/>
              </a:solidFill>
              <a:latin typeface="Times New Roman" panose="02020603050405020304" pitchFamily="18" charset="0"/>
              <a:cs typeface="Times New Roman" panose="02020603050405020304" pitchFamily="18" charset="0"/>
            </a:endParaRPr>
          </a:p>
          <a:p>
            <a:pPr algn="l"/>
            <a:endParaRPr lang="en-IN" dirty="0">
              <a:solidFill>
                <a:srgbClr val="FF0000"/>
              </a:solidFill>
              <a:latin typeface="Times New Roman" panose="02020603050405020304" pitchFamily="18" charset="0"/>
              <a:cs typeface="Times New Roman" panose="02020603050405020304" pitchFamily="18" charset="0"/>
            </a:endParaRPr>
          </a:p>
        </p:txBody>
      </p:sp>
      <p:graphicFrame>
        <p:nvGraphicFramePr>
          <p:cNvPr id="50" name="Table 49">
            <a:extLst>
              <a:ext uri="{FF2B5EF4-FFF2-40B4-BE49-F238E27FC236}">
                <a16:creationId xmlns:a16="http://schemas.microsoft.com/office/drawing/2014/main" id="{DEE8A9E9-4438-4055-AABC-AC8444C2E1B3}"/>
              </a:ext>
            </a:extLst>
          </p:cNvPr>
          <p:cNvGraphicFramePr>
            <a:graphicFrameLocks noGrp="1"/>
          </p:cNvGraphicFramePr>
          <p:nvPr/>
        </p:nvGraphicFramePr>
        <p:xfrm>
          <a:off x="3928072" y="1602767"/>
          <a:ext cx="8128000" cy="741680"/>
        </p:xfrm>
        <a:graphic>
          <a:graphicData uri="http://schemas.openxmlformats.org/drawingml/2006/table">
            <a:tbl>
              <a:tblPr firstRow="1" bandRow="1">
                <a:tableStyleId>{5940675A-B579-460E-94D1-54222C63F5DA}</a:tableStyleId>
              </a:tblPr>
              <a:tblGrid>
                <a:gridCol w="812800">
                  <a:extLst>
                    <a:ext uri="{9D8B030D-6E8A-4147-A177-3AD203B41FA5}">
                      <a16:colId xmlns:a16="http://schemas.microsoft.com/office/drawing/2014/main" val="20000"/>
                    </a:ext>
                  </a:extLst>
                </a:gridCol>
                <a:gridCol w="812800">
                  <a:extLst>
                    <a:ext uri="{9D8B030D-6E8A-4147-A177-3AD203B41FA5}">
                      <a16:colId xmlns:a16="http://schemas.microsoft.com/office/drawing/2014/main" val="20001"/>
                    </a:ext>
                  </a:extLst>
                </a:gridCol>
                <a:gridCol w="812800">
                  <a:extLst>
                    <a:ext uri="{9D8B030D-6E8A-4147-A177-3AD203B41FA5}">
                      <a16:colId xmlns:a16="http://schemas.microsoft.com/office/drawing/2014/main" val="20002"/>
                    </a:ext>
                  </a:extLst>
                </a:gridCol>
                <a:gridCol w="812800">
                  <a:extLst>
                    <a:ext uri="{9D8B030D-6E8A-4147-A177-3AD203B41FA5}">
                      <a16:colId xmlns:a16="http://schemas.microsoft.com/office/drawing/2014/main" val="20003"/>
                    </a:ext>
                  </a:extLst>
                </a:gridCol>
                <a:gridCol w="812800">
                  <a:extLst>
                    <a:ext uri="{9D8B030D-6E8A-4147-A177-3AD203B41FA5}">
                      <a16:colId xmlns:a16="http://schemas.microsoft.com/office/drawing/2014/main" val="20004"/>
                    </a:ext>
                  </a:extLst>
                </a:gridCol>
                <a:gridCol w="812800">
                  <a:extLst>
                    <a:ext uri="{9D8B030D-6E8A-4147-A177-3AD203B41FA5}">
                      <a16:colId xmlns:a16="http://schemas.microsoft.com/office/drawing/2014/main" val="20005"/>
                    </a:ext>
                  </a:extLst>
                </a:gridCol>
                <a:gridCol w="812800">
                  <a:extLst>
                    <a:ext uri="{9D8B030D-6E8A-4147-A177-3AD203B41FA5}">
                      <a16:colId xmlns:a16="http://schemas.microsoft.com/office/drawing/2014/main" val="20006"/>
                    </a:ext>
                  </a:extLst>
                </a:gridCol>
                <a:gridCol w="812800">
                  <a:extLst>
                    <a:ext uri="{9D8B030D-6E8A-4147-A177-3AD203B41FA5}">
                      <a16:colId xmlns:a16="http://schemas.microsoft.com/office/drawing/2014/main" val="20007"/>
                    </a:ext>
                  </a:extLst>
                </a:gridCol>
                <a:gridCol w="812800">
                  <a:extLst>
                    <a:ext uri="{9D8B030D-6E8A-4147-A177-3AD203B41FA5}">
                      <a16:colId xmlns:a16="http://schemas.microsoft.com/office/drawing/2014/main" val="20008"/>
                    </a:ext>
                  </a:extLst>
                </a:gridCol>
                <a:gridCol w="812800">
                  <a:extLst>
                    <a:ext uri="{9D8B030D-6E8A-4147-A177-3AD203B41FA5}">
                      <a16:colId xmlns:a16="http://schemas.microsoft.com/office/drawing/2014/main" val="20009"/>
                    </a:ext>
                  </a:extLst>
                </a:gridCol>
              </a:tblGrid>
              <a:tr h="370840">
                <a:tc>
                  <a:txBody>
                    <a:bodyPr/>
                    <a:lstStyle/>
                    <a:p>
                      <a:r>
                        <a:rPr lang="en-US" dirty="0"/>
                        <a:t>12</a:t>
                      </a:r>
                    </a:p>
                  </a:txBody>
                  <a:tcPr>
                    <a:lnB w="12700" cap="flat" cmpd="sng" algn="ctr">
                      <a:solidFill>
                        <a:schemeClr val="tx1"/>
                      </a:solidFill>
                      <a:prstDash val="solid"/>
                      <a:round/>
                      <a:headEnd type="none" w="med" len="med"/>
                      <a:tailEnd type="none" w="med" len="med"/>
                    </a:lnB>
                  </a:tcPr>
                </a:tc>
                <a:tc>
                  <a:txBody>
                    <a:bodyPr/>
                    <a:lstStyle/>
                    <a:p>
                      <a:r>
                        <a:rPr lang="en-US" dirty="0"/>
                        <a:t>23</a:t>
                      </a:r>
                    </a:p>
                  </a:txBody>
                  <a:tcPr>
                    <a:lnB w="12700" cap="flat" cmpd="sng" algn="ctr">
                      <a:solidFill>
                        <a:schemeClr val="tx1"/>
                      </a:solidFill>
                      <a:prstDash val="solid"/>
                      <a:round/>
                      <a:headEnd type="none" w="med" len="med"/>
                      <a:tailEnd type="none" w="med" len="med"/>
                    </a:lnB>
                  </a:tcPr>
                </a:tc>
                <a:tc>
                  <a:txBody>
                    <a:bodyPr/>
                    <a:lstStyle/>
                    <a:p>
                      <a:endParaRPr lang="en-US" dirty="0"/>
                    </a:p>
                  </a:txBody>
                  <a:tcPr>
                    <a:lnB w="12700" cap="flat" cmpd="sng" algn="ctr">
                      <a:solidFill>
                        <a:schemeClr val="tx1"/>
                      </a:solidFill>
                      <a:prstDash val="solid"/>
                      <a:round/>
                      <a:headEnd type="none" w="med" len="med"/>
                      <a:tailEnd type="none" w="med" len="med"/>
                    </a:lnB>
                  </a:tcPr>
                </a:tc>
                <a:tc>
                  <a:txBody>
                    <a:bodyPr/>
                    <a:lstStyle/>
                    <a:p>
                      <a:endParaRPr lang="en-US" dirty="0"/>
                    </a:p>
                  </a:txBody>
                  <a:tcPr>
                    <a:lnB w="12700" cap="flat" cmpd="sng" algn="ctr">
                      <a:solidFill>
                        <a:schemeClr val="tx1"/>
                      </a:solidFill>
                      <a:prstDash val="solid"/>
                      <a:round/>
                      <a:headEnd type="none" w="med" len="med"/>
                      <a:tailEnd type="none" w="med" len="med"/>
                    </a:lnB>
                  </a:tcPr>
                </a:tc>
                <a:tc>
                  <a:txBody>
                    <a:bodyPr/>
                    <a:lstStyle/>
                    <a:p>
                      <a:endParaRPr lang="en-US" dirty="0"/>
                    </a:p>
                  </a:txBody>
                  <a:tcPr>
                    <a:lnB w="12700" cap="flat" cmpd="sng" algn="ctr">
                      <a:solidFill>
                        <a:schemeClr val="tx1"/>
                      </a:solidFill>
                      <a:prstDash val="solid"/>
                      <a:round/>
                      <a:headEnd type="none" w="med" len="med"/>
                      <a:tailEnd type="none" w="med" len="med"/>
                    </a:lnB>
                  </a:tcPr>
                </a:tc>
                <a:tc>
                  <a:txBody>
                    <a:bodyPr/>
                    <a:lstStyle/>
                    <a:p>
                      <a:endParaRPr lang="en-US" dirty="0"/>
                    </a:p>
                  </a:txBody>
                  <a:tcPr>
                    <a:lnB w="12700" cap="flat" cmpd="sng" algn="ctr">
                      <a:solidFill>
                        <a:schemeClr val="tx1"/>
                      </a:solidFill>
                      <a:prstDash val="solid"/>
                      <a:round/>
                      <a:headEnd type="none" w="med" len="med"/>
                      <a:tailEnd type="none" w="med" len="med"/>
                    </a:lnB>
                  </a:tcPr>
                </a:tc>
                <a:tc>
                  <a:txBody>
                    <a:bodyPr/>
                    <a:lstStyle/>
                    <a:p>
                      <a:endParaRPr lang="en-US" dirty="0"/>
                    </a:p>
                  </a:txBody>
                  <a:tcPr>
                    <a:lnB w="12700" cap="flat" cmpd="sng" algn="ctr">
                      <a:solidFill>
                        <a:schemeClr val="tx1"/>
                      </a:solidFill>
                      <a:prstDash val="solid"/>
                      <a:round/>
                      <a:headEnd type="none" w="med" len="med"/>
                      <a:tailEnd type="none" w="med" len="med"/>
                    </a:lnB>
                  </a:tcPr>
                </a:tc>
                <a:tc>
                  <a:txBody>
                    <a:bodyPr/>
                    <a:lstStyle/>
                    <a:p>
                      <a:endParaRPr lang="en-US" dirty="0"/>
                    </a:p>
                  </a:txBody>
                  <a:tcPr>
                    <a:lnB w="12700" cap="flat" cmpd="sng" algn="ctr">
                      <a:solidFill>
                        <a:schemeClr val="tx1"/>
                      </a:solidFill>
                      <a:prstDash val="solid"/>
                      <a:round/>
                      <a:headEnd type="none" w="med" len="med"/>
                      <a:tailEnd type="none" w="med" len="med"/>
                    </a:lnB>
                  </a:tcPr>
                </a:tc>
                <a:tc>
                  <a:txBody>
                    <a:bodyPr/>
                    <a:lstStyle/>
                    <a:p>
                      <a:r>
                        <a:rPr lang="en-US" dirty="0"/>
                        <a:t>      5</a:t>
                      </a:r>
                    </a:p>
                  </a:txBody>
                  <a:tcPr>
                    <a:lnB w="12700" cap="flat" cmpd="sng" algn="ctr">
                      <a:solidFill>
                        <a:schemeClr val="tx1"/>
                      </a:solidFill>
                      <a:prstDash val="solid"/>
                      <a:round/>
                      <a:headEnd type="none" w="med" len="med"/>
                      <a:tailEnd type="none" w="med" len="med"/>
                    </a:lnB>
                  </a:tcPr>
                </a:tc>
                <a:tc>
                  <a:txBody>
                    <a:bodyPr/>
                    <a:lstStyle/>
                    <a:p>
                      <a:r>
                        <a:rPr lang="en-US" dirty="0"/>
                        <a:t>    45</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US" dirty="0"/>
                        <a:t>  [0]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[1]</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[2]</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[3]</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[4]</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[5]</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[6]</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[7]</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[8]</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[9]</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
        <p:nvSpPr>
          <p:cNvPr id="52" name="Down Arrow 14">
            <a:extLst>
              <a:ext uri="{FF2B5EF4-FFF2-40B4-BE49-F238E27FC236}">
                <a16:creationId xmlns:a16="http://schemas.microsoft.com/office/drawing/2014/main" id="{64F09507-3425-43D5-A713-8CA2F1D82652}"/>
              </a:ext>
            </a:extLst>
          </p:cNvPr>
          <p:cNvSpPr/>
          <p:nvPr/>
        </p:nvSpPr>
        <p:spPr>
          <a:xfrm>
            <a:off x="4169453" y="1244339"/>
            <a:ext cx="180304" cy="276552"/>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A0F47C4F-BA21-4289-8F4F-FF2E6476E6A0}"/>
              </a:ext>
            </a:extLst>
          </p:cNvPr>
          <p:cNvSpPr txBox="1"/>
          <p:nvPr/>
        </p:nvSpPr>
        <p:spPr>
          <a:xfrm>
            <a:off x="3866296" y="951892"/>
            <a:ext cx="786619" cy="338554"/>
          </a:xfrm>
          <a:prstGeom prst="rect">
            <a:avLst/>
          </a:prstGeom>
          <a:noFill/>
        </p:spPr>
        <p:txBody>
          <a:bodyPr wrap="square" rtlCol="0">
            <a:spAutoFit/>
          </a:bodyPr>
          <a:lstStyle/>
          <a:p>
            <a:r>
              <a:rPr lang="en-US" sz="1600" b="1" dirty="0">
                <a:solidFill>
                  <a:schemeClr val="accent2"/>
                </a:solidFill>
                <a:latin typeface="Times New Roman" panose="02020603050405020304" pitchFamily="18" charset="0"/>
                <a:cs typeface="Times New Roman" panose="02020603050405020304" pitchFamily="18" charset="0"/>
              </a:rPr>
              <a:t>Front1 </a:t>
            </a:r>
          </a:p>
        </p:txBody>
      </p:sp>
      <p:sp>
        <p:nvSpPr>
          <p:cNvPr id="60" name="Down Arrow 14">
            <a:extLst>
              <a:ext uri="{FF2B5EF4-FFF2-40B4-BE49-F238E27FC236}">
                <a16:creationId xmlns:a16="http://schemas.microsoft.com/office/drawing/2014/main" id="{ECA557BD-B135-467B-824A-DD14F33982C5}"/>
              </a:ext>
            </a:extLst>
          </p:cNvPr>
          <p:cNvSpPr/>
          <p:nvPr/>
        </p:nvSpPr>
        <p:spPr>
          <a:xfrm>
            <a:off x="5068348" y="1267383"/>
            <a:ext cx="180304" cy="27655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TextBox 61">
            <a:extLst>
              <a:ext uri="{FF2B5EF4-FFF2-40B4-BE49-F238E27FC236}">
                <a16:creationId xmlns:a16="http://schemas.microsoft.com/office/drawing/2014/main" id="{A49B713A-77F0-4A77-A302-3715EC1B959C}"/>
              </a:ext>
            </a:extLst>
          </p:cNvPr>
          <p:cNvSpPr txBox="1"/>
          <p:nvPr/>
        </p:nvSpPr>
        <p:spPr>
          <a:xfrm>
            <a:off x="4834725" y="978124"/>
            <a:ext cx="786619" cy="338554"/>
          </a:xfrm>
          <a:prstGeom prst="rect">
            <a:avLst/>
          </a:prstGeom>
          <a:noFill/>
        </p:spPr>
        <p:txBody>
          <a:bodyPr wrap="square" rtlCol="0">
            <a:spAutoFit/>
          </a:bodyPr>
          <a:lstStyle/>
          <a:p>
            <a:r>
              <a:rPr lang="en-US" sz="1600" b="1" dirty="0">
                <a:solidFill>
                  <a:srgbClr val="0070C0"/>
                </a:solidFill>
                <a:latin typeface="Times New Roman" panose="02020603050405020304" pitchFamily="18" charset="0"/>
                <a:cs typeface="Times New Roman" panose="02020603050405020304" pitchFamily="18" charset="0"/>
              </a:rPr>
              <a:t>Rear1</a:t>
            </a:r>
            <a:r>
              <a:rPr lang="en-US" sz="1600" b="1" dirty="0">
                <a:solidFill>
                  <a:schemeClr val="accent2"/>
                </a:solidFill>
                <a:latin typeface="Times New Roman" panose="02020603050405020304" pitchFamily="18" charset="0"/>
                <a:cs typeface="Times New Roman" panose="02020603050405020304" pitchFamily="18" charset="0"/>
              </a:rPr>
              <a:t> </a:t>
            </a:r>
          </a:p>
        </p:txBody>
      </p:sp>
      <p:sp>
        <p:nvSpPr>
          <p:cNvPr id="64" name="Down Arrow 14">
            <a:extLst>
              <a:ext uri="{FF2B5EF4-FFF2-40B4-BE49-F238E27FC236}">
                <a16:creationId xmlns:a16="http://schemas.microsoft.com/office/drawing/2014/main" id="{2ED8EB46-2AC2-43F6-B476-B23D11446A9C}"/>
              </a:ext>
            </a:extLst>
          </p:cNvPr>
          <p:cNvSpPr/>
          <p:nvPr/>
        </p:nvSpPr>
        <p:spPr>
          <a:xfrm>
            <a:off x="11516769" y="1296486"/>
            <a:ext cx="180304" cy="276552"/>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66" name="TextBox 65">
            <a:extLst>
              <a:ext uri="{FF2B5EF4-FFF2-40B4-BE49-F238E27FC236}">
                <a16:creationId xmlns:a16="http://schemas.microsoft.com/office/drawing/2014/main" id="{C2C7ECD1-5082-4AC5-B3AB-4FD1C13E2B38}"/>
              </a:ext>
            </a:extLst>
          </p:cNvPr>
          <p:cNvSpPr txBox="1"/>
          <p:nvPr/>
        </p:nvSpPr>
        <p:spPr>
          <a:xfrm>
            <a:off x="11213612" y="1004039"/>
            <a:ext cx="786619" cy="338554"/>
          </a:xfrm>
          <a:prstGeom prst="rect">
            <a:avLst/>
          </a:prstGeom>
          <a:noFill/>
        </p:spPr>
        <p:txBody>
          <a:bodyPr wrap="square" rtlCol="0">
            <a:spAutoFit/>
          </a:bodyPr>
          <a:lstStyle/>
          <a:p>
            <a:r>
              <a:rPr lang="en-US" sz="1600" b="1" dirty="0">
                <a:solidFill>
                  <a:schemeClr val="accent2"/>
                </a:solidFill>
                <a:latin typeface="Times New Roman" panose="02020603050405020304" pitchFamily="18" charset="0"/>
                <a:cs typeface="Times New Roman" panose="02020603050405020304" pitchFamily="18" charset="0"/>
              </a:rPr>
              <a:t>Front2 </a:t>
            </a:r>
          </a:p>
        </p:txBody>
      </p:sp>
      <p:sp>
        <p:nvSpPr>
          <p:cNvPr id="68" name="Down Arrow 14">
            <a:extLst>
              <a:ext uri="{FF2B5EF4-FFF2-40B4-BE49-F238E27FC236}">
                <a16:creationId xmlns:a16="http://schemas.microsoft.com/office/drawing/2014/main" id="{EA2D73F6-866F-4A80-8CEA-CF262EDEC915}"/>
              </a:ext>
            </a:extLst>
          </p:cNvPr>
          <p:cNvSpPr/>
          <p:nvPr/>
        </p:nvSpPr>
        <p:spPr>
          <a:xfrm>
            <a:off x="10685498" y="1285277"/>
            <a:ext cx="180304" cy="27655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TextBox 69">
            <a:extLst>
              <a:ext uri="{FF2B5EF4-FFF2-40B4-BE49-F238E27FC236}">
                <a16:creationId xmlns:a16="http://schemas.microsoft.com/office/drawing/2014/main" id="{83E247FE-B543-4331-AFC1-4C3C6951330E}"/>
              </a:ext>
            </a:extLst>
          </p:cNvPr>
          <p:cNvSpPr txBox="1"/>
          <p:nvPr/>
        </p:nvSpPr>
        <p:spPr>
          <a:xfrm>
            <a:off x="10382340" y="985066"/>
            <a:ext cx="786619" cy="338554"/>
          </a:xfrm>
          <a:prstGeom prst="rect">
            <a:avLst/>
          </a:prstGeom>
          <a:noFill/>
        </p:spPr>
        <p:txBody>
          <a:bodyPr wrap="square" rtlCol="0">
            <a:spAutoFit/>
          </a:bodyPr>
          <a:lstStyle/>
          <a:p>
            <a:r>
              <a:rPr lang="en-US" sz="1600" b="1" dirty="0">
                <a:solidFill>
                  <a:srgbClr val="0070C0"/>
                </a:solidFill>
                <a:latin typeface="Times New Roman" panose="02020603050405020304" pitchFamily="18" charset="0"/>
                <a:cs typeface="Times New Roman" panose="02020603050405020304" pitchFamily="18" charset="0"/>
              </a:rPr>
              <a:t>Rear2</a:t>
            </a:r>
            <a:r>
              <a:rPr lang="en-US" sz="1600" b="1" dirty="0">
                <a:solidFill>
                  <a:schemeClr val="accent2"/>
                </a:solidFill>
                <a:latin typeface="Times New Roman" panose="02020603050405020304" pitchFamily="18" charset="0"/>
                <a:cs typeface="Times New Roman" panose="02020603050405020304" pitchFamily="18" charset="0"/>
              </a:rPr>
              <a:t> </a:t>
            </a:r>
          </a:p>
        </p:txBody>
      </p:sp>
      <p:sp>
        <p:nvSpPr>
          <p:cNvPr id="36" name="TextBox 35">
            <a:extLst>
              <a:ext uri="{FF2B5EF4-FFF2-40B4-BE49-F238E27FC236}">
                <a16:creationId xmlns:a16="http://schemas.microsoft.com/office/drawing/2014/main" id="{D343A219-0FEA-4AB8-A815-74677792E3C8}"/>
              </a:ext>
            </a:extLst>
          </p:cNvPr>
          <p:cNvSpPr txBox="1"/>
          <p:nvPr/>
        </p:nvSpPr>
        <p:spPr>
          <a:xfrm>
            <a:off x="564833" y="2832689"/>
            <a:ext cx="2411504" cy="2862322"/>
          </a:xfrm>
          <a:prstGeom prst="rect">
            <a:avLst/>
          </a:prstGeom>
          <a:noFill/>
        </p:spPr>
        <p:txBody>
          <a:bodyPr wrap="square">
            <a:spAutoFit/>
          </a:bodyPr>
          <a:lstStyle/>
          <a:p>
            <a:pPr algn="l"/>
            <a:r>
              <a:rPr lang="en-IN" dirty="0">
                <a:solidFill>
                  <a:srgbClr val="FF0000"/>
                </a:solidFill>
                <a:latin typeface="Times New Roman" panose="02020603050405020304" pitchFamily="18" charset="0"/>
                <a:cs typeface="Times New Roman" panose="02020603050405020304" pitchFamily="18" charset="0"/>
              </a:rPr>
              <a:t>Deque()</a:t>
            </a:r>
          </a:p>
          <a:p>
            <a:pPr algn="l"/>
            <a:r>
              <a:rPr lang="en-IN" dirty="0">
                <a:solidFill>
                  <a:srgbClr val="FF0000"/>
                </a:solidFill>
                <a:latin typeface="Times New Roman" panose="02020603050405020304" pitchFamily="18" charset="0"/>
                <a:cs typeface="Times New Roman" panose="02020603050405020304" pitchFamily="18" charset="0"/>
              </a:rPr>
              <a:t>Front1++</a:t>
            </a:r>
          </a:p>
          <a:p>
            <a:pPr algn="l"/>
            <a:r>
              <a:rPr lang="en-IN" dirty="0">
                <a:solidFill>
                  <a:srgbClr val="FF0000"/>
                </a:solidFill>
                <a:latin typeface="Times New Roman" panose="02020603050405020304" pitchFamily="18" charset="0"/>
                <a:cs typeface="Times New Roman" panose="02020603050405020304" pitchFamily="18" charset="0"/>
              </a:rPr>
              <a:t>Deleted Element is 12</a:t>
            </a:r>
          </a:p>
          <a:p>
            <a:pPr algn="l"/>
            <a:endParaRPr lang="en-IN" dirty="0">
              <a:solidFill>
                <a:srgbClr val="FF0000"/>
              </a:solidFill>
              <a:latin typeface="Times New Roman" panose="02020603050405020304" pitchFamily="18" charset="0"/>
              <a:cs typeface="Times New Roman" panose="02020603050405020304" pitchFamily="18" charset="0"/>
            </a:endParaRPr>
          </a:p>
          <a:p>
            <a:pPr algn="l"/>
            <a:endParaRPr lang="en-IN" dirty="0">
              <a:solidFill>
                <a:srgbClr val="FF0000"/>
              </a:solidFill>
              <a:latin typeface="Times New Roman" panose="02020603050405020304" pitchFamily="18" charset="0"/>
              <a:cs typeface="Times New Roman" panose="02020603050405020304" pitchFamily="18" charset="0"/>
            </a:endParaRPr>
          </a:p>
          <a:p>
            <a:pPr algn="l"/>
            <a:endParaRPr lang="en-IN" dirty="0">
              <a:solidFill>
                <a:srgbClr val="FF0000"/>
              </a:solidFill>
              <a:latin typeface="Times New Roman" panose="02020603050405020304" pitchFamily="18" charset="0"/>
              <a:cs typeface="Times New Roman" panose="02020603050405020304" pitchFamily="18" charset="0"/>
            </a:endParaRPr>
          </a:p>
          <a:p>
            <a:pPr algn="l"/>
            <a:endParaRPr lang="en-IN" dirty="0">
              <a:solidFill>
                <a:srgbClr val="FF0000"/>
              </a:solidFill>
              <a:latin typeface="Times New Roman" panose="02020603050405020304" pitchFamily="18" charset="0"/>
              <a:cs typeface="Times New Roman" panose="02020603050405020304" pitchFamily="18" charset="0"/>
            </a:endParaRPr>
          </a:p>
          <a:p>
            <a:pPr algn="l"/>
            <a:r>
              <a:rPr lang="en-IN" dirty="0">
                <a:solidFill>
                  <a:srgbClr val="FF0000"/>
                </a:solidFill>
                <a:latin typeface="Times New Roman" panose="02020603050405020304" pitchFamily="18" charset="0"/>
                <a:cs typeface="Times New Roman" panose="02020603050405020304" pitchFamily="18" charset="0"/>
              </a:rPr>
              <a:t>Eject()</a:t>
            </a:r>
          </a:p>
          <a:p>
            <a:pPr algn="l"/>
            <a:r>
              <a:rPr lang="en-IN" dirty="0">
                <a:solidFill>
                  <a:srgbClr val="FF0000"/>
                </a:solidFill>
                <a:latin typeface="Times New Roman" panose="02020603050405020304" pitchFamily="18" charset="0"/>
                <a:cs typeface="Times New Roman" panose="02020603050405020304" pitchFamily="18" charset="0"/>
              </a:rPr>
              <a:t>Front2—</a:t>
            </a:r>
          </a:p>
          <a:p>
            <a:pPr algn="l"/>
            <a:r>
              <a:rPr lang="en-IN" dirty="0">
                <a:solidFill>
                  <a:srgbClr val="FF0000"/>
                </a:solidFill>
                <a:latin typeface="Times New Roman" panose="02020603050405020304" pitchFamily="18" charset="0"/>
                <a:cs typeface="Times New Roman" panose="02020603050405020304" pitchFamily="18" charset="0"/>
              </a:rPr>
              <a:t>Deleted Element is 45</a:t>
            </a:r>
          </a:p>
        </p:txBody>
      </p:sp>
      <p:graphicFrame>
        <p:nvGraphicFramePr>
          <p:cNvPr id="6" name="Table 5">
            <a:extLst>
              <a:ext uri="{FF2B5EF4-FFF2-40B4-BE49-F238E27FC236}">
                <a16:creationId xmlns:a16="http://schemas.microsoft.com/office/drawing/2014/main" id="{17CB5822-3E2A-4400-ABC6-CFBF16019E20}"/>
              </a:ext>
            </a:extLst>
          </p:cNvPr>
          <p:cNvGraphicFramePr>
            <a:graphicFrameLocks noGrp="1"/>
          </p:cNvGraphicFramePr>
          <p:nvPr/>
        </p:nvGraphicFramePr>
        <p:xfrm>
          <a:off x="3928072" y="3058160"/>
          <a:ext cx="8128000" cy="741680"/>
        </p:xfrm>
        <a:graphic>
          <a:graphicData uri="http://schemas.openxmlformats.org/drawingml/2006/table">
            <a:tbl>
              <a:tblPr firstRow="1" bandRow="1">
                <a:tableStyleId>{5940675A-B579-460E-94D1-54222C63F5DA}</a:tableStyleId>
              </a:tblPr>
              <a:tblGrid>
                <a:gridCol w="812800">
                  <a:extLst>
                    <a:ext uri="{9D8B030D-6E8A-4147-A177-3AD203B41FA5}">
                      <a16:colId xmlns:a16="http://schemas.microsoft.com/office/drawing/2014/main" val="20000"/>
                    </a:ext>
                  </a:extLst>
                </a:gridCol>
                <a:gridCol w="812800">
                  <a:extLst>
                    <a:ext uri="{9D8B030D-6E8A-4147-A177-3AD203B41FA5}">
                      <a16:colId xmlns:a16="http://schemas.microsoft.com/office/drawing/2014/main" val="20001"/>
                    </a:ext>
                  </a:extLst>
                </a:gridCol>
                <a:gridCol w="812800">
                  <a:extLst>
                    <a:ext uri="{9D8B030D-6E8A-4147-A177-3AD203B41FA5}">
                      <a16:colId xmlns:a16="http://schemas.microsoft.com/office/drawing/2014/main" val="20002"/>
                    </a:ext>
                  </a:extLst>
                </a:gridCol>
                <a:gridCol w="812800">
                  <a:extLst>
                    <a:ext uri="{9D8B030D-6E8A-4147-A177-3AD203B41FA5}">
                      <a16:colId xmlns:a16="http://schemas.microsoft.com/office/drawing/2014/main" val="20003"/>
                    </a:ext>
                  </a:extLst>
                </a:gridCol>
                <a:gridCol w="812800">
                  <a:extLst>
                    <a:ext uri="{9D8B030D-6E8A-4147-A177-3AD203B41FA5}">
                      <a16:colId xmlns:a16="http://schemas.microsoft.com/office/drawing/2014/main" val="20004"/>
                    </a:ext>
                  </a:extLst>
                </a:gridCol>
                <a:gridCol w="812800">
                  <a:extLst>
                    <a:ext uri="{9D8B030D-6E8A-4147-A177-3AD203B41FA5}">
                      <a16:colId xmlns:a16="http://schemas.microsoft.com/office/drawing/2014/main" val="20005"/>
                    </a:ext>
                  </a:extLst>
                </a:gridCol>
                <a:gridCol w="812800">
                  <a:extLst>
                    <a:ext uri="{9D8B030D-6E8A-4147-A177-3AD203B41FA5}">
                      <a16:colId xmlns:a16="http://schemas.microsoft.com/office/drawing/2014/main" val="20006"/>
                    </a:ext>
                  </a:extLst>
                </a:gridCol>
                <a:gridCol w="812800">
                  <a:extLst>
                    <a:ext uri="{9D8B030D-6E8A-4147-A177-3AD203B41FA5}">
                      <a16:colId xmlns:a16="http://schemas.microsoft.com/office/drawing/2014/main" val="20007"/>
                    </a:ext>
                  </a:extLst>
                </a:gridCol>
                <a:gridCol w="812800">
                  <a:extLst>
                    <a:ext uri="{9D8B030D-6E8A-4147-A177-3AD203B41FA5}">
                      <a16:colId xmlns:a16="http://schemas.microsoft.com/office/drawing/2014/main" val="20008"/>
                    </a:ext>
                  </a:extLst>
                </a:gridCol>
                <a:gridCol w="812800">
                  <a:extLst>
                    <a:ext uri="{9D8B030D-6E8A-4147-A177-3AD203B41FA5}">
                      <a16:colId xmlns:a16="http://schemas.microsoft.com/office/drawing/2014/main" val="20009"/>
                    </a:ext>
                  </a:extLst>
                </a:gridCol>
              </a:tblGrid>
              <a:tr h="370840">
                <a:tc>
                  <a:txBody>
                    <a:bodyPr/>
                    <a:lstStyle/>
                    <a:p>
                      <a:endParaRPr lang="en-US" dirty="0"/>
                    </a:p>
                  </a:txBody>
                  <a:tcPr>
                    <a:lnB w="12700" cap="flat" cmpd="sng" algn="ctr">
                      <a:solidFill>
                        <a:schemeClr val="tx1"/>
                      </a:solidFill>
                      <a:prstDash val="solid"/>
                      <a:round/>
                      <a:headEnd type="none" w="med" len="med"/>
                      <a:tailEnd type="none" w="med" len="med"/>
                    </a:lnB>
                  </a:tcPr>
                </a:tc>
                <a:tc>
                  <a:txBody>
                    <a:bodyPr/>
                    <a:lstStyle/>
                    <a:p>
                      <a:r>
                        <a:rPr lang="en-US" dirty="0"/>
                        <a:t>23</a:t>
                      </a:r>
                    </a:p>
                  </a:txBody>
                  <a:tcPr>
                    <a:lnB w="12700" cap="flat" cmpd="sng" algn="ctr">
                      <a:solidFill>
                        <a:schemeClr val="tx1"/>
                      </a:solidFill>
                      <a:prstDash val="solid"/>
                      <a:round/>
                      <a:headEnd type="none" w="med" len="med"/>
                      <a:tailEnd type="none" w="med" len="med"/>
                    </a:lnB>
                  </a:tcPr>
                </a:tc>
                <a:tc>
                  <a:txBody>
                    <a:bodyPr/>
                    <a:lstStyle/>
                    <a:p>
                      <a:endParaRPr lang="en-US" dirty="0"/>
                    </a:p>
                  </a:txBody>
                  <a:tcPr>
                    <a:lnB w="12700" cap="flat" cmpd="sng" algn="ctr">
                      <a:solidFill>
                        <a:schemeClr val="tx1"/>
                      </a:solidFill>
                      <a:prstDash val="solid"/>
                      <a:round/>
                      <a:headEnd type="none" w="med" len="med"/>
                      <a:tailEnd type="none" w="med" len="med"/>
                    </a:lnB>
                  </a:tcPr>
                </a:tc>
                <a:tc>
                  <a:txBody>
                    <a:bodyPr/>
                    <a:lstStyle/>
                    <a:p>
                      <a:endParaRPr lang="en-US" dirty="0"/>
                    </a:p>
                  </a:txBody>
                  <a:tcPr>
                    <a:lnB w="12700" cap="flat" cmpd="sng" algn="ctr">
                      <a:solidFill>
                        <a:schemeClr val="tx1"/>
                      </a:solidFill>
                      <a:prstDash val="solid"/>
                      <a:round/>
                      <a:headEnd type="none" w="med" len="med"/>
                      <a:tailEnd type="none" w="med" len="med"/>
                    </a:lnB>
                  </a:tcPr>
                </a:tc>
                <a:tc>
                  <a:txBody>
                    <a:bodyPr/>
                    <a:lstStyle/>
                    <a:p>
                      <a:endParaRPr lang="en-US" dirty="0"/>
                    </a:p>
                  </a:txBody>
                  <a:tcPr>
                    <a:lnB w="12700" cap="flat" cmpd="sng" algn="ctr">
                      <a:solidFill>
                        <a:schemeClr val="tx1"/>
                      </a:solidFill>
                      <a:prstDash val="solid"/>
                      <a:round/>
                      <a:headEnd type="none" w="med" len="med"/>
                      <a:tailEnd type="none" w="med" len="med"/>
                    </a:lnB>
                  </a:tcPr>
                </a:tc>
                <a:tc>
                  <a:txBody>
                    <a:bodyPr/>
                    <a:lstStyle/>
                    <a:p>
                      <a:endParaRPr lang="en-US" dirty="0"/>
                    </a:p>
                  </a:txBody>
                  <a:tcPr>
                    <a:lnB w="12700" cap="flat" cmpd="sng" algn="ctr">
                      <a:solidFill>
                        <a:schemeClr val="tx1"/>
                      </a:solidFill>
                      <a:prstDash val="solid"/>
                      <a:round/>
                      <a:headEnd type="none" w="med" len="med"/>
                      <a:tailEnd type="none" w="med" len="med"/>
                    </a:lnB>
                  </a:tcPr>
                </a:tc>
                <a:tc>
                  <a:txBody>
                    <a:bodyPr/>
                    <a:lstStyle/>
                    <a:p>
                      <a:endParaRPr lang="en-US" dirty="0"/>
                    </a:p>
                  </a:txBody>
                  <a:tcPr>
                    <a:lnB w="12700" cap="flat" cmpd="sng" algn="ctr">
                      <a:solidFill>
                        <a:schemeClr val="tx1"/>
                      </a:solidFill>
                      <a:prstDash val="solid"/>
                      <a:round/>
                      <a:headEnd type="none" w="med" len="med"/>
                      <a:tailEnd type="none" w="med" len="med"/>
                    </a:lnB>
                  </a:tcPr>
                </a:tc>
                <a:tc>
                  <a:txBody>
                    <a:bodyPr/>
                    <a:lstStyle/>
                    <a:p>
                      <a:endParaRPr lang="en-US" dirty="0"/>
                    </a:p>
                  </a:txBody>
                  <a:tcPr>
                    <a:lnB w="12700" cap="flat" cmpd="sng" algn="ctr">
                      <a:solidFill>
                        <a:schemeClr val="tx1"/>
                      </a:solidFill>
                      <a:prstDash val="solid"/>
                      <a:round/>
                      <a:headEnd type="none" w="med" len="med"/>
                      <a:tailEnd type="none" w="med" len="med"/>
                    </a:lnB>
                  </a:tcPr>
                </a:tc>
                <a:tc>
                  <a:txBody>
                    <a:bodyPr/>
                    <a:lstStyle/>
                    <a:p>
                      <a:r>
                        <a:rPr lang="en-US" dirty="0"/>
                        <a:t>      5</a:t>
                      </a:r>
                    </a:p>
                  </a:txBody>
                  <a:tcPr>
                    <a:lnB w="12700" cap="flat" cmpd="sng" algn="ctr">
                      <a:solidFill>
                        <a:schemeClr val="tx1"/>
                      </a:solidFill>
                      <a:prstDash val="solid"/>
                      <a:round/>
                      <a:headEnd type="none" w="med" len="med"/>
                      <a:tailEnd type="none" w="med" len="med"/>
                    </a:lnB>
                  </a:tcPr>
                </a:tc>
                <a:tc>
                  <a:txBody>
                    <a:bodyPr/>
                    <a:lstStyle/>
                    <a:p>
                      <a:r>
                        <a:rPr lang="en-US" dirty="0"/>
                        <a:t>    45</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US" dirty="0"/>
                        <a:t>  [0]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[1]</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[2]</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[3]</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[4]</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[5]</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[6]</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[7]</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[8]</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[9]</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
        <p:nvSpPr>
          <p:cNvPr id="8" name="Down Arrow 14">
            <a:extLst>
              <a:ext uri="{FF2B5EF4-FFF2-40B4-BE49-F238E27FC236}">
                <a16:creationId xmlns:a16="http://schemas.microsoft.com/office/drawing/2014/main" id="{09FEE781-E92A-4C4E-A616-3029D3C9CAB6}"/>
              </a:ext>
            </a:extLst>
          </p:cNvPr>
          <p:cNvSpPr/>
          <p:nvPr/>
        </p:nvSpPr>
        <p:spPr>
          <a:xfrm>
            <a:off x="5068348" y="2722776"/>
            <a:ext cx="180304" cy="27655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a:extLst>
              <a:ext uri="{FF2B5EF4-FFF2-40B4-BE49-F238E27FC236}">
                <a16:creationId xmlns:a16="http://schemas.microsoft.com/office/drawing/2014/main" id="{7BA3C2D9-7499-4AD0-874D-A1B0F53C4099}"/>
              </a:ext>
            </a:extLst>
          </p:cNvPr>
          <p:cNvSpPr txBox="1"/>
          <p:nvPr/>
        </p:nvSpPr>
        <p:spPr>
          <a:xfrm>
            <a:off x="4834725" y="2433517"/>
            <a:ext cx="786619" cy="338554"/>
          </a:xfrm>
          <a:prstGeom prst="rect">
            <a:avLst/>
          </a:prstGeom>
          <a:noFill/>
        </p:spPr>
        <p:txBody>
          <a:bodyPr wrap="square" rtlCol="0">
            <a:spAutoFit/>
          </a:bodyPr>
          <a:lstStyle/>
          <a:p>
            <a:r>
              <a:rPr lang="en-US" sz="1600" b="1" dirty="0">
                <a:solidFill>
                  <a:srgbClr val="0070C0"/>
                </a:solidFill>
                <a:latin typeface="Times New Roman" panose="02020603050405020304" pitchFamily="18" charset="0"/>
                <a:cs typeface="Times New Roman" panose="02020603050405020304" pitchFamily="18" charset="0"/>
              </a:rPr>
              <a:t>Rear1</a:t>
            </a:r>
            <a:r>
              <a:rPr lang="en-US" sz="1600" b="1" dirty="0">
                <a:solidFill>
                  <a:schemeClr val="accent2"/>
                </a:solidFill>
                <a:latin typeface="Times New Roman" panose="02020603050405020304" pitchFamily="18" charset="0"/>
                <a:cs typeface="Times New Roman" panose="02020603050405020304" pitchFamily="18" charset="0"/>
              </a:rPr>
              <a:t> </a:t>
            </a:r>
          </a:p>
        </p:txBody>
      </p:sp>
      <p:sp>
        <p:nvSpPr>
          <p:cNvPr id="20" name="Down Arrow 14">
            <a:extLst>
              <a:ext uri="{FF2B5EF4-FFF2-40B4-BE49-F238E27FC236}">
                <a16:creationId xmlns:a16="http://schemas.microsoft.com/office/drawing/2014/main" id="{93CAD8C1-3D53-4BD9-94B9-F549984D9D2D}"/>
              </a:ext>
            </a:extLst>
          </p:cNvPr>
          <p:cNvSpPr/>
          <p:nvPr/>
        </p:nvSpPr>
        <p:spPr>
          <a:xfrm>
            <a:off x="11516769" y="2751879"/>
            <a:ext cx="180304" cy="276552"/>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21" name="TextBox 20">
            <a:extLst>
              <a:ext uri="{FF2B5EF4-FFF2-40B4-BE49-F238E27FC236}">
                <a16:creationId xmlns:a16="http://schemas.microsoft.com/office/drawing/2014/main" id="{BB650AE5-8742-4349-8A3A-109129099167}"/>
              </a:ext>
            </a:extLst>
          </p:cNvPr>
          <p:cNvSpPr txBox="1"/>
          <p:nvPr/>
        </p:nvSpPr>
        <p:spPr>
          <a:xfrm>
            <a:off x="11213612" y="2459432"/>
            <a:ext cx="786619" cy="338554"/>
          </a:xfrm>
          <a:prstGeom prst="rect">
            <a:avLst/>
          </a:prstGeom>
          <a:noFill/>
        </p:spPr>
        <p:txBody>
          <a:bodyPr wrap="square" rtlCol="0">
            <a:spAutoFit/>
          </a:bodyPr>
          <a:lstStyle/>
          <a:p>
            <a:r>
              <a:rPr lang="en-US" sz="1600" b="1" dirty="0">
                <a:solidFill>
                  <a:schemeClr val="accent2"/>
                </a:solidFill>
                <a:latin typeface="Times New Roman" panose="02020603050405020304" pitchFamily="18" charset="0"/>
                <a:cs typeface="Times New Roman" panose="02020603050405020304" pitchFamily="18" charset="0"/>
              </a:rPr>
              <a:t>Front2 </a:t>
            </a:r>
          </a:p>
        </p:txBody>
      </p:sp>
      <p:sp>
        <p:nvSpPr>
          <p:cNvPr id="24" name="Down Arrow 14">
            <a:extLst>
              <a:ext uri="{FF2B5EF4-FFF2-40B4-BE49-F238E27FC236}">
                <a16:creationId xmlns:a16="http://schemas.microsoft.com/office/drawing/2014/main" id="{A99A7FAF-E2E6-4A58-963D-E7EDB4AE2008}"/>
              </a:ext>
            </a:extLst>
          </p:cNvPr>
          <p:cNvSpPr/>
          <p:nvPr/>
        </p:nvSpPr>
        <p:spPr>
          <a:xfrm>
            <a:off x="10685498" y="2740670"/>
            <a:ext cx="180304" cy="27655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TextBox 24">
            <a:extLst>
              <a:ext uri="{FF2B5EF4-FFF2-40B4-BE49-F238E27FC236}">
                <a16:creationId xmlns:a16="http://schemas.microsoft.com/office/drawing/2014/main" id="{FF65D76C-BB0D-478B-A8C0-7054E45220BE}"/>
              </a:ext>
            </a:extLst>
          </p:cNvPr>
          <p:cNvSpPr txBox="1"/>
          <p:nvPr/>
        </p:nvSpPr>
        <p:spPr>
          <a:xfrm>
            <a:off x="10382340" y="2440459"/>
            <a:ext cx="786619" cy="338554"/>
          </a:xfrm>
          <a:prstGeom prst="rect">
            <a:avLst/>
          </a:prstGeom>
          <a:noFill/>
        </p:spPr>
        <p:txBody>
          <a:bodyPr wrap="square" rtlCol="0">
            <a:spAutoFit/>
          </a:bodyPr>
          <a:lstStyle/>
          <a:p>
            <a:r>
              <a:rPr lang="en-US" sz="1600" b="1" dirty="0">
                <a:solidFill>
                  <a:srgbClr val="0070C0"/>
                </a:solidFill>
                <a:latin typeface="Times New Roman" panose="02020603050405020304" pitchFamily="18" charset="0"/>
                <a:cs typeface="Times New Roman" panose="02020603050405020304" pitchFamily="18" charset="0"/>
              </a:rPr>
              <a:t>Rear2</a:t>
            </a:r>
            <a:r>
              <a:rPr lang="en-US" sz="1600" b="1" dirty="0">
                <a:solidFill>
                  <a:schemeClr val="accent2"/>
                </a:solidFill>
                <a:latin typeface="Times New Roman" panose="02020603050405020304" pitchFamily="18" charset="0"/>
                <a:cs typeface="Times New Roman" panose="02020603050405020304" pitchFamily="18" charset="0"/>
              </a:rPr>
              <a:t> </a:t>
            </a:r>
          </a:p>
        </p:txBody>
      </p:sp>
      <p:sp>
        <p:nvSpPr>
          <p:cNvPr id="26" name="Down Arrow 14">
            <a:extLst>
              <a:ext uri="{FF2B5EF4-FFF2-40B4-BE49-F238E27FC236}">
                <a16:creationId xmlns:a16="http://schemas.microsoft.com/office/drawing/2014/main" id="{CC65506C-9366-4F29-9105-72C738900966}"/>
              </a:ext>
            </a:extLst>
          </p:cNvPr>
          <p:cNvSpPr/>
          <p:nvPr/>
        </p:nvSpPr>
        <p:spPr>
          <a:xfrm rot="10800000">
            <a:off x="5248652" y="3489163"/>
            <a:ext cx="180304" cy="276552"/>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27" name="TextBox 26">
            <a:extLst>
              <a:ext uri="{FF2B5EF4-FFF2-40B4-BE49-F238E27FC236}">
                <a16:creationId xmlns:a16="http://schemas.microsoft.com/office/drawing/2014/main" id="{64AD5D02-842A-4F24-8CCA-B65D193FFF75}"/>
              </a:ext>
            </a:extLst>
          </p:cNvPr>
          <p:cNvSpPr txBox="1"/>
          <p:nvPr/>
        </p:nvSpPr>
        <p:spPr>
          <a:xfrm>
            <a:off x="4834725" y="3851604"/>
            <a:ext cx="786619" cy="338554"/>
          </a:xfrm>
          <a:prstGeom prst="rect">
            <a:avLst/>
          </a:prstGeom>
          <a:noFill/>
        </p:spPr>
        <p:txBody>
          <a:bodyPr wrap="square" rtlCol="0">
            <a:spAutoFit/>
          </a:bodyPr>
          <a:lstStyle/>
          <a:p>
            <a:r>
              <a:rPr lang="en-US" sz="1600" b="1" dirty="0">
                <a:solidFill>
                  <a:schemeClr val="accent2"/>
                </a:solidFill>
                <a:latin typeface="Times New Roman" panose="02020603050405020304" pitchFamily="18" charset="0"/>
                <a:cs typeface="Times New Roman" panose="02020603050405020304" pitchFamily="18" charset="0"/>
              </a:rPr>
              <a:t>Front1 </a:t>
            </a:r>
          </a:p>
        </p:txBody>
      </p:sp>
      <p:graphicFrame>
        <p:nvGraphicFramePr>
          <p:cNvPr id="28" name="Table 27">
            <a:extLst>
              <a:ext uri="{FF2B5EF4-FFF2-40B4-BE49-F238E27FC236}">
                <a16:creationId xmlns:a16="http://schemas.microsoft.com/office/drawing/2014/main" id="{8B20ECDF-95B4-4FE4-BA5C-43906787F889}"/>
              </a:ext>
            </a:extLst>
          </p:cNvPr>
          <p:cNvGraphicFramePr>
            <a:graphicFrameLocks noGrp="1"/>
          </p:cNvGraphicFramePr>
          <p:nvPr/>
        </p:nvGraphicFramePr>
        <p:xfrm>
          <a:off x="3773657" y="5125732"/>
          <a:ext cx="8128000" cy="741680"/>
        </p:xfrm>
        <a:graphic>
          <a:graphicData uri="http://schemas.openxmlformats.org/drawingml/2006/table">
            <a:tbl>
              <a:tblPr firstRow="1" bandRow="1">
                <a:tableStyleId>{5940675A-B579-460E-94D1-54222C63F5DA}</a:tableStyleId>
              </a:tblPr>
              <a:tblGrid>
                <a:gridCol w="812800">
                  <a:extLst>
                    <a:ext uri="{9D8B030D-6E8A-4147-A177-3AD203B41FA5}">
                      <a16:colId xmlns:a16="http://schemas.microsoft.com/office/drawing/2014/main" val="20000"/>
                    </a:ext>
                  </a:extLst>
                </a:gridCol>
                <a:gridCol w="812800">
                  <a:extLst>
                    <a:ext uri="{9D8B030D-6E8A-4147-A177-3AD203B41FA5}">
                      <a16:colId xmlns:a16="http://schemas.microsoft.com/office/drawing/2014/main" val="20001"/>
                    </a:ext>
                  </a:extLst>
                </a:gridCol>
                <a:gridCol w="812800">
                  <a:extLst>
                    <a:ext uri="{9D8B030D-6E8A-4147-A177-3AD203B41FA5}">
                      <a16:colId xmlns:a16="http://schemas.microsoft.com/office/drawing/2014/main" val="20002"/>
                    </a:ext>
                  </a:extLst>
                </a:gridCol>
                <a:gridCol w="812800">
                  <a:extLst>
                    <a:ext uri="{9D8B030D-6E8A-4147-A177-3AD203B41FA5}">
                      <a16:colId xmlns:a16="http://schemas.microsoft.com/office/drawing/2014/main" val="20003"/>
                    </a:ext>
                  </a:extLst>
                </a:gridCol>
                <a:gridCol w="812800">
                  <a:extLst>
                    <a:ext uri="{9D8B030D-6E8A-4147-A177-3AD203B41FA5}">
                      <a16:colId xmlns:a16="http://schemas.microsoft.com/office/drawing/2014/main" val="20004"/>
                    </a:ext>
                  </a:extLst>
                </a:gridCol>
                <a:gridCol w="812800">
                  <a:extLst>
                    <a:ext uri="{9D8B030D-6E8A-4147-A177-3AD203B41FA5}">
                      <a16:colId xmlns:a16="http://schemas.microsoft.com/office/drawing/2014/main" val="20005"/>
                    </a:ext>
                  </a:extLst>
                </a:gridCol>
                <a:gridCol w="812800">
                  <a:extLst>
                    <a:ext uri="{9D8B030D-6E8A-4147-A177-3AD203B41FA5}">
                      <a16:colId xmlns:a16="http://schemas.microsoft.com/office/drawing/2014/main" val="20006"/>
                    </a:ext>
                  </a:extLst>
                </a:gridCol>
                <a:gridCol w="812800">
                  <a:extLst>
                    <a:ext uri="{9D8B030D-6E8A-4147-A177-3AD203B41FA5}">
                      <a16:colId xmlns:a16="http://schemas.microsoft.com/office/drawing/2014/main" val="20007"/>
                    </a:ext>
                  </a:extLst>
                </a:gridCol>
                <a:gridCol w="812800">
                  <a:extLst>
                    <a:ext uri="{9D8B030D-6E8A-4147-A177-3AD203B41FA5}">
                      <a16:colId xmlns:a16="http://schemas.microsoft.com/office/drawing/2014/main" val="20008"/>
                    </a:ext>
                  </a:extLst>
                </a:gridCol>
                <a:gridCol w="812800">
                  <a:extLst>
                    <a:ext uri="{9D8B030D-6E8A-4147-A177-3AD203B41FA5}">
                      <a16:colId xmlns:a16="http://schemas.microsoft.com/office/drawing/2014/main" val="20009"/>
                    </a:ext>
                  </a:extLst>
                </a:gridCol>
              </a:tblGrid>
              <a:tr h="370840">
                <a:tc>
                  <a:txBody>
                    <a:bodyPr/>
                    <a:lstStyle/>
                    <a:p>
                      <a:endParaRPr lang="en-US" dirty="0"/>
                    </a:p>
                  </a:txBody>
                  <a:tcPr>
                    <a:lnB w="12700" cap="flat" cmpd="sng" algn="ctr">
                      <a:solidFill>
                        <a:schemeClr val="tx1"/>
                      </a:solidFill>
                      <a:prstDash val="solid"/>
                      <a:round/>
                      <a:headEnd type="none" w="med" len="med"/>
                      <a:tailEnd type="none" w="med" len="med"/>
                    </a:lnB>
                  </a:tcPr>
                </a:tc>
                <a:tc>
                  <a:txBody>
                    <a:bodyPr/>
                    <a:lstStyle/>
                    <a:p>
                      <a:r>
                        <a:rPr lang="en-US" dirty="0"/>
                        <a:t>23</a:t>
                      </a:r>
                    </a:p>
                  </a:txBody>
                  <a:tcPr>
                    <a:lnB w="12700" cap="flat" cmpd="sng" algn="ctr">
                      <a:solidFill>
                        <a:schemeClr val="tx1"/>
                      </a:solidFill>
                      <a:prstDash val="solid"/>
                      <a:round/>
                      <a:headEnd type="none" w="med" len="med"/>
                      <a:tailEnd type="none" w="med" len="med"/>
                    </a:lnB>
                  </a:tcPr>
                </a:tc>
                <a:tc>
                  <a:txBody>
                    <a:bodyPr/>
                    <a:lstStyle/>
                    <a:p>
                      <a:endParaRPr lang="en-US" dirty="0"/>
                    </a:p>
                  </a:txBody>
                  <a:tcPr>
                    <a:lnB w="12700" cap="flat" cmpd="sng" algn="ctr">
                      <a:solidFill>
                        <a:schemeClr val="tx1"/>
                      </a:solidFill>
                      <a:prstDash val="solid"/>
                      <a:round/>
                      <a:headEnd type="none" w="med" len="med"/>
                      <a:tailEnd type="none" w="med" len="med"/>
                    </a:lnB>
                  </a:tcPr>
                </a:tc>
                <a:tc>
                  <a:txBody>
                    <a:bodyPr/>
                    <a:lstStyle/>
                    <a:p>
                      <a:endParaRPr lang="en-US" dirty="0"/>
                    </a:p>
                  </a:txBody>
                  <a:tcPr>
                    <a:lnB w="12700" cap="flat" cmpd="sng" algn="ctr">
                      <a:solidFill>
                        <a:schemeClr val="tx1"/>
                      </a:solidFill>
                      <a:prstDash val="solid"/>
                      <a:round/>
                      <a:headEnd type="none" w="med" len="med"/>
                      <a:tailEnd type="none" w="med" len="med"/>
                    </a:lnB>
                  </a:tcPr>
                </a:tc>
                <a:tc>
                  <a:txBody>
                    <a:bodyPr/>
                    <a:lstStyle/>
                    <a:p>
                      <a:endParaRPr lang="en-US" dirty="0"/>
                    </a:p>
                  </a:txBody>
                  <a:tcPr>
                    <a:lnB w="12700" cap="flat" cmpd="sng" algn="ctr">
                      <a:solidFill>
                        <a:schemeClr val="tx1"/>
                      </a:solidFill>
                      <a:prstDash val="solid"/>
                      <a:round/>
                      <a:headEnd type="none" w="med" len="med"/>
                      <a:tailEnd type="none" w="med" len="med"/>
                    </a:lnB>
                  </a:tcPr>
                </a:tc>
                <a:tc>
                  <a:txBody>
                    <a:bodyPr/>
                    <a:lstStyle/>
                    <a:p>
                      <a:endParaRPr lang="en-US" dirty="0"/>
                    </a:p>
                  </a:txBody>
                  <a:tcPr>
                    <a:lnB w="12700" cap="flat" cmpd="sng" algn="ctr">
                      <a:solidFill>
                        <a:schemeClr val="tx1"/>
                      </a:solidFill>
                      <a:prstDash val="solid"/>
                      <a:round/>
                      <a:headEnd type="none" w="med" len="med"/>
                      <a:tailEnd type="none" w="med" len="med"/>
                    </a:lnB>
                  </a:tcPr>
                </a:tc>
                <a:tc>
                  <a:txBody>
                    <a:bodyPr/>
                    <a:lstStyle/>
                    <a:p>
                      <a:endParaRPr lang="en-US" dirty="0"/>
                    </a:p>
                  </a:txBody>
                  <a:tcPr>
                    <a:lnB w="12700" cap="flat" cmpd="sng" algn="ctr">
                      <a:solidFill>
                        <a:schemeClr val="tx1"/>
                      </a:solidFill>
                      <a:prstDash val="solid"/>
                      <a:round/>
                      <a:headEnd type="none" w="med" len="med"/>
                      <a:tailEnd type="none" w="med" len="med"/>
                    </a:lnB>
                  </a:tcPr>
                </a:tc>
                <a:tc>
                  <a:txBody>
                    <a:bodyPr/>
                    <a:lstStyle/>
                    <a:p>
                      <a:endParaRPr lang="en-US" dirty="0"/>
                    </a:p>
                  </a:txBody>
                  <a:tcPr>
                    <a:lnB w="12700" cap="flat" cmpd="sng" algn="ctr">
                      <a:solidFill>
                        <a:schemeClr val="tx1"/>
                      </a:solidFill>
                      <a:prstDash val="solid"/>
                      <a:round/>
                      <a:headEnd type="none" w="med" len="med"/>
                      <a:tailEnd type="none" w="med" len="med"/>
                    </a:lnB>
                  </a:tcPr>
                </a:tc>
                <a:tc>
                  <a:txBody>
                    <a:bodyPr/>
                    <a:lstStyle/>
                    <a:p>
                      <a:r>
                        <a:rPr lang="en-US" dirty="0"/>
                        <a:t>      5</a:t>
                      </a:r>
                    </a:p>
                  </a:txBody>
                  <a:tcPr>
                    <a:lnB w="12700" cap="flat" cmpd="sng" algn="ctr">
                      <a:solidFill>
                        <a:schemeClr val="tx1"/>
                      </a:solidFill>
                      <a:prstDash val="solid"/>
                      <a:round/>
                      <a:headEnd type="none" w="med" len="med"/>
                      <a:tailEnd type="none" w="med" len="med"/>
                    </a:lnB>
                  </a:tcPr>
                </a:tc>
                <a:tc>
                  <a:txBody>
                    <a:bodyPr/>
                    <a:lstStyle/>
                    <a:p>
                      <a:r>
                        <a:rPr lang="en-US" dirty="0"/>
                        <a:t>   </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US" dirty="0"/>
                        <a:t>  [0]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[1]</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[2]</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[3]</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[4]</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[5]</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[6]</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[7]</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[8]</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[9]</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
        <p:nvSpPr>
          <p:cNvPr id="29" name="Down Arrow 14">
            <a:extLst>
              <a:ext uri="{FF2B5EF4-FFF2-40B4-BE49-F238E27FC236}">
                <a16:creationId xmlns:a16="http://schemas.microsoft.com/office/drawing/2014/main" id="{27273F67-0326-4DE1-B5A3-12DB32CFF20C}"/>
              </a:ext>
            </a:extLst>
          </p:cNvPr>
          <p:cNvSpPr/>
          <p:nvPr/>
        </p:nvSpPr>
        <p:spPr>
          <a:xfrm>
            <a:off x="4913933" y="4790348"/>
            <a:ext cx="180304" cy="27655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Box 30">
            <a:extLst>
              <a:ext uri="{FF2B5EF4-FFF2-40B4-BE49-F238E27FC236}">
                <a16:creationId xmlns:a16="http://schemas.microsoft.com/office/drawing/2014/main" id="{D6F6C029-8FD3-4B40-B02F-98C1E90D8171}"/>
              </a:ext>
            </a:extLst>
          </p:cNvPr>
          <p:cNvSpPr txBox="1"/>
          <p:nvPr/>
        </p:nvSpPr>
        <p:spPr>
          <a:xfrm>
            <a:off x="4680310" y="4501089"/>
            <a:ext cx="786619" cy="338554"/>
          </a:xfrm>
          <a:prstGeom prst="rect">
            <a:avLst/>
          </a:prstGeom>
          <a:noFill/>
        </p:spPr>
        <p:txBody>
          <a:bodyPr wrap="square" rtlCol="0">
            <a:spAutoFit/>
          </a:bodyPr>
          <a:lstStyle/>
          <a:p>
            <a:r>
              <a:rPr lang="en-US" sz="1600" b="1" dirty="0">
                <a:solidFill>
                  <a:srgbClr val="0070C0"/>
                </a:solidFill>
                <a:latin typeface="Times New Roman" panose="02020603050405020304" pitchFamily="18" charset="0"/>
                <a:cs typeface="Times New Roman" panose="02020603050405020304" pitchFamily="18" charset="0"/>
              </a:rPr>
              <a:t>Rear1</a:t>
            </a:r>
            <a:r>
              <a:rPr lang="en-US" sz="1600" b="1" dirty="0">
                <a:solidFill>
                  <a:schemeClr val="accent2"/>
                </a:solidFill>
                <a:latin typeface="Times New Roman" panose="02020603050405020304" pitchFamily="18" charset="0"/>
                <a:cs typeface="Times New Roman" panose="02020603050405020304" pitchFamily="18" charset="0"/>
              </a:rPr>
              <a:t> </a:t>
            </a:r>
          </a:p>
        </p:txBody>
      </p:sp>
      <p:sp>
        <p:nvSpPr>
          <p:cNvPr id="33" name="Down Arrow 14">
            <a:extLst>
              <a:ext uri="{FF2B5EF4-FFF2-40B4-BE49-F238E27FC236}">
                <a16:creationId xmlns:a16="http://schemas.microsoft.com/office/drawing/2014/main" id="{13F889EC-99B7-48B6-9A0F-035DC45B9B91}"/>
              </a:ext>
            </a:extLst>
          </p:cNvPr>
          <p:cNvSpPr/>
          <p:nvPr/>
        </p:nvSpPr>
        <p:spPr>
          <a:xfrm rot="10800000">
            <a:off x="10920702" y="5521020"/>
            <a:ext cx="180304" cy="276552"/>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35" name="TextBox 34">
            <a:extLst>
              <a:ext uri="{FF2B5EF4-FFF2-40B4-BE49-F238E27FC236}">
                <a16:creationId xmlns:a16="http://schemas.microsoft.com/office/drawing/2014/main" id="{8FAA1ED9-A182-4CDD-BDCF-D67E38760651}"/>
              </a:ext>
            </a:extLst>
          </p:cNvPr>
          <p:cNvSpPr txBox="1"/>
          <p:nvPr/>
        </p:nvSpPr>
        <p:spPr>
          <a:xfrm>
            <a:off x="10527392" y="5870654"/>
            <a:ext cx="786619" cy="338554"/>
          </a:xfrm>
          <a:prstGeom prst="rect">
            <a:avLst/>
          </a:prstGeom>
          <a:noFill/>
        </p:spPr>
        <p:txBody>
          <a:bodyPr wrap="square" rtlCol="0">
            <a:spAutoFit/>
          </a:bodyPr>
          <a:lstStyle/>
          <a:p>
            <a:r>
              <a:rPr lang="en-US" sz="1600" b="1" dirty="0">
                <a:solidFill>
                  <a:schemeClr val="accent2"/>
                </a:solidFill>
                <a:latin typeface="Times New Roman" panose="02020603050405020304" pitchFamily="18" charset="0"/>
                <a:cs typeface="Times New Roman" panose="02020603050405020304" pitchFamily="18" charset="0"/>
              </a:rPr>
              <a:t>Front2 </a:t>
            </a:r>
          </a:p>
        </p:txBody>
      </p:sp>
      <p:sp>
        <p:nvSpPr>
          <p:cNvPr id="38" name="Down Arrow 14">
            <a:extLst>
              <a:ext uri="{FF2B5EF4-FFF2-40B4-BE49-F238E27FC236}">
                <a16:creationId xmlns:a16="http://schemas.microsoft.com/office/drawing/2014/main" id="{A941A728-00E8-4E3F-AD27-4E0BDC7488CE}"/>
              </a:ext>
            </a:extLst>
          </p:cNvPr>
          <p:cNvSpPr/>
          <p:nvPr/>
        </p:nvSpPr>
        <p:spPr>
          <a:xfrm>
            <a:off x="10531083" y="4808242"/>
            <a:ext cx="180304" cy="27655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TextBox 39">
            <a:extLst>
              <a:ext uri="{FF2B5EF4-FFF2-40B4-BE49-F238E27FC236}">
                <a16:creationId xmlns:a16="http://schemas.microsoft.com/office/drawing/2014/main" id="{B5B32CF4-FDA3-4873-8A42-8982FB9AF90C}"/>
              </a:ext>
            </a:extLst>
          </p:cNvPr>
          <p:cNvSpPr txBox="1"/>
          <p:nvPr/>
        </p:nvSpPr>
        <p:spPr>
          <a:xfrm>
            <a:off x="10227925" y="4508031"/>
            <a:ext cx="786619" cy="338554"/>
          </a:xfrm>
          <a:prstGeom prst="rect">
            <a:avLst/>
          </a:prstGeom>
          <a:noFill/>
        </p:spPr>
        <p:txBody>
          <a:bodyPr wrap="square" rtlCol="0">
            <a:spAutoFit/>
          </a:bodyPr>
          <a:lstStyle/>
          <a:p>
            <a:r>
              <a:rPr lang="en-US" sz="1600" b="1" dirty="0">
                <a:solidFill>
                  <a:srgbClr val="0070C0"/>
                </a:solidFill>
                <a:latin typeface="Times New Roman" panose="02020603050405020304" pitchFamily="18" charset="0"/>
                <a:cs typeface="Times New Roman" panose="02020603050405020304" pitchFamily="18" charset="0"/>
              </a:rPr>
              <a:t>Rear2</a:t>
            </a:r>
            <a:r>
              <a:rPr lang="en-US" sz="1600" b="1" dirty="0">
                <a:solidFill>
                  <a:schemeClr val="accent2"/>
                </a:solidFill>
                <a:latin typeface="Times New Roman" panose="02020603050405020304" pitchFamily="18" charset="0"/>
                <a:cs typeface="Times New Roman" panose="02020603050405020304" pitchFamily="18" charset="0"/>
              </a:rPr>
              <a:t> </a:t>
            </a:r>
          </a:p>
        </p:txBody>
      </p:sp>
      <p:sp>
        <p:nvSpPr>
          <p:cNvPr id="42" name="Down Arrow 14">
            <a:extLst>
              <a:ext uri="{FF2B5EF4-FFF2-40B4-BE49-F238E27FC236}">
                <a16:creationId xmlns:a16="http://schemas.microsoft.com/office/drawing/2014/main" id="{B2DE6346-BA62-4591-88D8-F89AB18B7960}"/>
              </a:ext>
            </a:extLst>
          </p:cNvPr>
          <p:cNvSpPr/>
          <p:nvPr/>
        </p:nvSpPr>
        <p:spPr>
          <a:xfrm rot="10800000">
            <a:off x="5094237" y="5556735"/>
            <a:ext cx="180304" cy="276552"/>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72" name="TextBox 71">
            <a:extLst>
              <a:ext uri="{FF2B5EF4-FFF2-40B4-BE49-F238E27FC236}">
                <a16:creationId xmlns:a16="http://schemas.microsoft.com/office/drawing/2014/main" id="{2CD89A04-2F85-41A5-90ED-58B66567F9D0}"/>
              </a:ext>
            </a:extLst>
          </p:cNvPr>
          <p:cNvSpPr txBox="1"/>
          <p:nvPr/>
        </p:nvSpPr>
        <p:spPr>
          <a:xfrm>
            <a:off x="4680310" y="5919176"/>
            <a:ext cx="786619" cy="338554"/>
          </a:xfrm>
          <a:prstGeom prst="rect">
            <a:avLst/>
          </a:prstGeom>
          <a:noFill/>
        </p:spPr>
        <p:txBody>
          <a:bodyPr wrap="square" rtlCol="0">
            <a:spAutoFit/>
          </a:bodyPr>
          <a:lstStyle/>
          <a:p>
            <a:r>
              <a:rPr lang="en-US" sz="1600" b="1" dirty="0">
                <a:solidFill>
                  <a:schemeClr val="accent2"/>
                </a:solidFill>
                <a:latin typeface="Times New Roman" panose="02020603050405020304" pitchFamily="18" charset="0"/>
                <a:cs typeface="Times New Roman" panose="02020603050405020304" pitchFamily="18" charset="0"/>
              </a:rPr>
              <a:t>Front1 </a:t>
            </a:r>
          </a:p>
        </p:txBody>
      </p:sp>
      <p:sp>
        <p:nvSpPr>
          <p:cNvPr id="3" name="Footer Placeholder 2">
            <a:extLst>
              <a:ext uri="{FF2B5EF4-FFF2-40B4-BE49-F238E27FC236}">
                <a16:creationId xmlns:a16="http://schemas.microsoft.com/office/drawing/2014/main" id="{F34C44B7-73FF-4EA3-9C89-854FC19E315F}"/>
              </a:ext>
            </a:extLst>
          </p:cNvPr>
          <p:cNvSpPr>
            <a:spLocks noGrp="1"/>
          </p:cNvSpPr>
          <p:nvPr>
            <p:ph type="ftr" sz="quarter" idx="11"/>
          </p:nvPr>
        </p:nvSpPr>
        <p:spPr/>
        <p:txBody>
          <a:bodyPr/>
          <a:lstStyle/>
          <a:p>
            <a:r>
              <a:rPr lang="en-IN"/>
              <a:t>Dr Somaraju Suvvari                                                                                                        NITP -- CS3401</a:t>
            </a:r>
          </a:p>
        </p:txBody>
      </p:sp>
      <p:sp>
        <p:nvSpPr>
          <p:cNvPr id="4" name="Slide Number Placeholder 3">
            <a:extLst>
              <a:ext uri="{FF2B5EF4-FFF2-40B4-BE49-F238E27FC236}">
                <a16:creationId xmlns:a16="http://schemas.microsoft.com/office/drawing/2014/main" id="{BEB6521B-D68E-496D-AE73-62DE95B2A0EA}"/>
              </a:ext>
            </a:extLst>
          </p:cNvPr>
          <p:cNvSpPr>
            <a:spLocks noGrp="1"/>
          </p:cNvSpPr>
          <p:nvPr>
            <p:ph type="sldNum" sz="quarter" idx="12"/>
          </p:nvPr>
        </p:nvSpPr>
        <p:spPr/>
        <p:txBody>
          <a:bodyPr/>
          <a:lstStyle/>
          <a:p>
            <a:fld id="{11B1A458-33C9-4BF4-B91A-A10851AC5830}" type="slidenum">
              <a:rPr lang="en-IN" smtClean="0"/>
              <a:t>45</a:t>
            </a:fld>
            <a:endParaRPr lang="en-IN"/>
          </a:p>
        </p:txBody>
      </p:sp>
    </p:spTree>
    <p:extLst>
      <p:ext uri="{BB962C8B-B14F-4D97-AF65-F5344CB8AC3E}">
        <p14:creationId xmlns:p14="http://schemas.microsoft.com/office/powerpoint/2010/main" val="1455879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6">
                                            <p:txEl>
                                              <p:pRg st="0" end="0"/>
                                            </p:txEl>
                                          </p:spTgt>
                                        </p:tgtEl>
                                        <p:attrNameLst>
                                          <p:attrName>style.visibility</p:attrName>
                                        </p:attrNameLst>
                                      </p:cBhvr>
                                      <p:to>
                                        <p:strVal val="visible"/>
                                      </p:to>
                                    </p:set>
                                    <p:animEffect transition="in" filter="wipe(down)">
                                      <p:cBhvr>
                                        <p:cTn id="7" dur="500"/>
                                        <p:tgtEl>
                                          <p:spTgt spid="3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6">
                                            <p:txEl>
                                              <p:pRg st="1" end="1"/>
                                            </p:txEl>
                                          </p:spTgt>
                                        </p:tgtEl>
                                        <p:attrNameLst>
                                          <p:attrName>style.visibility</p:attrName>
                                        </p:attrNameLst>
                                      </p:cBhvr>
                                      <p:to>
                                        <p:strVal val="visible"/>
                                      </p:to>
                                    </p:set>
                                    <p:animEffect transition="in" filter="wipe(down)">
                                      <p:cBhvr>
                                        <p:cTn id="12" dur="500"/>
                                        <p:tgtEl>
                                          <p:spTgt spid="36">
                                            <p:txEl>
                                              <p:pRg st="1" end="1"/>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36">
                                            <p:txEl>
                                              <p:pRg st="2" end="2"/>
                                            </p:txEl>
                                          </p:spTgt>
                                        </p:tgtEl>
                                        <p:attrNameLst>
                                          <p:attrName>style.visibility</p:attrName>
                                        </p:attrNameLst>
                                      </p:cBhvr>
                                      <p:to>
                                        <p:strVal val="visible"/>
                                      </p:to>
                                    </p:set>
                                    <p:animEffect transition="in" filter="wipe(down)">
                                      <p:cBhvr>
                                        <p:cTn id="15" dur="500"/>
                                        <p:tgtEl>
                                          <p:spTgt spid="36">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down)">
                                      <p:cBhvr>
                                        <p:cTn id="20" dur="500"/>
                                        <p:tgtEl>
                                          <p:spTgt spid="8"/>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wipe(down)">
                                      <p:cBhvr>
                                        <p:cTn id="23" dur="500"/>
                                        <p:tgtEl>
                                          <p:spTgt spid="16"/>
                                        </p:tgtEl>
                                      </p:cBhvr>
                                    </p:animEffect>
                                  </p:childTnLst>
                                </p:cTn>
                              </p:par>
                              <p:par>
                                <p:cTn id="24" presetID="22" presetClass="entr" presetSubtype="4" fill="hold" nodeType="with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wipe(down)">
                                      <p:cBhvr>
                                        <p:cTn id="26" dur="500"/>
                                        <p:tgtEl>
                                          <p:spTgt spid="6"/>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26"/>
                                        </p:tgtEl>
                                        <p:attrNameLst>
                                          <p:attrName>style.visibility</p:attrName>
                                        </p:attrNameLst>
                                      </p:cBhvr>
                                      <p:to>
                                        <p:strVal val="visible"/>
                                      </p:to>
                                    </p:set>
                                    <p:animEffect transition="in" filter="wipe(down)">
                                      <p:cBhvr>
                                        <p:cTn id="29" dur="500"/>
                                        <p:tgtEl>
                                          <p:spTgt spid="26"/>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27"/>
                                        </p:tgtEl>
                                        <p:attrNameLst>
                                          <p:attrName>style.visibility</p:attrName>
                                        </p:attrNameLst>
                                      </p:cBhvr>
                                      <p:to>
                                        <p:strVal val="visible"/>
                                      </p:to>
                                    </p:set>
                                    <p:animEffect transition="in" filter="wipe(down)">
                                      <p:cBhvr>
                                        <p:cTn id="32" dur="500"/>
                                        <p:tgtEl>
                                          <p:spTgt spid="27"/>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25"/>
                                        </p:tgtEl>
                                        <p:attrNameLst>
                                          <p:attrName>style.visibility</p:attrName>
                                        </p:attrNameLst>
                                      </p:cBhvr>
                                      <p:to>
                                        <p:strVal val="visible"/>
                                      </p:to>
                                    </p:set>
                                    <p:animEffect transition="in" filter="wipe(down)">
                                      <p:cBhvr>
                                        <p:cTn id="35" dur="500"/>
                                        <p:tgtEl>
                                          <p:spTgt spid="25"/>
                                        </p:tgtEl>
                                      </p:cBhvr>
                                    </p:animEffect>
                                  </p:childTnLst>
                                </p:cTn>
                              </p:par>
                              <p:par>
                                <p:cTn id="36" presetID="22" presetClass="entr" presetSubtype="4" fill="hold" grpId="0" nodeType="withEffect">
                                  <p:stCondLst>
                                    <p:cond delay="0"/>
                                  </p:stCondLst>
                                  <p:childTnLst>
                                    <p:set>
                                      <p:cBhvr>
                                        <p:cTn id="37" dur="1" fill="hold">
                                          <p:stCondLst>
                                            <p:cond delay="0"/>
                                          </p:stCondLst>
                                        </p:cTn>
                                        <p:tgtEl>
                                          <p:spTgt spid="24"/>
                                        </p:tgtEl>
                                        <p:attrNameLst>
                                          <p:attrName>style.visibility</p:attrName>
                                        </p:attrNameLst>
                                      </p:cBhvr>
                                      <p:to>
                                        <p:strVal val="visible"/>
                                      </p:to>
                                    </p:set>
                                    <p:animEffect transition="in" filter="wipe(down)">
                                      <p:cBhvr>
                                        <p:cTn id="38" dur="500"/>
                                        <p:tgtEl>
                                          <p:spTgt spid="24"/>
                                        </p:tgtEl>
                                      </p:cBhvr>
                                    </p:animEffect>
                                  </p:childTnLst>
                                </p:cTn>
                              </p:par>
                              <p:par>
                                <p:cTn id="39" presetID="22" presetClass="entr" presetSubtype="4"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animEffect transition="in" filter="wipe(down)">
                                      <p:cBhvr>
                                        <p:cTn id="41" dur="500"/>
                                        <p:tgtEl>
                                          <p:spTgt spid="21"/>
                                        </p:tgtEl>
                                      </p:cBhvr>
                                    </p:animEffect>
                                  </p:childTnLst>
                                </p:cTn>
                              </p:par>
                              <p:par>
                                <p:cTn id="42" presetID="22" presetClass="entr" presetSubtype="4" fill="hold" grpId="0" nodeType="withEffect">
                                  <p:stCondLst>
                                    <p:cond delay="0"/>
                                  </p:stCondLst>
                                  <p:childTnLst>
                                    <p:set>
                                      <p:cBhvr>
                                        <p:cTn id="43" dur="1" fill="hold">
                                          <p:stCondLst>
                                            <p:cond delay="0"/>
                                          </p:stCondLst>
                                        </p:cTn>
                                        <p:tgtEl>
                                          <p:spTgt spid="20"/>
                                        </p:tgtEl>
                                        <p:attrNameLst>
                                          <p:attrName>style.visibility</p:attrName>
                                        </p:attrNameLst>
                                      </p:cBhvr>
                                      <p:to>
                                        <p:strVal val="visible"/>
                                      </p:to>
                                    </p:set>
                                    <p:animEffect transition="in" filter="wipe(down)">
                                      <p:cBhvr>
                                        <p:cTn id="44" dur="500"/>
                                        <p:tgtEl>
                                          <p:spTgt spid="20"/>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nodeType="clickEffect">
                                  <p:stCondLst>
                                    <p:cond delay="0"/>
                                  </p:stCondLst>
                                  <p:childTnLst>
                                    <p:set>
                                      <p:cBhvr>
                                        <p:cTn id="48" dur="1" fill="hold">
                                          <p:stCondLst>
                                            <p:cond delay="0"/>
                                          </p:stCondLst>
                                        </p:cTn>
                                        <p:tgtEl>
                                          <p:spTgt spid="36">
                                            <p:txEl>
                                              <p:pRg st="7" end="7"/>
                                            </p:txEl>
                                          </p:spTgt>
                                        </p:tgtEl>
                                        <p:attrNameLst>
                                          <p:attrName>style.visibility</p:attrName>
                                        </p:attrNameLst>
                                      </p:cBhvr>
                                      <p:to>
                                        <p:strVal val="visible"/>
                                      </p:to>
                                    </p:set>
                                    <p:animEffect transition="in" filter="wipe(down)">
                                      <p:cBhvr>
                                        <p:cTn id="49" dur="500"/>
                                        <p:tgtEl>
                                          <p:spTgt spid="36">
                                            <p:txEl>
                                              <p:pRg st="7" end="7"/>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4" fill="hold" nodeType="clickEffect">
                                  <p:stCondLst>
                                    <p:cond delay="0"/>
                                  </p:stCondLst>
                                  <p:childTnLst>
                                    <p:set>
                                      <p:cBhvr>
                                        <p:cTn id="53" dur="1" fill="hold">
                                          <p:stCondLst>
                                            <p:cond delay="0"/>
                                          </p:stCondLst>
                                        </p:cTn>
                                        <p:tgtEl>
                                          <p:spTgt spid="36">
                                            <p:txEl>
                                              <p:pRg st="8" end="8"/>
                                            </p:txEl>
                                          </p:spTgt>
                                        </p:tgtEl>
                                        <p:attrNameLst>
                                          <p:attrName>style.visibility</p:attrName>
                                        </p:attrNameLst>
                                      </p:cBhvr>
                                      <p:to>
                                        <p:strVal val="visible"/>
                                      </p:to>
                                    </p:set>
                                    <p:animEffect transition="in" filter="wipe(down)">
                                      <p:cBhvr>
                                        <p:cTn id="54" dur="500"/>
                                        <p:tgtEl>
                                          <p:spTgt spid="36">
                                            <p:txEl>
                                              <p:pRg st="8" end="8"/>
                                            </p:txEl>
                                          </p:spTgt>
                                        </p:tgtEl>
                                      </p:cBhvr>
                                    </p:animEffect>
                                  </p:childTnLst>
                                </p:cTn>
                              </p:par>
                              <p:par>
                                <p:cTn id="55" presetID="22" presetClass="entr" presetSubtype="4" fill="hold" nodeType="withEffect">
                                  <p:stCondLst>
                                    <p:cond delay="0"/>
                                  </p:stCondLst>
                                  <p:childTnLst>
                                    <p:set>
                                      <p:cBhvr>
                                        <p:cTn id="56" dur="1" fill="hold">
                                          <p:stCondLst>
                                            <p:cond delay="0"/>
                                          </p:stCondLst>
                                        </p:cTn>
                                        <p:tgtEl>
                                          <p:spTgt spid="36">
                                            <p:txEl>
                                              <p:pRg st="9" end="9"/>
                                            </p:txEl>
                                          </p:spTgt>
                                        </p:tgtEl>
                                        <p:attrNameLst>
                                          <p:attrName>style.visibility</p:attrName>
                                        </p:attrNameLst>
                                      </p:cBhvr>
                                      <p:to>
                                        <p:strVal val="visible"/>
                                      </p:to>
                                    </p:set>
                                    <p:animEffect transition="in" filter="wipe(down)">
                                      <p:cBhvr>
                                        <p:cTn id="57" dur="500"/>
                                        <p:tgtEl>
                                          <p:spTgt spid="36">
                                            <p:txEl>
                                              <p:pRg st="9" end="9"/>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nodeType="clickEffect">
                                  <p:stCondLst>
                                    <p:cond delay="0"/>
                                  </p:stCondLst>
                                  <p:childTnLst>
                                    <p:set>
                                      <p:cBhvr>
                                        <p:cTn id="61" dur="1" fill="hold">
                                          <p:stCondLst>
                                            <p:cond delay="0"/>
                                          </p:stCondLst>
                                        </p:cTn>
                                        <p:tgtEl>
                                          <p:spTgt spid="28"/>
                                        </p:tgtEl>
                                        <p:attrNameLst>
                                          <p:attrName>style.visibility</p:attrName>
                                        </p:attrNameLst>
                                      </p:cBhvr>
                                      <p:to>
                                        <p:strVal val="visible"/>
                                      </p:to>
                                    </p:set>
                                    <p:animEffect transition="in" filter="wipe(down)">
                                      <p:cBhvr>
                                        <p:cTn id="62" dur="500"/>
                                        <p:tgtEl>
                                          <p:spTgt spid="28"/>
                                        </p:tgtEl>
                                      </p:cBhvr>
                                    </p:animEffect>
                                  </p:childTnLst>
                                </p:cTn>
                              </p:par>
                              <p:par>
                                <p:cTn id="63" presetID="22" presetClass="entr" presetSubtype="4" fill="hold" grpId="0" nodeType="withEffect">
                                  <p:stCondLst>
                                    <p:cond delay="0"/>
                                  </p:stCondLst>
                                  <p:childTnLst>
                                    <p:set>
                                      <p:cBhvr>
                                        <p:cTn id="64" dur="1" fill="hold">
                                          <p:stCondLst>
                                            <p:cond delay="0"/>
                                          </p:stCondLst>
                                        </p:cTn>
                                        <p:tgtEl>
                                          <p:spTgt spid="31"/>
                                        </p:tgtEl>
                                        <p:attrNameLst>
                                          <p:attrName>style.visibility</p:attrName>
                                        </p:attrNameLst>
                                      </p:cBhvr>
                                      <p:to>
                                        <p:strVal val="visible"/>
                                      </p:to>
                                    </p:set>
                                    <p:animEffect transition="in" filter="wipe(down)">
                                      <p:cBhvr>
                                        <p:cTn id="65" dur="500"/>
                                        <p:tgtEl>
                                          <p:spTgt spid="31"/>
                                        </p:tgtEl>
                                      </p:cBhvr>
                                    </p:animEffect>
                                  </p:childTnLst>
                                </p:cTn>
                              </p:par>
                              <p:par>
                                <p:cTn id="66" presetID="22" presetClass="entr" presetSubtype="4" fill="hold" grpId="0" nodeType="withEffect">
                                  <p:stCondLst>
                                    <p:cond delay="0"/>
                                  </p:stCondLst>
                                  <p:childTnLst>
                                    <p:set>
                                      <p:cBhvr>
                                        <p:cTn id="67" dur="1" fill="hold">
                                          <p:stCondLst>
                                            <p:cond delay="0"/>
                                          </p:stCondLst>
                                        </p:cTn>
                                        <p:tgtEl>
                                          <p:spTgt spid="29"/>
                                        </p:tgtEl>
                                        <p:attrNameLst>
                                          <p:attrName>style.visibility</p:attrName>
                                        </p:attrNameLst>
                                      </p:cBhvr>
                                      <p:to>
                                        <p:strVal val="visible"/>
                                      </p:to>
                                    </p:set>
                                    <p:animEffect transition="in" filter="wipe(down)">
                                      <p:cBhvr>
                                        <p:cTn id="68" dur="500"/>
                                        <p:tgtEl>
                                          <p:spTgt spid="29"/>
                                        </p:tgtEl>
                                      </p:cBhvr>
                                    </p:animEffect>
                                  </p:childTnLst>
                                </p:cTn>
                              </p:par>
                              <p:par>
                                <p:cTn id="69" presetID="22" presetClass="entr" presetSubtype="4" fill="hold" grpId="0" nodeType="withEffect">
                                  <p:stCondLst>
                                    <p:cond delay="0"/>
                                  </p:stCondLst>
                                  <p:childTnLst>
                                    <p:set>
                                      <p:cBhvr>
                                        <p:cTn id="70" dur="1" fill="hold">
                                          <p:stCondLst>
                                            <p:cond delay="0"/>
                                          </p:stCondLst>
                                        </p:cTn>
                                        <p:tgtEl>
                                          <p:spTgt spid="42"/>
                                        </p:tgtEl>
                                        <p:attrNameLst>
                                          <p:attrName>style.visibility</p:attrName>
                                        </p:attrNameLst>
                                      </p:cBhvr>
                                      <p:to>
                                        <p:strVal val="visible"/>
                                      </p:to>
                                    </p:set>
                                    <p:animEffect transition="in" filter="wipe(down)">
                                      <p:cBhvr>
                                        <p:cTn id="71" dur="500"/>
                                        <p:tgtEl>
                                          <p:spTgt spid="42"/>
                                        </p:tgtEl>
                                      </p:cBhvr>
                                    </p:animEffect>
                                  </p:childTnLst>
                                </p:cTn>
                              </p:par>
                              <p:par>
                                <p:cTn id="72" presetID="22" presetClass="entr" presetSubtype="4" fill="hold" grpId="0" nodeType="withEffect">
                                  <p:stCondLst>
                                    <p:cond delay="0"/>
                                  </p:stCondLst>
                                  <p:childTnLst>
                                    <p:set>
                                      <p:cBhvr>
                                        <p:cTn id="73" dur="1" fill="hold">
                                          <p:stCondLst>
                                            <p:cond delay="0"/>
                                          </p:stCondLst>
                                        </p:cTn>
                                        <p:tgtEl>
                                          <p:spTgt spid="72"/>
                                        </p:tgtEl>
                                        <p:attrNameLst>
                                          <p:attrName>style.visibility</p:attrName>
                                        </p:attrNameLst>
                                      </p:cBhvr>
                                      <p:to>
                                        <p:strVal val="visible"/>
                                      </p:to>
                                    </p:set>
                                    <p:animEffect transition="in" filter="wipe(down)">
                                      <p:cBhvr>
                                        <p:cTn id="74" dur="500"/>
                                        <p:tgtEl>
                                          <p:spTgt spid="72"/>
                                        </p:tgtEl>
                                      </p:cBhvr>
                                    </p:animEffect>
                                  </p:childTnLst>
                                </p:cTn>
                              </p:par>
                              <p:par>
                                <p:cTn id="75" presetID="22" presetClass="entr" presetSubtype="4" fill="hold" grpId="0" nodeType="withEffect">
                                  <p:stCondLst>
                                    <p:cond delay="0"/>
                                  </p:stCondLst>
                                  <p:childTnLst>
                                    <p:set>
                                      <p:cBhvr>
                                        <p:cTn id="76" dur="1" fill="hold">
                                          <p:stCondLst>
                                            <p:cond delay="0"/>
                                          </p:stCondLst>
                                        </p:cTn>
                                        <p:tgtEl>
                                          <p:spTgt spid="40"/>
                                        </p:tgtEl>
                                        <p:attrNameLst>
                                          <p:attrName>style.visibility</p:attrName>
                                        </p:attrNameLst>
                                      </p:cBhvr>
                                      <p:to>
                                        <p:strVal val="visible"/>
                                      </p:to>
                                    </p:set>
                                    <p:animEffect transition="in" filter="wipe(down)">
                                      <p:cBhvr>
                                        <p:cTn id="77" dur="500"/>
                                        <p:tgtEl>
                                          <p:spTgt spid="40"/>
                                        </p:tgtEl>
                                      </p:cBhvr>
                                    </p:animEffect>
                                  </p:childTnLst>
                                </p:cTn>
                              </p:par>
                              <p:par>
                                <p:cTn id="78" presetID="22" presetClass="entr" presetSubtype="4" fill="hold" grpId="0" nodeType="withEffect">
                                  <p:stCondLst>
                                    <p:cond delay="0"/>
                                  </p:stCondLst>
                                  <p:childTnLst>
                                    <p:set>
                                      <p:cBhvr>
                                        <p:cTn id="79" dur="1" fill="hold">
                                          <p:stCondLst>
                                            <p:cond delay="0"/>
                                          </p:stCondLst>
                                        </p:cTn>
                                        <p:tgtEl>
                                          <p:spTgt spid="38"/>
                                        </p:tgtEl>
                                        <p:attrNameLst>
                                          <p:attrName>style.visibility</p:attrName>
                                        </p:attrNameLst>
                                      </p:cBhvr>
                                      <p:to>
                                        <p:strVal val="visible"/>
                                      </p:to>
                                    </p:set>
                                    <p:animEffect transition="in" filter="wipe(down)">
                                      <p:cBhvr>
                                        <p:cTn id="80" dur="500"/>
                                        <p:tgtEl>
                                          <p:spTgt spid="38"/>
                                        </p:tgtEl>
                                      </p:cBhvr>
                                    </p:animEffect>
                                  </p:childTnLst>
                                </p:cTn>
                              </p:par>
                              <p:par>
                                <p:cTn id="81" presetID="22" presetClass="entr" presetSubtype="4" fill="hold" grpId="0" nodeType="withEffect">
                                  <p:stCondLst>
                                    <p:cond delay="0"/>
                                  </p:stCondLst>
                                  <p:childTnLst>
                                    <p:set>
                                      <p:cBhvr>
                                        <p:cTn id="82" dur="1" fill="hold">
                                          <p:stCondLst>
                                            <p:cond delay="0"/>
                                          </p:stCondLst>
                                        </p:cTn>
                                        <p:tgtEl>
                                          <p:spTgt spid="35"/>
                                        </p:tgtEl>
                                        <p:attrNameLst>
                                          <p:attrName>style.visibility</p:attrName>
                                        </p:attrNameLst>
                                      </p:cBhvr>
                                      <p:to>
                                        <p:strVal val="visible"/>
                                      </p:to>
                                    </p:set>
                                    <p:animEffect transition="in" filter="wipe(down)">
                                      <p:cBhvr>
                                        <p:cTn id="83" dur="500"/>
                                        <p:tgtEl>
                                          <p:spTgt spid="35"/>
                                        </p:tgtEl>
                                      </p:cBhvr>
                                    </p:animEffect>
                                  </p:childTnLst>
                                </p:cTn>
                              </p:par>
                              <p:par>
                                <p:cTn id="84" presetID="22" presetClass="entr" presetSubtype="4" fill="hold" grpId="0" nodeType="withEffect">
                                  <p:stCondLst>
                                    <p:cond delay="0"/>
                                  </p:stCondLst>
                                  <p:childTnLst>
                                    <p:set>
                                      <p:cBhvr>
                                        <p:cTn id="85" dur="1" fill="hold">
                                          <p:stCondLst>
                                            <p:cond delay="0"/>
                                          </p:stCondLst>
                                        </p:cTn>
                                        <p:tgtEl>
                                          <p:spTgt spid="33"/>
                                        </p:tgtEl>
                                        <p:attrNameLst>
                                          <p:attrName>style.visibility</p:attrName>
                                        </p:attrNameLst>
                                      </p:cBhvr>
                                      <p:to>
                                        <p:strVal val="visible"/>
                                      </p:to>
                                    </p:set>
                                    <p:animEffect transition="in" filter="wipe(down)">
                                      <p:cBhvr>
                                        <p:cTn id="86"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6" grpId="0"/>
      <p:bldP spid="20" grpId="0" animBg="1"/>
      <p:bldP spid="21" grpId="0"/>
      <p:bldP spid="24" grpId="0" animBg="1"/>
      <p:bldP spid="25" grpId="0"/>
      <p:bldP spid="26" grpId="0" animBg="1"/>
      <p:bldP spid="27" grpId="0"/>
      <p:bldP spid="29" grpId="0" animBg="1"/>
      <p:bldP spid="31" grpId="0"/>
      <p:bldP spid="33" grpId="0" animBg="1"/>
      <p:bldP spid="35" grpId="0"/>
      <p:bldP spid="38" grpId="0" animBg="1"/>
      <p:bldP spid="40" grpId="0"/>
      <p:bldP spid="42" grpId="0" animBg="1"/>
      <p:bldP spid="72"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66890" y="94907"/>
            <a:ext cx="9144000" cy="557147"/>
          </a:xfrm>
        </p:spPr>
        <p:txBody>
          <a:bodyPr>
            <a:normAutofit fontScale="90000"/>
          </a:bodyPr>
          <a:lstStyle/>
          <a:p>
            <a:pPr algn="ctr"/>
            <a:r>
              <a:rPr lang="en-US" sz="3600" b="1" dirty="0">
                <a:solidFill>
                  <a:schemeClr val="accent1"/>
                </a:solidFill>
                <a:latin typeface="Times New Roman" panose="02020603050405020304" pitchFamily="18" charset="0"/>
                <a:cs typeface="Times New Roman" panose="02020603050405020304" pitchFamily="18" charset="0"/>
              </a:rPr>
              <a:t>Dequeue - Example</a:t>
            </a:r>
            <a:endParaRPr lang="en-US" sz="3600" dirty="0">
              <a:solidFill>
                <a:schemeClr val="accent1"/>
              </a:solidFill>
              <a:latin typeface="Times New Roman" panose="02020603050405020304" pitchFamily="18" charset="0"/>
              <a:cs typeface="Times New Roman" panose="02020603050405020304" pitchFamily="18" charset="0"/>
            </a:endParaRPr>
          </a:p>
        </p:txBody>
      </p:sp>
      <p:sp>
        <p:nvSpPr>
          <p:cNvPr id="23" name="Subtitle 22">
            <a:extLst>
              <a:ext uri="{FF2B5EF4-FFF2-40B4-BE49-F238E27FC236}">
                <a16:creationId xmlns:a16="http://schemas.microsoft.com/office/drawing/2014/main" id="{4898C8DD-565D-43B1-81C6-7B960BFBD88F}"/>
              </a:ext>
            </a:extLst>
          </p:cNvPr>
          <p:cNvSpPr>
            <a:spLocks noGrp="1"/>
          </p:cNvSpPr>
          <p:nvPr>
            <p:ph type="subTitle" idx="1"/>
          </p:nvPr>
        </p:nvSpPr>
        <p:spPr>
          <a:xfrm>
            <a:off x="671804" y="600865"/>
            <a:ext cx="11075437" cy="5974527"/>
          </a:xfrm>
        </p:spPr>
        <p:txBody>
          <a:bodyPr/>
          <a:lstStyle/>
          <a:p>
            <a:pPr algn="l"/>
            <a:endParaRPr lang="en-IN" dirty="0">
              <a:solidFill>
                <a:srgbClr val="FF0000"/>
              </a:solidFill>
              <a:latin typeface="Times New Roman" panose="02020603050405020304" pitchFamily="18" charset="0"/>
              <a:cs typeface="Times New Roman" panose="02020603050405020304" pitchFamily="18" charset="0"/>
            </a:endParaRPr>
          </a:p>
          <a:p>
            <a:pPr algn="l"/>
            <a:endParaRPr lang="en-IN" dirty="0">
              <a:solidFill>
                <a:srgbClr val="FF0000"/>
              </a:solidFill>
              <a:latin typeface="Times New Roman" panose="02020603050405020304" pitchFamily="18" charset="0"/>
              <a:cs typeface="Times New Roman" panose="02020603050405020304" pitchFamily="18" charset="0"/>
            </a:endParaRPr>
          </a:p>
          <a:p>
            <a:pPr algn="l"/>
            <a:endParaRPr lang="en-IN" dirty="0">
              <a:solidFill>
                <a:srgbClr val="FF0000"/>
              </a:solidFill>
              <a:latin typeface="Times New Roman" panose="02020603050405020304" pitchFamily="18" charset="0"/>
              <a:cs typeface="Times New Roman" panose="02020603050405020304" pitchFamily="18" charset="0"/>
            </a:endParaRPr>
          </a:p>
        </p:txBody>
      </p:sp>
      <p:sp>
        <p:nvSpPr>
          <p:cNvPr id="36" name="TextBox 35">
            <a:extLst>
              <a:ext uri="{FF2B5EF4-FFF2-40B4-BE49-F238E27FC236}">
                <a16:creationId xmlns:a16="http://schemas.microsoft.com/office/drawing/2014/main" id="{D343A219-0FEA-4AB8-A815-74677792E3C8}"/>
              </a:ext>
            </a:extLst>
          </p:cNvPr>
          <p:cNvSpPr txBox="1"/>
          <p:nvPr/>
        </p:nvSpPr>
        <p:spPr>
          <a:xfrm>
            <a:off x="279918" y="2890155"/>
            <a:ext cx="3107094" cy="2862322"/>
          </a:xfrm>
          <a:prstGeom prst="rect">
            <a:avLst/>
          </a:prstGeom>
          <a:noFill/>
        </p:spPr>
        <p:txBody>
          <a:bodyPr wrap="square">
            <a:spAutoFit/>
          </a:bodyPr>
          <a:lstStyle/>
          <a:p>
            <a:pPr algn="l"/>
            <a:r>
              <a:rPr lang="en-IN" dirty="0">
                <a:solidFill>
                  <a:srgbClr val="FF0000"/>
                </a:solidFill>
                <a:latin typeface="Times New Roman" panose="02020603050405020304" pitchFamily="18" charset="0"/>
                <a:cs typeface="Times New Roman" panose="02020603050405020304" pitchFamily="18" charset="0"/>
              </a:rPr>
              <a:t>Deque()</a:t>
            </a:r>
          </a:p>
          <a:p>
            <a:pPr algn="l"/>
            <a:r>
              <a:rPr lang="en-IN" dirty="0">
                <a:solidFill>
                  <a:srgbClr val="FF0000"/>
                </a:solidFill>
                <a:latin typeface="Times New Roman" panose="02020603050405020304" pitchFamily="18" charset="0"/>
                <a:cs typeface="Times New Roman" panose="02020603050405020304" pitchFamily="18" charset="0"/>
              </a:rPr>
              <a:t>Front1 = Rear1 = -1</a:t>
            </a:r>
          </a:p>
          <a:p>
            <a:pPr algn="l"/>
            <a:r>
              <a:rPr lang="en-IN" dirty="0">
                <a:solidFill>
                  <a:srgbClr val="FF0000"/>
                </a:solidFill>
                <a:latin typeface="Times New Roman" panose="02020603050405020304" pitchFamily="18" charset="0"/>
                <a:cs typeface="Times New Roman" panose="02020603050405020304" pitchFamily="18" charset="0"/>
              </a:rPr>
              <a:t>Deleted Element is 23</a:t>
            </a:r>
          </a:p>
          <a:p>
            <a:pPr algn="l"/>
            <a:endParaRPr lang="en-IN" dirty="0">
              <a:solidFill>
                <a:srgbClr val="FF0000"/>
              </a:solidFill>
              <a:latin typeface="Times New Roman" panose="02020603050405020304" pitchFamily="18" charset="0"/>
              <a:cs typeface="Times New Roman" panose="02020603050405020304" pitchFamily="18" charset="0"/>
            </a:endParaRPr>
          </a:p>
          <a:p>
            <a:pPr algn="l"/>
            <a:endParaRPr lang="en-IN" dirty="0">
              <a:solidFill>
                <a:srgbClr val="FF0000"/>
              </a:solidFill>
              <a:latin typeface="Times New Roman" panose="02020603050405020304" pitchFamily="18" charset="0"/>
              <a:cs typeface="Times New Roman" panose="02020603050405020304" pitchFamily="18" charset="0"/>
            </a:endParaRPr>
          </a:p>
          <a:p>
            <a:pPr algn="l"/>
            <a:endParaRPr lang="en-IN" dirty="0">
              <a:solidFill>
                <a:srgbClr val="FF0000"/>
              </a:solidFill>
              <a:latin typeface="Times New Roman" panose="02020603050405020304" pitchFamily="18" charset="0"/>
              <a:cs typeface="Times New Roman" panose="02020603050405020304" pitchFamily="18" charset="0"/>
            </a:endParaRPr>
          </a:p>
          <a:p>
            <a:pPr algn="l"/>
            <a:endParaRPr lang="en-IN" dirty="0">
              <a:solidFill>
                <a:srgbClr val="FF0000"/>
              </a:solidFill>
              <a:latin typeface="Times New Roman" panose="02020603050405020304" pitchFamily="18" charset="0"/>
              <a:cs typeface="Times New Roman" panose="02020603050405020304" pitchFamily="18" charset="0"/>
            </a:endParaRPr>
          </a:p>
          <a:p>
            <a:pPr algn="l"/>
            <a:r>
              <a:rPr lang="en-IN" dirty="0">
                <a:solidFill>
                  <a:srgbClr val="FF0000"/>
                </a:solidFill>
                <a:latin typeface="Times New Roman" panose="02020603050405020304" pitchFamily="18" charset="0"/>
                <a:cs typeface="Times New Roman" panose="02020603050405020304" pitchFamily="18" charset="0"/>
              </a:rPr>
              <a:t>Eject()</a:t>
            </a:r>
          </a:p>
          <a:p>
            <a:pPr algn="l"/>
            <a:r>
              <a:rPr lang="en-IN" dirty="0">
                <a:solidFill>
                  <a:srgbClr val="FF0000"/>
                </a:solidFill>
                <a:latin typeface="Times New Roman" panose="02020603050405020304" pitchFamily="18" charset="0"/>
                <a:cs typeface="Times New Roman" panose="02020603050405020304" pitchFamily="18" charset="0"/>
              </a:rPr>
              <a:t>Front2 = MAX, Rear2 = MAX</a:t>
            </a:r>
          </a:p>
          <a:p>
            <a:pPr algn="l"/>
            <a:r>
              <a:rPr lang="en-IN" dirty="0">
                <a:solidFill>
                  <a:srgbClr val="FF0000"/>
                </a:solidFill>
                <a:latin typeface="Times New Roman" panose="02020603050405020304" pitchFamily="18" charset="0"/>
                <a:cs typeface="Times New Roman" panose="02020603050405020304" pitchFamily="18" charset="0"/>
              </a:rPr>
              <a:t>Deleted Element is 5</a:t>
            </a:r>
          </a:p>
        </p:txBody>
      </p:sp>
      <p:graphicFrame>
        <p:nvGraphicFramePr>
          <p:cNvPr id="28" name="Table 27">
            <a:extLst>
              <a:ext uri="{FF2B5EF4-FFF2-40B4-BE49-F238E27FC236}">
                <a16:creationId xmlns:a16="http://schemas.microsoft.com/office/drawing/2014/main" id="{8B20ECDF-95B4-4FE4-BA5C-43906787F889}"/>
              </a:ext>
            </a:extLst>
          </p:cNvPr>
          <p:cNvGraphicFramePr>
            <a:graphicFrameLocks noGrp="1"/>
          </p:cNvGraphicFramePr>
          <p:nvPr>
            <p:extLst>
              <p:ext uri="{D42A27DB-BD31-4B8C-83A1-F6EECF244321}">
                <p14:modId xmlns:p14="http://schemas.microsoft.com/office/powerpoint/2010/main" val="3642440089"/>
              </p:ext>
            </p:extLst>
          </p:nvPr>
        </p:nvGraphicFramePr>
        <p:xfrm>
          <a:off x="3122690" y="1491833"/>
          <a:ext cx="8128000" cy="741680"/>
        </p:xfrm>
        <a:graphic>
          <a:graphicData uri="http://schemas.openxmlformats.org/drawingml/2006/table">
            <a:tbl>
              <a:tblPr firstRow="1" bandRow="1">
                <a:tableStyleId>{5940675A-B579-460E-94D1-54222C63F5DA}</a:tableStyleId>
              </a:tblPr>
              <a:tblGrid>
                <a:gridCol w="812800">
                  <a:extLst>
                    <a:ext uri="{9D8B030D-6E8A-4147-A177-3AD203B41FA5}">
                      <a16:colId xmlns:a16="http://schemas.microsoft.com/office/drawing/2014/main" val="20000"/>
                    </a:ext>
                  </a:extLst>
                </a:gridCol>
                <a:gridCol w="812800">
                  <a:extLst>
                    <a:ext uri="{9D8B030D-6E8A-4147-A177-3AD203B41FA5}">
                      <a16:colId xmlns:a16="http://schemas.microsoft.com/office/drawing/2014/main" val="20001"/>
                    </a:ext>
                  </a:extLst>
                </a:gridCol>
                <a:gridCol w="812800">
                  <a:extLst>
                    <a:ext uri="{9D8B030D-6E8A-4147-A177-3AD203B41FA5}">
                      <a16:colId xmlns:a16="http://schemas.microsoft.com/office/drawing/2014/main" val="20002"/>
                    </a:ext>
                  </a:extLst>
                </a:gridCol>
                <a:gridCol w="812800">
                  <a:extLst>
                    <a:ext uri="{9D8B030D-6E8A-4147-A177-3AD203B41FA5}">
                      <a16:colId xmlns:a16="http://schemas.microsoft.com/office/drawing/2014/main" val="20003"/>
                    </a:ext>
                  </a:extLst>
                </a:gridCol>
                <a:gridCol w="812800">
                  <a:extLst>
                    <a:ext uri="{9D8B030D-6E8A-4147-A177-3AD203B41FA5}">
                      <a16:colId xmlns:a16="http://schemas.microsoft.com/office/drawing/2014/main" val="20004"/>
                    </a:ext>
                  </a:extLst>
                </a:gridCol>
                <a:gridCol w="812800">
                  <a:extLst>
                    <a:ext uri="{9D8B030D-6E8A-4147-A177-3AD203B41FA5}">
                      <a16:colId xmlns:a16="http://schemas.microsoft.com/office/drawing/2014/main" val="20005"/>
                    </a:ext>
                  </a:extLst>
                </a:gridCol>
                <a:gridCol w="812800">
                  <a:extLst>
                    <a:ext uri="{9D8B030D-6E8A-4147-A177-3AD203B41FA5}">
                      <a16:colId xmlns:a16="http://schemas.microsoft.com/office/drawing/2014/main" val="20006"/>
                    </a:ext>
                  </a:extLst>
                </a:gridCol>
                <a:gridCol w="812800">
                  <a:extLst>
                    <a:ext uri="{9D8B030D-6E8A-4147-A177-3AD203B41FA5}">
                      <a16:colId xmlns:a16="http://schemas.microsoft.com/office/drawing/2014/main" val="20007"/>
                    </a:ext>
                  </a:extLst>
                </a:gridCol>
                <a:gridCol w="812800">
                  <a:extLst>
                    <a:ext uri="{9D8B030D-6E8A-4147-A177-3AD203B41FA5}">
                      <a16:colId xmlns:a16="http://schemas.microsoft.com/office/drawing/2014/main" val="20008"/>
                    </a:ext>
                  </a:extLst>
                </a:gridCol>
                <a:gridCol w="812800">
                  <a:extLst>
                    <a:ext uri="{9D8B030D-6E8A-4147-A177-3AD203B41FA5}">
                      <a16:colId xmlns:a16="http://schemas.microsoft.com/office/drawing/2014/main" val="20009"/>
                    </a:ext>
                  </a:extLst>
                </a:gridCol>
              </a:tblGrid>
              <a:tr h="370840">
                <a:tc>
                  <a:txBody>
                    <a:bodyPr/>
                    <a:lstStyle/>
                    <a:p>
                      <a:endParaRPr lang="en-US" dirty="0"/>
                    </a:p>
                  </a:txBody>
                  <a:tcPr>
                    <a:lnB w="12700" cap="flat" cmpd="sng" algn="ctr">
                      <a:solidFill>
                        <a:schemeClr val="tx1"/>
                      </a:solidFill>
                      <a:prstDash val="solid"/>
                      <a:round/>
                      <a:headEnd type="none" w="med" len="med"/>
                      <a:tailEnd type="none" w="med" len="med"/>
                    </a:lnB>
                  </a:tcPr>
                </a:tc>
                <a:tc>
                  <a:txBody>
                    <a:bodyPr/>
                    <a:lstStyle/>
                    <a:p>
                      <a:r>
                        <a:rPr lang="en-US" dirty="0"/>
                        <a:t>23</a:t>
                      </a:r>
                    </a:p>
                  </a:txBody>
                  <a:tcPr>
                    <a:lnB w="12700" cap="flat" cmpd="sng" algn="ctr">
                      <a:solidFill>
                        <a:schemeClr val="tx1"/>
                      </a:solidFill>
                      <a:prstDash val="solid"/>
                      <a:round/>
                      <a:headEnd type="none" w="med" len="med"/>
                      <a:tailEnd type="none" w="med" len="med"/>
                    </a:lnB>
                  </a:tcPr>
                </a:tc>
                <a:tc>
                  <a:txBody>
                    <a:bodyPr/>
                    <a:lstStyle/>
                    <a:p>
                      <a:endParaRPr lang="en-US" dirty="0"/>
                    </a:p>
                  </a:txBody>
                  <a:tcPr>
                    <a:lnB w="12700" cap="flat" cmpd="sng" algn="ctr">
                      <a:solidFill>
                        <a:schemeClr val="tx1"/>
                      </a:solidFill>
                      <a:prstDash val="solid"/>
                      <a:round/>
                      <a:headEnd type="none" w="med" len="med"/>
                      <a:tailEnd type="none" w="med" len="med"/>
                    </a:lnB>
                  </a:tcPr>
                </a:tc>
                <a:tc>
                  <a:txBody>
                    <a:bodyPr/>
                    <a:lstStyle/>
                    <a:p>
                      <a:endParaRPr lang="en-US" dirty="0"/>
                    </a:p>
                  </a:txBody>
                  <a:tcPr>
                    <a:lnB w="12700" cap="flat" cmpd="sng" algn="ctr">
                      <a:solidFill>
                        <a:schemeClr val="tx1"/>
                      </a:solidFill>
                      <a:prstDash val="solid"/>
                      <a:round/>
                      <a:headEnd type="none" w="med" len="med"/>
                      <a:tailEnd type="none" w="med" len="med"/>
                    </a:lnB>
                  </a:tcPr>
                </a:tc>
                <a:tc>
                  <a:txBody>
                    <a:bodyPr/>
                    <a:lstStyle/>
                    <a:p>
                      <a:endParaRPr lang="en-US" dirty="0"/>
                    </a:p>
                  </a:txBody>
                  <a:tcPr>
                    <a:lnB w="12700" cap="flat" cmpd="sng" algn="ctr">
                      <a:solidFill>
                        <a:schemeClr val="tx1"/>
                      </a:solidFill>
                      <a:prstDash val="solid"/>
                      <a:round/>
                      <a:headEnd type="none" w="med" len="med"/>
                      <a:tailEnd type="none" w="med" len="med"/>
                    </a:lnB>
                  </a:tcPr>
                </a:tc>
                <a:tc>
                  <a:txBody>
                    <a:bodyPr/>
                    <a:lstStyle/>
                    <a:p>
                      <a:endParaRPr lang="en-US" dirty="0"/>
                    </a:p>
                  </a:txBody>
                  <a:tcPr>
                    <a:lnB w="12700" cap="flat" cmpd="sng" algn="ctr">
                      <a:solidFill>
                        <a:schemeClr val="tx1"/>
                      </a:solidFill>
                      <a:prstDash val="solid"/>
                      <a:round/>
                      <a:headEnd type="none" w="med" len="med"/>
                      <a:tailEnd type="none" w="med" len="med"/>
                    </a:lnB>
                  </a:tcPr>
                </a:tc>
                <a:tc>
                  <a:txBody>
                    <a:bodyPr/>
                    <a:lstStyle/>
                    <a:p>
                      <a:endParaRPr lang="en-US" dirty="0"/>
                    </a:p>
                  </a:txBody>
                  <a:tcPr>
                    <a:lnB w="12700" cap="flat" cmpd="sng" algn="ctr">
                      <a:solidFill>
                        <a:schemeClr val="tx1"/>
                      </a:solidFill>
                      <a:prstDash val="solid"/>
                      <a:round/>
                      <a:headEnd type="none" w="med" len="med"/>
                      <a:tailEnd type="none" w="med" len="med"/>
                    </a:lnB>
                  </a:tcPr>
                </a:tc>
                <a:tc>
                  <a:txBody>
                    <a:bodyPr/>
                    <a:lstStyle/>
                    <a:p>
                      <a:endParaRPr lang="en-US" dirty="0"/>
                    </a:p>
                  </a:txBody>
                  <a:tcPr>
                    <a:lnB w="12700" cap="flat" cmpd="sng" algn="ctr">
                      <a:solidFill>
                        <a:schemeClr val="tx1"/>
                      </a:solidFill>
                      <a:prstDash val="solid"/>
                      <a:round/>
                      <a:headEnd type="none" w="med" len="med"/>
                      <a:tailEnd type="none" w="med" len="med"/>
                    </a:lnB>
                  </a:tcPr>
                </a:tc>
                <a:tc>
                  <a:txBody>
                    <a:bodyPr/>
                    <a:lstStyle/>
                    <a:p>
                      <a:r>
                        <a:rPr lang="en-US" dirty="0"/>
                        <a:t>      5</a:t>
                      </a:r>
                    </a:p>
                  </a:txBody>
                  <a:tcPr>
                    <a:lnB w="12700" cap="flat" cmpd="sng" algn="ctr">
                      <a:solidFill>
                        <a:schemeClr val="tx1"/>
                      </a:solidFill>
                      <a:prstDash val="solid"/>
                      <a:round/>
                      <a:headEnd type="none" w="med" len="med"/>
                      <a:tailEnd type="none" w="med" len="med"/>
                    </a:lnB>
                  </a:tcPr>
                </a:tc>
                <a:tc>
                  <a:txBody>
                    <a:bodyPr/>
                    <a:lstStyle/>
                    <a:p>
                      <a:r>
                        <a:rPr lang="en-US" dirty="0"/>
                        <a:t>   </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US" dirty="0"/>
                        <a:t>  [0]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[1]</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[2]</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[3]</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[4]</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[5]</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[6]</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[7]</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[8]</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[9]</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
        <p:nvSpPr>
          <p:cNvPr id="29" name="Down Arrow 14">
            <a:extLst>
              <a:ext uri="{FF2B5EF4-FFF2-40B4-BE49-F238E27FC236}">
                <a16:creationId xmlns:a16="http://schemas.microsoft.com/office/drawing/2014/main" id="{27273F67-0326-4DE1-B5A3-12DB32CFF20C}"/>
              </a:ext>
            </a:extLst>
          </p:cNvPr>
          <p:cNvSpPr/>
          <p:nvPr/>
        </p:nvSpPr>
        <p:spPr>
          <a:xfrm>
            <a:off x="4262966" y="1156449"/>
            <a:ext cx="180304" cy="27655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Box 30">
            <a:extLst>
              <a:ext uri="{FF2B5EF4-FFF2-40B4-BE49-F238E27FC236}">
                <a16:creationId xmlns:a16="http://schemas.microsoft.com/office/drawing/2014/main" id="{D6F6C029-8FD3-4B40-B02F-98C1E90D8171}"/>
              </a:ext>
            </a:extLst>
          </p:cNvPr>
          <p:cNvSpPr txBox="1"/>
          <p:nvPr/>
        </p:nvSpPr>
        <p:spPr>
          <a:xfrm>
            <a:off x="4029343" y="867190"/>
            <a:ext cx="786619" cy="338554"/>
          </a:xfrm>
          <a:prstGeom prst="rect">
            <a:avLst/>
          </a:prstGeom>
          <a:noFill/>
        </p:spPr>
        <p:txBody>
          <a:bodyPr wrap="square" rtlCol="0">
            <a:spAutoFit/>
          </a:bodyPr>
          <a:lstStyle/>
          <a:p>
            <a:r>
              <a:rPr lang="en-US" sz="1600" b="1" dirty="0">
                <a:solidFill>
                  <a:srgbClr val="0070C0"/>
                </a:solidFill>
                <a:latin typeface="Times New Roman" panose="02020603050405020304" pitchFamily="18" charset="0"/>
                <a:cs typeface="Times New Roman" panose="02020603050405020304" pitchFamily="18" charset="0"/>
              </a:rPr>
              <a:t>Rear1</a:t>
            </a:r>
            <a:r>
              <a:rPr lang="en-US" sz="1600" b="1" dirty="0">
                <a:solidFill>
                  <a:schemeClr val="accent2"/>
                </a:solidFill>
                <a:latin typeface="Times New Roman" panose="02020603050405020304" pitchFamily="18" charset="0"/>
                <a:cs typeface="Times New Roman" panose="02020603050405020304" pitchFamily="18" charset="0"/>
              </a:rPr>
              <a:t> </a:t>
            </a:r>
          </a:p>
        </p:txBody>
      </p:sp>
      <p:sp>
        <p:nvSpPr>
          <p:cNvPr id="33" name="Down Arrow 14">
            <a:extLst>
              <a:ext uri="{FF2B5EF4-FFF2-40B4-BE49-F238E27FC236}">
                <a16:creationId xmlns:a16="http://schemas.microsoft.com/office/drawing/2014/main" id="{13F889EC-99B7-48B6-9A0F-035DC45B9B91}"/>
              </a:ext>
            </a:extLst>
          </p:cNvPr>
          <p:cNvSpPr/>
          <p:nvPr/>
        </p:nvSpPr>
        <p:spPr>
          <a:xfrm rot="10800000">
            <a:off x="10269735" y="1887121"/>
            <a:ext cx="180304" cy="276552"/>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35" name="TextBox 34">
            <a:extLst>
              <a:ext uri="{FF2B5EF4-FFF2-40B4-BE49-F238E27FC236}">
                <a16:creationId xmlns:a16="http://schemas.microsoft.com/office/drawing/2014/main" id="{8FAA1ED9-A182-4CDD-BDCF-D67E38760651}"/>
              </a:ext>
            </a:extLst>
          </p:cNvPr>
          <p:cNvSpPr txBox="1"/>
          <p:nvPr/>
        </p:nvSpPr>
        <p:spPr>
          <a:xfrm>
            <a:off x="9876425" y="2236755"/>
            <a:ext cx="786619" cy="338554"/>
          </a:xfrm>
          <a:prstGeom prst="rect">
            <a:avLst/>
          </a:prstGeom>
          <a:noFill/>
        </p:spPr>
        <p:txBody>
          <a:bodyPr wrap="square" rtlCol="0">
            <a:spAutoFit/>
          </a:bodyPr>
          <a:lstStyle/>
          <a:p>
            <a:r>
              <a:rPr lang="en-US" sz="1600" b="1" dirty="0">
                <a:solidFill>
                  <a:schemeClr val="accent2"/>
                </a:solidFill>
                <a:latin typeface="Times New Roman" panose="02020603050405020304" pitchFamily="18" charset="0"/>
                <a:cs typeface="Times New Roman" panose="02020603050405020304" pitchFamily="18" charset="0"/>
              </a:rPr>
              <a:t>Front2 </a:t>
            </a:r>
          </a:p>
        </p:txBody>
      </p:sp>
      <p:sp>
        <p:nvSpPr>
          <p:cNvPr id="38" name="Down Arrow 14">
            <a:extLst>
              <a:ext uri="{FF2B5EF4-FFF2-40B4-BE49-F238E27FC236}">
                <a16:creationId xmlns:a16="http://schemas.microsoft.com/office/drawing/2014/main" id="{A941A728-00E8-4E3F-AD27-4E0BDC7488CE}"/>
              </a:ext>
            </a:extLst>
          </p:cNvPr>
          <p:cNvSpPr/>
          <p:nvPr/>
        </p:nvSpPr>
        <p:spPr>
          <a:xfrm>
            <a:off x="9880116" y="1174343"/>
            <a:ext cx="180304" cy="27655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TextBox 39">
            <a:extLst>
              <a:ext uri="{FF2B5EF4-FFF2-40B4-BE49-F238E27FC236}">
                <a16:creationId xmlns:a16="http://schemas.microsoft.com/office/drawing/2014/main" id="{B5B32CF4-FDA3-4873-8A42-8982FB9AF90C}"/>
              </a:ext>
            </a:extLst>
          </p:cNvPr>
          <p:cNvSpPr txBox="1"/>
          <p:nvPr/>
        </p:nvSpPr>
        <p:spPr>
          <a:xfrm>
            <a:off x="9576958" y="874132"/>
            <a:ext cx="786619" cy="338554"/>
          </a:xfrm>
          <a:prstGeom prst="rect">
            <a:avLst/>
          </a:prstGeom>
          <a:noFill/>
        </p:spPr>
        <p:txBody>
          <a:bodyPr wrap="square" rtlCol="0">
            <a:spAutoFit/>
          </a:bodyPr>
          <a:lstStyle/>
          <a:p>
            <a:r>
              <a:rPr lang="en-US" sz="1600" b="1" dirty="0">
                <a:solidFill>
                  <a:srgbClr val="0070C0"/>
                </a:solidFill>
                <a:latin typeface="Times New Roman" panose="02020603050405020304" pitchFamily="18" charset="0"/>
                <a:cs typeface="Times New Roman" panose="02020603050405020304" pitchFamily="18" charset="0"/>
              </a:rPr>
              <a:t>Rear2</a:t>
            </a:r>
            <a:r>
              <a:rPr lang="en-US" sz="1600" b="1" dirty="0">
                <a:solidFill>
                  <a:schemeClr val="accent2"/>
                </a:solidFill>
                <a:latin typeface="Times New Roman" panose="02020603050405020304" pitchFamily="18" charset="0"/>
                <a:cs typeface="Times New Roman" panose="02020603050405020304" pitchFamily="18" charset="0"/>
              </a:rPr>
              <a:t> </a:t>
            </a:r>
          </a:p>
        </p:txBody>
      </p:sp>
      <p:sp>
        <p:nvSpPr>
          <p:cNvPr id="42" name="Down Arrow 14">
            <a:extLst>
              <a:ext uri="{FF2B5EF4-FFF2-40B4-BE49-F238E27FC236}">
                <a16:creationId xmlns:a16="http://schemas.microsoft.com/office/drawing/2014/main" id="{B2DE6346-BA62-4591-88D8-F89AB18B7960}"/>
              </a:ext>
            </a:extLst>
          </p:cNvPr>
          <p:cNvSpPr/>
          <p:nvPr/>
        </p:nvSpPr>
        <p:spPr>
          <a:xfrm rot="10800000">
            <a:off x="4443270" y="1922836"/>
            <a:ext cx="180304" cy="276552"/>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72" name="TextBox 71">
            <a:extLst>
              <a:ext uri="{FF2B5EF4-FFF2-40B4-BE49-F238E27FC236}">
                <a16:creationId xmlns:a16="http://schemas.microsoft.com/office/drawing/2014/main" id="{2CD89A04-2F85-41A5-90ED-58B66567F9D0}"/>
              </a:ext>
            </a:extLst>
          </p:cNvPr>
          <p:cNvSpPr txBox="1"/>
          <p:nvPr/>
        </p:nvSpPr>
        <p:spPr>
          <a:xfrm>
            <a:off x="4029343" y="2285277"/>
            <a:ext cx="786619" cy="338554"/>
          </a:xfrm>
          <a:prstGeom prst="rect">
            <a:avLst/>
          </a:prstGeom>
          <a:noFill/>
        </p:spPr>
        <p:txBody>
          <a:bodyPr wrap="square" rtlCol="0">
            <a:spAutoFit/>
          </a:bodyPr>
          <a:lstStyle/>
          <a:p>
            <a:r>
              <a:rPr lang="en-US" sz="1600" b="1" dirty="0">
                <a:solidFill>
                  <a:schemeClr val="accent2"/>
                </a:solidFill>
                <a:latin typeface="Times New Roman" panose="02020603050405020304" pitchFamily="18" charset="0"/>
                <a:cs typeface="Times New Roman" panose="02020603050405020304" pitchFamily="18" charset="0"/>
              </a:rPr>
              <a:t>Front1 </a:t>
            </a:r>
          </a:p>
        </p:txBody>
      </p:sp>
      <p:graphicFrame>
        <p:nvGraphicFramePr>
          <p:cNvPr id="74" name="Table 73">
            <a:extLst>
              <a:ext uri="{FF2B5EF4-FFF2-40B4-BE49-F238E27FC236}">
                <a16:creationId xmlns:a16="http://schemas.microsoft.com/office/drawing/2014/main" id="{3E073CDB-06FD-4B26-8043-883B697F96D0}"/>
              </a:ext>
            </a:extLst>
          </p:cNvPr>
          <p:cNvGraphicFramePr>
            <a:graphicFrameLocks noGrp="1"/>
          </p:cNvGraphicFramePr>
          <p:nvPr>
            <p:extLst>
              <p:ext uri="{D42A27DB-BD31-4B8C-83A1-F6EECF244321}">
                <p14:modId xmlns:p14="http://schemas.microsoft.com/office/powerpoint/2010/main" val="3612072654"/>
              </p:ext>
            </p:extLst>
          </p:nvPr>
        </p:nvGraphicFramePr>
        <p:xfrm>
          <a:off x="3162072" y="3194649"/>
          <a:ext cx="8128000" cy="741680"/>
        </p:xfrm>
        <a:graphic>
          <a:graphicData uri="http://schemas.openxmlformats.org/drawingml/2006/table">
            <a:tbl>
              <a:tblPr firstRow="1" bandRow="1">
                <a:tableStyleId>{5940675A-B579-460E-94D1-54222C63F5DA}</a:tableStyleId>
              </a:tblPr>
              <a:tblGrid>
                <a:gridCol w="812800">
                  <a:extLst>
                    <a:ext uri="{9D8B030D-6E8A-4147-A177-3AD203B41FA5}">
                      <a16:colId xmlns:a16="http://schemas.microsoft.com/office/drawing/2014/main" val="20000"/>
                    </a:ext>
                  </a:extLst>
                </a:gridCol>
                <a:gridCol w="812800">
                  <a:extLst>
                    <a:ext uri="{9D8B030D-6E8A-4147-A177-3AD203B41FA5}">
                      <a16:colId xmlns:a16="http://schemas.microsoft.com/office/drawing/2014/main" val="20001"/>
                    </a:ext>
                  </a:extLst>
                </a:gridCol>
                <a:gridCol w="812800">
                  <a:extLst>
                    <a:ext uri="{9D8B030D-6E8A-4147-A177-3AD203B41FA5}">
                      <a16:colId xmlns:a16="http://schemas.microsoft.com/office/drawing/2014/main" val="20002"/>
                    </a:ext>
                  </a:extLst>
                </a:gridCol>
                <a:gridCol w="812800">
                  <a:extLst>
                    <a:ext uri="{9D8B030D-6E8A-4147-A177-3AD203B41FA5}">
                      <a16:colId xmlns:a16="http://schemas.microsoft.com/office/drawing/2014/main" val="20003"/>
                    </a:ext>
                  </a:extLst>
                </a:gridCol>
                <a:gridCol w="812800">
                  <a:extLst>
                    <a:ext uri="{9D8B030D-6E8A-4147-A177-3AD203B41FA5}">
                      <a16:colId xmlns:a16="http://schemas.microsoft.com/office/drawing/2014/main" val="20004"/>
                    </a:ext>
                  </a:extLst>
                </a:gridCol>
                <a:gridCol w="812800">
                  <a:extLst>
                    <a:ext uri="{9D8B030D-6E8A-4147-A177-3AD203B41FA5}">
                      <a16:colId xmlns:a16="http://schemas.microsoft.com/office/drawing/2014/main" val="20005"/>
                    </a:ext>
                  </a:extLst>
                </a:gridCol>
                <a:gridCol w="812800">
                  <a:extLst>
                    <a:ext uri="{9D8B030D-6E8A-4147-A177-3AD203B41FA5}">
                      <a16:colId xmlns:a16="http://schemas.microsoft.com/office/drawing/2014/main" val="20006"/>
                    </a:ext>
                  </a:extLst>
                </a:gridCol>
                <a:gridCol w="812800">
                  <a:extLst>
                    <a:ext uri="{9D8B030D-6E8A-4147-A177-3AD203B41FA5}">
                      <a16:colId xmlns:a16="http://schemas.microsoft.com/office/drawing/2014/main" val="20007"/>
                    </a:ext>
                  </a:extLst>
                </a:gridCol>
                <a:gridCol w="812800">
                  <a:extLst>
                    <a:ext uri="{9D8B030D-6E8A-4147-A177-3AD203B41FA5}">
                      <a16:colId xmlns:a16="http://schemas.microsoft.com/office/drawing/2014/main" val="20008"/>
                    </a:ext>
                  </a:extLst>
                </a:gridCol>
                <a:gridCol w="812800">
                  <a:extLst>
                    <a:ext uri="{9D8B030D-6E8A-4147-A177-3AD203B41FA5}">
                      <a16:colId xmlns:a16="http://schemas.microsoft.com/office/drawing/2014/main" val="20009"/>
                    </a:ext>
                  </a:extLst>
                </a:gridCol>
              </a:tblGrid>
              <a:tr h="370840">
                <a:tc>
                  <a:txBody>
                    <a:bodyPr/>
                    <a:lstStyle/>
                    <a:p>
                      <a:endParaRPr lang="en-US" dirty="0"/>
                    </a:p>
                  </a:txBody>
                  <a:tcPr>
                    <a:lnB w="12700" cap="flat" cmpd="sng" algn="ctr">
                      <a:solidFill>
                        <a:schemeClr val="tx1"/>
                      </a:solidFill>
                      <a:prstDash val="solid"/>
                      <a:round/>
                      <a:headEnd type="none" w="med" len="med"/>
                      <a:tailEnd type="none" w="med" len="med"/>
                    </a:lnB>
                  </a:tcPr>
                </a:tc>
                <a:tc>
                  <a:txBody>
                    <a:bodyPr/>
                    <a:lstStyle/>
                    <a:p>
                      <a:endParaRPr lang="en-US" dirty="0"/>
                    </a:p>
                  </a:txBody>
                  <a:tcPr>
                    <a:lnB w="12700" cap="flat" cmpd="sng" algn="ctr">
                      <a:solidFill>
                        <a:schemeClr val="tx1"/>
                      </a:solidFill>
                      <a:prstDash val="solid"/>
                      <a:round/>
                      <a:headEnd type="none" w="med" len="med"/>
                      <a:tailEnd type="none" w="med" len="med"/>
                    </a:lnB>
                  </a:tcPr>
                </a:tc>
                <a:tc>
                  <a:txBody>
                    <a:bodyPr/>
                    <a:lstStyle/>
                    <a:p>
                      <a:endParaRPr lang="en-US" dirty="0"/>
                    </a:p>
                  </a:txBody>
                  <a:tcPr>
                    <a:lnB w="12700" cap="flat" cmpd="sng" algn="ctr">
                      <a:solidFill>
                        <a:schemeClr val="tx1"/>
                      </a:solidFill>
                      <a:prstDash val="solid"/>
                      <a:round/>
                      <a:headEnd type="none" w="med" len="med"/>
                      <a:tailEnd type="none" w="med" len="med"/>
                    </a:lnB>
                  </a:tcPr>
                </a:tc>
                <a:tc>
                  <a:txBody>
                    <a:bodyPr/>
                    <a:lstStyle/>
                    <a:p>
                      <a:endParaRPr lang="en-US" dirty="0"/>
                    </a:p>
                  </a:txBody>
                  <a:tcPr>
                    <a:lnB w="12700" cap="flat" cmpd="sng" algn="ctr">
                      <a:solidFill>
                        <a:schemeClr val="tx1"/>
                      </a:solidFill>
                      <a:prstDash val="solid"/>
                      <a:round/>
                      <a:headEnd type="none" w="med" len="med"/>
                      <a:tailEnd type="none" w="med" len="med"/>
                    </a:lnB>
                  </a:tcPr>
                </a:tc>
                <a:tc>
                  <a:txBody>
                    <a:bodyPr/>
                    <a:lstStyle/>
                    <a:p>
                      <a:endParaRPr lang="en-US" dirty="0"/>
                    </a:p>
                  </a:txBody>
                  <a:tcPr>
                    <a:lnB w="12700" cap="flat" cmpd="sng" algn="ctr">
                      <a:solidFill>
                        <a:schemeClr val="tx1"/>
                      </a:solidFill>
                      <a:prstDash val="solid"/>
                      <a:round/>
                      <a:headEnd type="none" w="med" len="med"/>
                      <a:tailEnd type="none" w="med" len="med"/>
                    </a:lnB>
                  </a:tcPr>
                </a:tc>
                <a:tc>
                  <a:txBody>
                    <a:bodyPr/>
                    <a:lstStyle/>
                    <a:p>
                      <a:endParaRPr lang="en-US" dirty="0"/>
                    </a:p>
                  </a:txBody>
                  <a:tcPr>
                    <a:lnB w="12700" cap="flat" cmpd="sng" algn="ctr">
                      <a:solidFill>
                        <a:schemeClr val="tx1"/>
                      </a:solidFill>
                      <a:prstDash val="solid"/>
                      <a:round/>
                      <a:headEnd type="none" w="med" len="med"/>
                      <a:tailEnd type="none" w="med" len="med"/>
                    </a:lnB>
                  </a:tcPr>
                </a:tc>
                <a:tc>
                  <a:txBody>
                    <a:bodyPr/>
                    <a:lstStyle/>
                    <a:p>
                      <a:endParaRPr lang="en-US" dirty="0"/>
                    </a:p>
                  </a:txBody>
                  <a:tcPr>
                    <a:lnB w="12700" cap="flat" cmpd="sng" algn="ctr">
                      <a:solidFill>
                        <a:schemeClr val="tx1"/>
                      </a:solidFill>
                      <a:prstDash val="solid"/>
                      <a:round/>
                      <a:headEnd type="none" w="med" len="med"/>
                      <a:tailEnd type="none" w="med" len="med"/>
                    </a:lnB>
                  </a:tcPr>
                </a:tc>
                <a:tc>
                  <a:txBody>
                    <a:bodyPr/>
                    <a:lstStyle/>
                    <a:p>
                      <a:endParaRPr lang="en-US" dirty="0"/>
                    </a:p>
                  </a:txBody>
                  <a:tcPr>
                    <a:lnB w="12700" cap="flat" cmpd="sng" algn="ctr">
                      <a:solidFill>
                        <a:schemeClr val="tx1"/>
                      </a:solidFill>
                      <a:prstDash val="solid"/>
                      <a:round/>
                      <a:headEnd type="none" w="med" len="med"/>
                      <a:tailEnd type="none" w="med" len="med"/>
                    </a:lnB>
                  </a:tcPr>
                </a:tc>
                <a:tc>
                  <a:txBody>
                    <a:bodyPr/>
                    <a:lstStyle/>
                    <a:p>
                      <a:r>
                        <a:rPr lang="en-US" dirty="0"/>
                        <a:t>      5</a:t>
                      </a:r>
                    </a:p>
                  </a:txBody>
                  <a:tcPr>
                    <a:lnB w="12700" cap="flat" cmpd="sng" algn="ctr">
                      <a:solidFill>
                        <a:schemeClr val="tx1"/>
                      </a:solidFill>
                      <a:prstDash val="solid"/>
                      <a:round/>
                      <a:headEnd type="none" w="med" len="med"/>
                      <a:tailEnd type="none" w="med" len="med"/>
                    </a:lnB>
                  </a:tcPr>
                </a:tc>
                <a:tc>
                  <a:txBody>
                    <a:bodyPr/>
                    <a:lstStyle/>
                    <a:p>
                      <a:r>
                        <a:rPr lang="en-US" dirty="0"/>
                        <a:t>   </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US" dirty="0"/>
                        <a:t>  [0]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[1]</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[2]</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[3]</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[4]</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[5]</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[6]</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[7]</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[8]</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[9]</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
        <p:nvSpPr>
          <p:cNvPr id="76" name="Down Arrow 14">
            <a:extLst>
              <a:ext uri="{FF2B5EF4-FFF2-40B4-BE49-F238E27FC236}">
                <a16:creationId xmlns:a16="http://schemas.microsoft.com/office/drawing/2014/main" id="{0AEA44E9-4441-4EFA-AE85-2787CD50CEBF}"/>
              </a:ext>
            </a:extLst>
          </p:cNvPr>
          <p:cNvSpPr/>
          <p:nvPr/>
        </p:nvSpPr>
        <p:spPr>
          <a:xfrm rot="10800000">
            <a:off x="10309117" y="3589937"/>
            <a:ext cx="180304" cy="276552"/>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78" name="TextBox 77">
            <a:extLst>
              <a:ext uri="{FF2B5EF4-FFF2-40B4-BE49-F238E27FC236}">
                <a16:creationId xmlns:a16="http://schemas.microsoft.com/office/drawing/2014/main" id="{FB31D4AF-B982-435F-BEFF-07CC71EE2D3C}"/>
              </a:ext>
            </a:extLst>
          </p:cNvPr>
          <p:cNvSpPr txBox="1"/>
          <p:nvPr/>
        </p:nvSpPr>
        <p:spPr>
          <a:xfrm>
            <a:off x="9915807" y="3939571"/>
            <a:ext cx="786619" cy="338554"/>
          </a:xfrm>
          <a:prstGeom prst="rect">
            <a:avLst/>
          </a:prstGeom>
          <a:noFill/>
        </p:spPr>
        <p:txBody>
          <a:bodyPr wrap="square" rtlCol="0">
            <a:spAutoFit/>
          </a:bodyPr>
          <a:lstStyle/>
          <a:p>
            <a:r>
              <a:rPr lang="en-US" sz="1600" b="1" dirty="0">
                <a:solidFill>
                  <a:schemeClr val="accent2"/>
                </a:solidFill>
                <a:latin typeface="Times New Roman" panose="02020603050405020304" pitchFamily="18" charset="0"/>
                <a:cs typeface="Times New Roman" panose="02020603050405020304" pitchFamily="18" charset="0"/>
              </a:rPr>
              <a:t>Front2 </a:t>
            </a:r>
          </a:p>
        </p:txBody>
      </p:sp>
      <p:sp>
        <p:nvSpPr>
          <p:cNvPr id="80" name="Down Arrow 14">
            <a:extLst>
              <a:ext uri="{FF2B5EF4-FFF2-40B4-BE49-F238E27FC236}">
                <a16:creationId xmlns:a16="http://schemas.microsoft.com/office/drawing/2014/main" id="{FBD2A82F-F1C4-4C3B-AF92-CD28EBAD734B}"/>
              </a:ext>
            </a:extLst>
          </p:cNvPr>
          <p:cNvSpPr/>
          <p:nvPr/>
        </p:nvSpPr>
        <p:spPr>
          <a:xfrm>
            <a:off x="9919498" y="2877159"/>
            <a:ext cx="180304" cy="27655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TextBox 81">
            <a:extLst>
              <a:ext uri="{FF2B5EF4-FFF2-40B4-BE49-F238E27FC236}">
                <a16:creationId xmlns:a16="http://schemas.microsoft.com/office/drawing/2014/main" id="{2B137E82-7B2D-4E75-8A08-5331054D4053}"/>
              </a:ext>
            </a:extLst>
          </p:cNvPr>
          <p:cNvSpPr txBox="1"/>
          <p:nvPr/>
        </p:nvSpPr>
        <p:spPr>
          <a:xfrm>
            <a:off x="9616340" y="2576948"/>
            <a:ext cx="786619" cy="338554"/>
          </a:xfrm>
          <a:prstGeom prst="rect">
            <a:avLst/>
          </a:prstGeom>
          <a:noFill/>
        </p:spPr>
        <p:txBody>
          <a:bodyPr wrap="square" rtlCol="0">
            <a:spAutoFit/>
          </a:bodyPr>
          <a:lstStyle/>
          <a:p>
            <a:r>
              <a:rPr lang="en-US" sz="1600" b="1" dirty="0">
                <a:solidFill>
                  <a:srgbClr val="0070C0"/>
                </a:solidFill>
                <a:latin typeface="Times New Roman" panose="02020603050405020304" pitchFamily="18" charset="0"/>
                <a:cs typeface="Times New Roman" panose="02020603050405020304" pitchFamily="18" charset="0"/>
              </a:rPr>
              <a:t>Rear2</a:t>
            </a:r>
            <a:r>
              <a:rPr lang="en-US" sz="1600" b="1" dirty="0">
                <a:solidFill>
                  <a:schemeClr val="accent2"/>
                </a:solidFill>
                <a:latin typeface="Times New Roman" panose="02020603050405020304" pitchFamily="18" charset="0"/>
                <a:cs typeface="Times New Roman" panose="02020603050405020304" pitchFamily="18" charset="0"/>
              </a:rPr>
              <a:t> </a:t>
            </a:r>
          </a:p>
        </p:txBody>
      </p:sp>
      <p:graphicFrame>
        <p:nvGraphicFramePr>
          <p:cNvPr id="84" name="Table 83">
            <a:extLst>
              <a:ext uri="{FF2B5EF4-FFF2-40B4-BE49-F238E27FC236}">
                <a16:creationId xmlns:a16="http://schemas.microsoft.com/office/drawing/2014/main" id="{9619267F-65FD-4B98-BC8D-E812AB75DE97}"/>
              </a:ext>
            </a:extLst>
          </p:cNvPr>
          <p:cNvGraphicFramePr>
            <a:graphicFrameLocks noGrp="1"/>
          </p:cNvGraphicFramePr>
          <p:nvPr>
            <p:extLst>
              <p:ext uri="{D42A27DB-BD31-4B8C-83A1-F6EECF244321}">
                <p14:modId xmlns:p14="http://schemas.microsoft.com/office/powerpoint/2010/main" val="383164831"/>
              </p:ext>
            </p:extLst>
          </p:nvPr>
        </p:nvGraphicFramePr>
        <p:xfrm>
          <a:off x="3503126" y="5081269"/>
          <a:ext cx="8128000" cy="741680"/>
        </p:xfrm>
        <a:graphic>
          <a:graphicData uri="http://schemas.openxmlformats.org/drawingml/2006/table">
            <a:tbl>
              <a:tblPr firstRow="1" bandRow="1">
                <a:tableStyleId>{5940675A-B579-460E-94D1-54222C63F5DA}</a:tableStyleId>
              </a:tblPr>
              <a:tblGrid>
                <a:gridCol w="812800">
                  <a:extLst>
                    <a:ext uri="{9D8B030D-6E8A-4147-A177-3AD203B41FA5}">
                      <a16:colId xmlns:a16="http://schemas.microsoft.com/office/drawing/2014/main" val="20000"/>
                    </a:ext>
                  </a:extLst>
                </a:gridCol>
                <a:gridCol w="812800">
                  <a:extLst>
                    <a:ext uri="{9D8B030D-6E8A-4147-A177-3AD203B41FA5}">
                      <a16:colId xmlns:a16="http://schemas.microsoft.com/office/drawing/2014/main" val="20001"/>
                    </a:ext>
                  </a:extLst>
                </a:gridCol>
                <a:gridCol w="812800">
                  <a:extLst>
                    <a:ext uri="{9D8B030D-6E8A-4147-A177-3AD203B41FA5}">
                      <a16:colId xmlns:a16="http://schemas.microsoft.com/office/drawing/2014/main" val="20002"/>
                    </a:ext>
                  </a:extLst>
                </a:gridCol>
                <a:gridCol w="812800">
                  <a:extLst>
                    <a:ext uri="{9D8B030D-6E8A-4147-A177-3AD203B41FA5}">
                      <a16:colId xmlns:a16="http://schemas.microsoft.com/office/drawing/2014/main" val="20003"/>
                    </a:ext>
                  </a:extLst>
                </a:gridCol>
                <a:gridCol w="812800">
                  <a:extLst>
                    <a:ext uri="{9D8B030D-6E8A-4147-A177-3AD203B41FA5}">
                      <a16:colId xmlns:a16="http://schemas.microsoft.com/office/drawing/2014/main" val="20004"/>
                    </a:ext>
                  </a:extLst>
                </a:gridCol>
                <a:gridCol w="812800">
                  <a:extLst>
                    <a:ext uri="{9D8B030D-6E8A-4147-A177-3AD203B41FA5}">
                      <a16:colId xmlns:a16="http://schemas.microsoft.com/office/drawing/2014/main" val="20005"/>
                    </a:ext>
                  </a:extLst>
                </a:gridCol>
                <a:gridCol w="812800">
                  <a:extLst>
                    <a:ext uri="{9D8B030D-6E8A-4147-A177-3AD203B41FA5}">
                      <a16:colId xmlns:a16="http://schemas.microsoft.com/office/drawing/2014/main" val="20006"/>
                    </a:ext>
                  </a:extLst>
                </a:gridCol>
                <a:gridCol w="812800">
                  <a:extLst>
                    <a:ext uri="{9D8B030D-6E8A-4147-A177-3AD203B41FA5}">
                      <a16:colId xmlns:a16="http://schemas.microsoft.com/office/drawing/2014/main" val="20007"/>
                    </a:ext>
                  </a:extLst>
                </a:gridCol>
                <a:gridCol w="812800">
                  <a:extLst>
                    <a:ext uri="{9D8B030D-6E8A-4147-A177-3AD203B41FA5}">
                      <a16:colId xmlns:a16="http://schemas.microsoft.com/office/drawing/2014/main" val="20008"/>
                    </a:ext>
                  </a:extLst>
                </a:gridCol>
                <a:gridCol w="812800">
                  <a:extLst>
                    <a:ext uri="{9D8B030D-6E8A-4147-A177-3AD203B41FA5}">
                      <a16:colId xmlns:a16="http://schemas.microsoft.com/office/drawing/2014/main" val="20009"/>
                    </a:ext>
                  </a:extLst>
                </a:gridCol>
              </a:tblGrid>
              <a:tr h="370840">
                <a:tc>
                  <a:txBody>
                    <a:bodyPr/>
                    <a:lstStyle/>
                    <a:p>
                      <a:endParaRPr lang="en-US" dirty="0"/>
                    </a:p>
                  </a:txBody>
                  <a:tcPr>
                    <a:lnB w="12700" cap="flat" cmpd="sng" algn="ctr">
                      <a:solidFill>
                        <a:schemeClr val="tx1"/>
                      </a:solidFill>
                      <a:prstDash val="solid"/>
                      <a:round/>
                      <a:headEnd type="none" w="med" len="med"/>
                      <a:tailEnd type="none" w="med" len="med"/>
                    </a:lnB>
                  </a:tcPr>
                </a:tc>
                <a:tc>
                  <a:txBody>
                    <a:bodyPr/>
                    <a:lstStyle/>
                    <a:p>
                      <a:endParaRPr lang="en-US" dirty="0"/>
                    </a:p>
                  </a:txBody>
                  <a:tcPr>
                    <a:lnB w="12700" cap="flat" cmpd="sng" algn="ctr">
                      <a:solidFill>
                        <a:schemeClr val="tx1"/>
                      </a:solidFill>
                      <a:prstDash val="solid"/>
                      <a:round/>
                      <a:headEnd type="none" w="med" len="med"/>
                      <a:tailEnd type="none" w="med" len="med"/>
                    </a:lnB>
                  </a:tcPr>
                </a:tc>
                <a:tc>
                  <a:txBody>
                    <a:bodyPr/>
                    <a:lstStyle/>
                    <a:p>
                      <a:endParaRPr lang="en-US" dirty="0"/>
                    </a:p>
                  </a:txBody>
                  <a:tcPr>
                    <a:lnB w="12700" cap="flat" cmpd="sng" algn="ctr">
                      <a:solidFill>
                        <a:schemeClr val="tx1"/>
                      </a:solidFill>
                      <a:prstDash val="solid"/>
                      <a:round/>
                      <a:headEnd type="none" w="med" len="med"/>
                      <a:tailEnd type="none" w="med" len="med"/>
                    </a:lnB>
                  </a:tcPr>
                </a:tc>
                <a:tc>
                  <a:txBody>
                    <a:bodyPr/>
                    <a:lstStyle/>
                    <a:p>
                      <a:endParaRPr lang="en-US" dirty="0"/>
                    </a:p>
                  </a:txBody>
                  <a:tcPr>
                    <a:lnB w="12700" cap="flat" cmpd="sng" algn="ctr">
                      <a:solidFill>
                        <a:schemeClr val="tx1"/>
                      </a:solidFill>
                      <a:prstDash val="solid"/>
                      <a:round/>
                      <a:headEnd type="none" w="med" len="med"/>
                      <a:tailEnd type="none" w="med" len="med"/>
                    </a:lnB>
                  </a:tcPr>
                </a:tc>
                <a:tc>
                  <a:txBody>
                    <a:bodyPr/>
                    <a:lstStyle/>
                    <a:p>
                      <a:endParaRPr lang="en-US" dirty="0"/>
                    </a:p>
                  </a:txBody>
                  <a:tcPr>
                    <a:lnB w="12700" cap="flat" cmpd="sng" algn="ctr">
                      <a:solidFill>
                        <a:schemeClr val="tx1"/>
                      </a:solidFill>
                      <a:prstDash val="solid"/>
                      <a:round/>
                      <a:headEnd type="none" w="med" len="med"/>
                      <a:tailEnd type="none" w="med" len="med"/>
                    </a:lnB>
                  </a:tcPr>
                </a:tc>
                <a:tc>
                  <a:txBody>
                    <a:bodyPr/>
                    <a:lstStyle/>
                    <a:p>
                      <a:endParaRPr lang="en-US" dirty="0"/>
                    </a:p>
                  </a:txBody>
                  <a:tcPr>
                    <a:lnB w="12700" cap="flat" cmpd="sng" algn="ctr">
                      <a:solidFill>
                        <a:schemeClr val="tx1"/>
                      </a:solidFill>
                      <a:prstDash val="solid"/>
                      <a:round/>
                      <a:headEnd type="none" w="med" len="med"/>
                      <a:tailEnd type="none" w="med" len="med"/>
                    </a:lnB>
                  </a:tcPr>
                </a:tc>
                <a:tc>
                  <a:txBody>
                    <a:bodyPr/>
                    <a:lstStyle/>
                    <a:p>
                      <a:endParaRPr lang="en-US" dirty="0"/>
                    </a:p>
                  </a:txBody>
                  <a:tcPr>
                    <a:lnB w="12700" cap="flat" cmpd="sng" algn="ctr">
                      <a:solidFill>
                        <a:schemeClr val="tx1"/>
                      </a:solidFill>
                      <a:prstDash val="solid"/>
                      <a:round/>
                      <a:headEnd type="none" w="med" len="med"/>
                      <a:tailEnd type="none" w="med" len="med"/>
                    </a:lnB>
                  </a:tcPr>
                </a:tc>
                <a:tc>
                  <a:txBody>
                    <a:bodyPr/>
                    <a:lstStyle/>
                    <a:p>
                      <a:endParaRPr lang="en-US" dirty="0"/>
                    </a:p>
                  </a:txBody>
                  <a:tcPr>
                    <a:lnB w="12700" cap="flat" cmpd="sng" algn="ctr">
                      <a:solidFill>
                        <a:schemeClr val="tx1"/>
                      </a:solidFill>
                      <a:prstDash val="solid"/>
                      <a:round/>
                      <a:headEnd type="none" w="med" len="med"/>
                      <a:tailEnd type="none" w="med" len="med"/>
                    </a:lnB>
                  </a:tcPr>
                </a:tc>
                <a:tc>
                  <a:txBody>
                    <a:bodyPr/>
                    <a:lstStyle/>
                    <a:p>
                      <a:r>
                        <a:rPr lang="en-US" dirty="0"/>
                        <a:t>      </a:t>
                      </a:r>
                    </a:p>
                  </a:txBody>
                  <a:tcPr>
                    <a:lnB w="12700" cap="flat" cmpd="sng" algn="ctr">
                      <a:solidFill>
                        <a:schemeClr val="tx1"/>
                      </a:solidFill>
                      <a:prstDash val="solid"/>
                      <a:round/>
                      <a:headEnd type="none" w="med" len="med"/>
                      <a:tailEnd type="none" w="med" len="med"/>
                    </a:lnB>
                  </a:tcPr>
                </a:tc>
                <a:tc>
                  <a:txBody>
                    <a:bodyPr/>
                    <a:lstStyle/>
                    <a:p>
                      <a:r>
                        <a:rPr lang="en-US" dirty="0"/>
                        <a:t>   </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US" dirty="0"/>
                        <a:t>  [0]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[1]</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[2]</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[3]</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[4]</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[5]</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[6]</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[7]</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[8]</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[9]</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
        <p:nvSpPr>
          <p:cNvPr id="3" name="Footer Placeholder 2">
            <a:extLst>
              <a:ext uri="{FF2B5EF4-FFF2-40B4-BE49-F238E27FC236}">
                <a16:creationId xmlns:a16="http://schemas.microsoft.com/office/drawing/2014/main" id="{1DAD833C-E2A9-453C-B842-7DDE16C61234}"/>
              </a:ext>
            </a:extLst>
          </p:cNvPr>
          <p:cNvSpPr>
            <a:spLocks noGrp="1"/>
          </p:cNvSpPr>
          <p:nvPr>
            <p:ph type="ftr" sz="quarter" idx="11"/>
          </p:nvPr>
        </p:nvSpPr>
        <p:spPr/>
        <p:txBody>
          <a:bodyPr/>
          <a:lstStyle/>
          <a:p>
            <a:r>
              <a:rPr lang="en-IN"/>
              <a:t>Dr Somaraju Suvvari                                                                                                        NITP -- CS3401</a:t>
            </a:r>
          </a:p>
        </p:txBody>
      </p:sp>
      <p:sp>
        <p:nvSpPr>
          <p:cNvPr id="4" name="Slide Number Placeholder 3">
            <a:extLst>
              <a:ext uri="{FF2B5EF4-FFF2-40B4-BE49-F238E27FC236}">
                <a16:creationId xmlns:a16="http://schemas.microsoft.com/office/drawing/2014/main" id="{DCCD50FA-06E3-43BF-A343-92494F90D3B5}"/>
              </a:ext>
            </a:extLst>
          </p:cNvPr>
          <p:cNvSpPr>
            <a:spLocks noGrp="1"/>
          </p:cNvSpPr>
          <p:nvPr>
            <p:ph type="sldNum" sz="quarter" idx="12"/>
          </p:nvPr>
        </p:nvSpPr>
        <p:spPr/>
        <p:txBody>
          <a:bodyPr/>
          <a:lstStyle/>
          <a:p>
            <a:fld id="{11B1A458-33C9-4BF4-B91A-A10851AC5830}" type="slidenum">
              <a:rPr lang="en-IN" smtClean="0"/>
              <a:t>46</a:t>
            </a:fld>
            <a:endParaRPr lang="en-IN"/>
          </a:p>
        </p:txBody>
      </p:sp>
    </p:spTree>
    <p:extLst>
      <p:ext uri="{BB962C8B-B14F-4D97-AF65-F5344CB8AC3E}">
        <p14:creationId xmlns:p14="http://schemas.microsoft.com/office/powerpoint/2010/main" val="2965463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6">
                                            <p:txEl>
                                              <p:pRg st="0" end="0"/>
                                            </p:txEl>
                                          </p:spTgt>
                                        </p:tgtEl>
                                        <p:attrNameLst>
                                          <p:attrName>style.visibility</p:attrName>
                                        </p:attrNameLst>
                                      </p:cBhvr>
                                      <p:to>
                                        <p:strVal val="visible"/>
                                      </p:to>
                                    </p:set>
                                    <p:animEffect transition="in" filter="wipe(down)">
                                      <p:cBhvr>
                                        <p:cTn id="7" dur="500"/>
                                        <p:tgtEl>
                                          <p:spTgt spid="3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6">
                                            <p:txEl>
                                              <p:pRg st="1" end="1"/>
                                            </p:txEl>
                                          </p:spTgt>
                                        </p:tgtEl>
                                        <p:attrNameLst>
                                          <p:attrName>style.visibility</p:attrName>
                                        </p:attrNameLst>
                                      </p:cBhvr>
                                      <p:to>
                                        <p:strVal val="visible"/>
                                      </p:to>
                                    </p:set>
                                    <p:animEffect transition="in" filter="wipe(down)">
                                      <p:cBhvr>
                                        <p:cTn id="12" dur="500"/>
                                        <p:tgtEl>
                                          <p:spTgt spid="36">
                                            <p:txEl>
                                              <p:pRg st="1" end="1"/>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36">
                                            <p:txEl>
                                              <p:pRg st="2" end="2"/>
                                            </p:txEl>
                                          </p:spTgt>
                                        </p:tgtEl>
                                        <p:attrNameLst>
                                          <p:attrName>style.visibility</p:attrName>
                                        </p:attrNameLst>
                                      </p:cBhvr>
                                      <p:to>
                                        <p:strVal val="visible"/>
                                      </p:to>
                                    </p:set>
                                    <p:animEffect transition="in" filter="wipe(down)">
                                      <p:cBhvr>
                                        <p:cTn id="15" dur="500"/>
                                        <p:tgtEl>
                                          <p:spTgt spid="36">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74"/>
                                        </p:tgtEl>
                                        <p:attrNameLst>
                                          <p:attrName>style.visibility</p:attrName>
                                        </p:attrNameLst>
                                      </p:cBhvr>
                                      <p:to>
                                        <p:strVal val="visible"/>
                                      </p:to>
                                    </p:set>
                                    <p:animEffect transition="in" filter="wipe(down)">
                                      <p:cBhvr>
                                        <p:cTn id="20" dur="500"/>
                                        <p:tgtEl>
                                          <p:spTgt spid="74"/>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80"/>
                                        </p:tgtEl>
                                        <p:attrNameLst>
                                          <p:attrName>style.visibility</p:attrName>
                                        </p:attrNameLst>
                                      </p:cBhvr>
                                      <p:to>
                                        <p:strVal val="visible"/>
                                      </p:to>
                                    </p:set>
                                    <p:animEffect transition="in" filter="wipe(down)">
                                      <p:cBhvr>
                                        <p:cTn id="23" dur="500"/>
                                        <p:tgtEl>
                                          <p:spTgt spid="80"/>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82"/>
                                        </p:tgtEl>
                                        <p:attrNameLst>
                                          <p:attrName>style.visibility</p:attrName>
                                        </p:attrNameLst>
                                      </p:cBhvr>
                                      <p:to>
                                        <p:strVal val="visible"/>
                                      </p:to>
                                    </p:set>
                                    <p:animEffect transition="in" filter="wipe(down)">
                                      <p:cBhvr>
                                        <p:cTn id="26" dur="500"/>
                                        <p:tgtEl>
                                          <p:spTgt spid="82"/>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76"/>
                                        </p:tgtEl>
                                        <p:attrNameLst>
                                          <p:attrName>style.visibility</p:attrName>
                                        </p:attrNameLst>
                                      </p:cBhvr>
                                      <p:to>
                                        <p:strVal val="visible"/>
                                      </p:to>
                                    </p:set>
                                    <p:animEffect transition="in" filter="wipe(down)">
                                      <p:cBhvr>
                                        <p:cTn id="29" dur="500"/>
                                        <p:tgtEl>
                                          <p:spTgt spid="76"/>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78"/>
                                        </p:tgtEl>
                                        <p:attrNameLst>
                                          <p:attrName>style.visibility</p:attrName>
                                        </p:attrNameLst>
                                      </p:cBhvr>
                                      <p:to>
                                        <p:strVal val="visible"/>
                                      </p:to>
                                    </p:set>
                                    <p:animEffect transition="in" filter="wipe(down)">
                                      <p:cBhvr>
                                        <p:cTn id="32" dur="500"/>
                                        <p:tgtEl>
                                          <p:spTgt spid="7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36">
                                            <p:txEl>
                                              <p:pRg st="7" end="7"/>
                                            </p:txEl>
                                          </p:spTgt>
                                        </p:tgtEl>
                                        <p:attrNameLst>
                                          <p:attrName>style.visibility</p:attrName>
                                        </p:attrNameLst>
                                      </p:cBhvr>
                                      <p:to>
                                        <p:strVal val="visible"/>
                                      </p:to>
                                    </p:set>
                                    <p:animEffect transition="in" filter="wipe(down)">
                                      <p:cBhvr>
                                        <p:cTn id="37" dur="500"/>
                                        <p:tgtEl>
                                          <p:spTgt spid="36">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36">
                                            <p:txEl>
                                              <p:pRg st="8" end="8"/>
                                            </p:txEl>
                                          </p:spTgt>
                                        </p:tgtEl>
                                        <p:attrNameLst>
                                          <p:attrName>style.visibility</p:attrName>
                                        </p:attrNameLst>
                                      </p:cBhvr>
                                      <p:to>
                                        <p:strVal val="visible"/>
                                      </p:to>
                                    </p:set>
                                    <p:animEffect transition="in" filter="wipe(down)">
                                      <p:cBhvr>
                                        <p:cTn id="42" dur="500"/>
                                        <p:tgtEl>
                                          <p:spTgt spid="36">
                                            <p:txEl>
                                              <p:pRg st="8" end="8"/>
                                            </p:txEl>
                                          </p:spTgt>
                                        </p:tgtEl>
                                      </p:cBhvr>
                                    </p:animEffect>
                                  </p:childTnLst>
                                </p:cTn>
                              </p:par>
                              <p:par>
                                <p:cTn id="43" presetID="22" presetClass="entr" presetSubtype="4" fill="hold" nodeType="withEffect">
                                  <p:stCondLst>
                                    <p:cond delay="0"/>
                                  </p:stCondLst>
                                  <p:childTnLst>
                                    <p:set>
                                      <p:cBhvr>
                                        <p:cTn id="44" dur="1" fill="hold">
                                          <p:stCondLst>
                                            <p:cond delay="0"/>
                                          </p:stCondLst>
                                        </p:cTn>
                                        <p:tgtEl>
                                          <p:spTgt spid="36">
                                            <p:txEl>
                                              <p:pRg st="9" end="9"/>
                                            </p:txEl>
                                          </p:spTgt>
                                        </p:tgtEl>
                                        <p:attrNameLst>
                                          <p:attrName>style.visibility</p:attrName>
                                        </p:attrNameLst>
                                      </p:cBhvr>
                                      <p:to>
                                        <p:strVal val="visible"/>
                                      </p:to>
                                    </p:set>
                                    <p:animEffect transition="in" filter="wipe(down)">
                                      <p:cBhvr>
                                        <p:cTn id="45" dur="500"/>
                                        <p:tgtEl>
                                          <p:spTgt spid="36">
                                            <p:txEl>
                                              <p:pRg st="9" end="9"/>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nodeType="clickEffect">
                                  <p:stCondLst>
                                    <p:cond delay="0"/>
                                  </p:stCondLst>
                                  <p:childTnLst>
                                    <p:set>
                                      <p:cBhvr>
                                        <p:cTn id="49" dur="1" fill="hold">
                                          <p:stCondLst>
                                            <p:cond delay="0"/>
                                          </p:stCondLst>
                                        </p:cTn>
                                        <p:tgtEl>
                                          <p:spTgt spid="84"/>
                                        </p:tgtEl>
                                        <p:attrNameLst>
                                          <p:attrName>style.visibility</p:attrName>
                                        </p:attrNameLst>
                                      </p:cBhvr>
                                      <p:to>
                                        <p:strVal val="visible"/>
                                      </p:to>
                                    </p:set>
                                    <p:animEffect transition="in" filter="wipe(down)">
                                      <p:cBhvr>
                                        <p:cTn id="50" dur="500"/>
                                        <p:tgtEl>
                                          <p:spTgt spid="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P spid="78" grpId="0"/>
      <p:bldP spid="80" grpId="0" animBg="1"/>
      <p:bldP spid="82"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C77D3B-36E9-4FB5-B6D6-B44E20FBCDFB}"/>
              </a:ext>
            </a:extLst>
          </p:cNvPr>
          <p:cNvSpPr>
            <a:spLocks noGrp="1"/>
          </p:cNvSpPr>
          <p:nvPr>
            <p:ph idx="1"/>
          </p:nvPr>
        </p:nvSpPr>
        <p:spPr>
          <a:xfrm>
            <a:off x="838200" y="970384"/>
            <a:ext cx="10515600" cy="5206579"/>
          </a:xfrm>
        </p:spPr>
        <p:txBody>
          <a:bodyPr/>
          <a:lstStyle/>
          <a:p>
            <a:pPr marL="0" indent="0">
              <a:buNone/>
            </a:pPr>
            <a:endParaRPr lang="en-US" b="1" dirty="0">
              <a:latin typeface="Times New Roman" panose="02020603050405020304" pitchFamily="18" charset="0"/>
              <a:cs typeface="Times New Roman" panose="02020603050405020304" pitchFamily="18" charset="0"/>
            </a:endParaRPr>
          </a:p>
          <a:p>
            <a:pPr marL="0" indent="0">
              <a:buNone/>
            </a:pPr>
            <a:endParaRPr lang="en-US" sz="2800" b="1" dirty="0">
              <a:latin typeface="Times New Roman" panose="02020603050405020304" pitchFamily="18" charset="0"/>
              <a:cs typeface="Times New Roman" panose="02020603050405020304" pitchFamily="18" charset="0"/>
            </a:endParaRPr>
          </a:p>
          <a:p>
            <a:pPr marL="0" indent="0">
              <a:buNone/>
            </a:pPr>
            <a:endParaRPr lang="en-US" b="1" dirty="0">
              <a:latin typeface="Times New Roman" panose="02020603050405020304" pitchFamily="18" charset="0"/>
              <a:cs typeface="Times New Roman" panose="02020603050405020304" pitchFamily="18" charset="0"/>
            </a:endParaRPr>
          </a:p>
          <a:p>
            <a:pPr marL="0" indent="0">
              <a:buNone/>
            </a:pPr>
            <a:endParaRPr lang="en-US" sz="2800" b="1" dirty="0">
              <a:latin typeface="Times New Roman" panose="02020603050405020304" pitchFamily="18" charset="0"/>
              <a:cs typeface="Times New Roman" panose="02020603050405020304" pitchFamily="18" charset="0"/>
            </a:endParaRPr>
          </a:p>
          <a:p>
            <a:pPr marL="0" indent="0">
              <a:buNone/>
            </a:pPr>
            <a:r>
              <a:rPr lang="en-US" sz="2800" b="1" dirty="0">
                <a:latin typeface="Times New Roman" panose="02020603050405020304" pitchFamily="18" charset="0"/>
                <a:cs typeface="Times New Roman" panose="02020603050405020304" pitchFamily="18" charset="0"/>
              </a:rPr>
              <a:t>	Implementation of Simple Queue Using Singly </a:t>
            </a:r>
            <a:r>
              <a:rPr lang="en-US" b="1" dirty="0">
                <a:latin typeface="Times New Roman" panose="02020603050405020304" pitchFamily="18" charset="0"/>
                <a:cs typeface="Times New Roman" panose="02020603050405020304" pitchFamily="18" charset="0"/>
              </a:rPr>
              <a:t>Linked List</a:t>
            </a:r>
            <a:endParaRPr lang="en-IN" dirty="0"/>
          </a:p>
        </p:txBody>
      </p:sp>
      <p:sp>
        <p:nvSpPr>
          <p:cNvPr id="4" name="Footer Placeholder 3">
            <a:extLst>
              <a:ext uri="{FF2B5EF4-FFF2-40B4-BE49-F238E27FC236}">
                <a16:creationId xmlns:a16="http://schemas.microsoft.com/office/drawing/2014/main" id="{9529F5C6-D07C-440D-8A50-96865D2B4488}"/>
              </a:ext>
            </a:extLst>
          </p:cNvPr>
          <p:cNvSpPr>
            <a:spLocks noGrp="1"/>
          </p:cNvSpPr>
          <p:nvPr>
            <p:ph type="ftr" sz="quarter" idx="11"/>
          </p:nvPr>
        </p:nvSpPr>
        <p:spPr/>
        <p:txBody>
          <a:bodyPr/>
          <a:lstStyle/>
          <a:p>
            <a:r>
              <a:rPr lang="en-IN"/>
              <a:t>Dr Somaraju Suvvari                                                                                                        NITP -- CS3401</a:t>
            </a:r>
          </a:p>
        </p:txBody>
      </p:sp>
      <p:sp>
        <p:nvSpPr>
          <p:cNvPr id="5" name="Slide Number Placeholder 4">
            <a:extLst>
              <a:ext uri="{FF2B5EF4-FFF2-40B4-BE49-F238E27FC236}">
                <a16:creationId xmlns:a16="http://schemas.microsoft.com/office/drawing/2014/main" id="{A78B497C-9A4A-4887-8923-BB3D24DD90E8}"/>
              </a:ext>
            </a:extLst>
          </p:cNvPr>
          <p:cNvSpPr>
            <a:spLocks noGrp="1"/>
          </p:cNvSpPr>
          <p:nvPr>
            <p:ph type="sldNum" sz="quarter" idx="12"/>
          </p:nvPr>
        </p:nvSpPr>
        <p:spPr/>
        <p:txBody>
          <a:bodyPr/>
          <a:lstStyle/>
          <a:p>
            <a:fld id="{11B1A458-33C9-4BF4-B91A-A10851AC5830}" type="slidenum">
              <a:rPr lang="en-IN" smtClean="0"/>
              <a:t>47</a:t>
            </a:fld>
            <a:endParaRPr lang="en-IN"/>
          </a:p>
        </p:txBody>
      </p:sp>
    </p:spTree>
    <p:extLst>
      <p:ext uri="{BB962C8B-B14F-4D97-AF65-F5344CB8AC3E}">
        <p14:creationId xmlns:p14="http://schemas.microsoft.com/office/powerpoint/2010/main" val="295051933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41984" y="225167"/>
            <a:ext cx="7333861" cy="717226"/>
          </a:xfrm>
        </p:spPr>
        <p:txBody>
          <a:bodyPr>
            <a:normAutofit fontScale="90000"/>
          </a:bodyPr>
          <a:lstStyle/>
          <a:p>
            <a:pPr algn="ctr"/>
            <a:r>
              <a:rPr lang="en-US" sz="3600" dirty="0">
                <a:latin typeface="Times New Roman" panose="02020603050405020304" pitchFamily="18" charset="0"/>
                <a:cs typeface="Times New Roman" panose="02020603050405020304" pitchFamily="18" charset="0"/>
              </a:rPr>
              <a:t>Simple Queue ADT (Linked List Based)</a:t>
            </a:r>
          </a:p>
        </p:txBody>
      </p:sp>
      <p:sp>
        <p:nvSpPr>
          <p:cNvPr id="3" name="Content Placeholder 2"/>
          <p:cNvSpPr>
            <a:spLocks noGrp="1"/>
          </p:cNvSpPr>
          <p:nvPr>
            <p:ph idx="1"/>
          </p:nvPr>
        </p:nvSpPr>
        <p:spPr>
          <a:xfrm>
            <a:off x="838200" y="1026367"/>
            <a:ext cx="10515600" cy="5150596"/>
          </a:xfrm>
        </p:spPr>
        <p:txBody>
          <a:bodyPr>
            <a:normAutofit fontScale="85000" lnSpcReduction="20000"/>
          </a:bodyPr>
          <a:lstStyle/>
          <a:p>
            <a:pPr marL="0" indent="0">
              <a:lnSpc>
                <a:spcPct val="150000"/>
              </a:lnSpc>
              <a:buNone/>
            </a:pPr>
            <a:r>
              <a:rPr lang="en-US" sz="2400" dirty="0">
                <a:latin typeface="Times New Roman" panose="02020603050405020304" pitchFamily="18" charset="0"/>
                <a:cs typeface="Times New Roman" panose="02020603050405020304" pitchFamily="18" charset="0"/>
              </a:rPr>
              <a:t>// Define the queue</a:t>
            </a:r>
          </a:p>
          <a:p>
            <a:pPr marL="0" indent="0">
              <a:lnSpc>
                <a:spcPct val="150000"/>
              </a:lnSpc>
              <a:spcBef>
                <a:spcPts val="0"/>
              </a:spcBef>
              <a:buNone/>
            </a:pPr>
            <a:r>
              <a:rPr lang="en-US" sz="2400" dirty="0">
                <a:latin typeface="Times New Roman" panose="02020603050405020304" pitchFamily="18" charset="0"/>
                <a:cs typeface="Times New Roman" panose="02020603050405020304" pitchFamily="18" charset="0"/>
              </a:rPr>
              <a:t>typedef struct QUEUE Q;</a:t>
            </a:r>
          </a:p>
          <a:p>
            <a:pPr marL="0" indent="0">
              <a:lnSpc>
                <a:spcPct val="150000"/>
              </a:lnSpc>
              <a:spcBef>
                <a:spcPts val="0"/>
              </a:spcBef>
              <a:buNone/>
            </a:pPr>
            <a:r>
              <a:rPr lang="en-US" sz="2400" dirty="0">
                <a:latin typeface="Times New Roman" panose="02020603050405020304" pitchFamily="18" charset="0"/>
                <a:cs typeface="Times New Roman" panose="02020603050405020304" pitchFamily="18" charset="0"/>
              </a:rPr>
              <a:t>struct QUEUE</a:t>
            </a:r>
          </a:p>
          <a:p>
            <a:pPr marL="0" indent="0">
              <a:lnSpc>
                <a:spcPct val="150000"/>
              </a:lnSpc>
              <a:spcBef>
                <a:spcPts val="0"/>
              </a:spcBef>
              <a:buNone/>
            </a:pPr>
            <a:r>
              <a:rPr lang="en-US" sz="2400" dirty="0">
                <a:latin typeface="Times New Roman" panose="02020603050405020304" pitchFamily="18" charset="0"/>
                <a:cs typeface="Times New Roman" panose="02020603050405020304" pitchFamily="18" charset="0"/>
              </a:rPr>
              <a:t>{  Element Type  data;</a:t>
            </a:r>
          </a:p>
          <a:p>
            <a:pPr marL="0" indent="0">
              <a:lnSpc>
                <a:spcPct val="150000"/>
              </a:lnSpc>
              <a:spcBef>
                <a:spcPts val="0"/>
              </a:spcBef>
              <a:buNone/>
            </a:pPr>
            <a:r>
              <a:rPr lang="en-US" sz="2400" dirty="0">
                <a:latin typeface="Times New Roman" panose="02020603050405020304" pitchFamily="18" charset="0"/>
                <a:cs typeface="Times New Roman" panose="02020603050405020304" pitchFamily="18" charset="0"/>
              </a:rPr>
              <a:t>    Q *next;</a:t>
            </a:r>
          </a:p>
          <a:p>
            <a:pPr marL="0" indent="0">
              <a:lnSpc>
                <a:spcPct val="150000"/>
              </a:lnSpc>
              <a:spcBef>
                <a:spcPts val="0"/>
              </a:spcBef>
              <a:buNone/>
            </a:pPr>
            <a:r>
              <a:rPr lang="en-US" sz="2400" dirty="0">
                <a:latin typeface="Times New Roman" panose="02020603050405020304" pitchFamily="18" charset="0"/>
                <a:cs typeface="Times New Roman" panose="02020603050405020304" pitchFamily="18" charset="0"/>
              </a:rPr>
              <a:t>}*front = NULL, *rear=NULL;</a:t>
            </a:r>
          </a:p>
          <a:p>
            <a:pPr marL="0" indent="0">
              <a:lnSpc>
                <a:spcPct val="150000"/>
              </a:lnSpc>
              <a:buNone/>
            </a:pPr>
            <a:r>
              <a:rPr lang="en-US" sz="2400" dirty="0">
                <a:solidFill>
                  <a:srgbClr val="FF0000"/>
                </a:solidFill>
                <a:latin typeface="Times New Roman" panose="02020603050405020304" pitchFamily="18" charset="0"/>
                <a:cs typeface="Times New Roman" panose="02020603050405020304" pitchFamily="18" charset="0"/>
              </a:rPr>
              <a:t>Element Type Queue[MAX];</a:t>
            </a:r>
          </a:p>
          <a:p>
            <a:pPr marL="0" indent="0">
              <a:lnSpc>
                <a:spcPct val="150000"/>
              </a:lnSpc>
              <a:buNone/>
            </a:pPr>
            <a:r>
              <a:rPr lang="en-US" sz="2400" dirty="0">
                <a:latin typeface="Times New Roman" panose="02020603050405020304" pitchFamily="18" charset="0"/>
                <a:cs typeface="Times New Roman" panose="02020603050405020304" pitchFamily="18" charset="0"/>
              </a:rPr>
              <a:t>// Define the set of operations on queue</a:t>
            </a:r>
          </a:p>
          <a:p>
            <a:pPr marL="0" indent="0">
              <a:lnSpc>
                <a:spcPct val="150000"/>
              </a:lnSpc>
              <a:buNone/>
            </a:pPr>
            <a:r>
              <a:rPr lang="en-US" sz="2400" dirty="0">
                <a:latin typeface="Times New Roman" panose="02020603050405020304" pitchFamily="18" charset="0"/>
                <a:cs typeface="Times New Roman" panose="02020603050405020304" pitchFamily="18" charset="0"/>
              </a:rPr>
              <a:t>void enQueu(Q *, Q*, Element Type);  // front, rear, Element Type</a:t>
            </a:r>
          </a:p>
          <a:p>
            <a:pPr marL="0" indent="0">
              <a:lnSpc>
                <a:spcPct val="150000"/>
              </a:lnSpc>
              <a:buNone/>
            </a:pPr>
            <a:r>
              <a:rPr lang="en-US" sz="2400" dirty="0">
                <a:latin typeface="Times New Roman" panose="02020603050405020304" pitchFamily="18" charset="0"/>
                <a:cs typeface="Times New Roman" panose="02020603050405020304" pitchFamily="18" charset="0"/>
              </a:rPr>
              <a:t>Element Type deQueue(Q *, Q*); //front, rear, </a:t>
            </a:r>
          </a:p>
          <a:p>
            <a:pPr marL="0" indent="0">
              <a:lnSpc>
                <a:spcPct val="150000"/>
              </a:lnSpc>
              <a:buNone/>
            </a:pPr>
            <a:r>
              <a:rPr lang="en-US" sz="2400" dirty="0">
                <a:latin typeface="Times New Roman" panose="02020603050405020304" pitchFamily="18" charset="0"/>
                <a:cs typeface="Times New Roman" panose="02020603050405020304" pitchFamily="18" charset="0"/>
              </a:rPr>
              <a:t>void Display(Q *,Q *);</a:t>
            </a:r>
          </a:p>
        </p:txBody>
      </p:sp>
      <p:sp>
        <p:nvSpPr>
          <p:cNvPr id="5" name="Footer Placeholder 4">
            <a:extLst>
              <a:ext uri="{FF2B5EF4-FFF2-40B4-BE49-F238E27FC236}">
                <a16:creationId xmlns:a16="http://schemas.microsoft.com/office/drawing/2014/main" id="{77F3EC33-10BD-4109-B417-1ADA80256D0D}"/>
              </a:ext>
            </a:extLst>
          </p:cNvPr>
          <p:cNvSpPr>
            <a:spLocks noGrp="1"/>
          </p:cNvSpPr>
          <p:nvPr>
            <p:ph type="ftr" sz="quarter" idx="11"/>
          </p:nvPr>
        </p:nvSpPr>
        <p:spPr/>
        <p:txBody>
          <a:bodyPr/>
          <a:lstStyle/>
          <a:p>
            <a:r>
              <a:rPr lang="en-US"/>
              <a:t>Dr Somaraju Suvvari                                                                                                        NITP -- CS3401</a:t>
            </a:r>
          </a:p>
        </p:txBody>
      </p:sp>
      <p:sp>
        <p:nvSpPr>
          <p:cNvPr id="6" name="Slide Number Placeholder 5">
            <a:extLst>
              <a:ext uri="{FF2B5EF4-FFF2-40B4-BE49-F238E27FC236}">
                <a16:creationId xmlns:a16="http://schemas.microsoft.com/office/drawing/2014/main" id="{D4BBBB62-25C1-46FE-946A-CB49E909386A}"/>
              </a:ext>
            </a:extLst>
          </p:cNvPr>
          <p:cNvSpPr>
            <a:spLocks noGrp="1"/>
          </p:cNvSpPr>
          <p:nvPr>
            <p:ph type="sldNum" sz="quarter" idx="12"/>
          </p:nvPr>
        </p:nvSpPr>
        <p:spPr/>
        <p:txBody>
          <a:bodyPr/>
          <a:lstStyle/>
          <a:p>
            <a:fld id="{67D43647-D22D-4492-8DE9-AF3D87B5E9CD}" type="slidenum">
              <a:rPr lang="en-US" smtClean="0"/>
              <a:t>48</a:t>
            </a:fld>
            <a:endParaRPr lang="en-US"/>
          </a:p>
        </p:txBody>
      </p:sp>
    </p:spTree>
    <p:extLst>
      <p:ext uri="{BB962C8B-B14F-4D97-AF65-F5344CB8AC3E}">
        <p14:creationId xmlns:p14="http://schemas.microsoft.com/office/powerpoint/2010/main" val="224918480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4522" y="102637"/>
            <a:ext cx="7996335" cy="694873"/>
          </a:xfrm>
        </p:spPr>
        <p:txBody>
          <a:bodyPr>
            <a:normAutofit/>
          </a:bodyPr>
          <a:lstStyle/>
          <a:p>
            <a:pPr algn="ctr"/>
            <a:r>
              <a:rPr lang="en-US" sz="3600" b="1" dirty="0">
                <a:solidFill>
                  <a:schemeClr val="accent1"/>
                </a:solidFill>
                <a:latin typeface="Times New Roman" panose="02020603050405020304" pitchFamily="18" charset="0"/>
                <a:cs typeface="Times New Roman" panose="02020603050405020304" pitchFamily="18" charset="0"/>
              </a:rPr>
              <a:t>enQueue</a:t>
            </a:r>
            <a:endParaRPr lang="en-US" sz="3600" dirty="0">
              <a:solidFill>
                <a:schemeClr val="accent1"/>
              </a:solidFill>
              <a:latin typeface="Times New Roman" panose="02020603050405020304" pitchFamily="18" charset="0"/>
              <a:cs typeface="Times New Roman" panose="02020603050405020304" pitchFamily="18" charset="0"/>
            </a:endParaRPr>
          </a:p>
        </p:txBody>
      </p:sp>
      <p:sp>
        <p:nvSpPr>
          <p:cNvPr id="5" name="Rectangle 4"/>
          <p:cNvSpPr/>
          <p:nvPr/>
        </p:nvSpPr>
        <p:spPr>
          <a:xfrm>
            <a:off x="332791" y="797510"/>
            <a:ext cx="11433111" cy="6119945"/>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en-US" sz="2400" b="1" dirty="0">
                <a:solidFill>
                  <a:srgbClr val="E00D50"/>
                </a:solidFill>
                <a:latin typeface="Times New Roman" panose="02020603050405020304" pitchFamily="18" charset="0"/>
                <a:cs typeface="Times New Roman" panose="02020603050405020304" pitchFamily="18" charset="0"/>
              </a:rPr>
              <a:t>enQueue(Q *front, Q *rear, Element Type value) – </a:t>
            </a:r>
          </a:p>
          <a:p>
            <a:pPr marL="742950" lvl="1" indent="-285750" algn="just">
              <a:lnSpc>
                <a:spcPct val="150000"/>
              </a:lnSpc>
              <a:buFont typeface="Arial" panose="020B0604020202020204" pitchFamily="34" charset="0"/>
              <a:buChar char="•"/>
            </a:pPr>
            <a:r>
              <a:rPr lang="en-US" sz="2400" b="1" dirty="0">
                <a:solidFill>
                  <a:srgbClr val="E00D50"/>
                </a:solidFill>
                <a:latin typeface="Times New Roman" panose="02020603050405020304" pitchFamily="18" charset="0"/>
                <a:cs typeface="Times New Roman" panose="02020603050405020304" pitchFamily="18" charset="0"/>
              </a:rPr>
              <a:t>Inserting value into the queue</a:t>
            </a:r>
          </a:p>
          <a:p>
            <a:pPr marL="285750" indent="-285750" algn="just">
              <a:lnSpc>
                <a:spcPct val="150000"/>
              </a:lnSpc>
              <a:buFont typeface="Arial" panose="020B0604020202020204" pitchFamily="34" charset="0"/>
              <a:buChar char="•"/>
            </a:pPr>
            <a:r>
              <a:rPr lang="en-US" sz="2400" dirty="0">
                <a:solidFill>
                  <a:srgbClr val="333333"/>
                </a:solidFill>
                <a:latin typeface="Times New Roman" panose="02020603050405020304" pitchFamily="18" charset="0"/>
                <a:cs typeface="Times New Roman" panose="02020603050405020304" pitchFamily="18" charset="0"/>
              </a:rPr>
              <a:t>We can use the following steps to insert an element into the queue...</a:t>
            </a:r>
          </a:p>
          <a:p>
            <a:pPr algn="just">
              <a:lnSpc>
                <a:spcPct val="150000"/>
              </a:lnSpc>
            </a:pPr>
            <a:r>
              <a:rPr lang="en-US" sz="2400" b="1" dirty="0">
                <a:solidFill>
                  <a:srgbClr val="162F59"/>
                </a:solidFill>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Step 1 - </a:t>
            </a:r>
            <a:r>
              <a:rPr lang="en-US" sz="2400" dirty="0">
                <a:latin typeface="Times New Roman" panose="02020603050405020304" pitchFamily="18" charset="0"/>
                <a:cs typeface="Times New Roman" panose="02020603050405020304" pitchFamily="18" charset="0"/>
              </a:rPr>
              <a:t> create a </a:t>
            </a:r>
            <a:r>
              <a:rPr lang="en-US" sz="2400" dirty="0" err="1">
                <a:latin typeface="Times New Roman" panose="02020603050405020304" pitchFamily="18" charset="0"/>
                <a:cs typeface="Times New Roman" panose="02020603050405020304" pitchFamily="18" charset="0"/>
              </a:rPr>
              <a:t>new_node</a:t>
            </a:r>
            <a:r>
              <a:rPr lang="en-US" sz="2400" dirty="0">
                <a:latin typeface="Times New Roman" panose="02020603050405020304" pitchFamily="18" charset="0"/>
                <a:cs typeface="Times New Roman" panose="02020603050405020304" pitchFamily="18" charset="0"/>
              </a:rPr>
              <a:t>. If </a:t>
            </a:r>
            <a:r>
              <a:rPr lang="en-US" sz="2400" dirty="0" err="1">
                <a:latin typeface="Times New Roman" panose="02020603050405020304" pitchFamily="18" charset="0"/>
                <a:cs typeface="Times New Roman" panose="02020603050405020304" pitchFamily="18" charset="0"/>
              </a:rPr>
              <a:t>new_node</a:t>
            </a:r>
            <a:r>
              <a:rPr lang="en-US" sz="2400" dirty="0">
                <a:latin typeface="Times New Roman" panose="02020603050405020304" pitchFamily="18" charset="0"/>
                <a:cs typeface="Times New Roman" panose="02020603050405020304" pitchFamily="18" charset="0"/>
              </a:rPr>
              <a:t> creation failed, then display </a:t>
            </a:r>
            <a:r>
              <a:rPr lang="en-US" sz="2400" b="1" dirty="0">
                <a:latin typeface="Times New Roman" panose="02020603050405020304" pitchFamily="18" charset="0"/>
                <a:cs typeface="Times New Roman" panose="02020603050405020304" pitchFamily="18" charset="0"/>
              </a:rPr>
              <a:t>“Queue is FULL!!! </a:t>
            </a: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                Insertion is not possible!!!"</a:t>
            </a:r>
            <a:r>
              <a:rPr lang="en-US" sz="2400" dirty="0">
                <a:latin typeface="Times New Roman" panose="02020603050405020304" pitchFamily="18" charset="0"/>
                <a:cs typeface="Times New Roman" panose="02020603050405020304" pitchFamily="18" charset="0"/>
              </a:rPr>
              <a:t> and terminate the function.</a:t>
            </a:r>
          </a:p>
          <a:p>
            <a:pPr algn="just">
              <a:lnSpc>
                <a:spcPct val="150000"/>
              </a:lnSpc>
            </a:pPr>
            <a:r>
              <a:rPr lang="en-US" sz="2400" b="1" dirty="0">
                <a:latin typeface="Times New Roman" panose="02020603050405020304" pitchFamily="18" charset="0"/>
                <a:cs typeface="Times New Roman" panose="02020603050405020304" pitchFamily="18" charset="0"/>
              </a:rPr>
              <a:t>Step 2 - </a:t>
            </a:r>
            <a:r>
              <a:rPr lang="en-US" sz="2400" dirty="0">
                <a:latin typeface="Times New Roman" panose="02020603050405020304" pitchFamily="18" charset="0"/>
                <a:cs typeface="Times New Roman" panose="02020603050405020304" pitchFamily="18" charset="0"/>
              </a:rPr>
              <a:t>If Queue is </a:t>
            </a:r>
            <a:r>
              <a:rPr lang="en-US" sz="2400" b="1" dirty="0">
                <a:latin typeface="Times New Roman" panose="02020603050405020304" pitchFamily="18" charset="0"/>
                <a:cs typeface="Times New Roman" panose="02020603050405020304" pitchFamily="18" charset="0"/>
              </a:rPr>
              <a:t>NOT FULL</a:t>
            </a:r>
            <a:r>
              <a:rPr lang="en-US" sz="2400" dirty="0">
                <a:latin typeface="Times New Roman" panose="02020603050405020304" pitchFamily="18" charset="0"/>
                <a:cs typeface="Times New Roman" panose="02020603050405020304" pitchFamily="18" charset="0"/>
              </a:rPr>
              <a:t>, then insert the value in the new_node and </a:t>
            </a:r>
            <a:r>
              <a:rPr lang="en-US" sz="2400" b="1" dirty="0">
                <a:latin typeface="Times New Roman" panose="02020603050405020304" pitchFamily="18" charset="0"/>
                <a:cs typeface="Times New Roman" panose="02020603050405020304" pitchFamily="18" charset="0"/>
              </a:rPr>
              <a:t>NULL</a:t>
            </a:r>
            <a:r>
              <a:rPr lang="en-US" sz="2400" dirty="0">
                <a:latin typeface="Times New Roman" panose="02020603050405020304" pitchFamily="18" charset="0"/>
                <a:cs typeface="Times New Roman" panose="02020603050405020304" pitchFamily="18" charset="0"/>
              </a:rPr>
              <a:t> to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new_node </a:t>
            </a:r>
            <a:r>
              <a:rPr lang="en-US" sz="2400" b="1" dirty="0">
                <a:latin typeface="Times New Roman" panose="02020603050405020304" pitchFamily="18" charset="0"/>
                <a:cs typeface="Times New Roman" panose="02020603050405020304" pitchFamily="18" charset="0"/>
                <a:sym typeface="Wingdings" panose="05000000000000000000" pitchFamily="2" charset="2"/>
              </a:rPr>
              <a:t> next</a:t>
            </a:r>
            <a:r>
              <a:rPr lang="en-US" sz="2400" dirty="0">
                <a:latin typeface="Times New Roman" panose="02020603050405020304" pitchFamily="18" charset="0"/>
                <a:cs typeface="Times New Roman" panose="02020603050405020304" pitchFamily="18" charset="0"/>
              </a:rPr>
              <a:t> .</a:t>
            </a:r>
            <a:endParaRPr lang="en-US" sz="2400" b="1" dirty="0">
              <a:latin typeface="Times New Roman" panose="02020603050405020304" pitchFamily="18" charset="0"/>
              <a:cs typeface="Times New Roman" panose="02020603050405020304" pitchFamily="18" charset="0"/>
            </a:endParaRPr>
          </a:p>
          <a:p>
            <a:pPr algn="just">
              <a:lnSpc>
                <a:spcPct val="150000"/>
              </a:lnSpc>
            </a:pPr>
            <a:r>
              <a:rPr lang="en-US" sz="2400" b="1" dirty="0">
                <a:latin typeface="Times New Roman" panose="02020603050405020304" pitchFamily="18" charset="0"/>
                <a:cs typeface="Times New Roman" panose="02020603050405020304" pitchFamily="18" charset="0"/>
              </a:rPr>
              <a:t>Step 3</a:t>
            </a:r>
            <a:r>
              <a:rPr lang="en-US" sz="2400" dirty="0">
                <a:latin typeface="Times New Roman" panose="02020603050405020304" pitchFamily="18" charset="0"/>
                <a:cs typeface="Times New Roman" panose="02020603050405020304" pitchFamily="18" charset="0"/>
              </a:rPr>
              <a:t> – If </a:t>
            </a:r>
            <a:r>
              <a:rPr lang="en-US" sz="2400" b="1" dirty="0">
                <a:latin typeface="Times New Roman" panose="02020603050405020304" pitchFamily="18" charset="0"/>
                <a:cs typeface="Times New Roman" panose="02020603050405020304" pitchFamily="18" charset="0"/>
              </a:rPr>
              <a:t>rear == NULL, </a:t>
            </a:r>
            <a:r>
              <a:rPr lang="en-US" sz="2400" dirty="0">
                <a:latin typeface="Times New Roman" panose="02020603050405020304" pitchFamily="18" charset="0"/>
                <a:cs typeface="Times New Roman" panose="02020603050405020304" pitchFamily="18" charset="0"/>
              </a:rPr>
              <a:t>then assign</a:t>
            </a:r>
            <a:r>
              <a:rPr lang="en-US" sz="2400" b="1" dirty="0">
                <a:latin typeface="Times New Roman" panose="02020603050405020304" pitchFamily="18" charset="0"/>
                <a:cs typeface="Times New Roman" panose="02020603050405020304" pitchFamily="18" charset="0"/>
              </a:rPr>
              <a:t> new_node </a:t>
            </a:r>
            <a:r>
              <a:rPr lang="en-US" sz="2400" dirty="0">
                <a:latin typeface="Times New Roman" panose="02020603050405020304" pitchFamily="18" charset="0"/>
                <a:cs typeface="Times New Roman" panose="02020603050405020304" pitchFamily="18" charset="0"/>
              </a:rPr>
              <a:t>to</a:t>
            </a:r>
            <a:r>
              <a:rPr lang="en-US" sz="2400" b="1" dirty="0">
                <a:latin typeface="Times New Roman" panose="02020603050405020304" pitchFamily="18" charset="0"/>
                <a:cs typeface="Times New Roman" panose="02020603050405020304" pitchFamily="18" charset="0"/>
              </a:rPr>
              <a:t> rear </a:t>
            </a:r>
            <a:r>
              <a:rPr lang="en-US" sz="2400" dirty="0">
                <a:latin typeface="Times New Roman" panose="02020603050405020304" pitchFamily="18" charset="0"/>
                <a:cs typeface="Times New Roman" panose="02020603050405020304" pitchFamily="18" charset="0"/>
              </a:rPr>
              <a:t>and </a:t>
            </a:r>
            <a:r>
              <a:rPr lang="en-US" sz="2400" b="1" dirty="0">
                <a:latin typeface="Times New Roman" panose="02020603050405020304" pitchFamily="18" charset="0"/>
                <a:cs typeface="Times New Roman" panose="02020603050405020304" pitchFamily="18" charset="0"/>
              </a:rPr>
              <a:t>front. </a:t>
            </a:r>
            <a:endParaRPr lang="en-US" sz="2400" dirty="0">
              <a:latin typeface="Times New Roman" panose="02020603050405020304" pitchFamily="18" charset="0"/>
              <a:cs typeface="Times New Roman" panose="02020603050405020304" pitchFamily="18" charset="0"/>
            </a:endParaRPr>
          </a:p>
          <a:p>
            <a:pPr algn="just">
              <a:lnSpc>
                <a:spcPct val="150000"/>
              </a:lnSpc>
            </a:pPr>
            <a:r>
              <a:rPr lang="en-US" sz="2400" b="1" dirty="0">
                <a:latin typeface="Times New Roman" panose="02020603050405020304" pitchFamily="18" charset="0"/>
                <a:cs typeface="Times New Roman" panose="02020603050405020304" pitchFamily="18" charset="0"/>
              </a:rPr>
              <a:t>Step 4 </a:t>
            </a:r>
            <a:r>
              <a:rPr lang="en-US" sz="2400" dirty="0">
                <a:latin typeface="Times New Roman" panose="02020603050405020304" pitchFamily="18" charset="0"/>
                <a:cs typeface="Times New Roman" panose="02020603050405020304" pitchFamily="18" charset="0"/>
              </a:rPr>
              <a:t>–  If </a:t>
            </a:r>
            <a:r>
              <a:rPr lang="en-US" sz="2400" b="1" dirty="0">
                <a:latin typeface="Times New Roman" panose="02020603050405020304" pitchFamily="18" charset="0"/>
                <a:cs typeface="Times New Roman" panose="02020603050405020304" pitchFamily="18" charset="0"/>
              </a:rPr>
              <a:t>rear != NULL</a:t>
            </a:r>
            <a:r>
              <a:rPr lang="en-US" sz="2400" dirty="0">
                <a:latin typeface="Times New Roman" panose="02020603050405020304" pitchFamily="18" charset="0"/>
                <a:cs typeface="Times New Roman" panose="02020603050405020304" pitchFamily="18" charset="0"/>
              </a:rPr>
              <a:t>, then assign  n</a:t>
            </a:r>
            <a:r>
              <a:rPr lang="en-US" sz="2400" b="1" dirty="0">
                <a:latin typeface="Times New Roman" panose="02020603050405020304" pitchFamily="18" charset="0"/>
                <a:cs typeface="Times New Roman" panose="02020603050405020304" pitchFamily="18" charset="0"/>
              </a:rPr>
              <a:t>ew_node  </a:t>
            </a:r>
            <a:r>
              <a:rPr lang="en-US" sz="2400" dirty="0">
                <a:latin typeface="Times New Roman" panose="02020603050405020304" pitchFamily="18" charset="0"/>
                <a:cs typeface="Times New Roman" panose="02020603050405020304" pitchFamily="18" charset="0"/>
              </a:rPr>
              <a:t>to </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rear</a:t>
            </a:r>
            <a:r>
              <a:rPr lang="en-US" sz="2400" b="1" dirty="0" err="1">
                <a:latin typeface="Times New Roman" panose="02020603050405020304" pitchFamily="18" charset="0"/>
                <a:cs typeface="Times New Roman" panose="02020603050405020304" pitchFamily="18" charset="0"/>
                <a:sym typeface="Wingdings" panose="05000000000000000000" pitchFamily="2" charset="2"/>
              </a:rPr>
              <a:t>next</a:t>
            </a:r>
            <a:r>
              <a:rPr lang="en-US" sz="2400" dirty="0">
                <a:latin typeface="Times New Roman" panose="02020603050405020304" pitchFamily="18" charset="0"/>
                <a:cs typeface="Times New Roman" panose="02020603050405020304" pitchFamily="18" charset="0"/>
                <a:sym typeface="Wingdings" panose="05000000000000000000" pitchFamily="2" charset="2"/>
              </a:rPr>
              <a:t> also assign </a:t>
            </a:r>
            <a:r>
              <a:rPr lang="en-US" sz="2400" b="1" dirty="0" err="1">
                <a:latin typeface="Times New Roman" panose="02020603050405020304" pitchFamily="18" charset="0"/>
                <a:cs typeface="Times New Roman" panose="02020603050405020304" pitchFamily="18" charset="0"/>
                <a:sym typeface="Wingdings" panose="05000000000000000000" pitchFamily="2" charset="2"/>
              </a:rPr>
              <a:t>new_node</a:t>
            </a:r>
            <a:r>
              <a:rPr lang="en-US" sz="2400" dirty="0">
                <a:latin typeface="Times New Roman" panose="02020603050405020304" pitchFamily="18" charset="0"/>
                <a:cs typeface="Times New Roman" panose="02020603050405020304" pitchFamily="18" charset="0"/>
                <a:sym typeface="Wingdings" panose="05000000000000000000" pitchFamily="2" charset="2"/>
              </a:rPr>
              <a:t> </a:t>
            </a:r>
            <a:br>
              <a:rPr lang="en-US" sz="2400" dirty="0">
                <a:latin typeface="Times New Roman" panose="02020603050405020304" pitchFamily="18" charset="0"/>
                <a:cs typeface="Times New Roman" panose="02020603050405020304" pitchFamily="18" charset="0"/>
                <a:sym typeface="Wingdings" panose="05000000000000000000" pitchFamily="2" charset="2"/>
              </a:rPr>
            </a:br>
            <a:r>
              <a:rPr lang="en-US" sz="2400" dirty="0">
                <a:latin typeface="Times New Roman" panose="02020603050405020304" pitchFamily="18" charset="0"/>
                <a:cs typeface="Times New Roman" panose="02020603050405020304" pitchFamily="18" charset="0"/>
                <a:sym typeface="Wingdings" panose="05000000000000000000" pitchFamily="2" charset="2"/>
              </a:rPr>
              <a:t>                 to </a:t>
            </a:r>
            <a:r>
              <a:rPr lang="en-US" sz="2400" b="1" dirty="0">
                <a:latin typeface="Times New Roman" panose="02020603050405020304" pitchFamily="18" charset="0"/>
                <a:cs typeface="Times New Roman" panose="02020603050405020304" pitchFamily="18" charset="0"/>
                <a:sym typeface="Wingdings" panose="05000000000000000000" pitchFamily="2" charset="2"/>
              </a:rPr>
              <a:t>rear</a:t>
            </a:r>
            <a:r>
              <a:rPr lang="en-US" sz="2400" dirty="0">
                <a:latin typeface="Times New Roman" panose="02020603050405020304" pitchFamily="18" charset="0"/>
                <a:cs typeface="Times New Roman" panose="02020603050405020304" pitchFamily="18" charset="0"/>
                <a:sym typeface="Wingdings" panose="05000000000000000000" pitchFamily="2" charset="2"/>
              </a:rPr>
              <a:t>.</a:t>
            </a:r>
            <a:endParaRPr lang="en-US" sz="2400" dirty="0">
              <a:latin typeface="Times New Roman" panose="02020603050405020304" pitchFamily="18" charset="0"/>
              <a:cs typeface="Times New Roman" panose="02020603050405020304" pitchFamily="18" charset="0"/>
            </a:endParaRPr>
          </a:p>
          <a:p>
            <a:pPr algn="just">
              <a:lnSpc>
                <a:spcPct val="150000"/>
              </a:lnSpc>
            </a:pPr>
            <a:endParaRPr lang="en-US" sz="2400" dirty="0">
              <a:solidFill>
                <a:srgbClr val="333333"/>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32CBEEB0-8B2E-4144-84A8-0EC7D1D70FBF}"/>
              </a:ext>
            </a:extLst>
          </p:cNvPr>
          <p:cNvSpPr txBox="1"/>
          <p:nvPr/>
        </p:nvSpPr>
        <p:spPr>
          <a:xfrm>
            <a:off x="4691467" y="5994125"/>
            <a:ext cx="2809066" cy="369332"/>
          </a:xfrm>
          <a:prstGeom prst="rect">
            <a:avLst/>
          </a:prstGeom>
          <a:noFill/>
        </p:spPr>
        <p:txBody>
          <a:bodyPr wrap="square" rtlCol="0">
            <a:spAutoFit/>
          </a:bodyPr>
          <a:lstStyle/>
          <a:p>
            <a:r>
              <a:rPr lang="en-US" b="1" dirty="0">
                <a:solidFill>
                  <a:srgbClr val="00B050"/>
                </a:solidFill>
                <a:latin typeface="Times New Roman" panose="02020603050405020304" pitchFamily="18" charset="0"/>
                <a:cs typeface="Times New Roman" panose="02020603050405020304" pitchFamily="18" charset="0"/>
              </a:rPr>
              <a:t>Time Complexity = O(1</a:t>
            </a:r>
            <a:r>
              <a:rPr lang="en-US" dirty="0">
                <a:solidFill>
                  <a:srgbClr val="00B050"/>
                </a:solidFill>
                <a:latin typeface="Times New Roman" panose="02020603050405020304" pitchFamily="18" charset="0"/>
                <a:cs typeface="Times New Roman" panose="02020603050405020304" pitchFamily="18" charset="0"/>
              </a:rPr>
              <a:t>)</a:t>
            </a:r>
            <a:endParaRPr lang="en-US" dirty="0">
              <a:solidFill>
                <a:srgbClr val="00B050"/>
              </a:solidFill>
            </a:endParaRPr>
          </a:p>
        </p:txBody>
      </p:sp>
      <p:sp>
        <p:nvSpPr>
          <p:cNvPr id="3" name="Footer Placeholder 2">
            <a:extLst>
              <a:ext uri="{FF2B5EF4-FFF2-40B4-BE49-F238E27FC236}">
                <a16:creationId xmlns:a16="http://schemas.microsoft.com/office/drawing/2014/main" id="{E61841B7-3344-487E-B85A-9C04C9F3A848}"/>
              </a:ext>
            </a:extLst>
          </p:cNvPr>
          <p:cNvSpPr>
            <a:spLocks noGrp="1"/>
          </p:cNvSpPr>
          <p:nvPr>
            <p:ph type="ftr" sz="quarter" idx="11"/>
          </p:nvPr>
        </p:nvSpPr>
        <p:spPr/>
        <p:txBody>
          <a:bodyPr/>
          <a:lstStyle/>
          <a:p>
            <a:r>
              <a:rPr lang="en-IN"/>
              <a:t>Dr Somaraju Suvvari                                                                                                        NITP -- CS3401</a:t>
            </a:r>
          </a:p>
        </p:txBody>
      </p:sp>
      <p:sp>
        <p:nvSpPr>
          <p:cNvPr id="4" name="Slide Number Placeholder 3">
            <a:extLst>
              <a:ext uri="{FF2B5EF4-FFF2-40B4-BE49-F238E27FC236}">
                <a16:creationId xmlns:a16="http://schemas.microsoft.com/office/drawing/2014/main" id="{B44A8E61-4EFD-4F09-9956-1BFA121BEA3C}"/>
              </a:ext>
            </a:extLst>
          </p:cNvPr>
          <p:cNvSpPr>
            <a:spLocks noGrp="1"/>
          </p:cNvSpPr>
          <p:nvPr>
            <p:ph type="sldNum" sz="quarter" idx="12"/>
          </p:nvPr>
        </p:nvSpPr>
        <p:spPr/>
        <p:txBody>
          <a:bodyPr/>
          <a:lstStyle/>
          <a:p>
            <a:fld id="{11B1A458-33C9-4BF4-B91A-A10851AC5830}" type="slidenum">
              <a:rPr lang="en-IN" smtClean="0"/>
              <a:t>49</a:t>
            </a:fld>
            <a:endParaRPr lang="en-IN"/>
          </a:p>
        </p:txBody>
      </p:sp>
    </p:spTree>
    <p:extLst>
      <p:ext uri="{BB962C8B-B14F-4D97-AF65-F5344CB8AC3E}">
        <p14:creationId xmlns:p14="http://schemas.microsoft.com/office/powerpoint/2010/main" val="1029534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down)">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wipe(down)">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wipe(down)">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wipe(down)">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wipe(down)">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wipe(down)">
                                      <p:cBhvr>
                                        <p:cTn id="37" dur="500"/>
                                        <p:tgtEl>
                                          <p:spTgt spid="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barn(inVertical)">
                                      <p:cBhvr>
                                        <p:cTn id="4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7030" y="349005"/>
            <a:ext cx="3456514" cy="623920"/>
          </a:xfrm>
        </p:spPr>
        <p:txBody>
          <a:bodyPr>
            <a:noAutofit/>
          </a:bodyPr>
          <a:lstStyle/>
          <a:p>
            <a:pPr algn="ctr"/>
            <a:r>
              <a:rPr lang="en-US" sz="4000" b="1" dirty="0">
                <a:latin typeface="Times New Roman" panose="02020603050405020304" pitchFamily="18" charset="0"/>
                <a:cs typeface="Times New Roman" panose="02020603050405020304" pitchFamily="18" charset="0"/>
              </a:rPr>
              <a:t>Queue</a:t>
            </a:r>
          </a:p>
        </p:txBody>
      </p:sp>
      <p:sp>
        <p:nvSpPr>
          <p:cNvPr id="3" name="Content Placeholder 2"/>
          <p:cNvSpPr>
            <a:spLocks noGrp="1"/>
          </p:cNvSpPr>
          <p:nvPr>
            <p:ph idx="1"/>
          </p:nvPr>
        </p:nvSpPr>
        <p:spPr>
          <a:xfrm>
            <a:off x="838200" y="2065669"/>
            <a:ext cx="10515600" cy="4404517"/>
          </a:xfrm>
        </p:spPr>
        <p:txBody>
          <a:bodyPr>
            <a:normAutofit fontScale="77500" lnSpcReduction="20000"/>
          </a:bodyPr>
          <a:lstStyle/>
          <a:p>
            <a:pPr>
              <a:lnSpc>
                <a:spcPct val="150000"/>
              </a:lnSpc>
            </a:pPr>
            <a:r>
              <a:rPr lang="en-US" sz="2400" dirty="0">
                <a:latin typeface="Times New Roman" panose="02020603050405020304" pitchFamily="18" charset="0"/>
                <a:cs typeface="Times New Roman" panose="02020603050405020304" pitchFamily="18" charset="0"/>
              </a:rPr>
              <a:t>Queue is also a linear data structure in which the insertion and deletion operations are performed at two different ends as it is opposed to stacks.</a:t>
            </a:r>
          </a:p>
          <a:p>
            <a:pPr>
              <a:lnSpc>
                <a:spcPct val="150000"/>
              </a:lnSpc>
            </a:pPr>
            <a:r>
              <a:rPr lang="en-US" sz="2400" dirty="0">
                <a:latin typeface="Times New Roman" panose="02020603050405020304" pitchFamily="18" charset="0"/>
                <a:cs typeface="Times New Roman" panose="02020603050405020304" pitchFamily="18" charset="0"/>
              </a:rPr>
              <a:t>The insertion is performed at one end (Called as </a:t>
            </a:r>
            <a:r>
              <a:rPr lang="en-US" sz="2400" b="1" dirty="0">
                <a:latin typeface="Times New Roman" panose="02020603050405020304" pitchFamily="18" charset="0"/>
                <a:cs typeface="Times New Roman" panose="02020603050405020304" pitchFamily="18" charset="0"/>
              </a:rPr>
              <a:t>enqueue</a:t>
            </a:r>
            <a:r>
              <a:rPr lang="en-US" sz="2400" dirty="0">
                <a:latin typeface="Times New Roman" panose="02020603050405020304" pitchFamily="18" charset="0"/>
                <a:cs typeface="Times New Roman" panose="02020603050405020304" pitchFamily="18" charset="0"/>
              </a:rPr>
              <a:t>) and deletion is performed at the other end (called as </a:t>
            </a:r>
            <a:r>
              <a:rPr lang="en-US" sz="2400" b="1" dirty="0">
                <a:latin typeface="Times New Roman" panose="02020603050405020304" pitchFamily="18" charset="0"/>
                <a:cs typeface="Times New Roman" panose="02020603050405020304" pitchFamily="18" charset="0"/>
              </a:rPr>
              <a:t>dequeue</a:t>
            </a:r>
            <a:r>
              <a:rPr lang="en-US" sz="2400" dirty="0">
                <a:latin typeface="Times New Roman" panose="02020603050405020304" pitchFamily="18" charset="0"/>
                <a:cs typeface="Times New Roman" panose="02020603050405020304" pitchFamily="18" charset="0"/>
              </a:rPr>
              <a:t>). </a:t>
            </a:r>
          </a:p>
          <a:p>
            <a:pPr>
              <a:lnSpc>
                <a:spcPct val="150000"/>
              </a:lnSpc>
            </a:pPr>
            <a:r>
              <a:rPr lang="en-US" sz="2400" dirty="0">
                <a:latin typeface="Times New Roman" panose="02020603050405020304" pitchFamily="18" charset="0"/>
                <a:cs typeface="Times New Roman" panose="02020603050405020304" pitchFamily="18" charset="0"/>
              </a:rPr>
              <a:t>To perform insertion and deletion we used two pointers </a:t>
            </a:r>
            <a:r>
              <a:rPr lang="en-US" sz="2400" b="1" dirty="0">
                <a:latin typeface="Times New Roman" panose="02020603050405020304" pitchFamily="18" charset="0"/>
                <a:cs typeface="Times New Roman" panose="02020603050405020304" pitchFamily="18" charset="0"/>
              </a:rPr>
              <a:t>rear</a:t>
            </a:r>
            <a:r>
              <a:rPr lang="en-US" sz="2400" dirty="0">
                <a:latin typeface="Times New Roman" panose="02020603050405020304" pitchFamily="18" charset="0"/>
                <a:cs typeface="Times New Roman" panose="02020603050405020304" pitchFamily="18" charset="0"/>
              </a:rPr>
              <a:t> and </a:t>
            </a:r>
            <a:r>
              <a:rPr lang="en-US" sz="2400" b="1" dirty="0">
                <a:latin typeface="Times New Roman" panose="02020603050405020304" pitchFamily="18" charset="0"/>
                <a:cs typeface="Times New Roman" panose="02020603050405020304" pitchFamily="18" charset="0"/>
              </a:rPr>
              <a:t>front</a:t>
            </a:r>
            <a:r>
              <a:rPr lang="en-US" sz="2400" dirty="0">
                <a:latin typeface="Times New Roman" panose="02020603050405020304" pitchFamily="18" charset="0"/>
                <a:cs typeface="Times New Roman" panose="02020603050405020304" pitchFamily="18" charset="0"/>
              </a:rPr>
              <a:t>.</a:t>
            </a:r>
          </a:p>
          <a:p>
            <a:pPr>
              <a:lnSpc>
                <a:spcPct val="150000"/>
              </a:lnSpc>
            </a:pPr>
            <a:r>
              <a:rPr lang="en-US" sz="2400" dirty="0">
                <a:latin typeface="Times New Roman" panose="02020603050405020304" pitchFamily="18" charset="0"/>
                <a:cs typeface="Times New Roman" panose="02020603050405020304" pitchFamily="18" charset="0"/>
              </a:rPr>
              <a:t>Insertion operation is performed at a position  pointed by '</a:t>
            </a:r>
            <a:r>
              <a:rPr lang="en-US" sz="2400" b="1" dirty="0">
                <a:latin typeface="Times New Roman" panose="02020603050405020304" pitchFamily="18" charset="0"/>
                <a:cs typeface="Times New Roman" panose="02020603050405020304" pitchFamily="18" charset="0"/>
              </a:rPr>
              <a:t>rear</a:t>
            </a:r>
            <a:r>
              <a:rPr lang="en-US" sz="2400" dirty="0">
                <a:latin typeface="Times New Roman" panose="02020603050405020304" pitchFamily="18" charset="0"/>
                <a:cs typeface="Times New Roman" panose="02020603050405020304" pitchFamily="18" charset="0"/>
              </a:rPr>
              <a:t>' and the deletion operation is performed at a position pointed by '</a:t>
            </a:r>
            <a:r>
              <a:rPr lang="en-US" sz="2400" b="1" dirty="0">
                <a:latin typeface="Times New Roman" panose="02020603050405020304" pitchFamily="18" charset="0"/>
                <a:cs typeface="Times New Roman" panose="02020603050405020304" pitchFamily="18" charset="0"/>
              </a:rPr>
              <a:t>front</a:t>
            </a:r>
            <a:r>
              <a:rPr lang="en-US" sz="2400" dirty="0">
                <a:latin typeface="Times New Roman" panose="02020603050405020304" pitchFamily="18" charset="0"/>
                <a:cs typeface="Times New Roman" panose="02020603050405020304" pitchFamily="18" charset="0"/>
              </a:rPr>
              <a:t>'.</a:t>
            </a:r>
          </a:p>
          <a:p>
            <a:pPr>
              <a:lnSpc>
                <a:spcPct val="150000"/>
              </a:lnSpc>
            </a:pPr>
            <a:r>
              <a:rPr lang="en-US" sz="2400" dirty="0">
                <a:latin typeface="Times New Roman" panose="02020603050405020304" pitchFamily="18" charset="0"/>
                <a:cs typeface="Times New Roman" panose="02020603050405020304" pitchFamily="18" charset="0"/>
              </a:rPr>
              <a:t>In queue data structure, the insertion and deletion operations are performed based on </a:t>
            </a:r>
            <a:r>
              <a:rPr lang="en-US" sz="2400" b="1" dirty="0">
                <a:latin typeface="Times New Roman" panose="02020603050405020304" pitchFamily="18" charset="0"/>
                <a:cs typeface="Times New Roman" panose="02020603050405020304" pitchFamily="18" charset="0"/>
              </a:rPr>
              <a:t>FIFO (First In First Out)</a:t>
            </a:r>
            <a:r>
              <a:rPr lang="en-US" sz="2400" dirty="0">
                <a:latin typeface="Times New Roman" panose="02020603050405020304" pitchFamily="18" charset="0"/>
                <a:cs typeface="Times New Roman" panose="02020603050405020304" pitchFamily="18" charset="0"/>
              </a:rPr>
              <a:t> principle.</a:t>
            </a:r>
            <a:br>
              <a:rPr lang="en-US" dirty="0"/>
            </a:br>
            <a:endParaRPr lang="en-US" dirty="0"/>
          </a:p>
        </p:txBody>
      </p:sp>
      <p:sp>
        <p:nvSpPr>
          <p:cNvPr id="6" name="TextBox 5"/>
          <p:cNvSpPr txBox="1"/>
          <p:nvPr/>
        </p:nvSpPr>
        <p:spPr>
          <a:xfrm>
            <a:off x="10651638" y="496372"/>
            <a:ext cx="1236372" cy="369332"/>
          </a:xfrm>
          <a:prstGeom prst="rect">
            <a:avLst/>
          </a:prstGeom>
          <a:solidFill>
            <a:srgbClr val="00B0F0"/>
          </a:solidFill>
        </p:spPr>
        <p:txBody>
          <a:bodyPr wrap="square" rtlCol="0">
            <a:spAutoFit/>
          </a:bodyPr>
          <a:lstStyle/>
          <a:p>
            <a:r>
              <a:rPr lang="en-US" dirty="0"/>
              <a:t>insertions</a:t>
            </a:r>
          </a:p>
        </p:txBody>
      </p:sp>
      <p:sp>
        <p:nvSpPr>
          <p:cNvPr id="8" name="TextBox 7"/>
          <p:cNvSpPr txBox="1"/>
          <p:nvPr/>
        </p:nvSpPr>
        <p:spPr>
          <a:xfrm>
            <a:off x="4528391" y="387814"/>
            <a:ext cx="1236372" cy="369332"/>
          </a:xfrm>
          <a:prstGeom prst="rect">
            <a:avLst/>
          </a:prstGeom>
          <a:solidFill>
            <a:schemeClr val="accent2"/>
          </a:solidFill>
        </p:spPr>
        <p:txBody>
          <a:bodyPr wrap="square" rtlCol="0">
            <a:spAutoFit/>
          </a:bodyPr>
          <a:lstStyle/>
          <a:p>
            <a:r>
              <a:rPr lang="en-US" dirty="0">
                <a:solidFill>
                  <a:schemeClr val="bg1"/>
                </a:solidFill>
              </a:rPr>
              <a:t>Deletions</a:t>
            </a:r>
          </a:p>
        </p:txBody>
      </p:sp>
      <p:sp>
        <p:nvSpPr>
          <p:cNvPr id="11" name="Left Brace 10"/>
          <p:cNvSpPr/>
          <p:nvPr/>
        </p:nvSpPr>
        <p:spPr>
          <a:xfrm rot="5400000">
            <a:off x="8264742" y="-963125"/>
            <a:ext cx="385629" cy="311668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2" name="TextBox 11"/>
          <p:cNvSpPr txBox="1"/>
          <p:nvPr/>
        </p:nvSpPr>
        <p:spPr>
          <a:xfrm>
            <a:off x="7300443" y="55984"/>
            <a:ext cx="2639364" cy="369332"/>
          </a:xfrm>
          <a:prstGeom prst="rect">
            <a:avLst/>
          </a:prstGeom>
          <a:noFill/>
        </p:spPr>
        <p:txBody>
          <a:bodyPr wrap="square" rtlCol="0">
            <a:spAutoFit/>
          </a:bodyPr>
          <a:lstStyle/>
          <a:p>
            <a:r>
              <a:rPr lang="en-US" dirty="0"/>
              <a:t>Linear data structure</a:t>
            </a:r>
          </a:p>
        </p:txBody>
      </p:sp>
      <p:pic>
        <p:nvPicPr>
          <p:cNvPr id="4" name="Picture 3">
            <a:extLst>
              <a:ext uri="{FF2B5EF4-FFF2-40B4-BE49-F238E27FC236}">
                <a16:creationId xmlns:a16="http://schemas.microsoft.com/office/drawing/2014/main" id="{D57A00CA-027A-4087-827D-03E3811DE49B}"/>
              </a:ext>
            </a:extLst>
          </p:cNvPr>
          <p:cNvPicPr>
            <a:picLocks noChangeAspect="1"/>
          </p:cNvPicPr>
          <p:nvPr/>
        </p:nvPicPr>
        <p:blipFill>
          <a:blip r:embed="rId2"/>
          <a:stretch>
            <a:fillRect/>
          </a:stretch>
        </p:blipFill>
        <p:spPr>
          <a:xfrm>
            <a:off x="5048250" y="917664"/>
            <a:ext cx="7143750" cy="1171575"/>
          </a:xfrm>
          <a:prstGeom prst="rect">
            <a:avLst/>
          </a:prstGeom>
        </p:spPr>
      </p:pic>
      <p:sp>
        <p:nvSpPr>
          <p:cNvPr id="5" name="Footer Placeholder 4">
            <a:extLst>
              <a:ext uri="{FF2B5EF4-FFF2-40B4-BE49-F238E27FC236}">
                <a16:creationId xmlns:a16="http://schemas.microsoft.com/office/drawing/2014/main" id="{0DC36B41-22F0-4444-BBED-CBE105A5344B}"/>
              </a:ext>
            </a:extLst>
          </p:cNvPr>
          <p:cNvSpPr>
            <a:spLocks noGrp="1"/>
          </p:cNvSpPr>
          <p:nvPr>
            <p:ph type="ftr" sz="quarter" idx="11"/>
          </p:nvPr>
        </p:nvSpPr>
        <p:spPr/>
        <p:txBody>
          <a:bodyPr/>
          <a:lstStyle/>
          <a:p>
            <a:r>
              <a:rPr lang="en-IN"/>
              <a:t>Dr Somaraju Suvvari                                                                                                        NITP -- CS3401</a:t>
            </a:r>
          </a:p>
        </p:txBody>
      </p:sp>
      <p:sp>
        <p:nvSpPr>
          <p:cNvPr id="7" name="Slide Number Placeholder 6">
            <a:extLst>
              <a:ext uri="{FF2B5EF4-FFF2-40B4-BE49-F238E27FC236}">
                <a16:creationId xmlns:a16="http://schemas.microsoft.com/office/drawing/2014/main" id="{A2E9B97C-66A3-4D97-9DBB-402CDFEFA9BF}"/>
              </a:ext>
            </a:extLst>
          </p:cNvPr>
          <p:cNvSpPr>
            <a:spLocks noGrp="1"/>
          </p:cNvSpPr>
          <p:nvPr>
            <p:ph type="sldNum" sz="quarter" idx="12"/>
          </p:nvPr>
        </p:nvSpPr>
        <p:spPr/>
        <p:txBody>
          <a:bodyPr/>
          <a:lstStyle/>
          <a:p>
            <a:fld id="{11B1A458-33C9-4BF4-B91A-A10851AC5830}" type="slidenum">
              <a:rPr lang="en-IN" smtClean="0"/>
              <a:t>5</a:t>
            </a:fld>
            <a:endParaRPr lang="en-IN"/>
          </a:p>
        </p:txBody>
      </p:sp>
    </p:spTree>
    <p:extLst>
      <p:ext uri="{BB962C8B-B14F-4D97-AF65-F5344CB8AC3E}">
        <p14:creationId xmlns:p14="http://schemas.microsoft.com/office/powerpoint/2010/main" val="3237020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4522" y="102637"/>
            <a:ext cx="7996335" cy="694873"/>
          </a:xfrm>
        </p:spPr>
        <p:txBody>
          <a:bodyPr>
            <a:normAutofit/>
          </a:bodyPr>
          <a:lstStyle/>
          <a:p>
            <a:pPr algn="ctr"/>
            <a:r>
              <a:rPr lang="en-US" sz="3600" b="1" dirty="0">
                <a:solidFill>
                  <a:schemeClr val="accent1"/>
                </a:solidFill>
                <a:latin typeface="Times New Roman" panose="02020603050405020304" pitchFamily="18" charset="0"/>
                <a:cs typeface="Times New Roman" panose="02020603050405020304" pitchFamily="18" charset="0"/>
              </a:rPr>
              <a:t>deQueue</a:t>
            </a:r>
            <a:endParaRPr lang="en-US" sz="3600" dirty="0">
              <a:solidFill>
                <a:schemeClr val="accent1"/>
              </a:solidFill>
              <a:latin typeface="Times New Roman" panose="02020603050405020304" pitchFamily="18" charset="0"/>
              <a:cs typeface="Times New Roman" panose="02020603050405020304" pitchFamily="18" charset="0"/>
            </a:endParaRPr>
          </a:p>
        </p:txBody>
      </p:sp>
      <p:sp>
        <p:nvSpPr>
          <p:cNvPr id="5" name="Rectangle 4"/>
          <p:cNvSpPr/>
          <p:nvPr/>
        </p:nvSpPr>
        <p:spPr>
          <a:xfrm>
            <a:off x="332791" y="797510"/>
            <a:ext cx="11433111" cy="5565947"/>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en-US" sz="2400" b="1" dirty="0">
                <a:solidFill>
                  <a:srgbClr val="E00D50"/>
                </a:solidFill>
                <a:latin typeface="Times New Roman" panose="02020603050405020304" pitchFamily="18" charset="0"/>
                <a:cs typeface="Times New Roman" panose="02020603050405020304" pitchFamily="18" charset="0"/>
              </a:rPr>
              <a:t>deQueue(Q *front, Q *rear) – </a:t>
            </a:r>
          </a:p>
          <a:p>
            <a:pPr marL="742950" lvl="1" indent="-285750" algn="just">
              <a:lnSpc>
                <a:spcPct val="150000"/>
              </a:lnSpc>
              <a:buFont typeface="Arial" panose="020B0604020202020204" pitchFamily="34" charset="0"/>
              <a:buChar char="•"/>
            </a:pPr>
            <a:r>
              <a:rPr lang="en-US" sz="2400" b="1" dirty="0">
                <a:solidFill>
                  <a:srgbClr val="E00D50"/>
                </a:solidFill>
                <a:latin typeface="Times New Roman" panose="02020603050405020304" pitchFamily="18" charset="0"/>
                <a:cs typeface="Times New Roman" panose="02020603050405020304" pitchFamily="18" charset="0"/>
              </a:rPr>
              <a:t>Deleting a value from the dequeue</a:t>
            </a:r>
          </a:p>
          <a:p>
            <a:pPr marL="285750" indent="-285750" algn="just">
              <a:lnSpc>
                <a:spcPct val="150000"/>
              </a:lnSpc>
              <a:buFont typeface="Arial" panose="020B0604020202020204" pitchFamily="34" charset="0"/>
              <a:buChar char="•"/>
            </a:pPr>
            <a:r>
              <a:rPr lang="en-US" sz="2400" dirty="0">
                <a:solidFill>
                  <a:srgbClr val="333333"/>
                </a:solidFill>
                <a:latin typeface="Times New Roman" panose="02020603050405020304" pitchFamily="18" charset="0"/>
                <a:cs typeface="Times New Roman" panose="02020603050405020304" pitchFamily="18" charset="0"/>
              </a:rPr>
              <a:t>We can use the following steps to insert an element into the queue...</a:t>
            </a:r>
          </a:p>
          <a:p>
            <a:pPr algn="just">
              <a:lnSpc>
                <a:spcPct val="150000"/>
              </a:lnSpc>
            </a:pPr>
            <a:r>
              <a:rPr lang="en-US" sz="2400" b="1" dirty="0">
                <a:solidFill>
                  <a:srgbClr val="162F59"/>
                </a:solidFill>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Step 1 – </a:t>
            </a:r>
            <a:r>
              <a:rPr lang="en-US" sz="2400" dirty="0">
                <a:latin typeface="Times New Roman" panose="02020603050405020304" pitchFamily="18" charset="0"/>
                <a:cs typeface="Times New Roman" panose="02020603050405020304" pitchFamily="18" charset="0"/>
              </a:rPr>
              <a:t>Check if Queue is</a:t>
            </a:r>
            <a:r>
              <a:rPr lang="en-US" sz="2400" b="1" dirty="0">
                <a:latin typeface="Times New Roman" panose="02020603050405020304" pitchFamily="18" charset="0"/>
                <a:cs typeface="Times New Roman" panose="02020603050405020304" pitchFamily="18" charset="0"/>
              </a:rPr>
              <a:t> EMPTY. </a:t>
            </a:r>
          </a:p>
          <a:p>
            <a:pPr algn="just">
              <a:lnSpc>
                <a:spcPct val="150000"/>
              </a:lnSpc>
            </a:pPr>
            <a:r>
              <a:rPr lang="en-US" sz="2400" b="1" dirty="0">
                <a:latin typeface="Times New Roman" panose="02020603050405020304" pitchFamily="18" charset="0"/>
                <a:cs typeface="Times New Roman" panose="02020603050405020304" pitchFamily="18" charset="0"/>
              </a:rPr>
              <a:t>                  front = NULL. </a:t>
            </a:r>
            <a:r>
              <a:rPr lang="en-US" sz="2400" dirty="0">
                <a:latin typeface="Times New Roman" panose="02020603050405020304" pitchFamily="18" charset="0"/>
                <a:cs typeface="Times New Roman" panose="02020603050405020304" pitchFamily="18" charset="0"/>
              </a:rPr>
              <a:t> </a:t>
            </a:r>
          </a:p>
          <a:p>
            <a:pPr algn="just">
              <a:lnSpc>
                <a:spcPct val="150000"/>
              </a:lnSpc>
            </a:pPr>
            <a:r>
              <a:rPr lang="en-US" sz="2400" b="1" dirty="0">
                <a:latin typeface="Times New Roman" panose="02020603050405020304" pitchFamily="18" charset="0"/>
                <a:cs typeface="Times New Roman" panose="02020603050405020304" pitchFamily="18" charset="0"/>
              </a:rPr>
              <a:t> Step 2 - </a:t>
            </a:r>
            <a:r>
              <a:rPr lang="en-US" sz="2400" dirty="0">
                <a:latin typeface="Times New Roman" panose="02020603050405020304" pitchFamily="18" charset="0"/>
                <a:cs typeface="Times New Roman" panose="02020603050405020304" pitchFamily="18" charset="0"/>
              </a:rPr>
              <a:t>If Queue is </a:t>
            </a:r>
            <a:r>
              <a:rPr lang="en-US" sz="2400" b="1" dirty="0">
                <a:latin typeface="Times New Roman" panose="02020603050405020304" pitchFamily="18" charset="0"/>
                <a:cs typeface="Times New Roman" panose="02020603050405020304" pitchFamily="18" charset="0"/>
              </a:rPr>
              <a:t>NOT EMPTY</a:t>
            </a:r>
            <a:r>
              <a:rPr lang="en-US" sz="2400" dirty="0">
                <a:latin typeface="Times New Roman" panose="02020603050405020304" pitchFamily="18" charset="0"/>
                <a:cs typeface="Times New Roman" panose="02020603050405020304" pitchFamily="18" charset="0"/>
              </a:rPr>
              <a:t>, then create </a:t>
            </a:r>
            <a:r>
              <a:rPr lang="en-US" sz="2400" b="1" dirty="0">
                <a:latin typeface="Times New Roman" panose="02020603050405020304" pitchFamily="18" charset="0"/>
                <a:cs typeface="Times New Roman" panose="02020603050405020304" pitchFamily="18" charset="0"/>
              </a:rPr>
              <a:t>temp </a:t>
            </a:r>
            <a:r>
              <a:rPr lang="en-US" sz="2400" dirty="0">
                <a:latin typeface="Times New Roman" panose="02020603050405020304" pitchFamily="18" charset="0"/>
                <a:cs typeface="Times New Roman" panose="02020603050405020304" pitchFamily="18" charset="0"/>
              </a:rPr>
              <a:t>pointer and assign </a:t>
            </a:r>
            <a:r>
              <a:rPr lang="en-US" sz="2400" b="1" dirty="0">
                <a:latin typeface="Times New Roman" panose="02020603050405020304" pitchFamily="18" charset="0"/>
                <a:cs typeface="Times New Roman" panose="02020603050405020304" pitchFamily="18" charset="0"/>
              </a:rPr>
              <a:t>front</a:t>
            </a:r>
            <a:r>
              <a:rPr lang="en-US" sz="2400" dirty="0">
                <a:latin typeface="Times New Roman" panose="02020603050405020304" pitchFamily="18" charset="0"/>
                <a:cs typeface="Times New Roman" panose="02020603050405020304" pitchFamily="18" charset="0"/>
              </a:rPr>
              <a:t> to </a:t>
            </a:r>
            <a:r>
              <a:rPr lang="en-US" sz="2400" b="1" dirty="0">
                <a:latin typeface="Times New Roman" panose="02020603050405020304" pitchFamily="18" charset="0"/>
                <a:cs typeface="Times New Roman" panose="02020603050405020304" pitchFamily="18" charset="0"/>
              </a:rPr>
              <a:t>temp</a:t>
            </a:r>
            <a:r>
              <a:rPr lang="en-US" sz="2400" dirty="0">
                <a:latin typeface="Times New Roman" panose="02020603050405020304" pitchFamily="18" charset="0"/>
                <a:cs typeface="Times New Roman" panose="02020603050405020304" pitchFamily="18" charset="0"/>
              </a:rPr>
              <a:t>.</a:t>
            </a:r>
            <a:endParaRPr lang="en-US" sz="2400" b="1" dirty="0">
              <a:latin typeface="Times New Roman" panose="02020603050405020304" pitchFamily="18" charset="0"/>
              <a:cs typeface="Times New Roman" panose="02020603050405020304" pitchFamily="18" charset="0"/>
            </a:endParaRPr>
          </a:p>
          <a:p>
            <a:pPr algn="just">
              <a:lnSpc>
                <a:spcPct val="150000"/>
              </a:lnSpc>
            </a:pPr>
            <a:r>
              <a:rPr lang="en-US" sz="2400" b="1" dirty="0">
                <a:latin typeface="Times New Roman" panose="02020603050405020304" pitchFamily="18" charset="0"/>
                <a:cs typeface="Times New Roman" panose="02020603050405020304" pitchFamily="18" charset="0"/>
              </a:rPr>
              <a:t>Step 3</a:t>
            </a:r>
            <a:r>
              <a:rPr lang="en-US" sz="2400" dirty="0">
                <a:latin typeface="Times New Roman" panose="02020603050405020304" pitchFamily="18" charset="0"/>
                <a:cs typeface="Times New Roman" panose="02020603050405020304" pitchFamily="18" charset="0"/>
              </a:rPr>
              <a:t> – Display the </a:t>
            </a:r>
            <a:r>
              <a:rPr lang="en-US" sz="2400" b="1" dirty="0">
                <a:latin typeface="Times New Roman" panose="02020603050405020304" pitchFamily="18" charset="0"/>
                <a:cs typeface="Times New Roman" panose="02020603050405020304" pitchFamily="18" charset="0"/>
              </a:rPr>
              <a:t>front</a:t>
            </a:r>
            <a:r>
              <a:rPr lang="en-US" sz="2400" b="1" dirty="0">
                <a:latin typeface="Times New Roman" panose="02020603050405020304" pitchFamily="18" charset="0"/>
                <a:cs typeface="Times New Roman" panose="02020603050405020304" pitchFamily="18" charset="0"/>
                <a:sym typeface="Wingdings" panose="05000000000000000000" pitchFamily="2" charset="2"/>
              </a:rPr>
              <a:t>data </a:t>
            </a:r>
            <a:r>
              <a:rPr lang="en-US" sz="2400" dirty="0">
                <a:latin typeface="Times New Roman" panose="02020603050405020304" pitchFamily="18" charset="0"/>
                <a:cs typeface="Times New Roman" panose="02020603050405020304" pitchFamily="18" charset="0"/>
                <a:sym typeface="Wingdings" panose="05000000000000000000" pitchFamily="2" charset="2"/>
              </a:rPr>
              <a:t>as deleted element. </a:t>
            </a:r>
            <a:endParaRPr lang="en-US" sz="2400" dirty="0">
              <a:latin typeface="Times New Roman" panose="02020603050405020304" pitchFamily="18" charset="0"/>
              <a:cs typeface="Times New Roman" panose="02020603050405020304" pitchFamily="18" charset="0"/>
            </a:endParaRPr>
          </a:p>
          <a:p>
            <a:pPr algn="just">
              <a:lnSpc>
                <a:spcPct val="150000"/>
              </a:lnSpc>
            </a:pPr>
            <a:r>
              <a:rPr lang="en-US" sz="2400" b="1" dirty="0">
                <a:latin typeface="Times New Roman" panose="02020603050405020304" pitchFamily="18" charset="0"/>
                <a:cs typeface="Times New Roman" panose="02020603050405020304" pitchFamily="18" charset="0"/>
              </a:rPr>
              <a:t>Step 4 </a:t>
            </a:r>
            <a:r>
              <a:rPr lang="en-US" sz="2400" dirty="0">
                <a:latin typeface="Times New Roman" panose="02020603050405020304" pitchFamily="18" charset="0"/>
                <a:cs typeface="Times New Roman" panose="02020603050405020304" pitchFamily="18" charset="0"/>
              </a:rPr>
              <a:t>– If </a:t>
            </a:r>
            <a:r>
              <a:rPr lang="en-US" sz="2400" b="1" dirty="0">
                <a:latin typeface="Times New Roman" panose="02020603050405020304" pitchFamily="18" charset="0"/>
                <a:cs typeface="Times New Roman" panose="02020603050405020304" pitchFamily="18" charset="0"/>
              </a:rPr>
              <a:t>rear = = front</a:t>
            </a:r>
            <a:r>
              <a:rPr lang="en-US" sz="2400" dirty="0">
                <a:latin typeface="Times New Roman" panose="02020603050405020304" pitchFamily="18" charset="0"/>
                <a:cs typeface="Times New Roman" panose="02020603050405020304" pitchFamily="18" charset="0"/>
              </a:rPr>
              <a:t>, then assign </a:t>
            </a:r>
            <a:r>
              <a:rPr lang="en-US" sz="2400" b="1" dirty="0">
                <a:latin typeface="Times New Roman" panose="02020603050405020304" pitchFamily="18" charset="0"/>
                <a:cs typeface="Times New Roman" panose="02020603050405020304" pitchFamily="18" charset="0"/>
              </a:rPr>
              <a:t>NULL</a:t>
            </a:r>
            <a:r>
              <a:rPr lang="en-US" sz="2400" dirty="0">
                <a:latin typeface="Times New Roman" panose="02020603050405020304" pitchFamily="18" charset="0"/>
                <a:cs typeface="Times New Roman" panose="02020603050405020304" pitchFamily="18" charset="0"/>
              </a:rPr>
              <a:t> to both </a:t>
            </a:r>
            <a:r>
              <a:rPr lang="en-US" sz="2400" b="1" dirty="0">
                <a:latin typeface="Times New Roman" panose="02020603050405020304" pitchFamily="18" charset="0"/>
                <a:cs typeface="Times New Roman" panose="02020603050405020304" pitchFamily="18" charset="0"/>
              </a:rPr>
              <a:t>rear</a:t>
            </a:r>
            <a:r>
              <a:rPr lang="en-US" sz="2400" dirty="0">
                <a:latin typeface="Times New Roman" panose="02020603050405020304" pitchFamily="18" charset="0"/>
                <a:cs typeface="Times New Roman" panose="02020603050405020304" pitchFamily="18" charset="0"/>
              </a:rPr>
              <a:t> and </a:t>
            </a:r>
            <a:r>
              <a:rPr lang="en-US" sz="2400" b="1" dirty="0">
                <a:latin typeface="Times New Roman" panose="02020603050405020304" pitchFamily="18" charset="0"/>
                <a:cs typeface="Times New Roman" panose="02020603050405020304" pitchFamily="18" charset="0"/>
              </a:rPr>
              <a:t>front</a:t>
            </a:r>
            <a:r>
              <a:rPr lang="en-US" sz="2400" dirty="0">
                <a:latin typeface="Times New Roman" panose="02020603050405020304" pitchFamily="18" charset="0"/>
                <a:cs typeface="Times New Roman" panose="02020603050405020304" pitchFamily="18" charset="0"/>
              </a:rPr>
              <a:t>; otherwise assign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front</a:t>
            </a:r>
            <a:r>
              <a:rPr lang="en-US" sz="2400" b="1" dirty="0" err="1">
                <a:latin typeface="Times New Roman" panose="02020603050405020304" pitchFamily="18" charset="0"/>
                <a:cs typeface="Times New Roman" panose="02020603050405020304" pitchFamily="18" charset="0"/>
                <a:sym typeface="Wingdings" panose="05000000000000000000" pitchFamily="2" charset="2"/>
              </a:rPr>
              <a:t>next</a:t>
            </a:r>
            <a:r>
              <a:rPr lang="en-US" sz="2400" b="1" dirty="0">
                <a:latin typeface="Times New Roman" panose="02020603050405020304" pitchFamily="18" charset="0"/>
                <a:cs typeface="Times New Roman" panose="02020603050405020304" pitchFamily="18" charset="0"/>
                <a:sym typeface="Wingdings" panose="05000000000000000000" pitchFamily="2" charset="2"/>
              </a:rPr>
              <a:t> </a:t>
            </a:r>
            <a:r>
              <a:rPr lang="en-US" sz="2400" dirty="0">
                <a:latin typeface="Times New Roman" panose="02020603050405020304" pitchFamily="18" charset="0"/>
                <a:cs typeface="Times New Roman" panose="02020603050405020304" pitchFamily="18" charset="0"/>
                <a:sym typeface="Wingdings" panose="05000000000000000000" pitchFamily="2" charset="2"/>
              </a:rPr>
              <a:t>to </a:t>
            </a:r>
            <a:r>
              <a:rPr lang="en-US" sz="2400" b="1" dirty="0">
                <a:latin typeface="Times New Roman" panose="02020603050405020304" pitchFamily="18" charset="0"/>
                <a:cs typeface="Times New Roman" panose="02020603050405020304" pitchFamily="18" charset="0"/>
                <a:sym typeface="Wingdings" panose="05000000000000000000" pitchFamily="2" charset="2"/>
              </a:rPr>
              <a:t>front</a:t>
            </a:r>
            <a:r>
              <a:rPr lang="en-US" sz="2400" dirty="0">
                <a:latin typeface="Times New Roman" panose="02020603050405020304" pitchFamily="18" charset="0"/>
                <a:cs typeface="Times New Roman" panose="02020603050405020304" pitchFamily="18" charset="0"/>
                <a:sym typeface="Wingdings" panose="05000000000000000000" pitchFamily="2" charset="2"/>
              </a:rPr>
              <a:t>; Free the temp;</a:t>
            </a:r>
            <a:r>
              <a:rPr lang="en-US" sz="2400" dirty="0">
                <a:latin typeface="Times New Roman" panose="02020603050405020304" pitchFamily="18" charset="0"/>
                <a:cs typeface="Times New Roman" panose="02020603050405020304" pitchFamily="18" charset="0"/>
              </a:rPr>
              <a:t> </a:t>
            </a:r>
          </a:p>
          <a:p>
            <a:pPr algn="just">
              <a:lnSpc>
                <a:spcPct val="150000"/>
              </a:lnSpc>
            </a:pPr>
            <a:endParaRPr lang="en-US" sz="2400" dirty="0">
              <a:solidFill>
                <a:srgbClr val="333333"/>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32CBEEB0-8B2E-4144-84A8-0EC7D1D70FBF}"/>
              </a:ext>
            </a:extLst>
          </p:cNvPr>
          <p:cNvSpPr txBox="1"/>
          <p:nvPr/>
        </p:nvSpPr>
        <p:spPr>
          <a:xfrm>
            <a:off x="4691467" y="5994125"/>
            <a:ext cx="2809066" cy="369332"/>
          </a:xfrm>
          <a:prstGeom prst="rect">
            <a:avLst/>
          </a:prstGeom>
          <a:noFill/>
        </p:spPr>
        <p:txBody>
          <a:bodyPr wrap="square" rtlCol="0">
            <a:spAutoFit/>
          </a:bodyPr>
          <a:lstStyle/>
          <a:p>
            <a:r>
              <a:rPr lang="en-US" b="1" dirty="0">
                <a:solidFill>
                  <a:srgbClr val="00B050"/>
                </a:solidFill>
                <a:latin typeface="Times New Roman" panose="02020603050405020304" pitchFamily="18" charset="0"/>
                <a:cs typeface="Times New Roman" panose="02020603050405020304" pitchFamily="18" charset="0"/>
              </a:rPr>
              <a:t>Time Complexity = O(1</a:t>
            </a:r>
            <a:r>
              <a:rPr lang="en-US" dirty="0">
                <a:solidFill>
                  <a:srgbClr val="00B050"/>
                </a:solidFill>
                <a:latin typeface="Times New Roman" panose="02020603050405020304" pitchFamily="18" charset="0"/>
                <a:cs typeface="Times New Roman" panose="02020603050405020304" pitchFamily="18" charset="0"/>
              </a:rPr>
              <a:t>)</a:t>
            </a:r>
            <a:endParaRPr lang="en-US" dirty="0">
              <a:solidFill>
                <a:srgbClr val="00B050"/>
              </a:solidFill>
            </a:endParaRPr>
          </a:p>
        </p:txBody>
      </p:sp>
      <p:sp>
        <p:nvSpPr>
          <p:cNvPr id="3" name="Footer Placeholder 2">
            <a:extLst>
              <a:ext uri="{FF2B5EF4-FFF2-40B4-BE49-F238E27FC236}">
                <a16:creationId xmlns:a16="http://schemas.microsoft.com/office/drawing/2014/main" id="{2CCC7DBE-9D83-4C3E-B5C4-373FB666912F}"/>
              </a:ext>
            </a:extLst>
          </p:cNvPr>
          <p:cNvSpPr>
            <a:spLocks noGrp="1"/>
          </p:cNvSpPr>
          <p:nvPr>
            <p:ph type="ftr" sz="quarter" idx="11"/>
          </p:nvPr>
        </p:nvSpPr>
        <p:spPr/>
        <p:txBody>
          <a:bodyPr/>
          <a:lstStyle/>
          <a:p>
            <a:r>
              <a:rPr lang="en-IN"/>
              <a:t>Dr Somaraju Suvvari                                                                                                        NITP -- CS3401</a:t>
            </a:r>
          </a:p>
        </p:txBody>
      </p:sp>
      <p:sp>
        <p:nvSpPr>
          <p:cNvPr id="4" name="Slide Number Placeholder 3">
            <a:extLst>
              <a:ext uri="{FF2B5EF4-FFF2-40B4-BE49-F238E27FC236}">
                <a16:creationId xmlns:a16="http://schemas.microsoft.com/office/drawing/2014/main" id="{85BCCCD3-1015-4874-8628-10DF6EA64DA3}"/>
              </a:ext>
            </a:extLst>
          </p:cNvPr>
          <p:cNvSpPr>
            <a:spLocks noGrp="1"/>
          </p:cNvSpPr>
          <p:nvPr>
            <p:ph type="sldNum" sz="quarter" idx="12"/>
          </p:nvPr>
        </p:nvSpPr>
        <p:spPr/>
        <p:txBody>
          <a:bodyPr/>
          <a:lstStyle/>
          <a:p>
            <a:fld id="{11B1A458-33C9-4BF4-B91A-A10851AC5830}" type="slidenum">
              <a:rPr lang="en-IN" smtClean="0"/>
              <a:t>50</a:t>
            </a:fld>
            <a:endParaRPr lang="en-IN"/>
          </a:p>
        </p:txBody>
      </p:sp>
    </p:spTree>
    <p:extLst>
      <p:ext uri="{BB962C8B-B14F-4D97-AF65-F5344CB8AC3E}">
        <p14:creationId xmlns:p14="http://schemas.microsoft.com/office/powerpoint/2010/main" val="3127051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down)">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wipe(down)">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wipe(down)">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wipe(down)">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wipe(down)">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wipe(down)">
                                      <p:cBhvr>
                                        <p:cTn id="37" dur="500"/>
                                        <p:tgtEl>
                                          <p:spTgt spid="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5">
                                            <p:txEl>
                                              <p:pRg st="7" end="7"/>
                                            </p:txEl>
                                          </p:spTgt>
                                        </p:tgtEl>
                                        <p:attrNameLst>
                                          <p:attrName>style.visibility</p:attrName>
                                        </p:attrNameLst>
                                      </p:cBhvr>
                                      <p:to>
                                        <p:strVal val="visible"/>
                                      </p:to>
                                    </p:set>
                                    <p:animEffect transition="in" filter="wipe(down)">
                                      <p:cBhvr>
                                        <p:cTn id="42" dur="500"/>
                                        <p:tgtEl>
                                          <p:spTgt spid="5">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grpId="0" nodeType="click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barn(inVertical)">
                                      <p:cBhvr>
                                        <p:cTn id="4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C77D3B-36E9-4FB5-B6D6-B44E20FBCDFB}"/>
              </a:ext>
            </a:extLst>
          </p:cNvPr>
          <p:cNvSpPr>
            <a:spLocks noGrp="1"/>
          </p:cNvSpPr>
          <p:nvPr>
            <p:ph idx="1"/>
          </p:nvPr>
        </p:nvSpPr>
        <p:spPr>
          <a:xfrm>
            <a:off x="838200" y="970384"/>
            <a:ext cx="10515600" cy="5206579"/>
          </a:xfrm>
        </p:spPr>
        <p:txBody>
          <a:bodyPr/>
          <a:lstStyle/>
          <a:p>
            <a:pPr marL="0" indent="0">
              <a:buNone/>
            </a:pPr>
            <a:endParaRPr lang="en-US" b="1" dirty="0">
              <a:latin typeface="Times New Roman" panose="02020603050405020304" pitchFamily="18" charset="0"/>
              <a:cs typeface="Times New Roman" panose="02020603050405020304" pitchFamily="18" charset="0"/>
            </a:endParaRPr>
          </a:p>
          <a:p>
            <a:pPr marL="0" indent="0">
              <a:buNone/>
            </a:pPr>
            <a:endParaRPr lang="en-US" sz="2800" b="1" dirty="0">
              <a:latin typeface="Times New Roman" panose="02020603050405020304" pitchFamily="18" charset="0"/>
              <a:cs typeface="Times New Roman" panose="02020603050405020304" pitchFamily="18" charset="0"/>
            </a:endParaRPr>
          </a:p>
          <a:p>
            <a:pPr marL="0" indent="0">
              <a:buNone/>
            </a:pPr>
            <a:endParaRPr lang="en-US" b="1" dirty="0">
              <a:latin typeface="Times New Roman" panose="02020603050405020304" pitchFamily="18" charset="0"/>
              <a:cs typeface="Times New Roman" panose="02020603050405020304" pitchFamily="18" charset="0"/>
            </a:endParaRPr>
          </a:p>
          <a:p>
            <a:pPr marL="0" indent="0">
              <a:buNone/>
            </a:pPr>
            <a:endParaRPr lang="en-US" sz="2800" b="1" dirty="0">
              <a:latin typeface="Times New Roman" panose="02020603050405020304" pitchFamily="18" charset="0"/>
              <a:cs typeface="Times New Roman" panose="02020603050405020304" pitchFamily="18" charset="0"/>
            </a:endParaRPr>
          </a:p>
          <a:p>
            <a:pPr marL="0" indent="0">
              <a:buNone/>
            </a:pPr>
            <a:r>
              <a:rPr lang="en-US" sz="2800" b="1" dirty="0">
                <a:latin typeface="Times New Roman" panose="02020603050405020304" pitchFamily="18" charset="0"/>
                <a:cs typeface="Times New Roman" panose="02020603050405020304" pitchFamily="18" charset="0"/>
              </a:rPr>
              <a:t>	Implementation of DEQue Using Singly </a:t>
            </a:r>
            <a:r>
              <a:rPr lang="en-US" b="1" dirty="0">
                <a:latin typeface="Times New Roman" panose="02020603050405020304" pitchFamily="18" charset="0"/>
                <a:cs typeface="Times New Roman" panose="02020603050405020304" pitchFamily="18" charset="0"/>
              </a:rPr>
              <a:t>Linked List</a:t>
            </a:r>
            <a:endParaRPr lang="en-IN" dirty="0"/>
          </a:p>
        </p:txBody>
      </p:sp>
      <p:sp>
        <p:nvSpPr>
          <p:cNvPr id="4" name="Footer Placeholder 3">
            <a:extLst>
              <a:ext uri="{FF2B5EF4-FFF2-40B4-BE49-F238E27FC236}">
                <a16:creationId xmlns:a16="http://schemas.microsoft.com/office/drawing/2014/main" id="{9529F5C6-D07C-440D-8A50-96865D2B4488}"/>
              </a:ext>
            </a:extLst>
          </p:cNvPr>
          <p:cNvSpPr>
            <a:spLocks noGrp="1"/>
          </p:cNvSpPr>
          <p:nvPr>
            <p:ph type="ftr" sz="quarter" idx="11"/>
          </p:nvPr>
        </p:nvSpPr>
        <p:spPr/>
        <p:txBody>
          <a:bodyPr/>
          <a:lstStyle/>
          <a:p>
            <a:r>
              <a:rPr lang="en-IN"/>
              <a:t>Dr Somaraju Suvvari                                                                                                        NITP -- CS3401</a:t>
            </a:r>
          </a:p>
        </p:txBody>
      </p:sp>
      <p:sp>
        <p:nvSpPr>
          <p:cNvPr id="5" name="Slide Number Placeholder 4">
            <a:extLst>
              <a:ext uri="{FF2B5EF4-FFF2-40B4-BE49-F238E27FC236}">
                <a16:creationId xmlns:a16="http://schemas.microsoft.com/office/drawing/2014/main" id="{A78B497C-9A4A-4887-8923-BB3D24DD90E8}"/>
              </a:ext>
            </a:extLst>
          </p:cNvPr>
          <p:cNvSpPr>
            <a:spLocks noGrp="1"/>
          </p:cNvSpPr>
          <p:nvPr>
            <p:ph type="sldNum" sz="quarter" idx="12"/>
          </p:nvPr>
        </p:nvSpPr>
        <p:spPr/>
        <p:txBody>
          <a:bodyPr/>
          <a:lstStyle/>
          <a:p>
            <a:fld id="{11B1A458-33C9-4BF4-B91A-A10851AC5830}" type="slidenum">
              <a:rPr lang="en-IN" smtClean="0"/>
              <a:t>51</a:t>
            </a:fld>
            <a:endParaRPr lang="en-IN"/>
          </a:p>
        </p:txBody>
      </p:sp>
    </p:spTree>
    <p:extLst>
      <p:ext uri="{BB962C8B-B14F-4D97-AF65-F5344CB8AC3E}">
        <p14:creationId xmlns:p14="http://schemas.microsoft.com/office/powerpoint/2010/main" val="2648659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41984" y="215837"/>
            <a:ext cx="7333861" cy="465200"/>
          </a:xfrm>
        </p:spPr>
        <p:txBody>
          <a:bodyPr>
            <a:normAutofit fontScale="90000"/>
          </a:bodyPr>
          <a:lstStyle/>
          <a:p>
            <a:pPr algn="ctr"/>
            <a:r>
              <a:rPr lang="en-US" sz="3600" dirty="0">
                <a:latin typeface="Times New Roman" panose="02020603050405020304" pitchFamily="18" charset="0"/>
                <a:cs typeface="Times New Roman" panose="02020603050405020304" pitchFamily="18" charset="0"/>
              </a:rPr>
              <a:t>DEQue ADT (Linked List Based)</a:t>
            </a:r>
          </a:p>
        </p:txBody>
      </p:sp>
      <p:sp>
        <p:nvSpPr>
          <p:cNvPr id="3" name="Content Placeholder 2"/>
          <p:cNvSpPr>
            <a:spLocks noGrp="1"/>
          </p:cNvSpPr>
          <p:nvPr>
            <p:ph idx="1"/>
          </p:nvPr>
        </p:nvSpPr>
        <p:spPr>
          <a:xfrm>
            <a:off x="838200" y="1026367"/>
            <a:ext cx="10515600" cy="5150596"/>
          </a:xfrm>
        </p:spPr>
        <p:txBody>
          <a:bodyPr>
            <a:normAutofit fontScale="70000" lnSpcReduction="20000"/>
          </a:bodyPr>
          <a:lstStyle/>
          <a:p>
            <a:pPr marL="0" indent="0">
              <a:lnSpc>
                <a:spcPct val="150000"/>
              </a:lnSpc>
              <a:buNone/>
            </a:pPr>
            <a:r>
              <a:rPr lang="en-US" sz="2400" dirty="0">
                <a:latin typeface="Times New Roman" panose="02020603050405020304" pitchFamily="18" charset="0"/>
                <a:cs typeface="Times New Roman" panose="02020603050405020304" pitchFamily="18" charset="0"/>
              </a:rPr>
              <a:t>// Define the queue</a:t>
            </a:r>
          </a:p>
          <a:p>
            <a:pPr marL="0" indent="0">
              <a:lnSpc>
                <a:spcPct val="150000"/>
              </a:lnSpc>
              <a:spcBef>
                <a:spcPts val="0"/>
              </a:spcBef>
              <a:buNone/>
            </a:pPr>
            <a:r>
              <a:rPr lang="en-US" sz="2400" dirty="0">
                <a:latin typeface="Times New Roman" panose="02020603050405020304" pitchFamily="18" charset="0"/>
                <a:cs typeface="Times New Roman" panose="02020603050405020304" pitchFamily="18" charset="0"/>
              </a:rPr>
              <a:t>typedef struct QUEUE DQ;</a:t>
            </a:r>
          </a:p>
          <a:p>
            <a:pPr marL="0" indent="0">
              <a:lnSpc>
                <a:spcPct val="150000"/>
              </a:lnSpc>
              <a:spcBef>
                <a:spcPts val="0"/>
              </a:spcBef>
              <a:buNone/>
            </a:pPr>
            <a:r>
              <a:rPr lang="en-US" sz="2400" dirty="0">
                <a:latin typeface="Times New Roman" panose="02020603050405020304" pitchFamily="18" charset="0"/>
                <a:cs typeface="Times New Roman" panose="02020603050405020304" pitchFamily="18" charset="0"/>
              </a:rPr>
              <a:t>struct QUEUE</a:t>
            </a:r>
          </a:p>
          <a:p>
            <a:pPr marL="0" indent="0">
              <a:lnSpc>
                <a:spcPct val="150000"/>
              </a:lnSpc>
              <a:spcBef>
                <a:spcPts val="0"/>
              </a:spcBef>
              <a:buNone/>
            </a:pPr>
            <a:r>
              <a:rPr lang="en-US" sz="2400" dirty="0">
                <a:latin typeface="Times New Roman" panose="02020603050405020304" pitchFamily="18" charset="0"/>
                <a:cs typeface="Times New Roman" panose="02020603050405020304" pitchFamily="18" charset="0"/>
              </a:rPr>
              <a:t>{  Element Type  data;</a:t>
            </a:r>
          </a:p>
          <a:p>
            <a:pPr marL="0" indent="0">
              <a:lnSpc>
                <a:spcPct val="150000"/>
              </a:lnSpc>
              <a:spcBef>
                <a:spcPts val="0"/>
              </a:spcBef>
              <a:buNone/>
            </a:pPr>
            <a:r>
              <a:rPr lang="en-US" sz="2400" dirty="0">
                <a:latin typeface="Times New Roman" panose="02020603050405020304" pitchFamily="18" charset="0"/>
                <a:cs typeface="Times New Roman" panose="02020603050405020304" pitchFamily="18" charset="0"/>
              </a:rPr>
              <a:t>    Q *next;</a:t>
            </a:r>
          </a:p>
          <a:p>
            <a:pPr marL="0" indent="0">
              <a:lnSpc>
                <a:spcPct val="150000"/>
              </a:lnSpc>
              <a:spcBef>
                <a:spcPts val="0"/>
              </a:spcBef>
              <a:buNone/>
            </a:pPr>
            <a:r>
              <a:rPr lang="en-US" sz="2400" dirty="0">
                <a:latin typeface="Times New Roman" panose="02020603050405020304" pitchFamily="18" charset="0"/>
                <a:cs typeface="Times New Roman" panose="02020603050405020304" pitchFamily="18" charset="0"/>
              </a:rPr>
              <a:t>}*front1 = NULL, *rear1=NULL, *front2 = NULL, *rear2 = NULL;</a:t>
            </a:r>
          </a:p>
          <a:p>
            <a:pPr marL="0" indent="0">
              <a:lnSpc>
                <a:spcPct val="150000"/>
              </a:lnSpc>
              <a:buNone/>
            </a:pPr>
            <a:r>
              <a:rPr lang="en-US" sz="2400" dirty="0">
                <a:solidFill>
                  <a:srgbClr val="FF0000"/>
                </a:solidFill>
                <a:latin typeface="Times New Roman" panose="02020603050405020304" pitchFamily="18" charset="0"/>
                <a:cs typeface="Times New Roman" panose="02020603050405020304" pitchFamily="18" charset="0"/>
              </a:rPr>
              <a:t>Element Type Queue[MAX];</a:t>
            </a:r>
          </a:p>
          <a:p>
            <a:pPr marL="0" indent="0">
              <a:lnSpc>
                <a:spcPct val="150000"/>
              </a:lnSpc>
              <a:buNone/>
            </a:pPr>
            <a:r>
              <a:rPr lang="en-US" sz="2400" dirty="0">
                <a:latin typeface="Times New Roman" panose="02020603050405020304" pitchFamily="18" charset="0"/>
                <a:cs typeface="Times New Roman" panose="02020603050405020304" pitchFamily="18" charset="0"/>
              </a:rPr>
              <a:t>// Define the set of operations on queue</a:t>
            </a:r>
          </a:p>
          <a:p>
            <a:pPr marL="0" indent="0">
              <a:lnSpc>
                <a:spcPct val="150000"/>
              </a:lnSpc>
              <a:buNone/>
            </a:pPr>
            <a:r>
              <a:rPr lang="en-US" sz="2400" dirty="0">
                <a:latin typeface="Times New Roman" panose="02020603050405020304" pitchFamily="18" charset="0"/>
                <a:cs typeface="Times New Roman" panose="02020603050405020304" pitchFamily="18" charset="0"/>
              </a:rPr>
              <a:t>void enQueu(Q *, Q*,  Q *, Element Type);  // front-1, rear-1, rear-2, inserting element</a:t>
            </a:r>
          </a:p>
          <a:p>
            <a:pPr marL="0" indent="0">
              <a:lnSpc>
                <a:spcPct val="150000"/>
              </a:lnSpc>
              <a:buNone/>
            </a:pPr>
            <a:r>
              <a:rPr lang="en-US" sz="2400" dirty="0">
                <a:latin typeface="Times New Roman" panose="02020603050405020304" pitchFamily="18" charset="0"/>
                <a:cs typeface="Times New Roman" panose="02020603050405020304" pitchFamily="18" charset="0"/>
              </a:rPr>
              <a:t>Element Type deQueue(Q *, Q *); //front-1, rear-1, rear-2- </a:t>
            </a:r>
          </a:p>
          <a:p>
            <a:pPr marL="0" indent="0">
              <a:lnSpc>
                <a:spcPct val="150000"/>
              </a:lnSpc>
              <a:buNone/>
            </a:pPr>
            <a:r>
              <a:rPr lang="en-US" sz="2400" dirty="0">
                <a:latin typeface="Times New Roman" panose="02020603050405020304" pitchFamily="18" charset="0"/>
                <a:cs typeface="Times New Roman" panose="02020603050405020304" pitchFamily="18" charset="0"/>
              </a:rPr>
              <a:t>void  Inject(Q *, Q*, Element Type);  // front-2, rear-2,  rear-1, Element Type</a:t>
            </a:r>
          </a:p>
          <a:p>
            <a:pPr marL="0" indent="0">
              <a:lnSpc>
                <a:spcPct val="150000"/>
              </a:lnSpc>
              <a:buNone/>
            </a:pPr>
            <a:r>
              <a:rPr lang="en-US" sz="2400" dirty="0">
                <a:latin typeface="Times New Roman" panose="02020603050405020304" pitchFamily="18" charset="0"/>
                <a:cs typeface="Times New Roman" panose="02020603050405020304" pitchFamily="18" charset="0"/>
              </a:rPr>
              <a:t>Element Type Eject(Q *, Q*, Q*); //front-2, rear-2, rear-1</a:t>
            </a:r>
          </a:p>
        </p:txBody>
      </p:sp>
      <p:sp>
        <p:nvSpPr>
          <p:cNvPr id="5" name="Footer Placeholder 4">
            <a:extLst>
              <a:ext uri="{FF2B5EF4-FFF2-40B4-BE49-F238E27FC236}">
                <a16:creationId xmlns:a16="http://schemas.microsoft.com/office/drawing/2014/main" id="{77F3EC33-10BD-4109-B417-1ADA80256D0D}"/>
              </a:ext>
            </a:extLst>
          </p:cNvPr>
          <p:cNvSpPr>
            <a:spLocks noGrp="1"/>
          </p:cNvSpPr>
          <p:nvPr>
            <p:ph type="ftr" sz="quarter" idx="11"/>
          </p:nvPr>
        </p:nvSpPr>
        <p:spPr/>
        <p:txBody>
          <a:bodyPr/>
          <a:lstStyle/>
          <a:p>
            <a:r>
              <a:rPr lang="en-US"/>
              <a:t>Dr Somaraju Suvvari                                                                                                        NITP -- CS3401</a:t>
            </a:r>
          </a:p>
        </p:txBody>
      </p:sp>
      <p:sp>
        <p:nvSpPr>
          <p:cNvPr id="6" name="Slide Number Placeholder 5">
            <a:extLst>
              <a:ext uri="{FF2B5EF4-FFF2-40B4-BE49-F238E27FC236}">
                <a16:creationId xmlns:a16="http://schemas.microsoft.com/office/drawing/2014/main" id="{D4BBBB62-25C1-46FE-946A-CB49E909386A}"/>
              </a:ext>
            </a:extLst>
          </p:cNvPr>
          <p:cNvSpPr>
            <a:spLocks noGrp="1"/>
          </p:cNvSpPr>
          <p:nvPr>
            <p:ph type="sldNum" sz="quarter" idx="12"/>
          </p:nvPr>
        </p:nvSpPr>
        <p:spPr/>
        <p:txBody>
          <a:bodyPr/>
          <a:lstStyle/>
          <a:p>
            <a:fld id="{67D43647-D22D-4492-8DE9-AF3D87B5E9CD}" type="slidenum">
              <a:rPr lang="en-US" smtClean="0"/>
              <a:t>52</a:t>
            </a:fld>
            <a:endParaRPr lang="en-US"/>
          </a:p>
        </p:txBody>
      </p:sp>
      <p:graphicFrame>
        <p:nvGraphicFramePr>
          <p:cNvPr id="7" name="Table 6">
            <a:extLst>
              <a:ext uri="{FF2B5EF4-FFF2-40B4-BE49-F238E27FC236}">
                <a16:creationId xmlns:a16="http://schemas.microsoft.com/office/drawing/2014/main" id="{FFD4260A-94CF-4B95-9ECC-02D61900EBBB}"/>
              </a:ext>
            </a:extLst>
          </p:cNvPr>
          <p:cNvGraphicFramePr>
            <a:graphicFrameLocks noGrp="1"/>
          </p:cNvGraphicFramePr>
          <p:nvPr>
            <p:extLst>
              <p:ext uri="{D42A27DB-BD31-4B8C-83A1-F6EECF244321}">
                <p14:modId xmlns:p14="http://schemas.microsoft.com/office/powerpoint/2010/main" val="1754368927"/>
              </p:ext>
            </p:extLst>
          </p:nvPr>
        </p:nvGraphicFramePr>
        <p:xfrm>
          <a:off x="8284028" y="1770373"/>
          <a:ext cx="1402165" cy="370840"/>
        </p:xfrm>
        <a:graphic>
          <a:graphicData uri="http://schemas.openxmlformats.org/drawingml/2006/table">
            <a:tbl>
              <a:tblPr firstRow="1" bandRow="1">
                <a:tableStyleId>{5940675A-B579-460E-94D1-54222C63F5DA}</a:tableStyleId>
              </a:tblPr>
              <a:tblGrid>
                <a:gridCol w="544902">
                  <a:extLst>
                    <a:ext uri="{9D8B030D-6E8A-4147-A177-3AD203B41FA5}">
                      <a16:colId xmlns:a16="http://schemas.microsoft.com/office/drawing/2014/main" val="20000"/>
                    </a:ext>
                  </a:extLst>
                </a:gridCol>
                <a:gridCol w="857263">
                  <a:extLst>
                    <a:ext uri="{9D8B030D-6E8A-4147-A177-3AD203B41FA5}">
                      <a16:colId xmlns:a16="http://schemas.microsoft.com/office/drawing/2014/main" val="20001"/>
                    </a:ext>
                  </a:extLst>
                </a:gridCol>
              </a:tblGrid>
              <a:tr h="370840">
                <a:tc>
                  <a:txBody>
                    <a:bodyPr/>
                    <a:lstStyle/>
                    <a:p>
                      <a:r>
                        <a:rPr lang="en-US" dirty="0"/>
                        <a:t>30</a:t>
                      </a:r>
                    </a:p>
                  </a:txBody>
                  <a:tcPr/>
                </a:tc>
                <a:tc>
                  <a:txBody>
                    <a:bodyPr/>
                    <a:lstStyle/>
                    <a:p>
                      <a:r>
                        <a:rPr lang="en-US" dirty="0"/>
                        <a:t>x1000</a:t>
                      </a:r>
                    </a:p>
                  </a:txBody>
                  <a:tcPr/>
                </a:tc>
                <a:extLst>
                  <a:ext uri="{0D108BD9-81ED-4DB2-BD59-A6C34878D82A}">
                    <a16:rowId xmlns:a16="http://schemas.microsoft.com/office/drawing/2014/main" val="10000"/>
                  </a:ext>
                </a:extLst>
              </a:tr>
            </a:tbl>
          </a:graphicData>
        </a:graphic>
      </p:graphicFrame>
      <p:sp>
        <p:nvSpPr>
          <p:cNvPr id="8" name="TextBox 7">
            <a:extLst>
              <a:ext uri="{FF2B5EF4-FFF2-40B4-BE49-F238E27FC236}">
                <a16:creationId xmlns:a16="http://schemas.microsoft.com/office/drawing/2014/main" id="{02355734-A06D-4FB4-8827-06BC2F7357D4}"/>
              </a:ext>
            </a:extLst>
          </p:cNvPr>
          <p:cNvSpPr txBox="1"/>
          <p:nvPr/>
        </p:nvSpPr>
        <p:spPr>
          <a:xfrm>
            <a:off x="8542023" y="2153913"/>
            <a:ext cx="734534" cy="338554"/>
          </a:xfrm>
          <a:prstGeom prst="rect">
            <a:avLst/>
          </a:prstGeom>
          <a:noFill/>
        </p:spPr>
        <p:txBody>
          <a:bodyPr wrap="square" rtlCol="0">
            <a:spAutoFit/>
          </a:bodyPr>
          <a:lstStyle/>
          <a:p>
            <a:r>
              <a:rPr lang="en-US" sz="1600" dirty="0"/>
              <a:t>x3000</a:t>
            </a:r>
          </a:p>
        </p:txBody>
      </p:sp>
      <p:graphicFrame>
        <p:nvGraphicFramePr>
          <p:cNvPr id="9" name="Table 8">
            <a:extLst>
              <a:ext uri="{FF2B5EF4-FFF2-40B4-BE49-F238E27FC236}">
                <a16:creationId xmlns:a16="http://schemas.microsoft.com/office/drawing/2014/main" id="{5A526A37-3F09-4A7C-82C9-DE3FFED92696}"/>
              </a:ext>
            </a:extLst>
          </p:cNvPr>
          <p:cNvGraphicFramePr>
            <a:graphicFrameLocks noGrp="1"/>
          </p:cNvGraphicFramePr>
          <p:nvPr>
            <p:extLst>
              <p:ext uri="{D42A27DB-BD31-4B8C-83A1-F6EECF244321}">
                <p14:modId xmlns:p14="http://schemas.microsoft.com/office/powerpoint/2010/main" val="3888368015"/>
              </p:ext>
            </p:extLst>
          </p:nvPr>
        </p:nvGraphicFramePr>
        <p:xfrm>
          <a:off x="6523923" y="1782215"/>
          <a:ext cx="1423671" cy="370840"/>
        </p:xfrm>
        <a:graphic>
          <a:graphicData uri="http://schemas.openxmlformats.org/drawingml/2006/table">
            <a:tbl>
              <a:tblPr firstRow="1" bandRow="1">
                <a:tableStyleId>{5940675A-B579-460E-94D1-54222C63F5DA}</a:tableStyleId>
              </a:tblPr>
              <a:tblGrid>
                <a:gridCol w="527464">
                  <a:extLst>
                    <a:ext uri="{9D8B030D-6E8A-4147-A177-3AD203B41FA5}">
                      <a16:colId xmlns:a16="http://schemas.microsoft.com/office/drawing/2014/main" val="20000"/>
                    </a:ext>
                  </a:extLst>
                </a:gridCol>
                <a:gridCol w="896207">
                  <a:extLst>
                    <a:ext uri="{9D8B030D-6E8A-4147-A177-3AD203B41FA5}">
                      <a16:colId xmlns:a16="http://schemas.microsoft.com/office/drawing/2014/main" val="20001"/>
                    </a:ext>
                  </a:extLst>
                </a:gridCol>
              </a:tblGrid>
              <a:tr h="370840">
                <a:tc>
                  <a:txBody>
                    <a:bodyPr/>
                    <a:lstStyle/>
                    <a:p>
                      <a:r>
                        <a:rPr lang="en-US" dirty="0"/>
                        <a:t>20</a:t>
                      </a:r>
                    </a:p>
                  </a:txBody>
                  <a:tcPr/>
                </a:tc>
                <a:tc>
                  <a:txBody>
                    <a:bodyPr/>
                    <a:lstStyle/>
                    <a:p>
                      <a:r>
                        <a:rPr lang="en-US" sz="1600" dirty="0"/>
                        <a:t>x3000</a:t>
                      </a:r>
                      <a:endParaRPr lang="en-US" dirty="0"/>
                    </a:p>
                  </a:txBody>
                  <a:tcPr/>
                </a:tc>
                <a:extLst>
                  <a:ext uri="{0D108BD9-81ED-4DB2-BD59-A6C34878D82A}">
                    <a16:rowId xmlns:a16="http://schemas.microsoft.com/office/drawing/2014/main" val="10000"/>
                  </a:ext>
                </a:extLst>
              </a:tr>
            </a:tbl>
          </a:graphicData>
        </a:graphic>
      </p:graphicFrame>
      <p:sp>
        <p:nvSpPr>
          <p:cNvPr id="10" name="TextBox 9">
            <a:extLst>
              <a:ext uri="{FF2B5EF4-FFF2-40B4-BE49-F238E27FC236}">
                <a16:creationId xmlns:a16="http://schemas.microsoft.com/office/drawing/2014/main" id="{E8024080-D879-4DD0-BCD5-954562E387CA}"/>
              </a:ext>
            </a:extLst>
          </p:cNvPr>
          <p:cNvSpPr txBox="1"/>
          <p:nvPr/>
        </p:nvSpPr>
        <p:spPr>
          <a:xfrm>
            <a:off x="6885913" y="2153055"/>
            <a:ext cx="1111348" cy="369332"/>
          </a:xfrm>
          <a:prstGeom prst="rect">
            <a:avLst/>
          </a:prstGeom>
          <a:noFill/>
        </p:spPr>
        <p:txBody>
          <a:bodyPr wrap="square" rtlCol="0">
            <a:spAutoFit/>
          </a:bodyPr>
          <a:lstStyle/>
          <a:p>
            <a:r>
              <a:rPr lang="en-US" dirty="0"/>
              <a:t>x2000</a:t>
            </a:r>
          </a:p>
        </p:txBody>
      </p:sp>
      <p:cxnSp>
        <p:nvCxnSpPr>
          <p:cNvPr id="11" name="Straight Arrow Connector 10">
            <a:extLst>
              <a:ext uri="{FF2B5EF4-FFF2-40B4-BE49-F238E27FC236}">
                <a16:creationId xmlns:a16="http://schemas.microsoft.com/office/drawing/2014/main" id="{9D0393CA-B137-4552-8B06-D6741E57E166}"/>
              </a:ext>
            </a:extLst>
          </p:cNvPr>
          <p:cNvCxnSpPr/>
          <p:nvPr/>
        </p:nvCxnSpPr>
        <p:spPr>
          <a:xfrm flipV="1">
            <a:off x="7969152" y="1952969"/>
            <a:ext cx="304546" cy="2824"/>
          </a:xfrm>
          <a:prstGeom prst="straightConnector1">
            <a:avLst/>
          </a:prstGeom>
          <a:ln w="38100" cmpd="sng">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2" name="Table 11">
            <a:extLst>
              <a:ext uri="{FF2B5EF4-FFF2-40B4-BE49-F238E27FC236}">
                <a16:creationId xmlns:a16="http://schemas.microsoft.com/office/drawing/2014/main" id="{B134339A-17BB-434E-94E1-9C586F21C543}"/>
              </a:ext>
            </a:extLst>
          </p:cNvPr>
          <p:cNvGraphicFramePr>
            <a:graphicFrameLocks noGrp="1"/>
          </p:cNvGraphicFramePr>
          <p:nvPr>
            <p:extLst>
              <p:ext uri="{D42A27DB-BD31-4B8C-83A1-F6EECF244321}">
                <p14:modId xmlns:p14="http://schemas.microsoft.com/office/powerpoint/2010/main" val="104108235"/>
              </p:ext>
            </p:extLst>
          </p:nvPr>
        </p:nvGraphicFramePr>
        <p:xfrm>
          <a:off x="9901883" y="1784250"/>
          <a:ext cx="1287744" cy="370840"/>
        </p:xfrm>
        <a:graphic>
          <a:graphicData uri="http://schemas.openxmlformats.org/drawingml/2006/table">
            <a:tbl>
              <a:tblPr firstRow="1" bandRow="1">
                <a:tableStyleId>{5940675A-B579-460E-94D1-54222C63F5DA}</a:tableStyleId>
              </a:tblPr>
              <a:tblGrid>
                <a:gridCol w="564413">
                  <a:extLst>
                    <a:ext uri="{9D8B030D-6E8A-4147-A177-3AD203B41FA5}">
                      <a16:colId xmlns:a16="http://schemas.microsoft.com/office/drawing/2014/main" val="20000"/>
                    </a:ext>
                  </a:extLst>
                </a:gridCol>
                <a:gridCol w="723331">
                  <a:extLst>
                    <a:ext uri="{9D8B030D-6E8A-4147-A177-3AD203B41FA5}">
                      <a16:colId xmlns:a16="http://schemas.microsoft.com/office/drawing/2014/main" val="20001"/>
                    </a:ext>
                  </a:extLst>
                </a:gridCol>
              </a:tblGrid>
              <a:tr h="370840">
                <a:tc>
                  <a:txBody>
                    <a:bodyPr/>
                    <a:lstStyle/>
                    <a:p>
                      <a:r>
                        <a:rPr lang="en-US" dirty="0"/>
                        <a:t>10</a:t>
                      </a:r>
                    </a:p>
                  </a:txBody>
                  <a:tcPr/>
                </a:tc>
                <a:tc>
                  <a:txBody>
                    <a:bodyPr/>
                    <a:lstStyle/>
                    <a:p>
                      <a:r>
                        <a:rPr lang="en-US" dirty="0"/>
                        <a:t>NULL</a:t>
                      </a:r>
                    </a:p>
                  </a:txBody>
                  <a:tcPr/>
                </a:tc>
                <a:extLst>
                  <a:ext uri="{0D108BD9-81ED-4DB2-BD59-A6C34878D82A}">
                    <a16:rowId xmlns:a16="http://schemas.microsoft.com/office/drawing/2014/main" val="10000"/>
                  </a:ext>
                </a:extLst>
              </a:tr>
            </a:tbl>
          </a:graphicData>
        </a:graphic>
      </p:graphicFrame>
      <p:sp>
        <p:nvSpPr>
          <p:cNvPr id="13" name="TextBox 12">
            <a:extLst>
              <a:ext uri="{FF2B5EF4-FFF2-40B4-BE49-F238E27FC236}">
                <a16:creationId xmlns:a16="http://schemas.microsoft.com/office/drawing/2014/main" id="{4A4CAC73-819B-48F4-8DAA-E2AD55B35042}"/>
              </a:ext>
            </a:extLst>
          </p:cNvPr>
          <p:cNvSpPr txBox="1"/>
          <p:nvPr/>
        </p:nvSpPr>
        <p:spPr>
          <a:xfrm>
            <a:off x="10159877" y="2167790"/>
            <a:ext cx="734534" cy="338554"/>
          </a:xfrm>
          <a:prstGeom prst="rect">
            <a:avLst/>
          </a:prstGeom>
          <a:noFill/>
        </p:spPr>
        <p:txBody>
          <a:bodyPr wrap="square" rtlCol="0">
            <a:spAutoFit/>
          </a:bodyPr>
          <a:lstStyle/>
          <a:p>
            <a:r>
              <a:rPr lang="en-US" sz="1600" dirty="0"/>
              <a:t>x1000</a:t>
            </a:r>
          </a:p>
        </p:txBody>
      </p:sp>
      <p:sp>
        <p:nvSpPr>
          <p:cNvPr id="14" name="Up Arrow 51">
            <a:extLst>
              <a:ext uri="{FF2B5EF4-FFF2-40B4-BE49-F238E27FC236}">
                <a16:creationId xmlns:a16="http://schemas.microsoft.com/office/drawing/2014/main" id="{24F4F8DC-E57C-4F0B-A492-5DC41D4A0330}"/>
              </a:ext>
            </a:extLst>
          </p:cNvPr>
          <p:cNvSpPr/>
          <p:nvPr/>
        </p:nvSpPr>
        <p:spPr>
          <a:xfrm rot="10800000">
            <a:off x="6790761" y="1342245"/>
            <a:ext cx="190306" cy="38651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Up Arrow 51">
            <a:extLst>
              <a:ext uri="{FF2B5EF4-FFF2-40B4-BE49-F238E27FC236}">
                <a16:creationId xmlns:a16="http://schemas.microsoft.com/office/drawing/2014/main" id="{6A9AEA0E-D1F0-4689-B7BD-68F5ED9617F5}"/>
              </a:ext>
            </a:extLst>
          </p:cNvPr>
          <p:cNvSpPr/>
          <p:nvPr/>
        </p:nvSpPr>
        <p:spPr>
          <a:xfrm>
            <a:off x="10860121" y="2325786"/>
            <a:ext cx="190306" cy="38651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Up Arrow 51">
            <a:extLst>
              <a:ext uri="{FF2B5EF4-FFF2-40B4-BE49-F238E27FC236}">
                <a16:creationId xmlns:a16="http://schemas.microsoft.com/office/drawing/2014/main" id="{21FADBA6-F02C-4DF4-921F-182470403ED0}"/>
              </a:ext>
            </a:extLst>
          </p:cNvPr>
          <p:cNvSpPr/>
          <p:nvPr/>
        </p:nvSpPr>
        <p:spPr>
          <a:xfrm rot="10800000">
            <a:off x="10741601" y="1395699"/>
            <a:ext cx="190306" cy="38651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Up Arrow 51">
            <a:extLst>
              <a:ext uri="{FF2B5EF4-FFF2-40B4-BE49-F238E27FC236}">
                <a16:creationId xmlns:a16="http://schemas.microsoft.com/office/drawing/2014/main" id="{F65B7C26-AB83-460B-91F1-8F427FB380A7}"/>
              </a:ext>
            </a:extLst>
          </p:cNvPr>
          <p:cNvSpPr/>
          <p:nvPr/>
        </p:nvSpPr>
        <p:spPr>
          <a:xfrm rot="10800000">
            <a:off x="8653486" y="1364884"/>
            <a:ext cx="190306" cy="38651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a:extLst>
              <a:ext uri="{FF2B5EF4-FFF2-40B4-BE49-F238E27FC236}">
                <a16:creationId xmlns:a16="http://schemas.microsoft.com/office/drawing/2014/main" id="{35F34870-EA1E-49DE-8308-64D3590E30BC}"/>
              </a:ext>
            </a:extLst>
          </p:cNvPr>
          <p:cNvCxnSpPr>
            <a:cxnSpLocks/>
            <a:endCxn id="7" idx="3"/>
          </p:cNvCxnSpPr>
          <p:nvPr/>
        </p:nvCxnSpPr>
        <p:spPr>
          <a:xfrm flipH="1" flipV="1">
            <a:off x="9686193" y="1955793"/>
            <a:ext cx="224548" cy="11842"/>
          </a:xfrm>
          <a:prstGeom prst="straightConnector1">
            <a:avLst/>
          </a:prstGeom>
          <a:ln w="38100" cmpd="sng">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3EAC8951-57BF-4354-8EF0-70CDCB6AFC87}"/>
              </a:ext>
            </a:extLst>
          </p:cNvPr>
          <p:cNvSpPr txBox="1"/>
          <p:nvPr/>
        </p:nvSpPr>
        <p:spPr>
          <a:xfrm>
            <a:off x="6432088" y="1026367"/>
            <a:ext cx="907650" cy="369332"/>
          </a:xfrm>
          <a:prstGeom prst="rect">
            <a:avLst/>
          </a:prstGeom>
          <a:noFill/>
        </p:spPr>
        <p:txBody>
          <a:bodyPr wrap="square" rtlCol="0">
            <a:spAutoFit/>
          </a:bodyPr>
          <a:lstStyle/>
          <a:p>
            <a:r>
              <a:rPr lang="en-US" dirty="0"/>
              <a:t>front-1</a:t>
            </a:r>
          </a:p>
        </p:txBody>
      </p:sp>
      <p:sp>
        <p:nvSpPr>
          <p:cNvPr id="45" name="TextBox 44">
            <a:extLst>
              <a:ext uri="{FF2B5EF4-FFF2-40B4-BE49-F238E27FC236}">
                <a16:creationId xmlns:a16="http://schemas.microsoft.com/office/drawing/2014/main" id="{A8B1D49E-05C1-4917-B271-F4E92BBBD5A8}"/>
              </a:ext>
            </a:extLst>
          </p:cNvPr>
          <p:cNvSpPr txBox="1"/>
          <p:nvPr/>
        </p:nvSpPr>
        <p:spPr>
          <a:xfrm>
            <a:off x="8429436" y="1026367"/>
            <a:ext cx="1111348" cy="369332"/>
          </a:xfrm>
          <a:prstGeom prst="rect">
            <a:avLst/>
          </a:prstGeom>
          <a:noFill/>
        </p:spPr>
        <p:txBody>
          <a:bodyPr wrap="square" rtlCol="0">
            <a:spAutoFit/>
          </a:bodyPr>
          <a:lstStyle/>
          <a:p>
            <a:r>
              <a:rPr lang="en-US" dirty="0"/>
              <a:t>rear-1</a:t>
            </a:r>
          </a:p>
        </p:txBody>
      </p:sp>
      <p:sp>
        <p:nvSpPr>
          <p:cNvPr id="46" name="TextBox 45">
            <a:extLst>
              <a:ext uri="{FF2B5EF4-FFF2-40B4-BE49-F238E27FC236}">
                <a16:creationId xmlns:a16="http://schemas.microsoft.com/office/drawing/2014/main" id="{23706CE3-3704-4A54-A579-F6D5D0A17551}"/>
              </a:ext>
            </a:extLst>
          </p:cNvPr>
          <p:cNvSpPr txBox="1"/>
          <p:nvPr/>
        </p:nvSpPr>
        <p:spPr>
          <a:xfrm>
            <a:off x="10552754" y="2711626"/>
            <a:ext cx="1111348" cy="369332"/>
          </a:xfrm>
          <a:prstGeom prst="rect">
            <a:avLst/>
          </a:prstGeom>
          <a:noFill/>
        </p:spPr>
        <p:txBody>
          <a:bodyPr wrap="square" rtlCol="0">
            <a:spAutoFit/>
          </a:bodyPr>
          <a:lstStyle/>
          <a:p>
            <a:r>
              <a:rPr lang="en-US" dirty="0"/>
              <a:t>front-2</a:t>
            </a:r>
          </a:p>
        </p:txBody>
      </p:sp>
      <p:sp>
        <p:nvSpPr>
          <p:cNvPr id="47" name="TextBox 46">
            <a:extLst>
              <a:ext uri="{FF2B5EF4-FFF2-40B4-BE49-F238E27FC236}">
                <a16:creationId xmlns:a16="http://schemas.microsoft.com/office/drawing/2014/main" id="{0C256F8C-4AF4-411D-A377-894983E03B0F}"/>
              </a:ext>
            </a:extLst>
          </p:cNvPr>
          <p:cNvSpPr txBox="1"/>
          <p:nvPr/>
        </p:nvSpPr>
        <p:spPr>
          <a:xfrm>
            <a:off x="10465768" y="1060519"/>
            <a:ext cx="1111348" cy="369332"/>
          </a:xfrm>
          <a:prstGeom prst="rect">
            <a:avLst/>
          </a:prstGeom>
          <a:noFill/>
        </p:spPr>
        <p:txBody>
          <a:bodyPr wrap="square" rtlCol="0">
            <a:spAutoFit/>
          </a:bodyPr>
          <a:lstStyle/>
          <a:p>
            <a:r>
              <a:rPr lang="en-US" dirty="0"/>
              <a:t>rear-2</a:t>
            </a:r>
          </a:p>
        </p:txBody>
      </p:sp>
      <p:sp>
        <p:nvSpPr>
          <p:cNvPr id="48" name="TextBox 47">
            <a:extLst>
              <a:ext uri="{FF2B5EF4-FFF2-40B4-BE49-F238E27FC236}">
                <a16:creationId xmlns:a16="http://schemas.microsoft.com/office/drawing/2014/main" id="{4E117A70-E3F1-4C43-8872-1927E156FFA2}"/>
              </a:ext>
            </a:extLst>
          </p:cNvPr>
          <p:cNvSpPr txBox="1"/>
          <p:nvPr/>
        </p:nvSpPr>
        <p:spPr>
          <a:xfrm>
            <a:off x="6439748" y="677283"/>
            <a:ext cx="4808088"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Two enqueue operations and one Inject operation</a:t>
            </a:r>
          </a:p>
        </p:txBody>
      </p:sp>
    </p:spTree>
    <p:extLst>
      <p:ext uri="{BB962C8B-B14F-4D97-AF65-F5344CB8AC3E}">
        <p14:creationId xmlns:p14="http://schemas.microsoft.com/office/powerpoint/2010/main" val="385979536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4522" y="102638"/>
            <a:ext cx="7996335" cy="466530"/>
          </a:xfrm>
        </p:spPr>
        <p:txBody>
          <a:bodyPr>
            <a:normAutofit fontScale="90000"/>
          </a:bodyPr>
          <a:lstStyle/>
          <a:p>
            <a:pPr algn="ctr"/>
            <a:r>
              <a:rPr lang="en-US" sz="3600" b="1" dirty="0">
                <a:solidFill>
                  <a:schemeClr val="accent1"/>
                </a:solidFill>
                <a:latin typeface="Times New Roman" panose="02020603050405020304" pitchFamily="18" charset="0"/>
                <a:cs typeface="Times New Roman" panose="02020603050405020304" pitchFamily="18" charset="0"/>
              </a:rPr>
              <a:t>enQueue</a:t>
            </a:r>
            <a:endParaRPr lang="en-US" sz="3600" dirty="0">
              <a:solidFill>
                <a:schemeClr val="accent1"/>
              </a:solidFill>
              <a:latin typeface="Times New Roman" panose="02020603050405020304" pitchFamily="18" charset="0"/>
              <a:cs typeface="Times New Roman" panose="02020603050405020304" pitchFamily="18" charset="0"/>
            </a:endParaRPr>
          </a:p>
        </p:txBody>
      </p:sp>
      <p:sp>
        <p:nvSpPr>
          <p:cNvPr id="5" name="Rectangle 4"/>
          <p:cNvSpPr/>
          <p:nvPr/>
        </p:nvSpPr>
        <p:spPr>
          <a:xfrm>
            <a:off x="332791" y="797510"/>
            <a:ext cx="11545078" cy="5658280"/>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en-US" sz="2000" b="1" dirty="0">
                <a:solidFill>
                  <a:srgbClr val="E00D50"/>
                </a:solidFill>
                <a:latin typeface="Times New Roman" panose="02020603050405020304" pitchFamily="18" charset="0"/>
                <a:cs typeface="Times New Roman" panose="02020603050405020304" pitchFamily="18" charset="0"/>
              </a:rPr>
              <a:t>enQueue(Q *front-1, Q *rear-1,Q *font-2, Element Type value) – </a:t>
            </a:r>
          </a:p>
          <a:p>
            <a:pPr marL="742950" lvl="1" indent="-285750" algn="just">
              <a:lnSpc>
                <a:spcPct val="150000"/>
              </a:lnSpc>
              <a:buFont typeface="Arial" panose="020B0604020202020204" pitchFamily="34" charset="0"/>
              <a:buChar char="•"/>
            </a:pPr>
            <a:r>
              <a:rPr lang="en-US" sz="2000" b="1" dirty="0">
                <a:solidFill>
                  <a:srgbClr val="E00D50"/>
                </a:solidFill>
                <a:latin typeface="Times New Roman" panose="02020603050405020304" pitchFamily="18" charset="0"/>
                <a:cs typeface="Times New Roman" panose="02020603050405020304" pitchFamily="18" charset="0"/>
              </a:rPr>
              <a:t>Inserting value into the Dequeue</a:t>
            </a:r>
          </a:p>
          <a:p>
            <a:pPr marL="285750" indent="-285750" algn="just">
              <a:lnSpc>
                <a:spcPct val="150000"/>
              </a:lnSpc>
              <a:buFont typeface="Arial" panose="020B0604020202020204" pitchFamily="34" charset="0"/>
              <a:buChar char="•"/>
            </a:pPr>
            <a:r>
              <a:rPr lang="en-US" sz="2000" dirty="0">
                <a:solidFill>
                  <a:srgbClr val="333333"/>
                </a:solidFill>
                <a:latin typeface="Times New Roman" panose="02020603050405020304" pitchFamily="18" charset="0"/>
                <a:cs typeface="Times New Roman" panose="02020603050405020304" pitchFamily="18" charset="0"/>
              </a:rPr>
              <a:t>We can use the following steps to insert an element into the DEQue from front...</a:t>
            </a:r>
          </a:p>
          <a:p>
            <a:pPr algn="just">
              <a:lnSpc>
                <a:spcPct val="150000"/>
              </a:lnSpc>
            </a:pPr>
            <a:r>
              <a:rPr lang="en-US" sz="2000" b="1" dirty="0">
                <a:solidFill>
                  <a:srgbClr val="162F59"/>
                </a:solidFill>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Step 1 - </a:t>
            </a:r>
            <a:r>
              <a:rPr lang="en-US" sz="2000" dirty="0">
                <a:latin typeface="Times New Roman" panose="02020603050405020304" pitchFamily="18" charset="0"/>
                <a:cs typeface="Times New Roman" panose="02020603050405020304" pitchFamily="18" charset="0"/>
              </a:rPr>
              <a:t>create a </a:t>
            </a:r>
            <a:r>
              <a:rPr lang="en-US" sz="2000" dirty="0" err="1">
                <a:latin typeface="Times New Roman" panose="02020603050405020304" pitchFamily="18" charset="0"/>
                <a:cs typeface="Times New Roman" panose="02020603050405020304" pitchFamily="18" charset="0"/>
              </a:rPr>
              <a:t>new_node</a:t>
            </a:r>
            <a:r>
              <a:rPr lang="en-US" sz="2000" dirty="0">
                <a:latin typeface="Times New Roman" panose="02020603050405020304" pitchFamily="18" charset="0"/>
                <a:cs typeface="Times New Roman" panose="02020603050405020304" pitchFamily="18" charset="0"/>
              </a:rPr>
              <a:t>. If </a:t>
            </a:r>
            <a:r>
              <a:rPr lang="en-US" sz="2000" dirty="0" err="1">
                <a:latin typeface="Times New Roman" panose="02020603050405020304" pitchFamily="18" charset="0"/>
                <a:cs typeface="Times New Roman" panose="02020603050405020304" pitchFamily="18" charset="0"/>
              </a:rPr>
              <a:t>new_node</a:t>
            </a:r>
            <a:r>
              <a:rPr lang="en-US" sz="2000" dirty="0">
                <a:latin typeface="Times New Roman" panose="02020603050405020304" pitchFamily="18" charset="0"/>
                <a:cs typeface="Times New Roman" panose="02020603050405020304" pitchFamily="18" charset="0"/>
              </a:rPr>
              <a:t> creation failed, then display </a:t>
            </a:r>
            <a:r>
              <a:rPr lang="en-US" sz="2000" b="1" dirty="0">
                <a:latin typeface="Times New Roman" panose="02020603050405020304" pitchFamily="18" charset="0"/>
                <a:cs typeface="Times New Roman" panose="02020603050405020304" pitchFamily="18" charset="0"/>
              </a:rPr>
              <a:t>“Queue is FULL!!! </a:t>
            </a:r>
            <a:br>
              <a:rPr lang="en-US" sz="2000" b="1"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                Insertion is not possible!!!"</a:t>
            </a:r>
            <a:r>
              <a:rPr lang="en-US" sz="2000" dirty="0">
                <a:latin typeface="Times New Roman" panose="02020603050405020304" pitchFamily="18" charset="0"/>
                <a:cs typeface="Times New Roman" panose="02020603050405020304" pitchFamily="18" charset="0"/>
              </a:rPr>
              <a:t> and terminate the function.</a:t>
            </a:r>
          </a:p>
          <a:p>
            <a:pPr algn="just">
              <a:lnSpc>
                <a:spcPct val="150000"/>
              </a:lnSpc>
            </a:pPr>
            <a:r>
              <a:rPr lang="en-US" sz="2000" b="1" dirty="0">
                <a:latin typeface="Times New Roman" panose="02020603050405020304" pitchFamily="18" charset="0"/>
                <a:cs typeface="Times New Roman" panose="02020603050405020304" pitchFamily="18" charset="0"/>
              </a:rPr>
              <a:t>Step 2 - </a:t>
            </a:r>
            <a:r>
              <a:rPr lang="en-US" sz="2000" dirty="0">
                <a:latin typeface="Times New Roman" panose="02020603050405020304" pitchFamily="18" charset="0"/>
                <a:cs typeface="Times New Roman" panose="02020603050405020304" pitchFamily="18" charset="0"/>
              </a:rPr>
              <a:t>If Queue is </a:t>
            </a:r>
            <a:r>
              <a:rPr lang="en-US" sz="2000" b="1" dirty="0">
                <a:latin typeface="Times New Roman" panose="02020603050405020304" pitchFamily="18" charset="0"/>
                <a:cs typeface="Times New Roman" panose="02020603050405020304" pitchFamily="18" charset="0"/>
              </a:rPr>
              <a:t>NOT FULL</a:t>
            </a:r>
            <a:r>
              <a:rPr lang="en-US" sz="2000" dirty="0">
                <a:latin typeface="Times New Roman" panose="02020603050405020304" pitchFamily="18" charset="0"/>
                <a:cs typeface="Times New Roman" panose="02020603050405020304" pitchFamily="18" charset="0"/>
              </a:rPr>
              <a:t>, then insert the value in the new_node and </a:t>
            </a:r>
            <a:r>
              <a:rPr lang="en-US" sz="2000" b="1" dirty="0">
                <a:latin typeface="Times New Roman" panose="02020603050405020304" pitchFamily="18" charset="0"/>
                <a:cs typeface="Times New Roman" panose="02020603050405020304" pitchFamily="18" charset="0"/>
              </a:rPr>
              <a:t>NULL</a:t>
            </a:r>
            <a:r>
              <a:rPr lang="en-US" sz="2000" dirty="0">
                <a:latin typeface="Times New Roman" panose="02020603050405020304" pitchFamily="18" charset="0"/>
                <a:cs typeface="Times New Roman" panose="02020603050405020304" pitchFamily="18" charset="0"/>
              </a:rPr>
              <a:t> to </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new_node </a:t>
            </a:r>
            <a:r>
              <a:rPr lang="en-US" sz="2000" b="1" dirty="0">
                <a:latin typeface="Times New Roman" panose="02020603050405020304" pitchFamily="18" charset="0"/>
                <a:cs typeface="Times New Roman" panose="02020603050405020304" pitchFamily="18" charset="0"/>
                <a:sym typeface="Wingdings" panose="05000000000000000000" pitchFamily="2" charset="2"/>
              </a:rPr>
              <a:t> next</a:t>
            </a:r>
            <a:r>
              <a:rPr lang="en-US" sz="2000" dirty="0">
                <a:latin typeface="Times New Roman" panose="02020603050405020304" pitchFamily="18" charset="0"/>
                <a:cs typeface="Times New Roman" panose="02020603050405020304" pitchFamily="18" charset="0"/>
              </a:rPr>
              <a:t>.</a:t>
            </a:r>
            <a:endParaRPr lang="en-US" sz="2000" b="1" dirty="0">
              <a:latin typeface="Times New Roman" panose="02020603050405020304" pitchFamily="18" charset="0"/>
              <a:cs typeface="Times New Roman" panose="02020603050405020304" pitchFamily="18" charset="0"/>
            </a:endParaRPr>
          </a:p>
          <a:p>
            <a:pPr algn="just">
              <a:lnSpc>
                <a:spcPct val="150000"/>
              </a:lnSpc>
            </a:pPr>
            <a:r>
              <a:rPr lang="en-US" sz="2000" b="1" dirty="0">
                <a:latin typeface="Times New Roman" panose="02020603050405020304" pitchFamily="18" charset="0"/>
                <a:cs typeface="Times New Roman" panose="02020603050405020304" pitchFamily="18" charset="0"/>
              </a:rPr>
              <a:t>Step 3</a:t>
            </a:r>
            <a:r>
              <a:rPr lang="en-US" sz="2000" dirty="0">
                <a:latin typeface="Times New Roman" panose="02020603050405020304" pitchFamily="18" charset="0"/>
                <a:cs typeface="Times New Roman" panose="02020603050405020304" pitchFamily="18" charset="0"/>
              </a:rPr>
              <a:t> – If </a:t>
            </a:r>
            <a:r>
              <a:rPr lang="en-US" sz="2000" b="1" dirty="0">
                <a:latin typeface="Times New Roman" panose="02020603050405020304" pitchFamily="18" charset="0"/>
                <a:cs typeface="Times New Roman" panose="02020603050405020304" pitchFamily="18" charset="0"/>
              </a:rPr>
              <a:t>rear-1 == NULL, </a:t>
            </a:r>
            <a:r>
              <a:rPr lang="en-US" sz="2000" dirty="0">
                <a:latin typeface="Times New Roman" panose="02020603050405020304" pitchFamily="18" charset="0"/>
                <a:cs typeface="Times New Roman" panose="02020603050405020304" pitchFamily="18" charset="0"/>
              </a:rPr>
              <a:t>then assign</a:t>
            </a:r>
            <a:r>
              <a:rPr lang="en-US" sz="2000" b="1" dirty="0">
                <a:latin typeface="Times New Roman" panose="02020603050405020304" pitchFamily="18" charset="0"/>
                <a:cs typeface="Times New Roman" panose="02020603050405020304" pitchFamily="18" charset="0"/>
              </a:rPr>
              <a:t> new_node </a:t>
            </a:r>
            <a:r>
              <a:rPr lang="en-US" sz="2000" dirty="0">
                <a:latin typeface="Times New Roman" panose="02020603050405020304" pitchFamily="18" charset="0"/>
                <a:cs typeface="Times New Roman" panose="02020603050405020304" pitchFamily="18" charset="0"/>
              </a:rPr>
              <a:t>to</a:t>
            </a:r>
            <a:r>
              <a:rPr lang="en-US" sz="2000" b="1" dirty="0">
                <a:latin typeface="Times New Roman" panose="02020603050405020304" pitchFamily="18" charset="0"/>
                <a:cs typeface="Times New Roman" panose="02020603050405020304" pitchFamily="18" charset="0"/>
              </a:rPr>
              <a:t> rear-1 </a:t>
            </a:r>
            <a:r>
              <a:rPr lang="en-US" sz="2000" dirty="0">
                <a:latin typeface="Times New Roman" panose="02020603050405020304" pitchFamily="18" charset="0"/>
                <a:cs typeface="Times New Roman" panose="02020603050405020304" pitchFamily="18" charset="0"/>
              </a:rPr>
              <a:t>and </a:t>
            </a:r>
            <a:r>
              <a:rPr lang="en-US" sz="2000" b="1" dirty="0">
                <a:latin typeface="Times New Roman" panose="02020603050405020304" pitchFamily="18" charset="0"/>
                <a:cs typeface="Times New Roman" panose="02020603050405020304" pitchFamily="18" charset="0"/>
              </a:rPr>
              <a:t>front-1 and </a:t>
            </a:r>
            <a:r>
              <a:rPr lang="en-US" sz="2000" dirty="0">
                <a:latin typeface="Times New Roman" panose="02020603050405020304" pitchFamily="18" charset="0"/>
                <a:cs typeface="Times New Roman" panose="02020603050405020304" pitchFamily="18" charset="0"/>
              </a:rPr>
              <a:t>assign </a:t>
            </a:r>
            <a:r>
              <a:rPr lang="en-US" sz="2000" b="1" dirty="0">
                <a:latin typeface="Times New Roman" panose="02020603050405020304" pitchFamily="18" charset="0"/>
                <a:cs typeface="Times New Roman" panose="02020603050405020304" pitchFamily="18" charset="0"/>
              </a:rPr>
              <a:t>rear-2 </a:t>
            </a:r>
            <a:r>
              <a:rPr lang="en-US" sz="2000" dirty="0">
                <a:latin typeface="Times New Roman" panose="02020603050405020304" pitchFamily="18" charset="0"/>
                <a:cs typeface="Times New Roman" panose="02020603050405020304" pitchFamily="18" charset="0"/>
              </a:rPr>
              <a:t>to</a:t>
            </a:r>
            <a:r>
              <a:rPr lang="en-US" sz="2000" b="1" dirty="0">
                <a:latin typeface="Times New Roman" panose="02020603050405020304" pitchFamily="18" charset="0"/>
                <a:cs typeface="Times New Roman" panose="02020603050405020304" pitchFamily="18" charset="0"/>
              </a:rPr>
              <a:t> </a:t>
            </a:r>
            <a:br>
              <a:rPr lang="en-US" sz="2000" b="1"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new_node</a:t>
            </a:r>
            <a:r>
              <a:rPr lang="en-US" sz="2000" b="1" dirty="0" err="1">
                <a:latin typeface="Times New Roman" panose="02020603050405020304" pitchFamily="18" charset="0"/>
                <a:cs typeface="Times New Roman" panose="02020603050405020304" pitchFamily="18" charset="0"/>
                <a:sym typeface="Wingdings" panose="05000000000000000000" pitchFamily="2" charset="2"/>
              </a:rPr>
              <a:t>next</a:t>
            </a:r>
            <a:r>
              <a:rPr lang="en-US" sz="2000" b="1" dirty="0">
                <a:latin typeface="Times New Roman" panose="02020603050405020304" pitchFamily="18" charset="0"/>
                <a:cs typeface="Times New Roman" panose="02020603050405020304" pitchFamily="18" charset="0"/>
                <a:sym typeface="Wingdings" panose="05000000000000000000" pitchFamily="2" charset="2"/>
              </a:rPr>
              <a:t>.</a:t>
            </a:r>
            <a:r>
              <a:rPr lang="en-US" sz="2000" b="1" dirty="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pPr algn="just">
              <a:lnSpc>
                <a:spcPct val="150000"/>
              </a:lnSpc>
            </a:pPr>
            <a:r>
              <a:rPr lang="en-US" sz="2000" b="1" dirty="0">
                <a:latin typeface="Times New Roman" panose="02020603050405020304" pitchFamily="18" charset="0"/>
                <a:cs typeface="Times New Roman" panose="02020603050405020304" pitchFamily="18" charset="0"/>
              </a:rPr>
              <a:t>Step 4 </a:t>
            </a:r>
            <a:r>
              <a:rPr lang="en-US" sz="2000" dirty="0">
                <a:latin typeface="Times New Roman" panose="02020603050405020304" pitchFamily="18" charset="0"/>
                <a:cs typeface="Times New Roman" panose="02020603050405020304" pitchFamily="18" charset="0"/>
              </a:rPr>
              <a:t>–If </a:t>
            </a:r>
            <a:r>
              <a:rPr lang="en-US" sz="2000" b="1" dirty="0">
                <a:latin typeface="Times New Roman" panose="02020603050405020304" pitchFamily="18" charset="0"/>
                <a:cs typeface="Times New Roman" panose="02020603050405020304" pitchFamily="18" charset="0"/>
              </a:rPr>
              <a:t>rear-1 != NULL</a:t>
            </a:r>
            <a:r>
              <a:rPr lang="en-US" sz="2000" dirty="0">
                <a:latin typeface="Times New Roman" panose="02020603050405020304" pitchFamily="18" charset="0"/>
                <a:cs typeface="Times New Roman" panose="02020603050405020304" pitchFamily="18" charset="0"/>
              </a:rPr>
              <a:t>, then assign  </a:t>
            </a:r>
            <a:r>
              <a:rPr lang="en-US" sz="2000" b="1" dirty="0">
                <a:latin typeface="Times New Roman" panose="02020603050405020304" pitchFamily="18" charset="0"/>
                <a:cs typeface="Times New Roman" panose="02020603050405020304" pitchFamily="18" charset="0"/>
              </a:rPr>
              <a:t>rear-1</a:t>
            </a:r>
            <a:r>
              <a:rPr lang="en-US" sz="2000" b="1" dirty="0">
                <a:latin typeface="Times New Roman" panose="02020603050405020304" pitchFamily="18" charset="0"/>
                <a:cs typeface="Times New Roman" panose="02020603050405020304" pitchFamily="18" charset="0"/>
                <a:sym typeface="Wingdings" panose="05000000000000000000" pitchFamily="2" charset="2"/>
              </a:rPr>
              <a:t>next</a:t>
            </a:r>
            <a:r>
              <a:rPr lang="en-US" sz="2000" b="1" dirty="0">
                <a:latin typeface="Times New Roman" panose="02020603050405020304" pitchFamily="18" charset="0"/>
                <a:cs typeface="Times New Roman" panose="02020603050405020304" pitchFamily="18" charset="0"/>
              </a:rPr>
              <a:t> to </a:t>
            </a:r>
            <a:r>
              <a:rPr lang="en-US" sz="2000" b="1" dirty="0" err="1">
                <a:latin typeface="Times New Roman" panose="02020603050405020304" pitchFamily="18" charset="0"/>
                <a:cs typeface="Times New Roman" panose="02020603050405020304" pitchFamily="18" charset="0"/>
              </a:rPr>
              <a:t>new_node</a:t>
            </a:r>
            <a:r>
              <a:rPr lang="en-US" sz="2000" b="1" dirty="0" err="1">
                <a:latin typeface="Times New Roman" panose="02020603050405020304" pitchFamily="18" charset="0"/>
                <a:cs typeface="Times New Roman" panose="02020603050405020304" pitchFamily="18" charset="0"/>
                <a:sym typeface="Wingdings" panose="05000000000000000000" pitchFamily="2" charset="2"/>
              </a:rPr>
              <a:t>next</a:t>
            </a:r>
            <a:r>
              <a:rPr lang="en-US" sz="2000" dirty="0">
                <a:latin typeface="Times New Roman" panose="02020603050405020304" pitchFamily="18" charset="0"/>
                <a:cs typeface="Times New Roman" panose="02020603050405020304" pitchFamily="18" charset="0"/>
                <a:sym typeface="Wingdings" panose="05000000000000000000" pitchFamily="2" charset="2"/>
              </a:rPr>
              <a:t>, and </a:t>
            </a:r>
            <a:r>
              <a:rPr lang="en-US" sz="2000" dirty="0" err="1">
                <a:latin typeface="Times New Roman" panose="02020603050405020304" pitchFamily="18" charset="0"/>
                <a:cs typeface="Times New Roman" panose="02020603050405020304" pitchFamily="18" charset="0"/>
              </a:rPr>
              <a:t>n</a:t>
            </a:r>
            <a:r>
              <a:rPr lang="en-US" sz="2000" b="1" dirty="0" err="1">
                <a:latin typeface="Times New Roman" panose="02020603050405020304" pitchFamily="18" charset="0"/>
                <a:cs typeface="Times New Roman" panose="02020603050405020304" pitchFamily="18" charset="0"/>
              </a:rPr>
              <a:t>ew_node</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to </a:t>
            </a:r>
            <a:r>
              <a:rPr lang="en-US" sz="2000" b="1" dirty="0">
                <a:latin typeface="Times New Roman" panose="02020603050405020304" pitchFamily="18" charset="0"/>
                <a:cs typeface="Times New Roman" panose="02020603050405020304" pitchFamily="18" charset="0"/>
              </a:rPr>
              <a:t> rear-1</a:t>
            </a:r>
            <a:r>
              <a:rPr lang="en-US" sz="2000" b="1" dirty="0">
                <a:latin typeface="Times New Roman" panose="02020603050405020304" pitchFamily="18" charset="0"/>
                <a:cs typeface="Times New Roman" panose="02020603050405020304" pitchFamily="18" charset="0"/>
                <a:sym typeface="Wingdings" panose="05000000000000000000" pitchFamily="2" charset="2"/>
              </a:rPr>
              <a:t>next </a:t>
            </a:r>
            <a:br>
              <a:rPr lang="en-US" sz="2000" b="1" dirty="0">
                <a:latin typeface="Times New Roman" panose="02020603050405020304" pitchFamily="18" charset="0"/>
                <a:cs typeface="Times New Roman" panose="02020603050405020304" pitchFamily="18" charset="0"/>
                <a:sym typeface="Wingdings" panose="05000000000000000000" pitchFamily="2" charset="2"/>
              </a:rPr>
            </a:br>
            <a:r>
              <a:rPr lang="en-US" sz="2000" b="1" dirty="0">
                <a:latin typeface="Times New Roman" panose="02020603050405020304" pitchFamily="18" charset="0"/>
                <a:cs typeface="Times New Roman" panose="02020603050405020304" pitchFamily="18" charset="0"/>
                <a:sym typeface="Wingdings" panose="05000000000000000000" pitchFamily="2" charset="2"/>
              </a:rPr>
              <a:t>               </a:t>
            </a:r>
            <a:r>
              <a:rPr lang="en-US" sz="2000" dirty="0">
                <a:latin typeface="Times New Roman" panose="02020603050405020304" pitchFamily="18" charset="0"/>
                <a:cs typeface="Times New Roman" panose="02020603050405020304" pitchFamily="18" charset="0"/>
                <a:sym typeface="Wingdings" panose="05000000000000000000" pitchFamily="2" charset="2"/>
              </a:rPr>
              <a:t>and update rear-1 with </a:t>
            </a:r>
            <a:r>
              <a:rPr lang="en-US" sz="2000" dirty="0" err="1">
                <a:latin typeface="Times New Roman" panose="02020603050405020304" pitchFamily="18" charset="0"/>
                <a:cs typeface="Times New Roman" panose="02020603050405020304" pitchFamily="18" charset="0"/>
                <a:sym typeface="Wingdings" panose="05000000000000000000" pitchFamily="2" charset="2"/>
              </a:rPr>
              <a:t>new_node</a:t>
            </a:r>
            <a:r>
              <a:rPr lang="en-US" sz="2000" dirty="0">
                <a:latin typeface="Times New Roman" panose="02020603050405020304" pitchFamily="18" charset="0"/>
                <a:cs typeface="Times New Roman" panose="02020603050405020304" pitchFamily="18" charset="0"/>
                <a:sym typeface="Wingdings" panose="05000000000000000000" pitchFamily="2" charset="2"/>
              </a:rPr>
              <a:t>.</a:t>
            </a:r>
            <a:endParaRPr lang="en-US" sz="2000" dirty="0">
              <a:latin typeface="Times New Roman" panose="02020603050405020304" pitchFamily="18" charset="0"/>
              <a:cs typeface="Times New Roman" panose="02020603050405020304" pitchFamily="18" charset="0"/>
            </a:endParaRPr>
          </a:p>
          <a:p>
            <a:pPr algn="just">
              <a:lnSpc>
                <a:spcPct val="150000"/>
              </a:lnSpc>
            </a:pPr>
            <a:endParaRPr lang="en-US" sz="2400" dirty="0">
              <a:solidFill>
                <a:srgbClr val="333333"/>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32CBEEB0-8B2E-4144-84A8-0EC7D1D70FBF}"/>
              </a:ext>
            </a:extLst>
          </p:cNvPr>
          <p:cNvSpPr txBox="1"/>
          <p:nvPr/>
        </p:nvSpPr>
        <p:spPr>
          <a:xfrm>
            <a:off x="4691467" y="5994125"/>
            <a:ext cx="2809066" cy="369332"/>
          </a:xfrm>
          <a:prstGeom prst="rect">
            <a:avLst/>
          </a:prstGeom>
          <a:noFill/>
        </p:spPr>
        <p:txBody>
          <a:bodyPr wrap="square" rtlCol="0">
            <a:spAutoFit/>
          </a:bodyPr>
          <a:lstStyle/>
          <a:p>
            <a:r>
              <a:rPr lang="en-US" b="1" dirty="0">
                <a:solidFill>
                  <a:srgbClr val="00B050"/>
                </a:solidFill>
                <a:latin typeface="Times New Roman" panose="02020603050405020304" pitchFamily="18" charset="0"/>
                <a:cs typeface="Times New Roman" panose="02020603050405020304" pitchFamily="18" charset="0"/>
              </a:rPr>
              <a:t>Time Complexity = O(1</a:t>
            </a:r>
            <a:r>
              <a:rPr lang="en-US" dirty="0">
                <a:solidFill>
                  <a:srgbClr val="00B050"/>
                </a:solidFill>
                <a:latin typeface="Times New Roman" panose="02020603050405020304" pitchFamily="18" charset="0"/>
                <a:cs typeface="Times New Roman" panose="02020603050405020304" pitchFamily="18" charset="0"/>
              </a:rPr>
              <a:t>)</a:t>
            </a:r>
            <a:endParaRPr lang="en-US" dirty="0">
              <a:solidFill>
                <a:srgbClr val="00B050"/>
              </a:solidFill>
            </a:endParaRPr>
          </a:p>
        </p:txBody>
      </p:sp>
      <p:sp>
        <p:nvSpPr>
          <p:cNvPr id="3" name="Footer Placeholder 2">
            <a:extLst>
              <a:ext uri="{FF2B5EF4-FFF2-40B4-BE49-F238E27FC236}">
                <a16:creationId xmlns:a16="http://schemas.microsoft.com/office/drawing/2014/main" id="{E61841B7-3344-487E-B85A-9C04C9F3A848}"/>
              </a:ext>
            </a:extLst>
          </p:cNvPr>
          <p:cNvSpPr>
            <a:spLocks noGrp="1"/>
          </p:cNvSpPr>
          <p:nvPr>
            <p:ph type="ftr" sz="quarter" idx="11"/>
          </p:nvPr>
        </p:nvSpPr>
        <p:spPr/>
        <p:txBody>
          <a:bodyPr/>
          <a:lstStyle/>
          <a:p>
            <a:r>
              <a:rPr lang="en-IN"/>
              <a:t>Dr Somaraju Suvvari                                                                                                        NITP -- CS3401</a:t>
            </a:r>
          </a:p>
        </p:txBody>
      </p:sp>
      <p:sp>
        <p:nvSpPr>
          <p:cNvPr id="4" name="Slide Number Placeholder 3">
            <a:extLst>
              <a:ext uri="{FF2B5EF4-FFF2-40B4-BE49-F238E27FC236}">
                <a16:creationId xmlns:a16="http://schemas.microsoft.com/office/drawing/2014/main" id="{B44A8E61-4EFD-4F09-9956-1BFA121BEA3C}"/>
              </a:ext>
            </a:extLst>
          </p:cNvPr>
          <p:cNvSpPr>
            <a:spLocks noGrp="1"/>
          </p:cNvSpPr>
          <p:nvPr>
            <p:ph type="sldNum" sz="quarter" idx="12"/>
          </p:nvPr>
        </p:nvSpPr>
        <p:spPr/>
        <p:txBody>
          <a:bodyPr/>
          <a:lstStyle/>
          <a:p>
            <a:fld id="{11B1A458-33C9-4BF4-B91A-A10851AC5830}" type="slidenum">
              <a:rPr lang="en-IN" smtClean="0"/>
              <a:t>53</a:t>
            </a:fld>
            <a:endParaRPr lang="en-IN"/>
          </a:p>
        </p:txBody>
      </p:sp>
    </p:spTree>
    <p:extLst>
      <p:ext uri="{BB962C8B-B14F-4D97-AF65-F5344CB8AC3E}">
        <p14:creationId xmlns:p14="http://schemas.microsoft.com/office/powerpoint/2010/main" val="604971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down)">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wipe(down)">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wipe(down)">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wipe(down)">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wipe(down)">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wipe(down)">
                                      <p:cBhvr>
                                        <p:cTn id="37" dur="500"/>
                                        <p:tgtEl>
                                          <p:spTgt spid="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barn(inVertical)">
                                      <p:cBhvr>
                                        <p:cTn id="4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4522" y="102637"/>
            <a:ext cx="7996335" cy="694873"/>
          </a:xfrm>
        </p:spPr>
        <p:txBody>
          <a:bodyPr>
            <a:normAutofit/>
          </a:bodyPr>
          <a:lstStyle/>
          <a:p>
            <a:pPr algn="ctr"/>
            <a:r>
              <a:rPr lang="en-US" sz="3600" b="1" dirty="0">
                <a:solidFill>
                  <a:schemeClr val="accent1"/>
                </a:solidFill>
                <a:latin typeface="Times New Roman" panose="02020603050405020304" pitchFamily="18" charset="0"/>
                <a:cs typeface="Times New Roman" panose="02020603050405020304" pitchFamily="18" charset="0"/>
              </a:rPr>
              <a:t>deQueue</a:t>
            </a:r>
            <a:endParaRPr lang="en-US" sz="3600" dirty="0">
              <a:solidFill>
                <a:schemeClr val="accent1"/>
              </a:solidFill>
              <a:latin typeface="Times New Roman" panose="02020603050405020304" pitchFamily="18" charset="0"/>
              <a:cs typeface="Times New Roman" panose="02020603050405020304" pitchFamily="18" charset="0"/>
            </a:endParaRPr>
          </a:p>
        </p:txBody>
      </p:sp>
      <p:sp>
        <p:nvSpPr>
          <p:cNvPr id="5" name="Rectangle 4"/>
          <p:cNvSpPr/>
          <p:nvPr/>
        </p:nvSpPr>
        <p:spPr>
          <a:xfrm>
            <a:off x="332791" y="797510"/>
            <a:ext cx="11433111" cy="5565947"/>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en-US" sz="2400" b="1" dirty="0">
                <a:solidFill>
                  <a:srgbClr val="E00D50"/>
                </a:solidFill>
                <a:latin typeface="Times New Roman" panose="02020603050405020304" pitchFamily="18" charset="0"/>
                <a:cs typeface="Times New Roman" panose="02020603050405020304" pitchFamily="18" charset="0"/>
              </a:rPr>
              <a:t>deQueue(Q* *front-1, Q *rear-1) – </a:t>
            </a:r>
          </a:p>
          <a:p>
            <a:pPr marL="742950" lvl="1" indent="-285750" algn="just">
              <a:lnSpc>
                <a:spcPct val="150000"/>
              </a:lnSpc>
              <a:buFont typeface="Arial" panose="020B0604020202020204" pitchFamily="34" charset="0"/>
              <a:buChar char="•"/>
            </a:pPr>
            <a:r>
              <a:rPr lang="en-US" sz="2400" b="1" dirty="0">
                <a:solidFill>
                  <a:srgbClr val="E00D50"/>
                </a:solidFill>
                <a:latin typeface="Times New Roman" panose="02020603050405020304" pitchFamily="18" charset="0"/>
                <a:cs typeface="Times New Roman" panose="02020603050405020304" pitchFamily="18" charset="0"/>
              </a:rPr>
              <a:t>Deleting a value from the dequeue</a:t>
            </a:r>
          </a:p>
          <a:p>
            <a:pPr marL="285750" indent="-285750" algn="just">
              <a:lnSpc>
                <a:spcPct val="150000"/>
              </a:lnSpc>
              <a:buFont typeface="Arial" panose="020B0604020202020204" pitchFamily="34" charset="0"/>
              <a:buChar char="•"/>
            </a:pPr>
            <a:r>
              <a:rPr lang="en-US" sz="2400" dirty="0">
                <a:solidFill>
                  <a:srgbClr val="333333"/>
                </a:solidFill>
                <a:latin typeface="Times New Roman" panose="02020603050405020304" pitchFamily="18" charset="0"/>
                <a:cs typeface="Times New Roman" panose="02020603050405020304" pitchFamily="18" charset="0"/>
              </a:rPr>
              <a:t>We can use the following steps to delete an element from </a:t>
            </a:r>
            <a:r>
              <a:rPr lang="en-US" sz="2400" dirty="0" err="1">
                <a:solidFill>
                  <a:srgbClr val="333333"/>
                </a:solidFill>
                <a:latin typeface="Times New Roman" panose="02020603050405020304" pitchFamily="18" charset="0"/>
                <a:cs typeface="Times New Roman" panose="02020603050405020304" pitchFamily="18" charset="0"/>
              </a:rPr>
              <a:t>dEQue</a:t>
            </a:r>
            <a:r>
              <a:rPr lang="en-US" sz="2400" dirty="0">
                <a:solidFill>
                  <a:srgbClr val="333333"/>
                </a:solidFill>
                <a:latin typeface="Times New Roman" panose="02020603050405020304" pitchFamily="18" charset="0"/>
                <a:cs typeface="Times New Roman" panose="02020603050405020304" pitchFamily="18" charset="0"/>
              </a:rPr>
              <a:t> and from front..</a:t>
            </a:r>
          </a:p>
          <a:p>
            <a:pPr algn="just">
              <a:lnSpc>
                <a:spcPct val="150000"/>
              </a:lnSpc>
            </a:pPr>
            <a:r>
              <a:rPr lang="en-US" sz="2400" b="1" dirty="0">
                <a:solidFill>
                  <a:srgbClr val="162F59"/>
                </a:solidFill>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Step 1 – </a:t>
            </a:r>
            <a:r>
              <a:rPr lang="en-US" sz="2400" dirty="0">
                <a:latin typeface="Times New Roman" panose="02020603050405020304" pitchFamily="18" charset="0"/>
                <a:cs typeface="Times New Roman" panose="02020603050405020304" pitchFamily="18" charset="0"/>
              </a:rPr>
              <a:t>Check if Queue is</a:t>
            </a:r>
            <a:r>
              <a:rPr lang="en-US" sz="2400" b="1" dirty="0">
                <a:latin typeface="Times New Roman" panose="02020603050405020304" pitchFamily="18" charset="0"/>
                <a:cs typeface="Times New Roman" panose="02020603050405020304" pitchFamily="18" charset="0"/>
              </a:rPr>
              <a:t> EMPTY. </a:t>
            </a:r>
          </a:p>
          <a:p>
            <a:pPr algn="just">
              <a:lnSpc>
                <a:spcPct val="150000"/>
              </a:lnSpc>
            </a:pPr>
            <a:r>
              <a:rPr lang="en-US" sz="2400" b="1" dirty="0">
                <a:latin typeface="Times New Roman" panose="02020603050405020304" pitchFamily="18" charset="0"/>
                <a:cs typeface="Times New Roman" panose="02020603050405020304" pitchFamily="18" charset="0"/>
              </a:rPr>
              <a:t>                  if (front-1 = NULL). </a:t>
            </a:r>
            <a:r>
              <a:rPr lang="en-US" sz="2400" dirty="0">
                <a:latin typeface="Times New Roman" panose="02020603050405020304" pitchFamily="18" charset="0"/>
                <a:cs typeface="Times New Roman" panose="02020603050405020304" pitchFamily="18" charset="0"/>
              </a:rPr>
              <a:t> </a:t>
            </a:r>
          </a:p>
          <a:p>
            <a:pPr algn="just">
              <a:lnSpc>
                <a:spcPct val="150000"/>
              </a:lnSpc>
            </a:pPr>
            <a:r>
              <a:rPr lang="en-US" sz="2400" b="1" dirty="0">
                <a:latin typeface="Times New Roman" panose="02020603050405020304" pitchFamily="18" charset="0"/>
                <a:cs typeface="Times New Roman" panose="02020603050405020304" pitchFamily="18" charset="0"/>
              </a:rPr>
              <a:t> Step 2 - </a:t>
            </a:r>
            <a:r>
              <a:rPr lang="en-US" sz="2400" dirty="0">
                <a:latin typeface="Times New Roman" panose="02020603050405020304" pitchFamily="18" charset="0"/>
                <a:cs typeface="Times New Roman" panose="02020603050405020304" pitchFamily="18" charset="0"/>
              </a:rPr>
              <a:t>If Queue is </a:t>
            </a:r>
            <a:r>
              <a:rPr lang="en-US" sz="2400" b="1" dirty="0">
                <a:latin typeface="Times New Roman" panose="02020603050405020304" pitchFamily="18" charset="0"/>
                <a:cs typeface="Times New Roman" panose="02020603050405020304" pitchFamily="18" charset="0"/>
              </a:rPr>
              <a:t>NOT EMPTY</a:t>
            </a:r>
            <a:r>
              <a:rPr lang="en-US" sz="2400" dirty="0">
                <a:latin typeface="Times New Roman" panose="02020603050405020304" pitchFamily="18" charset="0"/>
                <a:cs typeface="Times New Roman" panose="02020603050405020304" pitchFamily="18" charset="0"/>
              </a:rPr>
              <a:t>, then create </a:t>
            </a:r>
            <a:r>
              <a:rPr lang="en-US" sz="2400" b="1" dirty="0">
                <a:latin typeface="Times New Roman" panose="02020603050405020304" pitchFamily="18" charset="0"/>
                <a:cs typeface="Times New Roman" panose="02020603050405020304" pitchFamily="18" charset="0"/>
              </a:rPr>
              <a:t>temp </a:t>
            </a:r>
            <a:r>
              <a:rPr lang="en-US" sz="2400" dirty="0">
                <a:latin typeface="Times New Roman" panose="02020603050405020304" pitchFamily="18" charset="0"/>
                <a:cs typeface="Times New Roman" panose="02020603050405020304" pitchFamily="18" charset="0"/>
              </a:rPr>
              <a:t>pointer and assign </a:t>
            </a:r>
            <a:r>
              <a:rPr lang="en-US" sz="2400" b="1" dirty="0">
                <a:latin typeface="Times New Roman" panose="02020603050405020304" pitchFamily="18" charset="0"/>
                <a:cs typeface="Times New Roman" panose="02020603050405020304" pitchFamily="18" charset="0"/>
              </a:rPr>
              <a:t>front-1</a:t>
            </a:r>
            <a:r>
              <a:rPr lang="en-US" sz="2400" dirty="0">
                <a:latin typeface="Times New Roman" panose="02020603050405020304" pitchFamily="18" charset="0"/>
                <a:cs typeface="Times New Roman" panose="02020603050405020304" pitchFamily="18" charset="0"/>
              </a:rPr>
              <a:t> to </a:t>
            </a:r>
            <a:r>
              <a:rPr lang="en-US" sz="2400" b="1" dirty="0">
                <a:latin typeface="Times New Roman" panose="02020603050405020304" pitchFamily="18" charset="0"/>
                <a:cs typeface="Times New Roman" panose="02020603050405020304" pitchFamily="18" charset="0"/>
              </a:rPr>
              <a:t>temp</a:t>
            </a:r>
            <a:r>
              <a:rPr lang="en-US" sz="2400" dirty="0">
                <a:latin typeface="Times New Roman" panose="02020603050405020304" pitchFamily="18" charset="0"/>
                <a:cs typeface="Times New Roman" panose="02020603050405020304" pitchFamily="18" charset="0"/>
              </a:rPr>
              <a:t>.</a:t>
            </a:r>
            <a:endParaRPr lang="en-US" sz="2400" b="1" dirty="0">
              <a:latin typeface="Times New Roman" panose="02020603050405020304" pitchFamily="18" charset="0"/>
              <a:cs typeface="Times New Roman" panose="02020603050405020304" pitchFamily="18" charset="0"/>
            </a:endParaRPr>
          </a:p>
          <a:p>
            <a:pPr algn="just">
              <a:lnSpc>
                <a:spcPct val="150000"/>
              </a:lnSpc>
            </a:pPr>
            <a:r>
              <a:rPr lang="en-US" sz="2400" b="1" dirty="0">
                <a:latin typeface="Times New Roman" panose="02020603050405020304" pitchFamily="18" charset="0"/>
                <a:cs typeface="Times New Roman" panose="02020603050405020304" pitchFamily="18" charset="0"/>
              </a:rPr>
              <a:t>Step 3</a:t>
            </a:r>
            <a:r>
              <a:rPr lang="en-US" sz="2400" dirty="0">
                <a:latin typeface="Times New Roman" panose="02020603050405020304" pitchFamily="18" charset="0"/>
                <a:cs typeface="Times New Roman" panose="02020603050405020304" pitchFamily="18" charset="0"/>
              </a:rPr>
              <a:t> – Display the </a:t>
            </a:r>
            <a:r>
              <a:rPr lang="en-US" sz="2400" b="1" dirty="0">
                <a:latin typeface="Times New Roman" panose="02020603050405020304" pitchFamily="18" charset="0"/>
                <a:cs typeface="Times New Roman" panose="02020603050405020304" pitchFamily="18" charset="0"/>
              </a:rPr>
              <a:t>front-1</a:t>
            </a:r>
            <a:r>
              <a:rPr lang="en-US" sz="2400" b="1" dirty="0">
                <a:latin typeface="Times New Roman" panose="02020603050405020304" pitchFamily="18" charset="0"/>
                <a:cs typeface="Times New Roman" panose="02020603050405020304" pitchFamily="18" charset="0"/>
                <a:sym typeface="Wingdings" panose="05000000000000000000" pitchFamily="2" charset="2"/>
              </a:rPr>
              <a:t>data </a:t>
            </a:r>
            <a:r>
              <a:rPr lang="en-US" sz="2400" dirty="0">
                <a:latin typeface="Times New Roman" panose="02020603050405020304" pitchFamily="18" charset="0"/>
                <a:cs typeface="Times New Roman" panose="02020603050405020304" pitchFamily="18" charset="0"/>
                <a:sym typeface="Wingdings" panose="05000000000000000000" pitchFamily="2" charset="2"/>
              </a:rPr>
              <a:t>as deleted element. </a:t>
            </a:r>
            <a:endParaRPr lang="en-US" sz="2400" dirty="0">
              <a:latin typeface="Times New Roman" panose="02020603050405020304" pitchFamily="18" charset="0"/>
              <a:cs typeface="Times New Roman" panose="02020603050405020304" pitchFamily="18" charset="0"/>
            </a:endParaRPr>
          </a:p>
          <a:p>
            <a:pPr algn="just">
              <a:lnSpc>
                <a:spcPct val="150000"/>
              </a:lnSpc>
            </a:pPr>
            <a:r>
              <a:rPr lang="en-US" sz="2400" b="1" dirty="0">
                <a:latin typeface="Times New Roman" panose="02020603050405020304" pitchFamily="18" charset="0"/>
                <a:cs typeface="Times New Roman" panose="02020603050405020304" pitchFamily="18" charset="0"/>
              </a:rPr>
              <a:t>Step 4 </a:t>
            </a:r>
            <a:r>
              <a:rPr lang="en-US" sz="2400" dirty="0">
                <a:latin typeface="Times New Roman" panose="02020603050405020304" pitchFamily="18" charset="0"/>
                <a:cs typeface="Times New Roman" panose="02020603050405020304" pitchFamily="18" charset="0"/>
              </a:rPr>
              <a:t>– If </a:t>
            </a:r>
            <a:r>
              <a:rPr lang="en-US" sz="2400" b="1" dirty="0">
                <a:latin typeface="Times New Roman" panose="02020603050405020304" pitchFamily="18" charset="0"/>
                <a:cs typeface="Times New Roman" panose="02020603050405020304" pitchFamily="18" charset="0"/>
              </a:rPr>
              <a:t>rear-1 == front1</a:t>
            </a:r>
            <a:r>
              <a:rPr lang="en-US" sz="2400" dirty="0">
                <a:latin typeface="Times New Roman" panose="02020603050405020304" pitchFamily="18" charset="0"/>
                <a:cs typeface="Times New Roman" panose="02020603050405020304" pitchFamily="18" charset="0"/>
              </a:rPr>
              <a:t>, then assign </a:t>
            </a:r>
            <a:r>
              <a:rPr lang="en-US" sz="2400" b="1" dirty="0">
                <a:latin typeface="Times New Roman" panose="02020603050405020304" pitchFamily="18" charset="0"/>
                <a:cs typeface="Times New Roman" panose="02020603050405020304" pitchFamily="18" charset="0"/>
              </a:rPr>
              <a:t>NULL</a:t>
            </a:r>
            <a:r>
              <a:rPr lang="en-US" sz="2400" dirty="0">
                <a:latin typeface="Times New Roman" panose="02020603050405020304" pitchFamily="18" charset="0"/>
                <a:cs typeface="Times New Roman" panose="02020603050405020304" pitchFamily="18" charset="0"/>
              </a:rPr>
              <a:t> to both </a:t>
            </a:r>
            <a:r>
              <a:rPr lang="en-US" sz="2400" b="1" dirty="0">
                <a:latin typeface="Times New Roman" panose="02020603050405020304" pitchFamily="18" charset="0"/>
                <a:cs typeface="Times New Roman" panose="02020603050405020304" pitchFamily="18" charset="0"/>
              </a:rPr>
              <a:t>rear-1</a:t>
            </a:r>
            <a:r>
              <a:rPr lang="en-US" sz="2400" dirty="0">
                <a:latin typeface="Times New Roman" panose="02020603050405020304" pitchFamily="18" charset="0"/>
                <a:cs typeface="Times New Roman" panose="02020603050405020304" pitchFamily="18" charset="0"/>
              </a:rPr>
              <a:t> and </a:t>
            </a:r>
            <a:r>
              <a:rPr lang="en-US" sz="2400" b="1" dirty="0">
                <a:latin typeface="Times New Roman" panose="02020603050405020304" pitchFamily="18" charset="0"/>
                <a:cs typeface="Times New Roman" panose="02020603050405020304" pitchFamily="18" charset="0"/>
              </a:rPr>
              <a:t>front-1</a:t>
            </a:r>
            <a:r>
              <a:rPr lang="en-US" sz="2400" dirty="0">
                <a:latin typeface="Times New Roman" panose="02020603050405020304" pitchFamily="18" charset="0"/>
                <a:cs typeface="Times New Roman" panose="02020603050405020304" pitchFamily="18" charset="0"/>
              </a:rPr>
              <a:t>; otherwise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assign </a:t>
            </a:r>
            <a:r>
              <a:rPr lang="en-US" sz="2400" b="1" dirty="0">
                <a:latin typeface="Times New Roman" panose="02020603050405020304" pitchFamily="18" charset="0"/>
                <a:cs typeface="Times New Roman" panose="02020603050405020304" pitchFamily="18" charset="0"/>
              </a:rPr>
              <a:t>front-1</a:t>
            </a:r>
            <a:r>
              <a:rPr lang="en-US" sz="2400" b="1" dirty="0">
                <a:latin typeface="Times New Roman" panose="02020603050405020304" pitchFamily="18" charset="0"/>
                <a:cs typeface="Times New Roman" panose="02020603050405020304" pitchFamily="18" charset="0"/>
                <a:sym typeface="Wingdings" panose="05000000000000000000" pitchFamily="2" charset="2"/>
              </a:rPr>
              <a:t>next </a:t>
            </a:r>
            <a:r>
              <a:rPr lang="en-US" sz="2400" dirty="0">
                <a:latin typeface="Times New Roman" panose="02020603050405020304" pitchFamily="18" charset="0"/>
                <a:cs typeface="Times New Roman" panose="02020603050405020304" pitchFamily="18" charset="0"/>
                <a:sym typeface="Wingdings" panose="05000000000000000000" pitchFamily="2" charset="2"/>
              </a:rPr>
              <a:t>to </a:t>
            </a:r>
            <a:r>
              <a:rPr lang="en-US" sz="2400" b="1" dirty="0">
                <a:latin typeface="Times New Roman" panose="02020603050405020304" pitchFamily="18" charset="0"/>
                <a:cs typeface="Times New Roman" panose="02020603050405020304" pitchFamily="18" charset="0"/>
                <a:sym typeface="Wingdings" panose="05000000000000000000" pitchFamily="2" charset="2"/>
              </a:rPr>
              <a:t>front-1</a:t>
            </a:r>
            <a:r>
              <a:rPr lang="en-US" sz="2400" dirty="0">
                <a:latin typeface="Times New Roman" panose="02020603050405020304" pitchFamily="18" charset="0"/>
                <a:cs typeface="Times New Roman" panose="02020603050405020304" pitchFamily="18" charset="0"/>
                <a:sym typeface="Wingdings" panose="05000000000000000000" pitchFamily="2" charset="2"/>
              </a:rPr>
              <a:t>; free the temp;</a:t>
            </a:r>
            <a:r>
              <a:rPr lang="en-US" sz="2400" dirty="0">
                <a:latin typeface="Times New Roman" panose="02020603050405020304" pitchFamily="18" charset="0"/>
                <a:cs typeface="Times New Roman" panose="02020603050405020304" pitchFamily="18" charset="0"/>
              </a:rPr>
              <a:t> </a:t>
            </a:r>
          </a:p>
          <a:p>
            <a:pPr algn="just">
              <a:lnSpc>
                <a:spcPct val="150000"/>
              </a:lnSpc>
            </a:pPr>
            <a:endParaRPr lang="en-US" sz="2400" dirty="0">
              <a:solidFill>
                <a:srgbClr val="333333"/>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32CBEEB0-8B2E-4144-84A8-0EC7D1D70FBF}"/>
              </a:ext>
            </a:extLst>
          </p:cNvPr>
          <p:cNvSpPr txBox="1"/>
          <p:nvPr/>
        </p:nvSpPr>
        <p:spPr>
          <a:xfrm>
            <a:off x="4691467" y="5994125"/>
            <a:ext cx="2809066" cy="369332"/>
          </a:xfrm>
          <a:prstGeom prst="rect">
            <a:avLst/>
          </a:prstGeom>
          <a:noFill/>
        </p:spPr>
        <p:txBody>
          <a:bodyPr wrap="square" rtlCol="0">
            <a:spAutoFit/>
          </a:bodyPr>
          <a:lstStyle/>
          <a:p>
            <a:r>
              <a:rPr lang="en-US" b="1" dirty="0">
                <a:solidFill>
                  <a:srgbClr val="00B050"/>
                </a:solidFill>
                <a:latin typeface="Times New Roman" panose="02020603050405020304" pitchFamily="18" charset="0"/>
                <a:cs typeface="Times New Roman" panose="02020603050405020304" pitchFamily="18" charset="0"/>
              </a:rPr>
              <a:t>Time Complexity = O(1</a:t>
            </a:r>
            <a:r>
              <a:rPr lang="en-US" dirty="0">
                <a:solidFill>
                  <a:srgbClr val="00B050"/>
                </a:solidFill>
                <a:latin typeface="Times New Roman" panose="02020603050405020304" pitchFamily="18" charset="0"/>
                <a:cs typeface="Times New Roman" panose="02020603050405020304" pitchFamily="18" charset="0"/>
              </a:rPr>
              <a:t>)</a:t>
            </a:r>
            <a:endParaRPr lang="en-US" dirty="0">
              <a:solidFill>
                <a:srgbClr val="00B050"/>
              </a:solidFill>
            </a:endParaRPr>
          </a:p>
        </p:txBody>
      </p:sp>
      <p:sp>
        <p:nvSpPr>
          <p:cNvPr id="3" name="Footer Placeholder 2">
            <a:extLst>
              <a:ext uri="{FF2B5EF4-FFF2-40B4-BE49-F238E27FC236}">
                <a16:creationId xmlns:a16="http://schemas.microsoft.com/office/drawing/2014/main" id="{2CCC7DBE-9D83-4C3E-B5C4-373FB666912F}"/>
              </a:ext>
            </a:extLst>
          </p:cNvPr>
          <p:cNvSpPr>
            <a:spLocks noGrp="1"/>
          </p:cNvSpPr>
          <p:nvPr>
            <p:ph type="ftr" sz="quarter" idx="11"/>
          </p:nvPr>
        </p:nvSpPr>
        <p:spPr/>
        <p:txBody>
          <a:bodyPr/>
          <a:lstStyle/>
          <a:p>
            <a:r>
              <a:rPr lang="en-IN"/>
              <a:t>Dr Somaraju Suvvari                                                                                                        NITP -- CS3401</a:t>
            </a:r>
          </a:p>
        </p:txBody>
      </p:sp>
      <p:sp>
        <p:nvSpPr>
          <p:cNvPr id="4" name="Slide Number Placeholder 3">
            <a:extLst>
              <a:ext uri="{FF2B5EF4-FFF2-40B4-BE49-F238E27FC236}">
                <a16:creationId xmlns:a16="http://schemas.microsoft.com/office/drawing/2014/main" id="{85BCCCD3-1015-4874-8628-10DF6EA64DA3}"/>
              </a:ext>
            </a:extLst>
          </p:cNvPr>
          <p:cNvSpPr>
            <a:spLocks noGrp="1"/>
          </p:cNvSpPr>
          <p:nvPr>
            <p:ph type="sldNum" sz="quarter" idx="12"/>
          </p:nvPr>
        </p:nvSpPr>
        <p:spPr/>
        <p:txBody>
          <a:bodyPr/>
          <a:lstStyle/>
          <a:p>
            <a:fld id="{11B1A458-33C9-4BF4-B91A-A10851AC5830}" type="slidenum">
              <a:rPr lang="en-IN" smtClean="0"/>
              <a:t>54</a:t>
            </a:fld>
            <a:endParaRPr lang="en-IN"/>
          </a:p>
        </p:txBody>
      </p:sp>
    </p:spTree>
    <p:extLst>
      <p:ext uri="{BB962C8B-B14F-4D97-AF65-F5344CB8AC3E}">
        <p14:creationId xmlns:p14="http://schemas.microsoft.com/office/powerpoint/2010/main" val="1839881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down)">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wipe(down)">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wipe(down)">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wipe(down)">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wipe(down)">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wipe(down)">
                                      <p:cBhvr>
                                        <p:cTn id="37" dur="500"/>
                                        <p:tgtEl>
                                          <p:spTgt spid="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5">
                                            <p:txEl>
                                              <p:pRg st="7" end="7"/>
                                            </p:txEl>
                                          </p:spTgt>
                                        </p:tgtEl>
                                        <p:attrNameLst>
                                          <p:attrName>style.visibility</p:attrName>
                                        </p:attrNameLst>
                                      </p:cBhvr>
                                      <p:to>
                                        <p:strVal val="visible"/>
                                      </p:to>
                                    </p:set>
                                    <p:animEffect transition="in" filter="wipe(down)">
                                      <p:cBhvr>
                                        <p:cTn id="42" dur="500"/>
                                        <p:tgtEl>
                                          <p:spTgt spid="5">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grpId="0" nodeType="click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barn(inVertical)">
                                      <p:cBhvr>
                                        <p:cTn id="4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4522" y="102638"/>
            <a:ext cx="7996335" cy="466530"/>
          </a:xfrm>
        </p:spPr>
        <p:txBody>
          <a:bodyPr>
            <a:normAutofit fontScale="90000"/>
          </a:bodyPr>
          <a:lstStyle/>
          <a:p>
            <a:pPr algn="ctr"/>
            <a:r>
              <a:rPr lang="en-US" sz="3600" b="1" dirty="0">
                <a:solidFill>
                  <a:schemeClr val="accent1"/>
                </a:solidFill>
                <a:latin typeface="Times New Roman" panose="02020603050405020304" pitchFamily="18" charset="0"/>
                <a:cs typeface="Times New Roman" panose="02020603050405020304" pitchFamily="18" charset="0"/>
              </a:rPr>
              <a:t>Inject</a:t>
            </a:r>
            <a:endParaRPr lang="en-US" sz="3600" dirty="0">
              <a:solidFill>
                <a:schemeClr val="accent1"/>
              </a:solidFill>
              <a:latin typeface="Times New Roman" panose="02020603050405020304" pitchFamily="18" charset="0"/>
              <a:cs typeface="Times New Roman" panose="02020603050405020304" pitchFamily="18" charset="0"/>
            </a:endParaRPr>
          </a:p>
        </p:txBody>
      </p:sp>
      <p:sp>
        <p:nvSpPr>
          <p:cNvPr id="5" name="Rectangle 4"/>
          <p:cNvSpPr/>
          <p:nvPr/>
        </p:nvSpPr>
        <p:spPr>
          <a:xfrm>
            <a:off x="332791" y="797510"/>
            <a:ext cx="11433111" cy="5658280"/>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en-US" sz="2000" b="1" dirty="0">
                <a:solidFill>
                  <a:srgbClr val="E00D50"/>
                </a:solidFill>
                <a:latin typeface="Times New Roman" panose="02020603050405020304" pitchFamily="18" charset="0"/>
                <a:cs typeface="Times New Roman" panose="02020603050405020304" pitchFamily="18" charset="0"/>
              </a:rPr>
              <a:t>Inject(Q *front-2, Q *rear-2, Q *rear-1, Element Type value) – </a:t>
            </a:r>
          </a:p>
          <a:p>
            <a:pPr marL="742950" lvl="1" indent="-285750" algn="just">
              <a:lnSpc>
                <a:spcPct val="150000"/>
              </a:lnSpc>
              <a:buFont typeface="Arial" panose="020B0604020202020204" pitchFamily="34" charset="0"/>
              <a:buChar char="•"/>
            </a:pPr>
            <a:r>
              <a:rPr lang="en-US" sz="2000" b="1" dirty="0">
                <a:solidFill>
                  <a:srgbClr val="E00D50"/>
                </a:solidFill>
                <a:latin typeface="Times New Roman" panose="02020603050405020304" pitchFamily="18" charset="0"/>
                <a:cs typeface="Times New Roman" panose="02020603050405020304" pitchFamily="18" charset="0"/>
              </a:rPr>
              <a:t>Inserting value into the Dequeue</a:t>
            </a:r>
          </a:p>
          <a:p>
            <a:pPr marL="285750" indent="-285750" algn="just">
              <a:lnSpc>
                <a:spcPct val="150000"/>
              </a:lnSpc>
              <a:buFont typeface="Arial" panose="020B0604020202020204" pitchFamily="34" charset="0"/>
              <a:buChar char="•"/>
            </a:pPr>
            <a:r>
              <a:rPr lang="en-US" sz="2000" dirty="0">
                <a:solidFill>
                  <a:srgbClr val="333333"/>
                </a:solidFill>
                <a:latin typeface="Times New Roman" panose="02020603050405020304" pitchFamily="18" charset="0"/>
                <a:cs typeface="Times New Roman" panose="02020603050405020304" pitchFamily="18" charset="0"/>
              </a:rPr>
              <a:t>We can use the following steps to insert an element into the Deque from end...</a:t>
            </a:r>
          </a:p>
          <a:p>
            <a:pPr algn="just">
              <a:lnSpc>
                <a:spcPct val="150000"/>
              </a:lnSpc>
            </a:pPr>
            <a:r>
              <a:rPr lang="en-US" sz="2000" b="1" dirty="0">
                <a:solidFill>
                  <a:srgbClr val="162F59"/>
                </a:solidFill>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Step 1 - </a:t>
            </a:r>
            <a:r>
              <a:rPr lang="en-US" sz="2000" dirty="0">
                <a:latin typeface="Times New Roman" panose="02020603050405020304" pitchFamily="18" charset="0"/>
                <a:cs typeface="Times New Roman" panose="02020603050405020304" pitchFamily="18" charset="0"/>
              </a:rPr>
              <a:t>create a </a:t>
            </a:r>
            <a:r>
              <a:rPr lang="en-US" sz="2000" dirty="0" err="1">
                <a:latin typeface="Times New Roman" panose="02020603050405020304" pitchFamily="18" charset="0"/>
                <a:cs typeface="Times New Roman" panose="02020603050405020304" pitchFamily="18" charset="0"/>
              </a:rPr>
              <a:t>new_node</a:t>
            </a:r>
            <a:r>
              <a:rPr lang="en-US" sz="2000" dirty="0">
                <a:latin typeface="Times New Roman" panose="02020603050405020304" pitchFamily="18" charset="0"/>
                <a:cs typeface="Times New Roman" panose="02020603050405020304" pitchFamily="18" charset="0"/>
              </a:rPr>
              <a:t>. If </a:t>
            </a:r>
            <a:r>
              <a:rPr lang="en-US" sz="2000" dirty="0" err="1">
                <a:latin typeface="Times New Roman" panose="02020603050405020304" pitchFamily="18" charset="0"/>
                <a:cs typeface="Times New Roman" panose="02020603050405020304" pitchFamily="18" charset="0"/>
              </a:rPr>
              <a:t>new_node</a:t>
            </a:r>
            <a:r>
              <a:rPr lang="en-US" sz="2000" dirty="0">
                <a:latin typeface="Times New Roman" panose="02020603050405020304" pitchFamily="18" charset="0"/>
                <a:cs typeface="Times New Roman" panose="02020603050405020304" pitchFamily="18" charset="0"/>
              </a:rPr>
              <a:t> creation failed, then display </a:t>
            </a:r>
            <a:r>
              <a:rPr lang="en-US" sz="2000" b="1" dirty="0">
                <a:latin typeface="Times New Roman" panose="02020603050405020304" pitchFamily="18" charset="0"/>
                <a:cs typeface="Times New Roman" panose="02020603050405020304" pitchFamily="18" charset="0"/>
              </a:rPr>
              <a:t>“Queue is FULL!!! </a:t>
            </a:r>
            <a:br>
              <a:rPr lang="en-US" sz="2000" b="1"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                Insertion is not possible!!!"</a:t>
            </a:r>
            <a:r>
              <a:rPr lang="en-US" sz="2000" dirty="0">
                <a:latin typeface="Times New Roman" panose="02020603050405020304" pitchFamily="18" charset="0"/>
                <a:cs typeface="Times New Roman" panose="02020603050405020304" pitchFamily="18" charset="0"/>
              </a:rPr>
              <a:t> and terminate the function.</a:t>
            </a:r>
          </a:p>
          <a:p>
            <a:pPr algn="just">
              <a:lnSpc>
                <a:spcPct val="150000"/>
              </a:lnSpc>
            </a:pPr>
            <a:r>
              <a:rPr lang="en-US" sz="2000" b="1" dirty="0">
                <a:latin typeface="Times New Roman" panose="02020603050405020304" pitchFamily="18" charset="0"/>
                <a:cs typeface="Times New Roman" panose="02020603050405020304" pitchFamily="18" charset="0"/>
              </a:rPr>
              <a:t>Step 2 - </a:t>
            </a:r>
            <a:r>
              <a:rPr lang="en-US" sz="2000" dirty="0">
                <a:latin typeface="Times New Roman" panose="02020603050405020304" pitchFamily="18" charset="0"/>
                <a:cs typeface="Times New Roman" panose="02020603050405020304" pitchFamily="18" charset="0"/>
              </a:rPr>
              <a:t>If Queue is </a:t>
            </a:r>
            <a:r>
              <a:rPr lang="en-US" sz="2000" b="1" dirty="0">
                <a:latin typeface="Times New Roman" panose="02020603050405020304" pitchFamily="18" charset="0"/>
                <a:cs typeface="Times New Roman" panose="02020603050405020304" pitchFamily="18" charset="0"/>
              </a:rPr>
              <a:t>NOT FULL</a:t>
            </a:r>
            <a:r>
              <a:rPr lang="en-US" sz="2000" dirty="0">
                <a:latin typeface="Times New Roman" panose="02020603050405020304" pitchFamily="18" charset="0"/>
                <a:cs typeface="Times New Roman" panose="02020603050405020304" pitchFamily="18" charset="0"/>
              </a:rPr>
              <a:t>, then insert the value in the new_node and </a:t>
            </a:r>
            <a:r>
              <a:rPr lang="en-US" sz="2000" b="1" dirty="0">
                <a:latin typeface="Times New Roman" panose="02020603050405020304" pitchFamily="18" charset="0"/>
                <a:cs typeface="Times New Roman" panose="02020603050405020304" pitchFamily="18" charset="0"/>
              </a:rPr>
              <a:t>NULL</a:t>
            </a:r>
            <a:r>
              <a:rPr lang="en-US" sz="2000" dirty="0">
                <a:latin typeface="Times New Roman" panose="02020603050405020304" pitchFamily="18" charset="0"/>
                <a:cs typeface="Times New Roman" panose="02020603050405020304" pitchFamily="18" charset="0"/>
              </a:rPr>
              <a:t> to </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new_node </a:t>
            </a:r>
            <a:r>
              <a:rPr lang="en-US" sz="2000" b="1" dirty="0">
                <a:latin typeface="Times New Roman" panose="02020603050405020304" pitchFamily="18" charset="0"/>
                <a:cs typeface="Times New Roman" panose="02020603050405020304" pitchFamily="18" charset="0"/>
                <a:sym typeface="Wingdings" panose="05000000000000000000" pitchFamily="2" charset="2"/>
              </a:rPr>
              <a:t> next</a:t>
            </a:r>
            <a:r>
              <a:rPr lang="en-US" sz="2000" dirty="0">
                <a:latin typeface="Times New Roman" panose="02020603050405020304" pitchFamily="18" charset="0"/>
                <a:cs typeface="Times New Roman" panose="02020603050405020304" pitchFamily="18" charset="0"/>
              </a:rPr>
              <a:t>.</a:t>
            </a:r>
            <a:endParaRPr lang="en-US" sz="2000" b="1" dirty="0">
              <a:latin typeface="Times New Roman" panose="02020603050405020304" pitchFamily="18" charset="0"/>
              <a:cs typeface="Times New Roman" panose="02020603050405020304" pitchFamily="18" charset="0"/>
            </a:endParaRPr>
          </a:p>
          <a:p>
            <a:pPr algn="just">
              <a:lnSpc>
                <a:spcPct val="150000"/>
              </a:lnSpc>
            </a:pPr>
            <a:r>
              <a:rPr lang="en-US" sz="2000" b="1" dirty="0">
                <a:latin typeface="Times New Roman" panose="02020603050405020304" pitchFamily="18" charset="0"/>
                <a:cs typeface="Times New Roman" panose="02020603050405020304" pitchFamily="18" charset="0"/>
              </a:rPr>
              <a:t>Step 3</a:t>
            </a:r>
            <a:r>
              <a:rPr lang="en-US" sz="2000" dirty="0">
                <a:latin typeface="Times New Roman" panose="02020603050405020304" pitchFamily="18" charset="0"/>
                <a:cs typeface="Times New Roman" panose="02020603050405020304" pitchFamily="18" charset="0"/>
              </a:rPr>
              <a:t> – If </a:t>
            </a:r>
            <a:r>
              <a:rPr lang="en-US" sz="2000" b="1" dirty="0">
                <a:latin typeface="Times New Roman" panose="02020603050405020304" pitchFamily="18" charset="0"/>
                <a:cs typeface="Times New Roman" panose="02020603050405020304" pitchFamily="18" charset="0"/>
              </a:rPr>
              <a:t>rear-2 == NULL, </a:t>
            </a:r>
            <a:r>
              <a:rPr lang="en-US" sz="2000" dirty="0">
                <a:latin typeface="Times New Roman" panose="02020603050405020304" pitchFamily="18" charset="0"/>
                <a:cs typeface="Times New Roman" panose="02020603050405020304" pitchFamily="18" charset="0"/>
              </a:rPr>
              <a:t>then assign</a:t>
            </a:r>
            <a:r>
              <a:rPr lang="en-US" sz="2000" b="1" dirty="0">
                <a:latin typeface="Times New Roman" panose="02020603050405020304" pitchFamily="18" charset="0"/>
                <a:cs typeface="Times New Roman" panose="02020603050405020304" pitchFamily="18" charset="0"/>
              </a:rPr>
              <a:t> new_node </a:t>
            </a:r>
            <a:r>
              <a:rPr lang="en-US" sz="2000" dirty="0">
                <a:latin typeface="Times New Roman" panose="02020603050405020304" pitchFamily="18" charset="0"/>
                <a:cs typeface="Times New Roman" panose="02020603050405020304" pitchFamily="18" charset="0"/>
              </a:rPr>
              <a:t>to</a:t>
            </a:r>
            <a:r>
              <a:rPr lang="en-US" sz="2000" b="1" dirty="0">
                <a:latin typeface="Times New Roman" panose="02020603050405020304" pitchFamily="18" charset="0"/>
                <a:cs typeface="Times New Roman" panose="02020603050405020304" pitchFamily="18" charset="0"/>
              </a:rPr>
              <a:t> rear-2 </a:t>
            </a:r>
            <a:r>
              <a:rPr lang="en-US" sz="2000" dirty="0">
                <a:latin typeface="Times New Roman" panose="02020603050405020304" pitchFamily="18" charset="0"/>
                <a:cs typeface="Times New Roman" panose="02020603050405020304" pitchFamily="18" charset="0"/>
              </a:rPr>
              <a:t>and </a:t>
            </a:r>
            <a:r>
              <a:rPr lang="en-US" sz="2000" b="1" dirty="0">
                <a:latin typeface="Times New Roman" panose="02020603050405020304" pitchFamily="18" charset="0"/>
                <a:cs typeface="Times New Roman" panose="02020603050405020304" pitchFamily="18" charset="0"/>
              </a:rPr>
              <a:t>front-2; If rear-1 is not NULL then </a:t>
            </a:r>
            <a:br>
              <a:rPr lang="en-US" sz="2000" b="1"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assign </a:t>
            </a:r>
            <a:r>
              <a:rPr lang="en-US" sz="2000" b="1" dirty="0" err="1">
                <a:latin typeface="Times New Roman" panose="02020603050405020304" pitchFamily="18" charset="0"/>
                <a:cs typeface="Times New Roman" panose="02020603050405020304" pitchFamily="18" charset="0"/>
              </a:rPr>
              <a:t>new_node</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to </a:t>
            </a:r>
            <a:r>
              <a:rPr lang="en-US" sz="2000" b="1" dirty="0">
                <a:latin typeface="Times New Roman" panose="02020603050405020304" pitchFamily="18" charset="0"/>
                <a:cs typeface="Times New Roman" panose="02020603050405020304" pitchFamily="18" charset="0"/>
              </a:rPr>
              <a:t>rear-1</a:t>
            </a:r>
            <a:r>
              <a:rPr lang="en-US" sz="2000" b="1" dirty="0">
                <a:latin typeface="Times New Roman" panose="02020603050405020304" pitchFamily="18" charset="0"/>
                <a:cs typeface="Times New Roman" panose="02020603050405020304" pitchFamily="18" charset="0"/>
                <a:sym typeface="Wingdings" panose="05000000000000000000" pitchFamily="2" charset="2"/>
              </a:rPr>
              <a:t>next.</a:t>
            </a:r>
            <a:r>
              <a:rPr lang="en-US" sz="2000" b="1" dirty="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pPr algn="just">
              <a:lnSpc>
                <a:spcPct val="150000"/>
              </a:lnSpc>
            </a:pPr>
            <a:r>
              <a:rPr lang="en-US" sz="2000" b="1" dirty="0">
                <a:latin typeface="Times New Roman" panose="02020603050405020304" pitchFamily="18" charset="0"/>
                <a:cs typeface="Times New Roman" panose="02020603050405020304" pitchFamily="18" charset="0"/>
              </a:rPr>
              <a:t>Step 4 </a:t>
            </a:r>
            <a:r>
              <a:rPr lang="en-US" sz="2000" dirty="0">
                <a:latin typeface="Times New Roman" panose="02020603050405020304" pitchFamily="18" charset="0"/>
                <a:cs typeface="Times New Roman" panose="02020603050405020304" pitchFamily="18" charset="0"/>
              </a:rPr>
              <a:t>– If </a:t>
            </a:r>
            <a:r>
              <a:rPr lang="en-US" sz="2000" b="1" dirty="0">
                <a:latin typeface="Times New Roman" panose="02020603050405020304" pitchFamily="18" charset="0"/>
                <a:cs typeface="Times New Roman" panose="02020603050405020304" pitchFamily="18" charset="0"/>
              </a:rPr>
              <a:t>rear-2 != NULL</a:t>
            </a:r>
            <a:r>
              <a:rPr lang="en-US" sz="2000" dirty="0">
                <a:latin typeface="Times New Roman" panose="02020603050405020304" pitchFamily="18" charset="0"/>
                <a:cs typeface="Times New Roman" panose="02020603050405020304" pitchFamily="18" charset="0"/>
              </a:rPr>
              <a:t>, then assign  rear-2 to </a:t>
            </a:r>
            <a:r>
              <a:rPr lang="en-US" sz="2000" dirty="0" err="1">
                <a:latin typeface="Times New Roman" panose="02020603050405020304" pitchFamily="18" charset="0"/>
                <a:cs typeface="Times New Roman" panose="02020603050405020304" pitchFamily="18" charset="0"/>
              </a:rPr>
              <a:t>n</a:t>
            </a:r>
            <a:r>
              <a:rPr lang="en-US" sz="2000" b="1" dirty="0" err="1">
                <a:latin typeface="Times New Roman" panose="02020603050405020304" pitchFamily="18" charset="0"/>
                <a:cs typeface="Times New Roman" panose="02020603050405020304" pitchFamily="18" charset="0"/>
              </a:rPr>
              <a:t>ew_node</a:t>
            </a:r>
            <a:r>
              <a:rPr lang="en-US" sz="2000" b="1" dirty="0" err="1">
                <a:latin typeface="Times New Roman" panose="02020603050405020304" pitchFamily="18" charset="0"/>
                <a:cs typeface="Times New Roman" panose="02020603050405020304" pitchFamily="18" charset="0"/>
                <a:sym typeface="Wingdings" panose="05000000000000000000" pitchFamily="2" charset="2"/>
              </a:rPr>
              <a:t>next</a:t>
            </a:r>
            <a:r>
              <a:rPr lang="en-US" sz="2000" b="1" dirty="0">
                <a:latin typeface="Times New Roman" panose="02020603050405020304" pitchFamily="18" charset="0"/>
                <a:cs typeface="Times New Roman" panose="02020603050405020304" pitchFamily="18" charset="0"/>
                <a:sym typeface="Wingdings" panose="05000000000000000000" pitchFamily="2" charset="2"/>
              </a:rPr>
              <a:t>, </a:t>
            </a:r>
            <a:r>
              <a:rPr lang="en-US" sz="2000" dirty="0">
                <a:latin typeface="Times New Roman" panose="02020603050405020304" pitchFamily="18" charset="0"/>
                <a:cs typeface="Times New Roman" panose="02020603050405020304" pitchFamily="18" charset="0"/>
                <a:sym typeface="Wingdings" panose="05000000000000000000" pitchFamily="2" charset="2"/>
              </a:rPr>
              <a:t>and</a:t>
            </a:r>
            <a:r>
              <a:rPr lang="en-US" sz="2000" b="1" dirty="0">
                <a:latin typeface="Times New Roman" panose="02020603050405020304" pitchFamily="18" charset="0"/>
                <a:cs typeface="Times New Roman" panose="02020603050405020304" pitchFamily="18" charset="0"/>
                <a:sym typeface="Wingdings" panose="05000000000000000000" pitchFamily="2" charset="2"/>
              </a:rPr>
              <a:t> </a:t>
            </a:r>
            <a:r>
              <a:rPr lang="en-US" sz="2000" b="1" dirty="0" err="1">
                <a:latin typeface="Times New Roman" panose="02020603050405020304" pitchFamily="18" charset="0"/>
                <a:cs typeface="Times New Roman" panose="02020603050405020304" pitchFamily="18" charset="0"/>
                <a:sym typeface="Wingdings" panose="05000000000000000000" pitchFamily="2" charset="2"/>
              </a:rPr>
              <a:t>new_node</a:t>
            </a:r>
            <a:r>
              <a:rPr lang="en-US" sz="2000" dirty="0">
                <a:latin typeface="Times New Roman" panose="02020603050405020304" pitchFamily="18" charset="0"/>
                <a:cs typeface="Times New Roman" panose="02020603050405020304" pitchFamily="18" charset="0"/>
                <a:sym typeface="Wingdings" panose="05000000000000000000" pitchFamily="2" charset="2"/>
              </a:rPr>
              <a:t> </a:t>
            </a:r>
            <a:br>
              <a:rPr lang="en-US" sz="2000" dirty="0">
                <a:latin typeface="Times New Roman" panose="02020603050405020304" pitchFamily="18" charset="0"/>
                <a:cs typeface="Times New Roman" panose="02020603050405020304" pitchFamily="18" charset="0"/>
                <a:sym typeface="Wingdings" panose="05000000000000000000" pitchFamily="2" charset="2"/>
              </a:rPr>
            </a:br>
            <a:r>
              <a:rPr lang="en-US" sz="2000" dirty="0">
                <a:latin typeface="Times New Roman" panose="02020603050405020304" pitchFamily="18" charset="0"/>
                <a:cs typeface="Times New Roman" panose="02020603050405020304" pitchFamily="18" charset="0"/>
                <a:sym typeface="Wingdings" panose="05000000000000000000" pitchFamily="2" charset="2"/>
              </a:rPr>
              <a:t>                 to </a:t>
            </a:r>
            <a:r>
              <a:rPr lang="en-US" sz="2000" b="1" dirty="0">
                <a:latin typeface="Times New Roman" panose="02020603050405020304" pitchFamily="18" charset="0"/>
                <a:cs typeface="Times New Roman" panose="02020603050405020304" pitchFamily="18" charset="0"/>
                <a:sym typeface="Wingdings" panose="05000000000000000000" pitchFamily="2" charset="2"/>
              </a:rPr>
              <a:t>rear-2, if rear1 != NULL then assign </a:t>
            </a:r>
            <a:r>
              <a:rPr lang="en-US" sz="2000" b="1" dirty="0" err="1">
                <a:latin typeface="Times New Roman" panose="02020603050405020304" pitchFamily="18" charset="0"/>
                <a:cs typeface="Times New Roman" panose="02020603050405020304" pitchFamily="18" charset="0"/>
                <a:sym typeface="Wingdings" panose="05000000000000000000" pitchFamily="2" charset="2"/>
              </a:rPr>
              <a:t>new_node</a:t>
            </a:r>
            <a:r>
              <a:rPr lang="en-US" sz="2000" b="1" dirty="0">
                <a:latin typeface="Times New Roman" panose="02020603050405020304" pitchFamily="18" charset="0"/>
                <a:cs typeface="Times New Roman" panose="02020603050405020304" pitchFamily="18" charset="0"/>
                <a:sym typeface="Wingdings" panose="05000000000000000000" pitchFamily="2" charset="2"/>
              </a:rPr>
              <a:t> to rear-1next</a:t>
            </a:r>
            <a:r>
              <a:rPr lang="en-US" sz="2000" dirty="0">
                <a:latin typeface="Times New Roman" panose="02020603050405020304" pitchFamily="18" charset="0"/>
                <a:cs typeface="Times New Roman" panose="02020603050405020304" pitchFamily="18" charset="0"/>
                <a:sym typeface="Wingdings" panose="05000000000000000000" pitchFamily="2" charset="2"/>
              </a:rPr>
              <a:t>.</a:t>
            </a:r>
            <a:endParaRPr lang="en-US" sz="2000" dirty="0">
              <a:latin typeface="Times New Roman" panose="02020603050405020304" pitchFamily="18" charset="0"/>
              <a:cs typeface="Times New Roman" panose="02020603050405020304" pitchFamily="18" charset="0"/>
            </a:endParaRPr>
          </a:p>
          <a:p>
            <a:pPr algn="just">
              <a:lnSpc>
                <a:spcPct val="150000"/>
              </a:lnSpc>
            </a:pPr>
            <a:endParaRPr lang="en-US" sz="2400" dirty="0">
              <a:solidFill>
                <a:srgbClr val="333333"/>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32CBEEB0-8B2E-4144-84A8-0EC7D1D70FBF}"/>
              </a:ext>
            </a:extLst>
          </p:cNvPr>
          <p:cNvSpPr txBox="1"/>
          <p:nvPr/>
        </p:nvSpPr>
        <p:spPr>
          <a:xfrm>
            <a:off x="4691467" y="5994125"/>
            <a:ext cx="2809066" cy="369332"/>
          </a:xfrm>
          <a:prstGeom prst="rect">
            <a:avLst/>
          </a:prstGeom>
          <a:noFill/>
        </p:spPr>
        <p:txBody>
          <a:bodyPr wrap="square" rtlCol="0">
            <a:spAutoFit/>
          </a:bodyPr>
          <a:lstStyle/>
          <a:p>
            <a:r>
              <a:rPr lang="en-US" b="1" dirty="0">
                <a:solidFill>
                  <a:srgbClr val="00B050"/>
                </a:solidFill>
                <a:latin typeface="Times New Roman" panose="02020603050405020304" pitchFamily="18" charset="0"/>
                <a:cs typeface="Times New Roman" panose="02020603050405020304" pitchFamily="18" charset="0"/>
              </a:rPr>
              <a:t>Time Complexity = O(1</a:t>
            </a:r>
            <a:r>
              <a:rPr lang="en-US" dirty="0">
                <a:solidFill>
                  <a:srgbClr val="00B050"/>
                </a:solidFill>
                <a:latin typeface="Times New Roman" panose="02020603050405020304" pitchFamily="18" charset="0"/>
                <a:cs typeface="Times New Roman" panose="02020603050405020304" pitchFamily="18" charset="0"/>
              </a:rPr>
              <a:t>)</a:t>
            </a:r>
            <a:endParaRPr lang="en-US" dirty="0">
              <a:solidFill>
                <a:srgbClr val="00B050"/>
              </a:solidFill>
            </a:endParaRPr>
          </a:p>
        </p:txBody>
      </p:sp>
      <p:sp>
        <p:nvSpPr>
          <p:cNvPr id="3" name="Footer Placeholder 2">
            <a:extLst>
              <a:ext uri="{FF2B5EF4-FFF2-40B4-BE49-F238E27FC236}">
                <a16:creationId xmlns:a16="http://schemas.microsoft.com/office/drawing/2014/main" id="{E61841B7-3344-487E-B85A-9C04C9F3A848}"/>
              </a:ext>
            </a:extLst>
          </p:cNvPr>
          <p:cNvSpPr>
            <a:spLocks noGrp="1"/>
          </p:cNvSpPr>
          <p:nvPr>
            <p:ph type="ftr" sz="quarter" idx="11"/>
          </p:nvPr>
        </p:nvSpPr>
        <p:spPr/>
        <p:txBody>
          <a:bodyPr/>
          <a:lstStyle/>
          <a:p>
            <a:r>
              <a:rPr lang="en-IN"/>
              <a:t>Dr Somaraju Suvvari                                                                                                        NITP -- CS3401</a:t>
            </a:r>
          </a:p>
        </p:txBody>
      </p:sp>
      <p:sp>
        <p:nvSpPr>
          <p:cNvPr id="4" name="Slide Number Placeholder 3">
            <a:extLst>
              <a:ext uri="{FF2B5EF4-FFF2-40B4-BE49-F238E27FC236}">
                <a16:creationId xmlns:a16="http://schemas.microsoft.com/office/drawing/2014/main" id="{B44A8E61-4EFD-4F09-9956-1BFA121BEA3C}"/>
              </a:ext>
            </a:extLst>
          </p:cNvPr>
          <p:cNvSpPr>
            <a:spLocks noGrp="1"/>
          </p:cNvSpPr>
          <p:nvPr>
            <p:ph type="sldNum" sz="quarter" idx="12"/>
          </p:nvPr>
        </p:nvSpPr>
        <p:spPr/>
        <p:txBody>
          <a:bodyPr/>
          <a:lstStyle/>
          <a:p>
            <a:fld id="{11B1A458-33C9-4BF4-B91A-A10851AC5830}" type="slidenum">
              <a:rPr lang="en-IN" smtClean="0"/>
              <a:t>55</a:t>
            </a:fld>
            <a:endParaRPr lang="en-IN"/>
          </a:p>
        </p:txBody>
      </p:sp>
    </p:spTree>
    <p:extLst>
      <p:ext uri="{BB962C8B-B14F-4D97-AF65-F5344CB8AC3E}">
        <p14:creationId xmlns:p14="http://schemas.microsoft.com/office/powerpoint/2010/main" val="2806286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down)">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wipe(down)">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wipe(down)">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wipe(down)">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wipe(down)">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wipe(down)">
                                      <p:cBhvr>
                                        <p:cTn id="37" dur="500"/>
                                        <p:tgtEl>
                                          <p:spTgt spid="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barn(inVertical)">
                                      <p:cBhvr>
                                        <p:cTn id="4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4522" y="102637"/>
            <a:ext cx="7996335" cy="694873"/>
          </a:xfrm>
        </p:spPr>
        <p:txBody>
          <a:bodyPr>
            <a:normAutofit/>
          </a:bodyPr>
          <a:lstStyle/>
          <a:p>
            <a:pPr algn="ctr"/>
            <a:r>
              <a:rPr lang="en-US" sz="3600" b="1" dirty="0">
                <a:solidFill>
                  <a:schemeClr val="accent1"/>
                </a:solidFill>
                <a:latin typeface="Times New Roman" panose="02020603050405020304" pitchFamily="18" charset="0"/>
                <a:cs typeface="Times New Roman" panose="02020603050405020304" pitchFamily="18" charset="0"/>
              </a:rPr>
              <a:t>Eject</a:t>
            </a:r>
            <a:endParaRPr lang="en-US" sz="3600" dirty="0">
              <a:solidFill>
                <a:schemeClr val="accent1"/>
              </a:solidFill>
              <a:latin typeface="Times New Roman" panose="02020603050405020304" pitchFamily="18" charset="0"/>
              <a:cs typeface="Times New Roman" panose="02020603050405020304" pitchFamily="18" charset="0"/>
            </a:endParaRPr>
          </a:p>
        </p:txBody>
      </p:sp>
      <p:sp>
        <p:nvSpPr>
          <p:cNvPr id="5" name="Rectangle 4"/>
          <p:cNvSpPr/>
          <p:nvPr/>
        </p:nvSpPr>
        <p:spPr>
          <a:xfrm>
            <a:off x="332791" y="797510"/>
            <a:ext cx="11433111" cy="5935279"/>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en-US" sz="2400" b="1" dirty="0">
                <a:solidFill>
                  <a:srgbClr val="E00D50"/>
                </a:solidFill>
                <a:latin typeface="Times New Roman" panose="02020603050405020304" pitchFamily="18" charset="0"/>
                <a:cs typeface="Times New Roman" panose="02020603050405020304" pitchFamily="18" charset="0"/>
              </a:rPr>
              <a:t>Eject(Q *front-2, Q *rear-2, Q* rear-1) – </a:t>
            </a:r>
          </a:p>
          <a:p>
            <a:pPr marL="742950" lvl="1" indent="-285750" algn="just">
              <a:lnSpc>
                <a:spcPct val="150000"/>
              </a:lnSpc>
              <a:buFont typeface="Arial" panose="020B0604020202020204" pitchFamily="34" charset="0"/>
              <a:buChar char="•"/>
            </a:pPr>
            <a:r>
              <a:rPr lang="en-US" sz="2400" b="1" dirty="0">
                <a:solidFill>
                  <a:srgbClr val="E00D50"/>
                </a:solidFill>
                <a:latin typeface="Times New Roman" panose="02020603050405020304" pitchFamily="18" charset="0"/>
                <a:cs typeface="Times New Roman" panose="02020603050405020304" pitchFamily="18" charset="0"/>
              </a:rPr>
              <a:t>Deleting a value from the dequeue from the end</a:t>
            </a:r>
          </a:p>
          <a:p>
            <a:pPr marL="285750" indent="-285750" algn="just">
              <a:lnSpc>
                <a:spcPct val="150000"/>
              </a:lnSpc>
              <a:buFont typeface="Arial" panose="020B0604020202020204" pitchFamily="34" charset="0"/>
              <a:buChar char="•"/>
            </a:pPr>
            <a:r>
              <a:rPr lang="en-US" sz="2400" dirty="0">
                <a:solidFill>
                  <a:srgbClr val="333333"/>
                </a:solidFill>
                <a:latin typeface="Times New Roman" panose="02020603050405020304" pitchFamily="18" charset="0"/>
                <a:cs typeface="Times New Roman" panose="02020603050405020304" pitchFamily="18" charset="0"/>
              </a:rPr>
              <a:t>We can use the following steps to insert an element into the queue...</a:t>
            </a:r>
          </a:p>
          <a:p>
            <a:pPr algn="just">
              <a:lnSpc>
                <a:spcPct val="150000"/>
              </a:lnSpc>
            </a:pPr>
            <a:r>
              <a:rPr lang="en-US" sz="2400" b="1" dirty="0">
                <a:solidFill>
                  <a:srgbClr val="162F59"/>
                </a:solidFill>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Step 1 – </a:t>
            </a:r>
            <a:r>
              <a:rPr lang="en-US" sz="2400" dirty="0">
                <a:latin typeface="Times New Roman" panose="02020603050405020304" pitchFamily="18" charset="0"/>
                <a:cs typeface="Times New Roman" panose="02020603050405020304" pitchFamily="18" charset="0"/>
              </a:rPr>
              <a:t>Check if DeQueue is</a:t>
            </a:r>
            <a:r>
              <a:rPr lang="en-US" sz="2400" b="1" dirty="0">
                <a:latin typeface="Times New Roman" panose="02020603050405020304" pitchFamily="18" charset="0"/>
                <a:cs typeface="Times New Roman" panose="02020603050405020304" pitchFamily="18" charset="0"/>
              </a:rPr>
              <a:t> EMPTY. </a:t>
            </a:r>
          </a:p>
          <a:p>
            <a:pPr algn="just">
              <a:lnSpc>
                <a:spcPct val="150000"/>
              </a:lnSpc>
            </a:pPr>
            <a:r>
              <a:rPr lang="en-US" sz="2400" b="1" dirty="0">
                <a:latin typeface="Times New Roman" panose="02020603050405020304" pitchFamily="18" charset="0"/>
                <a:cs typeface="Times New Roman" panose="02020603050405020304" pitchFamily="18" charset="0"/>
              </a:rPr>
              <a:t>                  front-2 == NULL. </a:t>
            </a:r>
            <a:r>
              <a:rPr lang="en-US" sz="2400" dirty="0">
                <a:latin typeface="Times New Roman" panose="02020603050405020304" pitchFamily="18" charset="0"/>
                <a:cs typeface="Times New Roman" panose="02020603050405020304" pitchFamily="18" charset="0"/>
              </a:rPr>
              <a:t> </a:t>
            </a:r>
          </a:p>
          <a:p>
            <a:pPr algn="just">
              <a:lnSpc>
                <a:spcPct val="150000"/>
              </a:lnSpc>
            </a:pPr>
            <a:r>
              <a:rPr lang="en-US" sz="2400" b="1" dirty="0">
                <a:latin typeface="Times New Roman" panose="02020603050405020304" pitchFamily="18" charset="0"/>
                <a:cs typeface="Times New Roman" panose="02020603050405020304" pitchFamily="18" charset="0"/>
              </a:rPr>
              <a:t> Step 2 - </a:t>
            </a:r>
            <a:r>
              <a:rPr lang="en-US" sz="2400" dirty="0">
                <a:latin typeface="Times New Roman" panose="02020603050405020304" pitchFamily="18" charset="0"/>
                <a:cs typeface="Times New Roman" panose="02020603050405020304" pitchFamily="18" charset="0"/>
              </a:rPr>
              <a:t>If DEQue is </a:t>
            </a:r>
            <a:r>
              <a:rPr lang="en-US" sz="2400" b="1" dirty="0">
                <a:latin typeface="Times New Roman" panose="02020603050405020304" pitchFamily="18" charset="0"/>
                <a:cs typeface="Times New Roman" panose="02020603050405020304" pitchFamily="18" charset="0"/>
              </a:rPr>
              <a:t>NOT EMPTY</a:t>
            </a:r>
            <a:r>
              <a:rPr lang="en-US" sz="2400" dirty="0">
                <a:latin typeface="Times New Roman" panose="02020603050405020304" pitchFamily="18" charset="0"/>
                <a:cs typeface="Times New Roman" panose="02020603050405020304" pitchFamily="18" charset="0"/>
              </a:rPr>
              <a:t>, then create </a:t>
            </a:r>
            <a:r>
              <a:rPr lang="en-US" sz="2400" b="1" dirty="0">
                <a:latin typeface="Times New Roman" panose="02020603050405020304" pitchFamily="18" charset="0"/>
                <a:cs typeface="Times New Roman" panose="02020603050405020304" pitchFamily="18" charset="0"/>
              </a:rPr>
              <a:t>temp </a:t>
            </a:r>
            <a:r>
              <a:rPr lang="en-US" sz="2400" dirty="0">
                <a:latin typeface="Times New Roman" panose="02020603050405020304" pitchFamily="18" charset="0"/>
                <a:cs typeface="Times New Roman" panose="02020603050405020304" pitchFamily="18" charset="0"/>
              </a:rPr>
              <a:t>pointer and assign </a:t>
            </a:r>
            <a:r>
              <a:rPr lang="en-US" sz="2400" b="1" dirty="0">
                <a:latin typeface="Times New Roman" panose="02020603050405020304" pitchFamily="18" charset="0"/>
                <a:cs typeface="Times New Roman" panose="02020603050405020304" pitchFamily="18" charset="0"/>
              </a:rPr>
              <a:t>front-2</a:t>
            </a:r>
            <a:r>
              <a:rPr lang="en-US" sz="2400" dirty="0">
                <a:latin typeface="Times New Roman" panose="02020603050405020304" pitchFamily="18" charset="0"/>
                <a:cs typeface="Times New Roman" panose="02020603050405020304" pitchFamily="18" charset="0"/>
              </a:rPr>
              <a:t> to </a:t>
            </a:r>
            <a:r>
              <a:rPr lang="en-US" sz="2400" b="1" dirty="0">
                <a:latin typeface="Times New Roman" panose="02020603050405020304" pitchFamily="18" charset="0"/>
                <a:cs typeface="Times New Roman" panose="02020603050405020304" pitchFamily="18" charset="0"/>
              </a:rPr>
              <a:t>temp</a:t>
            </a:r>
            <a:r>
              <a:rPr lang="en-US" sz="2400" dirty="0">
                <a:latin typeface="Times New Roman" panose="02020603050405020304" pitchFamily="18" charset="0"/>
                <a:cs typeface="Times New Roman" panose="02020603050405020304" pitchFamily="18" charset="0"/>
              </a:rPr>
              <a:t>.</a:t>
            </a:r>
            <a:endParaRPr lang="en-US" sz="2400" b="1" dirty="0">
              <a:latin typeface="Times New Roman" panose="02020603050405020304" pitchFamily="18" charset="0"/>
              <a:cs typeface="Times New Roman" panose="02020603050405020304" pitchFamily="18" charset="0"/>
            </a:endParaRPr>
          </a:p>
          <a:p>
            <a:pPr algn="just">
              <a:lnSpc>
                <a:spcPct val="150000"/>
              </a:lnSpc>
            </a:pPr>
            <a:r>
              <a:rPr lang="en-US" sz="2400" b="1" dirty="0">
                <a:latin typeface="Times New Roman" panose="02020603050405020304" pitchFamily="18" charset="0"/>
                <a:cs typeface="Times New Roman" panose="02020603050405020304" pitchFamily="18" charset="0"/>
              </a:rPr>
              <a:t>Step 3</a:t>
            </a:r>
            <a:r>
              <a:rPr lang="en-US" sz="2400" dirty="0">
                <a:latin typeface="Times New Roman" panose="02020603050405020304" pitchFamily="18" charset="0"/>
                <a:cs typeface="Times New Roman" panose="02020603050405020304" pitchFamily="18" charset="0"/>
              </a:rPr>
              <a:t> – Display the </a:t>
            </a:r>
            <a:r>
              <a:rPr lang="en-US" sz="2400" b="1" dirty="0">
                <a:latin typeface="Times New Roman" panose="02020603050405020304" pitchFamily="18" charset="0"/>
                <a:cs typeface="Times New Roman" panose="02020603050405020304" pitchFamily="18" charset="0"/>
              </a:rPr>
              <a:t>front-2</a:t>
            </a:r>
            <a:r>
              <a:rPr lang="en-US" sz="2400" b="1" dirty="0">
                <a:latin typeface="Times New Roman" panose="02020603050405020304" pitchFamily="18" charset="0"/>
                <a:cs typeface="Times New Roman" panose="02020603050405020304" pitchFamily="18" charset="0"/>
                <a:sym typeface="Wingdings" panose="05000000000000000000" pitchFamily="2" charset="2"/>
              </a:rPr>
              <a:t>data </a:t>
            </a:r>
            <a:r>
              <a:rPr lang="en-US" sz="2400" dirty="0">
                <a:latin typeface="Times New Roman" panose="02020603050405020304" pitchFamily="18" charset="0"/>
                <a:cs typeface="Times New Roman" panose="02020603050405020304" pitchFamily="18" charset="0"/>
                <a:sym typeface="Wingdings" panose="05000000000000000000" pitchFamily="2" charset="2"/>
              </a:rPr>
              <a:t>as deleted element. </a:t>
            </a:r>
            <a:endParaRPr lang="en-US" sz="2400" dirty="0">
              <a:latin typeface="Times New Roman" panose="02020603050405020304" pitchFamily="18" charset="0"/>
              <a:cs typeface="Times New Roman" panose="02020603050405020304" pitchFamily="18" charset="0"/>
            </a:endParaRPr>
          </a:p>
          <a:p>
            <a:pPr algn="just"/>
            <a:r>
              <a:rPr lang="en-US" sz="2400" b="1" dirty="0">
                <a:latin typeface="Times New Roman" panose="02020603050405020304" pitchFamily="18" charset="0"/>
                <a:cs typeface="Times New Roman" panose="02020603050405020304" pitchFamily="18" charset="0"/>
              </a:rPr>
              <a:t>Step 4 </a:t>
            </a:r>
            <a:r>
              <a:rPr lang="en-US" sz="2400" dirty="0">
                <a:latin typeface="Times New Roman" panose="02020603050405020304" pitchFamily="18" charset="0"/>
                <a:cs typeface="Times New Roman" panose="02020603050405020304" pitchFamily="18" charset="0"/>
              </a:rPr>
              <a:t>– If </a:t>
            </a:r>
            <a:r>
              <a:rPr lang="en-US" sz="2400" b="1" dirty="0">
                <a:latin typeface="Times New Roman" panose="02020603050405020304" pitchFamily="18" charset="0"/>
                <a:cs typeface="Times New Roman" panose="02020603050405020304" pitchFamily="18" charset="0"/>
              </a:rPr>
              <a:t>rear-2 = = front-2</a:t>
            </a:r>
            <a:r>
              <a:rPr lang="en-US" sz="2400" dirty="0">
                <a:latin typeface="Times New Roman" panose="02020603050405020304" pitchFamily="18" charset="0"/>
                <a:cs typeface="Times New Roman" panose="02020603050405020304" pitchFamily="18" charset="0"/>
              </a:rPr>
              <a:t>, then assign </a:t>
            </a:r>
            <a:r>
              <a:rPr lang="en-US" sz="2400" b="1" dirty="0">
                <a:latin typeface="Times New Roman" panose="02020603050405020304" pitchFamily="18" charset="0"/>
                <a:cs typeface="Times New Roman" panose="02020603050405020304" pitchFamily="18" charset="0"/>
              </a:rPr>
              <a:t>NULL</a:t>
            </a:r>
            <a:r>
              <a:rPr lang="en-US" sz="2400" dirty="0">
                <a:latin typeface="Times New Roman" panose="02020603050405020304" pitchFamily="18" charset="0"/>
                <a:cs typeface="Times New Roman" panose="02020603050405020304" pitchFamily="18" charset="0"/>
              </a:rPr>
              <a:t> to both </a:t>
            </a:r>
            <a:r>
              <a:rPr lang="en-US" sz="2400" b="1" dirty="0">
                <a:latin typeface="Times New Roman" panose="02020603050405020304" pitchFamily="18" charset="0"/>
                <a:cs typeface="Times New Roman" panose="02020603050405020304" pitchFamily="18" charset="0"/>
              </a:rPr>
              <a:t>rear-2</a:t>
            </a:r>
            <a:r>
              <a:rPr lang="en-US" sz="2400" dirty="0">
                <a:latin typeface="Times New Roman" panose="02020603050405020304" pitchFamily="18" charset="0"/>
                <a:cs typeface="Times New Roman" panose="02020603050405020304" pitchFamily="18" charset="0"/>
              </a:rPr>
              <a:t> and </a:t>
            </a:r>
            <a:r>
              <a:rPr lang="en-US" sz="2400" b="1" dirty="0">
                <a:latin typeface="Times New Roman" panose="02020603050405020304" pitchFamily="18" charset="0"/>
                <a:cs typeface="Times New Roman" panose="02020603050405020304" pitchFamily="18" charset="0"/>
              </a:rPr>
              <a:t>front-2 and if rear-1 </a:t>
            </a: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              is not NULL then assign NULL to rear-1</a:t>
            </a:r>
            <a:r>
              <a:rPr lang="en-US" sz="2400" b="1" dirty="0">
                <a:latin typeface="Times New Roman" panose="02020603050405020304" pitchFamily="18" charset="0"/>
                <a:cs typeface="Times New Roman" panose="02020603050405020304" pitchFamily="18" charset="0"/>
                <a:sym typeface="Wingdings" panose="05000000000000000000" pitchFamily="2" charset="2"/>
              </a:rPr>
              <a:t>next</a:t>
            </a:r>
            <a:r>
              <a:rPr lang="en-US" sz="2400" dirty="0">
                <a:latin typeface="Times New Roman" panose="02020603050405020304" pitchFamily="18" charset="0"/>
                <a:cs typeface="Times New Roman" panose="02020603050405020304" pitchFamily="18" charset="0"/>
              </a:rPr>
              <a:t>; otherwise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create a temp1 pointer and assign rear-2 and move temp1 till before one node of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front-2  and assign temp1 to front-2</a:t>
            </a:r>
            <a:r>
              <a:rPr lang="en-US" sz="2400" dirty="0">
                <a:latin typeface="Times New Roman" panose="02020603050405020304" pitchFamily="18" charset="0"/>
                <a:cs typeface="Times New Roman" panose="02020603050405020304" pitchFamily="18" charset="0"/>
                <a:sym typeface="Wingdings" panose="05000000000000000000" pitchFamily="2" charset="2"/>
              </a:rPr>
              <a:t>; Free the temp;</a:t>
            </a:r>
            <a:r>
              <a:rPr lang="en-US" sz="2400" dirty="0">
                <a:latin typeface="Times New Roman" panose="02020603050405020304" pitchFamily="18" charset="0"/>
                <a:cs typeface="Times New Roman" panose="02020603050405020304" pitchFamily="18" charset="0"/>
              </a:rPr>
              <a:t> </a:t>
            </a:r>
          </a:p>
          <a:p>
            <a:pPr algn="just">
              <a:lnSpc>
                <a:spcPct val="150000"/>
              </a:lnSpc>
            </a:pPr>
            <a:endParaRPr lang="en-US" sz="2400" dirty="0">
              <a:solidFill>
                <a:srgbClr val="333333"/>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32CBEEB0-8B2E-4144-84A8-0EC7D1D70FBF}"/>
              </a:ext>
            </a:extLst>
          </p:cNvPr>
          <p:cNvSpPr txBox="1"/>
          <p:nvPr/>
        </p:nvSpPr>
        <p:spPr>
          <a:xfrm>
            <a:off x="8302414" y="5875824"/>
            <a:ext cx="2809066" cy="369332"/>
          </a:xfrm>
          <a:prstGeom prst="rect">
            <a:avLst/>
          </a:prstGeom>
          <a:noFill/>
        </p:spPr>
        <p:txBody>
          <a:bodyPr wrap="square" rtlCol="0">
            <a:spAutoFit/>
          </a:bodyPr>
          <a:lstStyle/>
          <a:p>
            <a:r>
              <a:rPr lang="en-US" b="1" dirty="0">
                <a:solidFill>
                  <a:srgbClr val="00B050"/>
                </a:solidFill>
                <a:latin typeface="Times New Roman" panose="02020603050405020304" pitchFamily="18" charset="0"/>
                <a:cs typeface="Times New Roman" panose="02020603050405020304" pitchFamily="18" charset="0"/>
              </a:rPr>
              <a:t>Time Complexity = O(n</a:t>
            </a:r>
            <a:r>
              <a:rPr lang="en-US" dirty="0">
                <a:solidFill>
                  <a:srgbClr val="00B050"/>
                </a:solidFill>
                <a:latin typeface="Times New Roman" panose="02020603050405020304" pitchFamily="18" charset="0"/>
                <a:cs typeface="Times New Roman" panose="02020603050405020304" pitchFamily="18" charset="0"/>
              </a:rPr>
              <a:t>)</a:t>
            </a:r>
            <a:endParaRPr lang="en-US" dirty="0">
              <a:solidFill>
                <a:srgbClr val="00B050"/>
              </a:solidFill>
            </a:endParaRPr>
          </a:p>
        </p:txBody>
      </p:sp>
      <p:sp>
        <p:nvSpPr>
          <p:cNvPr id="3" name="Footer Placeholder 2">
            <a:extLst>
              <a:ext uri="{FF2B5EF4-FFF2-40B4-BE49-F238E27FC236}">
                <a16:creationId xmlns:a16="http://schemas.microsoft.com/office/drawing/2014/main" id="{2CCC7DBE-9D83-4C3E-B5C4-373FB666912F}"/>
              </a:ext>
            </a:extLst>
          </p:cNvPr>
          <p:cNvSpPr>
            <a:spLocks noGrp="1"/>
          </p:cNvSpPr>
          <p:nvPr>
            <p:ph type="ftr" sz="quarter" idx="11"/>
          </p:nvPr>
        </p:nvSpPr>
        <p:spPr/>
        <p:txBody>
          <a:bodyPr/>
          <a:lstStyle/>
          <a:p>
            <a:r>
              <a:rPr lang="en-IN"/>
              <a:t>Dr Somaraju Suvvari                                                                                                        NITP -- CS3401</a:t>
            </a:r>
          </a:p>
        </p:txBody>
      </p:sp>
      <p:sp>
        <p:nvSpPr>
          <p:cNvPr id="4" name="Slide Number Placeholder 3">
            <a:extLst>
              <a:ext uri="{FF2B5EF4-FFF2-40B4-BE49-F238E27FC236}">
                <a16:creationId xmlns:a16="http://schemas.microsoft.com/office/drawing/2014/main" id="{85BCCCD3-1015-4874-8628-10DF6EA64DA3}"/>
              </a:ext>
            </a:extLst>
          </p:cNvPr>
          <p:cNvSpPr>
            <a:spLocks noGrp="1"/>
          </p:cNvSpPr>
          <p:nvPr>
            <p:ph type="sldNum" sz="quarter" idx="12"/>
          </p:nvPr>
        </p:nvSpPr>
        <p:spPr/>
        <p:txBody>
          <a:bodyPr/>
          <a:lstStyle/>
          <a:p>
            <a:fld id="{11B1A458-33C9-4BF4-B91A-A10851AC5830}" type="slidenum">
              <a:rPr lang="en-IN" smtClean="0"/>
              <a:t>56</a:t>
            </a:fld>
            <a:endParaRPr lang="en-IN"/>
          </a:p>
        </p:txBody>
      </p:sp>
    </p:spTree>
    <p:extLst>
      <p:ext uri="{BB962C8B-B14F-4D97-AF65-F5344CB8AC3E}">
        <p14:creationId xmlns:p14="http://schemas.microsoft.com/office/powerpoint/2010/main" val="1671387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down)">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wipe(down)">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wipe(down)">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wipe(down)">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wipe(down)">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wipe(down)">
                                      <p:cBhvr>
                                        <p:cTn id="37" dur="500"/>
                                        <p:tgtEl>
                                          <p:spTgt spid="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5">
                                            <p:txEl>
                                              <p:pRg st="7" end="7"/>
                                            </p:txEl>
                                          </p:spTgt>
                                        </p:tgtEl>
                                        <p:attrNameLst>
                                          <p:attrName>style.visibility</p:attrName>
                                        </p:attrNameLst>
                                      </p:cBhvr>
                                      <p:to>
                                        <p:strVal val="visible"/>
                                      </p:to>
                                    </p:set>
                                    <p:animEffect transition="in" filter="wipe(down)">
                                      <p:cBhvr>
                                        <p:cTn id="42" dur="500"/>
                                        <p:tgtEl>
                                          <p:spTgt spid="5">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grpId="0" nodeType="click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barn(inVertical)">
                                      <p:cBhvr>
                                        <p:cTn id="4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4522" y="102637"/>
            <a:ext cx="10859277" cy="694873"/>
          </a:xfrm>
        </p:spPr>
        <p:txBody>
          <a:bodyPr>
            <a:normAutofit/>
          </a:bodyPr>
          <a:lstStyle/>
          <a:p>
            <a:pPr algn="ctr"/>
            <a:r>
              <a:rPr lang="en-US" sz="3600" b="1" dirty="0">
                <a:solidFill>
                  <a:schemeClr val="accent1"/>
                </a:solidFill>
                <a:latin typeface="Times New Roman" panose="02020603050405020304" pitchFamily="18" charset="0"/>
                <a:cs typeface="Times New Roman" panose="02020603050405020304" pitchFamily="18" charset="0"/>
              </a:rPr>
              <a:t>Notes on implementing Circular Queue using SLL</a:t>
            </a:r>
            <a:endParaRPr lang="en-US" sz="3600" dirty="0">
              <a:solidFill>
                <a:schemeClr val="accent1"/>
              </a:solidFill>
              <a:latin typeface="Times New Roman" panose="02020603050405020304" pitchFamily="18" charset="0"/>
              <a:cs typeface="Times New Roman" panose="02020603050405020304" pitchFamily="18" charset="0"/>
            </a:endParaRPr>
          </a:p>
        </p:txBody>
      </p:sp>
      <p:sp>
        <p:nvSpPr>
          <p:cNvPr id="5" name="Rectangle 4"/>
          <p:cNvSpPr/>
          <p:nvPr/>
        </p:nvSpPr>
        <p:spPr>
          <a:xfrm>
            <a:off x="332791" y="797510"/>
            <a:ext cx="11433111" cy="579967"/>
          </a:xfrm>
          <a:prstGeom prst="rect">
            <a:avLst/>
          </a:prstGeom>
        </p:spPr>
        <p:txBody>
          <a:bodyPr wrap="square">
            <a:spAutoFit/>
          </a:bodyPr>
          <a:lstStyle/>
          <a:p>
            <a:pPr algn="just">
              <a:lnSpc>
                <a:spcPct val="150000"/>
              </a:lnSpc>
            </a:pPr>
            <a:endParaRPr lang="en-US" sz="2400" dirty="0">
              <a:solidFill>
                <a:srgbClr val="333333"/>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32CBEEB0-8B2E-4144-84A8-0EC7D1D70FBF}"/>
              </a:ext>
            </a:extLst>
          </p:cNvPr>
          <p:cNvSpPr txBox="1"/>
          <p:nvPr/>
        </p:nvSpPr>
        <p:spPr>
          <a:xfrm>
            <a:off x="641980" y="1192811"/>
            <a:ext cx="10711819" cy="1754326"/>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Circular Queue Implementation using SLL</a:t>
            </a:r>
          </a:p>
          <a:p>
            <a:pPr marL="800100" lvl="1" indent="-342900">
              <a:buFont typeface="+mj-lt"/>
              <a:buAutoNum type="arabicPeriod"/>
            </a:pPr>
            <a:r>
              <a:rPr lang="en-US" dirty="0">
                <a:latin typeface="Times New Roman" panose="02020603050405020304" pitchFamily="18" charset="0"/>
                <a:cs typeface="Times New Roman" panose="02020603050405020304" pitchFamily="18" charset="0"/>
              </a:rPr>
              <a:t>Front store the first node address in Queue </a:t>
            </a:r>
          </a:p>
          <a:p>
            <a:pPr marL="800100" lvl="1" indent="-342900">
              <a:buFont typeface="+mj-lt"/>
              <a:buAutoNum type="arabicPeriod"/>
            </a:pPr>
            <a:r>
              <a:rPr lang="en-US" dirty="0">
                <a:latin typeface="Times New Roman" panose="02020603050405020304" pitchFamily="18" charset="0"/>
                <a:cs typeface="Times New Roman" panose="02020603050405020304" pitchFamily="18" charset="0"/>
              </a:rPr>
              <a:t>Rear points the last node address </a:t>
            </a:r>
          </a:p>
          <a:p>
            <a:pPr marL="800100" lvl="1" indent="-342900">
              <a:buFont typeface="+mj-lt"/>
              <a:buAutoNum type="arabicPeriod"/>
            </a:pPr>
            <a:r>
              <a:rPr lang="en-US" dirty="0">
                <a:latin typeface="Times New Roman" panose="02020603050405020304" pitchFamily="18" charset="0"/>
                <a:cs typeface="Times New Roman" panose="02020603050405020304" pitchFamily="18" charset="0"/>
              </a:rPr>
              <a:t>Last node next stores the first node address. </a:t>
            </a:r>
          </a:p>
          <a:p>
            <a:pPr marL="800100" lvl="1" indent="-342900">
              <a:buFont typeface="+mj-lt"/>
              <a:buAutoNum type="arabicPeriod"/>
            </a:pPr>
            <a:r>
              <a:rPr lang="en-US" dirty="0">
                <a:latin typeface="Times New Roman" panose="02020603050405020304" pitchFamily="18" charset="0"/>
                <a:cs typeface="Times New Roman" panose="02020603050405020304" pitchFamily="18" charset="0"/>
              </a:rPr>
              <a:t>Enqueue is an operation of inserting node at the end of the list.</a:t>
            </a:r>
          </a:p>
          <a:p>
            <a:pPr marL="800100" lvl="1" indent="-342900">
              <a:buFont typeface="+mj-lt"/>
              <a:buAutoNum type="arabicPeriod"/>
            </a:pPr>
            <a:r>
              <a:rPr lang="en-US" dirty="0">
                <a:latin typeface="Times New Roman" panose="02020603050405020304" pitchFamily="18" charset="0"/>
                <a:cs typeface="Times New Roman" panose="02020603050405020304" pitchFamily="18" charset="0"/>
              </a:rPr>
              <a:t>Deque is the operation of deleting the first node in the queue</a:t>
            </a:r>
          </a:p>
        </p:txBody>
      </p:sp>
      <p:sp>
        <p:nvSpPr>
          <p:cNvPr id="3" name="Footer Placeholder 2">
            <a:extLst>
              <a:ext uri="{FF2B5EF4-FFF2-40B4-BE49-F238E27FC236}">
                <a16:creationId xmlns:a16="http://schemas.microsoft.com/office/drawing/2014/main" id="{2CCC7DBE-9D83-4C3E-B5C4-373FB666912F}"/>
              </a:ext>
            </a:extLst>
          </p:cNvPr>
          <p:cNvSpPr>
            <a:spLocks noGrp="1"/>
          </p:cNvSpPr>
          <p:nvPr>
            <p:ph type="ftr" sz="quarter" idx="11"/>
          </p:nvPr>
        </p:nvSpPr>
        <p:spPr/>
        <p:txBody>
          <a:bodyPr/>
          <a:lstStyle/>
          <a:p>
            <a:r>
              <a:rPr lang="en-IN" dirty="0"/>
              <a:t>Dr </a:t>
            </a:r>
            <a:r>
              <a:rPr lang="en-IN" dirty="0" err="1"/>
              <a:t>Somaraju</a:t>
            </a:r>
            <a:r>
              <a:rPr lang="en-IN" dirty="0"/>
              <a:t> </a:t>
            </a:r>
            <a:r>
              <a:rPr lang="en-IN" dirty="0" err="1"/>
              <a:t>Suvvari</a:t>
            </a:r>
            <a:r>
              <a:rPr lang="en-IN" dirty="0"/>
              <a:t>                                                                                                        NITP -- CS3401</a:t>
            </a:r>
          </a:p>
        </p:txBody>
      </p:sp>
      <p:sp>
        <p:nvSpPr>
          <p:cNvPr id="4" name="Slide Number Placeholder 3">
            <a:extLst>
              <a:ext uri="{FF2B5EF4-FFF2-40B4-BE49-F238E27FC236}">
                <a16:creationId xmlns:a16="http://schemas.microsoft.com/office/drawing/2014/main" id="{85BCCCD3-1015-4874-8628-10DF6EA64DA3}"/>
              </a:ext>
            </a:extLst>
          </p:cNvPr>
          <p:cNvSpPr>
            <a:spLocks noGrp="1"/>
          </p:cNvSpPr>
          <p:nvPr>
            <p:ph type="sldNum" sz="quarter" idx="12"/>
          </p:nvPr>
        </p:nvSpPr>
        <p:spPr/>
        <p:txBody>
          <a:bodyPr/>
          <a:lstStyle/>
          <a:p>
            <a:fld id="{11B1A458-33C9-4BF4-B91A-A10851AC5830}" type="slidenum">
              <a:rPr lang="en-IN" smtClean="0"/>
              <a:t>57</a:t>
            </a:fld>
            <a:endParaRPr lang="en-IN"/>
          </a:p>
        </p:txBody>
      </p:sp>
    </p:spTree>
    <p:extLst>
      <p:ext uri="{BB962C8B-B14F-4D97-AF65-F5344CB8AC3E}">
        <p14:creationId xmlns:p14="http://schemas.microsoft.com/office/powerpoint/2010/main" val="1794763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nodePh="1">
                                  <p:stCondLst>
                                    <p:cond delay="0"/>
                                  </p:stCondLst>
                                  <p:endCondLst>
                                    <p:cond evt="begin" delay="0">
                                      <p:tn val="5"/>
                                    </p:cond>
                                  </p:end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arn(inVertical)">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89A5C3A-E0BD-4EEF-A69B-0DF1FF46FC03}"/>
              </a:ext>
            </a:extLst>
          </p:cNvPr>
          <p:cNvSpPr>
            <a:spLocks noGrp="1"/>
          </p:cNvSpPr>
          <p:nvPr>
            <p:ph idx="1"/>
          </p:nvPr>
        </p:nvSpPr>
        <p:spPr>
          <a:xfrm>
            <a:off x="838200" y="709127"/>
            <a:ext cx="10515600" cy="5467836"/>
          </a:xfrm>
        </p:spPr>
        <p:txBody>
          <a:bodyPr/>
          <a:lstStyle/>
          <a:p>
            <a:pPr marL="0" indent="0" algn="ctr">
              <a:buNone/>
            </a:pPr>
            <a:endParaRPr lang="en-IN" b="1" dirty="0"/>
          </a:p>
          <a:p>
            <a:pPr marL="0" indent="0" algn="ctr">
              <a:buNone/>
            </a:pPr>
            <a:endParaRPr lang="en-IN" b="1" dirty="0"/>
          </a:p>
          <a:p>
            <a:pPr marL="0" indent="0" algn="ctr">
              <a:buNone/>
            </a:pPr>
            <a:endParaRPr lang="en-IN" b="1" dirty="0"/>
          </a:p>
          <a:p>
            <a:pPr marL="0" indent="0" algn="ctr">
              <a:buNone/>
            </a:pPr>
            <a:endParaRPr lang="en-IN" b="1" dirty="0"/>
          </a:p>
          <a:p>
            <a:pPr marL="0" indent="0" algn="ctr">
              <a:buNone/>
            </a:pPr>
            <a:endParaRPr lang="en-IN" b="1"/>
          </a:p>
          <a:p>
            <a:pPr marL="0" indent="0" algn="ctr">
              <a:buNone/>
            </a:pPr>
            <a:r>
              <a:rPr lang="en-IN" b="1"/>
              <a:t>THANK </a:t>
            </a:r>
            <a:r>
              <a:rPr lang="en-IN" b="1" dirty="0"/>
              <a:t>YOU</a:t>
            </a:r>
          </a:p>
        </p:txBody>
      </p:sp>
      <p:sp>
        <p:nvSpPr>
          <p:cNvPr id="4" name="Footer Placeholder 3">
            <a:extLst>
              <a:ext uri="{FF2B5EF4-FFF2-40B4-BE49-F238E27FC236}">
                <a16:creationId xmlns:a16="http://schemas.microsoft.com/office/drawing/2014/main" id="{190E5491-A327-4A72-9B36-C4C6E13BEEA3}"/>
              </a:ext>
            </a:extLst>
          </p:cNvPr>
          <p:cNvSpPr>
            <a:spLocks noGrp="1"/>
          </p:cNvSpPr>
          <p:nvPr>
            <p:ph type="ftr" sz="quarter" idx="11"/>
          </p:nvPr>
        </p:nvSpPr>
        <p:spPr/>
        <p:txBody>
          <a:bodyPr/>
          <a:lstStyle/>
          <a:p>
            <a:r>
              <a:rPr lang="en-IN"/>
              <a:t>Dr Somaraju Suvvari                                                                                                        NITP -- CS3401</a:t>
            </a:r>
          </a:p>
        </p:txBody>
      </p:sp>
      <p:sp>
        <p:nvSpPr>
          <p:cNvPr id="5" name="Slide Number Placeholder 4">
            <a:extLst>
              <a:ext uri="{FF2B5EF4-FFF2-40B4-BE49-F238E27FC236}">
                <a16:creationId xmlns:a16="http://schemas.microsoft.com/office/drawing/2014/main" id="{7E4D594A-0029-4B63-A43D-C2B0EA8255F7}"/>
              </a:ext>
            </a:extLst>
          </p:cNvPr>
          <p:cNvSpPr>
            <a:spLocks noGrp="1"/>
          </p:cNvSpPr>
          <p:nvPr>
            <p:ph type="sldNum" sz="quarter" idx="12"/>
          </p:nvPr>
        </p:nvSpPr>
        <p:spPr/>
        <p:txBody>
          <a:bodyPr/>
          <a:lstStyle/>
          <a:p>
            <a:fld id="{11B1A458-33C9-4BF4-B91A-A10851AC5830}" type="slidenum">
              <a:rPr lang="en-IN" smtClean="0"/>
              <a:t>58</a:t>
            </a:fld>
            <a:endParaRPr lang="en-IN"/>
          </a:p>
        </p:txBody>
      </p:sp>
    </p:spTree>
    <p:extLst>
      <p:ext uri="{BB962C8B-B14F-4D97-AF65-F5344CB8AC3E}">
        <p14:creationId xmlns:p14="http://schemas.microsoft.com/office/powerpoint/2010/main" val="39501457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977931588"/>
              </p:ext>
            </p:extLst>
          </p:nvPr>
        </p:nvGraphicFramePr>
        <p:xfrm>
          <a:off x="2789144" y="1823984"/>
          <a:ext cx="8128000" cy="741680"/>
        </p:xfrm>
        <a:graphic>
          <a:graphicData uri="http://schemas.openxmlformats.org/drawingml/2006/table">
            <a:tbl>
              <a:tblPr firstRow="1" bandRow="1">
                <a:tableStyleId>{5940675A-B579-460E-94D1-54222C63F5DA}</a:tableStyleId>
              </a:tblPr>
              <a:tblGrid>
                <a:gridCol w="812800">
                  <a:extLst>
                    <a:ext uri="{9D8B030D-6E8A-4147-A177-3AD203B41FA5}">
                      <a16:colId xmlns:a16="http://schemas.microsoft.com/office/drawing/2014/main" val="20000"/>
                    </a:ext>
                  </a:extLst>
                </a:gridCol>
                <a:gridCol w="812800">
                  <a:extLst>
                    <a:ext uri="{9D8B030D-6E8A-4147-A177-3AD203B41FA5}">
                      <a16:colId xmlns:a16="http://schemas.microsoft.com/office/drawing/2014/main" val="20001"/>
                    </a:ext>
                  </a:extLst>
                </a:gridCol>
                <a:gridCol w="812800">
                  <a:extLst>
                    <a:ext uri="{9D8B030D-6E8A-4147-A177-3AD203B41FA5}">
                      <a16:colId xmlns:a16="http://schemas.microsoft.com/office/drawing/2014/main" val="20002"/>
                    </a:ext>
                  </a:extLst>
                </a:gridCol>
                <a:gridCol w="812800">
                  <a:extLst>
                    <a:ext uri="{9D8B030D-6E8A-4147-A177-3AD203B41FA5}">
                      <a16:colId xmlns:a16="http://schemas.microsoft.com/office/drawing/2014/main" val="20003"/>
                    </a:ext>
                  </a:extLst>
                </a:gridCol>
                <a:gridCol w="812800">
                  <a:extLst>
                    <a:ext uri="{9D8B030D-6E8A-4147-A177-3AD203B41FA5}">
                      <a16:colId xmlns:a16="http://schemas.microsoft.com/office/drawing/2014/main" val="20004"/>
                    </a:ext>
                  </a:extLst>
                </a:gridCol>
                <a:gridCol w="812800">
                  <a:extLst>
                    <a:ext uri="{9D8B030D-6E8A-4147-A177-3AD203B41FA5}">
                      <a16:colId xmlns:a16="http://schemas.microsoft.com/office/drawing/2014/main" val="20005"/>
                    </a:ext>
                  </a:extLst>
                </a:gridCol>
                <a:gridCol w="812800">
                  <a:extLst>
                    <a:ext uri="{9D8B030D-6E8A-4147-A177-3AD203B41FA5}">
                      <a16:colId xmlns:a16="http://schemas.microsoft.com/office/drawing/2014/main" val="20006"/>
                    </a:ext>
                  </a:extLst>
                </a:gridCol>
                <a:gridCol w="812800">
                  <a:extLst>
                    <a:ext uri="{9D8B030D-6E8A-4147-A177-3AD203B41FA5}">
                      <a16:colId xmlns:a16="http://schemas.microsoft.com/office/drawing/2014/main" val="20007"/>
                    </a:ext>
                  </a:extLst>
                </a:gridCol>
                <a:gridCol w="812800">
                  <a:extLst>
                    <a:ext uri="{9D8B030D-6E8A-4147-A177-3AD203B41FA5}">
                      <a16:colId xmlns:a16="http://schemas.microsoft.com/office/drawing/2014/main" val="20008"/>
                    </a:ext>
                  </a:extLst>
                </a:gridCol>
                <a:gridCol w="812800">
                  <a:extLst>
                    <a:ext uri="{9D8B030D-6E8A-4147-A177-3AD203B41FA5}">
                      <a16:colId xmlns:a16="http://schemas.microsoft.com/office/drawing/2014/main" val="20009"/>
                    </a:ext>
                  </a:extLst>
                </a:gridCol>
              </a:tblGrid>
              <a:tr h="370840">
                <a:tc>
                  <a:txBody>
                    <a:bodyPr/>
                    <a:lstStyle/>
                    <a:p>
                      <a:endParaRPr lang="en-US" dirty="0"/>
                    </a:p>
                  </a:txBody>
                  <a:tcPr>
                    <a:lnB w="12700" cap="flat" cmpd="sng" algn="ctr">
                      <a:solidFill>
                        <a:schemeClr val="tx1"/>
                      </a:solidFill>
                      <a:prstDash val="solid"/>
                      <a:round/>
                      <a:headEnd type="none" w="med" len="med"/>
                      <a:tailEnd type="none" w="med" len="med"/>
                    </a:lnB>
                  </a:tcPr>
                </a:tc>
                <a:tc>
                  <a:txBody>
                    <a:bodyPr/>
                    <a:lstStyle/>
                    <a:p>
                      <a:endParaRPr lang="en-US"/>
                    </a:p>
                  </a:txBody>
                  <a:tcPr>
                    <a:lnB w="12700" cap="flat" cmpd="sng" algn="ctr">
                      <a:solidFill>
                        <a:schemeClr val="tx1"/>
                      </a:solidFill>
                      <a:prstDash val="solid"/>
                      <a:round/>
                      <a:headEnd type="none" w="med" len="med"/>
                      <a:tailEnd type="none" w="med" len="med"/>
                    </a:lnB>
                  </a:tcPr>
                </a:tc>
                <a:tc>
                  <a:txBody>
                    <a:bodyPr/>
                    <a:lstStyle/>
                    <a:p>
                      <a:endParaRPr lang="en-US" dirty="0"/>
                    </a:p>
                  </a:txBody>
                  <a:tcPr>
                    <a:lnB w="12700" cap="flat" cmpd="sng" algn="ctr">
                      <a:solidFill>
                        <a:schemeClr val="tx1"/>
                      </a:solidFill>
                      <a:prstDash val="solid"/>
                      <a:round/>
                      <a:headEnd type="none" w="med" len="med"/>
                      <a:tailEnd type="none" w="med" len="med"/>
                    </a:lnB>
                  </a:tcPr>
                </a:tc>
                <a:tc>
                  <a:txBody>
                    <a:bodyPr/>
                    <a:lstStyle/>
                    <a:p>
                      <a:endParaRPr lang="en-US"/>
                    </a:p>
                  </a:txBody>
                  <a:tcPr>
                    <a:lnB w="12700" cap="flat" cmpd="sng" algn="ctr">
                      <a:solidFill>
                        <a:schemeClr val="tx1"/>
                      </a:solidFill>
                      <a:prstDash val="solid"/>
                      <a:round/>
                      <a:headEnd type="none" w="med" len="med"/>
                      <a:tailEnd type="none" w="med" len="med"/>
                    </a:lnB>
                  </a:tcPr>
                </a:tc>
                <a:tc>
                  <a:txBody>
                    <a:bodyPr/>
                    <a:lstStyle/>
                    <a:p>
                      <a:endParaRPr lang="en-US"/>
                    </a:p>
                  </a:txBody>
                  <a:tcPr>
                    <a:lnB w="12700" cap="flat" cmpd="sng" algn="ctr">
                      <a:solidFill>
                        <a:schemeClr val="tx1"/>
                      </a:solidFill>
                      <a:prstDash val="solid"/>
                      <a:round/>
                      <a:headEnd type="none" w="med" len="med"/>
                      <a:tailEnd type="none" w="med" len="med"/>
                    </a:lnB>
                  </a:tcPr>
                </a:tc>
                <a:tc>
                  <a:txBody>
                    <a:bodyPr/>
                    <a:lstStyle/>
                    <a:p>
                      <a:endParaRPr lang="en-US"/>
                    </a:p>
                  </a:txBody>
                  <a:tcPr>
                    <a:lnB w="12700" cap="flat" cmpd="sng" algn="ctr">
                      <a:solidFill>
                        <a:schemeClr val="tx1"/>
                      </a:solidFill>
                      <a:prstDash val="solid"/>
                      <a:round/>
                      <a:headEnd type="none" w="med" len="med"/>
                      <a:tailEnd type="none" w="med" len="med"/>
                    </a:lnB>
                  </a:tcPr>
                </a:tc>
                <a:tc>
                  <a:txBody>
                    <a:bodyPr/>
                    <a:lstStyle/>
                    <a:p>
                      <a:endParaRPr lang="en-US" dirty="0"/>
                    </a:p>
                  </a:txBody>
                  <a:tcPr>
                    <a:lnB w="12700" cap="flat" cmpd="sng" algn="ctr">
                      <a:solidFill>
                        <a:schemeClr val="tx1"/>
                      </a:solidFill>
                      <a:prstDash val="solid"/>
                      <a:round/>
                      <a:headEnd type="none" w="med" len="med"/>
                      <a:tailEnd type="none" w="med" len="med"/>
                    </a:lnB>
                  </a:tcPr>
                </a:tc>
                <a:tc>
                  <a:txBody>
                    <a:bodyPr/>
                    <a:lstStyle/>
                    <a:p>
                      <a:endParaRPr lang="en-US"/>
                    </a:p>
                  </a:txBody>
                  <a:tcPr>
                    <a:lnB w="12700" cap="flat" cmpd="sng" algn="ctr">
                      <a:solidFill>
                        <a:schemeClr val="tx1"/>
                      </a:solidFill>
                      <a:prstDash val="solid"/>
                      <a:round/>
                      <a:headEnd type="none" w="med" len="med"/>
                      <a:tailEnd type="none" w="med" len="med"/>
                    </a:lnB>
                  </a:tcPr>
                </a:tc>
                <a:tc>
                  <a:txBody>
                    <a:bodyPr/>
                    <a:lstStyle/>
                    <a:p>
                      <a:endParaRPr lang="en-US"/>
                    </a:p>
                  </a:txBody>
                  <a:tcPr>
                    <a:lnB w="12700" cap="flat" cmpd="sng" algn="ctr">
                      <a:solidFill>
                        <a:schemeClr val="tx1"/>
                      </a:solidFill>
                      <a:prstDash val="solid"/>
                      <a:round/>
                      <a:headEnd type="none" w="med" len="med"/>
                      <a:tailEnd type="none" w="med" len="med"/>
                    </a:lnB>
                  </a:tcPr>
                </a:tc>
                <a:tc>
                  <a:txBody>
                    <a:bodyPr/>
                    <a:lstStyle/>
                    <a:p>
                      <a:endParaRPr lang="en-US"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US" dirty="0"/>
                        <a:t>  [0]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[1]</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[2]</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[3]</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[4]</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[5]</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[6]</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[7]</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[8]</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[9]</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
        <p:nvSpPr>
          <p:cNvPr id="10" name="TextBox 9"/>
          <p:cNvSpPr txBox="1"/>
          <p:nvPr/>
        </p:nvSpPr>
        <p:spPr>
          <a:xfrm>
            <a:off x="4189446" y="4663272"/>
            <a:ext cx="3694921" cy="369332"/>
          </a:xfrm>
          <a:prstGeom prst="rect">
            <a:avLst/>
          </a:prstGeom>
          <a:noFill/>
        </p:spPr>
        <p:txBody>
          <a:bodyPr wrap="square" rtlCol="0">
            <a:spAutoFit/>
          </a:bodyPr>
          <a:lstStyle/>
          <a:p>
            <a:r>
              <a:rPr lang="en-US" dirty="0">
                <a:solidFill>
                  <a:srgbClr val="00B0F0"/>
                </a:solidFill>
                <a:latin typeface="Times New Roman" panose="02020603050405020304" pitchFamily="18" charset="0"/>
                <a:cs typeface="Times New Roman" panose="02020603050405020304" pitchFamily="18" charset="0"/>
              </a:rPr>
              <a:t>Rear=Max-1  Queue is Full</a:t>
            </a:r>
          </a:p>
        </p:txBody>
      </p:sp>
      <p:graphicFrame>
        <p:nvGraphicFramePr>
          <p:cNvPr id="11" name="Table 10"/>
          <p:cNvGraphicFramePr>
            <a:graphicFrameLocks noGrp="1"/>
          </p:cNvGraphicFramePr>
          <p:nvPr>
            <p:extLst>
              <p:ext uri="{D42A27DB-BD31-4B8C-83A1-F6EECF244321}">
                <p14:modId xmlns:p14="http://schemas.microsoft.com/office/powerpoint/2010/main" val="2939989323"/>
              </p:ext>
            </p:extLst>
          </p:nvPr>
        </p:nvGraphicFramePr>
        <p:xfrm>
          <a:off x="2814700" y="5338977"/>
          <a:ext cx="8076888" cy="741680"/>
        </p:xfrm>
        <a:graphic>
          <a:graphicData uri="http://schemas.openxmlformats.org/drawingml/2006/table">
            <a:tbl>
              <a:tblPr firstRow="1" bandRow="1">
                <a:tableStyleId>{5940675A-B579-460E-94D1-54222C63F5DA}</a:tableStyleId>
              </a:tblPr>
              <a:tblGrid>
                <a:gridCol w="761688">
                  <a:extLst>
                    <a:ext uri="{9D8B030D-6E8A-4147-A177-3AD203B41FA5}">
                      <a16:colId xmlns:a16="http://schemas.microsoft.com/office/drawing/2014/main" val="20000"/>
                    </a:ext>
                  </a:extLst>
                </a:gridCol>
                <a:gridCol w="812800">
                  <a:extLst>
                    <a:ext uri="{9D8B030D-6E8A-4147-A177-3AD203B41FA5}">
                      <a16:colId xmlns:a16="http://schemas.microsoft.com/office/drawing/2014/main" val="20001"/>
                    </a:ext>
                  </a:extLst>
                </a:gridCol>
                <a:gridCol w="812800">
                  <a:extLst>
                    <a:ext uri="{9D8B030D-6E8A-4147-A177-3AD203B41FA5}">
                      <a16:colId xmlns:a16="http://schemas.microsoft.com/office/drawing/2014/main" val="20002"/>
                    </a:ext>
                  </a:extLst>
                </a:gridCol>
                <a:gridCol w="812800">
                  <a:extLst>
                    <a:ext uri="{9D8B030D-6E8A-4147-A177-3AD203B41FA5}">
                      <a16:colId xmlns:a16="http://schemas.microsoft.com/office/drawing/2014/main" val="20003"/>
                    </a:ext>
                  </a:extLst>
                </a:gridCol>
                <a:gridCol w="812800">
                  <a:extLst>
                    <a:ext uri="{9D8B030D-6E8A-4147-A177-3AD203B41FA5}">
                      <a16:colId xmlns:a16="http://schemas.microsoft.com/office/drawing/2014/main" val="20004"/>
                    </a:ext>
                  </a:extLst>
                </a:gridCol>
                <a:gridCol w="812800">
                  <a:extLst>
                    <a:ext uri="{9D8B030D-6E8A-4147-A177-3AD203B41FA5}">
                      <a16:colId xmlns:a16="http://schemas.microsoft.com/office/drawing/2014/main" val="20005"/>
                    </a:ext>
                  </a:extLst>
                </a:gridCol>
                <a:gridCol w="812800">
                  <a:extLst>
                    <a:ext uri="{9D8B030D-6E8A-4147-A177-3AD203B41FA5}">
                      <a16:colId xmlns:a16="http://schemas.microsoft.com/office/drawing/2014/main" val="20006"/>
                    </a:ext>
                  </a:extLst>
                </a:gridCol>
                <a:gridCol w="812800">
                  <a:extLst>
                    <a:ext uri="{9D8B030D-6E8A-4147-A177-3AD203B41FA5}">
                      <a16:colId xmlns:a16="http://schemas.microsoft.com/office/drawing/2014/main" val="20007"/>
                    </a:ext>
                  </a:extLst>
                </a:gridCol>
                <a:gridCol w="812800">
                  <a:extLst>
                    <a:ext uri="{9D8B030D-6E8A-4147-A177-3AD203B41FA5}">
                      <a16:colId xmlns:a16="http://schemas.microsoft.com/office/drawing/2014/main" val="20008"/>
                    </a:ext>
                  </a:extLst>
                </a:gridCol>
                <a:gridCol w="812800">
                  <a:extLst>
                    <a:ext uri="{9D8B030D-6E8A-4147-A177-3AD203B41FA5}">
                      <a16:colId xmlns:a16="http://schemas.microsoft.com/office/drawing/2014/main" val="20009"/>
                    </a:ext>
                  </a:extLst>
                </a:gridCol>
              </a:tblGrid>
              <a:tr h="370840">
                <a:tc>
                  <a:txBody>
                    <a:bodyPr/>
                    <a:lstStyle/>
                    <a:p>
                      <a:r>
                        <a:rPr lang="en-US" dirty="0"/>
                        <a:t>10</a:t>
                      </a:r>
                    </a:p>
                  </a:txBody>
                  <a:tcPr>
                    <a:lnB w="12700" cap="flat" cmpd="sng" algn="ctr">
                      <a:solidFill>
                        <a:schemeClr val="tx1"/>
                      </a:solidFill>
                      <a:prstDash val="solid"/>
                      <a:round/>
                      <a:headEnd type="none" w="med" len="med"/>
                      <a:tailEnd type="none" w="med" len="med"/>
                    </a:lnB>
                  </a:tcPr>
                </a:tc>
                <a:tc>
                  <a:txBody>
                    <a:bodyPr/>
                    <a:lstStyle/>
                    <a:p>
                      <a:r>
                        <a:rPr lang="en-US" dirty="0"/>
                        <a:t>30</a:t>
                      </a:r>
                    </a:p>
                  </a:txBody>
                  <a:tcPr>
                    <a:lnB w="12700" cap="flat" cmpd="sng" algn="ctr">
                      <a:solidFill>
                        <a:schemeClr val="tx1"/>
                      </a:solidFill>
                      <a:prstDash val="solid"/>
                      <a:round/>
                      <a:headEnd type="none" w="med" len="med"/>
                      <a:tailEnd type="none" w="med" len="med"/>
                    </a:lnB>
                  </a:tcPr>
                </a:tc>
                <a:tc>
                  <a:txBody>
                    <a:bodyPr/>
                    <a:lstStyle/>
                    <a:p>
                      <a:r>
                        <a:rPr lang="en-US" dirty="0"/>
                        <a:t>40</a:t>
                      </a:r>
                    </a:p>
                  </a:txBody>
                  <a:tcPr>
                    <a:lnB w="12700" cap="flat" cmpd="sng" algn="ctr">
                      <a:solidFill>
                        <a:schemeClr val="tx1"/>
                      </a:solidFill>
                      <a:prstDash val="solid"/>
                      <a:round/>
                      <a:headEnd type="none" w="med" len="med"/>
                      <a:tailEnd type="none" w="med" len="med"/>
                    </a:lnB>
                  </a:tcPr>
                </a:tc>
                <a:tc>
                  <a:txBody>
                    <a:bodyPr/>
                    <a:lstStyle/>
                    <a:p>
                      <a:r>
                        <a:rPr lang="en-US" dirty="0"/>
                        <a:t>20</a:t>
                      </a:r>
                    </a:p>
                  </a:txBody>
                  <a:tcPr>
                    <a:lnB w="12700" cap="flat" cmpd="sng" algn="ctr">
                      <a:solidFill>
                        <a:schemeClr val="tx1"/>
                      </a:solidFill>
                      <a:prstDash val="solid"/>
                      <a:round/>
                      <a:headEnd type="none" w="med" len="med"/>
                      <a:tailEnd type="none" w="med" len="med"/>
                    </a:lnB>
                  </a:tcPr>
                </a:tc>
                <a:tc>
                  <a:txBody>
                    <a:bodyPr/>
                    <a:lstStyle/>
                    <a:p>
                      <a:r>
                        <a:rPr lang="en-US" dirty="0"/>
                        <a:t>80</a:t>
                      </a:r>
                    </a:p>
                  </a:txBody>
                  <a:tcPr>
                    <a:lnB w="12700" cap="flat" cmpd="sng" algn="ctr">
                      <a:solidFill>
                        <a:schemeClr val="tx1"/>
                      </a:solidFill>
                      <a:prstDash val="solid"/>
                      <a:round/>
                      <a:headEnd type="none" w="med" len="med"/>
                      <a:tailEnd type="none" w="med" len="med"/>
                    </a:lnB>
                  </a:tcPr>
                </a:tc>
                <a:tc>
                  <a:txBody>
                    <a:bodyPr/>
                    <a:lstStyle/>
                    <a:p>
                      <a:r>
                        <a:rPr lang="en-US" dirty="0"/>
                        <a:t>50</a:t>
                      </a:r>
                    </a:p>
                  </a:txBody>
                  <a:tcPr>
                    <a:lnB w="12700" cap="flat" cmpd="sng" algn="ctr">
                      <a:solidFill>
                        <a:schemeClr val="tx1"/>
                      </a:solidFill>
                      <a:prstDash val="solid"/>
                      <a:round/>
                      <a:headEnd type="none" w="med" len="med"/>
                      <a:tailEnd type="none" w="med" len="med"/>
                    </a:lnB>
                  </a:tcPr>
                </a:tc>
                <a:tc>
                  <a:txBody>
                    <a:bodyPr/>
                    <a:lstStyle/>
                    <a:p>
                      <a:r>
                        <a:rPr lang="en-US" dirty="0"/>
                        <a:t>40</a:t>
                      </a:r>
                    </a:p>
                  </a:txBody>
                  <a:tcPr>
                    <a:lnB w="12700" cap="flat" cmpd="sng" algn="ctr">
                      <a:solidFill>
                        <a:schemeClr val="tx1"/>
                      </a:solidFill>
                      <a:prstDash val="solid"/>
                      <a:round/>
                      <a:headEnd type="none" w="med" len="med"/>
                      <a:tailEnd type="none" w="med" len="med"/>
                    </a:lnB>
                  </a:tcPr>
                </a:tc>
                <a:tc>
                  <a:txBody>
                    <a:bodyPr/>
                    <a:lstStyle/>
                    <a:p>
                      <a:r>
                        <a:rPr lang="en-US" dirty="0"/>
                        <a:t>60</a:t>
                      </a:r>
                    </a:p>
                  </a:txBody>
                  <a:tcPr>
                    <a:lnB w="12700" cap="flat" cmpd="sng" algn="ctr">
                      <a:solidFill>
                        <a:schemeClr val="tx1"/>
                      </a:solidFill>
                      <a:prstDash val="solid"/>
                      <a:round/>
                      <a:headEnd type="none" w="med" len="med"/>
                      <a:tailEnd type="none" w="med" len="med"/>
                    </a:lnB>
                  </a:tcPr>
                </a:tc>
                <a:tc>
                  <a:txBody>
                    <a:bodyPr/>
                    <a:lstStyle/>
                    <a:p>
                      <a:r>
                        <a:rPr lang="en-US" dirty="0"/>
                        <a:t>90</a:t>
                      </a:r>
                    </a:p>
                  </a:txBody>
                  <a:tcPr>
                    <a:lnB w="12700" cap="flat" cmpd="sng" algn="ctr">
                      <a:solidFill>
                        <a:schemeClr val="tx1"/>
                      </a:solidFill>
                      <a:prstDash val="solid"/>
                      <a:round/>
                      <a:headEnd type="none" w="med" len="med"/>
                      <a:tailEnd type="none" w="med" len="med"/>
                    </a:lnB>
                  </a:tcPr>
                </a:tc>
                <a:tc>
                  <a:txBody>
                    <a:bodyPr/>
                    <a:lstStyle/>
                    <a:p>
                      <a:r>
                        <a:rPr lang="en-US" dirty="0"/>
                        <a:t>70</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US" dirty="0"/>
                        <a:t>  [0]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[1]</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[2]</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[3]</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[4]</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[5]</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[6]</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[7]</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[8]</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[9]</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
        <p:nvSpPr>
          <p:cNvPr id="12" name="TextBox 11"/>
          <p:cNvSpPr txBox="1"/>
          <p:nvPr/>
        </p:nvSpPr>
        <p:spPr>
          <a:xfrm>
            <a:off x="10066179" y="4524773"/>
            <a:ext cx="875763" cy="461665"/>
          </a:xfrm>
          <a:prstGeom prst="rect">
            <a:avLst/>
          </a:prstGeom>
          <a:noFill/>
        </p:spPr>
        <p:txBody>
          <a:bodyPr wrap="square" rtlCol="0">
            <a:spAutoFit/>
          </a:bodyPr>
          <a:lstStyle/>
          <a:p>
            <a:r>
              <a:rPr lang="en-US" sz="2400" b="1" dirty="0">
                <a:solidFill>
                  <a:schemeClr val="accent1"/>
                </a:solidFill>
              </a:rPr>
              <a:t>Rear</a:t>
            </a:r>
            <a:endParaRPr lang="en-US" b="1" dirty="0">
              <a:solidFill>
                <a:schemeClr val="accent1"/>
              </a:solidFill>
            </a:endParaRPr>
          </a:p>
        </p:txBody>
      </p:sp>
      <p:sp>
        <p:nvSpPr>
          <p:cNvPr id="13" name="TextBox 12"/>
          <p:cNvSpPr txBox="1"/>
          <p:nvPr/>
        </p:nvSpPr>
        <p:spPr>
          <a:xfrm>
            <a:off x="2403274" y="6040963"/>
            <a:ext cx="875763" cy="461665"/>
          </a:xfrm>
          <a:prstGeom prst="rect">
            <a:avLst/>
          </a:prstGeom>
          <a:noFill/>
        </p:spPr>
        <p:txBody>
          <a:bodyPr wrap="square" rtlCol="0">
            <a:spAutoFit/>
          </a:bodyPr>
          <a:lstStyle/>
          <a:p>
            <a:r>
              <a:rPr lang="en-US" sz="2400" b="1" dirty="0">
                <a:solidFill>
                  <a:schemeClr val="accent2"/>
                </a:solidFill>
              </a:rPr>
              <a:t>Front</a:t>
            </a:r>
            <a:endParaRPr lang="en-US" b="1" dirty="0">
              <a:solidFill>
                <a:schemeClr val="accent2"/>
              </a:solidFill>
            </a:endParaRPr>
          </a:p>
        </p:txBody>
      </p:sp>
      <p:sp>
        <p:nvSpPr>
          <p:cNvPr id="14" name="Up Arrow 13"/>
          <p:cNvSpPr/>
          <p:nvPr/>
        </p:nvSpPr>
        <p:spPr>
          <a:xfrm>
            <a:off x="2841156" y="5746337"/>
            <a:ext cx="157097" cy="309093"/>
          </a:xfrm>
          <a:prstGeom prst="up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Down Arrow 14"/>
          <p:cNvSpPr/>
          <p:nvPr/>
        </p:nvSpPr>
        <p:spPr>
          <a:xfrm>
            <a:off x="10323757" y="4989715"/>
            <a:ext cx="180304" cy="27655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933311" y="1795956"/>
            <a:ext cx="2099256" cy="369332"/>
          </a:xfrm>
          <a:prstGeom prst="rect">
            <a:avLst/>
          </a:prstGeom>
          <a:noFill/>
        </p:spPr>
        <p:txBody>
          <a:bodyPr wrap="square" rtlCol="0">
            <a:spAutoFit/>
          </a:bodyPr>
          <a:lstStyle/>
          <a:p>
            <a:r>
              <a:rPr lang="en-US" dirty="0"/>
              <a:t>Queue is empty</a:t>
            </a:r>
          </a:p>
        </p:txBody>
      </p:sp>
      <p:graphicFrame>
        <p:nvGraphicFramePr>
          <p:cNvPr id="17" name="Table 16"/>
          <p:cNvGraphicFramePr>
            <a:graphicFrameLocks noGrp="1"/>
          </p:cNvGraphicFramePr>
          <p:nvPr>
            <p:extLst>
              <p:ext uri="{D42A27DB-BD31-4B8C-83A1-F6EECF244321}">
                <p14:modId xmlns:p14="http://schemas.microsoft.com/office/powerpoint/2010/main" val="2352217291"/>
              </p:ext>
            </p:extLst>
          </p:nvPr>
        </p:nvGraphicFramePr>
        <p:xfrm>
          <a:off x="2798147" y="3493792"/>
          <a:ext cx="8128000" cy="741680"/>
        </p:xfrm>
        <a:graphic>
          <a:graphicData uri="http://schemas.openxmlformats.org/drawingml/2006/table">
            <a:tbl>
              <a:tblPr firstRow="1" bandRow="1">
                <a:tableStyleId>{5940675A-B579-460E-94D1-54222C63F5DA}</a:tableStyleId>
              </a:tblPr>
              <a:tblGrid>
                <a:gridCol w="812800">
                  <a:extLst>
                    <a:ext uri="{9D8B030D-6E8A-4147-A177-3AD203B41FA5}">
                      <a16:colId xmlns:a16="http://schemas.microsoft.com/office/drawing/2014/main" val="20000"/>
                    </a:ext>
                  </a:extLst>
                </a:gridCol>
                <a:gridCol w="812800">
                  <a:extLst>
                    <a:ext uri="{9D8B030D-6E8A-4147-A177-3AD203B41FA5}">
                      <a16:colId xmlns:a16="http://schemas.microsoft.com/office/drawing/2014/main" val="20001"/>
                    </a:ext>
                  </a:extLst>
                </a:gridCol>
                <a:gridCol w="812800">
                  <a:extLst>
                    <a:ext uri="{9D8B030D-6E8A-4147-A177-3AD203B41FA5}">
                      <a16:colId xmlns:a16="http://schemas.microsoft.com/office/drawing/2014/main" val="20002"/>
                    </a:ext>
                  </a:extLst>
                </a:gridCol>
                <a:gridCol w="812800">
                  <a:extLst>
                    <a:ext uri="{9D8B030D-6E8A-4147-A177-3AD203B41FA5}">
                      <a16:colId xmlns:a16="http://schemas.microsoft.com/office/drawing/2014/main" val="20003"/>
                    </a:ext>
                  </a:extLst>
                </a:gridCol>
                <a:gridCol w="812800">
                  <a:extLst>
                    <a:ext uri="{9D8B030D-6E8A-4147-A177-3AD203B41FA5}">
                      <a16:colId xmlns:a16="http://schemas.microsoft.com/office/drawing/2014/main" val="20004"/>
                    </a:ext>
                  </a:extLst>
                </a:gridCol>
                <a:gridCol w="812800">
                  <a:extLst>
                    <a:ext uri="{9D8B030D-6E8A-4147-A177-3AD203B41FA5}">
                      <a16:colId xmlns:a16="http://schemas.microsoft.com/office/drawing/2014/main" val="20005"/>
                    </a:ext>
                  </a:extLst>
                </a:gridCol>
                <a:gridCol w="812800">
                  <a:extLst>
                    <a:ext uri="{9D8B030D-6E8A-4147-A177-3AD203B41FA5}">
                      <a16:colId xmlns:a16="http://schemas.microsoft.com/office/drawing/2014/main" val="20006"/>
                    </a:ext>
                  </a:extLst>
                </a:gridCol>
                <a:gridCol w="812800">
                  <a:extLst>
                    <a:ext uri="{9D8B030D-6E8A-4147-A177-3AD203B41FA5}">
                      <a16:colId xmlns:a16="http://schemas.microsoft.com/office/drawing/2014/main" val="20007"/>
                    </a:ext>
                  </a:extLst>
                </a:gridCol>
                <a:gridCol w="812800">
                  <a:extLst>
                    <a:ext uri="{9D8B030D-6E8A-4147-A177-3AD203B41FA5}">
                      <a16:colId xmlns:a16="http://schemas.microsoft.com/office/drawing/2014/main" val="20008"/>
                    </a:ext>
                  </a:extLst>
                </a:gridCol>
                <a:gridCol w="812800">
                  <a:extLst>
                    <a:ext uri="{9D8B030D-6E8A-4147-A177-3AD203B41FA5}">
                      <a16:colId xmlns:a16="http://schemas.microsoft.com/office/drawing/2014/main" val="20009"/>
                    </a:ext>
                  </a:extLst>
                </a:gridCol>
              </a:tblGrid>
              <a:tr h="370840">
                <a:tc>
                  <a:txBody>
                    <a:bodyPr/>
                    <a:lstStyle/>
                    <a:p>
                      <a:r>
                        <a:rPr lang="en-US" dirty="0"/>
                        <a:t>  10</a:t>
                      </a:r>
                    </a:p>
                  </a:txBody>
                  <a:tcPr>
                    <a:lnB w="12700" cap="flat" cmpd="sng" algn="ctr">
                      <a:solidFill>
                        <a:schemeClr val="tx1"/>
                      </a:solidFill>
                      <a:prstDash val="solid"/>
                      <a:round/>
                      <a:headEnd type="none" w="med" len="med"/>
                      <a:tailEnd type="none" w="med" len="med"/>
                    </a:lnB>
                  </a:tcPr>
                </a:tc>
                <a:tc>
                  <a:txBody>
                    <a:bodyPr/>
                    <a:lstStyle/>
                    <a:p>
                      <a:endParaRPr lang="en-US" dirty="0"/>
                    </a:p>
                  </a:txBody>
                  <a:tcPr>
                    <a:lnB w="12700" cap="flat" cmpd="sng" algn="ctr">
                      <a:solidFill>
                        <a:schemeClr val="tx1"/>
                      </a:solidFill>
                      <a:prstDash val="solid"/>
                      <a:round/>
                      <a:headEnd type="none" w="med" len="med"/>
                      <a:tailEnd type="none" w="med" len="med"/>
                    </a:lnB>
                  </a:tcPr>
                </a:tc>
                <a:tc>
                  <a:txBody>
                    <a:bodyPr/>
                    <a:lstStyle/>
                    <a:p>
                      <a:endParaRPr lang="en-US" dirty="0"/>
                    </a:p>
                  </a:txBody>
                  <a:tcPr>
                    <a:lnB w="12700" cap="flat" cmpd="sng" algn="ctr">
                      <a:solidFill>
                        <a:schemeClr val="tx1"/>
                      </a:solidFill>
                      <a:prstDash val="solid"/>
                      <a:round/>
                      <a:headEnd type="none" w="med" len="med"/>
                      <a:tailEnd type="none" w="med" len="med"/>
                    </a:lnB>
                  </a:tcPr>
                </a:tc>
                <a:tc>
                  <a:txBody>
                    <a:bodyPr/>
                    <a:lstStyle/>
                    <a:p>
                      <a:endParaRPr lang="en-US" dirty="0"/>
                    </a:p>
                  </a:txBody>
                  <a:tcPr>
                    <a:lnB w="12700" cap="flat" cmpd="sng" algn="ctr">
                      <a:solidFill>
                        <a:schemeClr val="tx1"/>
                      </a:solidFill>
                      <a:prstDash val="solid"/>
                      <a:round/>
                      <a:headEnd type="none" w="med" len="med"/>
                      <a:tailEnd type="none" w="med" len="med"/>
                    </a:lnB>
                  </a:tcPr>
                </a:tc>
                <a:tc>
                  <a:txBody>
                    <a:bodyPr/>
                    <a:lstStyle/>
                    <a:p>
                      <a:endParaRPr lang="en-US" dirty="0"/>
                    </a:p>
                  </a:txBody>
                  <a:tcPr>
                    <a:lnB w="12700" cap="flat" cmpd="sng" algn="ctr">
                      <a:solidFill>
                        <a:schemeClr val="tx1"/>
                      </a:solidFill>
                      <a:prstDash val="solid"/>
                      <a:round/>
                      <a:headEnd type="none" w="med" len="med"/>
                      <a:tailEnd type="none" w="med" len="med"/>
                    </a:lnB>
                  </a:tcPr>
                </a:tc>
                <a:tc>
                  <a:txBody>
                    <a:bodyPr/>
                    <a:lstStyle/>
                    <a:p>
                      <a:endParaRPr lang="en-US" dirty="0"/>
                    </a:p>
                  </a:txBody>
                  <a:tcPr>
                    <a:lnB w="12700" cap="flat" cmpd="sng" algn="ctr">
                      <a:solidFill>
                        <a:schemeClr val="tx1"/>
                      </a:solidFill>
                      <a:prstDash val="solid"/>
                      <a:round/>
                      <a:headEnd type="none" w="med" len="med"/>
                      <a:tailEnd type="none" w="med" len="med"/>
                    </a:lnB>
                  </a:tcPr>
                </a:tc>
                <a:tc>
                  <a:txBody>
                    <a:bodyPr/>
                    <a:lstStyle/>
                    <a:p>
                      <a:endParaRPr lang="en-US" dirty="0"/>
                    </a:p>
                  </a:txBody>
                  <a:tcPr>
                    <a:lnB w="12700" cap="flat" cmpd="sng" algn="ctr">
                      <a:solidFill>
                        <a:schemeClr val="tx1"/>
                      </a:solidFill>
                      <a:prstDash val="solid"/>
                      <a:round/>
                      <a:headEnd type="none" w="med" len="med"/>
                      <a:tailEnd type="none" w="med" len="med"/>
                    </a:lnB>
                  </a:tcPr>
                </a:tc>
                <a:tc>
                  <a:txBody>
                    <a:bodyPr/>
                    <a:lstStyle/>
                    <a:p>
                      <a:endParaRPr lang="en-US" dirty="0"/>
                    </a:p>
                  </a:txBody>
                  <a:tcPr>
                    <a:lnB w="12700" cap="flat" cmpd="sng" algn="ctr">
                      <a:solidFill>
                        <a:schemeClr val="tx1"/>
                      </a:solidFill>
                      <a:prstDash val="solid"/>
                      <a:round/>
                      <a:headEnd type="none" w="med" len="med"/>
                      <a:tailEnd type="none" w="med" len="med"/>
                    </a:lnB>
                  </a:tcPr>
                </a:tc>
                <a:tc>
                  <a:txBody>
                    <a:bodyPr/>
                    <a:lstStyle/>
                    <a:p>
                      <a:endParaRPr lang="en-US" dirty="0"/>
                    </a:p>
                  </a:txBody>
                  <a:tcPr>
                    <a:lnB w="12700" cap="flat" cmpd="sng" algn="ctr">
                      <a:solidFill>
                        <a:schemeClr val="tx1"/>
                      </a:solidFill>
                      <a:prstDash val="solid"/>
                      <a:round/>
                      <a:headEnd type="none" w="med" len="med"/>
                      <a:tailEnd type="none" w="med" len="med"/>
                    </a:lnB>
                  </a:tcPr>
                </a:tc>
                <a:tc>
                  <a:txBody>
                    <a:bodyPr/>
                    <a:lstStyle/>
                    <a:p>
                      <a:endParaRPr lang="en-US"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US" dirty="0"/>
                        <a:t>  [0]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[1]</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[2]</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[3]</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[4]</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[5]</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[6]</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[7]</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[8]</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[9]</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
        <p:nvSpPr>
          <p:cNvPr id="18" name="TextBox 17"/>
          <p:cNvSpPr txBox="1"/>
          <p:nvPr/>
        </p:nvSpPr>
        <p:spPr>
          <a:xfrm>
            <a:off x="2156804" y="2959930"/>
            <a:ext cx="875763" cy="461665"/>
          </a:xfrm>
          <a:prstGeom prst="rect">
            <a:avLst/>
          </a:prstGeom>
          <a:noFill/>
        </p:spPr>
        <p:txBody>
          <a:bodyPr wrap="square" rtlCol="0">
            <a:spAutoFit/>
          </a:bodyPr>
          <a:lstStyle/>
          <a:p>
            <a:r>
              <a:rPr lang="en-US" sz="2400" b="1" dirty="0">
                <a:solidFill>
                  <a:schemeClr val="accent1"/>
                </a:solidFill>
              </a:rPr>
              <a:t>rear</a:t>
            </a:r>
            <a:endParaRPr lang="en-US" b="1" dirty="0">
              <a:solidFill>
                <a:schemeClr val="accent1"/>
              </a:solidFill>
            </a:endParaRPr>
          </a:p>
        </p:txBody>
      </p:sp>
      <p:sp>
        <p:nvSpPr>
          <p:cNvPr id="19" name="TextBox 18"/>
          <p:cNvSpPr txBox="1"/>
          <p:nvPr/>
        </p:nvSpPr>
        <p:spPr>
          <a:xfrm>
            <a:off x="2249507" y="4084666"/>
            <a:ext cx="875763" cy="461665"/>
          </a:xfrm>
          <a:prstGeom prst="rect">
            <a:avLst/>
          </a:prstGeom>
          <a:noFill/>
        </p:spPr>
        <p:txBody>
          <a:bodyPr wrap="square" rtlCol="0">
            <a:spAutoFit/>
          </a:bodyPr>
          <a:lstStyle/>
          <a:p>
            <a:r>
              <a:rPr lang="en-US" sz="2400" b="1" dirty="0">
                <a:solidFill>
                  <a:schemeClr val="accent2"/>
                </a:solidFill>
              </a:rPr>
              <a:t>front</a:t>
            </a:r>
            <a:endParaRPr lang="en-US" b="1" dirty="0">
              <a:solidFill>
                <a:schemeClr val="accent2"/>
              </a:solidFill>
            </a:endParaRPr>
          </a:p>
        </p:txBody>
      </p:sp>
      <p:sp>
        <p:nvSpPr>
          <p:cNvPr id="20" name="Up Arrow 19"/>
          <p:cNvSpPr/>
          <p:nvPr/>
        </p:nvSpPr>
        <p:spPr>
          <a:xfrm>
            <a:off x="2792338" y="3830758"/>
            <a:ext cx="157097" cy="309093"/>
          </a:xfrm>
          <a:prstGeom prst="up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Down Arrow 20"/>
          <p:cNvSpPr/>
          <p:nvPr/>
        </p:nvSpPr>
        <p:spPr>
          <a:xfrm>
            <a:off x="2798147" y="3182933"/>
            <a:ext cx="180304" cy="27655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itle 1">
            <a:extLst>
              <a:ext uri="{FF2B5EF4-FFF2-40B4-BE49-F238E27FC236}">
                <a16:creationId xmlns:a16="http://schemas.microsoft.com/office/drawing/2014/main" id="{FE2DE09A-9A67-4470-AC56-31B4A1264AB7}"/>
              </a:ext>
            </a:extLst>
          </p:cNvPr>
          <p:cNvSpPr>
            <a:spLocks noGrp="1"/>
          </p:cNvSpPr>
          <p:nvPr>
            <p:ph type="title"/>
          </p:nvPr>
        </p:nvSpPr>
        <p:spPr>
          <a:xfrm>
            <a:off x="649417" y="226446"/>
            <a:ext cx="10276730" cy="623920"/>
          </a:xfrm>
        </p:spPr>
        <p:txBody>
          <a:bodyPr>
            <a:noAutofit/>
          </a:bodyPr>
          <a:lstStyle/>
          <a:p>
            <a:pPr algn="ctr"/>
            <a:r>
              <a:rPr lang="en-US" sz="4000" b="1" dirty="0">
                <a:latin typeface="Times New Roman" panose="02020603050405020304" pitchFamily="18" charset="0"/>
                <a:cs typeface="Times New Roman" panose="02020603050405020304" pitchFamily="18" charset="0"/>
              </a:rPr>
              <a:t>Queue (Example)</a:t>
            </a:r>
          </a:p>
        </p:txBody>
      </p:sp>
      <p:sp>
        <p:nvSpPr>
          <p:cNvPr id="2" name="TextBox 1">
            <a:extLst>
              <a:ext uri="{FF2B5EF4-FFF2-40B4-BE49-F238E27FC236}">
                <a16:creationId xmlns:a16="http://schemas.microsoft.com/office/drawing/2014/main" id="{EDCD9DB9-1A8E-4360-B14E-D4A0D50CE228}"/>
              </a:ext>
            </a:extLst>
          </p:cNvPr>
          <p:cNvSpPr txBox="1"/>
          <p:nvPr/>
        </p:nvSpPr>
        <p:spPr>
          <a:xfrm>
            <a:off x="1000476" y="1042015"/>
            <a:ext cx="5095523" cy="461665"/>
          </a:xfrm>
          <a:prstGeom prst="rect">
            <a:avLst/>
          </a:prstGeom>
          <a:noFill/>
        </p:spPr>
        <p:txBody>
          <a:bodyPr wrap="square" rtlCol="0">
            <a:spAutoFit/>
          </a:bodyPr>
          <a:lstStyle/>
          <a:p>
            <a:r>
              <a:rPr lang="en-US" sz="2400" b="1" dirty="0">
                <a:solidFill>
                  <a:schemeClr val="accent1"/>
                </a:solidFill>
              </a:rPr>
              <a:t>Initially, rear = -1 and front = -1</a:t>
            </a:r>
          </a:p>
        </p:txBody>
      </p:sp>
      <p:sp>
        <p:nvSpPr>
          <p:cNvPr id="3" name="TextBox 2">
            <a:extLst>
              <a:ext uri="{FF2B5EF4-FFF2-40B4-BE49-F238E27FC236}">
                <a16:creationId xmlns:a16="http://schemas.microsoft.com/office/drawing/2014/main" id="{D0D83836-BD08-4B45-A3F7-CA081ADE49BF}"/>
              </a:ext>
            </a:extLst>
          </p:cNvPr>
          <p:cNvSpPr txBox="1"/>
          <p:nvPr/>
        </p:nvSpPr>
        <p:spPr>
          <a:xfrm>
            <a:off x="1000476" y="2530088"/>
            <a:ext cx="3188970"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Inserting after first element</a:t>
            </a:r>
          </a:p>
        </p:txBody>
      </p:sp>
      <p:sp>
        <p:nvSpPr>
          <p:cNvPr id="5" name="TextBox 4">
            <a:extLst>
              <a:ext uri="{FF2B5EF4-FFF2-40B4-BE49-F238E27FC236}">
                <a16:creationId xmlns:a16="http://schemas.microsoft.com/office/drawing/2014/main" id="{192D5150-3DCE-4596-BDB1-0F82E0AD4B3C}"/>
              </a:ext>
            </a:extLst>
          </p:cNvPr>
          <p:cNvSpPr txBox="1"/>
          <p:nvPr/>
        </p:nvSpPr>
        <p:spPr>
          <a:xfrm>
            <a:off x="4260065" y="2600195"/>
            <a:ext cx="2178057"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Rear = Front = 0</a:t>
            </a:r>
          </a:p>
        </p:txBody>
      </p:sp>
      <p:sp>
        <p:nvSpPr>
          <p:cNvPr id="6" name="TextBox 5">
            <a:extLst>
              <a:ext uri="{FF2B5EF4-FFF2-40B4-BE49-F238E27FC236}">
                <a16:creationId xmlns:a16="http://schemas.microsoft.com/office/drawing/2014/main" id="{4099FEDC-79B6-4117-AADB-768C0944D436}"/>
              </a:ext>
            </a:extLst>
          </p:cNvPr>
          <p:cNvSpPr txBox="1"/>
          <p:nvPr/>
        </p:nvSpPr>
        <p:spPr>
          <a:xfrm>
            <a:off x="956089" y="4681129"/>
            <a:ext cx="3188970"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Inserting after last element</a:t>
            </a:r>
          </a:p>
        </p:txBody>
      </p:sp>
      <p:sp>
        <p:nvSpPr>
          <p:cNvPr id="7" name="Footer Placeholder 6">
            <a:extLst>
              <a:ext uri="{FF2B5EF4-FFF2-40B4-BE49-F238E27FC236}">
                <a16:creationId xmlns:a16="http://schemas.microsoft.com/office/drawing/2014/main" id="{6F3243A3-B504-4513-B320-29F2296E91BD}"/>
              </a:ext>
            </a:extLst>
          </p:cNvPr>
          <p:cNvSpPr>
            <a:spLocks noGrp="1"/>
          </p:cNvSpPr>
          <p:nvPr>
            <p:ph type="ftr" sz="quarter" idx="11"/>
          </p:nvPr>
        </p:nvSpPr>
        <p:spPr/>
        <p:txBody>
          <a:bodyPr/>
          <a:lstStyle/>
          <a:p>
            <a:r>
              <a:rPr lang="en-IN"/>
              <a:t>Dr Somaraju Suvvari                                                                                                        NITP -- CS3401</a:t>
            </a:r>
          </a:p>
        </p:txBody>
      </p:sp>
      <p:sp>
        <p:nvSpPr>
          <p:cNvPr id="8" name="Slide Number Placeholder 7">
            <a:extLst>
              <a:ext uri="{FF2B5EF4-FFF2-40B4-BE49-F238E27FC236}">
                <a16:creationId xmlns:a16="http://schemas.microsoft.com/office/drawing/2014/main" id="{B566D9C9-C97B-4E9A-9719-C77EDEBF671A}"/>
              </a:ext>
            </a:extLst>
          </p:cNvPr>
          <p:cNvSpPr>
            <a:spLocks noGrp="1"/>
          </p:cNvSpPr>
          <p:nvPr>
            <p:ph type="sldNum" sz="quarter" idx="12"/>
          </p:nvPr>
        </p:nvSpPr>
        <p:spPr/>
        <p:txBody>
          <a:bodyPr/>
          <a:lstStyle/>
          <a:p>
            <a:fld id="{11B1A458-33C9-4BF4-B91A-A10851AC5830}" type="slidenum">
              <a:rPr lang="en-IN" smtClean="0"/>
              <a:t>6</a:t>
            </a:fld>
            <a:endParaRPr lang="en-IN"/>
          </a:p>
        </p:txBody>
      </p:sp>
    </p:spTree>
    <p:extLst>
      <p:ext uri="{BB962C8B-B14F-4D97-AF65-F5344CB8AC3E}">
        <p14:creationId xmlns:p14="http://schemas.microsoft.com/office/powerpoint/2010/main" val="9832318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117786189"/>
              </p:ext>
            </p:extLst>
          </p:nvPr>
        </p:nvGraphicFramePr>
        <p:xfrm>
          <a:off x="1056283" y="3544053"/>
          <a:ext cx="8076888" cy="741680"/>
        </p:xfrm>
        <a:graphic>
          <a:graphicData uri="http://schemas.openxmlformats.org/drawingml/2006/table">
            <a:tbl>
              <a:tblPr firstRow="1" bandRow="1">
                <a:tableStyleId>{5940675A-B579-460E-94D1-54222C63F5DA}</a:tableStyleId>
              </a:tblPr>
              <a:tblGrid>
                <a:gridCol w="761688">
                  <a:extLst>
                    <a:ext uri="{9D8B030D-6E8A-4147-A177-3AD203B41FA5}">
                      <a16:colId xmlns:a16="http://schemas.microsoft.com/office/drawing/2014/main" val="20000"/>
                    </a:ext>
                  </a:extLst>
                </a:gridCol>
                <a:gridCol w="812800">
                  <a:extLst>
                    <a:ext uri="{9D8B030D-6E8A-4147-A177-3AD203B41FA5}">
                      <a16:colId xmlns:a16="http://schemas.microsoft.com/office/drawing/2014/main" val="20001"/>
                    </a:ext>
                  </a:extLst>
                </a:gridCol>
                <a:gridCol w="812800">
                  <a:extLst>
                    <a:ext uri="{9D8B030D-6E8A-4147-A177-3AD203B41FA5}">
                      <a16:colId xmlns:a16="http://schemas.microsoft.com/office/drawing/2014/main" val="20002"/>
                    </a:ext>
                  </a:extLst>
                </a:gridCol>
                <a:gridCol w="812800">
                  <a:extLst>
                    <a:ext uri="{9D8B030D-6E8A-4147-A177-3AD203B41FA5}">
                      <a16:colId xmlns:a16="http://schemas.microsoft.com/office/drawing/2014/main" val="20003"/>
                    </a:ext>
                  </a:extLst>
                </a:gridCol>
                <a:gridCol w="812800">
                  <a:extLst>
                    <a:ext uri="{9D8B030D-6E8A-4147-A177-3AD203B41FA5}">
                      <a16:colId xmlns:a16="http://schemas.microsoft.com/office/drawing/2014/main" val="20004"/>
                    </a:ext>
                  </a:extLst>
                </a:gridCol>
                <a:gridCol w="812800">
                  <a:extLst>
                    <a:ext uri="{9D8B030D-6E8A-4147-A177-3AD203B41FA5}">
                      <a16:colId xmlns:a16="http://schemas.microsoft.com/office/drawing/2014/main" val="20005"/>
                    </a:ext>
                  </a:extLst>
                </a:gridCol>
                <a:gridCol w="812800">
                  <a:extLst>
                    <a:ext uri="{9D8B030D-6E8A-4147-A177-3AD203B41FA5}">
                      <a16:colId xmlns:a16="http://schemas.microsoft.com/office/drawing/2014/main" val="20006"/>
                    </a:ext>
                  </a:extLst>
                </a:gridCol>
                <a:gridCol w="812800">
                  <a:extLst>
                    <a:ext uri="{9D8B030D-6E8A-4147-A177-3AD203B41FA5}">
                      <a16:colId xmlns:a16="http://schemas.microsoft.com/office/drawing/2014/main" val="20007"/>
                    </a:ext>
                  </a:extLst>
                </a:gridCol>
                <a:gridCol w="812800">
                  <a:extLst>
                    <a:ext uri="{9D8B030D-6E8A-4147-A177-3AD203B41FA5}">
                      <a16:colId xmlns:a16="http://schemas.microsoft.com/office/drawing/2014/main" val="20008"/>
                    </a:ext>
                  </a:extLst>
                </a:gridCol>
                <a:gridCol w="812800">
                  <a:extLst>
                    <a:ext uri="{9D8B030D-6E8A-4147-A177-3AD203B41FA5}">
                      <a16:colId xmlns:a16="http://schemas.microsoft.com/office/drawing/2014/main" val="20009"/>
                    </a:ext>
                  </a:extLst>
                </a:gridCol>
              </a:tblGrid>
              <a:tr h="370840">
                <a:tc>
                  <a:txBody>
                    <a:bodyPr/>
                    <a:lstStyle/>
                    <a:p>
                      <a:endParaRPr lang="en-US" dirty="0"/>
                    </a:p>
                  </a:txBody>
                  <a:tcPr>
                    <a:lnB w="12700" cap="flat" cmpd="sng" algn="ctr">
                      <a:solidFill>
                        <a:schemeClr val="tx1"/>
                      </a:solidFill>
                      <a:prstDash val="solid"/>
                      <a:round/>
                      <a:headEnd type="none" w="med" len="med"/>
                      <a:tailEnd type="none" w="med" len="med"/>
                    </a:lnB>
                  </a:tcPr>
                </a:tc>
                <a:tc>
                  <a:txBody>
                    <a:bodyPr/>
                    <a:lstStyle/>
                    <a:p>
                      <a:r>
                        <a:rPr lang="en-US" dirty="0"/>
                        <a:t>30</a:t>
                      </a:r>
                    </a:p>
                  </a:txBody>
                  <a:tcPr>
                    <a:lnB w="12700" cap="flat" cmpd="sng" algn="ctr">
                      <a:solidFill>
                        <a:schemeClr val="tx1"/>
                      </a:solidFill>
                      <a:prstDash val="solid"/>
                      <a:round/>
                      <a:headEnd type="none" w="med" len="med"/>
                      <a:tailEnd type="none" w="med" len="med"/>
                    </a:lnB>
                  </a:tcPr>
                </a:tc>
                <a:tc>
                  <a:txBody>
                    <a:bodyPr/>
                    <a:lstStyle/>
                    <a:p>
                      <a:r>
                        <a:rPr lang="en-US" dirty="0"/>
                        <a:t>40</a:t>
                      </a:r>
                    </a:p>
                  </a:txBody>
                  <a:tcPr>
                    <a:lnB w="12700" cap="flat" cmpd="sng" algn="ctr">
                      <a:solidFill>
                        <a:schemeClr val="tx1"/>
                      </a:solidFill>
                      <a:prstDash val="solid"/>
                      <a:round/>
                      <a:headEnd type="none" w="med" len="med"/>
                      <a:tailEnd type="none" w="med" len="med"/>
                    </a:lnB>
                  </a:tcPr>
                </a:tc>
                <a:tc>
                  <a:txBody>
                    <a:bodyPr/>
                    <a:lstStyle/>
                    <a:p>
                      <a:r>
                        <a:rPr lang="en-US" dirty="0"/>
                        <a:t>20</a:t>
                      </a:r>
                    </a:p>
                  </a:txBody>
                  <a:tcPr>
                    <a:lnB w="12700" cap="flat" cmpd="sng" algn="ctr">
                      <a:solidFill>
                        <a:schemeClr val="tx1"/>
                      </a:solidFill>
                      <a:prstDash val="solid"/>
                      <a:round/>
                      <a:headEnd type="none" w="med" len="med"/>
                      <a:tailEnd type="none" w="med" len="med"/>
                    </a:lnB>
                  </a:tcPr>
                </a:tc>
                <a:tc>
                  <a:txBody>
                    <a:bodyPr/>
                    <a:lstStyle/>
                    <a:p>
                      <a:r>
                        <a:rPr lang="en-US" dirty="0"/>
                        <a:t>80</a:t>
                      </a:r>
                    </a:p>
                  </a:txBody>
                  <a:tcPr>
                    <a:lnB w="12700" cap="flat" cmpd="sng" algn="ctr">
                      <a:solidFill>
                        <a:schemeClr val="tx1"/>
                      </a:solidFill>
                      <a:prstDash val="solid"/>
                      <a:round/>
                      <a:headEnd type="none" w="med" len="med"/>
                      <a:tailEnd type="none" w="med" len="med"/>
                    </a:lnB>
                  </a:tcPr>
                </a:tc>
                <a:tc>
                  <a:txBody>
                    <a:bodyPr/>
                    <a:lstStyle/>
                    <a:p>
                      <a:r>
                        <a:rPr lang="en-US" dirty="0"/>
                        <a:t>50</a:t>
                      </a:r>
                    </a:p>
                  </a:txBody>
                  <a:tcPr>
                    <a:lnB w="12700" cap="flat" cmpd="sng" algn="ctr">
                      <a:solidFill>
                        <a:schemeClr val="tx1"/>
                      </a:solidFill>
                      <a:prstDash val="solid"/>
                      <a:round/>
                      <a:headEnd type="none" w="med" len="med"/>
                      <a:tailEnd type="none" w="med" len="med"/>
                    </a:lnB>
                  </a:tcPr>
                </a:tc>
                <a:tc>
                  <a:txBody>
                    <a:bodyPr/>
                    <a:lstStyle/>
                    <a:p>
                      <a:r>
                        <a:rPr lang="en-US" dirty="0"/>
                        <a:t>40</a:t>
                      </a:r>
                    </a:p>
                  </a:txBody>
                  <a:tcPr>
                    <a:lnB w="12700" cap="flat" cmpd="sng" algn="ctr">
                      <a:solidFill>
                        <a:schemeClr val="tx1"/>
                      </a:solidFill>
                      <a:prstDash val="solid"/>
                      <a:round/>
                      <a:headEnd type="none" w="med" len="med"/>
                      <a:tailEnd type="none" w="med" len="med"/>
                    </a:lnB>
                  </a:tcPr>
                </a:tc>
                <a:tc>
                  <a:txBody>
                    <a:bodyPr/>
                    <a:lstStyle/>
                    <a:p>
                      <a:r>
                        <a:rPr lang="en-US" dirty="0"/>
                        <a:t>60</a:t>
                      </a:r>
                    </a:p>
                  </a:txBody>
                  <a:tcPr>
                    <a:lnB w="12700" cap="flat" cmpd="sng" algn="ctr">
                      <a:solidFill>
                        <a:schemeClr val="tx1"/>
                      </a:solidFill>
                      <a:prstDash val="solid"/>
                      <a:round/>
                      <a:headEnd type="none" w="med" len="med"/>
                      <a:tailEnd type="none" w="med" len="med"/>
                    </a:lnB>
                  </a:tcPr>
                </a:tc>
                <a:tc>
                  <a:txBody>
                    <a:bodyPr/>
                    <a:lstStyle/>
                    <a:p>
                      <a:r>
                        <a:rPr lang="en-US" dirty="0"/>
                        <a:t>90</a:t>
                      </a:r>
                    </a:p>
                  </a:txBody>
                  <a:tcPr>
                    <a:lnB w="12700" cap="flat" cmpd="sng" algn="ctr">
                      <a:solidFill>
                        <a:schemeClr val="tx1"/>
                      </a:solidFill>
                      <a:prstDash val="solid"/>
                      <a:round/>
                      <a:headEnd type="none" w="med" len="med"/>
                      <a:tailEnd type="none" w="med" len="med"/>
                    </a:lnB>
                  </a:tcPr>
                </a:tc>
                <a:tc>
                  <a:txBody>
                    <a:bodyPr/>
                    <a:lstStyle/>
                    <a:p>
                      <a:r>
                        <a:rPr lang="en-US" dirty="0"/>
                        <a:t>70</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US" dirty="0"/>
                        <a:t>  [0]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[1]</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[2]</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[3]</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[4]</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[5]</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[6]</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[7]</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[8]</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[9]</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
        <p:nvSpPr>
          <p:cNvPr id="5" name="TextBox 4"/>
          <p:cNvSpPr txBox="1"/>
          <p:nvPr/>
        </p:nvSpPr>
        <p:spPr>
          <a:xfrm>
            <a:off x="8273552" y="2758018"/>
            <a:ext cx="875763" cy="461665"/>
          </a:xfrm>
          <a:prstGeom prst="rect">
            <a:avLst/>
          </a:prstGeom>
          <a:noFill/>
        </p:spPr>
        <p:txBody>
          <a:bodyPr wrap="square" rtlCol="0">
            <a:spAutoFit/>
          </a:bodyPr>
          <a:lstStyle/>
          <a:p>
            <a:r>
              <a:rPr lang="en-US" sz="2400" b="1" dirty="0">
                <a:solidFill>
                  <a:schemeClr val="accent1"/>
                </a:solidFill>
              </a:rPr>
              <a:t>Rear</a:t>
            </a:r>
            <a:endParaRPr lang="en-US" b="1" dirty="0">
              <a:solidFill>
                <a:schemeClr val="accent1"/>
              </a:solidFill>
            </a:endParaRPr>
          </a:p>
        </p:txBody>
      </p:sp>
      <p:sp>
        <p:nvSpPr>
          <p:cNvPr id="6" name="TextBox 5"/>
          <p:cNvSpPr txBox="1"/>
          <p:nvPr/>
        </p:nvSpPr>
        <p:spPr>
          <a:xfrm>
            <a:off x="1553029" y="4540411"/>
            <a:ext cx="1013341" cy="461665"/>
          </a:xfrm>
          <a:prstGeom prst="rect">
            <a:avLst/>
          </a:prstGeom>
          <a:noFill/>
        </p:spPr>
        <p:txBody>
          <a:bodyPr wrap="square" rtlCol="0">
            <a:spAutoFit/>
          </a:bodyPr>
          <a:lstStyle/>
          <a:p>
            <a:r>
              <a:rPr lang="en-US" sz="2400" b="1" dirty="0">
                <a:solidFill>
                  <a:schemeClr val="accent2"/>
                </a:solidFill>
              </a:rPr>
              <a:t>Front</a:t>
            </a:r>
            <a:endParaRPr lang="en-US" b="1" dirty="0">
              <a:solidFill>
                <a:schemeClr val="accent2"/>
              </a:solidFill>
            </a:endParaRPr>
          </a:p>
        </p:txBody>
      </p:sp>
      <p:sp>
        <p:nvSpPr>
          <p:cNvPr id="7" name="Up Arrow 6"/>
          <p:cNvSpPr/>
          <p:nvPr/>
        </p:nvSpPr>
        <p:spPr>
          <a:xfrm>
            <a:off x="1971392" y="4231318"/>
            <a:ext cx="157097" cy="309093"/>
          </a:xfrm>
          <a:prstGeom prst="up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Down Arrow 7"/>
          <p:cNvSpPr/>
          <p:nvPr/>
        </p:nvSpPr>
        <p:spPr>
          <a:xfrm>
            <a:off x="8621282" y="3219683"/>
            <a:ext cx="180304" cy="27655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9" name="Table 8"/>
          <p:cNvGraphicFramePr>
            <a:graphicFrameLocks noGrp="1"/>
          </p:cNvGraphicFramePr>
          <p:nvPr>
            <p:extLst>
              <p:ext uri="{D42A27DB-BD31-4B8C-83A1-F6EECF244321}">
                <p14:modId xmlns:p14="http://schemas.microsoft.com/office/powerpoint/2010/main" val="2298610009"/>
              </p:ext>
            </p:extLst>
          </p:nvPr>
        </p:nvGraphicFramePr>
        <p:xfrm>
          <a:off x="1056283" y="5326446"/>
          <a:ext cx="8076888" cy="741680"/>
        </p:xfrm>
        <a:graphic>
          <a:graphicData uri="http://schemas.openxmlformats.org/drawingml/2006/table">
            <a:tbl>
              <a:tblPr firstRow="1" bandRow="1">
                <a:tableStyleId>{5940675A-B579-460E-94D1-54222C63F5DA}</a:tableStyleId>
              </a:tblPr>
              <a:tblGrid>
                <a:gridCol w="761688">
                  <a:extLst>
                    <a:ext uri="{9D8B030D-6E8A-4147-A177-3AD203B41FA5}">
                      <a16:colId xmlns:a16="http://schemas.microsoft.com/office/drawing/2014/main" val="20000"/>
                    </a:ext>
                  </a:extLst>
                </a:gridCol>
                <a:gridCol w="812800">
                  <a:extLst>
                    <a:ext uri="{9D8B030D-6E8A-4147-A177-3AD203B41FA5}">
                      <a16:colId xmlns:a16="http://schemas.microsoft.com/office/drawing/2014/main" val="20001"/>
                    </a:ext>
                  </a:extLst>
                </a:gridCol>
                <a:gridCol w="812800">
                  <a:extLst>
                    <a:ext uri="{9D8B030D-6E8A-4147-A177-3AD203B41FA5}">
                      <a16:colId xmlns:a16="http://schemas.microsoft.com/office/drawing/2014/main" val="20002"/>
                    </a:ext>
                  </a:extLst>
                </a:gridCol>
                <a:gridCol w="812800">
                  <a:extLst>
                    <a:ext uri="{9D8B030D-6E8A-4147-A177-3AD203B41FA5}">
                      <a16:colId xmlns:a16="http://schemas.microsoft.com/office/drawing/2014/main" val="20003"/>
                    </a:ext>
                  </a:extLst>
                </a:gridCol>
                <a:gridCol w="812800">
                  <a:extLst>
                    <a:ext uri="{9D8B030D-6E8A-4147-A177-3AD203B41FA5}">
                      <a16:colId xmlns:a16="http://schemas.microsoft.com/office/drawing/2014/main" val="20004"/>
                    </a:ext>
                  </a:extLst>
                </a:gridCol>
                <a:gridCol w="812800">
                  <a:extLst>
                    <a:ext uri="{9D8B030D-6E8A-4147-A177-3AD203B41FA5}">
                      <a16:colId xmlns:a16="http://schemas.microsoft.com/office/drawing/2014/main" val="20005"/>
                    </a:ext>
                  </a:extLst>
                </a:gridCol>
                <a:gridCol w="812800">
                  <a:extLst>
                    <a:ext uri="{9D8B030D-6E8A-4147-A177-3AD203B41FA5}">
                      <a16:colId xmlns:a16="http://schemas.microsoft.com/office/drawing/2014/main" val="20006"/>
                    </a:ext>
                  </a:extLst>
                </a:gridCol>
                <a:gridCol w="812800">
                  <a:extLst>
                    <a:ext uri="{9D8B030D-6E8A-4147-A177-3AD203B41FA5}">
                      <a16:colId xmlns:a16="http://schemas.microsoft.com/office/drawing/2014/main" val="20007"/>
                    </a:ext>
                  </a:extLst>
                </a:gridCol>
                <a:gridCol w="812800">
                  <a:extLst>
                    <a:ext uri="{9D8B030D-6E8A-4147-A177-3AD203B41FA5}">
                      <a16:colId xmlns:a16="http://schemas.microsoft.com/office/drawing/2014/main" val="20008"/>
                    </a:ext>
                  </a:extLst>
                </a:gridCol>
                <a:gridCol w="812800">
                  <a:extLst>
                    <a:ext uri="{9D8B030D-6E8A-4147-A177-3AD203B41FA5}">
                      <a16:colId xmlns:a16="http://schemas.microsoft.com/office/drawing/2014/main" val="20009"/>
                    </a:ext>
                  </a:extLst>
                </a:gridCol>
              </a:tblGrid>
              <a:tr h="370840">
                <a:tc>
                  <a:txBody>
                    <a:bodyPr/>
                    <a:lstStyle/>
                    <a:p>
                      <a:endParaRPr lang="en-US" dirty="0"/>
                    </a:p>
                  </a:txBody>
                  <a:tcPr>
                    <a:lnB w="12700" cap="flat" cmpd="sng" algn="ctr">
                      <a:solidFill>
                        <a:schemeClr val="tx1"/>
                      </a:solidFill>
                      <a:prstDash val="solid"/>
                      <a:round/>
                      <a:headEnd type="none" w="med" len="med"/>
                      <a:tailEnd type="none" w="med" len="med"/>
                    </a:lnB>
                  </a:tcPr>
                </a:tc>
                <a:tc>
                  <a:txBody>
                    <a:bodyPr/>
                    <a:lstStyle/>
                    <a:p>
                      <a:endParaRPr lang="en-US" dirty="0"/>
                    </a:p>
                  </a:txBody>
                  <a:tcPr>
                    <a:lnB w="12700" cap="flat" cmpd="sng" algn="ctr">
                      <a:solidFill>
                        <a:schemeClr val="tx1"/>
                      </a:solidFill>
                      <a:prstDash val="solid"/>
                      <a:round/>
                      <a:headEnd type="none" w="med" len="med"/>
                      <a:tailEnd type="none" w="med" len="med"/>
                    </a:lnB>
                  </a:tcPr>
                </a:tc>
                <a:tc>
                  <a:txBody>
                    <a:bodyPr/>
                    <a:lstStyle/>
                    <a:p>
                      <a:endParaRPr lang="en-US" dirty="0"/>
                    </a:p>
                  </a:txBody>
                  <a:tcPr>
                    <a:lnB w="12700" cap="flat" cmpd="sng" algn="ctr">
                      <a:solidFill>
                        <a:schemeClr val="tx1"/>
                      </a:solidFill>
                      <a:prstDash val="solid"/>
                      <a:round/>
                      <a:headEnd type="none" w="med" len="med"/>
                      <a:tailEnd type="none" w="med" len="med"/>
                    </a:lnB>
                  </a:tcPr>
                </a:tc>
                <a:tc>
                  <a:txBody>
                    <a:bodyPr/>
                    <a:lstStyle/>
                    <a:p>
                      <a:endParaRPr lang="en-US" dirty="0"/>
                    </a:p>
                  </a:txBody>
                  <a:tcPr>
                    <a:lnB w="12700" cap="flat" cmpd="sng" algn="ctr">
                      <a:solidFill>
                        <a:schemeClr val="tx1"/>
                      </a:solidFill>
                      <a:prstDash val="solid"/>
                      <a:round/>
                      <a:headEnd type="none" w="med" len="med"/>
                      <a:tailEnd type="none" w="med" len="med"/>
                    </a:lnB>
                  </a:tcPr>
                </a:tc>
                <a:tc>
                  <a:txBody>
                    <a:bodyPr/>
                    <a:lstStyle/>
                    <a:p>
                      <a:endParaRPr lang="en-US" dirty="0"/>
                    </a:p>
                  </a:txBody>
                  <a:tcPr>
                    <a:lnB w="12700" cap="flat" cmpd="sng" algn="ctr">
                      <a:solidFill>
                        <a:schemeClr val="tx1"/>
                      </a:solidFill>
                      <a:prstDash val="solid"/>
                      <a:round/>
                      <a:headEnd type="none" w="med" len="med"/>
                      <a:tailEnd type="none" w="med" len="med"/>
                    </a:lnB>
                  </a:tcPr>
                </a:tc>
                <a:tc>
                  <a:txBody>
                    <a:bodyPr/>
                    <a:lstStyle/>
                    <a:p>
                      <a:endParaRPr lang="en-US" dirty="0"/>
                    </a:p>
                  </a:txBody>
                  <a:tcPr>
                    <a:lnB w="12700" cap="flat" cmpd="sng" algn="ctr">
                      <a:solidFill>
                        <a:schemeClr val="tx1"/>
                      </a:solidFill>
                      <a:prstDash val="solid"/>
                      <a:round/>
                      <a:headEnd type="none" w="med" len="med"/>
                      <a:tailEnd type="none" w="med" len="med"/>
                    </a:lnB>
                  </a:tcPr>
                </a:tc>
                <a:tc>
                  <a:txBody>
                    <a:bodyPr/>
                    <a:lstStyle/>
                    <a:p>
                      <a:endParaRPr lang="en-US" dirty="0"/>
                    </a:p>
                  </a:txBody>
                  <a:tcPr>
                    <a:lnB w="12700" cap="flat" cmpd="sng" algn="ctr">
                      <a:solidFill>
                        <a:schemeClr val="tx1"/>
                      </a:solidFill>
                      <a:prstDash val="solid"/>
                      <a:round/>
                      <a:headEnd type="none" w="med" len="med"/>
                      <a:tailEnd type="none" w="med" len="med"/>
                    </a:lnB>
                  </a:tcPr>
                </a:tc>
                <a:tc>
                  <a:txBody>
                    <a:bodyPr/>
                    <a:lstStyle/>
                    <a:p>
                      <a:endParaRPr lang="en-US" dirty="0"/>
                    </a:p>
                  </a:txBody>
                  <a:tcPr>
                    <a:lnB w="12700" cap="flat" cmpd="sng" algn="ctr">
                      <a:solidFill>
                        <a:schemeClr val="tx1"/>
                      </a:solidFill>
                      <a:prstDash val="solid"/>
                      <a:round/>
                      <a:headEnd type="none" w="med" len="med"/>
                      <a:tailEnd type="none" w="med" len="med"/>
                    </a:lnB>
                  </a:tcPr>
                </a:tc>
                <a:tc>
                  <a:txBody>
                    <a:bodyPr/>
                    <a:lstStyle/>
                    <a:p>
                      <a:endParaRPr lang="en-US" dirty="0"/>
                    </a:p>
                  </a:txBody>
                  <a:tcPr>
                    <a:lnB w="12700" cap="flat" cmpd="sng" algn="ctr">
                      <a:solidFill>
                        <a:schemeClr val="tx1"/>
                      </a:solidFill>
                      <a:prstDash val="solid"/>
                      <a:round/>
                      <a:headEnd type="none" w="med" len="med"/>
                      <a:tailEnd type="none" w="med" len="med"/>
                    </a:lnB>
                  </a:tcPr>
                </a:tc>
                <a:tc>
                  <a:txBody>
                    <a:bodyPr/>
                    <a:lstStyle/>
                    <a:p>
                      <a:r>
                        <a:rPr lang="en-US" dirty="0"/>
                        <a:t>    70</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US" dirty="0"/>
                        <a:t>  [0]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[1]</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[2]</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[3]</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[4]</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[5]</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[6]</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[7]</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[8]</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[9]</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
        <p:nvSpPr>
          <p:cNvPr id="10" name="TextBox 9"/>
          <p:cNvSpPr txBox="1"/>
          <p:nvPr/>
        </p:nvSpPr>
        <p:spPr>
          <a:xfrm>
            <a:off x="8273552" y="4540411"/>
            <a:ext cx="875763" cy="461665"/>
          </a:xfrm>
          <a:prstGeom prst="rect">
            <a:avLst/>
          </a:prstGeom>
          <a:noFill/>
        </p:spPr>
        <p:txBody>
          <a:bodyPr wrap="square" rtlCol="0">
            <a:spAutoFit/>
          </a:bodyPr>
          <a:lstStyle/>
          <a:p>
            <a:r>
              <a:rPr lang="en-US" sz="2400" b="1" dirty="0">
                <a:solidFill>
                  <a:schemeClr val="accent1"/>
                </a:solidFill>
              </a:rPr>
              <a:t>Rear</a:t>
            </a:r>
            <a:endParaRPr lang="en-US" b="1" dirty="0">
              <a:solidFill>
                <a:schemeClr val="accent1"/>
              </a:solidFill>
            </a:endParaRPr>
          </a:p>
        </p:txBody>
      </p:sp>
      <p:sp>
        <p:nvSpPr>
          <p:cNvPr id="11" name="TextBox 10"/>
          <p:cNvSpPr txBox="1"/>
          <p:nvPr/>
        </p:nvSpPr>
        <p:spPr>
          <a:xfrm>
            <a:off x="8183400" y="6322804"/>
            <a:ext cx="875763" cy="461665"/>
          </a:xfrm>
          <a:prstGeom prst="rect">
            <a:avLst/>
          </a:prstGeom>
          <a:noFill/>
        </p:spPr>
        <p:txBody>
          <a:bodyPr wrap="square" rtlCol="0">
            <a:spAutoFit/>
          </a:bodyPr>
          <a:lstStyle/>
          <a:p>
            <a:r>
              <a:rPr lang="en-US" sz="2400" b="1" dirty="0">
                <a:solidFill>
                  <a:schemeClr val="accent2"/>
                </a:solidFill>
              </a:rPr>
              <a:t>Front</a:t>
            </a:r>
            <a:endParaRPr lang="en-US" b="1" dirty="0">
              <a:solidFill>
                <a:schemeClr val="accent2"/>
              </a:solidFill>
            </a:endParaRPr>
          </a:p>
        </p:txBody>
      </p:sp>
      <p:sp>
        <p:nvSpPr>
          <p:cNvPr id="12" name="Up Arrow 11"/>
          <p:cNvSpPr/>
          <p:nvPr/>
        </p:nvSpPr>
        <p:spPr>
          <a:xfrm>
            <a:off x="8479214" y="6013711"/>
            <a:ext cx="157097" cy="309093"/>
          </a:xfrm>
          <a:prstGeom prst="up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Down Arrow 12"/>
          <p:cNvSpPr/>
          <p:nvPr/>
        </p:nvSpPr>
        <p:spPr>
          <a:xfrm>
            <a:off x="8621282" y="5002076"/>
            <a:ext cx="180304" cy="27655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9361713" y="4448077"/>
            <a:ext cx="2685143" cy="92333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Deleted elements are </a:t>
            </a:r>
          </a:p>
          <a:p>
            <a:r>
              <a:rPr lang="en-US" dirty="0">
                <a:latin typeface="Times New Roman" panose="02020603050405020304" pitchFamily="18" charset="0"/>
                <a:cs typeface="Times New Roman" panose="02020603050405020304" pitchFamily="18" charset="0"/>
              </a:rPr>
              <a:t>{10, 30, 40, 20, 80, 50, 40, 60, 90}</a:t>
            </a:r>
          </a:p>
        </p:txBody>
      </p:sp>
      <p:graphicFrame>
        <p:nvGraphicFramePr>
          <p:cNvPr id="15" name="Table 14"/>
          <p:cNvGraphicFramePr>
            <a:graphicFrameLocks noGrp="1"/>
          </p:cNvGraphicFramePr>
          <p:nvPr/>
        </p:nvGraphicFramePr>
        <p:xfrm>
          <a:off x="982275" y="1776423"/>
          <a:ext cx="8076888" cy="741680"/>
        </p:xfrm>
        <a:graphic>
          <a:graphicData uri="http://schemas.openxmlformats.org/drawingml/2006/table">
            <a:tbl>
              <a:tblPr firstRow="1" bandRow="1">
                <a:tableStyleId>{5940675A-B579-460E-94D1-54222C63F5DA}</a:tableStyleId>
              </a:tblPr>
              <a:tblGrid>
                <a:gridCol w="761688">
                  <a:extLst>
                    <a:ext uri="{9D8B030D-6E8A-4147-A177-3AD203B41FA5}">
                      <a16:colId xmlns:a16="http://schemas.microsoft.com/office/drawing/2014/main" val="20000"/>
                    </a:ext>
                  </a:extLst>
                </a:gridCol>
                <a:gridCol w="812800">
                  <a:extLst>
                    <a:ext uri="{9D8B030D-6E8A-4147-A177-3AD203B41FA5}">
                      <a16:colId xmlns:a16="http://schemas.microsoft.com/office/drawing/2014/main" val="20001"/>
                    </a:ext>
                  </a:extLst>
                </a:gridCol>
                <a:gridCol w="812800">
                  <a:extLst>
                    <a:ext uri="{9D8B030D-6E8A-4147-A177-3AD203B41FA5}">
                      <a16:colId xmlns:a16="http://schemas.microsoft.com/office/drawing/2014/main" val="20002"/>
                    </a:ext>
                  </a:extLst>
                </a:gridCol>
                <a:gridCol w="812800">
                  <a:extLst>
                    <a:ext uri="{9D8B030D-6E8A-4147-A177-3AD203B41FA5}">
                      <a16:colId xmlns:a16="http://schemas.microsoft.com/office/drawing/2014/main" val="20003"/>
                    </a:ext>
                  </a:extLst>
                </a:gridCol>
                <a:gridCol w="812800">
                  <a:extLst>
                    <a:ext uri="{9D8B030D-6E8A-4147-A177-3AD203B41FA5}">
                      <a16:colId xmlns:a16="http://schemas.microsoft.com/office/drawing/2014/main" val="20004"/>
                    </a:ext>
                  </a:extLst>
                </a:gridCol>
                <a:gridCol w="812800">
                  <a:extLst>
                    <a:ext uri="{9D8B030D-6E8A-4147-A177-3AD203B41FA5}">
                      <a16:colId xmlns:a16="http://schemas.microsoft.com/office/drawing/2014/main" val="20005"/>
                    </a:ext>
                  </a:extLst>
                </a:gridCol>
                <a:gridCol w="812800">
                  <a:extLst>
                    <a:ext uri="{9D8B030D-6E8A-4147-A177-3AD203B41FA5}">
                      <a16:colId xmlns:a16="http://schemas.microsoft.com/office/drawing/2014/main" val="20006"/>
                    </a:ext>
                  </a:extLst>
                </a:gridCol>
                <a:gridCol w="812800">
                  <a:extLst>
                    <a:ext uri="{9D8B030D-6E8A-4147-A177-3AD203B41FA5}">
                      <a16:colId xmlns:a16="http://schemas.microsoft.com/office/drawing/2014/main" val="20007"/>
                    </a:ext>
                  </a:extLst>
                </a:gridCol>
                <a:gridCol w="812800">
                  <a:extLst>
                    <a:ext uri="{9D8B030D-6E8A-4147-A177-3AD203B41FA5}">
                      <a16:colId xmlns:a16="http://schemas.microsoft.com/office/drawing/2014/main" val="20008"/>
                    </a:ext>
                  </a:extLst>
                </a:gridCol>
                <a:gridCol w="812800">
                  <a:extLst>
                    <a:ext uri="{9D8B030D-6E8A-4147-A177-3AD203B41FA5}">
                      <a16:colId xmlns:a16="http://schemas.microsoft.com/office/drawing/2014/main" val="20009"/>
                    </a:ext>
                  </a:extLst>
                </a:gridCol>
              </a:tblGrid>
              <a:tr h="370840">
                <a:tc>
                  <a:txBody>
                    <a:bodyPr/>
                    <a:lstStyle/>
                    <a:p>
                      <a:r>
                        <a:rPr lang="en-US" dirty="0"/>
                        <a:t>10</a:t>
                      </a:r>
                    </a:p>
                  </a:txBody>
                  <a:tcPr>
                    <a:lnB w="12700" cap="flat" cmpd="sng" algn="ctr">
                      <a:solidFill>
                        <a:schemeClr val="tx1"/>
                      </a:solidFill>
                      <a:prstDash val="solid"/>
                      <a:round/>
                      <a:headEnd type="none" w="med" len="med"/>
                      <a:tailEnd type="none" w="med" len="med"/>
                    </a:lnB>
                  </a:tcPr>
                </a:tc>
                <a:tc>
                  <a:txBody>
                    <a:bodyPr/>
                    <a:lstStyle/>
                    <a:p>
                      <a:r>
                        <a:rPr lang="en-US" dirty="0"/>
                        <a:t>30</a:t>
                      </a:r>
                    </a:p>
                  </a:txBody>
                  <a:tcPr>
                    <a:lnB w="12700" cap="flat" cmpd="sng" algn="ctr">
                      <a:solidFill>
                        <a:schemeClr val="tx1"/>
                      </a:solidFill>
                      <a:prstDash val="solid"/>
                      <a:round/>
                      <a:headEnd type="none" w="med" len="med"/>
                      <a:tailEnd type="none" w="med" len="med"/>
                    </a:lnB>
                  </a:tcPr>
                </a:tc>
                <a:tc>
                  <a:txBody>
                    <a:bodyPr/>
                    <a:lstStyle/>
                    <a:p>
                      <a:r>
                        <a:rPr lang="en-US" dirty="0"/>
                        <a:t>40</a:t>
                      </a:r>
                    </a:p>
                  </a:txBody>
                  <a:tcPr>
                    <a:lnB w="12700" cap="flat" cmpd="sng" algn="ctr">
                      <a:solidFill>
                        <a:schemeClr val="tx1"/>
                      </a:solidFill>
                      <a:prstDash val="solid"/>
                      <a:round/>
                      <a:headEnd type="none" w="med" len="med"/>
                      <a:tailEnd type="none" w="med" len="med"/>
                    </a:lnB>
                  </a:tcPr>
                </a:tc>
                <a:tc>
                  <a:txBody>
                    <a:bodyPr/>
                    <a:lstStyle/>
                    <a:p>
                      <a:r>
                        <a:rPr lang="en-US" dirty="0"/>
                        <a:t>20</a:t>
                      </a:r>
                    </a:p>
                  </a:txBody>
                  <a:tcPr>
                    <a:lnB w="12700" cap="flat" cmpd="sng" algn="ctr">
                      <a:solidFill>
                        <a:schemeClr val="tx1"/>
                      </a:solidFill>
                      <a:prstDash val="solid"/>
                      <a:round/>
                      <a:headEnd type="none" w="med" len="med"/>
                      <a:tailEnd type="none" w="med" len="med"/>
                    </a:lnB>
                  </a:tcPr>
                </a:tc>
                <a:tc>
                  <a:txBody>
                    <a:bodyPr/>
                    <a:lstStyle/>
                    <a:p>
                      <a:r>
                        <a:rPr lang="en-US" dirty="0"/>
                        <a:t>80</a:t>
                      </a:r>
                    </a:p>
                  </a:txBody>
                  <a:tcPr>
                    <a:lnB w="12700" cap="flat" cmpd="sng" algn="ctr">
                      <a:solidFill>
                        <a:schemeClr val="tx1"/>
                      </a:solidFill>
                      <a:prstDash val="solid"/>
                      <a:round/>
                      <a:headEnd type="none" w="med" len="med"/>
                      <a:tailEnd type="none" w="med" len="med"/>
                    </a:lnB>
                  </a:tcPr>
                </a:tc>
                <a:tc>
                  <a:txBody>
                    <a:bodyPr/>
                    <a:lstStyle/>
                    <a:p>
                      <a:r>
                        <a:rPr lang="en-US" dirty="0"/>
                        <a:t>50</a:t>
                      </a:r>
                    </a:p>
                  </a:txBody>
                  <a:tcPr>
                    <a:lnB w="12700" cap="flat" cmpd="sng" algn="ctr">
                      <a:solidFill>
                        <a:schemeClr val="tx1"/>
                      </a:solidFill>
                      <a:prstDash val="solid"/>
                      <a:round/>
                      <a:headEnd type="none" w="med" len="med"/>
                      <a:tailEnd type="none" w="med" len="med"/>
                    </a:lnB>
                  </a:tcPr>
                </a:tc>
                <a:tc>
                  <a:txBody>
                    <a:bodyPr/>
                    <a:lstStyle/>
                    <a:p>
                      <a:r>
                        <a:rPr lang="en-US" dirty="0"/>
                        <a:t>40</a:t>
                      </a:r>
                    </a:p>
                  </a:txBody>
                  <a:tcPr>
                    <a:lnB w="12700" cap="flat" cmpd="sng" algn="ctr">
                      <a:solidFill>
                        <a:schemeClr val="tx1"/>
                      </a:solidFill>
                      <a:prstDash val="solid"/>
                      <a:round/>
                      <a:headEnd type="none" w="med" len="med"/>
                      <a:tailEnd type="none" w="med" len="med"/>
                    </a:lnB>
                  </a:tcPr>
                </a:tc>
                <a:tc>
                  <a:txBody>
                    <a:bodyPr/>
                    <a:lstStyle/>
                    <a:p>
                      <a:r>
                        <a:rPr lang="en-US" dirty="0"/>
                        <a:t>60</a:t>
                      </a:r>
                    </a:p>
                  </a:txBody>
                  <a:tcPr>
                    <a:lnB w="12700" cap="flat" cmpd="sng" algn="ctr">
                      <a:solidFill>
                        <a:schemeClr val="tx1"/>
                      </a:solidFill>
                      <a:prstDash val="solid"/>
                      <a:round/>
                      <a:headEnd type="none" w="med" len="med"/>
                      <a:tailEnd type="none" w="med" len="med"/>
                    </a:lnB>
                  </a:tcPr>
                </a:tc>
                <a:tc>
                  <a:txBody>
                    <a:bodyPr/>
                    <a:lstStyle/>
                    <a:p>
                      <a:r>
                        <a:rPr lang="en-US" dirty="0"/>
                        <a:t>90</a:t>
                      </a:r>
                    </a:p>
                  </a:txBody>
                  <a:tcPr>
                    <a:lnB w="12700" cap="flat" cmpd="sng" algn="ctr">
                      <a:solidFill>
                        <a:schemeClr val="tx1"/>
                      </a:solidFill>
                      <a:prstDash val="solid"/>
                      <a:round/>
                      <a:headEnd type="none" w="med" len="med"/>
                      <a:tailEnd type="none" w="med" len="med"/>
                    </a:lnB>
                  </a:tcPr>
                </a:tc>
                <a:tc>
                  <a:txBody>
                    <a:bodyPr/>
                    <a:lstStyle/>
                    <a:p>
                      <a:r>
                        <a:rPr lang="en-US" dirty="0"/>
                        <a:t>70</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US" dirty="0"/>
                        <a:t>  [0]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[1]</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[2]</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[3]</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[4]</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[5]</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[6]</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[7]</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[8]</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[9]</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
        <p:nvSpPr>
          <p:cNvPr id="16" name="TextBox 15"/>
          <p:cNvSpPr txBox="1"/>
          <p:nvPr/>
        </p:nvSpPr>
        <p:spPr>
          <a:xfrm>
            <a:off x="8199544" y="990388"/>
            <a:ext cx="875763" cy="461665"/>
          </a:xfrm>
          <a:prstGeom prst="rect">
            <a:avLst/>
          </a:prstGeom>
          <a:noFill/>
        </p:spPr>
        <p:txBody>
          <a:bodyPr wrap="square" rtlCol="0">
            <a:spAutoFit/>
          </a:bodyPr>
          <a:lstStyle/>
          <a:p>
            <a:r>
              <a:rPr lang="en-US" sz="2400" b="1" dirty="0">
                <a:solidFill>
                  <a:schemeClr val="accent1"/>
                </a:solidFill>
              </a:rPr>
              <a:t>Rear</a:t>
            </a:r>
            <a:endParaRPr lang="en-US" b="1" dirty="0">
              <a:solidFill>
                <a:schemeClr val="accent1"/>
              </a:solidFill>
            </a:endParaRPr>
          </a:p>
        </p:txBody>
      </p:sp>
      <p:sp>
        <p:nvSpPr>
          <p:cNvPr id="17" name="TextBox 16"/>
          <p:cNvSpPr txBox="1"/>
          <p:nvPr/>
        </p:nvSpPr>
        <p:spPr>
          <a:xfrm>
            <a:off x="956970" y="2846312"/>
            <a:ext cx="875763" cy="461665"/>
          </a:xfrm>
          <a:prstGeom prst="rect">
            <a:avLst/>
          </a:prstGeom>
          <a:noFill/>
        </p:spPr>
        <p:txBody>
          <a:bodyPr wrap="square" rtlCol="0">
            <a:spAutoFit/>
          </a:bodyPr>
          <a:lstStyle/>
          <a:p>
            <a:r>
              <a:rPr lang="en-US" sz="2400" b="1" dirty="0">
                <a:solidFill>
                  <a:schemeClr val="accent2"/>
                </a:solidFill>
              </a:rPr>
              <a:t>Front</a:t>
            </a:r>
            <a:endParaRPr lang="en-US" b="1" dirty="0">
              <a:solidFill>
                <a:schemeClr val="accent2"/>
              </a:solidFill>
            </a:endParaRPr>
          </a:p>
        </p:txBody>
      </p:sp>
      <p:sp>
        <p:nvSpPr>
          <p:cNvPr id="18" name="Up Arrow 17"/>
          <p:cNvSpPr/>
          <p:nvPr/>
        </p:nvSpPr>
        <p:spPr>
          <a:xfrm>
            <a:off x="1252784" y="2537219"/>
            <a:ext cx="157097" cy="309093"/>
          </a:xfrm>
          <a:prstGeom prst="up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own Arrow 18"/>
          <p:cNvSpPr/>
          <p:nvPr/>
        </p:nvSpPr>
        <p:spPr>
          <a:xfrm>
            <a:off x="8547274" y="1452053"/>
            <a:ext cx="180304" cy="27655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9695542" y="2711628"/>
            <a:ext cx="2219649"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Delete</a:t>
            </a:r>
          </a:p>
          <a:p>
            <a:r>
              <a:rPr lang="en-US" dirty="0">
                <a:latin typeface="Times New Roman" panose="02020603050405020304" pitchFamily="18" charset="0"/>
                <a:cs typeface="Times New Roman" panose="02020603050405020304" pitchFamily="18" charset="0"/>
              </a:rPr>
              <a:t>{10} is deleted</a:t>
            </a:r>
          </a:p>
        </p:txBody>
      </p:sp>
      <p:sp>
        <p:nvSpPr>
          <p:cNvPr id="21" name="Down Arrow 20"/>
          <p:cNvSpPr/>
          <p:nvPr/>
        </p:nvSpPr>
        <p:spPr>
          <a:xfrm rot="3667127">
            <a:off x="9267108" y="2927089"/>
            <a:ext cx="302816" cy="61688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9361712" y="5656069"/>
            <a:ext cx="2553479"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It follows </a:t>
            </a:r>
            <a:r>
              <a:rPr lang="en-US" b="1" u="sng" dirty="0">
                <a:latin typeface="Times New Roman" panose="02020603050405020304" pitchFamily="18" charset="0"/>
                <a:cs typeface="Times New Roman" panose="02020603050405020304" pitchFamily="18" charset="0"/>
              </a:rPr>
              <a:t>FIFO</a:t>
            </a:r>
            <a:r>
              <a:rPr lang="en-US" dirty="0">
                <a:latin typeface="Times New Roman" panose="02020603050405020304" pitchFamily="18" charset="0"/>
                <a:cs typeface="Times New Roman" panose="02020603050405020304" pitchFamily="18" charset="0"/>
              </a:rPr>
              <a:t> First In First Out policy.</a:t>
            </a:r>
          </a:p>
        </p:txBody>
      </p:sp>
      <p:sp>
        <p:nvSpPr>
          <p:cNvPr id="24" name="Title 1">
            <a:extLst>
              <a:ext uri="{FF2B5EF4-FFF2-40B4-BE49-F238E27FC236}">
                <a16:creationId xmlns:a16="http://schemas.microsoft.com/office/drawing/2014/main" id="{5D774ADC-FF8F-4698-A307-886EFCB0E57E}"/>
              </a:ext>
            </a:extLst>
          </p:cNvPr>
          <p:cNvSpPr txBox="1">
            <a:spLocks/>
          </p:cNvSpPr>
          <p:nvPr/>
        </p:nvSpPr>
        <p:spPr>
          <a:xfrm>
            <a:off x="649417" y="226446"/>
            <a:ext cx="10276730" cy="46166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dirty="0">
                <a:latin typeface="Times New Roman" panose="02020603050405020304" pitchFamily="18" charset="0"/>
                <a:cs typeface="Times New Roman" panose="02020603050405020304" pitchFamily="18" charset="0"/>
              </a:rPr>
              <a:t>Queue (Example for Deletion)</a:t>
            </a:r>
          </a:p>
        </p:txBody>
      </p:sp>
      <p:sp>
        <p:nvSpPr>
          <p:cNvPr id="2" name="Footer Placeholder 1">
            <a:extLst>
              <a:ext uri="{FF2B5EF4-FFF2-40B4-BE49-F238E27FC236}">
                <a16:creationId xmlns:a16="http://schemas.microsoft.com/office/drawing/2014/main" id="{B444B1CB-87A6-43B9-AF34-E20EFAEAB0DF}"/>
              </a:ext>
            </a:extLst>
          </p:cNvPr>
          <p:cNvSpPr>
            <a:spLocks noGrp="1"/>
          </p:cNvSpPr>
          <p:nvPr>
            <p:ph type="ftr" sz="quarter" idx="11"/>
          </p:nvPr>
        </p:nvSpPr>
        <p:spPr/>
        <p:txBody>
          <a:bodyPr/>
          <a:lstStyle/>
          <a:p>
            <a:r>
              <a:rPr lang="en-IN"/>
              <a:t>Dr Somaraju Suvvari                                                                                                        NITP -- CS3401</a:t>
            </a:r>
          </a:p>
        </p:txBody>
      </p:sp>
      <p:sp>
        <p:nvSpPr>
          <p:cNvPr id="3" name="Slide Number Placeholder 2">
            <a:extLst>
              <a:ext uri="{FF2B5EF4-FFF2-40B4-BE49-F238E27FC236}">
                <a16:creationId xmlns:a16="http://schemas.microsoft.com/office/drawing/2014/main" id="{9619C8DE-5AC6-4236-BECA-44C7CD0B269C}"/>
              </a:ext>
            </a:extLst>
          </p:cNvPr>
          <p:cNvSpPr>
            <a:spLocks noGrp="1"/>
          </p:cNvSpPr>
          <p:nvPr>
            <p:ph type="sldNum" sz="quarter" idx="12"/>
          </p:nvPr>
        </p:nvSpPr>
        <p:spPr/>
        <p:txBody>
          <a:bodyPr/>
          <a:lstStyle/>
          <a:p>
            <a:fld id="{11B1A458-33C9-4BF4-B91A-A10851AC5830}" type="slidenum">
              <a:rPr lang="en-IN" smtClean="0"/>
              <a:t>7</a:t>
            </a:fld>
            <a:endParaRPr lang="en-IN"/>
          </a:p>
        </p:txBody>
      </p:sp>
    </p:spTree>
    <p:extLst>
      <p:ext uri="{BB962C8B-B14F-4D97-AF65-F5344CB8AC3E}">
        <p14:creationId xmlns:p14="http://schemas.microsoft.com/office/powerpoint/2010/main" val="33085720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341084"/>
          </a:xfrm>
        </p:spPr>
        <p:txBody>
          <a:bodyPr>
            <a:normAutofit fontScale="90000"/>
          </a:bodyPr>
          <a:lstStyle/>
          <a:p>
            <a:pPr algn="ctr"/>
            <a:r>
              <a:rPr lang="en-US" dirty="0">
                <a:latin typeface="Times New Roman" panose="02020603050405020304" pitchFamily="18" charset="0"/>
                <a:cs typeface="Times New Roman" panose="02020603050405020304" pitchFamily="18" charset="0"/>
              </a:rPr>
              <a:t>Types of Queue</a:t>
            </a:r>
          </a:p>
        </p:txBody>
      </p:sp>
      <p:sp>
        <p:nvSpPr>
          <p:cNvPr id="3" name="Content Placeholder 2"/>
          <p:cNvSpPr>
            <a:spLocks noGrp="1"/>
          </p:cNvSpPr>
          <p:nvPr>
            <p:ph idx="1"/>
          </p:nvPr>
        </p:nvSpPr>
        <p:spPr>
          <a:xfrm>
            <a:off x="553720" y="1036320"/>
            <a:ext cx="10850434" cy="5364479"/>
          </a:xfrm>
        </p:spPr>
        <p:txBody>
          <a:bodyPr>
            <a:normAutofit/>
          </a:bodyPr>
          <a:lstStyle/>
          <a:p>
            <a:pPr marL="514350" indent="-514350">
              <a:buFont typeface="+mj-lt"/>
              <a:buAutoNum type="arabicPeriod"/>
            </a:pPr>
            <a:r>
              <a:rPr lang="en-US" sz="2400" dirty="0">
                <a:latin typeface="Times New Roman" panose="02020603050405020304" pitchFamily="18" charset="0"/>
                <a:cs typeface="Times New Roman" panose="02020603050405020304" pitchFamily="18" charset="0"/>
              </a:rPr>
              <a:t>Simple or Normal Queue   -  Where the insertion will happen from position zero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to position Max. We cannot use the deleted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positions to insert elements again.  </a:t>
            </a:r>
          </a:p>
          <a:p>
            <a:pPr marL="514350" indent="-514350">
              <a:buFont typeface="+mj-lt"/>
              <a:buAutoNum type="arabicPeriod"/>
            </a:pPr>
            <a:endParaRPr lang="en-US" sz="2400" dirty="0">
              <a:latin typeface="Times New Roman" panose="02020603050405020304" pitchFamily="18" charset="0"/>
              <a:cs typeface="Times New Roman" panose="02020603050405020304" pitchFamily="18" charset="0"/>
            </a:endParaRPr>
          </a:p>
          <a:p>
            <a:pPr marL="514350" indent="-514350">
              <a:buFont typeface="+mj-lt"/>
              <a:buAutoNum type="arabicPeriod"/>
            </a:pPr>
            <a:endParaRPr lang="en-US" sz="2400" dirty="0">
              <a:latin typeface="Times New Roman" panose="02020603050405020304" pitchFamily="18" charset="0"/>
              <a:cs typeface="Times New Roman" panose="02020603050405020304" pitchFamily="18" charset="0"/>
            </a:endParaRPr>
          </a:p>
          <a:p>
            <a:pPr marL="514350" indent="-514350">
              <a:buFont typeface="+mj-lt"/>
              <a:buAutoNum type="arabicPeriod"/>
            </a:pPr>
            <a:endParaRPr lang="en-US" sz="2400"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US" sz="2400" dirty="0">
                <a:latin typeface="Times New Roman" panose="02020603050405020304" pitchFamily="18" charset="0"/>
                <a:cs typeface="Times New Roman" panose="02020603050405020304" pitchFamily="18" charset="0"/>
              </a:rPr>
              <a:t>Circular Queue    -   Last location is connected to the first location, when an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element is inserted in the last position and if the first location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is free then we can insert another element in the first location.</a:t>
            </a:r>
          </a:p>
          <a:p>
            <a:pPr marL="0" indent="0">
              <a:buNone/>
            </a:pPr>
            <a:endParaRPr lang="en-US" sz="2400" dirty="0">
              <a:latin typeface="Times New Roman" panose="02020603050405020304" pitchFamily="18" charset="0"/>
              <a:cs typeface="Times New Roman" panose="02020603050405020304" pitchFamily="18" charset="0"/>
            </a:endParaRPr>
          </a:p>
        </p:txBody>
      </p:sp>
      <p:graphicFrame>
        <p:nvGraphicFramePr>
          <p:cNvPr id="5" name="Table 4">
            <a:extLst>
              <a:ext uri="{FF2B5EF4-FFF2-40B4-BE49-F238E27FC236}">
                <a16:creationId xmlns:a16="http://schemas.microsoft.com/office/drawing/2014/main" id="{88C664F7-F357-4FCE-B2E0-909E728E9C8B}"/>
              </a:ext>
            </a:extLst>
          </p:cNvPr>
          <p:cNvGraphicFramePr>
            <a:graphicFrameLocks noGrp="1"/>
          </p:cNvGraphicFramePr>
          <p:nvPr>
            <p:extLst>
              <p:ext uri="{D42A27DB-BD31-4B8C-83A1-F6EECF244321}">
                <p14:modId xmlns:p14="http://schemas.microsoft.com/office/powerpoint/2010/main" val="2191059452"/>
              </p:ext>
            </p:extLst>
          </p:nvPr>
        </p:nvGraphicFramePr>
        <p:xfrm>
          <a:off x="3159849" y="2357054"/>
          <a:ext cx="8076888" cy="771088"/>
        </p:xfrm>
        <a:graphic>
          <a:graphicData uri="http://schemas.openxmlformats.org/drawingml/2006/table">
            <a:tbl>
              <a:tblPr firstRow="1" bandRow="1">
                <a:tableStyleId>{5940675A-B579-460E-94D1-54222C63F5DA}</a:tableStyleId>
              </a:tblPr>
              <a:tblGrid>
                <a:gridCol w="761688">
                  <a:extLst>
                    <a:ext uri="{9D8B030D-6E8A-4147-A177-3AD203B41FA5}">
                      <a16:colId xmlns:a16="http://schemas.microsoft.com/office/drawing/2014/main" val="20000"/>
                    </a:ext>
                  </a:extLst>
                </a:gridCol>
                <a:gridCol w="812800">
                  <a:extLst>
                    <a:ext uri="{9D8B030D-6E8A-4147-A177-3AD203B41FA5}">
                      <a16:colId xmlns:a16="http://schemas.microsoft.com/office/drawing/2014/main" val="20001"/>
                    </a:ext>
                  </a:extLst>
                </a:gridCol>
                <a:gridCol w="812800">
                  <a:extLst>
                    <a:ext uri="{9D8B030D-6E8A-4147-A177-3AD203B41FA5}">
                      <a16:colId xmlns:a16="http://schemas.microsoft.com/office/drawing/2014/main" val="20002"/>
                    </a:ext>
                  </a:extLst>
                </a:gridCol>
                <a:gridCol w="812800">
                  <a:extLst>
                    <a:ext uri="{9D8B030D-6E8A-4147-A177-3AD203B41FA5}">
                      <a16:colId xmlns:a16="http://schemas.microsoft.com/office/drawing/2014/main" val="20003"/>
                    </a:ext>
                  </a:extLst>
                </a:gridCol>
                <a:gridCol w="812800">
                  <a:extLst>
                    <a:ext uri="{9D8B030D-6E8A-4147-A177-3AD203B41FA5}">
                      <a16:colId xmlns:a16="http://schemas.microsoft.com/office/drawing/2014/main" val="20004"/>
                    </a:ext>
                  </a:extLst>
                </a:gridCol>
                <a:gridCol w="812800">
                  <a:extLst>
                    <a:ext uri="{9D8B030D-6E8A-4147-A177-3AD203B41FA5}">
                      <a16:colId xmlns:a16="http://schemas.microsoft.com/office/drawing/2014/main" val="20005"/>
                    </a:ext>
                  </a:extLst>
                </a:gridCol>
                <a:gridCol w="812800">
                  <a:extLst>
                    <a:ext uri="{9D8B030D-6E8A-4147-A177-3AD203B41FA5}">
                      <a16:colId xmlns:a16="http://schemas.microsoft.com/office/drawing/2014/main" val="20006"/>
                    </a:ext>
                  </a:extLst>
                </a:gridCol>
                <a:gridCol w="812800">
                  <a:extLst>
                    <a:ext uri="{9D8B030D-6E8A-4147-A177-3AD203B41FA5}">
                      <a16:colId xmlns:a16="http://schemas.microsoft.com/office/drawing/2014/main" val="20007"/>
                    </a:ext>
                  </a:extLst>
                </a:gridCol>
                <a:gridCol w="812800">
                  <a:extLst>
                    <a:ext uri="{9D8B030D-6E8A-4147-A177-3AD203B41FA5}">
                      <a16:colId xmlns:a16="http://schemas.microsoft.com/office/drawing/2014/main" val="20008"/>
                    </a:ext>
                  </a:extLst>
                </a:gridCol>
                <a:gridCol w="812800">
                  <a:extLst>
                    <a:ext uri="{9D8B030D-6E8A-4147-A177-3AD203B41FA5}">
                      <a16:colId xmlns:a16="http://schemas.microsoft.com/office/drawing/2014/main" val="20009"/>
                    </a:ext>
                  </a:extLst>
                </a:gridCol>
              </a:tblGrid>
              <a:tr h="400248">
                <a:tc>
                  <a:txBody>
                    <a:bodyPr/>
                    <a:lstStyle/>
                    <a:p>
                      <a:endParaRPr lang="en-US" dirty="0"/>
                    </a:p>
                  </a:txBody>
                  <a:tcPr>
                    <a:lnB w="12700" cap="flat" cmpd="sng" algn="ctr">
                      <a:solidFill>
                        <a:schemeClr val="tx1"/>
                      </a:solidFill>
                      <a:prstDash val="solid"/>
                      <a:round/>
                      <a:headEnd type="none" w="med" len="med"/>
                      <a:tailEnd type="none" w="med" len="med"/>
                    </a:lnB>
                  </a:tcPr>
                </a:tc>
                <a:tc>
                  <a:txBody>
                    <a:bodyPr/>
                    <a:lstStyle/>
                    <a:p>
                      <a:r>
                        <a:rPr lang="en-US" dirty="0"/>
                        <a:t>30</a:t>
                      </a:r>
                    </a:p>
                  </a:txBody>
                  <a:tcPr>
                    <a:lnB w="12700" cap="flat" cmpd="sng" algn="ctr">
                      <a:solidFill>
                        <a:schemeClr val="tx1"/>
                      </a:solidFill>
                      <a:prstDash val="solid"/>
                      <a:round/>
                      <a:headEnd type="none" w="med" len="med"/>
                      <a:tailEnd type="none" w="med" len="med"/>
                    </a:lnB>
                  </a:tcPr>
                </a:tc>
                <a:tc>
                  <a:txBody>
                    <a:bodyPr/>
                    <a:lstStyle/>
                    <a:p>
                      <a:r>
                        <a:rPr lang="en-US" dirty="0"/>
                        <a:t>40</a:t>
                      </a:r>
                    </a:p>
                  </a:txBody>
                  <a:tcPr>
                    <a:lnB w="12700" cap="flat" cmpd="sng" algn="ctr">
                      <a:solidFill>
                        <a:schemeClr val="tx1"/>
                      </a:solidFill>
                      <a:prstDash val="solid"/>
                      <a:round/>
                      <a:headEnd type="none" w="med" len="med"/>
                      <a:tailEnd type="none" w="med" len="med"/>
                    </a:lnB>
                  </a:tcPr>
                </a:tc>
                <a:tc>
                  <a:txBody>
                    <a:bodyPr/>
                    <a:lstStyle/>
                    <a:p>
                      <a:r>
                        <a:rPr lang="en-US" dirty="0"/>
                        <a:t>20</a:t>
                      </a:r>
                    </a:p>
                  </a:txBody>
                  <a:tcPr>
                    <a:lnB w="12700" cap="flat" cmpd="sng" algn="ctr">
                      <a:solidFill>
                        <a:schemeClr val="tx1"/>
                      </a:solidFill>
                      <a:prstDash val="solid"/>
                      <a:round/>
                      <a:headEnd type="none" w="med" len="med"/>
                      <a:tailEnd type="none" w="med" len="med"/>
                    </a:lnB>
                  </a:tcPr>
                </a:tc>
                <a:tc>
                  <a:txBody>
                    <a:bodyPr/>
                    <a:lstStyle/>
                    <a:p>
                      <a:r>
                        <a:rPr lang="en-US" dirty="0"/>
                        <a:t>80</a:t>
                      </a:r>
                    </a:p>
                  </a:txBody>
                  <a:tcPr>
                    <a:lnB w="12700" cap="flat" cmpd="sng" algn="ctr">
                      <a:solidFill>
                        <a:schemeClr val="tx1"/>
                      </a:solidFill>
                      <a:prstDash val="solid"/>
                      <a:round/>
                      <a:headEnd type="none" w="med" len="med"/>
                      <a:tailEnd type="none" w="med" len="med"/>
                    </a:lnB>
                  </a:tcPr>
                </a:tc>
                <a:tc>
                  <a:txBody>
                    <a:bodyPr/>
                    <a:lstStyle/>
                    <a:p>
                      <a:r>
                        <a:rPr lang="en-US" dirty="0"/>
                        <a:t>50</a:t>
                      </a:r>
                    </a:p>
                  </a:txBody>
                  <a:tcPr>
                    <a:lnB w="12700" cap="flat" cmpd="sng" algn="ctr">
                      <a:solidFill>
                        <a:schemeClr val="tx1"/>
                      </a:solidFill>
                      <a:prstDash val="solid"/>
                      <a:round/>
                      <a:headEnd type="none" w="med" len="med"/>
                      <a:tailEnd type="none" w="med" len="med"/>
                    </a:lnB>
                  </a:tcPr>
                </a:tc>
                <a:tc>
                  <a:txBody>
                    <a:bodyPr/>
                    <a:lstStyle/>
                    <a:p>
                      <a:r>
                        <a:rPr lang="en-US" dirty="0"/>
                        <a:t>40</a:t>
                      </a:r>
                    </a:p>
                  </a:txBody>
                  <a:tcPr>
                    <a:lnB w="12700" cap="flat" cmpd="sng" algn="ctr">
                      <a:solidFill>
                        <a:schemeClr val="tx1"/>
                      </a:solidFill>
                      <a:prstDash val="solid"/>
                      <a:round/>
                      <a:headEnd type="none" w="med" len="med"/>
                      <a:tailEnd type="none" w="med" len="med"/>
                    </a:lnB>
                  </a:tcPr>
                </a:tc>
                <a:tc>
                  <a:txBody>
                    <a:bodyPr/>
                    <a:lstStyle/>
                    <a:p>
                      <a:r>
                        <a:rPr lang="en-US" dirty="0"/>
                        <a:t>60</a:t>
                      </a:r>
                    </a:p>
                  </a:txBody>
                  <a:tcPr>
                    <a:lnB w="12700" cap="flat" cmpd="sng" algn="ctr">
                      <a:solidFill>
                        <a:schemeClr val="tx1"/>
                      </a:solidFill>
                      <a:prstDash val="solid"/>
                      <a:round/>
                      <a:headEnd type="none" w="med" len="med"/>
                      <a:tailEnd type="none" w="med" len="med"/>
                    </a:lnB>
                  </a:tcPr>
                </a:tc>
                <a:tc>
                  <a:txBody>
                    <a:bodyPr/>
                    <a:lstStyle/>
                    <a:p>
                      <a:r>
                        <a:rPr lang="en-US" dirty="0"/>
                        <a:t>90</a:t>
                      </a:r>
                    </a:p>
                  </a:txBody>
                  <a:tcPr>
                    <a:lnB w="12700" cap="flat" cmpd="sng" algn="ctr">
                      <a:solidFill>
                        <a:schemeClr val="tx1"/>
                      </a:solidFill>
                      <a:prstDash val="solid"/>
                      <a:round/>
                      <a:headEnd type="none" w="med" len="med"/>
                      <a:tailEnd type="none" w="med" len="med"/>
                    </a:lnB>
                  </a:tcPr>
                </a:tc>
                <a:tc>
                  <a:txBody>
                    <a:bodyPr/>
                    <a:lstStyle/>
                    <a:p>
                      <a:r>
                        <a:rPr lang="en-US" dirty="0"/>
                        <a:t>70</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US" dirty="0"/>
                        <a:t>  [0]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[1]</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[2]</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[3]</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[4]</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[5]</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[6]</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[7]</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[8]</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[9]</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
        <p:nvSpPr>
          <p:cNvPr id="10" name="TextBox 9">
            <a:extLst>
              <a:ext uri="{FF2B5EF4-FFF2-40B4-BE49-F238E27FC236}">
                <a16:creationId xmlns:a16="http://schemas.microsoft.com/office/drawing/2014/main" id="{20C404A0-A3CC-4CA2-9A12-1E116B5665A7}"/>
              </a:ext>
            </a:extLst>
          </p:cNvPr>
          <p:cNvSpPr txBox="1"/>
          <p:nvPr/>
        </p:nvSpPr>
        <p:spPr>
          <a:xfrm>
            <a:off x="10528391" y="1572324"/>
            <a:ext cx="875763" cy="461665"/>
          </a:xfrm>
          <a:prstGeom prst="rect">
            <a:avLst/>
          </a:prstGeom>
          <a:noFill/>
        </p:spPr>
        <p:txBody>
          <a:bodyPr wrap="square" rtlCol="0">
            <a:spAutoFit/>
          </a:bodyPr>
          <a:lstStyle/>
          <a:p>
            <a:r>
              <a:rPr lang="en-US" sz="2400" b="1" dirty="0">
                <a:solidFill>
                  <a:schemeClr val="accent1"/>
                </a:solidFill>
              </a:rPr>
              <a:t>Rear</a:t>
            </a:r>
            <a:endParaRPr lang="en-US" b="1" dirty="0">
              <a:solidFill>
                <a:schemeClr val="accent1"/>
              </a:solidFill>
            </a:endParaRPr>
          </a:p>
        </p:txBody>
      </p:sp>
      <p:sp>
        <p:nvSpPr>
          <p:cNvPr id="12" name="TextBox 11">
            <a:extLst>
              <a:ext uri="{FF2B5EF4-FFF2-40B4-BE49-F238E27FC236}">
                <a16:creationId xmlns:a16="http://schemas.microsoft.com/office/drawing/2014/main" id="{8EDC69B7-D71A-4DDA-A791-4051D6065123}"/>
              </a:ext>
            </a:extLst>
          </p:cNvPr>
          <p:cNvSpPr txBox="1"/>
          <p:nvPr/>
        </p:nvSpPr>
        <p:spPr>
          <a:xfrm>
            <a:off x="3732782" y="1589804"/>
            <a:ext cx="875763" cy="461665"/>
          </a:xfrm>
          <a:prstGeom prst="rect">
            <a:avLst/>
          </a:prstGeom>
          <a:noFill/>
        </p:spPr>
        <p:txBody>
          <a:bodyPr wrap="square" rtlCol="0">
            <a:spAutoFit/>
          </a:bodyPr>
          <a:lstStyle/>
          <a:p>
            <a:r>
              <a:rPr lang="en-US" sz="2400" b="1" dirty="0">
                <a:solidFill>
                  <a:schemeClr val="accent2"/>
                </a:solidFill>
              </a:rPr>
              <a:t>Front</a:t>
            </a:r>
            <a:endParaRPr lang="en-US" b="1" dirty="0">
              <a:solidFill>
                <a:schemeClr val="accent2"/>
              </a:solidFill>
            </a:endParaRPr>
          </a:p>
        </p:txBody>
      </p:sp>
      <p:sp>
        <p:nvSpPr>
          <p:cNvPr id="16" name="Down Arrow 14">
            <a:extLst>
              <a:ext uri="{FF2B5EF4-FFF2-40B4-BE49-F238E27FC236}">
                <a16:creationId xmlns:a16="http://schemas.microsoft.com/office/drawing/2014/main" id="{6B84ADE9-9E3A-480E-85B4-E92A7BBED017}"/>
              </a:ext>
            </a:extLst>
          </p:cNvPr>
          <p:cNvSpPr/>
          <p:nvPr/>
        </p:nvSpPr>
        <p:spPr>
          <a:xfrm>
            <a:off x="10785969" y="2037266"/>
            <a:ext cx="180304" cy="27655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Down Arrow 14">
            <a:extLst>
              <a:ext uri="{FF2B5EF4-FFF2-40B4-BE49-F238E27FC236}">
                <a16:creationId xmlns:a16="http://schemas.microsoft.com/office/drawing/2014/main" id="{8A31B1EF-D46B-43C8-A265-6467FCC5A6E7}"/>
              </a:ext>
            </a:extLst>
          </p:cNvPr>
          <p:cNvSpPr/>
          <p:nvPr/>
        </p:nvSpPr>
        <p:spPr>
          <a:xfrm rot="7514711">
            <a:off x="6770650" y="5818937"/>
            <a:ext cx="180304" cy="276552"/>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1" name="Circle: Hollow 20">
            <a:extLst>
              <a:ext uri="{FF2B5EF4-FFF2-40B4-BE49-F238E27FC236}">
                <a16:creationId xmlns:a16="http://schemas.microsoft.com/office/drawing/2014/main" id="{1C58AEBC-F92C-4367-8F3B-468E8386AC8C}"/>
              </a:ext>
            </a:extLst>
          </p:cNvPr>
          <p:cNvSpPr/>
          <p:nvPr/>
        </p:nvSpPr>
        <p:spPr>
          <a:xfrm>
            <a:off x="5362575" y="4756544"/>
            <a:ext cx="1466850" cy="1524000"/>
          </a:xfrm>
          <a:prstGeom prst="donu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dirty="0">
              <a:solidFill>
                <a:schemeClr val="tx1"/>
              </a:solidFill>
            </a:endParaRPr>
          </a:p>
        </p:txBody>
      </p:sp>
      <p:cxnSp>
        <p:nvCxnSpPr>
          <p:cNvPr id="23" name="Straight Connector 22">
            <a:extLst>
              <a:ext uri="{FF2B5EF4-FFF2-40B4-BE49-F238E27FC236}">
                <a16:creationId xmlns:a16="http://schemas.microsoft.com/office/drawing/2014/main" id="{973B7D34-3CEA-4046-9D96-CE1FB609D89C}"/>
              </a:ext>
            </a:extLst>
          </p:cNvPr>
          <p:cNvCxnSpPr>
            <a:cxnSpLocks/>
          </p:cNvCxnSpPr>
          <p:nvPr/>
        </p:nvCxnSpPr>
        <p:spPr>
          <a:xfrm>
            <a:off x="6463437" y="5620144"/>
            <a:ext cx="331927" cy="110096"/>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C138586-029C-4B3B-9243-6610256532C6}"/>
              </a:ext>
            </a:extLst>
          </p:cNvPr>
          <p:cNvCxnSpPr>
            <a:cxnSpLocks/>
          </p:cNvCxnSpPr>
          <p:nvPr/>
        </p:nvCxnSpPr>
        <p:spPr>
          <a:xfrm flipV="1">
            <a:off x="6261204" y="4907280"/>
            <a:ext cx="210106" cy="255664"/>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249CDD9-88F7-4816-B6FC-32A889547D03}"/>
              </a:ext>
            </a:extLst>
          </p:cNvPr>
          <p:cNvCxnSpPr/>
          <p:nvPr/>
        </p:nvCxnSpPr>
        <p:spPr>
          <a:xfrm>
            <a:off x="5362575" y="5520208"/>
            <a:ext cx="36766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50A8CAB-B590-4D60-B08D-002478B60D07}"/>
              </a:ext>
            </a:extLst>
          </p:cNvPr>
          <p:cNvCxnSpPr>
            <a:cxnSpLocks/>
            <a:stCxn id="21" idx="1"/>
          </p:cNvCxnSpPr>
          <p:nvPr/>
        </p:nvCxnSpPr>
        <p:spPr>
          <a:xfrm>
            <a:off x="5577390" y="4960491"/>
            <a:ext cx="284930" cy="221691"/>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FD138E5-7A31-48D9-99BC-4BF4D2777C66}"/>
              </a:ext>
            </a:extLst>
          </p:cNvPr>
          <p:cNvCxnSpPr>
            <a:cxnSpLocks/>
          </p:cNvCxnSpPr>
          <p:nvPr/>
        </p:nvCxnSpPr>
        <p:spPr>
          <a:xfrm flipV="1">
            <a:off x="6096000" y="5913575"/>
            <a:ext cx="0" cy="359683"/>
          </a:xfrm>
          <a:prstGeom prst="line">
            <a:avLst/>
          </a:prstGeom>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464CAFB8-CB0C-400E-B457-0C5FAD092F83}"/>
              </a:ext>
            </a:extLst>
          </p:cNvPr>
          <p:cNvSpPr txBox="1"/>
          <p:nvPr/>
        </p:nvSpPr>
        <p:spPr>
          <a:xfrm>
            <a:off x="6386831" y="5162944"/>
            <a:ext cx="483363" cy="369332"/>
          </a:xfrm>
          <a:prstGeom prst="rect">
            <a:avLst/>
          </a:prstGeom>
          <a:noFill/>
        </p:spPr>
        <p:txBody>
          <a:bodyPr wrap="square" rtlCol="0">
            <a:spAutoFit/>
          </a:bodyPr>
          <a:lstStyle/>
          <a:p>
            <a:r>
              <a:rPr lang="en-IN" dirty="0"/>
              <a:t> </a:t>
            </a:r>
            <a:r>
              <a:rPr lang="en-IN" sz="1200" dirty="0">
                <a:latin typeface="Times New Roman" panose="02020603050405020304" pitchFamily="18" charset="0"/>
                <a:cs typeface="Times New Roman" panose="02020603050405020304" pitchFamily="18" charset="0"/>
              </a:rPr>
              <a:t>c[0]</a:t>
            </a:r>
          </a:p>
        </p:txBody>
      </p:sp>
      <p:sp>
        <p:nvSpPr>
          <p:cNvPr id="35" name="TextBox 34">
            <a:extLst>
              <a:ext uri="{FF2B5EF4-FFF2-40B4-BE49-F238E27FC236}">
                <a16:creationId xmlns:a16="http://schemas.microsoft.com/office/drawing/2014/main" id="{9F432D4B-96E5-4414-8CF2-C12760083261}"/>
              </a:ext>
            </a:extLst>
          </p:cNvPr>
          <p:cNvSpPr txBox="1"/>
          <p:nvPr/>
        </p:nvSpPr>
        <p:spPr>
          <a:xfrm>
            <a:off x="5328526" y="5099454"/>
            <a:ext cx="483363" cy="369332"/>
          </a:xfrm>
          <a:prstGeom prst="rect">
            <a:avLst/>
          </a:prstGeom>
          <a:noFill/>
        </p:spPr>
        <p:txBody>
          <a:bodyPr wrap="square" rtlCol="0">
            <a:spAutoFit/>
          </a:bodyPr>
          <a:lstStyle/>
          <a:p>
            <a:r>
              <a:rPr lang="en-IN" dirty="0"/>
              <a:t> </a:t>
            </a:r>
            <a:r>
              <a:rPr lang="en-IN" sz="1200" dirty="0">
                <a:latin typeface="Times New Roman" panose="02020603050405020304" pitchFamily="18" charset="0"/>
                <a:cs typeface="Times New Roman" panose="02020603050405020304" pitchFamily="18" charset="0"/>
              </a:rPr>
              <a:t>c[3]</a:t>
            </a:r>
          </a:p>
        </p:txBody>
      </p:sp>
      <p:sp>
        <p:nvSpPr>
          <p:cNvPr id="37" name="TextBox 36">
            <a:extLst>
              <a:ext uri="{FF2B5EF4-FFF2-40B4-BE49-F238E27FC236}">
                <a16:creationId xmlns:a16="http://schemas.microsoft.com/office/drawing/2014/main" id="{FE0389E9-2435-4FA0-A5AE-6A04ABD0E3E4}"/>
              </a:ext>
            </a:extLst>
          </p:cNvPr>
          <p:cNvSpPr txBox="1"/>
          <p:nvPr/>
        </p:nvSpPr>
        <p:spPr>
          <a:xfrm>
            <a:off x="5441888" y="5724084"/>
            <a:ext cx="483363" cy="369332"/>
          </a:xfrm>
          <a:prstGeom prst="rect">
            <a:avLst/>
          </a:prstGeom>
          <a:noFill/>
        </p:spPr>
        <p:txBody>
          <a:bodyPr wrap="square" rtlCol="0">
            <a:spAutoFit/>
          </a:bodyPr>
          <a:lstStyle/>
          <a:p>
            <a:r>
              <a:rPr lang="en-IN" dirty="0"/>
              <a:t> </a:t>
            </a:r>
            <a:r>
              <a:rPr lang="en-IN" sz="1200" dirty="0">
                <a:latin typeface="Times New Roman" panose="02020603050405020304" pitchFamily="18" charset="0"/>
                <a:cs typeface="Times New Roman" panose="02020603050405020304" pitchFamily="18" charset="0"/>
              </a:rPr>
              <a:t>c[2]</a:t>
            </a:r>
          </a:p>
        </p:txBody>
      </p:sp>
      <p:sp>
        <p:nvSpPr>
          <p:cNvPr id="39" name="TextBox 38">
            <a:extLst>
              <a:ext uri="{FF2B5EF4-FFF2-40B4-BE49-F238E27FC236}">
                <a16:creationId xmlns:a16="http://schemas.microsoft.com/office/drawing/2014/main" id="{525D240F-AA4A-44A2-A11A-B9E4BA60F149}"/>
              </a:ext>
            </a:extLst>
          </p:cNvPr>
          <p:cNvSpPr txBox="1"/>
          <p:nvPr/>
        </p:nvSpPr>
        <p:spPr>
          <a:xfrm>
            <a:off x="6174207" y="5711584"/>
            <a:ext cx="483363" cy="369332"/>
          </a:xfrm>
          <a:prstGeom prst="rect">
            <a:avLst/>
          </a:prstGeom>
          <a:noFill/>
        </p:spPr>
        <p:txBody>
          <a:bodyPr wrap="square" rtlCol="0">
            <a:spAutoFit/>
          </a:bodyPr>
          <a:lstStyle/>
          <a:p>
            <a:r>
              <a:rPr lang="en-IN" dirty="0"/>
              <a:t> </a:t>
            </a:r>
            <a:r>
              <a:rPr lang="en-IN" sz="1200" dirty="0">
                <a:latin typeface="Times New Roman" panose="02020603050405020304" pitchFamily="18" charset="0"/>
                <a:cs typeface="Times New Roman" panose="02020603050405020304" pitchFamily="18" charset="0"/>
              </a:rPr>
              <a:t>c[1]</a:t>
            </a:r>
          </a:p>
        </p:txBody>
      </p:sp>
      <p:sp>
        <p:nvSpPr>
          <p:cNvPr id="41" name="TextBox 40">
            <a:extLst>
              <a:ext uri="{FF2B5EF4-FFF2-40B4-BE49-F238E27FC236}">
                <a16:creationId xmlns:a16="http://schemas.microsoft.com/office/drawing/2014/main" id="{19FE2D17-9B0E-4040-B34A-61E0109E80D2}"/>
              </a:ext>
            </a:extLst>
          </p:cNvPr>
          <p:cNvSpPr txBox="1"/>
          <p:nvPr/>
        </p:nvSpPr>
        <p:spPr>
          <a:xfrm>
            <a:off x="5785022" y="4756544"/>
            <a:ext cx="483363" cy="369332"/>
          </a:xfrm>
          <a:prstGeom prst="rect">
            <a:avLst/>
          </a:prstGeom>
          <a:noFill/>
        </p:spPr>
        <p:txBody>
          <a:bodyPr wrap="square" rtlCol="0">
            <a:spAutoFit/>
          </a:bodyPr>
          <a:lstStyle/>
          <a:p>
            <a:r>
              <a:rPr lang="en-IN" dirty="0"/>
              <a:t> </a:t>
            </a:r>
            <a:r>
              <a:rPr lang="en-IN" sz="1200" dirty="0">
                <a:latin typeface="Times New Roman" panose="02020603050405020304" pitchFamily="18" charset="0"/>
                <a:cs typeface="Times New Roman" panose="02020603050405020304" pitchFamily="18" charset="0"/>
              </a:rPr>
              <a:t>c[4]</a:t>
            </a:r>
          </a:p>
        </p:txBody>
      </p:sp>
      <p:sp>
        <p:nvSpPr>
          <p:cNvPr id="43" name="Down Arrow 14">
            <a:extLst>
              <a:ext uri="{FF2B5EF4-FFF2-40B4-BE49-F238E27FC236}">
                <a16:creationId xmlns:a16="http://schemas.microsoft.com/office/drawing/2014/main" id="{6837B566-54E2-48D7-882C-FCAB73B51900}"/>
              </a:ext>
            </a:extLst>
          </p:cNvPr>
          <p:cNvSpPr/>
          <p:nvPr/>
        </p:nvSpPr>
        <p:spPr>
          <a:xfrm>
            <a:off x="4003292" y="2022120"/>
            <a:ext cx="180304" cy="276552"/>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B7714E97-B4C2-47CF-A829-B86D38AFDA2E}"/>
              </a:ext>
            </a:extLst>
          </p:cNvPr>
          <p:cNvSpPr txBox="1"/>
          <p:nvPr/>
        </p:nvSpPr>
        <p:spPr>
          <a:xfrm>
            <a:off x="6906678" y="5875341"/>
            <a:ext cx="875763" cy="461665"/>
          </a:xfrm>
          <a:prstGeom prst="rect">
            <a:avLst/>
          </a:prstGeom>
          <a:noFill/>
        </p:spPr>
        <p:txBody>
          <a:bodyPr wrap="square" rtlCol="0">
            <a:spAutoFit/>
          </a:bodyPr>
          <a:lstStyle/>
          <a:p>
            <a:r>
              <a:rPr lang="en-US" sz="2400" b="1" dirty="0">
                <a:solidFill>
                  <a:schemeClr val="accent2"/>
                </a:solidFill>
              </a:rPr>
              <a:t>Front</a:t>
            </a:r>
            <a:endParaRPr lang="en-US" b="1" dirty="0">
              <a:solidFill>
                <a:schemeClr val="accent2"/>
              </a:solidFill>
            </a:endParaRPr>
          </a:p>
        </p:txBody>
      </p:sp>
      <p:sp>
        <p:nvSpPr>
          <p:cNvPr id="47" name="TextBox 46">
            <a:extLst>
              <a:ext uri="{FF2B5EF4-FFF2-40B4-BE49-F238E27FC236}">
                <a16:creationId xmlns:a16="http://schemas.microsoft.com/office/drawing/2014/main" id="{8B53EC57-7E1A-4FFB-8AC8-26E3F5292E04}"/>
              </a:ext>
            </a:extLst>
          </p:cNvPr>
          <p:cNvSpPr txBox="1"/>
          <p:nvPr/>
        </p:nvSpPr>
        <p:spPr>
          <a:xfrm>
            <a:off x="5150940" y="4374783"/>
            <a:ext cx="875763" cy="461665"/>
          </a:xfrm>
          <a:prstGeom prst="rect">
            <a:avLst/>
          </a:prstGeom>
          <a:noFill/>
        </p:spPr>
        <p:txBody>
          <a:bodyPr wrap="square" rtlCol="0">
            <a:spAutoFit/>
          </a:bodyPr>
          <a:lstStyle/>
          <a:p>
            <a:r>
              <a:rPr lang="en-US" sz="2400" b="1" dirty="0">
                <a:solidFill>
                  <a:schemeClr val="accent1"/>
                </a:solidFill>
              </a:rPr>
              <a:t>Rear</a:t>
            </a:r>
            <a:endParaRPr lang="en-US" b="1" dirty="0">
              <a:solidFill>
                <a:schemeClr val="accent1"/>
              </a:solidFill>
            </a:endParaRPr>
          </a:p>
        </p:txBody>
      </p:sp>
      <p:sp>
        <p:nvSpPr>
          <p:cNvPr id="49" name="Down Arrow 14">
            <a:extLst>
              <a:ext uri="{FF2B5EF4-FFF2-40B4-BE49-F238E27FC236}">
                <a16:creationId xmlns:a16="http://schemas.microsoft.com/office/drawing/2014/main" id="{02229889-A3F8-4709-B7B6-F00B7BC333A4}"/>
              </a:ext>
            </a:extLst>
          </p:cNvPr>
          <p:cNvSpPr/>
          <p:nvPr/>
        </p:nvSpPr>
        <p:spPr>
          <a:xfrm>
            <a:off x="5885026" y="4505680"/>
            <a:ext cx="180304" cy="27655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1E617DEE-F03C-4771-B500-72B747F5EFD1}"/>
              </a:ext>
            </a:extLst>
          </p:cNvPr>
          <p:cNvSpPr>
            <a:spLocks noGrp="1"/>
          </p:cNvSpPr>
          <p:nvPr>
            <p:ph type="ftr" sz="quarter" idx="11"/>
          </p:nvPr>
        </p:nvSpPr>
        <p:spPr/>
        <p:txBody>
          <a:bodyPr/>
          <a:lstStyle/>
          <a:p>
            <a:r>
              <a:rPr lang="en-IN"/>
              <a:t>Dr Somaraju Suvvari                                                                                                        NITP -- CS3401</a:t>
            </a:r>
          </a:p>
        </p:txBody>
      </p:sp>
      <p:sp>
        <p:nvSpPr>
          <p:cNvPr id="6" name="Slide Number Placeholder 5">
            <a:extLst>
              <a:ext uri="{FF2B5EF4-FFF2-40B4-BE49-F238E27FC236}">
                <a16:creationId xmlns:a16="http://schemas.microsoft.com/office/drawing/2014/main" id="{BE79122F-CCC3-4577-AF6A-7B225C8D9B61}"/>
              </a:ext>
            </a:extLst>
          </p:cNvPr>
          <p:cNvSpPr>
            <a:spLocks noGrp="1"/>
          </p:cNvSpPr>
          <p:nvPr>
            <p:ph type="sldNum" sz="quarter" idx="12"/>
          </p:nvPr>
        </p:nvSpPr>
        <p:spPr/>
        <p:txBody>
          <a:bodyPr/>
          <a:lstStyle/>
          <a:p>
            <a:fld id="{11B1A458-33C9-4BF4-B91A-A10851AC5830}" type="slidenum">
              <a:rPr lang="en-IN" smtClean="0"/>
              <a:t>8</a:t>
            </a:fld>
            <a:endParaRPr lang="en-IN"/>
          </a:p>
        </p:txBody>
      </p:sp>
    </p:spTree>
    <p:extLst>
      <p:ext uri="{BB962C8B-B14F-4D97-AF65-F5344CB8AC3E}">
        <p14:creationId xmlns:p14="http://schemas.microsoft.com/office/powerpoint/2010/main" val="6916647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341084"/>
          </a:xfrm>
        </p:spPr>
        <p:txBody>
          <a:bodyPr>
            <a:normAutofit fontScale="90000"/>
          </a:bodyPr>
          <a:lstStyle/>
          <a:p>
            <a:pPr algn="ctr"/>
            <a:r>
              <a:rPr lang="en-US" dirty="0">
                <a:latin typeface="Times New Roman" panose="02020603050405020304" pitchFamily="18" charset="0"/>
                <a:cs typeface="Times New Roman" panose="02020603050405020304" pitchFamily="18" charset="0"/>
              </a:rPr>
              <a:t>Types of Queue</a:t>
            </a:r>
          </a:p>
        </p:txBody>
      </p:sp>
      <p:sp>
        <p:nvSpPr>
          <p:cNvPr id="3" name="Content Placeholder 2"/>
          <p:cNvSpPr>
            <a:spLocks noGrp="1"/>
          </p:cNvSpPr>
          <p:nvPr>
            <p:ph idx="1"/>
          </p:nvPr>
        </p:nvSpPr>
        <p:spPr>
          <a:xfrm>
            <a:off x="553720" y="1036320"/>
            <a:ext cx="10850434" cy="5364479"/>
          </a:xfrm>
        </p:spPr>
        <p:txBody>
          <a:bodyPr>
            <a:normAutofit/>
          </a:bodyPr>
          <a:lstStyle/>
          <a:p>
            <a:pPr marL="514350" indent="-514350">
              <a:buFont typeface="+mj-lt"/>
              <a:buAutoNum type="arabicPeriod"/>
            </a:pPr>
            <a:endParaRPr lang="en-US" sz="2400"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US" sz="2400" dirty="0">
                <a:latin typeface="Times New Roman" panose="02020603050405020304" pitchFamily="18" charset="0"/>
                <a:cs typeface="Times New Roman" panose="02020603050405020304" pitchFamily="18" charset="0"/>
              </a:rPr>
              <a:t>Deque (Doubly Ended Queue)  -  It is a Queue where the insertion and deletion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operations are performed at both ends.</a:t>
            </a:r>
          </a:p>
          <a:p>
            <a:pPr marL="514350" indent="-514350">
              <a:buFont typeface="+mj-lt"/>
              <a:buAutoNum type="arabicPeriod"/>
            </a:pPr>
            <a:endParaRPr lang="en-US" sz="2400" dirty="0">
              <a:latin typeface="Times New Roman" panose="02020603050405020304" pitchFamily="18" charset="0"/>
              <a:cs typeface="Times New Roman" panose="02020603050405020304" pitchFamily="18" charset="0"/>
            </a:endParaRPr>
          </a:p>
          <a:p>
            <a:pPr marL="514350" indent="-514350">
              <a:buFont typeface="+mj-lt"/>
              <a:buAutoNum type="arabicPeriod"/>
            </a:pPr>
            <a:endParaRPr lang="en-US" sz="2400" dirty="0">
              <a:latin typeface="Times New Roman" panose="02020603050405020304" pitchFamily="18" charset="0"/>
              <a:cs typeface="Times New Roman" panose="02020603050405020304" pitchFamily="18" charset="0"/>
            </a:endParaRPr>
          </a:p>
          <a:p>
            <a:pPr marL="514350" indent="-514350">
              <a:buFont typeface="+mj-lt"/>
              <a:buAutoNum type="arabicPeriod"/>
            </a:pPr>
            <a:endParaRPr lang="en-US" sz="2400" dirty="0">
              <a:latin typeface="Times New Roman" panose="02020603050405020304" pitchFamily="18" charset="0"/>
              <a:cs typeface="Times New Roman" panose="02020603050405020304" pitchFamily="18" charset="0"/>
            </a:endParaRPr>
          </a:p>
          <a:p>
            <a:pPr marL="514350" indent="-514350">
              <a:buFont typeface="+mj-lt"/>
              <a:buAutoNum type="arabicPeriod"/>
            </a:pPr>
            <a:endParaRPr lang="en-US" sz="2400"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US" sz="2400" dirty="0">
                <a:latin typeface="Times New Roman" panose="02020603050405020304" pitchFamily="18" charset="0"/>
                <a:cs typeface="Times New Roman" panose="02020603050405020304" pitchFamily="18" charset="0"/>
              </a:rPr>
              <a:t>Priority Queue –   In priority queues the items are associated with a value called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priority. When you perform delete, first delete the highest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priority one before deleting any lower priority item.</a:t>
            </a:r>
          </a:p>
        </p:txBody>
      </p:sp>
      <p:graphicFrame>
        <p:nvGraphicFramePr>
          <p:cNvPr id="7" name="Table 6">
            <a:extLst>
              <a:ext uri="{FF2B5EF4-FFF2-40B4-BE49-F238E27FC236}">
                <a16:creationId xmlns:a16="http://schemas.microsoft.com/office/drawing/2014/main" id="{04F8CD44-7079-41A7-BC27-A5ADEE279528}"/>
              </a:ext>
            </a:extLst>
          </p:cNvPr>
          <p:cNvGraphicFramePr>
            <a:graphicFrameLocks noGrp="1"/>
          </p:cNvGraphicFramePr>
          <p:nvPr>
            <p:extLst>
              <p:ext uri="{D42A27DB-BD31-4B8C-83A1-F6EECF244321}">
                <p14:modId xmlns:p14="http://schemas.microsoft.com/office/powerpoint/2010/main" val="172647860"/>
              </p:ext>
            </p:extLst>
          </p:nvPr>
        </p:nvGraphicFramePr>
        <p:xfrm>
          <a:off x="1935058" y="2784051"/>
          <a:ext cx="8128000" cy="741680"/>
        </p:xfrm>
        <a:graphic>
          <a:graphicData uri="http://schemas.openxmlformats.org/drawingml/2006/table">
            <a:tbl>
              <a:tblPr firstRow="1" bandRow="1">
                <a:tableStyleId>{5940675A-B579-460E-94D1-54222C63F5DA}</a:tableStyleId>
              </a:tblPr>
              <a:tblGrid>
                <a:gridCol w="812800">
                  <a:extLst>
                    <a:ext uri="{9D8B030D-6E8A-4147-A177-3AD203B41FA5}">
                      <a16:colId xmlns:a16="http://schemas.microsoft.com/office/drawing/2014/main" val="20000"/>
                    </a:ext>
                  </a:extLst>
                </a:gridCol>
                <a:gridCol w="812800">
                  <a:extLst>
                    <a:ext uri="{9D8B030D-6E8A-4147-A177-3AD203B41FA5}">
                      <a16:colId xmlns:a16="http://schemas.microsoft.com/office/drawing/2014/main" val="20001"/>
                    </a:ext>
                  </a:extLst>
                </a:gridCol>
                <a:gridCol w="812800">
                  <a:extLst>
                    <a:ext uri="{9D8B030D-6E8A-4147-A177-3AD203B41FA5}">
                      <a16:colId xmlns:a16="http://schemas.microsoft.com/office/drawing/2014/main" val="20002"/>
                    </a:ext>
                  </a:extLst>
                </a:gridCol>
                <a:gridCol w="812800">
                  <a:extLst>
                    <a:ext uri="{9D8B030D-6E8A-4147-A177-3AD203B41FA5}">
                      <a16:colId xmlns:a16="http://schemas.microsoft.com/office/drawing/2014/main" val="20003"/>
                    </a:ext>
                  </a:extLst>
                </a:gridCol>
                <a:gridCol w="812800">
                  <a:extLst>
                    <a:ext uri="{9D8B030D-6E8A-4147-A177-3AD203B41FA5}">
                      <a16:colId xmlns:a16="http://schemas.microsoft.com/office/drawing/2014/main" val="20004"/>
                    </a:ext>
                  </a:extLst>
                </a:gridCol>
                <a:gridCol w="812800">
                  <a:extLst>
                    <a:ext uri="{9D8B030D-6E8A-4147-A177-3AD203B41FA5}">
                      <a16:colId xmlns:a16="http://schemas.microsoft.com/office/drawing/2014/main" val="20005"/>
                    </a:ext>
                  </a:extLst>
                </a:gridCol>
                <a:gridCol w="812800">
                  <a:extLst>
                    <a:ext uri="{9D8B030D-6E8A-4147-A177-3AD203B41FA5}">
                      <a16:colId xmlns:a16="http://schemas.microsoft.com/office/drawing/2014/main" val="20006"/>
                    </a:ext>
                  </a:extLst>
                </a:gridCol>
                <a:gridCol w="812800">
                  <a:extLst>
                    <a:ext uri="{9D8B030D-6E8A-4147-A177-3AD203B41FA5}">
                      <a16:colId xmlns:a16="http://schemas.microsoft.com/office/drawing/2014/main" val="20007"/>
                    </a:ext>
                  </a:extLst>
                </a:gridCol>
                <a:gridCol w="812800">
                  <a:extLst>
                    <a:ext uri="{9D8B030D-6E8A-4147-A177-3AD203B41FA5}">
                      <a16:colId xmlns:a16="http://schemas.microsoft.com/office/drawing/2014/main" val="20008"/>
                    </a:ext>
                  </a:extLst>
                </a:gridCol>
                <a:gridCol w="812800">
                  <a:extLst>
                    <a:ext uri="{9D8B030D-6E8A-4147-A177-3AD203B41FA5}">
                      <a16:colId xmlns:a16="http://schemas.microsoft.com/office/drawing/2014/main" val="20009"/>
                    </a:ext>
                  </a:extLst>
                </a:gridCol>
              </a:tblGrid>
              <a:tr h="370840">
                <a:tc>
                  <a:txBody>
                    <a:bodyPr/>
                    <a:lstStyle/>
                    <a:p>
                      <a:endParaRPr lang="en-US" dirty="0"/>
                    </a:p>
                  </a:txBody>
                  <a:tcPr>
                    <a:lnB w="12700" cap="flat" cmpd="sng" algn="ctr">
                      <a:solidFill>
                        <a:schemeClr val="tx1"/>
                      </a:solidFill>
                      <a:prstDash val="solid"/>
                      <a:round/>
                      <a:headEnd type="none" w="med" len="med"/>
                      <a:tailEnd type="none" w="med" len="med"/>
                    </a:lnB>
                  </a:tcPr>
                </a:tc>
                <a:tc>
                  <a:txBody>
                    <a:bodyPr/>
                    <a:lstStyle/>
                    <a:p>
                      <a:endParaRPr lang="en-US"/>
                    </a:p>
                  </a:txBody>
                  <a:tcPr>
                    <a:lnB w="12700" cap="flat" cmpd="sng" algn="ctr">
                      <a:solidFill>
                        <a:schemeClr val="tx1"/>
                      </a:solidFill>
                      <a:prstDash val="solid"/>
                      <a:round/>
                      <a:headEnd type="none" w="med" len="med"/>
                      <a:tailEnd type="none" w="med" len="med"/>
                    </a:lnB>
                  </a:tcPr>
                </a:tc>
                <a:tc>
                  <a:txBody>
                    <a:bodyPr/>
                    <a:lstStyle/>
                    <a:p>
                      <a:endParaRPr lang="en-US" dirty="0"/>
                    </a:p>
                  </a:txBody>
                  <a:tcPr>
                    <a:lnB w="12700" cap="flat" cmpd="sng" algn="ctr">
                      <a:solidFill>
                        <a:schemeClr val="tx1"/>
                      </a:solidFill>
                      <a:prstDash val="solid"/>
                      <a:round/>
                      <a:headEnd type="none" w="med" len="med"/>
                      <a:tailEnd type="none" w="med" len="med"/>
                    </a:lnB>
                  </a:tcPr>
                </a:tc>
                <a:tc>
                  <a:txBody>
                    <a:bodyPr/>
                    <a:lstStyle/>
                    <a:p>
                      <a:endParaRPr lang="en-US"/>
                    </a:p>
                  </a:txBody>
                  <a:tcPr>
                    <a:lnB w="12700" cap="flat" cmpd="sng" algn="ctr">
                      <a:solidFill>
                        <a:schemeClr val="tx1"/>
                      </a:solidFill>
                      <a:prstDash val="solid"/>
                      <a:round/>
                      <a:headEnd type="none" w="med" len="med"/>
                      <a:tailEnd type="none" w="med" len="med"/>
                    </a:lnB>
                  </a:tcPr>
                </a:tc>
                <a:tc>
                  <a:txBody>
                    <a:bodyPr/>
                    <a:lstStyle/>
                    <a:p>
                      <a:endParaRPr lang="en-US"/>
                    </a:p>
                  </a:txBody>
                  <a:tcPr>
                    <a:lnB w="12700" cap="flat" cmpd="sng" algn="ctr">
                      <a:solidFill>
                        <a:schemeClr val="tx1"/>
                      </a:solidFill>
                      <a:prstDash val="solid"/>
                      <a:round/>
                      <a:headEnd type="none" w="med" len="med"/>
                      <a:tailEnd type="none" w="med" len="med"/>
                    </a:lnB>
                  </a:tcPr>
                </a:tc>
                <a:tc>
                  <a:txBody>
                    <a:bodyPr/>
                    <a:lstStyle/>
                    <a:p>
                      <a:endParaRPr lang="en-US"/>
                    </a:p>
                  </a:txBody>
                  <a:tcPr>
                    <a:lnB w="12700" cap="flat" cmpd="sng" algn="ctr">
                      <a:solidFill>
                        <a:schemeClr val="tx1"/>
                      </a:solidFill>
                      <a:prstDash val="solid"/>
                      <a:round/>
                      <a:headEnd type="none" w="med" len="med"/>
                      <a:tailEnd type="none" w="med" len="med"/>
                    </a:lnB>
                  </a:tcPr>
                </a:tc>
                <a:tc>
                  <a:txBody>
                    <a:bodyPr/>
                    <a:lstStyle/>
                    <a:p>
                      <a:endParaRPr lang="en-US" dirty="0"/>
                    </a:p>
                  </a:txBody>
                  <a:tcPr>
                    <a:lnB w="12700" cap="flat" cmpd="sng" algn="ctr">
                      <a:solidFill>
                        <a:schemeClr val="tx1"/>
                      </a:solidFill>
                      <a:prstDash val="solid"/>
                      <a:round/>
                      <a:headEnd type="none" w="med" len="med"/>
                      <a:tailEnd type="none" w="med" len="med"/>
                    </a:lnB>
                  </a:tcPr>
                </a:tc>
                <a:tc>
                  <a:txBody>
                    <a:bodyPr/>
                    <a:lstStyle/>
                    <a:p>
                      <a:endParaRPr lang="en-US"/>
                    </a:p>
                  </a:txBody>
                  <a:tcPr>
                    <a:lnB w="12700" cap="flat" cmpd="sng" algn="ctr">
                      <a:solidFill>
                        <a:schemeClr val="tx1"/>
                      </a:solidFill>
                      <a:prstDash val="solid"/>
                      <a:round/>
                      <a:headEnd type="none" w="med" len="med"/>
                      <a:tailEnd type="none" w="med" len="med"/>
                    </a:lnB>
                  </a:tcPr>
                </a:tc>
                <a:tc>
                  <a:txBody>
                    <a:bodyPr/>
                    <a:lstStyle/>
                    <a:p>
                      <a:endParaRPr lang="en-US"/>
                    </a:p>
                  </a:txBody>
                  <a:tcPr>
                    <a:lnB w="12700" cap="flat" cmpd="sng" algn="ctr">
                      <a:solidFill>
                        <a:schemeClr val="tx1"/>
                      </a:solidFill>
                      <a:prstDash val="solid"/>
                      <a:round/>
                      <a:headEnd type="none" w="med" len="med"/>
                      <a:tailEnd type="none" w="med" len="med"/>
                    </a:lnB>
                  </a:tcPr>
                </a:tc>
                <a:tc>
                  <a:txBody>
                    <a:bodyPr/>
                    <a:lstStyle/>
                    <a:p>
                      <a:endParaRPr lang="en-US"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US" dirty="0"/>
                        <a:t>  [0]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[1]</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[2]</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[3]</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[4]</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[5]</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[6]</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[7]</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[8]</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[9]</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
        <p:nvSpPr>
          <p:cNvPr id="9" name="TextBox 8">
            <a:extLst>
              <a:ext uri="{FF2B5EF4-FFF2-40B4-BE49-F238E27FC236}">
                <a16:creationId xmlns:a16="http://schemas.microsoft.com/office/drawing/2014/main" id="{183017D6-224D-4F4F-A085-1440E96BACC0}"/>
              </a:ext>
            </a:extLst>
          </p:cNvPr>
          <p:cNvSpPr txBox="1"/>
          <p:nvPr/>
        </p:nvSpPr>
        <p:spPr>
          <a:xfrm>
            <a:off x="7013834" y="2084129"/>
            <a:ext cx="1234427" cy="461665"/>
          </a:xfrm>
          <a:prstGeom prst="rect">
            <a:avLst/>
          </a:prstGeom>
          <a:noFill/>
        </p:spPr>
        <p:txBody>
          <a:bodyPr wrap="square" rtlCol="0">
            <a:spAutoFit/>
          </a:bodyPr>
          <a:lstStyle/>
          <a:p>
            <a:r>
              <a:rPr lang="en-US" sz="2400" b="1" dirty="0">
                <a:solidFill>
                  <a:schemeClr val="accent1"/>
                </a:solidFill>
              </a:rPr>
              <a:t>Rear-2</a:t>
            </a:r>
            <a:endParaRPr lang="en-US" b="1" dirty="0">
              <a:solidFill>
                <a:schemeClr val="accent1"/>
              </a:solidFill>
            </a:endParaRPr>
          </a:p>
        </p:txBody>
      </p:sp>
      <p:sp>
        <p:nvSpPr>
          <p:cNvPr id="11" name="TextBox 10">
            <a:extLst>
              <a:ext uri="{FF2B5EF4-FFF2-40B4-BE49-F238E27FC236}">
                <a16:creationId xmlns:a16="http://schemas.microsoft.com/office/drawing/2014/main" id="{FD3853E6-E9AE-49FC-9B64-081340B06776}"/>
              </a:ext>
            </a:extLst>
          </p:cNvPr>
          <p:cNvSpPr txBox="1"/>
          <p:nvPr/>
        </p:nvSpPr>
        <p:spPr>
          <a:xfrm>
            <a:off x="1935058" y="1992276"/>
            <a:ext cx="1386640" cy="461665"/>
          </a:xfrm>
          <a:prstGeom prst="rect">
            <a:avLst/>
          </a:prstGeom>
          <a:noFill/>
        </p:spPr>
        <p:txBody>
          <a:bodyPr wrap="square" rtlCol="0">
            <a:spAutoFit/>
          </a:bodyPr>
          <a:lstStyle/>
          <a:p>
            <a:r>
              <a:rPr lang="en-US" sz="2400" b="1" dirty="0">
                <a:solidFill>
                  <a:schemeClr val="accent2"/>
                </a:solidFill>
              </a:rPr>
              <a:t>Front - 1</a:t>
            </a:r>
            <a:endParaRPr lang="en-US" b="1" dirty="0">
              <a:solidFill>
                <a:schemeClr val="accent2"/>
              </a:solidFill>
            </a:endParaRPr>
          </a:p>
        </p:txBody>
      </p:sp>
      <p:sp>
        <p:nvSpPr>
          <p:cNvPr id="15" name="Down Arrow 14">
            <a:extLst>
              <a:ext uri="{FF2B5EF4-FFF2-40B4-BE49-F238E27FC236}">
                <a16:creationId xmlns:a16="http://schemas.microsoft.com/office/drawing/2014/main" id="{291EC677-92AD-489F-8038-7767E1B39BAF}"/>
              </a:ext>
            </a:extLst>
          </p:cNvPr>
          <p:cNvSpPr/>
          <p:nvPr/>
        </p:nvSpPr>
        <p:spPr>
          <a:xfrm>
            <a:off x="7271411" y="2461221"/>
            <a:ext cx="180304" cy="27655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Down Arrow 14">
            <a:extLst>
              <a:ext uri="{FF2B5EF4-FFF2-40B4-BE49-F238E27FC236}">
                <a16:creationId xmlns:a16="http://schemas.microsoft.com/office/drawing/2014/main" id="{AB990D3B-C4B7-4448-B3E3-EF524D2CA5DD}"/>
              </a:ext>
            </a:extLst>
          </p:cNvPr>
          <p:cNvSpPr/>
          <p:nvPr/>
        </p:nvSpPr>
        <p:spPr>
          <a:xfrm>
            <a:off x="2205568" y="2424592"/>
            <a:ext cx="180304" cy="276552"/>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7C2256F1-70A5-4CFA-8B2C-7A27611BD5F9}"/>
              </a:ext>
            </a:extLst>
          </p:cNvPr>
          <p:cNvSpPr txBox="1"/>
          <p:nvPr/>
        </p:nvSpPr>
        <p:spPr>
          <a:xfrm>
            <a:off x="4401251" y="2061341"/>
            <a:ext cx="1234427" cy="461665"/>
          </a:xfrm>
          <a:prstGeom prst="rect">
            <a:avLst/>
          </a:prstGeom>
          <a:noFill/>
        </p:spPr>
        <p:txBody>
          <a:bodyPr wrap="square" rtlCol="0">
            <a:spAutoFit/>
          </a:bodyPr>
          <a:lstStyle/>
          <a:p>
            <a:r>
              <a:rPr lang="en-US" sz="2400" b="1" dirty="0">
                <a:solidFill>
                  <a:schemeClr val="accent1"/>
                </a:solidFill>
              </a:rPr>
              <a:t>Rear-1</a:t>
            </a:r>
            <a:endParaRPr lang="en-US" b="1" dirty="0">
              <a:solidFill>
                <a:schemeClr val="accent1"/>
              </a:solidFill>
            </a:endParaRPr>
          </a:p>
        </p:txBody>
      </p:sp>
      <p:sp>
        <p:nvSpPr>
          <p:cNvPr id="25" name="Down Arrow 14">
            <a:extLst>
              <a:ext uri="{FF2B5EF4-FFF2-40B4-BE49-F238E27FC236}">
                <a16:creationId xmlns:a16="http://schemas.microsoft.com/office/drawing/2014/main" id="{6890C660-9F16-48C3-AE7F-7C45F2408BD8}"/>
              </a:ext>
            </a:extLst>
          </p:cNvPr>
          <p:cNvSpPr/>
          <p:nvPr/>
        </p:nvSpPr>
        <p:spPr>
          <a:xfrm>
            <a:off x="4658828" y="2438433"/>
            <a:ext cx="180304" cy="27655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939C215C-CFB9-4E03-B793-BDF56423A1F1}"/>
              </a:ext>
            </a:extLst>
          </p:cNvPr>
          <p:cNvSpPr txBox="1"/>
          <p:nvPr/>
        </p:nvSpPr>
        <p:spPr>
          <a:xfrm>
            <a:off x="8410243" y="2045405"/>
            <a:ext cx="1386640" cy="461665"/>
          </a:xfrm>
          <a:prstGeom prst="rect">
            <a:avLst/>
          </a:prstGeom>
          <a:noFill/>
        </p:spPr>
        <p:txBody>
          <a:bodyPr wrap="square" rtlCol="0">
            <a:spAutoFit/>
          </a:bodyPr>
          <a:lstStyle/>
          <a:p>
            <a:r>
              <a:rPr lang="en-US" sz="2400" b="1" dirty="0">
                <a:solidFill>
                  <a:schemeClr val="accent2"/>
                </a:solidFill>
              </a:rPr>
              <a:t>Front - 2</a:t>
            </a:r>
            <a:endParaRPr lang="en-US" b="1" dirty="0">
              <a:solidFill>
                <a:schemeClr val="accent2"/>
              </a:solidFill>
            </a:endParaRPr>
          </a:p>
        </p:txBody>
      </p:sp>
      <p:sp>
        <p:nvSpPr>
          <p:cNvPr id="29" name="Down Arrow 14">
            <a:extLst>
              <a:ext uri="{FF2B5EF4-FFF2-40B4-BE49-F238E27FC236}">
                <a16:creationId xmlns:a16="http://schemas.microsoft.com/office/drawing/2014/main" id="{C90CC512-6421-4FAA-A058-C54E69EAD453}"/>
              </a:ext>
            </a:extLst>
          </p:cNvPr>
          <p:cNvSpPr/>
          <p:nvPr/>
        </p:nvSpPr>
        <p:spPr>
          <a:xfrm>
            <a:off x="8680753" y="2477721"/>
            <a:ext cx="180304" cy="276552"/>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graphicFrame>
        <p:nvGraphicFramePr>
          <p:cNvPr id="31" name="Table 30">
            <a:extLst>
              <a:ext uri="{FF2B5EF4-FFF2-40B4-BE49-F238E27FC236}">
                <a16:creationId xmlns:a16="http://schemas.microsoft.com/office/drawing/2014/main" id="{ADA2E1FD-EFF5-4AB2-8B6B-5596DB6ABF08}"/>
              </a:ext>
            </a:extLst>
          </p:cNvPr>
          <p:cNvGraphicFramePr>
            <a:graphicFrameLocks noGrp="1"/>
          </p:cNvGraphicFramePr>
          <p:nvPr>
            <p:extLst>
              <p:ext uri="{D42A27DB-BD31-4B8C-83A1-F6EECF244321}">
                <p14:modId xmlns:p14="http://schemas.microsoft.com/office/powerpoint/2010/main" val="2425856576"/>
              </p:ext>
            </p:extLst>
          </p:nvPr>
        </p:nvGraphicFramePr>
        <p:xfrm>
          <a:off x="2057556" y="5557454"/>
          <a:ext cx="8076888" cy="771088"/>
        </p:xfrm>
        <a:graphic>
          <a:graphicData uri="http://schemas.openxmlformats.org/drawingml/2006/table">
            <a:tbl>
              <a:tblPr firstRow="1" bandRow="1">
                <a:tableStyleId>{5940675A-B579-460E-94D1-54222C63F5DA}</a:tableStyleId>
              </a:tblPr>
              <a:tblGrid>
                <a:gridCol w="761688">
                  <a:extLst>
                    <a:ext uri="{9D8B030D-6E8A-4147-A177-3AD203B41FA5}">
                      <a16:colId xmlns:a16="http://schemas.microsoft.com/office/drawing/2014/main" val="20000"/>
                    </a:ext>
                  </a:extLst>
                </a:gridCol>
                <a:gridCol w="812800">
                  <a:extLst>
                    <a:ext uri="{9D8B030D-6E8A-4147-A177-3AD203B41FA5}">
                      <a16:colId xmlns:a16="http://schemas.microsoft.com/office/drawing/2014/main" val="20001"/>
                    </a:ext>
                  </a:extLst>
                </a:gridCol>
                <a:gridCol w="812800">
                  <a:extLst>
                    <a:ext uri="{9D8B030D-6E8A-4147-A177-3AD203B41FA5}">
                      <a16:colId xmlns:a16="http://schemas.microsoft.com/office/drawing/2014/main" val="20002"/>
                    </a:ext>
                  </a:extLst>
                </a:gridCol>
                <a:gridCol w="812800">
                  <a:extLst>
                    <a:ext uri="{9D8B030D-6E8A-4147-A177-3AD203B41FA5}">
                      <a16:colId xmlns:a16="http://schemas.microsoft.com/office/drawing/2014/main" val="20003"/>
                    </a:ext>
                  </a:extLst>
                </a:gridCol>
                <a:gridCol w="812800">
                  <a:extLst>
                    <a:ext uri="{9D8B030D-6E8A-4147-A177-3AD203B41FA5}">
                      <a16:colId xmlns:a16="http://schemas.microsoft.com/office/drawing/2014/main" val="20004"/>
                    </a:ext>
                  </a:extLst>
                </a:gridCol>
                <a:gridCol w="812800">
                  <a:extLst>
                    <a:ext uri="{9D8B030D-6E8A-4147-A177-3AD203B41FA5}">
                      <a16:colId xmlns:a16="http://schemas.microsoft.com/office/drawing/2014/main" val="20005"/>
                    </a:ext>
                  </a:extLst>
                </a:gridCol>
                <a:gridCol w="812800">
                  <a:extLst>
                    <a:ext uri="{9D8B030D-6E8A-4147-A177-3AD203B41FA5}">
                      <a16:colId xmlns:a16="http://schemas.microsoft.com/office/drawing/2014/main" val="20006"/>
                    </a:ext>
                  </a:extLst>
                </a:gridCol>
                <a:gridCol w="812800">
                  <a:extLst>
                    <a:ext uri="{9D8B030D-6E8A-4147-A177-3AD203B41FA5}">
                      <a16:colId xmlns:a16="http://schemas.microsoft.com/office/drawing/2014/main" val="20007"/>
                    </a:ext>
                  </a:extLst>
                </a:gridCol>
                <a:gridCol w="812800">
                  <a:extLst>
                    <a:ext uri="{9D8B030D-6E8A-4147-A177-3AD203B41FA5}">
                      <a16:colId xmlns:a16="http://schemas.microsoft.com/office/drawing/2014/main" val="20008"/>
                    </a:ext>
                  </a:extLst>
                </a:gridCol>
                <a:gridCol w="812800">
                  <a:extLst>
                    <a:ext uri="{9D8B030D-6E8A-4147-A177-3AD203B41FA5}">
                      <a16:colId xmlns:a16="http://schemas.microsoft.com/office/drawing/2014/main" val="20009"/>
                    </a:ext>
                  </a:extLst>
                </a:gridCol>
              </a:tblGrid>
              <a:tr h="400248">
                <a:tc>
                  <a:txBody>
                    <a:bodyPr/>
                    <a:lstStyle/>
                    <a:p>
                      <a:endParaRPr lang="en-US" dirty="0"/>
                    </a:p>
                  </a:txBody>
                  <a:tcPr>
                    <a:lnB w="12700" cap="flat" cmpd="sng" algn="ctr">
                      <a:solidFill>
                        <a:schemeClr val="tx1"/>
                      </a:solidFill>
                      <a:prstDash val="solid"/>
                      <a:round/>
                      <a:headEnd type="none" w="med" len="med"/>
                      <a:tailEnd type="none" w="med" len="med"/>
                    </a:lnB>
                  </a:tcPr>
                </a:tc>
                <a:tc>
                  <a:txBody>
                    <a:bodyPr/>
                    <a:lstStyle/>
                    <a:p>
                      <a:r>
                        <a:rPr lang="en-US" sz="1600" dirty="0">
                          <a:latin typeface="Times New Roman" panose="02020603050405020304" pitchFamily="18" charset="0"/>
                          <a:cs typeface="Times New Roman" panose="02020603050405020304" pitchFamily="18" charset="0"/>
                        </a:rPr>
                        <a:t>30 (10)</a:t>
                      </a:r>
                    </a:p>
                  </a:txBody>
                  <a:tcPr>
                    <a:lnB w="12700" cap="flat" cmpd="sng" algn="ctr">
                      <a:solidFill>
                        <a:schemeClr val="tx1"/>
                      </a:solidFill>
                      <a:prstDash val="solid"/>
                      <a:round/>
                      <a:headEnd type="none" w="med" len="med"/>
                      <a:tailEnd type="none" w="med" len="med"/>
                    </a:lnB>
                  </a:tcPr>
                </a:tc>
                <a:tc>
                  <a:txBody>
                    <a:bodyPr/>
                    <a:lstStyle/>
                    <a:p>
                      <a:r>
                        <a:rPr lang="en-US" sz="1600" dirty="0">
                          <a:latin typeface="Times New Roman" panose="02020603050405020304" pitchFamily="18" charset="0"/>
                          <a:cs typeface="Times New Roman" panose="02020603050405020304" pitchFamily="18" charset="0"/>
                        </a:rPr>
                        <a:t>40 (9)</a:t>
                      </a:r>
                    </a:p>
                  </a:txBody>
                  <a:tcPr>
                    <a:lnB w="12700" cap="flat" cmpd="sng" algn="ctr">
                      <a:solidFill>
                        <a:schemeClr val="tx1"/>
                      </a:solidFill>
                      <a:prstDash val="solid"/>
                      <a:round/>
                      <a:headEnd type="none" w="med" len="med"/>
                      <a:tailEnd type="none" w="med" len="med"/>
                    </a:lnB>
                  </a:tcPr>
                </a:tc>
                <a:tc>
                  <a:txBody>
                    <a:bodyPr/>
                    <a:lstStyle/>
                    <a:p>
                      <a:r>
                        <a:rPr lang="en-US" sz="1600" dirty="0">
                          <a:latin typeface="Times New Roman" panose="02020603050405020304" pitchFamily="18" charset="0"/>
                          <a:cs typeface="Times New Roman" panose="02020603050405020304" pitchFamily="18" charset="0"/>
                        </a:rPr>
                        <a:t>20 (8)</a:t>
                      </a:r>
                    </a:p>
                  </a:txBody>
                  <a:tcPr>
                    <a:lnB w="12700" cap="flat" cmpd="sng" algn="ctr">
                      <a:solidFill>
                        <a:schemeClr val="tx1"/>
                      </a:solidFill>
                      <a:prstDash val="solid"/>
                      <a:round/>
                      <a:headEnd type="none" w="med" len="med"/>
                      <a:tailEnd type="none" w="med" len="med"/>
                    </a:lnB>
                  </a:tcPr>
                </a:tc>
                <a:tc>
                  <a:txBody>
                    <a:bodyPr/>
                    <a:lstStyle/>
                    <a:p>
                      <a:r>
                        <a:rPr lang="en-US" sz="1600" dirty="0">
                          <a:latin typeface="Times New Roman" panose="02020603050405020304" pitchFamily="18" charset="0"/>
                          <a:cs typeface="Times New Roman" panose="02020603050405020304" pitchFamily="18" charset="0"/>
                        </a:rPr>
                        <a:t>80 (7)</a:t>
                      </a:r>
                    </a:p>
                  </a:txBody>
                  <a:tcPr>
                    <a:lnB w="12700" cap="flat" cmpd="sng" algn="ctr">
                      <a:solidFill>
                        <a:schemeClr val="tx1"/>
                      </a:solidFill>
                      <a:prstDash val="solid"/>
                      <a:round/>
                      <a:headEnd type="none" w="med" len="med"/>
                      <a:tailEnd type="none" w="med" len="med"/>
                    </a:lnB>
                  </a:tcPr>
                </a:tc>
                <a:tc>
                  <a:txBody>
                    <a:bodyPr/>
                    <a:lstStyle/>
                    <a:p>
                      <a:r>
                        <a:rPr lang="en-US" sz="1600" dirty="0">
                          <a:latin typeface="Times New Roman" panose="02020603050405020304" pitchFamily="18" charset="0"/>
                          <a:cs typeface="Times New Roman" panose="02020603050405020304" pitchFamily="18" charset="0"/>
                        </a:rPr>
                        <a:t>50 (5)</a:t>
                      </a:r>
                    </a:p>
                  </a:txBody>
                  <a:tcPr>
                    <a:lnB w="12700" cap="flat" cmpd="sng" algn="ctr">
                      <a:solidFill>
                        <a:schemeClr val="tx1"/>
                      </a:solidFill>
                      <a:prstDash val="solid"/>
                      <a:round/>
                      <a:headEnd type="none" w="med" len="med"/>
                      <a:tailEnd type="none" w="med" len="med"/>
                    </a:lnB>
                  </a:tcPr>
                </a:tc>
                <a:tc>
                  <a:txBody>
                    <a:bodyPr/>
                    <a:lstStyle/>
                    <a:p>
                      <a:r>
                        <a:rPr lang="en-US" sz="1600" dirty="0">
                          <a:latin typeface="Times New Roman" panose="02020603050405020304" pitchFamily="18" charset="0"/>
                          <a:cs typeface="Times New Roman" panose="02020603050405020304" pitchFamily="18" charset="0"/>
                        </a:rPr>
                        <a:t>40 (4)</a:t>
                      </a:r>
                    </a:p>
                  </a:txBody>
                  <a:tcPr>
                    <a:lnB w="12700" cap="flat" cmpd="sng" algn="ctr">
                      <a:solidFill>
                        <a:schemeClr val="tx1"/>
                      </a:solidFill>
                      <a:prstDash val="solid"/>
                      <a:round/>
                      <a:headEnd type="none" w="med" len="med"/>
                      <a:tailEnd type="none" w="med" len="med"/>
                    </a:lnB>
                  </a:tcPr>
                </a:tc>
                <a:tc>
                  <a:txBody>
                    <a:bodyPr/>
                    <a:lstStyle/>
                    <a:p>
                      <a:r>
                        <a:rPr lang="en-US" sz="1600" dirty="0">
                          <a:latin typeface="Times New Roman" panose="02020603050405020304" pitchFamily="18" charset="0"/>
                          <a:cs typeface="Times New Roman" panose="02020603050405020304" pitchFamily="18" charset="0"/>
                        </a:rPr>
                        <a:t>60 (2)</a:t>
                      </a:r>
                    </a:p>
                  </a:txBody>
                  <a:tcPr>
                    <a:lnB w="12700" cap="flat" cmpd="sng" algn="ctr">
                      <a:solidFill>
                        <a:schemeClr val="tx1"/>
                      </a:solidFill>
                      <a:prstDash val="solid"/>
                      <a:round/>
                      <a:headEnd type="none" w="med" len="med"/>
                      <a:tailEnd type="none" w="med" len="med"/>
                    </a:lnB>
                  </a:tcPr>
                </a:tc>
                <a:tc>
                  <a:txBody>
                    <a:bodyPr/>
                    <a:lstStyle/>
                    <a:p>
                      <a:r>
                        <a:rPr lang="en-US" sz="1600" dirty="0">
                          <a:latin typeface="Times New Roman" panose="02020603050405020304" pitchFamily="18" charset="0"/>
                          <a:cs typeface="Times New Roman" panose="02020603050405020304" pitchFamily="18" charset="0"/>
                        </a:rPr>
                        <a:t>90 (1)</a:t>
                      </a:r>
                    </a:p>
                  </a:txBody>
                  <a:tcPr>
                    <a:lnB w="12700" cap="flat" cmpd="sng" algn="ctr">
                      <a:solidFill>
                        <a:schemeClr val="tx1"/>
                      </a:solidFill>
                      <a:prstDash val="solid"/>
                      <a:round/>
                      <a:headEnd type="none" w="med" len="med"/>
                      <a:tailEnd type="none" w="med" len="med"/>
                    </a:lnB>
                  </a:tcPr>
                </a:tc>
                <a:tc>
                  <a:txBody>
                    <a:bodyPr/>
                    <a:lstStyle/>
                    <a:p>
                      <a:r>
                        <a:rPr lang="en-US" sz="1600" dirty="0">
                          <a:latin typeface="Times New Roman" panose="02020603050405020304" pitchFamily="18" charset="0"/>
                          <a:cs typeface="Times New Roman" panose="02020603050405020304" pitchFamily="18" charset="0"/>
                        </a:rPr>
                        <a:t>70 (0)</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US" dirty="0"/>
                        <a:t>  [0]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[1]</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[2]</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[3]</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[4]</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[5]</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[6]</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[7]</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[8]</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    [9]</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
        <p:nvSpPr>
          <p:cNvPr id="33" name="TextBox 32">
            <a:extLst>
              <a:ext uri="{FF2B5EF4-FFF2-40B4-BE49-F238E27FC236}">
                <a16:creationId xmlns:a16="http://schemas.microsoft.com/office/drawing/2014/main" id="{55CC0194-BC00-46E0-B151-A516450FEB69}"/>
              </a:ext>
            </a:extLst>
          </p:cNvPr>
          <p:cNvSpPr txBox="1"/>
          <p:nvPr/>
        </p:nvSpPr>
        <p:spPr>
          <a:xfrm>
            <a:off x="9863980" y="5021036"/>
            <a:ext cx="875763" cy="461665"/>
          </a:xfrm>
          <a:prstGeom prst="rect">
            <a:avLst/>
          </a:prstGeom>
          <a:noFill/>
        </p:spPr>
        <p:txBody>
          <a:bodyPr wrap="square" rtlCol="0">
            <a:spAutoFit/>
          </a:bodyPr>
          <a:lstStyle/>
          <a:p>
            <a:r>
              <a:rPr lang="en-US" sz="2400" b="1" dirty="0">
                <a:solidFill>
                  <a:schemeClr val="accent1"/>
                </a:solidFill>
              </a:rPr>
              <a:t>Rear</a:t>
            </a:r>
            <a:endParaRPr lang="en-US" b="1" dirty="0">
              <a:solidFill>
                <a:schemeClr val="accent1"/>
              </a:solidFill>
            </a:endParaRPr>
          </a:p>
        </p:txBody>
      </p:sp>
      <p:sp>
        <p:nvSpPr>
          <p:cNvPr id="35" name="TextBox 34">
            <a:extLst>
              <a:ext uri="{FF2B5EF4-FFF2-40B4-BE49-F238E27FC236}">
                <a16:creationId xmlns:a16="http://schemas.microsoft.com/office/drawing/2014/main" id="{A4177EC2-AED4-4C06-9791-2D5FDAFEE927}"/>
              </a:ext>
            </a:extLst>
          </p:cNvPr>
          <p:cNvSpPr txBox="1"/>
          <p:nvPr/>
        </p:nvSpPr>
        <p:spPr>
          <a:xfrm>
            <a:off x="2630489" y="4790204"/>
            <a:ext cx="875763" cy="461665"/>
          </a:xfrm>
          <a:prstGeom prst="rect">
            <a:avLst/>
          </a:prstGeom>
          <a:noFill/>
        </p:spPr>
        <p:txBody>
          <a:bodyPr wrap="square" rtlCol="0">
            <a:spAutoFit/>
          </a:bodyPr>
          <a:lstStyle/>
          <a:p>
            <a:r>
              <a:rPr lang="en-US" sz="2400" b="1" dirty="0">
                <a:solidFill>
                  <a:schemeClr val="accent2"/>
                </a:solidFill>
              </a:rPr>
              <a:t>Front</a:t>
            </a:r>
            <a:endParaRPr lang="en-US" b="1" dirty="0">
              <a:solidFill>
                <a:schemeClr val="accent2"/>
              </a:solidFill>
            </a:endParaRPr>
          </a:p>
        </p:txBody>
      </p:sp>
      <p:sp>
        <p:nvSpPr>
          <p:cNvPr id="37" name="Down Arrow 14">
            <a:extLst>
              <a:ext uri="{FF2B5EF4-FFF2-40B4-BE49-F238E27FC236}">
                <a16:creationId xmlns:a16="http://schemas.microsoft.com/office/drawing/2014/main" id="{80ADBFA4-3405-45F8-B7E8-4A08E45016A1}"/>
              </a:ext>
            </a:extLst>
          </p:cNvPr>
          <p:cNvSpPr/>
          <p:nvPr/>
        </p:nvSpPr>
        <p:spPr>
          <a:xfrm>
            <a:off x="9683676" y="5237666"/>
            <a:ext cx="180304" cy="27655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Down Arrow 14">
            <a:extLst>
              <a:ext uri="{FF2B5EF4-FFF2-40B4-BE49-F238E27FC236}">
                <a16:creationId xmlns:a16="http://schemas.microsoft.com/office/drawing/2014/main" id="{C64B3641-84FC-448D-A1D5-B14BD939D78C}"/>
              </a:ext>
            </a:extLst>
          </p:cNvPr>
          <p:cNvSpPr/>
          <p:nvPr/>
        </p:nvSpPr>
        <p:spPr>
          <a:xfrm>
            <a:off x="2900999" y="5222520"/>
            <a:ext cx="180304" cy="276552"/>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cxnSp>
        <p:nvCxnSpPr>
          <p:cNvPr id="41" name="Straight Arrow Connector 40">
            <a:extLst>
              <a:ext uri="{FF2B5EF4-FFF2-40B4-BE49-F238E27FC236}">
                <a16:creationId xmlns:a16="http://schemas.microsoft.com/office/drawing/2014/main" id="{4DB48404-0667-42C4-984B-9BE706A5005D}"/>
              </a:ext>
            </a:extLst>
          </p:cNvPr>
          <p:cNvCxnSpPr/>
          <p:nvPr/>
        </p:nvCxnSpPr>
        <p:spPr>
          <a:xfrm flipH="1">
            <a:off x="3424335" y="5317188"/>
            <a:ext cx="317241" cy="3669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53CAE243-2A0B-4602-B950-47276034CDAD}"/>
              </a:ext>
            </a:extLst>
          </p:cNvPr>
          <p:cNvSpPr txBox="1"/>
          <p:nvPr/>
        </p:nvSpPr>
        <p:spPr>
          <a:xfrm>
            <a:off x="3707931" y="5091212"/>
            <a:ext cx="1386640" cy="400110"/>
          </a:xfrm>
          <a:prstGeom prst="rect">
            <a:avLst/>
          </a:prstGeom>
          <a:noFill/>
        </p:spPr>
        <p:txBody>
          <a:bodyPr wrap="square" rtlCol="0">
            <a:spAutoFit/>
          </a:bodyPr>
          <a:lstStyle/>
          <a:p>
            <a:r>
              <a:rPr lang="en-US" sz="2000" b="1" dirty="0">
                <a:solidFill>
                  <a:srgbClr val="FF0000"/>
                </a:solidFill>
              </a:rPr>
              <a:t>PRIORITY</a:t>
            </a:r>
          </a:p>
        </p:txBody>
      </p:sp>
      <p:sp>
        <p:nvSpPr>
          <p:cNvPr id="4" name="Footer Placeholder 3">
            <a:extLst>
              <a:ext uri="{FF2B5EF4-FFF2-40B4-BE49-F238E27FC236}">
                <a16:creationId xmlns:a16="http://schemas.microsoft.com/office/drawing/2014/main" id="{4BEFD220-6C20-4375-AEB5-30BC2AFAC41F}"/>
              </a:ext>
            </a:extLst>
          </p:cNvPr>
          <p:cNvSpPr>
            <a:spLocks noGrp="1"/>
          </p:cNvSpPr>
          <p:nvPr>
            <p:ph type="ftr" sz="quarter" idx="11"/>
          </p:nvPr>
        </p:nvSpPr>
        <p:spPr/>
        <p:txBody>
          <a:bodyPr/>
          <a:lstStyle/>
          <a:p>
            <a:r>
              <a:rPr lang="en-IN"/>
              <a:t>Dr Somaraju Suvvari                                                                                                        NITP -- CS3401</a:t>
            </a:r>
          </a:p>
        </p:txBody>
      </p:sp>
      <p:sp>
        <p:nvSpPr>
          <p:cNvPr id="5" name="Slide Number Placeholder 4">
            <a:extLst>
              <a:ext uri="{FF2B5EF4-FFF2-40B4-BE49-F238E27FC236}">
                <a16:creationId xmlns:a16="http://schemas.microsoft.com/office/drawing/2014/main" id="{70904CE6-90E8-4321-99CF-F28380701C89}"/>
              </a:ext>
            </a:extLst>
          </p:cNvPr>
          <p:cNvSpPr>
            <a:spLocks noGrp="1"/>
          </p:cNvSpPr>
          <p:nvPr>
            <p:ph type="sldNum" sz="quarter" idx="12"/>
          </p:nvPr>
        </p:nvSpPr>
        <p:spPr/>
        <p:txBody>
          <a:bodyPr/>
          <a:lstStyle/>
          <a:p>
            <a:fld id="{11B1A458-33C9-4BF4-B91A-A10851AC5830}" type="slidenum">
              <a:rPr lang="en-IN" smtClean="0"/>
              <a:t>9</a:t>
            </a:fld>
            <a:endParaRPr lang="en-IN"/>
          </a:p>
        </p:txBody>
      </p:sp>
    </p:spTree>
    <p:extLst>
      <p:ext uri="{BB962C8B-B14F-4D97-AF65-F5344CB8AC3E}">
        <p14:creationId xmlns:p14="http://schemas.microsoft.com/office/powerpoint/2010/main" val="3195928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11422</TotalTime>
  <Words>7443</Words>
  <Application>Microsoft Office PowerPoint</Application>
  <PresentationFormat>Widescreen</PresentationFormat>
  <Paragraphs>1295</Paragraphs>
  <Slides>58</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58</vt:i4>
      </vt:variant>
    </vt:vector>
  </HeadingPairs>
  <TitlesOfParts>
    <vt:vector size="64" baseType="lpstr">
      <vt:lpstr>Arial</vt:lpstr>
      <vt:lpstr>Calibri</vt:lpstr>
      <vt:lpstr>Calibri Light</vt:lpstr>
      <vt:lpstr>Times New Roman</vt:lpstr>
      <vt:lpstr>Wingdings</vt:lpstr>
      <vt:lpstr>Office Theme</vt:lpstr>
      <vt:lpstr>DATA STRUCTURES (CS3401)</vt:lpstr>
      <vt:lpstr>The Course</vt:lpstr>
      <vt:lpstr>PowerPoint Presentation</vt:lpstr>
      <vt:lpstr>UNIT IV: Queues</vt:lpstr>
      <vt:lpstr>Queue</vt:lpstr>
      <vt:lpstr>Queue (Example)</vt:lpstr>
      <vt:lpstr>PowerPoint Presentation</vt:lpstr>
      <vt:lpstr>Types of Queue</vt:lpstr>
      <vt:lpstr>Types of Queue</vt:lpstr>
      <vt:lpstr>Operations on a Queue</vt:lpstr>
      <vt:lpstr> APPLICATIONS OF QUEUE </vt:lpstr>
      <vt:lpstr> APPLICATIONS OF QUEUE </vt:lpstr>
      <vt:lpstr>Implementation of Queue</vt:lpstr>
      <vt:lpstr>PowerPoint Presentation</vt:lpstr>
      <vt:lpstr>Simple Queue ADT (Array Based)</vt:lpstr>
      <vt:lpstr>enQueue</vt:lpstr>
      <vt:lpstr>PowerPoint Presentation</vt:lpstr>
      <vt:lpstr>PowerPoint Presentation</vt:lpstr>
      <vt:lpstr>PowerPoint Presentation</vt:lpstr>
      <vt:lpstr>deQueue()</vt:lpstr>
      <vt:lpstr>Dequeue</vt:lpstr>
      <vt:lpstr>display()</vt:lpstr>
      <vt:lpstr>PowerPoint Presentation</vt:lpstr>
      <vt:lpstr>PowerPoint Presentation</vt:lpstr>
      <vt:lpstr>PowerPoint Presentation</vt:lpstr>
      <vt:lpstr>PowerPoint Presentation</vt:lpstr>
      <vt:lpstr>Circular Queue</vt:lpstr>
      <vt:lpstr>PowerPoint Presentation</vt:lpstr>
      <vt:lpstr>Operations</vt:lpstr>
      <vt:lpstr>enQueue</vt:lpstr>
      <vt:lpstr>deQueue</vt:lpstr>
      <vt:lpstr>enQueue</vt:lpstr>
      <vt:lpstr>enQueue</vt:lpstr>
      <vt:lpstr>PowerPoint Presentation</vt:lpstr>
      <vt:lpstr>display()</vt:lpstr>
      <vt:lpstr>PowerPoint Presentation</vt:lpstr>
      <vt:lpstr>Double Ended Queue</vt:lpstr>
      <vt:lpstr>DeQueue ADT (Array Based)</vt:lpstr>
      <vt:lpstr>Enqueue</vt:lpstr>
      <vt:lpstr>Inject</vt:lpstr>
      <vt:lpstr>Deque</vt:lpstr>
      <vt:lpstr>Eject</vt:lpstr>
      <vt:lpstr>Dequeue - Example</vt:lpstr>
      <vt:lpstr>Dequeue - Example</vt:lpstr>
      <vt:lpstr>Dequeue - Example</vt:lpstr>
      <vt:lpstr>Dequeue - Example</vt:lpstr>
      <vt:lpstr>PowerPoint Presentation</vt:lpstr>
      <vt:lpstr>Simple Queue ADT (Linked List Based)</vt:lpstr>
      <vt:lpstr>enQueue</vt:lpstr>
      <vt:lpstr>deQueue</vt:lpstr>
      <vt:lpstr>PowerPoint Presentation</vt:lpstr>
      <vt:lpstr>DEQue ADT (Linked List Based)</vt:lpstr>
      <vt:lpstr>enQueue</vt:lpstr>
      <vt:lpstr>deQueue</vt:lpstr>
      <vt:lpstr>Inject</vt:lpstr>
      <vt:lpstr>Eject</vt:lpstr>
      <vt:lpstr>Notes on implementing Circular Queue using SLL</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STRUCTURES (CS3401)</dc:title>
  <dc:creator>SOMARAJU SUVVARI</dc:creator>
  <cp:lastModifiedBy>SOMARAJU SUVVARI</cp:lastModifiedBy>
  <cp:revision>767</cp:revision>
  <dcterms:created xsi:type="dcterms:W3CDTF">2020-08-27T21:09:17Z</dcterms:created>
  <dcterms:modified xsi:type="dcterms:W3CDTF">2021-10-08T04:57:29Z</dcterms:modified>
</cp:coreProperties>
</file>