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302" r:id="rId2"/>
    <p:sldId id="304" r:id="rId3"/>
    <p:sldId id="305" r:id="rId4"/>
    <p:sldId id="306" r:id="rId5"/>
    <p:sldId id="440" r:id="rId6"/>
    <p:sldId id="441" r:id="rId7"/>
    <p:sldId id="442" r:id="rId8"/>
    <p:sldId id="443" r:id="rId9"/>
    <p:sldId id="265" r:id="rId10"/>
    <p:sldId id="266" r:id="rId11"/>
    <p:sldId id="269" r:id="rId12"/>
    <p:sldId id="270" r:id="rId13"/>
    <p:sldId id="264" r:id="rId14"/>
    <p:sldId id="444" r:id="rId15"/>
    <p:sldId id="445" r:id="rId16"/>
    <p:sldId id="446" r:id="rId17"/>
    <p:sldId id="268" r:id="rId18"/>
    <p:sldId id="271" r:id="rId19"/>
    <p:sldId id="272" r:id="rId20"/>
    <p:sldId id="447" r:id="rId21"/>
    <p:sldId id="448" r:id="rId22"/>
    <p:sldId id="449" r:id="rId23"/>
    <p:sldId id="450" r:id="rId24"/>
    <p:sldId id="485" r:id="rId25"/>
    <p:sldId id="451" r:id="rId26"/>
    <p:sldId id="452" r:id="rId27"/>
    <p:sldId id="280" r:id="rId28"/>
    <p:sldId id="456" r:id="rId29"/>
    <p:sldId id="457" r:id="rId30"/>
    <p:sldId id="458" r:id="rId31"/>
    <p:sldId id="459" r:id="rId32"/>
    <p:sldId id="460" r:id="rId33"/>
    <p:sldId id="461" r:id="rId34"/>
    <p:sldId id="462" r:id="rId35"/>
    <p:sldId id="463" r:id="rId36"/>
    <p:sldId id="464" r:id="rId37"/>
    <p:sldId id="465" r:id="rId38"/>
    <p:sldId id="467" r:id="rId39"/>
    <p:sldId id="453" r:id="rId40"/>
    <p:sldId id="466" r:id="rId41"/>
    <p:sldId id="486" r:id="rId42"/>
    <p:sldId id="399" r:id="rId43"/>
    <p:sldId id="468" r:id="rId44"/>
    <p:sldId id="400" r:id="rId45"/>
    <p:sldId id="470" r:id="rId46"/>
    <p:sldId id="469" r:id="rId47"/>
    <p:sldId id="471" r:id="rId48"/>
    <p:sldId id="474" r:id="rId49"/>
    <p:sldId id="473" r:id="rId50"/>
    <p:sldId id="475" r:id="rId51"/>
    <p:sldId id="476" r:id="rId52"/>
    <p:sldId id="477" r:id="rId53"/>
    <p:sldId id="478" r:id="rId54"/>
    <p:sldId id="487" r:id="rId55"/>
    <p:sldId id="479" r:id="rId56"/>
    <p:sldId id="401" r:id="rId57"/>
    <p:sldId id="404" r:id="rId58"/>
    <p:sldId id="481" r:id="rId59"/>
    <p:sldId id="482" r:id="rId60"/>
    <p:sldId id="480" r:id="rId61"/>
    <p:sldId id="483" r:id="rId62"/>
    <p:sldId id="484" r:id="rId63"/>
    <p:sldId id="488" r:id="rId64"/>
    <p:sldId id="489" r:id="rId65"/>
    <p:sldId id="490" r:id="rId66"/>
    <p:sldId id="492" r:id="rId67"/>
    <p:sldId id="494" r:id="rId68"/>
    <p:sldId id="495" r:id="rId69"/>
    <p:sldId id="496" r:id="rId70"/>
    <p:sldId id="497" r:id="rId71"/>
    <p:sldId id="498" r:id="rId72"/>
    <p:sldId id="499" r:id="rId73"/>
    <p:sldId id="501" r:id="rId74"/>
    <p:sldId id="500" r:id="rId75"/>
    <p:sldId id="502" r:id="rId76"/>
    <p:sldId id="503" r:id="rId77"/>
    <p:sldId id="504" r:id="rId78"/>
    <p:sldId id="506" r:id="rId79"/>
    <p:sldId id="507" r:id="rId80"/>
    <p:sldId id="509" r:id="rId81"/>
    <p:sldId id="510" r:id="rId82"/>
    <p:sldId id="514" r:id="rId83"/>
    <p:sldId id="512" r:id="rId84"/>
    <p:sldId id="513" r:id="rId85"/>
    <p:sldId id="515" r:id="rId86"/>
    <p:sldId id="516" r:id="rId87"/>
    <p:sldId id="517" r:id="rId88"/>
    <p:sldId id="518" r:id="rId89"/>
    <p:sldId id="519" r:id="rId90"/>
    <p:sldId id="520" r:id="rId91"/>
    <p:sldId id="522" r:id="rId92"/>
    <p:sldId id="523" r:id="rId93"/>
    <p:sldId id="524" r:id="rId94"/>
    <p:sldId id="525" r:id="rId95"/>
    <p:sldId id="526" r:id="rId96"/>
    <p:sldId id="527" r:id="rId97"/>
    <p:sldId id="529" r:id="rId98"/>
    <p:sldId id="530" r:id="rId99"/>
    <p:sldId id="531" r:id="rId100"/>
    <p:sldId id="537" r:id="rId101"/>
    <p:sldId id="538" r:id="rId102"/>
    <p:sldId id="539" r:id="rId103"/>
    <p:sldId id="540" r:id="rId104"/>
    <p:sldId id="541" r:id="rId105"/>
    <p:sldId id="533" r:id="rId106"/>
    <p:sldId id="534" r:id="rId107"/>
    <p:sldId id="535" r:id="rId108"/>
    <p:sldId id="536" r:id="rId109"/>
    <p:sldId id="439" r:id="rId110"/>
    <p:sldId id="542"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MARAJU SUVVARI" initials="SS" lastIdx="2" clrIdx="0">
    <p:extLst>
      <p:ext uri="{19B8F6BF-5375-455C-9EA6-DF929625EA0E}">
        <p15:presenceInfo xmlns:p15="http://schemas.microsoft.com/office/powerpoint/2012/main" userId="81eaa0b1c517a1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ommentAuthors" Target="commen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20C00-49D2-4ACB-8A0E-CA9CFE6A2DD6}" type="datetimeFigureOut">
              <a:rPr lang="en-IN" smtClean="0"/>
              <a:t>06-10-2021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A2F4D-E418-4C46-937E-D3C5FD686646}" type="slidenum">
              <a:rPr lang="en-IN" smtClean="0"/>
              <a:t>‹#›</a:t>
            </a:fld>
            <a:endParaRPr lang="en-IN"/>
          </a:p>
        </p:txBody>
      </p:sp>
    </p:spTree>
    <p:extLst>
      <p:ext uri="{BB962C8B-B14F-4D97-AF65-F5344CB8AC3E}">
        <p14:creationId xmlns:p14="http://schemas.microsoft.com/office/powerpoint/2010/main" val="79183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CB9D6EE-AABD-40F6-9909-5BEFA64FC9DA}" type="slidenum">
              <a:rPr lang="en-US" smtClean="0"/>
              <a:pPr/>
              <a:t>1</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2</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3</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182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36</a:t>
            </a:fld>
            <a:endParaRPr lang="en-IN"/>
          </a:p>
        </p:txBody>
      </p:sp>
    </p:spTree>
    <p:extLst>
      <p:ext uri="{BB962C8B-B14F-4D97-AF65-F5344CB8AC3E}">
        <p14:creationId xmlns:p14="http://schemas.microsoft.com/office/powerpoint/2010/main" val="2994762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37</a:t>
            </a:fld>
            <a:endParaRPr lang="en-IN"/>
          </a:p>
        </p:txBody>
      </p:sp>
    </p:spTree>
    <p:extLst>
      <p:ext uri="{BB962C8B-B14F-4D97-AF65-F5344CB8AC3E}">
        <p14:creationId xmlns:p14="http://schemas.microsoft.com/office/powerpoint/2010/main" val="40098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42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43</a:t>
            </a:fld>
            <a:endParaRPr lang="en-US"/>
          </a:p>
        </p:txBody>
      </p:sp>
    </p:spTree>
    <p:extLst>
      <p:ext uri="{BB962C8B-B14F-4D97-AF65-F5344CB8AC3E}">
        <p14:creationId xmlns:p14="http://schemas.microsoft.com/office/powerpoint/2010/main" val="22253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66</a:t>
            </a:fld>
            <a:endParaRPr lang="en-IN"/>
          </a:p>
        </p:txBody>
      </p:sp>
    </p:spTree>
    <p:extLst>
      <p:ext uri="{BB962C8B-B14F-4D97-AF65-F5344CB8AC3E}">
        <p14:creationId xmlns:p14="http://schemas.microsoft.com/office/powerpoint/2010/main" val="3602823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DEEF-2026-41D3-99F3-11D6D16CA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C0DD69-AE29-492B-BC27-444918056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7502A3-E3D5-4C0A-8FD0-A84893A76014}"/>
              </a:ext>
            </a:extLst>
          </p:cNvPr>
          <p:cNvSpPr>
            <a:spLocks noGrp="1"/>
          </p:cNvSpPr>
          <p:nvPr>
            <p:ph type="dt" sz="half" idx="10"/>
          </p:nvPr>
        </p:nvSpPr>
        <p:spPr/>
        <p:txBody>
          <a:bodyPr/>
          <a:lstStyle/>
          <a:p>
            <a:fld id="{9D7BD42D-19D0-4975-BE9C-C972FADC2D19}" type="datetime1">
              <a:rPr lang="en-IN" smtClean="0"/>
              <a:t>06-10-2021</a:t>
            </a:fld>
            <a:endParaRPr lang="en-IN"/>
          </a:p>
        </p:txBody>
      </p:sp>
      <p:sp>
        <p:nvSpPr>
          <p:cNvPr id="5" name="Footer Placeholder 4">
            <a:extLst>
              <a:ext uri="{FF2B5EF4-FFF2-40B4-BE49-F238E27FC236}">
                <a16:creationId xmlns:a16="http://schemas.microsoft.com/office/drawing/2014/main" id="{80872D57-BEB3-4A86-A602-B7A6CD070935}"/>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02D2C97C-189B-4A6B-AC78-503C349BE7E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3910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D8BF-51AA-4E2A-957E-E7D380D9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45CD4-2AA4-44D0-A226-1EC94C567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874C3-AFAD-45E6-B8E0-ECEF8720608A}"/>
              </a:ext>
            </a:extLst>
          </p:cNvPr>
          <p:cNvSpPr>
            <a:spLocks noGrp="1"/>
          </p:cNvSpPr>
          <p:nvPr>
            <p:ph type="dt" sz="half" idx="10"/>
          </p:nvPr>
        </p:nvSpPr>
        <p:spPr/>
        <p:txBody>
          <a:bodyPr/>
          <a:lstStyle/>
          <a:p>
            <a:fld id="{734890E4-9767-47A0-A65D-5CC10F1CC85C}" type="datetime1">
              <a:rPr lang="en-IN" smtClean="0"/>
              <a:t>06-10-2021</a:t>
            </a:fld>
            <a:endParaRPr lang="en-IN"/>
          </a:p>
        </p:txBody>
      </p:sp>
      <p:sp>
        <p:nvSpPr>
          <p:cNvPr id="5" name="Footer Placeholder 4">
            <a:extLst>
              <a:ext uri="{FF2B5EF4-FFF2-40B4-BE49-F238E27FC236}">
                <a16:creationId xmlns:a16="http://schemas.microsoft.com/office/drawing/2014/main" id="{AE8C009E-BEDC-47E6-A6A3-73A6EFF8C827}"/>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2A277E96-288C-429B-8671-A011956C1767}"/>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88524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EBCD1-4E28-4225-8203-33E564E85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90F08-F555-421A-ABDF-D839B9294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3BB5F-A71A-4ECC-ACAD-7C949893E068}"/>
              </a:ext>
            </a:extLst>
          </p:cNvPr>
          <p:cNvSpPr>
            <a:spLocks noGrp="1"/>
          </p:cNvSpPr>
          <p:nvPr>
            <p:ph type="dt" sz="half" idx="10"/>
          </p:nvPr>
        </p:nvSpPr>
        <p:spPr/>
        <p:txBody>
          <a:bodyPr/>
          <a:lstStyle/>
          <a:p>
            <a:fld id="{F4C70310-63DD-4A78-B0A5-A009835629B2}" type="datetime1">
              <a:rPr lang="en-IN" smtClean="0"/>
              <a:t>06-10-2021</a:t>
            </a:fld>
            <a:endParaRPr lang="en-IN"/>
          </a:p>
        </p:txBody>
      </p:sp>
      <p:sp>
        <p:nvSpPr>
          <p:cNvPr id="5" name="Footer Placeholder 4">
            <a:extLst>
              <a:ext uri="{FF2B5EF4-FFF2-40B4-BE49-F238E27FC236}">
                <a16:creationId xmlns:a16="http://schemas.microsoft.com/office/drawing/2014/main" id="{11389CAA-DE1F-400E-8F71-776691B031CA}"/>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4A798AE8-6B91-4E9A-906B-6093F9714812}"/>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6169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E243-7034-45CB-8938-FDEE85D608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7C2D7-0A13-4195-A144-45CC7086D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EA487-88AE-41CC-9462-9F5AC8D30D89}"/>
              </a:ext>
            </a:extLst>
          </p:cNvPr>
          <p:cNvSpPr>
            <a:spLocks noGrp="1"/>
          </p:cNvSpPr>
          <p:nvPr>
            <p:ph type="dt" sz="half" idx="10"/>
          </p:nvPr>
        </p:nvSpPr>
        <p:spPr/>
        <p:txBody>
          <a:bodyPr/>
          <a:lstStyle/>
          <a:p>
            <a:fld id="{0AD4F5CD-9321-40C8-8AF3-62639DE790CD}" type="datetime1">
              <a:rPr lang="en-IN" smtClean="0"/>
              <a:t>06-10-2021</a:t>
            </a:fld>
            <a:endParaRPr lang="en-IN"/>
          </a:p>
        </p:txBody>
      </p:sp>
      <p:sp>
        <p:nvSpPr>
          <p:cNvPr id="5" name="Footer Placeholder 4">
            <a:extLst>
              <a:ext uri="{FF2B5EF4-FFF2-40B4-BE49-F238E27FC236}">
                <a16:creationId xmlns:a16="http://schemas.microsoft.com/office/drawing/2014/main" id="{254389A6-68B1-4710-81E3-B3B13F498E1E}"/>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8782C078-F458-46E0-BD37-CF0210F829F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1501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78DA-81C5-4DC7-BDF9-DE4E8D859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37437A-EA42-4DAF-B4A2-2E9C8230F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E8AB1-E2CB-4FA7-8372-E79FC382BBEB}"/>
              </a:ext>
            </a:extLst>
          </p:cNvPr>
          <p:cNvSpPr>
            <a:spLocks noGrp="1"/>
          </p:cNvSpPr>
          <p:nvPr>
            <p:ph type="dt" sz="half" idx="10"/>
          </p:nvPr>
        </p:nvSpPr>
        <p:spPr/>
        <p:txBody>
          <a:bodyPr/>
          <a:lstStyle/>
          <a:p>
            <a:fld id="{0955CD54-2B0D-4EB6-8A92-8ED091623D93}" type="datetime1">
              <a:rPr lang="en-IN" smtClean="0"/>
              <a:t>06-10-2021</a:t>
            </a:fld>
            <a:endParaRPr lang="en-IN"/>
          </a:p>
        </p:txBody>
      </p:sp>
      <p:sp>
        <p:nvSpPr>
          <p:cNvPr id="5" name="Footer Placeholder 4">
            <a:extLst>
              <a:ext uri="{FF2B5EF4-FFF2-40B4-BE49-F238E27FC236}">
                <a16:creationId xmlns:a16="http://schemas.microsoft.com/office/drawing/2014/main" id="{3B10CAD3-CD12-448E-9505-B91E24B95503}"/>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5EBB1107-0517-4AA2-8704-17194F6C6D2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9234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82DD-6846-4841-8430-9F1730372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C8C02D-4F7A-4D5E-8A1B-B7E0E159B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58D6BD-F764-402F-B7D6-58769209B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C238CB-8321-41B1-B3C3-11B1EE86A839}"/>
              </a:ext>
            </a:extLst>
          </p:cNvPr>
          <p:cNvSpPr>
            <a:spLocks noGrp="1"/>
          </p:cNvSpPr>
          <p:nvPr>
            <p:ph type="dt" sz="half" idx="10"/>
          </p:nvPr>
        </p:nvSpPr>
        <p:spPr/>
        <p:txBody>
          <a:bodyPr/>
          <a:lstStyle/>
          <a:p>
            <a:fld id="{91CC74DA-B6BA-46B6-BAFA-69DC4A9B4A75}" type="datetime1">
              <a:rPr lang="en-IN" smtClean="0"/>
              <a:t>06-10-2021</a:t>
            </a:fld>
            <a:endParaRPr lang="en-IN"/>
          </a:p>
        </p:txBody>
      </p:sp>
      <p:sp>
        <p:nvSpPr>
          <p:cNvPr id="6" name="Footer Placeholder 5">
            <a:extLst>
              <a:ext uri="{FF2B5EF4-FFF2-40B4-BE49-F238E27FC236}">
                <a16:creationId xmlns:a16="http://schemas.microsoft.com/office/drawing/2014/main" id="{F93FDB7C-1CA8-4D2D-9487-83805FF7B081}"/>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CC59CF47-EB8F-41D5-8B8B-5B99B3B5805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1549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CB51-425C-43D2-8052-3488113AC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A7E3A3-858B-4FCC-AD93-56700BDC4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0D6D6-D5B3-4606-B0FA-B4BA5567E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7FBEE8-CFA4-49AA-80F4-5C809C5E4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08A14-6F8C-4829-99B2-4E7547F04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6C805-1FC3-4795-A111-C52814780A71}"/>
              </a:ext>
            </a:extLst>
          </p:cNvPr>
          <p:cNvSpPr>
            <a:spLocks noGrp="1"/>
          </p:cNvSpPr>
          <p:nvPr>
            <p:ph type="dt" sz="half" idx="10"/>
          </p:nvPr>
        </p:nvSpPr>
        <p:spPr/>
        <p:txBody>
          <a:bodyPr/>
          <a:lstStyle/>
          <a:p>
            <a:fld id="{D4CA86A3-6134-42CD-8982-6A03725A3F56}" type="datetime1">
              <a:rPr lang="en-IN" smtClean="0"/>
              <a:t>06-10-2021</a:t>
            </a:fld>
            <a:endParaRPr lang="en-IN"/>
          </a:p>
        </p:txBody>
      </p:sp>
      <p:sp>
        <p:nvSpPr>
          <p:cNvPr id="8" name="Footer Placeholder 7">
            <a:extLst>
              <a:ext uri="{FF2B5EF4-FFF2-40B4-BE49-F238E27FC236}">
                <a16:creationId xmlns:a16="http://schemas.microsoft.com/office/drawing/2014/main" id="{BFFBE5F0-BB3F-4A6C-BE89-28B7B4EADAF7}"/>
              </a:ext>
            </a:extLst>
          </p:cNvPr>
          <p:cNvSpPr>
            <a:spLocks noGrp="1"/>
          </p:cNvSpPr>
          <p:nvPr>
            <p:ph type="ftr" sz="quarter" idx="11"/>
          </p:nvPr>
        </p:nvSpPr>
        <p:spPr/>
        <p:txBody>
          <a:bodyPr/>
          <a:lstStyle/>
          <a:p>
            <a:r>
              <a:rPr lang="en-IN"/>
              <a:t>Dr Somaraju Suvvari                                                                                                        NITP -- CS3401</a:t>
            </a:r>
          </a:p>
        </p:txBody>
      </p:sp>
      <p:sp>
        <p:nvSpPr>
          <p:cNvPr id="9" name="Slide Number Placeholder 8">
            <a:extLst>
              <a:ext uri="{FF2B5EF4-FFF2-40B4-BE49-F238E27FC236}">
                <a16:creationId xmlns:a16="http://schemas.microsoft.com/office/drawing/2014/main" id="{D8C34FEE-6CFA-4E3D-AEB1-98385B7E4A41}"/>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15732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566-F77E-47DB-A99B-B09CB0419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9EC361-ABF8-494B-82C6-40A77CA853DF}"/>
              </a:ext>
            </a:extLst>
          </p:cNvPr>
          <p:cNvSpPr>
            <a:spLocks noGrp="1"/>
          </p:cNvSpPr>
          <p:nvPr>
            <p:ph type="dt" sz="half" idx="10"/>
          </p:nvPr>
        </p:nvSpPr>
        <p:spPr/>
        <p:txBody>
          <a:bodyPr/>
          <a:lstStyle/>
          <a:p>
            <a:fld id="{9225C093-D3C7-4DCA-B768-F6F67B063077}" type="datetime1">
              <a:rPr lang="en-IN" smtClean="0"/>
              <a:t>06-10-2021</a:t>
            </a:fld>
            <a:endParaRPr lang="en-IN"/>
          </a:p>
        </p:txBody>
      </p:sp>
      <p:sp>
        <p:nvSpPr>
          <p:cNvPr id="4" name="Footer Placeholder 3">
            <a:extLst>
              <a:ext uri="{FF2B5EF4-FFF2-40B4-BE49-F238E27FC236}">
                <a16:creationId xmlns:a16="http://schemas.microsoft.com/office/drawing/2014/main" id="{27B85198-2DE7-4166-82AD-ACDD1AC0AEB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41907F72-1264-4CE7-851F-FCBC82BA5539}"/>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37945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02D73-C313-4C24-B325-FBA87A1C0F94}"/>
              </a:ext>
            </a:extLst>
          </p:cNvPr>
          <p:cNvSpPr>
            <a:spLocks noGrp="1"/>
          </p:cNvSpPr>
          <p:nvPr>
            <p:ph type="dt" sz="half" idx="10"/>
          </p:nvPr>
        </p:nvSpPr>
        <p:spPr/>
        <p:txBody>
          <a:bodyPr/>
          <a:lstStyle/>
          <a:p>
            <a:fld id="{BE621065-A0BF-4AAC-84D6-39C3E365B03A}" type="datetime1">
              <a:rPr lang="en-IN" smtClean="0"/>
              <a:t>06-10-2021</a:t>
            </a:fld>
            <a:endParaRPr lang="en-IN"/>
          </a:p>
        </p:txBody>
      </p:sp>
      <p:sp>
        <p:nvSpPr>
          <p:cNvPr id="3" name="Footer Placeholder 2">
            <a:extLst>
              <a:ext uri="{FF2B5EF4-FFF2-40B4-BE49-F238E27FC236}">
                <a16:creationId xmlns:a16="http://schemas.microsoft.com/office/drawing/2014/main" id="{FF513EB7-B3C7-42BD-9ABA-ACD7F4E0B137}"/>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174EF780-14F9-4882-B3F0-9EB64E8B927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20800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944A-6CFE-4D52-9A04-13A025D2B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0C4F61-F6E8-4568-AD54-C50183165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4EFC94-1DD3-4CA5-878D-257CDACA0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220E0-9EA1-41CC-95C7-35660B071A2E}"/>
              </a:ext>
            </a:extLst>
          </p:cNvPr>
          <p:cNvSpPr>
            <a:spLocks noGrp="1"/>
          </p:cNvSpPr>
          <p:nvPr>
            <p:ph type="dt" sz="half" idx="10"/>
          </p:nvPr>
        </p:nvSpPr>
        <p:spPr/>
        <p:txBody>
          <a:bodyPr/>
          <a:lstStyle/>
          <a:p>
            <a:fld id="{A1F3653C-C8B6-4F32-B668-5133298AC52E}" type="datetime1">
              <a:rPr lang="en-IN" smtClean="0"/>
              <a:t>06-10-2021</a:t>
            </a:fld>
            <a:endParaRPr lang="en-IN"/>
          </a:p>
        </p:txBody>
      </p:sp>
      <p:sp>
        <p:nvSpPr>
          <p:cNvPr id="6" name="Footer Placeholder 5">
            <a:extLst>
              <a:ext uri="{FF2B5EF4-FFF2-40B4-BE49-F238E27FC236}">
                <a16:creationId xmlns:a16="http://schemas.microsoft.com/office/drawing/2014/main" id="{AE03B1B4-C509-4051-B3D3-3DD81C4E79C4}"/>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417940BC-18A9-4FEE-A2B8-534399D74B9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0224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E3C7-1CC1-4C41-9482-7AD47F6EC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341F2E-7224-4DAC-81D9-3B0C73406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5C00DB-0407-4996-8524-B532C547A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1A751-99F6-467F-822E-8C4CC79AD934}"/>
              </a:ext>
            </a:extLst>
          </p:cNvPr>
          <p:cNvSpPr>
            <a:spLocks noGrp="1"/>
          </p:cNvSpPr>
          <p:nvPr>
            <p:ph type="dt" sz="half" idx="10"/>
          </p:nvPr>
        </p:nvSpPr>
        <p:spPr/>
        <p:txBody>
          <a:bodyPr/>
          <a:lstStyle/>
          <a:p>
            <a:fld id="{7F45E8DE-E7A4-4C06-8B10-EA4173772A74}" type="datetime1">
              <a:rPr lang="en-IN" smtClean="0"/>
              <a:t>06-10-2021</a:t>
            </a:fld>
            <a:endParaRPr lang="en-IN"/>
          </a:p>
        </p:txBody>
      </p:sp>
      <p:sp>
        <p:nvSpPr>
          <p:cNvPr id="6" name="Footer Placeholder 5">
            <a:extLst>
              <a:ext uri="{FF2B5EF4-FFF2-40B4-BE49-F238E27FC236}">
                <a16:creationId xmlns:a16="http://schemas.microsoft.com/office/drawing/2014/main" id="{C5F8ABE9-ABB8-4495-ABEF-EADAAC83A850}"/>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CE8F66A1-EA3A-415C-93E3-08A1DB44636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5677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C79F0-F9C6-4AE1-A18F-F0826D9B8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931061-01D6-4C80-B758-56A7F0FB8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3FCAD2-93CA-4DBB-8505-614943034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1941-643D-4428-A1CD-1684DFB11C9B}" type="datetime1">
              <a:rPr lang="en-IN" smtClean="0"/>
              <a:t>06-10-2021</a:t>
            </a:fld>
            <a:endParaRPr lang="en-IN"/>
          </a:p>
        </p:txBody>
      </p:sp>
      <p:sp>
        <p:nvSpPr>
          <p:cNvPr id="5" name="Footer Placeholder 4">
            <a:extLst>
              <a:ext uri="{FF2B5EF4-FFF2-40B4-BE49-F238E27FC236}">
                <a16:creationId xmlns:a16="http://schemas.microsoft.com/office/drawing/2014/main" id="{468E0BBC-FA46-4084-805E-A6F54786E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Somaraju Suvvari                                                                                                        NITP -- CS3401</a:t>
            </a:r>
          </a:p>
        </p:txBody>
      </p:sp>
      <p:sp>
        <p:nvSpPr>
          <p:cNvPr id="6" name="Slide Number Placeholder 5">
            <a:extLst>
              <a:ext uri="{FF2B5EF4-FFF2-40B4-BE49-F238E27FC236}">
                <a16:creationId xmlns:a16="http://schemas.microsoft.com/office/drawing/2014/main" id="{00579889-CB96-4C2B-BD37-382A703E7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1A458-33C9-4BF4-B91A-A10851AC5830}" type="slidenum">
              <a:rPr lang="en-IN" smtClean="0"/>
              <a:t>‹#›</a:t>
            </a:fld>
            <a:endParaRPr lang="en-IN"/>
          </a:p>
        </p:txBody>
      </p:sp>
    </p:spTree>
    <p:extLst>
      <p:ext uri="{BB962C8B-B14F-4D97-AF65-F5344CB8AC3E}">
        <p14:creationId xmlns:p14="http://schemas.microsoft.com/office/powerpoint/2010/main" val="4337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981200" y="1040363"/>
            <a:ext cx="8229600" cy="1752600"/>
          </a:xfrm>
        </p:spPr>
        <p:txBody>
          <a:bodyPr rtlCol="0">
            <a:normAutofit/>
          </a:bodyPr>
          <a:lstStyle/>
          <a:p>
            <a:pPr algn="ctr" eaLnBrk="1" fontAlgn="auto" hangingPunct="1">
              <a:spcAft>
                <a:spcPts val="0"/>
              </a:spcAft>
              <a:defRPr/>
            </a:pPr>
            <a:r>
              <a:rPr lang="en-US" sz="4000" dirty="0">
                <a:solidFill>
                  <a:srgbClr val="FFC000"/>
                </a:solidFill>
                <a:latin typeface="Times New Roman" panose="02020603050405020304" pitchFamily="18" charset="0"/>
                <a:cs typeface="Times New Roman" panose="02020603050405020304" pitchFamily="18" charset="0"/>
              </a:rPr>
              <a:t>DATA STRUCTURES</a:t>
            </a:r>
            <a:br>
              <a:rPr lang="en-US" sz="4000" dirty="0">
                <a:latin typeface="Times New Roman" panose="02020603050405020304" pitchFamily="18" charset="0"/>
                <a:cs typeface="Times New Roman" panose="02020603050405020304" pitchFamily="18" charset="0"/>
              </a:rPr>
            </a:br>
            <a:r>
              <a:rPr lang="en-US" sz="2700" dirty="0">
                <a:solidFill>
                  <a:srgbClr val="92D050"/>
                </a:solidFill>
                <a:latin typeface="Times New Roman" panose="02020603050405020304" pitchFamily="18" charset="0"/>
                <a:cs typeface="Times New Roman" panose="02020603050405020304" pitchFamily="18" charset="0"/>
              </a:rPr>
              <a:t>(</a:t>
            </a:r>
            <a:r>
              <a:rPr lang="en-US" sz="2700" b="1" i="1" spc="-15" dirty="0">
                <a:solidFill>
                  <a:srgbClr val="92D050"/>
                </a:solidFill>
                <a:latin typeface="Times New Roman" panose="02020603050405020304" pitchFamily="18" charset="0"/>
                <a:ea typeface="Calibri Light" panose="020F0302020204030204" pitchFamily="34" charset="0"/>
              </a:rPr>
              <a:t>CS3401)</a:t>
            </a:r>
            <a:endParaRPr lang="en-US" sz="2700" dirty="0">
              <a:solidFill>
                <a:srgbClr val="92D050"/>
              </a:solidFill>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idx="1"/>
          </p:nvPr>
        </p:nvSpPr>
        <p:spPr>
          <a:xfrm>
            <a:off x="1981200" y="4648200"/>
            <a:ext cx="8229600" cy="1524000"/>
          </a:xfrm>
        </p:spPr>
        <p:txBody>
          <a:bodyPr>
            <a:normAutofit fontScale="92500" lnSpcReduction="20000"/>
          </a:bodyPr>
          <a:lstStyle/>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Dr. Somaraju Suvvari, </a:t>
            </a:r>
          </a:p>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Asst. Prof, Dept. of  CSE, NIT Patna.</a:t>
            </a:r>
          </a:p>
          <a:p>
            <a:pPr marL="0" indent="0" algn="ctr" eaLnBrk="1" hangingPunct="1">
              <a:buNone/>
            </a:pPr>
            <a:r>
              <a:rPr lang="en-US" sz="2400" dirty="0">
                <a:solidFill>
                  <a:srgbClr val="92D050"/>
                </a:solidFill>
                <a:latin typeface="Times New Roman" panose="02020603050405020304" pitchFamily="18" charset="0"/>
                <a:cs typeface="Times New Roman" panose="02020603050405020304" pitchFamily="18" charset="0"/>
              </a:rPr>
              <a:t>somaraju@nitp.ac.in</a:t>
            </a:r>
            <a:r>
              <a:rPr lang="en-US" sz="2400" dirty="0">
                <a:latin typeface="Times New Roman" panose="02020603050405020304" pitchFamily="18" charset="0"/>
                <a:cs typeface="Times New Roman" panose="02020603050405020304" pitchFamily="18" charset="0"/>
              </a:rPr>
              <a:t>; </a:t>
            </a:r>
          </a:p>
          <a:p>
            <a:pPr marL="0" indent="0" algn="ctr" eaLnBrk="1" hangingPunct="1">
              <a:buNone/>
            </a:pPr>
            <a:r>
              <a:rPr lang="en-US" sz="2400" dirty="0">
                <a:solidFill>
                  <a:srgbClr val="FFC000"/>
                </a:solidFill>
                <a:latin typeface="Times New Roman" panose="02020603050405020304" pitchFamily="18" charset="0"/>
                <a:cs typeface="Times New Roman" panose="02020603050405020304" pitchFamily="18" charset="0"/>
              </a:rPr>
              <a:t>soma2402@gmail.com;</a:t>
            </a:r>
          </a:p>
          <a:p>
            <a:pPr eaLnBrk="1" hangingPunct="1">
              <a:buFont typeface="Wingdings" pitchFamily="2" charset="2"/>
              <a:buNone/>
            </a:pPr>
            <a:endParaRPr lang="en-US" dirty="0"/>
          </a:p>
        </p:txBody>
      </p:sp>
      <p:sp>
        <p:nvSpPr>
          <p:cNvPr id="4" name="Footer Placeholder 4"/>
          <p:cNvSpPr>
            <a:spLocks noGrp="1"/>
          </p:cNvSpPr>
          <p:nvPr>
            <p:ph type="ftr" sz="quarter" idx="11"/>
          </p:nvPr>
        </p:nvSpPr>
        <p:spPr>
          <a:xfrm>
            <a:off x="685800" y="6356351"/>
            <a:ext cx="10820400" cy="365125"/>
          </a:xfrm>
        </p:spPr>
        <p:txBody>
          <a:bodyPr/>
          <a:lstStyle/>
          <a:p>
            <a:pPr>
              <a:defRPr/>
            </a:pPr>
            <a:r>
              <a:rPr lang="en-US" dirty="0"/>
              <a:t>Dr Somaraju </a:t>
            </a:r>
            <a:r>
              <a:rPr lang="en-US" dirty="0" err="1"/>
              <a:t>Suvvari</a:t>
            </a:r>
            <a:r>
              <a:rPr lang="en-US" dirty="0"/>
              <a:t>                                                                                                        NITP -- CS3401</a:t>
            </a:r>
          </a:p>
        </p:txBody>
      </p:sp>
      <p:sp>
        <p:nvSpPr>
          <p:cNvPr id="5" name="Slide Number Placeholder 5"/>
          <p:cNvSpPr>
            <a:spLocks noGrp="1"/>
          </p:cNvSpPr>
          <p:nvPr>
            <p:ph type="sldNum" sz="quarter" idx="12"/>
          </p:nvPr>
        </p:nvSpPr>
        <p:spPr>
          <a:xfrm>
            <a:off x="10668000" y="6356351"/>
            <a:ext cx="1143000" cy="365125"/>
          </a:xfrm>
        </p:spPr>
        <p:txBody>
          <a:bodyPr/>
          <a:lstStyle/>
          <a:p>
            <a:pPr>
              <a:defRPr/>
            </a:pPr>
            <a:fld id="{E41D059C-5EC6-444A-ABF9-AF16E38A1FC7}" type="slidenum">
              <a:rPr lang="en-US"/>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010" y="117510"/>
            <a:ext cx="5302336" cy="726582"/>
          </a:xfrm>
        </p:spPr>
        <p:txBody>
          <a:bodyPr/>
          <a:lstStyle/>
          <a:p>
            <a:r>
              <a:rPr lang="en-US" dirty="0">
                <a:latin typeface="Times New Roman" panose="02020603050405020304" pitchFamily="18" charset="0"/>
                <a:cs typeface="Times New Roman" panose="02020603050405020304" pitchFamily="18" charset="0"/>
              </a:rPr>
              <a:t>Complexity Analysis</a:t>
            </a:r>
          </a:p>
        </p:txBody>
      </p:sp>
      <p:sp>
        <p:nvSpPr>
          <p:cNvPr id="3" name="Content Placeholder 2"/>
          <p:cNvSpPr>
            <a:spLocks noGrp="1"/>
          </p:cNvSpPr>
          <p:nvPr>
            <p:ph idx="1"/>
          </p:nvPr>
        </p:nvSpPr>
        <p:spPr>
          <a:xfrm>
            <a:off x="-26280" y="883713"/>
            <a:ext cx="7442915" cy="5061685"/>
          </a:xfrm>
        </p:spPr>
        <p:txBody>
          <a:bodyPr>
            <a:normAutofit/>
          </a:bodyPr>
          <a:lstStyle/>
          <a:p>
            <a:r>
              <a:rPr lang="en-US" dirty="0"/>
              <a:t> </a:t>
            </a:r>
            <a:r>
              <a:rPr lang="en-US" sz="2200" dirty="0">
                <a:latin typeface="Times New Roman" panose="02020603050405020304" pitchFamily="18" charset="0"/>
                <a:cs typeface="Times New Roman" panose="02020603050405020304" pitchFamily="18" charset="0"/>
              </a:rPr>
              <a:t>Best Case</a:t>
            </a:r>
          </a:p>
          <a:p>
            <a:pPr lvl="1"/>
            <a:r>
              <a:rPr lang="en-US" sz="2200" dirty="0">
                <a:latin typeface="Times New Roman" panose="02020603050405020304" pitchFamily="18" charset="0"/>
                <a:cs typeface="Times New Roman" panose="02020603050405020304" pitchFamily="18" charset="0"/>
              </a:rPr>
              <a:t>if searching element is found at first index.</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Worst Case:</a:t>
            </a:r>
          </a:p>
          <a:p>
            <a:pPr lvl="1"/>
            <a:r>
              <a:rPr lang="en-US" sz="2200" dirty="0">
                <a:latin typeface="Times New Roman" panose="02020603050405020304" pitchFamily="18" charset="0"/>
                <a:cs typeface="Times New Roman" panose="02020603050405020304" pitchFamily="18" charset="0"/>
              </a:rPr>
              <a:t>searching element is found at the last position</a:t>
            </a:r>
          </a:p>
          <a:p>
            <a:pPr marL="457200" lvl="1" indent="0">
              <a:buNone/>
            </a:pPr>
            <a:endParaRPr lang="en-US" sz="2200" dirty="0">
              <a:latin typeface="Times New Roman" panose="02020603050405020304" pitchFamily="18" charset="0"/>
              <a:cs typeface="Times New Roman" panose="02020603050405020304" pitchFamily="18" charset="0"/>
            </a:endParaRPr>
          </a:p>
          <a:p>
            <a:pPr marL="457200" lvl="1"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Average Case:</a:t>
            </a:r>
          </a:p>
          <a:p>
            <a:pPr lvl="1"/>
            <a:r>
              <a:rPr lang="en-US" sz="2200" dirty="0">
                <a:latin typeface="Times New Roman" panose="02020603050405020304" pitchFamily="18" charset="0"/>
                <a:cs typeface="Times New Roman" panose="02020603050405020304" pitchFamily="18" charset="0"/>
              </a:rPr>
              <a:t>searching element is found at middle of the array</a:t>
            </a:r>
          </a:p>
          <a:p>
            <a:pPr marL="0" indent="0">
              <a:buNone/>
            </a:pPr>
            <a:r>
              <a:rPr lang="en-US" sz="2200"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3398739280"/>
              </p:ext>
            </p:extLst>
          </p:nvPr>
        </p:nvGraphicFramePr>
        <p:xfrm>
          <a:off x="6165774" y="1867050"/>
          <a:ext cx="5288916" cy="741680"/>
        </p:xfrm>
        <a:graphic>
          <a:graphicData uri="http://schemas.openxmlformats.org/drawingml/2006/table">
            <a:tbl>
              <a:tblPr firstRow="1" bandRow="1">
                <a:tableStyleId>{5940675A-B579-460E-94D1-54222C63F5DA}</a:tableStyleId>
              </a:tblPr>
              <a:tblGrid>
                <a:gridCol w="595630">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648018">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648018">
                  <a:extLst>
                    <a:ext uri="{9D8B030D-6E8A-4147-A177-3AD203B41FA5}">
                      <a16:colId xmlns:a16="http://schemas.microsoft.com/office/drawing/2014/main" val="20005"/>
                    </a:ext>
                  </a:extLst>
                </a:gridCol>
                <a:gridCol w="700405">
                  <a:extLst>
                    <a:ext uri="{9D8B030D-6E8A-4147-A177-3AD203B41FA5}">
                      <a16:colId xmlns:a16="http://schemas.microsoft.com/office/drawing/2014/main" val="20006"/>
                    </a:ext>
                  </a:extLst>
                </a:gridCol>
                <a:gridCol w="700405">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56</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55</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9" name="TextBox 8"/>
          <p:cNvSpPr txBox="1"/>
          <p:nvPr/>
        </p:nvSpPr>
        <p:spPr>
          <a:xfrm>
            <a:off x="6165774" y="1199057"/>
            <a:ext cx="631064" cy="369332"/>
          </a:xfrm>
          <a:prstGeom prst="rect">
            <a:avLst/>
          </a:prstGeom>
          <a:noFill/>
        </p:spPr>
        <p:txBody>
          <a:bodyPr wrap="square" rtlCol="0">
            <a:spAutoFit/>
          </a:bodyPr>
          <a:lstStyle/>
          <a:p>
            <a:r>
              <a:rPr lang="en-US" dirty="0"/>
              <a:t>56</a:t>
            </a:r>
          </a:p>
        </p:txBody>
      </p:sp>
      <p:sp>
        <p:nvSpPr>
          <p:cNvPr id="11" name="Down Arrow 10"/>
          <p:cNvSpPr/>
          <p:nvPr/>
        </p:nvSpPr>
        <p:spPr>
          <a:xfrm>
            <a:off x="6380422" y="1603110"/>
            <a:ext cx="309093" cy="2482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57338" y="1127707"/>
            <a:ext cx="3803455"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Search element &lt;56&gt; is found at index 0. </a:t>
            </a:r>
          </a:p>
          <a:p>
            <a:r>
              <a:rPr lang="en-US" sz="1600" dirty="0">
                <a:latin typeface="Times New Roman" panose="02020603050405020304" pitchFamily="18" charset="0"/>
                <a:cs typeface="Times New Roman" panose="02020603050405020304" pitchFamily="18" charset="0"/>
              </a:rPr>
              <a:t>Time complexity is O(1).</a:t>
            </a:r>
          </a:p>
        </p:txBody>
      </p:sp>
      <p:graphicFrame>
        <p:nvGraphicFramePr>
          <p:cNvPr id="14" name="Table 13"/>
          <p:cNvGraphicFramePr>
            <a:graphicFrameLocks noGrp="1"/>
          </p:cNvGraphicFramePr>
          <p:nvPr>
            <p:extLst>
              <p:ext uri="{D42A27DB-BD31-4B8C-83A1-F6EECF244321}">
                <p14:modId xmlns:p14="http://schemas.microsoft.com/office/powerpoint/2010/main" val="3306802085"/>
              </p:ext>
            </p:extLst>
          </p:nvPr>
        </p:nvGraphicFramePr>
        <p:xfrm>
          <a:off x="6214608" y="3414555"/>
          <a:ext cx="5288916" cy="741680"/>
        </p:xfrm>
        <a:graphic>
          <a:graphicData uri="http://schemas.openxmlformats.org/drawingml/2006/table">
            <a:tbl>
              <a:tblPr firstRow="1" bandRow="1">
                <a:tableStyleId>{5940675A-B579-460E-94D1-54222C63F5DA}</a:tableStyleId>
              </a:tblPr>
              <a:tblGrid>
                <a:gridCol w="595630">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648018">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648018">
                  <a:extLst>
                    <a:ext uri="{9D8B030D-6E8A-4147-A177-3AD203B41FA5}">
                      <a16:colId xmlns:a16="http://schemas.microsoft.com/office/drawing/2014/main" val="20005"/>
                    </a:ext>
                  </a:extLst>
                </a:gridCol>
                <a:gridCol w="700405">
                  <a:extLst>
                    <a:ext uri="{9D8B030D-6E8A-4147-A177-3AD203B41FA5}">
                      <a16:colId xmlns:a16="http://schemas.microsoft.com/office/drawing/2014/main" val="20006"/>
                    </a:ext>
                  </a:extLst>
                </a:gridCol>
                <a:gridCol w="700405">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56</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55</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5" name="Curved Down Arrow 14"/>
          <p:cNvSpPr/>
          <p:nvPr/>
        </p:nvSpPr>
        <p:spPr>
          <a:xfrm>
            <a:off x="6330518" y="3150387"/>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a:off x="7129008" y="3150387"/>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Down Arrow 16"/>
          <p:cNvSpPr/>
          <p:nvPr/>
        </p:nvSpPr>
        <p:spPr>
          <a:xfrm>
            <a:off x="7815878" y="3150386"/>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a:off x="8537093" y="3137442"/>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10766214" y="2736087"/>
            <a:ext cx="631064" cy="369332"/>
          </a:xfrm>
          <a:prstGeom prst="rect">
            <a:avLst/>
          </a:prstGeom>
          <a:noFill/>
        </p:spPr>
        <p:txBody>
          <a:bodyPr wrap="square" rtlCol="0">
            <a:spAutoFit/>
          </a:bodyPr>
          <a:lstStyle/>
          <a:p>
            <a:r>
              <a:rPr lang="en-US" dirty="0"/>
              <a:t>  57</a:t>
            </a:r>
          </a:p>
        </p:txBody>
      </p:sp>
      <p:sp>
        <p:nvSpPr>
          <p:cNvPr id="20" name="Curved Down Arrow 19"/>
          <p:cNvSpPr/>
          <p:nvPr/>
        </p:nvSpPr>
        <p:spPr>
          <a:xfrm>
            <a:off x="9258308" y="3105419"/>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a:off x="9954835" y="3143914"/>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p:cNvSpPr/>
          <p:nvPr/>
        </p:nvSpPr>
        <p:spPr>
          <a:xfrm>
            <a:off x="10673908" y="3150386"/>
            <a:ext cx="499058" cy="2363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7152563" y="4309224"/>
            <a:ext cx="3315337"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Search element &lt;57&gt; is not found. </a:t>
            </a:r>
          </a:p>
          <a:p>
            <a:r>
              <a:rPr lang="en-US" sz="1600" dirty="0">
                <a:latin typeface="Times New Roman" panose="02020603050405020304" pitchFamily="18" charset="0"/>
                <a:cs typeface="Times New Roman" panose="02020603050405020304" pitchFamily="18" charset="0"/>
              </a:rPr>
              <a:t>Time complexity is O(n).</a:t>
            </a:r>
          </a:p>
        </p:txBody>
      </p:sp>
      <p:graphicFrame>
        <p:nvGraphicFramePr>
          <p:cNvPr id="24" name="Table 23"/>
          <p:cNvGraphicFramePr>
            <a:graphicFrameLocks noGrp="1"/>
          </p:cNvGraphicFramePr>
          <p:nvPr>
            <p:extLst>
              <p:ext uri="{D42A27DB-BD31-4B8C-83A1-F6EECF244321}">
                <p14:modId xmlns:p14="http://schemas.microsoft.com/office/powerpoint/2010/main" val="4007702481"/>
              </p:ext>
            </p:extLst>
          </p:nvPr>
        </p:nvGraphicFramePr>
        <p:xfrm>
          <a:off x="1730078" y="5298842"/>
          <a:ext cx="5288916" cy="741680"/>
        </p:xfrm>
        <a:graphic>
          <a:graphicData uri="http://schemas.openxmlformats.org/drawingml/2006/table">
            <a:tbl>
              <a:tblPr firstRow="1" bandRow="1">
                <a:tableStyleId>{5940675A-B579-460E-94D1-54222C63F5DA}</a:tableStyleId>
              </a:tblPr>
              <a:tblGrid>
                <a:gridCol w="595630">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648018">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648018">
                  <a:extLst>
                    <a:ext uri="{9D8B030D-6E8A-4147-A177-3AD203B41FA5}">
                      <a16:colId xmlns:a16="http://schemas.microsoft.com/office/drawing/2014/main" val="20005"/>
                    </a:ext>
                  </a:extLst>
                </a:gridCol>
                <a:gridCol w="700405">
                  <a:extLst>
                    <a:ext uri="{9D8B030D-6E8A-4147-A177-3AD203B41FA5}">
                      <a16:colId xmlns:a16="http://schemas.microsoft.com/office/drawing/2014/main" val="20006"/>
                    </a:ext>
                  </a:extLst>
                </a:gridCol>
                <a:gridCol w="700405">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56</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55</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Curved Down Arrow 24"/>
          <p:cNvSpPr/>
          <p:nvPr/>
        </p:nvSpPr>
        <p:spPr>
          <a:xfrm>
            <a:off x="1845988" y="5034674"/>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p:cNvSpPr/>
          <p:nvPr/>
        </p:nvSpPr>
        <p:spPr>
          <a:xfrm>
            <a:off x="2644478" y="5034674"/>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Down Arrow 26"/>
          <p:cNvSpPr/>
          <p:nvPr/>
        </p:nvSpPr>
        <p:spPr>
          <a:xfrm>
            <a:off x="3331348" y="5034673"/>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Down Arrow 27"/>
          <p:cNvSpPr/>
          <p:nvPr/>
        </p:nvSpPr>
        <p:spPr>
          <a:xfrm>
            <a:off x="4052563" y="5021729"/>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1065482" y="6010074"/>
            <a:ext cx="41015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Search element &lt;32&gt; is found at index 4. </a:t>
            </a:r>
          </a:p>
          <a:p>
            <a:r>
              <a:rPr lang="en-US" dirty="0">
                <a:latin typeface="Times New Roman" panose="02020603050405020304" pitchFamily="18" charset="0"/>
                <a:cs typeface="Times New Roman" panose="02020603050405020304" pitchFamily="18" charset="0"/>
              </a:rPr>
              <a:t>Time complexity is O(n).</a:t>
            </a:r>
          </a:p>
        </p:txBody>
      </p:sp>
      <p:sp>
        <p:nvSpPr>
          <p:cNvPr id="30" name="TextBox 29"/>
          <p:cNvSpPr txBox="1"/>
          <p:nvPr/>
        </p:nvSpPr>
        <p:spPr>
          <a:xfrm>
            <a:off x="4256214" y="4665341"/>
            <a:ext cx="425003" cy="369332"/>
          </a:xfrm>
          <a:prstGeom prst="rect">
            <a:avLst/>
          </a:prstGeom>
          <a:noFill/>
        </p:spPr>
        <p:txBody>
          <a:bodyPr wrap="square" rtlCol="0">
            <a:spAutoFit/>
          </a:bodyPr>
          <a:lstStyle/>
          <a:p>
            <a:r>
              <a:rPr lang="en-US" dirty="0"/>
              <a:t>32</a:t>
            </a:r>
          </a:p>
        </p:txBody>
      </p:sp>
      <p:sp>
        <p:nvSpPr>
          <p:cNvPr id="5" name="Footer Placeholder 4">
            <a:extLst>
              <a:ext uri="{FF2B5EF4-FFF2-40B4-BE49-F238E27FC236}">
                <a16:creationId xmlns:a16="http://schemas.microsoft.com/office/drawing/2014/main" id="{75AC35C9-010D-49D1-809A-59869B72399D}"/>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BA784696-F3FD-4815-BFCC-4CA62D81E67C}"/>
              </a:ext>
            </a:extLst>
          </p:cNvPr>
          <p:cNvSpPr>
            <a:spLocks noGrp="1"/>
          </p:cNvSpPr>
          <p:nvPr>
            <p:ph type="sldNum" sz="quarter" idx="12"/>
          </p:nvPr>
        </p:nvSpPr>
        <p:spPr/>
        <p:txBody>
          <a:bodyPr/>
          <a:lstStyle/>
          <a:p>
            <a:fld id="{11B1A458-33C9-4BF4-B91A-A10851AC5830}" type="slidenum">
              <a:rPr lang="en-IN" smtClean="0"/>
              <a:t>10</a:t>
            </a:fld>
            <a:endParaRPr lang="en-IN"/>
          </a:p>
        </p:txBody>
      </p:sp>
    </p:spTree>
    <p:extLst>
      <p:ext uri="{BB962C8B-B14F-4D97-AF65-F5344CB8AC3E}">
        <p14:creationId xmlns:p14="http://schemas.microsoft.com/office/powerpoint/2010/main" val="28738021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 Linear Probing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00000"/>
              </a:lnSpc>
              <a:buNone/>
            </a:pPr>
            <a:r>
              <a:rPr lang="en-IN" sz="2400" i="1" dirty="0">
                <a:latin typeface="Times New Roman" panose="02020603050405020304" pitchFamily="18" charset="0"/>
                <a:cs typeface="Times New Roman" panose="02020603050405020304" pitchFamily="18" charset="0"/>
              </a:rPr>
              <a:t>Consider the elements: 79, 18, 49, 58, 69</a:t>
            </a:r>
          </a:p>
          <a:p>
            <a:pPr marL="0" indent="0" algn="just">
              <a:lnSpc>
                <a:spcPct val="100000"/>
              </a:lnSpc>
              <a:buNone/>
            </a:pPr>
            <a:r>
              <a:rPr lang="en-IN" sz="2400" i="1" dirty="0">
                <a:latin typeface="Times New Roman" panose="02020603050405020304" pitchFamily="18" charset="0"/>
                <a:cs typeface="Times New Roman" panose="02020603050405020304" pitchFamily="18" charset="0"/>
              </a:rPr>
              <a:t>Hash TableSize = 10 and h(x) = x % TableSize</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Empty Table    </a:t>
            </a:r>
            <a:r>
              <a:rPr lang="en-IN" sz="2000" i="1" dirty="0">
                <a:solidFill>
                  <a:srgbClr val="00B050"/>
                </a:solidFill>
                <a:latin typeface="Times New Roman" panose="02020603050405020304" pitchFamily="18" charset="0"/>
                <a:cs typeface="Times New Roman" panose="02020603050405020304" pitchFamily="18" charset="0"/>
              </a:rPr>
              <a:t>After inserting 79</a:t>
            </a:r>
            <a:endParaRPr lang="en-IN" sz="2000" i="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100</a:t>
            </a:fld>
            <a:endParaRPr lang="en-IN"/>
          </a:p>
        </p:txBody>
      </p:sp>
      <p:graphicFrame>
        <p:nvGraphicFramePr>
          <p:cNvPr id="6" name="Table 6">
            <a:extLst>
              <a:ext uri="{FF2B5EF4-FFF2-40B4-BE49-F238E27FC236}">
                <a16:creationId xmlns:a16="http://schemas.microsoft.com/office/drawing/2014/main" id="{8C6D9310-78A5-4A44-AEE8-55156B8F599C}"/>
              </a:ext>
            </a:extLst>
          </p:cNvPr>
          <p:cNvGraphicFramePr>
            <a:graphicFrameLocks noGrp="1"/>
          </p:cNvGraphicFramePr>
          <p:nvPr/>
        </p:nvGraphicFramePr>
        <p:xfrm>
          <a:off x="849445" y="2203234"/>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a:p>
                  </a:txBody>
                  <a:tcPr/>
                </a:tc>
                <a:extLst>
                  <a:ext uri="{0D108BD9-81ED-4DB2-BD59-A6C34878D82A}">
                    <a16:rowId xmlns:a16="http://schemas.microsoft.com/office/drawing/2014/main" val="3415274060"/>
                  </a:ext>
                </a:extLst>
              </a:tr>
              <a:tr h="370840">
                <a:tc>
                  <a:txBody>
                    <a:bodyPr/>
                    <a:lstStyle/>
                    <a:p>
                      <a:endParaRPr lang="en-IN"/>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endParaRPr lang="en-IN" dirty="0"/>
                    </a:p>
                  </a:txBody>
                  <a:tcPr/>
                </a:tc>
                <a:extLst>
                  <a:ext uri="{0D108BD9-81ED-4DB2-BD59-A6C34878D82A}">
                    <a16:rowId xmlns:a16="http://schemas.microsoft.com/office/drawing/2014/main" val="3715947741"/>
                  </a:ext>
                </a:extLst>
              </a:tr>
            </a:tbl>
          </a:graphicData>
        </a:graphic>
      </p:graphicFrame>
      <p:grpSp>
        <p:nvGrpSpPr>
          <p:cNvPr id="7" name="Group 6">
            <a:extLst>
              <a:ext uri="{FF2B5EF4-FFF2-40B4-BE49-F238E27FC236}">
                <a16:creationId xmlns:a16="http://schemas.microsoft.com/office/drawing/2014/main" id="{DA47323C-7278-449B-9461-23D082E71771}"/>
              </a:ext>
            </a:extLst>
          </p:cNvPr>
          <p:cNvGrpSpPr/>
          <p:nvPr/>
        </p:nvGrpSpPr>
        <p:grpSpPr>
          <a:xfrm>
            <a:off x="519504" y="2203233"/>
            <a:ext cx="438410" cy="3697472"/>
            <a:chOff x="1398036" y="2735077"/>
            <a:chExt cx="438410" cy="3697472"/>
          </a:xfrm>
        </p:grpSpPr>
        <p:grpSp>
          <p:nvGrpSpPr>
            <p:cNvPr id="8" name="Group 7">
              <a:extLst>
                <a:ext uri="{FF2B5EF4-FFF2-40B4-BE49-F238E27FC236}">
                  <a16:creationId xmlns:a16="http://schemas.microsoft.com/office/drawing/2014/main" id="{62E3DCDF-D83F-41DB-90BA-385F8846524D}"/>
                </a:ext>
              </a:extLst>
            </p:cNvPr>
            <p:cNvGrpSpPr/>
            <p:nvPr/>
          </p:nvGrpSpPr>
          <p:grpSpPr>
            <a:xfrm>
              <a:off x="1442874" y="2735077"/>
              <a:ext cx="393572" cy="2947565"/>
              <a:chOff x="1000058" y="3382915"/>
              <a:chExt cx="393572" cy="2947565"/>
            </a:xfrm>
          </p:grpSpPr>
          <p:sp>
            <p:nvSpPr>
              <p:cNvPr id="11" name="TextBox 10">
                <a:extLst>
                  <a:ext uri="{FF2B5EF4-FFF2-40B4-BE49-F238E27FC236}">
                    <a16:creationId xmlns:a16="http://schemas.microsoft.com/office/drawing/2014/main" id="{43095246-C9CB-4E0E-9E37-868481B861A0}"/>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12" name="TextBox 11">
                <a:extLst>
                  <a:ext uri="{FF2B5EF4-FFF2-40B4-BE49-F238E27FC236}">
                    <a16:creationId xmlns:a16="http://schemas.microsoft.com/office/drawing/2014/main" id="{2AA2183D-9409-43EA-AB77-56C198CA6856}"/>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13" name="TextBox 12">
                <a:extLst>
                  <a:ext uri="{FF2B5EF4-FFF2-40B4-BE49-F238E27FC236}">
                    <a16:creationId xmlns:a16="http://schemas.microsoft.com/office/drawing/2014/main" id="{21016A62-DD2E-4F0F-9EF1-78F9F13551CC}"/>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A0292AE6-9194-437C-8BFA-046D871A093E}"/>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15" name="TextBox 14">
                <a:extLst>
                  <a:ext uri="{FF2B5EF4-FFF2-40B4-BE49-F238E27FC236}">
                    <a16:creationId xmlns:a16="http://schemas.microsoft.com/office/drawing/2014/main" id="{E6F257FA-CA58-4286-82F4-2ED5896447C6}"/>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16" name="TextBox 15">
                <a:extLst>
                  <a:ext uri="{FF2B5EF4-FFF2-40B4-BE49-F238E27FC236}">
                    <a16:creationId xmlns:a16="http://schemas.microsoft.com/office/drawing/2014/main" id="{766D00FE-71A6-4F3E-B7E9-1A6F0F0AED94}"/>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17" name="TextBox 16">
                <a:extLst>
                  <a:ext uri="{FF2B5EF4-FFF2-40B4-BE49-F238E27FC236}">
                    <a16:creationId xmlns:a16="http://schemas.microsoft.com/office/drawing/2014/main" id="{C53DB33E-A73A-4109-8C50-2BC1F7F6633D}"/>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18" name="TextBox 17">
                <a:extLst>
                  <a:ext uri="{FF2B5EF4-FFF2-40B4-BE49-F238E27FC236}">
                    <a16:creationId xmlns:a16="http://schemas.microsoft.com/office/drawing/2014/main" id="{4DA58E1A-D9CC-434E-BB21-275BEA24EEEA}"/>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9" name="TextBox 8">
              <a:extLst>
                <a:ext uri="{FF2B5EF4-FFF2-40B4-BE49-F238E27FC236}">
                  <a16:creationId xmlns:a16="http://schemas.microsoft.com/office/drawing/2014/main" id="{2B31B8A1-2E1A-48FC-9E05-6F9F86EED055}"/>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10" name="TextBox 9">
              <a:extLst>
                <a:ext uri="{FF2B5EF4-FFF2-40B4-BE49-F238E27FC236}">
                  <a16:creationId xmlns:a16="http://schemas.microsoft.com/office/drawing/2014/main" id="{C319B9C3-8980-45C3-8B56-029DB3FA4BC9}"/>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19" name="Table 6">
            <a:extLst>
              <a:ext uri="{FF2B5EF4-FFF2-40B4-BE49-F238E27FC236}">
                <a16:creationId xmlns:a16="http://schemas.microsoft.com/office/drawing/2014/main" id="{1F906600-E0C2-4716-A46B-B9EFDB42B2CE}"/>
              </a:ext>
            </a:extLst>
          </p:cNvPr>
          <p:cNvGraphicFramePr>
            <a:graphicFrameLocks noGrp="1"/>
          </p:cNvGraphicFramePr>
          <p:nvPr/>
        </p:nvGraphicFramePr>
        <p:xfrm>
          <a:off x="2786987" y="2076632"/>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dirty="0"/>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20" name="Group 19">
            <a:extLst>
              <a:ext uri="{FF2B5EF4-FFF2-40B4-BE49-F238E27FC236}">
                <a16:creationId xmlns:a16="http://schemas.microsoft.com/office/drawing/2014/main" id="{BF59BE67-64C5-4BDF-BAF5-61B20F1FFC14}"/>
              </a:ext>
            </a:extLst>
          </p:cNvPr>
          <p:cNvGrpSpPr/>
          <p:nvPr/>
        </p:nvGrpSpPr>
        <p:grpSpPr>
          <a:xfrm>
            <a:off x="2457046" y="2076631"/>
            <a:ext cx="438410" cy="3697472"/>
            <a:chOff x="1398036" y="2735077"/>
            <a:chExt cx="438410" cy="3697472"/>
          </a:xfrm>
        </p:grpSpPr>
        <p:grpSp>
          <p:nvGrpSpPr>
            <p:cNvPr id="21" name="Group 20">
              <a:extLst>
                <a:ext uri="{FF2B5EF4-FFF2-40B4-BE49-F238E27FC236}">
                  <a16:creationId xmlns:a16="http://schemas.microsoft.com/office/drawing/2014/main" id="{869A2134-6D6C-45DE-AE55-C692AE5670EB}"/>
                </a:ext>
              </a:extLst>
            </p:cNvPr>
            <p:cNvGrpSpPr/>
            <p:nvPr/>
          </p:nvGrpSpPr>
          <p:grpSpPr>
            <a:xfrm>
              <a:off x="1442874" y="2735077"/>
              <a:ext cx="393572" cy="2947565"/>
              <a:chOff x="1000058" y="3382915"/>
              <a:chExt cx="393572" cy="2947565"/>
            </a:xfrm>
          </p:grpSpPr>
          <p:sp>
            <p:nvSpPr>
              <p:cNvPr id="24" name="TextBox 23">
                <a:extLst>
                  <a:ext uri="{FF2B5EF4-FFF2-40B4-BE49-F238E27FC236}">
                    <a16:creationId xmlns:a16="http://schemas.microsoft.com/office/drawing/2014/main" id="{AD66ECB5-E480-4CB7-A4DA-822FB756516F}"/>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25" name="TextBox 24">
                <a:extLst>
                  <a:ext uri="{FF2B5EF4-FFF2-40B4-BE49-F238E27FC236}">
                    <a16:creationId xmlns:a16="http://schemas.microsoft.com/office/drawing/2014/main" id="{B2DF08DD-4AA4-4DCE-9EBE-4F628D0B0D3E}"/>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26" name="TextBox 25">
                <a:extLst>
                  <a:ext uri="{FF2B5EF4-FFF2-40B4-BE49-F238E27FC236}">
                    <a16:creationId xmlns:a16="http://schemas.microsoft.com/office/drawing/2014/main" id="{D6501618-A242-4EA1-A498-329B22808E66}"/>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27" name="TextBox 26">
                <a:extLst>
                  <a:ext uri="{FF2B5EF4-FFF2-40B4-BE49-F238E27FC236}">
                    <a16:creationId xmlns:a16="http://schemas.microsoft.com/office/drawing/2014/main" id="{DE2A5B4A-A529-4899-8211-2958E51FCEC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28" name="TextBox 27">
                <a:extLst>
                  <a:ext uri="{FF2B5EF4-FFF2-40B4-BE49-F238E27FC236}">
                    <a16:creationId xmlns:a16="http://schemas.microsoft.com/office/drawing/2014/main" id="{F8E0A177-72EB-4DCB-B0D4-02D3B59F2D67}"/>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29" name="TextBox 28">
                <a:extLst>
                  <a:ext uri="{FF2B5EF4-FFF2-40B4-BE49-F238E27FC236}">
                    <a16:creationId xmlns:a16="http://schemas.microsoft.com/office/drawing/2014/main" id="{C5014840-D311-4F48-BC90-0A9F3C49B2C8}"/>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30" name="TextBox 29">
                <a:extLst>
                  <a:ext uri="{FF2B5EF4-FFF2-40B4-BE49-F238E27FC236}">
                    <a16:creationId xmlns:a16="http://schemas.microsoft.com/office/drawing/2014/main" id="{C90B427D-9FE6-4D90-9360-AA03C1AF6C90}"/>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31" name="TextBox 30">
                <a:extLst>
                  <a:ext uri="{FF2B5EF4-FFF2-40B4-BE49-F238E27FC236}">
                    <a16:creationId xmlns:a16="http://schemas.microsoft.com/office/drawing/2014/main" id="{1976FE69-2DCF-4A04-BDDA-0704014EA455}"/>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22" name="TextBox 21">
              <a:extLst>
                <a:ext uri="{FF2B5EF4-FFF2-40B4-BE49-F238E27FC236}">
                  <a16:creationId xmlns:a16="http://schemas.microsoft.com/office/drawing/2014/main" id="{B356FCEB-5CEA-44EA-B9A4-B5BD15D230AF}"/>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23" name="TextBox 22">
              <a:extLst>
                <a:ext uri="{FF2B5EF4-FFF2-40B4-BE49-F238E27FC236}">
                  <a16:creationId xmlns:a16="http://schemas.microsoft.com/office/drawing/2014/main" id="{A6391977-1A40-4CE0-80AA-DA9200820E27}"/>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sp>
        <p:nvSpPr>
          <p:cNvPr id="59" name="Oval 58">
            <a:extLst>
              <a:ext uri="{FF2B5EF4-FFF2-40B4-BE49-F238E27FC236}">
                <a16:creationId xmlns:a16="http://schemas.microsoft.com/office/drawing/2014/main" id="{0D13CA60-4FB7-421D-A126-11CEE016E672}"/>
              </a:ext>
            </a:extLst>
          </p:cNvPr>
          <p:cNvSpPr/>
          <p:nvPr/>
        </p:nvSpPr>
        <p:spPr>
          <a:xfrm>
            <a:off x="957199" y="1810843"/>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1" name="Oval 60">
            <a:extLst>
              <a:ext uri="{FF2B5EF4-FFF2-40B4-BE49-F238E27FC236}">
                <a16:creationId xmlns:a16="http://schemas.microsoft.com/office/drawing/2014/main" id="{4ED065BA-CB9C-4A5F-8FA1-BFB5BC13C2A4}"/>
              </a:ext>
            </a:extLst>
          </p:cNvPr>
          <p:cNvSpPr/>
          <p:nvPr/>
        </p:nvSpPr>
        <p:spPr>
          <a:xfrm>
            <a:off x="2097931" y="1866575"/>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Tree>
    <p:extLst>
      <p:ext uri="{BB962C8B-B14F-4D97-AF65-F5344CB8AC3E}">
        <p14:creationId xmlns:p14="http://schemas.microsoft.com/office/powerpoint/2010/main" val="21118813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 Linear Probing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00000"/>
              </a:lnSpc>
              <a:buNone/>
            </a:pPr>
            <a:r>
              <a:rPr lang="en-IN" sz="2400" i="1" dirty="0">
                <a:latin typeface="Times New Roman" panose="02020603050405020304" pitchFamily="18" charset="0"/>
                <a:cs typeface="Times New Roman" panose="02020603050405020304" pitchFamily="18" charset="0"/>
              </a:rPr>
              <a:t>Consider the elements: 79, 18, 49, 58, 69</a:t>
            </a:r>
          </a:p>
          <a:p>
            <a:pPr marL="0" indent="0" algn="just">
              <a:lnSpc>
                <a:spcPct val="100000"/>
              </a:lnSpc>
              <a:buNone/>
            </a:pPr>
            <a:r>
              <a:rPr lang="en-IN" sz="2400" i="1" dirty="0">
                <a:latin typeface="Times New Roman" panose="02020603050405020304" pitchFamily="18" charset="0"/>
                <a:cs typeface="Times New Roman" panose="02020603050405020304" pitchFamily="18" charset="0"/>
              </a:rPr>
              <a:t>Hash TableSize = 10 and h(x) = x % TableSize</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Empty Table    </a:t>
            </a:r>
            <a:r>
              <a:rPr lang="en-IN" sz="2000" i="1" dirty="0">
                <a:solidFill>
                  <a:srgbClr val="00B050"/>
                </a:solidFill>
                <a:latin typeface="Times New Roman" panose="02020603050405020304" pitchFamily="18" charset="0"/>
                <a:cs typeface="Times New Roman" panose="02020603050405020304" pitchFamily="18" charset="0"/>
              </a:rPr>
              <a:t>After inserting 79        </a:t>
            </a:r>
            <a:r>
              <a:rPr lang="en-IN" sz="2000" i="1" dirty="0">
                <a:solidFill>
                  <a:srgbClr val="FF0000"/>
                </a:solidFill>
                <a:latin typeface="Times New Roman" panose="02020603050405020304" pitchFamily="18" charset="0"/>
                <a:cs typeface="Times New Roman" panose="02020603050405020304" pitchFamily="18" charset="0"/>
              </a:rPr>
              <a:t>After inserting 18</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101</a:t>
            </a:fld>
            <a:endParaRPr lang="en-IN"/>
          </a:p>
        </p:txBody>
      </p:sp>
      <p:graphicFrame>
        <p:nvGraphicFramePr>
          <p:cNvPr id="6" name="Table 6">
            <a:extLst>
              <a:ext uri="{FF2B5EF4-FFF2-40B4-BE49-F238E27FC236}">
                <a16:creationId xmlns:a16="http://schemas.microsoft.com/office/drawing/2014/main" id="{8C6D9310-78A5-4A44-AEE8-55156B8F599C}"/>
              </a:ext>
            </a:extLst>
          </p:cNvPr>
          <p:cNvGraphicFramePr>
            <a:graphicFrameLocks noGrp="1"/>
          </p:cNvGraphicFramePr>
          <p:nvPr/>
        </p:nvGraphicFramePr>
        <p:xfrm>
          <a:off x="849445" y="2203234"/>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a:p>
                  </a:txBody>
                  <a:tcPr/>
                </a:tc>
                <a:extLst>
                  <a:ext uri="{0D108BD9-81ED-4DB2-BD59-A6C34878D82A}">
                    <a16:rowId xmlns:a16="http://schemas.microsoft.com/office/drawing/2014/main" val="3415274060"/>
                  </a:ext>
                </a:extLst>
              </a:tr>
              <a:tr h="370840">
                <a:tc>
                  <a:txBody>
                    <a:bodyPr/>
                    <a:lstStyle/>
                    <a:p>
                      <a:endParaRPr lang="en-IN"/>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endParaRPr lang="en-IN" dirty="0"/>
                    </a:p>
                  </a:txBody>
                  <a:tcPr/>
                </a:tc>
                <a:extLst>
                  <a:ext uri="{0D108BD9-81ED-4DB2-BD59-A6C34878D82A}">
                    <a16:rowId xmlns:a16="http://schemas.microsoft.com/office/drawing/2014/main" val="3715947741"/>
                  </a:ext>
                </a:extLst>
              </a:tr>
            </a:tbl>
          </a:graphicData>
        </a:graphic>
      </p:graphicFrame>
      <p:grpSp>
        <p:nvGrpSpPr>
          <p:cNvPr id="7" name="Group 6">
            <a:extLst>
              <a:ext uri="{FF2B5EF4-FFF2-40B4-BE49-F238E27FC236}">
                <a16:creationId xmlns:a16="http://schemas.microsoft.com/office/drawing/2014/main" id="{DA47323C-7278-449B-9461-23D082E71771}"/>
              </a:ext>
            </a:extLst>
          </p:cNvPr>
          <p:cNvGrpSpPr/>
          <p:nvPr/>
        </p:nvGrpSpPr>
        <p:grpSpPr>
          <a:xfrm>
            <a:off x="519504" y="2203233"/>
            <a:ext cx="438410" cy="3697472"/>
            <a:chOff x="1398036" y="2735077"/>
            <a:chExt cx="438410" cy="3697472"/>
          </a:xfrm>
        </p:grpSpPr>
        <p:grpSp>
          <p:nvGrpSpPr>
            <p:cNvPr id="8" name="Group 7">
              <a:extLst>
                <a:ext uri="{FF2B5EF4-FFF2-40B4-BE49-F238E27FC236}">
                  <a16:creationId xmlns:a16="http://schemas.microsoft.com/office/drawing/2014/main" id="{62E3DCDF-D83F-41DB-90BA-385F8846524D}"/>
                </a:ext>
              </a:extLst>
            </p:cNvPr>
            <p:cNvGrpSpPr/>
            <p:nvPr/>
          </p:nvGrpSpPr>
          <p:grpSpPr>
            <a:xfrm>
              <a:off x="1442874" y="2735077"/>
              <a:ext cx="393572" cy="2947565"/>
              <a:chOff x="1000058" y="3382915"/>
              <a:chExt cx="393572" cy="2947565"/>
            </a:xfrm>
          </p:grpSpPr>
          <p:sp>
            <p:nvSpPr>
              <p:cNvPr id="11" name="TextBox 10">
                <a:extLst>
                  <a:ext uri="{FF2B5EF4-FFF2-40B4-BE49-F238E27FC236}">
                    <a16:creationId xmlns:a16="http://schemas.microsoft.com/office/drawing/2014/main" id="{43095246-C9CB-4E0E-9E37-868481B861A0}"/>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12" name="TextBox 11">
                <a:extLst>
                  <a:ext uri="{FF2B5EF4-FFF2-40B4-BE49-F238E27FC236}">
                    <a16:creationId xmlns:a16="http://schemas.microsoft.com/office/drawing/2014/main" id="{2AA2183D-9409-43EA-AB77-56C198CA6856}"/>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13" name="TextBox 12">
                <a:extLst>
                  <a:ext uri="{FF2B5EF4-FFF2-40B4-BE49-F238E27FC236}">
                    <a16:creationId xmlns:a16="http://schemas.microsoft.com/office/drawing/2014/main" id="{21016A62-DD2E-4F0F-9EF1-78F9F13551CC}"/>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A0292AE6-9194-437C-8BFA-046D871A093E}"/>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15" name="TextBox 14">
                <a:extLst>
                  <a:ext uri="{FF2B5EF4-FFF2-40B4-BE49-F238E27FC236}">
                    <a16:creationId xmlns:a16="http://schemas.microsoft.com/office/drawing/2014/main" id="{E6F257FA-CA58-4286-82F4-2ED5896447C6}"/>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16" name="TextBox 15">
                <a:extLst>
                  <a:ext uri="{FF2B5EF4-FFF2-40B4-BE49-F238E27FC236}">
                    <a16:creationId xmlns:a16="http://schemas.microsoft.com/office/drawing/2014/main" id="{766D00FE-71A6-4F3E-B7E9-1A6F0F0AED94}"/>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17" name="TextBox 16">
                <a:extLst>
                  <a:ext uri="{FF2B5EF4-FFF2-40B4-BE49-F238E27FC236}">
                    <a16:creationId xmlns:a16="http://schemas.microsoft.com/office/drawing/2014/main" id="{C53DB33E-A73A-4109-8C50-2BC1F7F6633D}"/>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18" name="TextBox 17">
                <a:extLst>
                  <a:ext uri="{FF2B5EF4-FFF2-40B4-BE49-F238E27FC236}">
                    <a16:creationId xmlns:a16="http://schemas.microsoft.com/office/drawing/2014/main" id="{4DA58E1A-D9CC-434E-BB21-275BEA24EEEA}"/>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9" name="TextBox 8">
              <a:extLst>
                <a:ext uri="{FF2B5EF4-FFF2-40B4-BE49-F238E27FC236}">
                  <a16:creationId xmlns:a16="http://schemas.microsoft.com/office/drawing/2014/main" id="{2B31B8A1-2E1A-48FC-9E05-6F9F86EED055}"/>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10" name="TextBox 9">
              <a:extLst>
                <a:ext uri="{FF2B5EF4-FFF2-40B4-BE49-F238E27FC236}">
                  <a16:creationId xmlns:a16="http://schemas.microsoft.com/office/drawing/2014/main" id="{C319B9C3-8980-45C3-8B56-029DB3FA4BC9}"/>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19" name="Table 6">
            <a:extLst>
              <a:ext uri="{FF2B5EF4-FFF2-40B4-BE49-F238E27FC236}">
                <a16:creationId xmlns:a16="http://schemas.microsoft.com/office/drawing/2014/main" id="{1F906600-E0C2-4716-A46B-B9EFDB42B2CE}"/>
              </a:ext>
            </a:extLst>
          </p:cNvPr>
          <p:cNvGraphicFramePr>
            <a:graphicFrameLocks noGrp="1"/>
          </p:cNvGraphicFramePr>
          <p:nvPr/>
        </p:nvGraphicFramePr>
        <p:xfrm>
          <a:off x="2786987" y="2076632"/>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dirty="0"/>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20" name="Group 19">
            <a:extLst>
              <a:ext uri="{FF2B5EF4-FFF2-40B4-BE49-F238E27FC236}">
                <a16:creationId xmlns:a16="http://schemas.microsoft.com/office/drawing/2014/main" id="{BF59BE67-64C5-4BDF-BAF5-61B20F1FFC14}"/>
              </a:ext>
            </a:extLst>
          </p:cNvPr>
          <p:cNvGrpSpPr/>
          <p:nvPr/>
        </p:nvGrpSpPr>
        <p:grpSpPr>
          <a:xfrm>
            <a:off x="2457046" y="2076631"/>
            <a:ext cx="438410" cy="3697472"/>
            <a:chOff x="1398036" y="2735077"/>
            <a:chExt cx="438410" cy="3697472"/>
          </a:xfrm>
        </p:grpSpPr>
        <p:grpSp>
          <p:nvGrpSpPr>
            <p:cNvPr id="21" name="Group 20">
              <a:extLst>
                <a:ext uri="{FF2B5EF4-FFF2-40B4-BE49-F238E27FC236}">
                  <a16:creationId xmlns:a16="http://schemas.microsoft.com/office/drawing/2014/main" id="{869A2134-6D6C-45DE-AE55-C692AE5670EB}"/>
                </a:ext>
              </a:extLst>
            </p:cNvPr>
            <p:cNvGrpSpPr/>
            <p:nvPr/>
          </p:nvGrpSpPr>
          <p:grpSpPr>
            <a:xfrm>
              <a:off x="1442874" y="2735077"/>
              <a:ext cx="393572" cy="2947565"/>
              <a:chOff x="1000058" y="3382915"/>
              <a:chExt cx="393572" cy="2947565"/>
            </a:xfrm>
          </p:grpSpPr>
          <p:sp>
            <p:nvSpPr>
              <p:cNvPr id="24" name="TextBox 23">
                <a:extLst>
                  <a:ext uri="{FF2B5EF4-FFF2-40B4-BE49-F238E27FC236}">
                    <a16:creationId xmlns:a16="http://schemas.microsoft.com/office/drawing/2014/main" id="{AD66ECB5-E480-4CB7-A4DA-822FB756516F}"/>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25" name="TextBox 24">
                <a:extLst>
                  <a:ext uri="{FF2B5EF4-FFF2-40B4-BE49-F238E27FC236}">
                    <a16:creationId xmlns:a16="http://schemas.microsoft.com/office/drawing/2014/main" id="{B2DF08DD-4AA4-4DCE-9EBE-4F628D0B0D3E}"/>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26" name="TextBox 25">
                <a:extLst>
                  <a:ext uri="{FF2B5EF4-FFF2-40B4-BE49-F238E27FC236}">
                    <a16:creationId xmlns:a16="http://schemas.microsoft.com/office/drawing/2014/main" id="{D6501618-A242-4EA1-A498-329B22808E66}"/>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27" name="TextBox 26">
                <a:extLst>
                  <a:ext uri="{FF2B5EF4-FFF2-40B4-BE49-F238E27FC236}">
                    <a16:creationId xmlns:a16="http://schemas.microsoft.com/office/drawing/2014/main" id="{DE2A5B4A-A529-4899-8211-2958E51FCEC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28" name="TextBox 27">
                <a:extLst>
                  <a:ext uri="{FF2B5EF4-FFF2-40B4-BE49-F238E27FC236}">
                    <a16:creationId xmlns:a16="http://schemas.microsoft.com/office/drawing/2014/main" id="{F8E0A177-72EB-4DCB-B0D4-02D3B59F2D67}"/>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29" name="TextBox 28">
                <a:extLst>
                  <a:ext uri="{FF2B5EF4-FFF2-40B4-BE49-F238E27FC236}">
                    <a16:creationId xmlns:a16="http://schemas.microsoft.com/office/drawing/2014/main" id="{C5014840-D311-4F48-BC90-0A9F3C49B2C8}"/>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30" name="TextBox 29">
                <a:extLst>
                  <a:ext uri="{FF2B5EF4-FFF2-40B4-BE49-F238E27FC236}">
                    <a16:creationId xmlns:a16="http://schemas.microsoft.com/office/drawing/2014/main" id="{C90B427D-9FE6-4D90-9360-AA03C1AF6C90}"/>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31" name="TextBox 30">
                <a:extLst>
                  <a:ext uri="{FF2B5EF4-FFF2-40B4-BE49-F238E27FC236}">
                    <a16:creationId xmlns:a16="http://schemas.microsoft.com/office/drawing/2014/main" id="{1976FE69-2DCF-4A04-BDDA-0704014EA455}"/>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22" name="TextBox 21">
              <a:extLst>
                <a:ext uri="{FF2B5EF4-FFF2-40B4-BE49-F238E27FC236}">
                  <a16:creationId xmlns:a16="http://schemas.microsoft.com/office/drawing/2014/main" id="{B356FCEB-5CEA-44EA-B9A4-B5BD15D230AF}"/>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23" name="TextBox 22">
              <a:extLst>
                <a:ext uri="{FF2B5EF4-FFF2-40B4-BE49-F238E27FC236}">
                  <a16:creationId xmlns:a16="http://schemas.microsoft.com/office/drawing/2014/main" id="{A6391977-1A40-4CE0-80AA-DA9200820E27}"/>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32" name="Table 6">
            <a:extLst>
              <a:ext uri="{FF2B5EF4-FFF2-40B4-BE49-F238E27FC236}">
                <a16:creationId xmlns:a16="http://schemas.microsoft.com/office/drawing/2014/main" id="{2126D67A-C3F8-4BF5-A41B-69935691B378}"/>
              </a:ext>
            </a:extLst>
          </p:cNvPr>
          <p:cNvGraphicFramePr>
            <a:graphicFrameLocks noGrp="1"/>
          </p:cNvGraphicFramePr>
          <p:nvPr/>
        </p:nvGraphicFramePr>
        <p:xfrm>
          <a:off x="4992828" y="2080269"/>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33" name="Group 32">
            <a:extLst>
              <a:ext uri="{FF2B5EF4-FFF2-40B4-BE49-F238E27FC236}">
                <a16:creationId xmlns:a16="http://schemas.microsoft.com/office/drawing/2014/main" id="{68E8015F-CA3A-4883-A934-756E5AE1CBD2}"/>
              </a:ext>
            </a:extLst>
          </p:cNvPr>
          <p:cNvGrpSpPr/>
          <p:nvPr/>
        </p:nvGrpSpPr>
        <p:grpSpPr>
          <a:xfrm>
            <a:off x="4662887" y="2080268"/>
            <a:ext cx="438410" cy="3697472"/>
            <a:chOff x="1398036" y="2735077"/>
            <a:chExt cx="438410" cy="3697472"/>
          </a:xfrm>
        </p:grpSpPr>
        <p:grpSp>
          <p:nvGrpSpPr>
            <p:cNvPr id="34" name="Group 33">
              <a:extLst>
                <a:ext uri="{FF2B5EF4-FFF2-40B4-BE49-F238E27FC236}">
                  <a16:creationId xmlns:a16="http://schemas.microsoft.com/office/drawing/2014/main" id="{A849F5C2-501B-403C-A61B-2F4F9721790A}"/>
                </a:ext>
              </a:extLst>
            </p:cNvPr>
            <p:cNvGrpSpPr/>
            <p:nvPr/>
          </p:nvGrpSpPr>
          <p:grpSpPr>
            <a:xfrm>
              <a:off x="1442874" y="2735077"/>
              <a:ext cx="393572" cy="2947565"/>
              <a:chOff x="1000058" y="3382915"/>
              <a:chExt cx="393572" cy="2947565"/>
            </a:xfrm>
          </p:grpSpPr>
          <p:sp>
            <p:nvSpPr>
              <p:cNvPr id="37" name="TextBox 36">
                <a:extLst>
                  <a:ext uri="{FF2B5EF4-FFF2-40B4-BE49-F238E27FC236}">
                    <a16:creationId xmlns:a16="http://schemas.microsoft.com/office/drawing/2014/main" id="{4DB01E8C-F19B-4A14-9C81-720B25BE419A}"/>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38" name="TextBox 37">
                <a:extLst>
                  <a:ext uri="{FF2B5EF4-FFF2-40B4-BE49-F238E27FC236}">
                    <a16:creationId xmlns:a16="http://schemas.microsoft.com/office/drawing/2014/main" id="{6DB42466-AADE-4503-958B-9A31896BD90D}"/>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39" name="TextBox 38">
                <a:extLst>
                  <a:ext uri="{FF2B5EF4-FFF2-40B4-BE49-F238E27FC236}">
                    <a16:creationId xmlns:a16="http://schemas.microsoft.com/office/drawing/2014/main" id="{AF90003B-4B6F-4397-96C9-D7712BA91957}"/>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40" name="TextBox 39">
                <a:extLst>
                  <a:ext uri="{FF2B5EF4-FFF2-40B4-BE49-F238E27FC236}">
                    <a16:creationId xmlns:a16="http://schemas.microsoft.com/office/drawing/2014/main" id="{60EE9EC2-6F93-46E2-AC2F-337E3EBFEF6F}"/>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41" name="TextBox 40">
                <a:extLst>
                  <a:ext uri="{FF2B5EF4-FFF2-40B4-BE49-F238E27FC236}">
                    <a16:creationId xmlns:a16="http://schemas.microsoft.com/office/drawing/2014/main" id="{FA8FAACB-3D17-40CA-AEF7-F072F69A49D4}"/>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42" name="TextBox 41">
                <a:extLst>
                  <a:ext uri="{FF2B5EF4-FFF2-40B4-BE49-F238E27FC236}">
                    <a16:creationId xmlns:a16="http://schemas.microsoft.com/office/drawing/2014/main" id="{0A81C302-FB04-4118-BBA0-DF758A71FDEC}"/>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43" name="TextBox 42">
                <a:extLst>
                  <a:ext uri="{FF2B5EF4-FFF2-40B4-BE49-F238E27FC236}">
                    <a16:creationId xmlns:a16="http://schemas.microsoft.com/office/drawing/2014/main" id="{FB014ED3-01C0-473F-8430-A55300683477}"/>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44" name="TextBox 43">
                <a:extLst>
                  <a:ext uri="{FF2B5EF4-FFF2-40B4-BE49-F238E27FC236}">
                    <a16:creationId xmlns:a16="http://schemas.microsoft.com/office/drawing/2014/main" id="{AF9D00DF-0FB6-4DB5-9B9B-6000AD33A892}"/>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35" name="TextBox 34">
              <a:extLst>
                <a:ext uri="{FF2B5EF4-FFF2-40B4-BE49-F238E27FC236}">
                  <a16:creationId xmlns:a16="http://schemas.microsoft.com/office/drawing/2014/main" id="{6C4AA593-00A3-471A-8276-EAB337BC1ED2}"/>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36" name="TextBox 35">
              <a:extLst>
                <a:ext uri="{FF2B5EF4-FFF2-40B4-BE49-F238E27FC236}">
                  <a16:creationId xmlns:a16="http://schemas.microsoft.com/office/drawing/2014/main" id="{62A8AC67-B0FD-4F46-A09D-41BE0E30EC68}"/>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sp>
        <p:nvSpPr>
          <p:cNvPr id="59" name="Oval 58">
            <a:extLst>
              <a:ext uri="{FF2B5EF4-FFF2-40B4-BE49-F238E27FC236}">
                <a16:creationId xmlns:a16="http://schemas.microsoft.com/office/drawing/2014/main" id="{0D13CA60-4FB7-421D-A126-11CEE016E672}"/>
              </a:ext>
            </a:extLst>
          </p:cNvPr>
          <p:cNvSpPr/>
          <p:nvPr/>
        </p:nvSpPr>
        <p:spPr>
          <a:xfrm>
            <a:off x="957199" y="1810843"/>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1" name="Oval 60">
            <a:extLst>
              <a:ext uri="{FF2B5EF4-FFF2-40B4-BE49-F238E27FC236}">
                <a16:creationId xmlns:a16="http://schemas.microsoft.com/office/drawing/2014/main" id="{4ED065BA-CB9C-4A5F-8FA1-BFB5BC13C2A4}"/>
              </a:ext>
            </a:extLst>
          </p:cNvPr>
          <p:cNvSpPr/>
          <p:nvPr/>
        </p:nvSpPr>
        <p:spPr>
          <a:xfrm>
            <a:off x="2097931" y="1866575"/>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3" name="Oval 62">
            <a:extLst>
              <a:ext uri="{FF2B5EF4-FFF2-40B4-BE49-F238E27FC236}">
                <a16:creationId xmlns:a16="http://schemas.microsoft.com/office/drawing/2014/main" id="{8CF64A48-F3EA-438A-BDEB-9935055E00AF}"/>
              </a:ext>
            </a:extLst>
          </p:cNvPr>
          <p:cNvSpPr/>
          <p:nvPr/>
        </p:nvSpPr>
        <p:spPr>
          <a:xfrm>
            <a:off x="4326822" y="1900587"/>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Tree>
    <p:extLst>
      <p:ext uri="{BB962C8B-B14F-4D97-AF65-F5344CB8AC3E}">
        <p14:creationId xmlns:p14="http://schemas.microsoft.com/office/powerpoint/2010/main" val="3134872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 Linear Probing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00000"/>
              </a:lnSpc>
              <a:buNone/>
            </a:pPr>
            <a:r>
              <a:rPr lang="en-IN" sz="2400" i="1" dirty="0">
                <a:latin typeface="Times New Roman" panose="02020603050405020304" pitchFamily="18" charset="0"/>
                <a:cs typeface="Times New Roman" panose="02020603050405020304" pitchFamily="18" charset="0"/>
              </a:rPr>
              <a:t>Consider the elements: 79, 18, 49, 58, 69</a:t>
            </a:r>
          </a:p>
          <a:p>
            <a:pPr marL="0" indent="0" algn="just">
              <a:lnSpc>
                <a:spcPct val="100000"/>
              </a:lnSpc>
              <a:buNone/>
            </a:pPr>
            <a:r>
              <a:rPr lang="en-IN" sz="2400" i="1" dirty="0">
                <a:latin typeface="Times New Roman" panose="02020603050405020304" pitchFamily="18" charset="0"/>
                <a:cs typeface="Times New Roman" panose="02020603050405020304" pitchFamily="18" charset="0"/>
              </a:rPr>
              <a:t>Hash TableSize = 10 and h(x) = x % TableSize</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Empty Table    </a:t>
            </a:r>
            <a:r>
              <a:rPr lang="en-IN" sz="2000" i="1" dirty="0">
                <a:solidFill>
                  <a:srgbClr val="00B050"/>
                </a:solidFill>
                <a:latin typeface="Times New Roman" panose="02020603050405020304" pitchFamily="18" charset="0"/>
                <a:cs typeface="Times New Roman" panose="02020603050405020304" pitchFamily="18" charset="0"/>
              </a:rPr>
              <a:t>After inserting 79        </a:t>
            </a:r>
            <a:r>
              <a:rPr lang="en-IN" sz="2000" i="1" dirty="0">
                <a:solidFill>
                  <a:srgbClr val="FF0000"/>
                </a:solidFill>
                <a:latin typeface="Times New Roman" panose="02020603050405020304" pitchFamily="18" charset="0"/>
                <a:cs typeface="Times New Roman" panose="02020603050405020304" pitchFamily="18" charset="0"/>
              </a:rPr>
              <a:t>After inserting 18     </a:t>
            </a:r>
            <a:r>
              <a:rPr lang="en-IN" sz="2000" i="1" dirty="0">
                <a:solidFill>
                  <a:srgbClr val="00B050"/>
                </a:solidFill>
                <a:latin typeface="Times New Roman" panose="02020603050405020304" pitchFamily="18" charset="0"/>
                <a:cs typeface="Times New Roman" panose="02020603050405020304" pitchFamily="18" charset="0"/>
              </a:rPr>
              <a:t>For inserting 49, </a:t>
            </a:r>
          </a:p>
          <a:p>
            <a:pPr marL="0" indent="0" algn="just">
              <a:lnSpc>
                <a:spcPct val="100000"/>
              </a:lnSpc>
              <a:spcBef>
                <a:spcPts val="0"/>
              </a:spcBef>
              <a:buNone/>
            </a:pPr>
            <a:r>
              <a:rPr lang="en-IN" sz="2000" i="1" dirty="0">
                <a:solidFill>
                  <a:srgbClr val="00B050"/>
                </a:solidFill>
                <a:latin typeface="Times New Roman" panose="02020603050405020304" pitchFamily="18" charset="0"/>
                <a:cs typeface="Times New Roman" panose="02020603050405020304" pitchFamily="18" charset="0"/>
              </a:rPr>
              <a:t>                                                                                             there is a collision (49 % 10 = 9 (not free location), </a:t>
            </a:r>
          </a:p>
          <a:p>
            <a:pPr marL="0" indent="0" algn="just">
              <a:lnSpc>
                <a:spcPct val="100000"/>
              </a:lnSpc>
              <a:spcBef>
                <a:spcPts val="0"/>
              </a:spcBef>
              <a:buNone/>
            </a:pPr>
            <a:r>
              <a:rPr lang="en-IN" sz="2000" i="1" dirty="0">
                <a:solidFill>
                  <a:srgbClr val="00B050"/>
                </a:solidFill>
                <a:latin typeface="Times New Roman" panose="02020603050405020304" pitchFamily="18" charset="0"/>
                <a:cs typeface="Times New Roman" panose="02020603050405020304" pitchFamily="18" charset="0"/>
              </a:rPr>
              <a:t>                                 				</a:t>
            </a:r>
            <a:r>
              <a:rPr lang="en-IN" sz="1800" i="1" dirty="0">
                <a:solidFill>
                  <a:srgbClr val="00B050"/>
                </a:solidFill>
                <a:latin typeface="Times New Roman" panose="02020603050405020304" pitchFamily="18" charset="0"/>
                <a:cs typeface="Times New Roman" panose="02020603050405020304" pitchFamily="18" charset="0"/>
              </a:rPr>
              <a:t>      so rehash </a:t>
            </a:r>
            <a:r>
              <a:rPr lang="en-IN" sz="1800" i="1" dirty="0">
                <a:solidFill>
                  <a:srgbClr val="FF0000"/>
                </a:solidFill>
                <a:latin typeface="Times New Roman" panose="02020603050405020304" pitchFamily="18" charset="0"/>
                <a:cs typeface="Times New Roman" panose="02020603050405020304" pitchFamily="18" charset="0"/>
              </a:rPr>
              <a:t>it rehash(49) = (49+1) % 10 = 0 </a:t>
            </a:r>
            <a:r>
              <a:rPr lang="en-IN" sz="1800" i="1" dirty="0">
                <a:solidFill>
                  <a:srgbClr val="00B050"/>
                </a:solidFill>
                <a:latin typeface="Times New Roman" panose="02020603050405020304" pitchFamily="18" charset="0"/>
                <a:cs typeface="Times New Roman" panose="02020603050405020304" pitchFamily="18" charset="0"/>
              </a:rPr>
              <a:t>(free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102</a:t>
            </a:fld>
            <a:endParaRPr lang="en-IN"/>
          </a:p>
        </p:txBody>
      </p:sp>
      <p:graphicFrame>
        <p:nvGraphicFramePr>
          <p:cNvPr id="6" name="Table 6">
            <a:extLst>
              <a:ext uri="{FF2B5EF4-FFF2-40B4-BE49-F238E27FC236}">
                <a16:creationId xmlns:a16="http://schemas.microsoft.com/office/drawing/2014/main" id="{8C6D9310-78A5-4A44-AEE8-55156B8F599C}"/>
              </a:ext>
            </a:extLst>
          </p:cNvPr>
          <p:cNvGraphicFramePr>
            <a:graphicFrameLocks noGrp="1"/>
          </p:cNvGraphicFramePr>
          <p:nvPr/>
        </p:nvGraphicFramePr>
        <p:xfrm>
          <a:off x="849445" y="2203234"/>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a:p>
                  </a:txBody>
                  <a:tcPr/>
                </a:tc>
                <a:extLst>
                  <a:ext uri="{0D108BD9-81ED-4DB2-BD59-A6C34878D82A}">
                    <a16:rowId xmlns:a16="http://schemas.microsoft.com/office/drawing/2014/main" val="3415274060"/>
                  </a:ext>
                </a:extLst>
              </a:tr>
              <a:tr h="370840">
                <a:tc>
                  <a:txBody>
                    <a:bodyPr/>
                    <a:lstStyle/>
                    <a:p>
                      <a:endParaRPr lang="en-IN"/>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endParaRPr lang="en-IN" dirty="0"/>
                    </a:p>
                  </a:txBody>
                  <a:tcPr/>
                </a:tc>
                <a:extLst>
                  <a:ext uri="{0D108BD9-81ED-4DB2-BD59-A6C34878D82A}">
                    <a16:rowId xmlns:a16="http://schemas.microsoft.com/office/drawing/2014/main" val="3715947741"/>
                  </a:ext>
                </a:extLst>
              </a:tr>
            </a:tbl>
          </a:graphicData>
        </a:graphic>
      </p:graphicFrame>
      <p:grpSp>
        <p:nvGrpSpPr>
          <p:cNvPr id="7" name="Group 6">
            <a:extLst>
              <a:ext uri="{FF2B5EF4-FFF2-40B4-BE49-F238E27FC236}">
                <a16:creationId xmlns:a16="http://schemas.microsoft.com/office/drawing/2014/main" id="{DA47323C-7278-449B-9461-23D082E71771}"/>
              </a:ext>
            </a:extLst>
          </p:cNvPr>
          <p:cNvGrpSpPr/>
          <p:nvPr/>
        </p:nvGrpSpPr>
        <p:grpSpPr>
          <a:xfrm>
            <a:off x="519504" y="2203233"/>
            <a:ext cx="438410" cy="3697472"/>
            <a:chOff x="1398036" y="2735077"/>
            <a:chExt cx="438410" cy="3697472"/>
          </a:xfrm>
        </p:grpSpPr>
        <p:grpSp>
          <p:nvGrpSpPr>
            <p:cNvPr id="8" name="Group 7">
              <a:extLst>
                <a:ext uri="{FF2B5EF4-FFF2-40B4-BE49-F238E27FC236}">
                  <a16:creationId xmlns:a16="http://schemas.microsoft.com/office/drawing/2014/main" id="{62E3DCDF-D83F-41DB-90BA-385F8846524D}"/>
                </a:ext>
              </a:extLst>
            </p:cNvPr>
            <p:cNvGrpSpPr/>
            <p:nvPr/>
          </p:nvGrpSpPr>
          <p:grpSpPr>
            <a:xfrm>
              <a:off x="1442874" y="2735077"/>
              <a:ext cx="393572" cy="2947565"/>
              <a:chOff x="1000058" y="3382915"/>
              <a:chExt cx="393572" cy="2947565"/>
            </a:xfrm>
          </p:grpSpPr>
          <p:sp>
            <p:nvSpPr>
              <p:cNvPr id="11" name="TextBox 10">
                <a:extLst>
                  <a:ext uri="{FF2B5EF4-FFF2-40B4-BE49-F238E27FC236}">
                    <a16:creationId xmlns:a16="http://schemas.microsoft.com/office/drawing/2014/main" id="{43095246-C9CB-4E0E-9E37-868481B861A0}"/>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12" name="TextBox 11">
                <a:extLst>
                  <a:ext uri="{FF2B5EF4-FFF2-40B4-BE49-F238E27FC236}">
                    <a16:creationId xmlns:a16="http://schemas.microsoft.com/office/drawing/2014/main" id="{2AA2183D-9409-43EA-AB77-56C198CA6856}"/>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13" name="TextBox 12">
                <a:extLst>
                  <a:ext uri="{FF2B5EF4-FFF2-40B4-BE49-F238E27FC236}">
                    <a16:creationId xmlns:a16="http://schemas.microsoft.com/office/drawing/2014/main" id="{21016A62-DD2E-4F0F-9EF1-78F9F13551CC}"/>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A0292AE6-9194-437C-8BFA-046D871A093E}"/>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15" name="TextBox 14">
                <a:extLst>
                  <a:ext uri="{FF2B5EF4-FFF2-40B4-BE49-F238E27FC236}">
                    <a16:creationId xmlns:a16="http://schemas.microsoft.com/office/drawing/2014/main" id="{E6F257FA-CA58-4286-82F4-2ED5896447C6}"/>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16" name="TextBox 15">
                <a:extLst>
                  <a:ext uri="{FF2B5EF4-FFF2-40B4-BE49-F238E27FC236}">
                    <a16:creationId xmlns:a16="http://schemas.microsoft.com/office/drawing/2014/main" id="{766D00FE-71A6-4F3E-B7E9-1A6F0F0AED94}"/>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17" name="TextBox 16">
                <a:extLst>
                  <a:ext uri="{FF2B5EF4-FFF2-40B4-BE49-F238E27FC236}">
                    <a16:creationId xmlns:a16="http://schemas.microsoft.com/office/drawing/2014/main" id="{C53DB33E-A73A-4109-8C50-2BC1F7F6633D}"/>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18" name="TextBox 17">
                <a:extLst>
                  <a:ext uri="{FF2B5EF4-FFF2-40B4-BE49-F238E27FC236}">
                    <a16:creationId xmlns:a16="http://schemas.microsoft.com/office/drawing/2014/main" id="{4DA58E1A-D9CC-434E-BB21-275BEA24EEEA}"/>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9" name="TextBox 8">
              <a:extLst>
                <a:ext uri="{FF2B5EF4-FFF2-40B4-BE49-F238E27FC236}">
                  <a16:creationId xmlns:a16="http://schemas.microsoft.com/office/drawing/2014/main" id="{2B31B8A1-2E1A-48FC-9E05-6F9F86EED055}"/>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10" name="TextBox 9">
              <a:extLst>
                <a:ext uri="{FF2B5EF4-FFF2-40B4-BE49-F238E27FC236}">
                  <a16:creationId xmlns:a16="http://schemas.microsoft.com/office/drawing/2014/main" id="{C319B9C3-8980-45C3-8B56-029DB3FA4BC9}"/>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19" name="Table 6">
            <a:extLst>
              <a:ext uri="{FF2B5EF4-FFF2-40B4-BE49-F238E27FC236}">
                <a16:creationId xmlns:a16="http://schemas.microsoft.com/office/drawing/2014/main" id="{1F906600-E0C2-4716-A46B-B9EFDB42B2CE}"/>
              </a:ext>
            </a:extLst>
          </p:cNvPr>
          <p:cNvGraphicFramePr>
            <a:graphicFrameLocks noGrp="1"/>
          </p:cNvGraphicFramePr>
          <p:nvPr/>
        </p:nvGraphicFramePr>
        <p:xfrm>
          <a:off x="2786987" y="2076632"/>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dirty="0"/>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20" name="Group 19">
            <a:extLst>
              <a:ext uri="{FF2B5EF4-FFF2-40B4-BE49-F238E27FC236}">
                <a16:creationId xmlns:a16="http://schemas.microsoft.com/office/drawing/2014/main" id="{BF59BE67-64C5-4BDF-BAF5-61B20F1FFC14}"/>
              </a:ext>
            </a:extLst>
          </p:cNvPr>
          <p:cNvGrpSpPr/>
          <p:nvPr/>
        </p:nvGrpSpPr>
        <p:grpSpPr>
          <a:xfrm>
            <a:off x="2457046" y="2076631"/>
            <a:ext cx="438410" cy="3697472"/>
            <a:chOff x="1398036" y="2735077"/>
            <a:chExt cx="438410" cy="3697472"/>
          </a:xfrm>
        </p:grpSpPr>
        <p:grpSp>
          <p:nvGrpSpPr>
            <p:cNvPr id="21" name="Group 20">
              <a:extLst>
                <a:ext uri="{FF2B5EF4-FFF2-40B4-BE49-F238E27FC236}">
                  <a16:creationId xmlns:a16="http://schemas.microsoft.com/office/drawing/2014/main" id="{869A2134-6D6C-45DE-AE55-C692AE5670EB}"/>
                </a:ext>
              </a:extLst>
            </p:cNvPr>
            <p:cNvGrpSpPr/>
            <p:nvPr/>
          </p:nvGrpSpPr>
          <p:grpSpPr>
            <a:xfrm>
              <a:off x="1442874" y="2735077"/>
              <a:ext cx="393572" cy="2947565"/>
              <a:chOff x="1000058" y="3382915"/>
              <a:chExt cx="393572" cy="2947565"/>
            </a:xfrm>
          </p:grpSpPr>
          <p:sp>
            <p:nvSpPr>
              <p:cNvPr id="24" name="TextBox 23">
                <a:extLst>
                  <a:ext uri="{FF2B5EF4-FFF2-40B4-BE49-F238E27FC236}">
                    <a16:creationId xmlns:a16="http://schemas.microsoft.com/office/drawing/2014/main" id="{AD66ECB5-E480-4CB7-A4DA-822FB756516F}"/>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25" name="TextBox 24">
                <a:extLst>
                  <a:ext uri="{FF2B5EF4-FFF2-40B4-BE49-F238E27FC236}">
                    <a16:creationId xmlns:a16="http://schemas.microsoft.com/office/drawing/2014/main" id="{B2DF08DD-4AA4-4DCE-9EBE-4F628D0B0D3E}"/>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26" name="TextBox 25">
                <a:extLst>
                  <a:ext uri="{FF2B5EF4-FFF2-40B4-BE49-F238E27FC236}">
                    <a16:creationId xmlns:a16="http://schemas.microsoft.com/office/drawing/2014/main" id="{D6501618-A242-4EA1-A498-329B22808E66}"/>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27" name="TextBox 26">
                <a:extLst>
                  <a:ext uri="{FF2B5EF4-FFF2-40B4-BE49-F238E27FC236}">
                    <a16:creationId xmlns:a16="http://schemas.microsoft.com/office/drawing/2014/main" id="{DE2A5B4A-A529-4899-8211-2958E51FCEC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28" name="TextBox 27">
                <a:extLst>
                  <a:ext uri="{FF2B5EF4-FFF2-40B4-BE49-F238E27FC236}">
                    <a16:creationId xmlns:a16="http://schemas.microsoft.com/office/drawing/2014/main" id="{F8E0A177-72EB-4DCB-B0D4-02D3B59F2D67}"/>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29" name="TextBox 28">
                <a:extLst>
                  <a:ext uri="{FF2B5EF4-FFF2-40B4-BE49-F238E27FC236}">
                    <a16:creationId xmlns:a16="http://schemas.microsoft.com/office/drawing/2014/main" id="{C5014840-D311-4F48-BC90-0A9F3C49B2C8}"/>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30" name="TextBox 29">
                <a:extLst>
                  <a:ext uri="{FF2B5EF4-FFF2-40B4-BE49-F238E27FC236}">
                    <a16:creationId xmlns:a16="http://schemas.microsoft.com/office/drawing/2014/main" id="{C90B427D-9FE6-4D90-9360-AA03C1AF6C90}"/>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31" name="TextBox 30">
                <a:extLst>
                  <a:ext uri="{FF2B5EF4-FFF2-40B4-BE49-F238E27FC236}">
                    <a16:creationId xmlns:a16="http://schemas.microsoft.com/office/drawing/2014/main" id="{1976FE69-2DCF-4A04-BDDA-0704014EA455}"/>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22" name="TextBox 21">
              <a:extLst>
                <a:ext uri="{FF2B5EF4-FFF2-40B4-BE49-F238E27FC236}">
                  <a16:creationId xmlns:a16="http://schemas.microsoft.com/office/drawing/2014/main" id="{B356FCEB-5CEA-44EA-B9A4-B5BD15D230AF}"/>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23" name="TextBox 22">
              <a:extLst>
                <a:ext uri="{FF2B5EF4-FFF2-40B4-BE49-F238E27FC236}">
                  <a16:creationId xmlns:a16="http://schemas.microsoft.com/office/drawing/2014/main" id="{A6391977-1A40-4CE0-80AA-DA9200820E27}"/>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32" name="Table 6">
            <a:extLst>
              <a:ext uri="{FF2B5EF4-FFF2-40B4-BE49-F238E27FC236}">
                <a16:creationId xmlns:a16="http://schemas.microsoft.com/office/drawing/2014/main" id="{2126D67A-C3F8-4BF5-A41B-69935691B378}"/>
              </a:ext>
            </a:extLst>
          </p:cNvPr>
          <p:cNvGraphicFramePr>
            <a:graphicFrameLocks noGrp="1"/>
          </p:cNvGraphicFramePr>
          <p:nvPr/>
        </p:nvGraphicFramePr>
        <p:xfrm>
          <a:off x="4992828" y="2080269"/>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33" name="Group 32">
            <a:extLst>
              <a:ext uri="{FF2B5EF4-FFF2-40B4-BE49-F238E27FC236}">
                <a16:creationId xmlns:a16="http://schemas.microsoft.com/office/drawing/2014/main" id="{68E8015F-CA3A-4883-A934-756E5AE1CBD2}"/>
              </a:ext>
            </a:extLst>
          </p:cNvPr>
          <p:cNvGrpSpPr/>
          <p:nvPr/>
        </p:nvGrpSpPr>
        <p:grpSpPr>
          <a:xfrm>
            <a:off x="4662887" y="2080268"/>
            <a:ext cx="438410" cy="3697472"/>
            <a:chOff x="1398036" y="2735077"/>
            <a:chExt cx="438410" cy="3697472"/>
          </a:xfrm>
        </p:grpSpPr>
        <p:grpSp>
          <p:nvGrpSpPr>
            <p:cNvPr id="34" name="Group 33">
              <a:extLst>
                <a:ext uri="{FF2B5EF4-FFF2-40B4-BE49-F238E27FC236}">
                  <a16:creationId xmlns:a16="http://schemas.microsoft.com/office/drawing/2014/main" id="{A849F5C2-501B-403C-A61B-2F4F9721790A}"/>
                </a:ext>
              </a:extLst>
            </p:cNvPr>
            <p:cNvGrpSpPr/>
            <p:nvPr/>
          </p:nvGrpSpPr>
          <p:grpSpPr>
            <a:xfrm>
              <a:off x="1442874" y="2735077"/>
              <a:ext cx="393572" cy="2947565"/>
              <a:chOff x="1000058" y="3382915"/>
              <a:chExt cx="393572" cy="2947565"/>
            </a:xfrm>
          </p:grpSpPr>
          <p:sp>
            <p:nvSpPr>
              <p:cNvPr id="37" name="TextBox 36">
                <a:extLst>
                  <a:ext uri="{FF2B5EF4-FFF2-40B4-BE49-F238E27FC236}">
                    <a16:creationId xmlns:a16="http://schemas.microsoft.com/office/drawing/2014/main" id="{4DB01E8C-F19B-4A14-9C81-720B25BE419A}"/>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38" name="TextBox 37">
                <a:extLst>
                  <a:ext uri="{FF2B5EF4-FFF2-40B4-BE49-F238E27FC236}">
                    <a16:creationId xmlns:a16="http://schemas.microsoft.com/office/drawing/2014/main" id="{6DB42466-AADE-4503-958B-9A31896BD90D}"/>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39" name="TextBox 38">
                <a:extLst>
                  <a:ext uri="{FF2B5EF4-FFF2-40B4-BE49-F238E27FC236}">
                    <a16:creationId xmlns:a16="http://schemas.microsoft.com/office/drawing/2014/main" id="{AF90003B-4B6F-4397-96C9-D7712BA91957}"/>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40" name="TextBox 39">
                <a:extLst>
                  <a:ext uri="{FF2B5EF4-FFF2-40B4-BE49-F238E27FC236}">
                    <a16:creationId xmlns:a16="http://schemas.microsoft.com/office/drawing/2014/main" id="{60EE9EC2-6F93-46E2-AC2F-337E3EBFEF6F}"/>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41" name="TextBox 40">
                <a:extLst>
                  <a:ext uri="{FF2B5EF4-FFF2-40B4-BE49-F238E27FC236}">
                    <a16:creationId xmlns:a16="http://schemas.microsoft.com/office/drawing/2014/main" id="{FA8FAACB-3D17-40CA-AEF7-F072F69A49D4}"/>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42" name="TextBox 41">
                <a:extLst>
                  <a:ext uri="{FF2B5EF4-FFF2-40B4-BE49-F238E27FC236}">
                    <a16:creationId xmlns:a16="http://schemas.microsoft.com/office/drawing/2014/main" id="{0A81C302-FB04-4118-BBA0-DF758A71FDEC}"/>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43" name="TextBox 42">
                <a:extLst>
                  <a:ext uri="{FF2B5EF4-FFF2-40B4-BE49-F238E27FC236}">
                    <a16:creationId xmlns:a16="http://schemas.microsoft.com/office/drawing/2014/main" id="{FB014ED3-01C0-473F-8430-A55300683477}"/>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44" name="TextBox 43">
                <a:extLst>
                  <a:ext uri="{FF2B5EF4-FFF2-40B4-BE49-F238E27FC236}">
                    <a16:creationId xmlns:a16="http://schemas.microsoft.com/office/drawing/2014/main" id="{AF9D00DF-0FB6-4DB5-9B9B-6000AD33A892}"/>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35" name="TextBox 34">
              <a:extLst>
                <a:ext uri="{FF2B5EF4-FFF2-40B4-BE49-F238E27FC236}">
                  <a16:creationId xmlns:a16="http://schemas.microsoft.com/office/drawing/2014/main" id="{6C4AA593-00A3-471A-8276-EAB337BC1ED2}"/>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36" name="TextBox 35">
              <a:extLst>
                <a:ext uri="{FF2B5EF4-FFF2-40B4-BE49-F238E27FC236}">
                  <a16:creationId xmlns:a16="http://schemas.microsoft.com/office/drawing/2014/main" id="{62A8AC67-B0FD-4F46-A09D-41BE0E30EC68}"/>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45" name="Table 6">
            <a:extLst>
              <a:ext uri="{FF2B5EF4-FFF2-40B4-BE49-F238E27FC236}">
                <a16:creationId xmlns:a16="http://schemas.microsoft.com/office/drawing/2014/main" id="{95D10598-939F-4AB6-ADD1-E5B8276CAA15}"/>
              </a:ext>
            </a:extLst>
          </p:cNvPr>
          <p:cNvGraphicFramePr>
            <a:graphicFrameLocks noGrp="1"/>
          </p:cNvGraphicFramePr>
          <p:nvPr/>
        </p:nvGraphicFramePr>
        <p:xfrm>
          <a:off x="8036683" y="2569071"/>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46" name="Group 45">
            <a:extLst>
              <a:ext uri="{FF2B5EF4-FFF2-40B4-BE49-F238E27FC236}">
                <a16:creationId xmlns:a16="http://schemas.microsoft.com/office/drawing/2014/main" id="{255741D5-F9B5-43E8-A32C-C1DA6101401F}"/>
              </a:ext>
            </a:extLst>
          </p:cNvPr>
          <p:cNvGrpSpPr/>
          <p:nvPr/>
        </p:nvGrpSpPr>
        <p:grpSpPr>
          <a:xfrm>
            <a:off x="7609329" y="2563396"/>
            <a:ext cx="438410" cy="3697472"/>
            <a:chOff x="1398036" y="2735077"/>
            <a:chExt cx="438410" cy="3697472"/>
          </a:xfrm>
        </p:grpSpPr>
        <p:grpSp>
          <p:nvGrpSpPr>
            <p:cNvPr id="47" name="Group 46">
              <a:extLst>
                <a:ext uri="{FF2B5EF4-FFF2-40B4-BE49-F238E27FC236}">
                  <a16:creationId xmlns:a16="http://schemas.microsoft.com/office/drawing/2014/main" id="{B3CD9003-2A75-4E25-B3F4-EF94CD433488}"/>
                </a:ext>
              </a:extLst>
            </p:cNvPr>
            <p:cNvGrpSpPr/>
            <p:nvPr/>
          </p:nvGrpSpPr>
          <p:grpSpPr>
            <a:xfrm>
              <a:off x="1442874" y="2735077"/>
              <a:ext cx="393572" cy="2947565"/>
              <a:chOff x="1000058" y="3382915"/>
              <a:chExt cx="393572" cy="2947565"/>
            </a:xfrm>
          </p:grpSpPr>
          <p:sp>
            <p:nvSpPr>
              <p:cNvPr id="50" name="TextBox 49">
                <a:extLst>
                  <a:ext uri="{FF2B5EF4-FFF2-40B4-BE49-F238E27FC236}">
                    <a16:creationId xmlns:a16="http://schemas.microsoft.com/office/drawing/2014/main" id="{2518DA29-015F-4644-B8E3-2A72D35A4E7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51" name="TextBox 50">
                <a:extLst>
                  <a:ext uri="{FF2B5EF4-FFF2-40B4-BE49-F238E27FC236}">
                    <a16:creationId xmlns:a16="http://schemas.microsoft.com/office/drawing/2014/main" id="{509D3805-6348-4D8A-9C81-E023F2D9E7DB}"/>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52" name="TextBox 51">
                <a:extLst>
                  <a:ext uri="{FF2B5EF4-FFF2-40B4-BE49-F238E27FC236}">
                    <a16:creationId xmlns:a16="http://schemas.microsoft.com/office/drawing/2014/main" id="{48509564-C69B-40DB-9FF0-31E9CF59D559}"/>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53" name="TextBox 52">
                <a:extLst>
                  <a:ext uri="{FF2B5EF4-FFF2-40B4-BE49-F238E27FC236}">
                    <a16:creationId xmlns:a16="http://schemas.microsoft.com/office/drawing/2014/main" id="{079A3E7B-CDD1-4B90-A5B9-BF1BCEB0A60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599F9C2A-23AB-4467-AC30-30A645D777ED}"/>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55" name="TextBox 54">
                <a:extLst>
                  <a:ext uri="{FF2B5EF4-FFF2-40B4-BE49-F238E27FC236}">
                    <a16:creationId xmlns:a16="http://schemas.microsoft.com/office/drawing/2014/main" id="{64F58878-48D4-478C-BC91-D1AEB593566C}"/>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56" name="TextBox 55">
                <a:extLst>
                  <a:ext uri="{FF2B5EF4-FFF2-40B4-BE49-F238E27FC236}">
                    <a16:creationId xmlns:a16="http://schemas.microsoft.com/office/drawing/2014/main" id="{28736E67-2C01-41D7-BCDD-FA0F1BC12D15}"/>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57" name="TextBox 56">
                <a:extLst>
                  <a:ext uri="{FF2B5EF4-FFF2-40B4-BE49-F238E27FC236}">
                    <a16:creationId xmlns:a16="http://schemas.microsoft.com/office/drawing/2014/main" id="{53E11F73-DB6E-4976-AA89-71706BF83AA7}"/>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48" name="TextBox 47">
              <a:extLst>
                <a:ext uri="{FF2B5EF4-FFF2-40B4-BE49-F238E27FC236}">
                  <a16:creationId xmlns:a16="http://schemas.microsoft.com/office/drawing/2014/main" id="{045C5C92-86A7-4372-96D3-8F65AE63E14B}"/>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49" name="TextBox 48">
              <a:extLst>
                <a:ext uri="{FF2B5EF4-FFF2-40B4-BE49-F238E27FC236}">
                  <a16:creationId xmlns:a16="http://schemas.microsoft.com/office/drawing/2014/main" id="{2A1CE4B6-A0D4-41ED-B93B-CF6EE312B82A}"/>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sp>
        <p:nvSpPr>
          <p:cNvPr id="59" name="Oval 58">
            <a:extLst>
              <a:ext uri="{FF2B5EF4-FFF2-40B4-BE49-F238E27FC236}">
                <a16:creationId xmlns:a16="http://schemas.microsoft.com/office/drawing/2014/main" id="{0D13CA60-4FB7-421D-A126-11CEE016E672}"/>
              </a:ext>
            </a:extLst>
          </p:cNvPr>
          <p:cNvSpPr/>
          <p:nvPr/>
        </p:nvSpPr>
        <p:spPr>
          <a:xfrm>
            <a:off x="957199" y="1810843"/>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1" name="Oval 60">
            <a:extLst>
              <a:ext uri="{FF2B5EF4-FFF2-40B4-BE49-F238E27FC236}">
                <a16:creationId xmlns:a16="http://schemas.microsoft.com/office/drawing/2014/main" id="{4ED065BA-CB9C-4A5F-8FA1-BFB5BC13C2A4}"/>
              </a:ext>
            </a:extLst>
          </p:cNvPr>
          <p:cNvSpPr/>
          <p:nvPr/>
        </p:nvSpPr>
        <p:spPr>
          <a:xfrm>
            <a:off x="2097931" y="1866575"/>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3" name="Oval 62">
            <a:extLst>
              <a:ext uri="{FF2B5EF4-FFF2-40B4-BE49-F238E27FC236}">
                <a16:creationId xmlns:a16="http://schemas.microsoft.com/office/drawing/2014/main" id="{8CF64A48-F3EA-438A-BDEB-9935055E00AF}"/>
              </a:ext>
            </a:extLst>
          </p:cNvPr>
          <p:cNvSpPr/>
          <p:nvPr/>
        </p:nvSpPr>
        <p:spPr>
          <a:xfrm>
            <a:off x="4326822" y="1900587"/>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65" name="Oval 64">
            <a:extLst>
              <a:ext uri="{FF2B5EF4-FFF2-40B4-BE49-F238E27FC236}">
                <a16:creationId xmlns:a16="http://schemas.microsoft.com/office/drawing/2014/main" id="{0419647C-486E-48FD-AF6D-5C61F16C184F}"/>
              </a:ext>
            </a:extLst>
          </p:cNvPr>
          <p:cNvSpPr/>
          <p:nvPr/>
        </p:nvSpPr>
        <p:spPr>
          <a:xfrm>
            <a:off x="6986303" y="2566719"/>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Tree>
    <p:extLst>
      <p:ext uri="{BB962C8B-B14F-4D97-AF65-F5344CB8AC3E}">
        <p14:creationId xmlns:p14="http://schemas.microsoft.com/office/powerpoint/2010/main" val="37961204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 Linear Probing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00000"/>
              </a:lnSpc>
              <a:buNone/>
            </a:pPr>
            <a:r>
              <a:rPr lang="en-IN" sz="2400" i="1" dirty="0">
                <a:latin typeface="Times New Roman" panose="02020603050405020304" pitchFamily="18" charset="0"/>
                <a:cs typeface="Times New Roman" panose="02020603050405020304" pitchFamily="18" charset="0"/>
              </a:rPr>
              <a:t>Consider the elements</a:t>
            </a:r>
            <a:r>
              <a:rPr lang="en-IN" sz="2400" i="1" dirty="0">
                <a:solidFill>
                  <a:srgbClr val="FF0000"/>
                </a:solidFill>
                <a:latin typeface="Times New Roman" panose="02020603050405020304" pitchFamily="18" charset="0"/>
                <a:cs typeface="Times New Roman" panose="02020603050405020304" pitchFamily="18" charset="0"/>
              </a:rPr>
              <a:t>: 79, 18, 49</a:t>
            </a:r>
            <a:r>
              <a:rPr lang="en-IN" sz="2400" i="1" dirty="0">
                <a:latin typeface="Times New Roman" panose="02020603050405020304" pitchFamily="18" charset="0"/>
                <a:cs typeface="Times New Roman" panose="02020603050405020304" pitchFamily="18" charset="0"/>
              </a:rPr>
              <a:t>, 58, 69</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a:t>
            </a:r>
            <a:r>
              <a:rPr lang="en-IN" sz="2000" i="1" dirty="0">
                <a:solidFill>
                  <a:srgbClr val="FF0000"/>
                </a:solidFill>
                <a:latin typeface="Times New Roman" panose="02020603050405020304" pitchFamily="18" charset="0"/>
                <a:cs typeface="Times New Roman" panose="02020603050405020304" pitchFamily="18" charset="0"/>
              </a:rPr>
              <a:t>For inserting 58,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there is a collision (58 % 10 = 8 (not a free location),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t>
            </a:r>
            <a:r>
              <a:rPr lang="en-IN" sz="2000" i="1" dirty="0">
                <a:solidFill>
                  <a:srgbClr val="00B050"/>
                </a:solidFill>
                <a:latin typeface="Times New Roman" panose="02020603050405020304" pitchFamily="18" charset="0"/>
                <a:cs typeface="Times New Roman" panose="02020603050405020304" pitchFamily="18" charset="0"/>
              </a:rPr>
              <a:t>rehash(58) = (58+1) % 10 = 9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rehash(58) = (58+2) % 10 = 0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rehash(58) = (58+3) % 10 = 1 </a:t>
            </a:r>
            <a:r>
              <a:rPr lang="en-IN" sz="2000" i="1" dirty="0">
                <a:solidFill>
                  <a:srgbClr val="FF0000"/>
                </a:solidFill>
                <a:latin typeface="Times New Roman" panose="02020603050405020304" pitchFamily="18" charset="0"/>
                <a:cs typeface="Times New Roman" panose="02020603050405020304" pitchFamily="18" charset="0"/>
              </a:rPr>
              <a:t>(free location)                              </a:t>
            </a:r>
          </a:p>
          <a:p>
            <a:pPr marL="0" indent="0" algn="just">
              <a:lnSpc>
                <a:spcPct val="100000"/>
              </a:lnSpc>
              <a:buNone/>
            </a:pPr>
            <a:r>
              <a:rPr lang="en-IN" sz="2000" i="1"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For inserting 69,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there is a collision (69 % 10 = 9 (not a free location),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t>
            </a:r>
            <a:r>
              <a:rPr lang="en-IN" sz="2000" i="1" dirty="0">
                <a:solidFill>
                  <a:srgbClr val="00B050"/>
                </a:solidFill>
                <a:latin typeface="Times New Roman" panose="02020603050405020304" pitchFamily="18" charset="0"/>
                <a:cs typeface="Times New Roman" panose="02020603050405020304" pitchFamily="18" charset="0"/>
              </a:rPr>
              <a:t>rehash(69) = (69+1) % 10 = 0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rehash(69) = (69+2) % 10 = 1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rehash(69) = (69+3) % 10 = 2 </a:t>
            </a:r>
            <a:r>
              <a:rPr lang="en-IN" sz="2000" i="1" dirty="0">
                <a:solidFill>
                  <a:srgbClr val="FF0000"/>
                </a:solidFill>
                <a:latin typeface="Times New Roman" panose="02020603050405020304" pitchFamily="18" charset="0"/>
                <a:cs typeface="Times New Roman" panose="02020603050405020304" pitchFamily="18" charset="0"/>
              </a:rPr>
              <a:t>(free location)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103</a:t>
            </a:fld>
            <a:endParaRPr lang="en-IN"/>
          </a:p>
        </p:txBody>
      </p:sp>
      <p:graphicFrame>
        <p:nvGraphicFramePr>
          <p:cNvPr id="45" name="Table 6">
            <a:extLst>
              <a:ext uri="{FF2B5EF4-FFF2-40B4-BE49-F238E27FC236}">
                <a16:creationId xmlns:a16="http://schemas.microsoft.com/office/drawing/2014/main" id="{95D10598-939F-4AB6-ADD1-E5B8276CAA15}"/>
              </a:ext>
            </a:extLst>
          </p:cNvPr>
          <p:cNvGraphicFramePr>
            <a:graphicFrameLocks noGrp="1"/>
          </p:cNvGraphicFramePr>
          <p:nvPr/>
        </p:nvGraphicFramePr>
        <p:xfrm>
          <a:off x="984294" y="1862857"/>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46" name="Group 45">
            <a:extLst>
              <a:ext uri="{FF2B5EF4-FFF2-40B4-BE49-F238E27FC236}">
                <a16:creationId xmlns:a16="http://schemas.microsoft.com/office/drawing/2014/main" id="{255741D5-F9B5-43E8-A32C-C1DA6101401F}"/>
              </a:ext>
            </a:extLst>
          </p:cNvPr>
          <p:cNvGrpSpPr/>
          <p:nvPr/>
        </p:nvGrpSpPr>
        <p:grpSpPr>
          <a:xfrm>
            <a:off x="654353" y="1862856"/>
            <a:ext cx="438410" cy="3697472"/>
            <a:chOff x="1398036" y="2735077"/>
            <a:chExt cx="438410" cy="3697472"/>
          </a:xfrm>
        </p:grpSpPr>
        <p:grpSp>
          <p:nvGrpSpPr>
            <p:cNvPr id="47" name="Group 46">
              <a:extLst>
                <a:ext uri="{FF2B5EF4-FFF2-40B4-BE49-F238E27FC236}">
                  <a16:creationId xmlns:a16="http://schemas.microsoft.com/office/drawing/2014/main" id="{B3CD9003-2A75-4E25-B3F4-EF94CD433488}"/>
                </a:ext>
              </a:extLst>
            </p:cNvPr>
            <p:cNvGrpSpPr/>
            <p:nvPr/>
          </p:nvGrpSpPr>
          <p:grpSpPr>
            <a:xfrm>
              <a:off x="1442874" y="2735077"/>
              <a:ext cx="393572" cy="2947565"/>
              <a:chOff x="1000058" y="3382915"/>
              <a:chExt cx="393572" cy="2947565"/>
            </a:xfrm>
          </p:grpSpPr>
          <p:sp>
            <p:nvSpPr>
              <p:cNvPr id="50" name="TextBox 49">
                <a:extLst>
                  <a:ext uri="{FF2B5EF4-FFF2-40B4-BE49-F238E27FC236}">
                    <a16:creationId xmlns:a16="http://schemas.microsoft.com/office/drawing/2014/main" id="{2518DA29-015F-4644-B8E3-2A72D35A4E7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51" name="TextBox 50">
                <a:extLst>
                  <a:ext uri="{FF2B5EF4-FFF2-40B4-BE49-F238E27FC236}">
                    <a16:creationId xmlns:a16="http://schemas.microsoft.com/office/drawing/2014/main" id="{509D3805-6348-4D8A-9C81-E023F2D9E7DB}"/>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52" name="TextBox 51">
                <a:extLst>
                  <a:ext uri="{FF2B5EF4-FFF2-40B4-BE49-F238E27FC236}">
                    <a16:creationId xmlns:a16="http://schemas.microsoft.com/office/drawing/2014/main" id="{48509564-C69B-40DB-9FF0-31E9CF59D559}"/>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53" name="TextBox 52">
                <a:extLst>
                  <a:ext uri="{FF2B5EF4-FFF2-40B4-BE49-F238E27FC236}">
                    <a16:creationId xmlns:a16="http://schemas.microsoft.com/office/drawing/2014/main" id="{079A3E7B-CDD1-4B90-A5B9-BF1BCEB0A60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599F9C2A-23AB-4467-AC30-30A645D777ED}"/>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55" name="TextBox 54">
                <a:extLst>
                  <a:ext uri="{FF2B5EF4-FFF2-40B4-BE49-F238E27FC236}">
                    <a16:creationId xmlns:a16="http://schemas.microsoft.com/office/drawing/2014/main" id="{64F58878-48D4-478C-BC91-D1AEB593566C}"/>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56" name="TextBox 55">
                <a:extLst>
                  <a:ext uri="{FF2B5EF4-FFF2-40B4-BE49-F238E27FC236}">
                    <a16:creationId xmlns:a16="http://schemas.microsoft.com/office/drawing/2014/main" id="{28736E67-2C01-41D7-BCDD-FA0F1BC12D15}"/>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57" name="TextBox 56">
                <a:extLst>
                  <a:ext uri="{FF2B5EF4-FFF2-40B4-BE49-F238E27FC236}">
                    <a16:creationId xmlns:a16="http://schemas.microsoft.com/office/drawing/2014/main" id="{53E11F73-DB6E-4976-AA89-71706BF83AA7}"/>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48" name="TextBox 47">
              <a:extLst>
                <a:ext uri="{FF2B5EF4-FFF2-40B4-BE49-F238E27FC236}">
                  <a16:creationId xmlns:a16="http://schemas.microsoft.com/office/drawing/2014/main" id="{045C5C92-86A7-4372-96D3-8F65AE63E14B}"/>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49" name="TextBox 48">
              <a:extLst>
                <a:ext uri="{FF2B5EF4-FFF2-40B4-BE49-F238E27FC236}">
                  <a16:creationId xmlns:a16="http://schemas.microsoft.com/office/drawing/2014/main" id="{2A1CE4B6-A0D4-41ED-B93B-CF6EE312B82A}"/>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60" name="Table 6">
            <a:extLst>
              <a:ext uri="{FF2B5EF4-FFF2-40B4-BE49-F238E27FC236}">
                <a16:creationId xmlns:a16="http://schemas.microsoft.com/office/drawing/2014/main" id="{0353120F-A76C-4342-883D-1A8967946462}"/>
              </a:ext>
            </a:extLst>
          </p:cNvPr>
          <p:cNvGraphicFramePr>
            <a:graphicFrameLocks noGrp="1"/>
          </p:cNvGraphicFramePr>
          <p:nvPr/>
        </p:nvGraphicFramePr>
        <p:xfrm>
          <a:off x="2519654" y="2647949"/>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r>
                        <a:rPr lang="en-IN" dirty="0"/>
                        <a:t>  58</a:t>
                      </a:r>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61" name="Group 60">
            <a:extLst>
              <a:ext uri="{FF2B5EF4-FFF2-40B4-BE49-F238E27FC236}">
                <a16:creationId xmlns:a16="http://schemas.microsoft.com/office/drawing/2014/main" id="{B6C61FC2-BF67-45C7-A72F-881C86156E69}"/>
              </a:ext>
            </a:extLst>
          </p:cNvPr>
          <p:cNvGrpSpPr/>
          <p:nvPr/>
        </p:nvGrpSpPr>
        <p:grpSpPr>
          <a:xfrm>
            <a:off x="2189713" y="2647948"/>
            <a:ext cx="438410" cy="3697472"/>
            <a:chOff x="1398036" y="2735077"/>
            <a:chExt cx="438410" cy="3697472"/>
          </a:xfrm>
        </p:grpSpPr>
        <p:grpSp>
          <p:nvGrpSpPr>
            <p:cNvPr id="62" name="Group 61">
              <a:extLst>
                <a:ext uri="{FF2B5EF4-FFF2-40B4-BE49-F238E27FC236}">
                  <a16:creationId xmlns:a16="http://schemas.microsoft.com/office/drawing/2014/main" id="{EB9E56E8-ADF0-4110-8D1E-1E4865B1FAA1}"/>
                </a:ext>
              </a:extLst>
            </p:cNvPr>
            <p:cNvGrpSpPr/>
            <p:nvPr/>
          </p:nvGrpSpPr>
          <p:grpSpPr>
            <a:xfrm>
              <a:off x="1442874" y="2735077"/>
              <a:ext cx="393572" cy="2947565"/>
              <a:chOff x="1000058" y="3382915"/>
              <a:chExt cx="393572" cy="2947565"/>
            </a:xfrm>
          </p:grpSpPr>
          <p:sp>
            <p:nvSpPr>
              <p:cNvPr id="65" name="TextBox 64">
                <a:extLst>
                  <a:ext uri="{FF2B5EF4-FFF2-40B4-BE49-F238E27FC236}">
                    <a16:creationId xmlns:a16="http://schemas.microsoft.com/office/drawing/2014/main" id="{AD7331A7-4EF4-4C80-8C72-C0D506E95E4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66" name="TextBox 65">
                <a:extLst>
                  <a:ext uri="{FF2B5EF4-FFF2-40B4-BE49-F238E27FC236}">
                    <a16:creationId xmlns:a16="http://schemas.microsoft.com/office/drawing/2014/main" id="{1A7C67B8-345D-4273-B7DC-4FFF97477E61}"/>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67" name="TextBox 66">
                <a:extLst>
                  <a:ext uri="{FF2B5EF4-FFF2-40B4-BE49-F238E27FC236}">
                    <a16:creationId xmlns:a16="http://schemas.microsoft.com/office/drawing/2014/main" id="{D9D51F35-6B1F-4A29-9D74-171F0CE2E36B}"/>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68" name="TextBox 67">
                <a:extLst>
                  <a:ext uri="{FF2B5EF4-FFF2-40B4-BE49-F238E27FC236}">
                    <a16:creationId xmlns:a16="http://schemas.microsoft.com/office/drawing/2014/main" id="{D3F8AE78-0AD8-4132-B967-2B11742FDA30}"/>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69" name="TextBox 68">
                <a:extLst>
                  <a:ext uri="{FF2B5EF4-FFF2-40B4-BE49-F238E27FC236}">
                    <a16:creationId xmlns:a16="http://schemas.microsoft.com/office/drawing/2014/main" id="{B1C3DF56-8796-4833-85B6-3BC5B98F7C43}"/>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70" name="TextBox 69">
                <a:extLst>
                  <a:ext uri="{FF2B5EF4-FFF2-40B4-BE49-F238E27FC236}">
                    <a16:creationId xmlns:a16="http://schemas.microsoft.com/office/drawing/2014/main" id="{B0195197-4B30-4A23-8B81-E35B6DDAEFEF}"/>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71" name="TextBox 70">
                <a:extLst>
                  <a:ext uri="{FF2B5EF4-FFF2-40B4-BE49-F238E27FC236}">
                    <a16:creationId xmlns:a16="http://schemas.microsoft.com/office/drawing/2014/main" id="{7CEA4467-9F15-45E1-BA76-429359335587}"/>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72" name="TextBox 71">
                <a:extLst>
                  <a:ext uri="{FF2B5EF4-FFF2-40B4-BE49-F238E27FC236}">
                    <a16:creationId xmlns:a16="http://schemas.microsoft.com/office/drawing/2014/main" id="{4BF52312-F774-4AE2-9EDD-CA1C8F761044}"/>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63" name="TextBox 62">
              <a:extLst>
                <a:ext uri="{FF2B5EF4-FFF2-40B4-BE49-F238E27FC236}">
                  <a16:creationId xmlns:a16="http://schemas.microsoft.com/office/drawing/2014/main" id="{93EA8D8E-DBB1-4418-A74A-DC49D650D5AB}"/>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64" name="TextBox 63">
              <a:extLst>
                <a:ext uri="{FF2B5EF4-FFF2-40B4-BE49-F238E27FC236}">
                  <a16:creationId xmlns:a16="http://schemas.microsoft.com/office/drawing/2014/main" id="{E698864B-7976-41C0-B76B-065E0E185A98}"/>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73" name="Table 6">
            <a:extLst>
              <a:ext uri="{FF2B5EF4-FFF2-40B4-BE49-F238E27FC236}">
                <a16:creationId xmlns:a16="http://schemas.microsoft.com/office/drawing/2014/main" id="{BFC276D6-5951-42BA-A881-11AD42032C38}"/>
              </a:ext>
            </a:extLst>
          </p:cNvPr>
          <p:cNvGraphicFramePr>
            <a:graphicFrameLocks noGrp="1"/>
          </p:cNvGraphicFramePr>
          <p:nvPr/>
        </p:nvGraphicFramePr>
        <p:xfrm>
          <a:off x="10991157" y="2665581"/>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r>
                        <a:rPr lang="en-IN" dirty="0"/>
                        <a:t>  58</a:t>
                      </a:r>
                    </a:p>
                  </a:txBody>
                  <a:tcPr/>
                </a:tc>
                <a:extLst>
                  <a:ext uri="{0D108BD9-81ED-4DB2-BD59-A6C34878D82A}">
                    <a16:rowId xmlns:a16="http://schemas.microsoft.com/office/drawing/2014/main" val="2722155885"/>
                  </a:ext>
                </a:extLst>
              </a:tr>
              <a:tr h="370840">
                <a:tc>
                  <a:txBody>
                    <a:bodyPr/>
                    <a:lstStyle/>
                    <a:p>
                      <a:r>
                        <a:rPr lang="en-IN" dirty="0"/>
                        <a:t>  69</a:t>
                      </a:r>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74" name="Group 73">
            <a:extLst>
              <a:ext uri="{FF2B5EF4-FFF2-40B4-BE49-F238E27FC236}">
                <a16:creationId xmlns:a16="http://schemas.microsoft.com/office/drawing/2014/main" id="{F09EBB71-4E13-40EE-897E-B0CFF26896C9}"/>
              </a:ext>
            </a:extLst>
          </p:cNvPr>
          <p:cNvGrpSpPr/>
          <p:nvPr/>
        </p:nvGrpSpPr>
        <p:grpSpPr>
          <a:xfrm>
            <a:off x="10661216" y="2665580"/>
            <a:ext cx="438410" cy="3697472"/>
            <a:chOff x="1398036" y="2735077"/>
            <a:chExt cx="438410" cy="3697472"/>
          </a:xfrm>
        </p:grpSpPr>
        <p:grpSp>
          <p:nvGrpSpPr>
            <p:cNvPr id="75" name="Group 74">
              <a:extLst>
                <a:ext uri="{FF2B5EF4-FFF2-40B4-BE49-F238E27FC236}">
                  <a16:creationId xmlns:a16="http://schemas.microsoft.com/office/drawing/2014/main" id="{C19DAD4F-F203-43A1-BF3B-2928A6AA0D4B}"/>
                </a:ext>
              </a:extLst>
            </p:cNvPr>
            <p:cNvGrpSpPr/>
            <p:nvPr/>
          </p:nvGrpSpPr>
          <p:grpSpPr>
            <a:xfrm>
              <a:off x="1442874" y="2735077"/>
              <a:ext cx="393572" cy="2947565"/>
              <a:chOff x="1000058" y="3382915"/>
              <a:chExt cx="393572" cy="2947565"/>
            </a:xfrm>
          </p:grpSpPr>
          <p:sp>
            <p:nvSpPr>
              <p:cNvPr id="78" name="TextBox 77">
                <a:extLst>
                  <a:ext uri="{FF2B5EF4-FFF2-40B4-BE49-F238E27FC236}">
                    <a16:creationId xmlns:a16="http://schemas.microsoft.com/office/drawing/2014/main" id="{D08F98C6-A242-4AE5-9006-99A020017BEB}"/>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79" name="TextBox 78">
                <a:extLst>
                  <a:ext uri="{FF2B5EF4-FFF2-40B4-BE49-F238E27FC236}">
                    <a16:creationId xmlns:a16="http://schemas.microsoft.com/office/drawing/2014/main" id="{05769A35-08C9-4C66-82E1-DA9B7AEDDC20}"/>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80" name="TextBox 79">
                <a:extLst>
                  <a:ext uri="{FF2B5EF4-FFF2-40B4-BE49-F238E27FC236}">
                    <a16:creationId xmlns:a16="http://schemas.microsoft.com/office/drawing/2014/main" id="{7151E9F8-D537-46E6-94B0-40E534B4F9A7}"/>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81" name="TextBox 80">
                <a:extLst>
                  <a:ext uri="{FF2B5EF4-FFF2-40B4-BE49-F238E27FC236}">
                    <a16:creationId xmlns:a16="http://schemas.microsoft.com/office/drawing/2014/main" id="{2F2A8EA7-61E1-4AEB-9C1F-78379A3D47C3}"/>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82" name="TextBox 81">
                <a:extLst>
                  <a:ext uri="{FF2B5EF4-FFF2-40B4-BE49-F238E27FC236}">
                    <a16:creationId xmlns:a16="http://schemas.microsoft.com/office/drawing/2014/main" id="{2E223A95-6CF4-4F9F-950C-D618C048A410}"/>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83" name="TextBox 82">
                <a:extLst>
                  <a:ext uri="{FF2B5EF4-FFF2-40B4-BE49-F238E27FC236}">
                    <a16:creationId xmlns:a16="http://schemas.microsoft.com/office/drawing/2014/main" id="{FFBBA355-C576-41FA-B125-AC29A2E4A0F4}"/>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84" name="TextBox 83">
                <a:extLst>
                  <a:ext uri="{FF2B5EF4-FFF2-40B4-BE49-F238E27FC236}">
                    <a16:creationId xmlns:a16="http://schemas.microsoft.com/office/drawing/2014/main" id="{D83FA96D-313F-4289-872C-E665EAC9D268}"/>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85" name="TextBox 84">
                <a:extLst>
                  <a:ext uri="{FF2B5EF4-FFF2-40B4-BE49-F238E27FC236}">
                    <a16:creationId xmlns:a16="http://schemas.microsoft.com/office/drawing/2014/main" id="{ACC2CDD9-C785-4826-A87D-E6FB1C968470}"/>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76" name="TextBox 75">
              <a:extLst>
                <a:ext uri="{FF2B5EF4-FFF2-40B4-BE49-F238E27FC236}">
                  <a16:creationId xmlns:a16="http://schemas.microsoft.com/office/drawing/2014/main" id="{2D98F2E4-3946-458A-89CF-DA57E91DDFE5}"/>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77" name="TextBox 76">
              <a:extLst>
                <a:ext uri="{FF2B5EF4-FFF2-40B4-BE49-F238E27FC236}">
                  <a16:creationId xmlns:a16="http://schemas.microsoft.com/office/drawing/2014/main" id="{22707A69-33B5-4D23-8F34-62BF977CE977}"/>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sp>
        <p:nvSpPr>
          <p:cNvPr id="86" name="Oval 85">
            <a:extLst>
              <a:ext uri="{FF2B5EF4-FFF2-40B4-BE49-F238E27FC236}">
                <a16:creationId xmlns:a16="http://schemas.microsoft.com/office/drawing/2014/main" id="{96A48055-90CC-4E34-9BC6-1DD54A63FF4A}"/>
              </a:ext>
            </a:extLst>
          </p:cNvPr>
          <p:cNvSpPr/>
          <p:nvPr/>
        </p:nvSpPr>
        <p:spPr>
          <a:xfrm>
            <a:off x="1849043" y="2489536"/>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8" name="Oval 87">
            <a:extLst>
              <a:ext uri="{FF2B5EF4-FFF2-40B4-BE49-F238E27FC236}">
                <a16:creationId xmlns:a16="http://schemas.microsoft.com/office/drawing/2014/main" id="{BC1F2C25-D60A-4C3C-8183-5FAB5C44E44E}"/>
              </a:ext>
            </a:extLst>
          </p:cNvPr>
          <p:cNvSpPr/>
          <p:nvPr/>
        </p:nvSpPr>
        <p:spPr>
          <a:xfrm>
            <a:off x="10205019" y="2489536"/>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Tree>
    <p:extLst>
      <p:ext uri="{BB962C8B-B14F-4D97-AF65-F5344CB8AC3E}">
        <p14:creationId xmlns:p14="http://schemas.microsoft.com/office/powerpoint/2010/main" val="18531948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 Linear Probing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00000"/>
              </a:lnSpc>
              <a:buNone/>
            </a:pPr>
            <a:r>
              <a:rPr lang="en-IN" sz="2400" i="1" dirty="0">
                <a:latin typeface="Times New Roman" panose="02020603050405020304" pitchFamily="18" charset="0"/>
                <a:cs typeface="Times New Roman" panose="02020603050405020304" pitchFamily="18" charset="0"/>
              </a:rPr>
              <a:t>Consider the elements</a:t>
            </a:r>
            <a:r>
              <a:rPr lang="en-IN" sz="2400" i="1" dirty="0">
                <a:solidFill>
                  <a:srgbClr val="FF0000"/>
                </a:solidFill>
                <a:latin typeface="Times New Roman" panose="02020603050405020304" pitchFamily="18" charset="0"/>
                <a:cs typeface="Times New Roman" panose="02020603050405020304" pitchFamily="18" charset="0"/>
              </a:rPr>
              <a:t>: 79, 18, 49</a:t>
            </a:r>
            <a:r>
              <a:rPr lang="en-IN" sz="2400" i="1" dirty="0">
                <a:latin typeface="Times New Roman" panose="02020603050405020304" pitchFamily="18" charset="0"/>
                <a:cs typeface="Times New Roman" panose="02020603050405020304" pitchFamily="18" charset="0"/>
              </a:rPr>
              <a:t>, 58, 69</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a:t>
            </a:r>
            <a:r>
              <a:rPr lang="en-IN" sz="2000" i="1" dirty="0">
                <a:solidFill>
                  <a:srgbClr val="FF0000"/>
                </a:solidFill>
                <a:latin typeface="Times New Roman" panose="02020603050405020304" pitchFamily="18" charset="0"/>
                <a:cs typeface="Times New Roman" panose="02020603050405020304" pitchFamily="18" charset="0"/>
              </a:rPr>
              <a:t>For inserting 58,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there is a collision (58 % 10 = 8 (not a free location),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t>
            </a:r>
            <a:r>
              <a:rPr lang="en-IN" sz="2000" i="1" dirty="0">
                <a:solidFill>
                  <a:srgbClr val="00B050"/>
                </a:solidFill>
                <a:latin typeface="Times New Roman" panose="02020603050405020304" pitchFamily="18" charset="0"/>
                <a:cs typeface="Times New Roman" panose="02020603050405020304" pitchFamily="18" charset="0"/>
              </a:rPr>
              <a:t>rehash(58) = (58+1) % 10 = 9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rehash(58) = (58+2) % 10 = 0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rehash(58) = (58+3) % 10 = 1 </a:t>
            </a:r>
            <a:r>
              <a:rPr lang="en-IN" sz="2000" i="1" dirty="0">
                <a:solidFill>
                  <a:srgbClr val="FF0000"/>
                </a:solidFill>
                <a:latin typeface="Times New Roman" panose="02020603050405020304" pitchFamily="18" charset="0"/>
                <a:cs typeface="Times New Roman" panose="02020603050405020304" pitchFamily="18" charset="0"/>
              </a:rPr>
              <a:t>(free location)                              </a:t>
            </a:r>
          </a:p>
          <a:p>
            <a:pPr marL="0" indent="0" algn="just">
              <a:lnSpc>
                <a:spcPct val="100000"/>
              </a:lnSpc>
              <a:buNone/>
            </a:pPr>
            <a:r>
              <a:rPr lang="en-IN" sz="2000" i="1"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For inserting 69,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there is a collision (69 % 10 = 9 (not a free location),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t>
            </a:r>
            <a:r>
              <a:rPr lang="en-IN" sz="2000" i="1" dirty="0">
                <a:solidFill>
                  <a:srgbClr val="00B050"/>
                </a:solidFill>
                <a:latin typeface="Times New Roman" panose="02020603050405020304" pitchFamily="18" charset="0"/>
                <a:cs typeface="Times New Roman" panose="02020603050405020304" pitchFamily="18" charset="0"/>
              </a:rPr>
              <a:t>rehash(69) = (69+1) % 10 = 0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rehash(69) = (69+2) % 10 = 1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rehash(69) = (69+3) % 10 = 2 </a:t>
            </a:r>
            <a:r>
              <a:rPr lang="en-IN" sz="2000" i="1" dirty="0">
                <a:solidFill>
                  <a:srgbClr val="FF0000"/>
                </a:solidFill>
                <a:latin typeface="Times New Roman" panose="02020603050405020304" pitchFamily="18" charset="0"/>
                <a:cs typeface="Times New Roman" panose="02020603050405020304" pitchFamily="18" charset="0"/>
              </a:rPr>
              <a:t>(free location)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104</a:t>
            </a:fld>
            <a:endParaRPr lang="en-IN"/>
          </a:p>
        </p:txBody>
      </p:sp>
      <p:graphicFrame>
        <p:nvGraphicFramePr>
          <p:cNvPr id="45" name="Table 6">
            <a:extLst>
              <a:ext uri="{FF2B5EF4-FFF2-40B4-BE49-F238E27FC236}">
                <a16:creationId xmlns:a16="http://schemas.microsoft.com/office/drawing/2014/main" id="{95D10598-939F-4AB6-ADD1-E5B8276CAA15}"/>
              </a:ext>
            </a:extLst>
          </p:cNvPr>
          <p:cNvGraphicFramePr>
            <a:graphicFrameLocks noGrp="1"/>
          </p:cNvGraphicFramePr>
          <p:nvPr/>
        </p:nvGraphicFramePr>
        <p:xfrm>
          <a:off x="984294" y="1862857"/>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46" name="Group 45">
            <a:extLst>
              <a:ext uri="{FF2B5EF4-FFF2-40B4-BE49-F238E27FC236}">
                <a16:creationId xmlns:a16="http://schemas.microsoft.com/office/drawing/2014/main" id="{255741D5-F9B5-43E8-A32C-C1DA6101401F}"/>
              </a:ext>
            </a:extLst>
          </p:cNvPr>
          <p:cNvGrpSpPr/>
          <p:nvPr/>
        </p:nvGrpSpPr>
        <p:grpSpPr>
          <a:xfrm>
            <a:off x="654353" y="1862856"/>
            <a:ext cx="438410" cy="3697472"/>
            <a:chOff x="1398036" y="2735077"/>
            <a:chExt cx="438410" cy="3697472"/>
          </a:xfrm>
        </p:grpSpPr>
        <p:grpSp>
          <p:nvGrpSpPr>
            <p:cNvPr id="47" name="Group 46">
              <a:extLst>
                <a:ext uri="{FF2B5EF4-FFF2-40B4-BE49-F238E27FC236}">
                  <a16:creationId xmlns:a16="http://schemas.microsoft.com/office/drawing/2014/main" id="{B3CD9003-2A75-4E25-B3F4-EF94CD433488}"/>
                </a:ext>
              </a:extLst>
            </p:cNvPr>
            <p:cNvGrpSpPr/>
            <p:nvPr/>
          </p:nvGrpSpPr>
          <p:grpSpPr>
            <a:xfrm>
              <a:off x="1442874" y="2735077"/>
              <a:ext cx="393572" cy="2947565"/>
              <a:chOff x="1000058" y="3382915"/>
              <a:chExt cx="393572" cy="2947565"/>
            </a:xfrm>
          </p:grpSpPr>
          <p:sp>
            <p:nvSpPr>
              <p:cNvPr id="50" name="TextBox 49">
                <a:extLst>
                  <a:ext uri="{FF2B5EF4-FFF2-40B4-BE49-F238E27FC236}">
                    <a16:creationId xmlns:a16="http://schemas.microsoft.com/office/drawing/2014/main" id="{2518DA29-015F-4644-B8E3-2A72D35A4E7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51" name="TextBox 50">
                <a:extLst>
                  <a:ext uri="{FF2B5EF4-FFF2-40B4-BE49-F238E27FC236}">
                    <a16:creationId xmlns:a16="http://schemas.microsoft.com/office/drawing/2014/main" id="{509D3805-6348-4D8A-9C81-E023F2D9E7DB}"/>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52" name="TextBox 51">
                <a:extLst>
                  <a:ext uri="{FF2B5EF4-FFF2-40B4-BE49-F238E27FC236}">
                    <a16:creationId xmlns:a16="http://schemas.microsoft.com/office/drawing/2014/main" id="{48509564-C69B-40DB-9FF0-31E9CF59D559}"/>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53" name="TextBox 52">
                <a:extLst>
                  <a:ext uri="{FF2B5EF4-FFF2-40B4-BE49-F238E27FC236}">
                    <a16:creationId xmlns:a16="http://schemas.microsoft.com/office/drawing/2014/main" id="{079A3E7B-CDD1-4B90-A5B9-BF1BCEB0A60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599F9C2A-23AB-4467-AC30-30A645D777ED}"/>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55" name="TextBox 54">
                <a:extLst>
                  <a:ext uri="{FF2B5EF4-FFF2-40B4-BE49-F238E27FC236}">
                    <a16:creationId xmlns:a16="http://schemas.microsoft.com/office/drawing/2014/main" id="{64F58878-48D4-478C-BC91-D1AEB593566C}"/>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56" name="TextBox 55">
                <a:extLst>
                  <a:ext uri="{FF2B5EF4-FFF2-40B4-BE49-F238E27FC236}">
                    <a16:creationId xmlns:a16="http://schemas.microsoft.com/office/drawing/2014/main" id="{28736E67-2C01-41D7-BCDD-FA0F1BC12D15}"/>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57" name="TextBox 56">
                <a:extLst>
                  <a:ext uri="{FF2B5EF4-FFF2-40B4-BE49-F238E27FC236}">
                    <a16:creationId xmlns:a16="http://schemas.microsoft.com/office/drawing/2014/main" id="{53E11F73-DB6E-4976-AA89-71706BF83AA7}"/>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48" name="TextBox 47">
              <a:extLst>
                <a:ext uri="{FF2B5EF4-FFF2-40B4-BE49-F238E27FC236}">
                  <a16:creationId xmlns:a16="http://schemas.microsoft.com/office/drawing/2014/main" id="{045C5C92-86A7-4372-96D3-8F65AE63E14B}"/>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49" name="TextBox 48">
              <a:extLst>
                <a:ext uri="{FF2B5EF4-FFF2-40B4-BE49-F238E27FC236}">
                  <a16:creationId xmlns:a16="http://schemas.microsoft.com/office/drawing/2014/main" id="{2A1CE4B6-A0D4-41ED-B93B-CF6EE312B82A}"/>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60" name="Table 6">
            <a:extLst>
              <a:ext uri="{FF2B5EF4-FFF2-40B4-BE49-F238E27FC236}">
                <a16:creationId xmlns:a16="http://schemas.microsoft.com/office/drawing/2014/main" id="{0353120F-A76C-4342-883D-1A8967946462}"/>
              </a:ext>
            </a:extLst>
          </p:cNvPr>
          <p:cNvGraphicFramePr>
            <a:graphicFrameLocks noGrp="1"/>
          </p:cNvGraphicFramePr>
          <p:nvPr/>
        </p:nvGraphicFramePr>
        <p:xfrm>
          <a:off x="2519654" y="2647949"/>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r>
                        <a:rPr lang="en-IN" dirty="0"/>
                        <a:t>  58</a:t>
                      </a:r>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61" name="Group 60">
            <a:extLst>
              <a:ext uri="{FF2B5EF4-FFF2-40B4-BE49-F238E27FC236}">
                <a16:creationId xmlns:a16="http://schemas.microsoft.com/office/drawing/2014/main" id="{B6C61FC2-BF67-45C7-A72F-881C86156E69}"/>
              </a:ext>
            </a:extLst>
          </p:cNvPr>
          <p:cNvGrpSpPr/>
          <p:nvPr/>
        </p:nvGrpSpPr>
        <p:grpSpPr>
          <a:xfrm>
            <a:off x="2189713" y="2647948"/>
            <a:ext cx="438410" cy="3697472"/>
            <a:chOff x="1398036" y="2735077"/>
            <a:chExt cx="438410" cy="3697472"/>
          </a:xfrm>
        </p:grpSpPr>
        <p:grpSp>
          <p:nvGrpSpPr>
            <p:cNvPr id="62" name="Group 61">
              <a:extLst>
                <a:ext uri="{FF2B5EF4-FFF2-40B4-BE49-F238E27FC236}">
                  <a16:creationId xmlns:a16="http://schemas.microsoft.com/office/drawing/2014/main" id="{EB9E56E8-ADF0-4110-8D1E-1E4865B1FAA1}"/>
                </a:ext>
              </a:extLst>
            </p:cNvPr>
            <p:cNvGrpSpPr/>
            <p:nvPr/>
          </p:nvGrpSpPr>
          <p:grpSpPr>
            <a:xfrm>
              <a:off x="1442874" y="2735077"/>
              <a:ext cx="393572" cy="2947565"/>
              <a:chOff x="1000058" y="3382915"/>
              <a:chExt cx="393572" cy="2947565"/>
            </a:xfrm>
          </p:grpSpPr>
          <p:sp>
            <p:nvSpPr>
              <p:cNvPr id="65" name="TextBox 64">
                <a:extLst>
                  <a:ext uri="{FF2B5EF4-FFF2-40B4-BE49-F238E27FC236}">
                    <a16:creationId xmlns:a16="http://schemas.microsoft.com/office/drawing/2014/main" id="{AD7331A7-4EF4-4C80-8C72-C0D506E95E4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66" name="TextBox 65">
                <a:extLst>
                  <a:ext uri="{FF2B5EF4-FFF2-40B4-BE49-F238E27FC236}">
                    <a16:creationId xmlns:a16="http://schemas.microsoft.com/office/drawing/2014/main" id="{1A7C67B8-345D-4273-B7DC-4FFF97477E61}"/>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67" name="TextBox 66">
                <a:extLst>
                  <a:ext uri="{FF2B5EF4-FFF2-40B4-BE49-F238E27FC236}">
                    <a16:creationId xmlns:a16="http://schemas.microsoft.com/office/drawing/2014/main" id="{D9D51F35-6B1F-4A29-9D74-171F0CE2E36B}"/>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68" name="TextBox 67">
                <a:extLst>
                  <a:ext uri="{FF2B5EF4-FFF2-40B4-BE49-F238E27FC236}">
                    <a16:creationId xmlns:a16="http://schemas.microsoft.com/office/drawing/2014/main" id="{D3F8AE78-0AD8-4132-B967-2B11742FDA30}"/>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69" name="TextBox 68">
                <a:extLst>
                  <a:ext uri="{FF2B5EF4-FFF2-40B4-BE49-F238E27FC236}">
                    <a16:creationId xmlns:a16="http://schemas.microsoft.com/office/drawing/2014/main" id="{B1C3DF56-8796-4833-85B6-3BC5B98F7C43}"/>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70" name="TextBox 69">
                <a:extLst>
                  <a:ext uri="{FF2B5EF4-FFF2-40B4-BE49-F238E27FC236}">
                    <a16:creationId xmlns:a16="http://schemas.microsoft.com/office/drawing/2014/main" id="{B0195197-4B30-4A23-8B81-E35B6DDAEFEF}"/>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71" name="TextBox 70">
                <a:extLst>
                  <a:ext uri="{FF2B5EF4-FFF2-40B4-BE49-F238E27FC236}">
                    <a16:creationId xmlns:a16="http://schemas.microsoft.com/office/drawing/2014/main" id="{7CEA4467-9F15-45E1-BA76-429359335587}"/>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72" name="TextBox 71">
                <a:extLst>
                  <a:ext uri="{FF2B5EF4-FFF2-40B4-BE49-F238E27FC236}">
                    <a16:creationId xmlns:a16="http://schemas.microsoft.com/office/drawing/2014/main" id="{4BF52312-F774-4AE2-9EDD-CA1C8F761044}"/>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63" name="TextBox 62">
              <a:extLst>
                <a:ext uri="{FF2B5EF4-FFF2-40B4-BE49-F238E27FC236}">
                  <a16:creationId xmlns:a16="http://schemas.microsoft.com/office/drawing/2014/main" id="{93EA8D8E-DBB1-4418-A74A-DC49D650D5AB}"/>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64" name="TextBox 63">
              <a:extLst>
                <a:ext uri="{FF2B5EF4-FFF2-40B4-BE49-F238E27FC236}">
                  <a16:creationId xmlns:a16="http://schemas.microsoft.com/office/drawing/2014/main" id="{E698864B-7976-41C0-B76B-065E0E185A98}"/>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73" name="Table 6">
            <a:extLst>
              <a:ext uri="{FF2B5EF4-FFF2-40B4-BE49-F238E27FC236}">
                <a16:creationId xmlns:a16="http://schemas.microsoft.com/office/drawing/2014/main" id="{BFC276D6-5951-42BA-A881-11AD42032C38}"/>
              </a:ext>
            </a:extLst>
          </p:cNvPr>
          <p:cNvGraphicFramePr>
            <a:graphicFrameLocks noGrp="1"/>
          </p:cNvGraphicFramePr>
          <p:nvPr/>
        </p:nvGraphicFramePr>
        <p:xfrm>
          <a:off x="10991157" y="2665581"/>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r>
                        <a:rPr lang="en-IN" dirty="0"/>
                        <a:t>  58</a:t>
                      </a:r>
                    </a:p>
                  </a:txBody>
                  <a:tcPr/>
                </a:tc>
                <a:extLst>
                  <a:ext uri="{0D108BD9-81ED-4DB2-BD59-A6C34878D82A}">
                    <a16:rowId xmlns:a16="http://schemas.microsoft.com/office/drawing/2014/main" val="2722155885"/>
                  </a:ext>
                </a:extLst>
              </a:tr>
              <a:tr h="370840">
                <a:tc>
                  <a:txBody>
                    <a:bodyPr/>
                    <a:lstStyle/>
                    <a:p>
                      <a:r>
                        <a:rPr lang="en-IN" dirty="0"/>
                        <a:t>  69</a:t>
                      </a:r>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74" name="Group 73">
            <a:extLst>
              <a:ext uri="{FF2B5EF4-FFF2-40B4-BE49-F238E27FC236}">
                <a16:creationId xmlns:a16="http://schemas.microsoft.com/office/drawing/2014/main" id="{F09EBB71-4E13-40EE-897E-B0CFF26896C9}"/>
              </a:ext>
            </a:extLst>
          </p:cNvPr>
          <p:cNvGrpSpPr/>
          <p:nvPr/>
        </p:nvGrpSpPr>
        <p:grpSpPr>
          <a:xfrm>
            <a:off x="10661216" y="2665580"/>
            <a:ext cx="438410" cy="3697472"/>
            <a:chOff x="1398036" y="2735077"/>
            <a:chExt cx="438410" cy="3697472"/>
          </a:xfrm>
        </p:grpSpPr>
        <p:grpSp>
          <p:nvGrpSpPr>
            <p:cNvPr id="75" name="Group 74">
              <a:extLst>
                <a:ext uri="{FF2B5EF4-FFF2-40B4-BE49-F238E27FC236}">
                  <a16:creationId xmlns:a16="http://schemas.microsoft.com/office/drawing/2014/main" id="{C19DAD4F-F203-43A1-BF3B-2928A6AA0D4B}"/>
                </a:ext>
              </a:extLst>
            </p:cNvPr>
            <p:cNvGrpSpPr/>
            <p:nvPr/>
          </p:nvGrpSpPr>
          <p:grpSpPr>
            <a:xfrm>
              <a:off x="1442874" y="2735077"/>
              <a:ext cx="393572" cy="2947565"/>
              <a:chOff x="1000058" y="3382915"/>
              <a:chExt cx="393572" cy="2947565"/>
            </a:xfrm>
          </p:grpSpPr>
          <p:sp>
            <p:nvSpPr>
              <p:cNvPr id="78" name="TextBox 77">
                <a:extLst>
                  <a:ext uri="{FF2B5EF4-FFF2-40B4-BE49-F238E27FC236}">
                    <a16:creationId xmlns:a16="http://schemas.microsoft.com/office/drawing/2014/main" id="{D08F98C6-A242-4AE5-9006-99A020017BEB}"/>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79" name="TextBox 78">
                <a:extLst>
                  <a:ext uri="{FF2B5EF4-FFF2-40B4-BE49-F238E27FC236}">
                    <a16:creationId xmlns:a16="http://schemas.microsoft.com/office/drawing/2014/main" id="{05769A35-08C9-4C66-82E1-DA9B7AEDDC20}"/>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80" name="TextBox 79">
                <a:extLst>
                  <a:ext uri="{FF2B5EF4-FFF2-40B4-BE49-F238E27FC236}">
                    <a16:creationId xmlns:a16="http://schemas.microsoft.com/office/drawing/2014/main" id="{7151E9F8-D537-46E6-94B0-40E534B4F9A7}"/>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81" name="TextBox 80">
                <a:extLst>
                  <a:ext uri="{FF2B5EF4-FFF2-40B4-BE49-F238E27FC236}">
                    <a16:creationId xmlns:a16="http://schemas.microsoft.com/office/drawing/2014/main" id="{2F2A8EA7-61E1-4AEB-9C1F-78379A3D47C3}"/>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82" name="TextBox 81">
                <a:extLst>
                  <a:ext uri="{FF2B5EF4-FFF2-40B4-BE49-F238E27FC236}">
                    <a16:creationId xmlns:a16="http://schemas.microsoft.com/office/drawing/2014/main" id="{2E223A95-6CF4-4F9F-950C-D618C048A410}"/>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83" name="TextBox 82">
                <a:extLst>
                  <a:ext uri="{FF2B5EF4-FFF2-40B4-BE49-F238E27FC236}">
                    <a16:creationId xmlns:a16="http://schemas.microsoft.com/office/drawing/2014/main" id="{FFBBA355-C576-41FA-B125-AC29A2E4A0F4}"/>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84" name="TextBox 83">
                <a:extLst>
                  <a:ext uri="{FF2B5EF4-FFF2-40B4-BE49-F238E27FC236}">
                    <a16:creationId xmlns:a16="http://schemas.microsoft.com/office/drawing/2014/main" id="{D83FA96D-313F-4289-872C-E665EAC9D268}"/>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85" name="TextBox 84">
                <a:extLst>
                  <a:ext uri="{FF2B5EF4-FFF2-40B4-BE49-F238E27FC236}">
                    <a16:creationId xmlns:a16="http://schemas.microsoft.com/office/drawing/2014/main" id="{ACC2CDD9-C785-4826-A87D-E6FB1C968470}"/>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76" name="TextBox 75">
              <a:extLst>
                <a:ext uri="{FF2B5EF4-FFF2-40B4-BE49-F238E27FC236}">
                  <a16:creationId xmlns:a16="http://schemas.microsoft.com/office/drawing/2014/main" id="{2D98F2E4-3946-458A-89CF-DA57E91DDFE5}"/>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77" name="TextBox 76">
              <a:extLst>
                <a:ext uri="{FF2B5EF4-FFF2-40B4-BE49-F238E27FC236}">
                  <a16:creationId xmlns:a16="http://schemas.microsoft.com/office/drawing/2014/main" id="{22707A69-33B5-4D23-8F34-62BF977CE977}"/>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sp>
        <p:nvSpPr>
          <p:cNvPr id="86" name="Oval 85">
            <a:extLst>
              <a:ext uri="{FF2B5EF4-FFF2-40B4-BE49-F238E27FC236}">
                <a16:creationId xmlns:a16="http://schemas.microsoft.com/office/drawing/2014/main" id="{96A48055-90CC-4E34-9BC6-1DD54A63FF4A}"/>
              </a:ext>
            </a:extLst>
          </p:cNvPr>
          <p:cNvSpPr/>
          <p:nvPr/>
        </p:nvSpPr>
        <p:spPr>
          <a:xfrm>
            <a:off x="1849043" y="2489536"/>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8" name="Oval 87">
            <a:extLst>
              <a:ext uri="{FF2B5EF4-FFF2-40B4-BE49-F238E27FC236}">
                <a16:creationId xmlns:a16="http://schemas.microsoft.com/office/drawing/2014/main" id="{BC1F2C25-D60A-4C3C-8183-5FAB5C44E44E}"/>
              </a:ext>
            </a:extLst>
          </p:cNvPr>
          <p:cNvSpPr/>
          <p:nvPr/>
        </p:nvSpPr>
        <p:spPr>
          <a:xfrm>
            <a:off x="10205019" y="2489536"/>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Tree>
    <p:extLst>
      <p:ext uri="{BB962C8B-B14F-4D97-AF65-F5344CB8AC3E}">
        <p14:creationId xmlns:p14="http://schemas.microsoft.com/office/powerpoint/2010/main" val="319683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wipe(down)">
                                      <p:cBhvr>
                                        <p:cTn id="24" dur="500"/>
                                        <p:tgtEl>
                                          <p:spTgt spid="86"/>
                                        </p:tgtEl>
                                      </p:cBhvr>
                                    </p:animEffect>
                                  </p:childTnLst>
                                </p:cTn>
                              </p:par>
                              <p:par>
                                <p:cTn id="25" presetID="22" presetClass="entr" presetSubtype="4"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down)">
                                      <p:cBhvr>
                                        <p:cTn id="27" dur="500"/>
                                        <p:tgtEl>
                                          <p:spTgt spid="60"/>
                                        </p:tgtEl>
                                      </p:cBhvr>
                                    </p:animEffect>
                                  </p:childTnLst>
                                </p:cTn>
                              </p:par>
                              <p:par>
                                <p:cTn id="28" presetID="22" presetClass="entr" presetSubtype="4"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down)">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down)">
                                      <p:cBhvr>
                                        <p:cTn id="41" dur="500"/>
                                        <p:tgtEl>
                                          <p:spTgt spid="3">
                                            <p:txEl>
                                              <p:pRg st="9" end="9"/>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down)">
                                      <p:cBhvr>
                                        <p:cTn id="44" dur="500"/>
                                        <p:tgtEl>
                                          <p:spTgt spid="3">
                                            <p:txEl>
                                              <p:pRg st="10" end="10"/>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wipe(down)">
                                      <p:cBhvr>
                                        <p:cTn id="52" dur="500"/>
                                        <p:tgtEl>
                                          <p:spTgt spid="88"/>
                                        </p:tgtEl>
                                      </p:cBhvr>
                                    </p:animEffect>
                                  </p:childTnLst>
                                </p:cTn>
                              </p:par>
                              <p:par>
                                <p:cTn id="53" presetID="22" presetClass="entr" presetSubtype="4"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wipe(down)">
                                      <p:cBhvr>
                                        <p:cTn id="55" dur="500"/>
                                        <p:tgtEl>
                                          <p:spTgt spid="73"/>
                                        </p:tgtEl>
                                      </p:cBhvr>
                                    </p:animEffect>
                                  </p:childTnLst>
                                </p:cTn>
                              </p:par>
                              <p:par>
                                <p:cTn id="56" presetID="22" presetClass="entr" presetSubtype="4"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down)">
                                      <p:cBhvr>
                                        <p:cTn id="5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Collision Resolution Technique – Quadratic Probing</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Quadratic Probing </a:t>
            </a: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Start from the original hash function, we check the location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+ 1</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+ 2</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+ 3</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IN" sz="2400" b="1"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Rehash(x)  = (x+1</a:t>
            </a:r>
            <a:r>
              <a:rPr lang="en-IN" sz="2400" i="1" baseline="30000" dirty="0">
                <a:latin typeface="Times New Roman" panose="02020603050405020304" pitchFamily="18" charset="0"/>
                <a:cs typeface="Times New Roman" panose="02020603050405020304" pitchFamily="18" charset="0"/>
              </a:rPr>
              <a:t>2</a:t>
            </a:r>
            <a:r>
              <a:rPr lang="en-IN" sz="2400" i="1" dirty="0">
                <a:latin typeface="Times New Roman" panose="02020603050405020304" pitchFamily="18" charset="0"/>
                <a:cs typeface="Times New Roman" panose="02020603050405020304" pitchFamily="18" charset="0"/>
              </a:rPr>
              <a:t>) % TableSize</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 (x+2</a:t>
            </a:r>
            <a:r>
              <a:rPr lang="en-IN" sz="2400" i="1" baseline="30000" dirty="0">
                <a:latin typeface="Times New Roman" panose="02020603050405020304" pitchFamily="18" charset="0"/>
                <a:cs typeface="Times New Roman" panose="02020603050405020304" pitchFamily="18" charset="0"/>
              </a:rPr>
              <a:t>2</a:t>
            </a:r>
            <a:r>
              <a:rPr lang="en-IN" sz="2400" i="1" dirty="0">
                <a:latin typeface="Times New Roman" panose="02020603050405020304" pitchFamily="18" charset="0"/>
                <a:cs typeface="Times New Roman" panose="02020603050405020304" pitchFamily="18" charset="0"/>
              </a:rPr>
              <a:t>) % TableSize    </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 </a:t>
            </a:r>
          </a:p>
          <a:p>
            <a:pPr marL="0" indent="0" algn="just">
              <a:lnSpc>
                <a:spcPct val="10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105</a:t>
            </a:fld>
            <a:endParaRPr lang="en-IN"/>
          </a:p>
        </p:txBody>
      </p:sp>
    </p:spTree>
    <p:extLst>
      <p:ext uri="{BB962C8B-B14F-4D97-AF65-F5344CB8AC3E}">
        <p14:creationId xmlns:p14="http://schemas.microsoft.com/office/powerpoint/2010/main" val="29257881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 Quadratic Probing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00000"/>
              </a:lnSpc>
              <a:buNone/>
            </a:pPr>
            <a:r>
              <a:rPr lang="en-IN" sz="2400" i="1" dirty="0">
                <a:latin typeface="Times New Roman" panose="02020603050405020304" pitchFamily="18" charset="0"/>
                <a:cs typeface="Times New Roman" panose="02020603050405020304" pitchFamily="18" charset="0"/>
              </a:rPr>
              <a:t>Consider the elements: 79, 18, 49, 58, 69</a:t>
            </a:r>
          </a:p>
          <a:p>
            <a:pPr marL="0" indent="0" algn="just">
              <a:lnSpc>
                <a:spcPct val="100000"/>
              </a:lnSpc>
              <a:buNone/>
            </a:pPr>
            <a:r>
              <a:rPr lang="en-IN" sz="2400" i="1" dirty="0">
                <a:latin typeface="Times New Roman" panose="02020603050405020304" pitchFamily="18" charset="0"/>
                <a:cs typeface="Times New Roman" panose="02020603050405020304" pitchFamily="18" charset="0"/>
              </a:rPr>
              <a:t>Hash TableSize = 10 and h(x) = x % TableSize</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Empty Table    </a:t>
            </a:r>
            <a:r>
              <a:rPr lang="en-IN" sz="2000" i="1" dirty="0">
                <a:solidFill>
                  <a:srgbClr val="00B050"/>
                </a:solidFill>
                <a:latin typeface="Times New Roman" panose="02020603050405020304" pitchFamily="18" charset="0"/>
                <a:cs typeface="Times New Roman" panose="02020603050405020304" pitchFamily="18" charset="0"/>
              </a:rPr>
              <a:t>After inserting 79        </a:t>
            </a:r>
            <a:r>
              <a:rPr lang="en-IN" sz="2000" i="1" dirty="0">
                <a:solidFill>
                  <a:srgbClr val="FF0000"/>
                </a:solidFill>
                <a:latin typeface="Times New Roman" panose="02020603050405020304" pitchFamily="18" charset="0"/>
                <a:cs typeface="Times New Roman" panose="02020603050405020304" pitchFamily="18" charset="0"/>
              </a:rPr>
              <a:t>After inserting 18     </a:t>
            </a:r>
            <a:r>
              <a:rPr lang="en-IN" sz="2000" i="1" dirty="0">
                <a:solidFill>
                  <a:srgbClr val="00B050"/>
                </a:solidFill>
                <a:latin typeface="Times New Roman" panose="02020603050405020304" pitchFamily="18" charset="0"/>
                <a:cs typeface="Times New Roman" panose="02020603050405020304" pitchFamily="18" charset="0"/>
              </a:rPr>
              <a:t>For inserting 49, </a:t>
            </a:r>
          </a:p>
          <a:p>
            <a:pPr marL="0" indent="0" algn="just">
              <a:lnSpc>
                <a:spcPct val="100000"/>
              </a:lnSpc>
              <a:spcBef>
                <a:spcPts val="0"/>
              </a:spcBef>
              <a:buNone/>
            </a:pPr>
            <a:r>
              <a:rPr lang="en-IN" sz="2000" i="1" dirty="0">
                <a:solidFill>
                  <a:srgbClr val="00B050"/>
                </a:solidFill>
                <a:latin typeface="Times New Roman" panose="02020603050405020304" pitchFamily="18" charset="0"/>
                <a:cs typeface="Times New Roman" panose="02020603050405020304" pitchFamily="18" charset="0"/>
              </a:rPr>
              <a:t>                                                                                             there is a collision (49 % 10 = 9 (not free location), </a:t>
            </a:r>
          </a:p>
          <a:p>
            <a:pPr marL="0" indent="0" algn="just">
              <a:lnSpc>
                <a:spcPct val="100000"/>
              </a:lnSpc>
              <a:spcBef>
                <a:spcPts val="0"/>
              </a:spcBef>
              <a:buNone/>
            </a:pPr>
            <a:r>
              <a:rPr lang="en-IN" sz="2000" i="1" dirty="0">
                <a:solidFill>
                  <a:srgbClr val="00B050"/>
                </a:solidFill>
                <a:latin typeface="Times New Roman" panose="02020603050405020304" pitchFamily="18" charset="0"/>
                <a:cs typeface="Times New Roman" panose="02020603050405020304" pitchFamily="18" charset="0"/>
              </a:rPr>
              <a:t>                                 				</a:t>
            </a:r>
            <a:r>
              <a:rPr lang="en-IN" sz="1800" i="1" dirty="0">
                <a:solidFill>
                  <a:srgbClr val="00B050"/>
                </a:solidFill>
                <a:latin typeface="Times New Roman" panose="02020603050405020304" pitchFamily="18" charset="0"/>
                <a:cs typeface="Times New Roman" panose="02020603050405020304" pitchFamily="18" charset="0"/>
              </a:rPr>
              <a:t>     so rehash </a:t>
            </a:r>
            <a:r>
              <a:rPr lang="en-IN" sz="1800" i="1" dirty="0">
                <a:solidFill>
                  <a:srgbClr val="FF0000"/>
                </a:solidFill>
                <a:latin typeface="Times New Roman" panose="02020603050405020304" pitchFamily="18" charset="0"/>
                <a:cs typeface="Times New Roman" panose="02020603050405020304" pitchFamily="18" charset="0"/>
              </a:rPr>
              <a:t>it rehash(49) = (49+1</a:t>
            </a:r>
            <a:r>
              <a:rPr lang="en-IN" sz="1800" i="1" baseline="30000" dirty="0">
                <a:solidFill>
                  <a:srgbClr val="FF0000"/>
                </a:solidFill>
                <a:latin typeface="Times New Roman" panose="02020603050405020304" pitchFamily="18" charset="0"/>
                <a:cs typeface="Times New Roman" panose="02020603050405020304" pitchFamily="18" charset="0"/>
              </a:rPr>
              <a:t>2</a:t>
            </a:r>
            <a:r>
              <a:rPr lang="en-IN" sz="1800" i="1" dirty="0">
                <a:solidFill>
                  <a:srgbClr val="FF0000"/>
                </a:solidFill>
                <a:latin typeface="Times New Roman" panose="02020603050405020304" pitchFamily="18" charset="0"/>
                <a:cs typeface="Times New Roman" panose="02020603050405020304" pitchFamily="18" charset="0"/>
              </a:rPr>
              <a:t>) % 10 = 0 </a:t>
            </a:r>
            <a:r>
              <a:rPr lang="en-IN" sz="1800" i="1" dirty="0">
                <a:solidFill>
                  <a:srgbClr val="00B050"/>
                </a:solidFill>
                <a:latin typeface="Times New Roman" panose="02020603050405020304" pitchFamily="18" charset="0"/>
                <a:cs typeface="Times New Roman" panose="02020603050405020304" pitchFamily="18" charset="0"/>
              </a:rPr>
              <a:t>(free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106</a:t>
            </a:fld>
            <a:endParaRPr lang="en-IN"/>
          </a:p>
        </p:txBody>
      </p:sp>
      <p:graphicFrame>
        <p:nvGraphicFramePr>
          <p:cNvPr id="6" name="Table 6">
            <a:extLst>
              <a:ext uri="{FF2B5EF4-FFF2-40B4-BE49-F238E27FC236}">
                <a16:creationId xmlns:a16="http://schemas.microsoft.com/office/drawing/2014/main" id="{8C6D9310-78A5-4A44-AEE8-55156B8F599C}"/>
              </a:ext>
            </a:extLst>
          </p:cNvPr>
          <p:cNvGraphicFramePr>
            <a:graphicFrameLocks noGrp="1"/>
          </p:cNvGraphicFramePr>
          <p:nvPr/>
        </p:nvGraphicFramePr>
        <p:xfrm>
          <a:off x="849445" y="2203234"/>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a:p>
                  </a:txBody>
                  <a:tcPr/>
                </a:tc>
                <a:extLst>
                  <a:ext uri="{0D108BD9-81ED-4DB2-BD59-A6C34878D82A}">
                    <a16:rowId xmlns:a16="http://schemas.microsoft.com/office/drawing/2014/main" val="3415274060"/>
                  </a:ext>
                </a:extLst>
              </a:tr>
              <a:tr h="370840">
                <a:tc>
                  <a:txBody>
                    <a:bodyPr/>
                    <a:lstStyle/>
                    <a:p>
                      <a:endParaRPr lang="en-IN"/>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endParaRPr lang="en-IN" dirty="0"/>
                    </a:p>
                  </a:txBody>
                  <a:tcPr/>
                </a:tc>
                <a:extLst>
                  <a:ext uri="{0D108BD9-81ED-4DB2-BD59-A6C34878D82A}">
                    <a16:rowId xmlns:a16="http://schemas.microsoft.com/office/drawing/2014/main" val="3715947741"/>
                  </a:ext>
                </a:extLst>
              </a:tr>
            </a:tbl>
          </a:graphicData>
        </a:graphic>
      </p:graphicFrame>
      <p:grpSp>
        <p:nvGrpSpPr>
          <p:cNvPr id="7" name="Group 6">
            <a:extLst>
              <a:ext uri="{FF2B5EF4-FFF2-40B4-BE49-F238E27FC236}">
                <a16:creationId xmlns:a16="http://schemas.microsoft.com/office/drawing/2014/main" id="{DA47323C-7278-449B-9461-23D082E71771}"/>
              </a:ext>
            </a:extLst>
          </p:cNvPr>
          <p:cNvGrpSpPr/>
          <p:nvPr/>
        </p:nvGrpSpPr>
        <p:grpSpPr>
          <a:xfrm>
            <a:off x="519504" y="2203233"/>
            <a:ext cx="438410" cy="3697472"/>
            <a:chOff x="1398036" y="2735077"/>
            <a:chExt cx="438410" cy="3697472"/>
          </a:xfrm>
        </p:grpSpPr>
        <p:grpSp>
          <p:nvGrpSpPr>
            <p:cNvPr id="8" name="Group 7">
              <a:extLst>
                <a:ext uri="{FF2B5EF4-FFF2-40B4-BE49-F238E27FC236}">
                  <a16:creationId xmlns:a16="http://schemas.microsoft.com/office/drawing/2014/main" id="{62E3DCDF-D83F-41DB-90BA-385F8846524D}"/>
                </a:ext>
              </a:extLst>
            </p:cNvPr>
            <p:cNvGrpSpPr/>
            <p:nvPr/>
          </p:nvGrpSpPr>
          <p:grpSpPr>
            <a:xfrm>
              <a:off x="1442874" y="2735077"/>
              <a:ext cx="393572" cy="2947565"/>
              <a:chOff x="1000058" y="3382915"/>
              <a:chExt cx="393572" cy="2947565"/>
            </a:xfrm>
          </p:grpSpPr>
          <p:sp>
            <p:nvSpPr>
              <p:cNvPr id="11" name="TextBox 10">
                <a:extLst>
                  <a:ext uri="{FF2B5EF4-FFF2-40B4-BE49-F238E27FC236}">
                    <a16:creationId xmlns:a16="http://schemas.microsoft.com/office/drawing/2014/main" id="{43095246-C9CB-4E0E-9E37-868481B861A0}"/>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12" name="TextBox 11">
                <a:extLst>
                  <a:ext uri="{FF2B5EF4-FFF2-40B4-BE49-F238E27FC236}">
                    <a16:creationId xmlns:a16="http://schemas.microsoft.com/office/drawing/2014/main" id="{2AA2183D-9409-43EA-AB77-56C198CA6856}"/>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13" name="TextBox 12">
                <a:extLst>
                  <a:ext uri="{FF2B5EF4-FFF2-40B4-BE49-F238E27FC236}">
                    <a16:creationId xmlns:a16="http://schemas.microsoft.com/office/drawing/2014/main" id="{21016A62-DD2E-4F0F-9EF1-78F9F13551CC}"/>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A0292AE6-9194-437C-8BFA-046D871A093E}"/>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15" name="TextBox 14">
                <a:extLst>
                  <a:ext uri="{FF2B5EF4-FFF2-40B4-BE49-F238E27FC236}">
                    <a16:creationId xmlns:a16="http://schemas.microsoft.com/office/drawing/2014/main" id="{E6F257FA-CA58-4286-82F4-2ED5896447C6}"/>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16" name="TextBox 15">
                <a:extLst>
                  <a:ext uri="{FF2B5EF4-FFF2-40B4-BE49-F238E27FC236}">
                    <a16:creationId xmlns:a16="http://schemas.microsoft.com/office/drawing/2014/main" id="{766D00FE-71A6-4F3E-B7E9-1A6F0F0AED94}"/>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17" name="TextBox 16">
                <a:extLst>
                  <a:ext uri="{FF2B5EF4-FFF2-40B4-BE49-F238E27FC236}">
                    <a16:creationId xmlns:a16="http://schemas.microsoft.com/office/drawing/2014/main" id="{C53DB33E-A73A-4109-8C50-2BC1F7F6633D}"/>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18" name="TextBox 17">
                <a:extLst>
                  <a:ext uri="{FF2B5EF4-FFF2-40B4-BE49-F238E27FC236}">
                    <a16:creationId xmlns:a16="http://schemas.microsoft.com/office/drawing/2014/main" id="{4DA58E1A-D9CC-434E-BB21-275BEA24EEEA}"/>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9" name="TextBox 8">
              <a:extLst>
                <a:ext uri="{FF2B5EF4-FFF2-40B4-BE49-F238E27FC236}">
                  <a16:creationId xmlns:a16="http://schemas.microsoft.com/office/drawing/2014/main" id="{2B31B8A1-2E1A-48FC-9E05-6F9F86EED055}"/>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10" name="TextBox 9">
              <a:extLst>
                <a:ext uri="{FF2B5EF4-FFF2-40B4-BE49-F238E27FC236}">
                  <a16:creationId xmlns:a16="http://schemas.microsoft.com/office/drawing/2014/main" id="{C319B9C3-8980-45C3-8B56-029DB3FA4BC9}"/>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19" name="Table 6">
            <a:extLst>
              <a:ext uri="{FF2B5EF4-FFF2-40B4-BE49-F238E27FC236}">
                <a16:creationId xmlns:a16="http://schemas.microsoft.com/office/drawing/2014/main" id="{1F906600-E0C2-4716-A46B-B9EFDB42B2CE}"/>
              </a:ext>
            </a:extLst>
          </p:cNvPr>
          <p:cNvGraphicFramePr>
            <a:graphicFrameLocks noGrp="1"/>
          </p:cNvGraphicFramePr>
          <p:nvPr/>
        </p:nvGraphicFramePr>
        <p:xfrm>
          <a:off x="2786987" y="2076632"/>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dirty="0"/>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20" name="Group 19">
            <a:extLst>
              <a:ext uri="{FF2B5EF4-FFF2-40B4-BE49-F238E27FC236}">
                <a16:creationId xmlns:a16="http://schemas.microsoft.com/office/drawing/2014/main" id="{BF59BE67-64C5-4BDF-BAF5-61B20F1FFC14}"/>
              </a:ext>
            </a:extLst>
          </p:cNvPr>
          <p:cNvGrpSpPr/>
          <p:nvPr/>
        </p:nvGrpSpPr>
        <p:grpSpPr>
          <a:xfrm>
            <a:off x="2457046" y="2076631"/>
            <a:ext cx="438410" cy="3697472"/>
            <a:chOff x="1398036" y="2735077"/>
            <a:chExt cx="438410" cy="3697472"/>
          </a:xfrm>
        </p:grpSpPr>
        <p:grpSp>
          <p:nvGrpSpPr>
            <p:cNvPr id="21" name="Group 20">
              <a:extLst>
                <a:ext uri="{FF2B5EF4-FFF2-40B4-BE49-F238E27FC236}">
                  <a16:creationId xmlns:a16="http://schemas.microsoft.com/office/drawing/2014/main" id="{869A2134-6D6C-45DE-AE55-C692AE5670EB}"/>
                </a:ext>
              </a:extLst>
            </p:cNvPr>
            <p:cNvGrpSpPr/>
            <p:nvPr/>
          </p:nvGrpSpPr>
          <p:grpSpPr>
            <a:xfrm>
              <a:off x="1442874" y="2735077"/>
              <a:ext cx="393572" cy="2947565"/>
              <a:chOff x="1000058" y="3382915"/>
              <a:chExt cx="393572" cy="2947565"/>
            </a:xfrm>
          </p:grpSpPr>
          <p:sp>
            <p:nvSpPr>
              <p:cNvPr id="24" name="TextBox 23">
                <a:extLst>
                  <a:ext uri="{FF2B5EF4-FFF2-40B4-BE49-F238E27FC236}">
                    <a16:creationId xmlns:a16="http://schemas.microsoft.com/office/drawing/2014/main" id="{AD66ECB5-E480-4CB7-A4DA-822FB756516F}"/>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25" name="TextBox 24">
                <a:extLst>
                  <a:ext uri="{FF2B5EF4-FFF2-40B4-BE49-F238E27FC236}">
                    <a16:creationId xmlns:a16="http://schemas.microsoft.com/office/drawing/2014/main" id="{B2DF08DD-4AA4-4DCE-9EBE-4F628D0B0D3E}"/>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26" name="TextBox 25">
                <a:extLst>
                  <a:ext uri="{FF2B5EF4-FFF2-40B4-BE49-F238E27FC236}">
                    <a16:creationId xmlns:a16="http://schemas.microsoft.com/office/drawing/2014/main" id="{D6501618-A242-4EA1-A498-329B22808E66}"/>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27" name="TextBox 26">
                <a:extLst>
                  <a:ext uri="{FF2B5EF4-FFF2-40B4-BE49-F238E27FC236}">
                    <a16:creationId xmlns:a16="http://schemas.microsoft.com/office/drawing/2014/main" id="{DE2A5B4A-A529-4899-8211-2958E51FCEC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28" name="TextBox 27">
                <a:extLst>
                  <a:ext uri="{FF2B5EF4-FFF2-40B4-BE49-F238E27FC236}">
                    <a16:creationId xmlns:a16="http://schemas.microsoft.com/office/drawing/2014/main" id="{F8E0A177-72EB-4DCB-B0D4-02D3B59F2D67}"/>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29" name="TextBox 28">
                <a:extLst>
                  <a:ext uri="{FF2B5EF4-FFF2-40B4-BE49-F238E27FC236}">
                    <a16:creationId xmlns:a16="http://schemas.microsoft.com/office/drawing/2014/main" id="{C5014840-D311-4F48-BC90-0A9F3C49B2C8}"/>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30" name="TextBox 29">
                <a:extLst>
                  <a:ext uri="{FF2B5EF4-FFF2-40B4-BE49-F238E27FC236}">
                    <a16:creationId xmlns:a16="http://schemas.microsoft.com/office/drawing/2014/main" id="{C90B427D-9FE6-4D90-9360-AA03C1AF6C90}"/>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31" name="TextBox 30">
                <a:extLst>
                  <a:ext uri="{FF2B5EF4-FFF2-40B4-BE49-F238E27FC236}">
                    <a16:creationId xmlns:a16="http://schemas.microsoft.com/office/drawing/2014/main" id="{1976FE69-2DCF-4A04-BDDA-0704014EA455}"/>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22" name="TextBox 21">
              <a:extLst>
                <a:ext uri="{FF2B5EF4-FFF2-40B4-BE49-F238E27FC236}">
                  <a16:creationId xmlns:a16="http://schemas.microsoft.com/office/drawing/2014/main" id="{B356FCEB-5CEA-44EA-B9A4-B5BD15D230AF}"/>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23" name="TextBox 22">
              <a:extLst>
                <a:ext uri="{FF2B5EF4-FFF2-40B4-BE49-F238E27FC236}">
                  <a16:creationId xmlns:a16="http://schemas.microsoft.com/office/drawing/2014/main" id="{A6391977-1A40-4CE0-80AA-DA9200820E27}"/>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32" name="Table 6">
            <a:extLst>
              <a:ext uri="{FF2B5EF4-FFF2-40B4-BE49-F238E27FC236}">
                <a16:creationId xmlns:a16="http://schemas.microsoft.com/office/drawing/2014/main" id="{2126D67A-C3F8-4BF5-A41B-69935691B378}"/>
              </a:ext>
            </a:extLst>
          </p:cNvPr>
          <p:cNvGraphicFramePr>
            <a:graphicFrameLocks noGrp="1"/>
          </p:cNvGraphicFramePr>
          <p:nvPr/>
        </p:nvGraphicFramePr>
        <p:xfrm>
          <a:off x="4992828" y="2080269"/>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33" name="Group 32">
            <a:extLst>
              <a:ext uri="{FF2B5EF4-FFF2-40B4-BE49-F238E27FC236}">
                <a16:creationId xmlns:a16="http://schemas.microsoft.com/office/drawing/2014/main" id="{68E8015F-CA3A-4883-A934-756E5AE1CBD2}"/>
              </a:ext>
            </a:extLst>
          </p:cNvPr>
          <p:cNvGrpSpPr/>
          <p:nvPr/>
        </p:nvGrpSpPr>
        <p:grpSpPr>
          <a:xfrm>
            <a:off x="4662887" y="2080268"/>
            <a:ext cx="438410" cy="3697472"/>
            <a:chOff x="1398036" y="2735077"/>
            <a:chExt cx="438410" cy="3697472"/>
          </a:xfrm>
        </p:grpSpPr>
        <p:grpSp>
          <p:nvGrpSpPr>
            <p:cNvPr id="34" name="Group 33">
              <a:extLst>
                <a:ext uri="{FF2B5EF4-FFF2-40B4-BE49-F238E27FC236}">
                  <a16:creationId xmlns:a16="http://schemas.microsoft.com/office/drawing/2014/main" id="{A849F5C2-501B-403C-A61B-2F4F9721790A}"/>
                </a:ext>
              </a:extLst>
            </p:cNvPr>
            <p:cNvGrpSpPr/>
            <p:nvPr/>
          </p:nvGrpSpPr>
          <p:grpSpPr>
            <a:xfrm>
              <a:off x="1442874" y="2735077"/>
              <a:ext cx="393572" cy="2947565"/>
              <a:chOff x="1000058" y="3382915"/>
              <a:chExt cx="393572" cy="2947565"/>
            </a:xfrm>
          </p:grpSpPr>
          <p:sp>
            <p:nvSpPr>
              <p:cNvPr id="37" name="TextBox 36">
                <a:extLst>
                  <a:ext uri="{FF2B5EF4-FFF2-40B4-BE49-F238E27FC236}">
                    <a16:creationId xmlns:a16="http://schemas.microsoft.com/office/drawing/2014/main" id="{4DB01E8C-F19B-4A14-9C81-720B25BE419A}"/>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38" name="TextBox 37">
                <a:extLst>
                  <a:ext uri="{FF2B5EF4-FFF2-40B4-BE49-F238E27FC236}">
                    <a16:creationId xmlns:a16="http://schemas.microsoft.com/office/drawing/2014/main" id="{6DB42466-AADE-4503-958B-9A31896BD90D}"/>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39" name="TextBox 38">
                <a:extLst>
                  <a:ext uri="{FF2B5EF4-FFF2-40B4-BE49-F238E27FC236}">
                    <a16:creationId xmlns:a16="http://schemas.microsoft.com/office/drawing/2014/main" id="{AF90003B-4B6F-4397-96C9-D7712BA91957}"/>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40" name="TextBox 39">
                <a:extLst>
                  <a:ext uri="{FF2B5EF4-FFF2-40B4-BE49-F238E27FC236}">
                    <a16:creationId xmlns:a16="http://schemas.microsoft.com/office/drawing/2014/main" id="{60EE9EC2-6F93-46E2-AC2F-337E3EBFEF6F}"/>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41" name="TextBox 40">
                <a:extLst>
                  <a:ext uri="{FF2B5EF4-FFF2-40B4-BE49-F238E27FC236}">
                    <a16:creationId xmlns:a16="http://schemas.microsoft.com/office/drawing/2014/main" id="{FA8FAACB-3D17-40CA-AEF7-F072F69A49D4}"/>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42" name="TextBox 41">
                <a:extLst>
                  <a:ext uri="{FF2B5EF4-FFF2-40B4-BE49-F238E27FC236}">
                    <a16:creationId xmlns:a16="http://schemas.microsoft.com/office/drawing/2014/main" id="{0A81C302-FB04-4118-BBA0-DF758A71FDEC}"/>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43" name="TextBox 42">
                <a:extLst>
                  <a:ext uri="{FF2B5EF4-FFF2-40B4-BE49-F238E27FC236}">
                    <a16:creationId xmlns:a16="http://schemas.microsoft.com/office/drawing/2014/main" id="{FB014ED3-01C0-473F-8430-A55300683477}"/>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44" name="TextBox 43">
                <a:extLst>
                  <a:ext uri="{FF2B5EF4-FFF2-40B4-BE49-F238E27FC236}">
                    <a16:creationId xmlns:a16="http://schemas.microsoft.com/office/drawing/2014/main" id="{AF9D00DF-0FB6-4DB5-9B9B-6000AD33A892}"/>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35" name="TextBox 34">
              <a:extLst>
                <a:ext uri="{FF2B5EF4-FFF2-40B4-BE49-F238E27FC236}">
                  <a16:creationId xmlns:a16="http://schemas.microsoft.com/office/drawing/2014/main" id="{6C4AA593-00A3-471A-8276-EAB337BC1ED2}"/>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36" name="TextBox 35">
              <a:extLst>
                <a:ext uri="{FF2B5EF4-FFF2-40B4-BE49-F238E27FC236}">
                  <a16:creationId xmlns:a16="http://schemas.microsoft.com/office/drawing/2014/main" id="{62A8AC67-B0FD-4F46-A09D-41BE0E30EC68}"/>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45" name="Table 6">
            <a:extLst>
              <a:ext uri="{FF2B5EF4-FFF2-40B4-BE49-F238E27FC236}">
                <a16:creationId xmlns:a16="http://schemas.microsoft.com/office/drawing/2014/main" id="{95D10598-939F-4AB6-ADD1-E5B8276CAA15}"/>
              </a:ext>
            </a:extLst>
          </p:cNvPr>
          <p:cNvGraphicFramePr>
            <a:graphicFrameLocks noGrp="1"/>
          </p:cNvGraphicFramePr>
          <p:nvPr/>
        </p:nvGraphicFramePr>
        <p:xfrm>
          <a:off x="8036683" y="2569071"/>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46" name="Group 45">
            <a:extLst>
              <a:ext uri="{FF2B5EF4-FFF2-40B4-BE49-F238E27FC236}">
                <a16:creationId xmlns:a16="http://schemas.microsoft.com/office/drawing/2014/main" id="{255741D5-F9B5-43E8-A32C-C1DA6101401F}"/>
              </a:ext>
            </a:extLst>
          </p:cNvPr>
          <p:cNvGrpSpPr/>
          <p:nvPr/>
        </p:nvGrpSpPr>
        <p:grpSpPr>
          <a:xfrm>
            <a:off x="7609329" y="2563396"/>
            <a:ext cx="438410" cy="3697472"/>
            <a:chOff x="1398036" y="2735077"/>
            <a:chExt cx="438410" cy="3697472"/>
          </a:xfrm>
        </p:grpSpPr>
        <p:grpSp>
          <p:nvGrpSpPr>
            <p:cNvPr id="47" name="Group 46">
              <a:extLst>
                <a:ext uri="{FF2B5EF4-FFF2-40B4-BE49-F238E27FC236}">
                  <a16:creationId xmlns:a16="http://schemas.microsoft.com/office/drawing/2014/main" id="{B3CD9003-2A75-4E25-B3F4-EF94CD433488}"/>
                </a:ext>
              </a:extLst>
            </p:cNvPr>
            <p:cNvGrpSpPr/>
            <p:nvPr/>
          </p:nvGrpSpPr>
          <p:grpSpPr>
            <a:xfrm>
              <a:off x="1442874" y="2735077"/>
              <a:ext cx="393572" cy="2947565"/>
              <a:chOff x="1000058" y="3382915"/>
              <a:chExt cx="393572" cy="2947565"/>
            </a:xfrm>
          </p:grpSpPr>
          <p:sp>
            <p:nvSpPr>
              <p:cNvPr id="50" name="TextBox 49">
                <a:extLst>
                  <a:ext uri="{FF2B5EF4-FFF2-40B4-BE49-F238E27FC236}">
                    <a16:creationId xmlns:a16="http://schemas.microsoft.com/office/drawing/2014/main" id="{2518DA29-015F-4644-B8E3-2A72D35A4E7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51" name="TextBox 50">
                <a:extLst>
                  <a:ext uri="{FF2B5EF4-FFF2-40B4-BE49-F238E27FC236}">
                    <a16:creationId xmlns:a16="http://schemas.microsoft.com/office/drawing/2014/main" id="{509D3805-6348-4D8A-9C81-E023F2D9E7DB}"/>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52" name="TextBox 51">
                <a:extLst>
                  <a:ext uri="{FF2B5EF4-FFF2-40B4-BE49-F238E27FC236}">
                    <a16:creationId xmlns:a16="http://schemas.microsoft.com/office/drawing/2014/main" id="{48509564-C69B-40DB-9FF0-31E9CF59D559}"/>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53" name="TextBox 52">
                <a:extLst>
                  <a:ext uri="{FF2B5EF4-FFF2-40B4-BE49-F238E27FC236}">
                    <a16:creationId xmlns:a16="http://schemas.microsoft.com/office/drawing/2014/main" id="{079A3E7B-CDD1-4B90-A5B9-BF1BCEB0A60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599F9C2A-23AB-4467-AC30-30A645D777ED}"/>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55" name="TextBox 54">
                <a:extLst>
                  <a:ext uri="{FF2B5EF4-FFF2-40B4-BE49-F238E27FC236}">
                    <a16:creationId xmlns:a16="http://schemas.microsoft.com/office/drawing/2014/main" id="{64F58878-48D4-478C-BC91-D1AEB593566C}"/>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56" name="TextBox 55">
                <a:extLst>
                  <a:ext uri="{FF2B5EF4-FFF2-40B4-BE49-F238E27FC236}">
                    <a16:creationId xmlns:a16="http://schemas.microsoft.com/office/drawing/2014/main" id="{28736E67-2C01-41D7-BCDD-FA0F1BC12D15}"/>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57" name="TextBox 56">
                <a:extLst>
                  <a:ext uri="{FF2B5EF4-FFF2-40B4-BE49-F238E27FC236}">
                    <a16:creationId xmlns:a16="http://schemas.microsoft.com/office/drawing/2014/main" id="{53E11F73-DB6E-4976-AA89-71706BF83AA7}"/>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48" name="TextBox 47">
              <a:extLst>
                <a:ext uri="{FF2B5EF4-FFF2-40B4-BE49-F238E27FC236}">
                  <a16:creationId xmlns:a16="http://schemas.microsoft.com/office/drawing/2014/main" id="{045C5C92-86A7-4372-96D3-8F65AE63E14B}"/>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49" name="TextBox 48">
              <a:extLst>
                <a:ext uri="{FF2B5EF4-FFF2-40B4-BE49-F238E27FC236}">
                  <a16:creationId xmlns:a16="http://schemas.microsoft.com/office/drawing/2014/main" id="{2A1CE4B6-A0D4-41ED-B93B-CF6EE312B82A}"/>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sp>
        <p:nvSpPr>
          <p:cNvPr id="59" name="Oval 58">
            <a:extLst>
              <a:ext uri="{FF2B5EF4-FFF2-40B4-BE49-F238E27FC236}">
                <a16:creationId xmlns:a16="http://schemas.microsoft.com/office/drawing/2014/main" id="{0D13CA60-4FB7-421D-A126-11CEE016E672}"/>
              </a:ext>
            </a:extLst>
          </p:cNvPr>
          <p:cNvSpPr/>
          <p:nvPr/>
        </p:nvSpPr>
        <p:spPr>
          <a:xfrm>
            <a:off x="957199" y="1810843"/>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1" name="Oval 60">
            <a:extLst>
              <a:ext uri="{FF2B5EF4-FFF2-40B4-BE49-F238E27FC236}">
                <a16:creationId xmlns:a16="http://schemas.microsoft.com/office/drawing/2014/main" id="{4ED065BA-CB9C-4A5F-8FA1-BFB5BC13C2A4}"/>
              </a:ext>
            </a:extLst>
          </p:cNvPr>
          <p:cNvSpPr/>
          <p:nvPr/>
        </p:nvSpPr>
        <p:spPr>
          <a:xfrm>
            <a:off x="2097931" y="1866575"/>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3" name="Oval 62">
            <a:extLst>
              <a:ext uri="{FF2B5EF4-FFF2-40B4-BE49-F238E27FC236}">
                <a16:creationId xmlns:a16="http://schemas.microsoft.com/office/drawing/2014/main" id="{8CF64A48-F3EA-438A-BDEB-9935055E00AF}"/>
              </a:ext>
            </a:extLst>
          </p:cNvPr>
          <p:cNvSpPr/>
          <p:nvPr/>
        </p:nvSpPr>
        <p:spPr>
          <a:xfrm>
            <a:off x="4326822" y="1900587"/>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65" name="Oval 64">
            <a:extLst>
              <a:ext uri="{FF2B5EF4-FFF2-40B4-BE49-F238E27FC236}">
                <a16:creationId xmlns:a16="http://schemas.microsoft.com/office/drawing/2014/main" id="{0419647C-486E-48FD-AF6D-5C61F16C184F}"/>
              </a:ext>
            </a:extLst>
          </p:cNvPr>
          <p:cNvSpPr/>
          <p:nvPr/>
        </p:nvSpPr>
        <p:spPr>
          <a:xfrm>
            <a:off x="6986303" y="2566719"/>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Tree>
    <p:extLst>
      <p:ext uri="{BB962C8B-B14F-4D97-AF65-F5344CB8AC3E}">
        <p14:creationId xmlns:p14="http://schemas.microsoft.com/office/powerpoint/2010/main" val="2885912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 Quadratic Probing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00000"/>
              </a:lnSpc>
              <a:buNone/>
            </a:pPr>
            <a:r>
              <a:rPr lang="en-IN" sz="2400" i="1" dirty="0">
                <a:latin typeface="Times New Roman" panose="02020603050405020304" pitchFamily="18" charset="0"/>
                <a:cs typeface="Times New Roman" panose="02020603050405020304" pitchFamily="18" charset="0"/>
              </a:rPr>
              <a:t>Consider the elements</a:t>
            </a:r>
            <a:r>
              <a:rPr lang="en-IN" sz="2400" i="1" dirty="0">
                <a:solidFill>
                  <a:srgbClr val="FF0000"/>
                </a:solidFill>
                <a:latin typeface="Times New Roman" panose="02020603050405020304" pitchFamily="18" charset="0"/>
                <a:cs typeface="Times New Roman" panose="02020603050405020304" pitchFamily="18" charset="0"/>
              </a:rPr>
              <a:t>: 79, 18, 49</a:t>
            </a:r>
            <a:r>
              <a:rPr lang="en-IN" sz="2400" i="1" dirty="0">
                <a:latin typeface="Times New Roman" panose="02020603050405020304" pitchFamily="18" charset="0"/>
                <a:cs typeface="Times New Roman" panose="02020603050405020304" pitchFamily="18" charset="0"/>
              </a:rPr>
              <a:t>, 58, 69</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a:t>
            </a:r>
            <a:r>
              <a:rPr lang="en-IN" sz="2000" i="1" dirty="0">
                <a:solidFill>
                  <a:srgbClr val="FF0000"/>
                </a:solidFill>
                <a:latin typeface="Times New Roman" panose="02020603050405020304" pitchFamily="18" charset="0"/>
                <a:cs typeface="Times New Roman" panose="02020603050405020304" pitchFamily="18" charset="0"/>
              </a:rPr>
              <a:t>For inserting 58,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there is a collision (58 % 10 = 8 (not a free location),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t>
            </a:r>
            <a:r>
              <a:rPr lang="en-IN" sz="2000" i="1" dirty="0">
                <a:solidFill>
                  <a:srgbClr val="00B050"/>
                </a:solidFill>
                <a:latin typeface="Times New Roman" panose="02020603050405020304" pitchFamily="18" charset="0"/>
                <a:cs typeface="Times New Roman" panose="02020603050405020304" pitchFamily="18" charset="0"/>
              </a:rPr>
              <a:t>rehash(58) = (58+1</a:t>
            </a:r>
            <a:r>
              <a:rPr lang="en-IN" sz="2000" i="1" baseline="30000" dirty="0">
                <a:solidFill>
                  <a:srgbClr val="00B050"/>
                </a:solidFill>
                <a:latin typeface="Times New Roman" panose="02020603050405020304" pitchFamily="18" charset="0"/>
                <a:cs typeface="Times New Roman" panose="02020603050405020304" pitchFamily="18" charset="0"/>
              </a:rPr>
              <a:t>2</a:t>
            </a:r>
            <a:r>
              <a:rPr lang="en-IN" sz="2000" i="1" dirty="0">
                <a:solidFill>
                  <a:srgbClr val="00B050"/>
                </a:solidFill>
                <a:latin typeface="Times New Roman" panose="02020603050405020304" pitchFamily="18" charset="0"/>
                <a:cs typeface="Times New Roman" panose="02020603050405020304" pitchFamily="18" charset="0"/>
              </a:rPr>
              <a:t>) % 10 = 9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rehash(58) = (58+2</a:t>
            </a:r>
            <a:r>
              <a:rPr lang="en-IN" sz="2000" i="1" baseline="30000" dirty="0">
                <a:solidFill>
                  <a:srgbClr val="00B050"/>
                </a:solidFill>
                <a:latin typeface="Times New Roman" panose="02020603050405020304" pitchFamily="18" charset="0"/>
                <a:cs typeface="Times New Roman" panose="02020603050405020304" pitchFamily="18" charset="0"/>
              </a:rPr>
              <a:t>2</a:t>
            </a:r>
            <a:r>
              <a:rPr lang="en-IN" sz="2000" i="1" dirty="0">
                <a:solidFill>
                  <a:srgbClr val="00B050"/>
                </a:solidFill>
                <a:latin typeface="Times New Roman" panose="02020603050405020304" pitchFamily="18" charset="0"/>
                <a:cs typeface="Times New Roman" panose="02020603050405020304" pitchFamily="18" charset="0"/>
              </a:rPr>
              <a:t>) % 10 = 2 </a:t>
            </a:r>
            <a:r>
              <a:rPr lang="en-IN" sz="2000" i="1" dirty="0">
                <a:solidFill>
                  <a:srgbClr val="FF0000"/>
                </a:solidFill>
                <a:latin typeface="Times New Roman" panose="02020603050405020304" pitchFamily="18" charset="0"/>
                <a:cs typeface="Times New Roman" panose="02020603050405020304" pitchFamily="18" charset="0"/>
              </a:rPr>
              <a:t>(free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a:t>
            </a:r>
          </a:p>
          <a:p>
            <a:pPr marL="0" indent="0" algn="just">
              <a:lnSpc>
                <a:spcPct val="100000"/>
              </a:lnSpc>
              <a:buNone/>
            </a:pPr>
            <a:r>
              <a:rPr lang="en-IN" sz="2000" i="1"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For inserting 69,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there is a collision (69 % 10 = 9 (not a free location), </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t>
            </a:r>
            <a:r>
              <a:rPr lang="en-IN" sz="2000" i="1" dirty="0">
                <a:solidFill>
                  <a:srgbClr val="00B050"/>
                </a:solidFill>
                <a:latin typeface="Times New Roman" panose="02020603050405020304" pitchFamily="18" charset="0"/>
                <a:cs typeface="Times New Roman" panose="02020603050405020304" pitchFamily="18" charset="0"/>
              </a:rPr>
              <a:t>rehash(69) = (69+1</a:t>
            </a:r>
            <a:r>
              <a:rPr lang="en-IN" sz="2000" i="1" baseline="30000" dirty="0">
                <a:solidFill>
                  <a:srgbClr val="00B050"/>
                </a:solidFill>
                <a:latin typeface="Times New Roman" panose="02020603050405020304" pitchFamily="18" charset="0"/>
                <a:cs typeface="Times New Roman" panose="02020603050405020304" pitchFamily="18" charset="0"/>
              </a:rPr>
              <a:t>2</a:t>
            </a:r>
            <a:r>
              <a:rPr lang="en-IN" sz="2000" i="1" dirty="0">
                <a:solidFill>
                  <a:srgbClr val="00B050"/>
                </a:solidFill>
                <a:latin typeface="Times New Roman" panose="02020603050405020304" pitchFamily="18" charset="0"/>
                <a:cs typeface="Times New Roman" panose="02020603050405020304" pitchFamily="18" charset="0"/>
              </a:rPr>
              <a:t>) % 10 = 0 </a:t>
            </a:r>
            <a:r>
              <a:rPr lang="en-IN" sz="2000" i="1" dirty="0">
                <a:solidFill>
                  <a:srgbClr val="FF0000"/>
                </a:solidFill>
                <a:latin typeface="Times New Roman" panose="02020603050405020304" pitchFamily="18" charset="0"/>
                <a:cs typeface="Times New Roman" panose="02020603050405020304" pitchFamily="18" charset="0"/>
              </a:rPr>
              <a:t>(not a 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so rehash it again </a:t>
            </a:r>
            <a:r>
              <a:rPr lang="en-IN" sz="2000" i="1" dirty="0">
                <a:solidFill>
                  <a:srgbClr val="00B050"/>
                </a:solidFill>
                <a:latin typeface="Times New Roman" panose="02020603050405020304" pitchFamily="18" charset="0"/>
                <a:cs typeface="Times New Roman" panose="02020603050405020304" pitchFamily="18" charset="0"/>
              </a:rPr>
              <a:t>rehash(69) = (69+2</a:t>
            </a:r>
            <a:r>
              <a:rPr lang="en-IN" sz="2000" i="1" baseline="30000" dirty="0">
                <a:solidFill>
                  <a:srgbClr val="00B050"/>
                </a:solidFill>
                <a:latin typeface="Times New Roman" panose="02020603050405020304" pitchFamily="18" charset="0"/>
                <a:cs typeface="Times New Roman" panose="02020603050405020304" pitchFamily="18" charset="0"/>
              </a:rPr>
              <a:t>2</a:t>
            </a:r>
            <a:r>
              <a:rPr lang="en-IN" sz="2000" i="1" dirty="0">
                <a:solidFill>
                  <a:srgbClr val="00B050"/>
                </a:solidFill>
                <a:latin typeface="Times New Roman" panose="02020603050405020304" pitchFamily="18" charset="0"/>
                <a:cs typeface="Times New Roman" panose="02020603050405020304" pitchFamily="18" charset="0"/>
              </a:rPr>
              <a:t>) % 10 = 3 </a:t>
            </a:r>
            <a:r>
              <a:rPr lang="en-IN" sz="2000" i="1" dirty="0">
                <a:solidFill>
                  <a:srgbClr val="FF0000"/>
                </a:solidFill>
                <a:latin typeface="Times New Roman" panose="02020603050405020304" pitchFamily="18" charset="0"/>
                <a:cs typeface="Times New Roman" panose="02020603050405020304" pitchFamily="18" charset="0"/>
              </a:rPr>
              <a:t>(free location)</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107</a:t>
            </a:fld>
            <a:endParaRPr lang="en-IN"/>
          </a:p>
        </p:txBody>
      </p:sp>
      <p:graphicFrame>
        <p:nvGraphicFramePr>
          <p:cNvPr id="45" name="Table 6">
            <a:extLst>
              <a:ext uri="{FF2B5EF4-FFF2-40B4-BE49-F238E27FC236}">
                <a16:creationId xmlns:a16="http://schemas.microsoft.com/office/drawing/2014/main" id="{95D10598-939F-4AB6-ADD1-E5B8276CAA15}"/>
              </a:ext>
            </a:extLst>
          </p:cNvPr>
          <p:cNvGraphicFramePr>
            <a:graphicFrameLocks noGrp="1"/>
          </p:cNvGraphicFramePr>
          <p:nvPr/>
        </p:nvGraphicFramePr>
        <p:xfrm>
          <a:off x="984294" y="1862857"/>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endParaRPr lang="en-IN" dirty="0"/>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46" name="Group 45">
            <a:extLst>
              <a:ext uri="{FF2B5EF4-FFF2-40B4-BE49-F238E27FC236}">
                <a16:creationId xmlns:a16="http://schemas.microsoft.com/office/drawing/2014/main" id="{255741D5-F9B5-43E8-A32C-C1DA6101401F}"/>
              </a:ext>
            </a:extLst>
          </p:cNvPr>
          <p:cNvGrpSpPr/>
          <p:nvPr/>
        </p:nvGrpSpPr>
        <p:grpSpPr>
          <a:xfrm>
            <a:off x="654353" y="1862856"/>
            <a:ext cx="438410" cy="3697472"/>
            <a:chOff x="1398036" y="2735077"/>
            <a:chExt cx="438410" cy="3697472"/>
          </a:xfrm>
        </p:grpSpPr>
        <p:grpSp>
          <p:nvGrpSpPr>
            <p:cNvPr id="47" name="Group 46">
              <a:extLst>
                <a:ext uri="{FF2B5EF4-FFF2-40B4-BE49-F238E27FC236}">
                  <a16:creationId xmlns:a16="http://schemas.microsoft.com/office/drawing/2014/main" id="{B3CD9003-2A75-4E25-B3F4-EF94CD433488}"/>
                </a:ext>
              </a:extLst>
            </p:cNvPr>
            <p:cNvGrpSpPr/>
            <p:nvPr/>
          </p:nvGrpSpPr>
          <p:grpSpPr>
            <a:xfrm>
              <a:off x="1442874" y="2735077"/>
              <a:ext cx="393572" cy="2947565"/>
              <a:chOff x="1000058" y="3382915"/>
              <a:chExt cx="393572" cy="2947565"/>
            </a:xfrm>
          </p:grpSpPr>
          <p:sp>
            <p:nvSpPr>
              <p:cNvPr id="50" name="TextBox 49">
                <a:extLst>
                  <a:ext uri="{FF2B5EF4-FFF2-40B4-BE49-F238E27FC236}">
                    <a16:creationId xmlns:a16="http://schemas.microsoft.com/office/drawing/2014/main" id="{2518DA29-015F-4644-B8E3-2A72D35A4E7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51" name="TextBox 50">
                <a:extLst>
                  <a:ext uri="{FF2B5EF4-FFF2-40B4-BE49-F238E27FC236}">
                    <a16:creationId xmlns:a16="http://schemas.microsoft.com/office/drawing/2014/main" id="{509D3805-6348-4D8A-9C81-E023F2D9E7DB}"/>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52" name="TextBox 51">
                <a:extLst>
                  <a:ext uri="{FF2B5EF4-FFF2-40B4-BE49-F238E27FC236}">
                    <a16:creationId xmlns:a16="http://schemas.microsoft.com/office/drawing/2014/main" id="{48509564-C69B-40DB-9FF0-31E9CF59D559}"/>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53" name="TextBox 52">
                <a:extLst>
                  <a:ext uri="{FF2B5EF4-FFF2-40B4-BE49-F238E27FC236}">
                    <a16:creationId xmlns:a16="http://schemas.microsoft.com/office/drawing/2014/main" id="{079A3E7B-CDD1-4B90-A5B9-BF1BCEB0A60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599F9C2A-23AB-4467-AC30-30A645D777ED}"/>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55" name="TextBox 54">
                <a:extLst>
                  <a:ext uri="{FF2B5EF4-FFF2-40B4-BE49-F238E27FC236}">
                    <a16:creationId xmlns:a16="http://schemas.microsoft.com/office/drawing/2014/main" id="{64F58878-48D4-478C-BC91-D1AEB593566C}"/>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56" name="TextBox 55">
                <a:extLst>
                  <a:ext uri="{FF2B5EF4-FFF2-40B4-BE49-F238E27FC236}">
                    <a16:creationId xmlns:a16="http://schemas.microsoft.com/office/drawing/2014/main" id="{28736E67-2C01-41D7-BCDD-FA0F1BC12D15}"/>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57" name="TextBox 56">
                <a:extLst>
                  <a:ext uri="{FF2B5EF4-FFF2-40B4-BE49-F238E27FC236}">
                    <a16:creationId xmlns:a16="http://schemas.microsoft.com/office/drawing/2014/main" id="{53E11F73-DB6E-4976-AA89-71706BF83AA7}"/>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48" name="TextBox 47">
              <a:extLst>
                <a:ext uri="{FF2B5EF4-FFF2-40B4-BE49-F238E27FC236}">
                  <a16:creationId xmlns:a16="http://schemas.microsoft.com/office/drawing/2014/main" id="{045C5C92-86A7-4372-96D3-8F65AE63E14B}"/>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49" name="TextBox 48">
              <a:extLst>
                <a:ext uri="{FF2B5EF4-FFF2-40B4-BE49-F238E27FC236}">
                  <a16:creationId xmlns:a16="http://schemas.microsoft.com/office/drawing/2014/main" id="{2A1CE4B6-A0D4-41ED-B93B-CF6EE312B82A}"/>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60" name="Table 6">
            <a:extLst>
              <a:ext uri="{FF2B5EF4-FFF2-40B4-BE49-F238E27FC236}">
                <a16:creationId xmlns:a16="http://schemas.microsoft.com/office/drawing/2014/main" id="{0353120F-A76C-4342-883D-1A8967946462}"/>
              </a:ext>
            </a:extLst>
          </p:cNvPr>
          <p:cNvGraphicFramePr>
            <a:graphicFrameLocks noGrp="1"/>
          </p:cNvGraphicFramePr>
          <p:nvPr>
            <p:extLst>
              <p:ext uri="{D42A27DB-BD31-4B8C-83A1-F6EECF244321}">
                <p14:modId xmlns:p14="http://schemas.microsoft.com/office/powerpoint/2010/main" val="3110703939"/>
              </p:ext>
            </p:extLst>
          </p:nvPr>
        </p:nvGraphicFramePr>
        <p:xfrm>
          <a:off x="2527169" y="2313881"/>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r>
                        <a:rPr lang="en-IN" dirty="0"/>
                        <a:t>  </a:t>
                      </a:r>
                    </a:p>
                  </a:txBody>
                  <a:tcPr/>
                </a:tc>
                <a:extLst>
                  <a:ext uri="{0D108BD9-81ED-4DB2-BD59-A6C34878D82A}">
                    <a16:rowId xmlns:a16="http://schemas.microsoft.com/office/drawing/2014/main" val="2722155885"/>
                  </a:ext>
                </a:extLst>
              </a:tr>
              <a:tr h="370840">
                <a:tc>
                  <a:txBody>
                    <a:bodyPr/>
                    <a:lstStyle/>
                    <a:p>
                      <a:r>
                        <a:rPr lang="en-IN" dirty="0"/>
                        <a:t>  58</a:t>
                      </a:r>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grpSp>
        <p:nvGrpSpPr>
          <p:cNvPr id="61" name="Group 60">
            <a:extLst>
              <a:ext uri="{FF2B5EF4-FFF2-40B4-BE49-F238E27FC236}">
                <a16:creationId xmlns:a16="http://schemas.microsoft.com/office/drawing/2014/main" id="{B6C61FC2-BF67-45C7-A72F-881C86156E69}"/>
              </a:ext>
            </a:extLst>
          </p:cNvPr>
          <p:cNvGrpSpPr/>
          <p:nvPr/>
        </p:nvGrpSpPr>
        <p:grpSpPr>
          <a:xfrm>
            <a:off x="2197228" y="2313880"/>
            <a:ext cx="438410" cy="3697472"/>
            <a:chOff x="1398036" y="2735077"/>
            <a:chExt cx="438410" cy="3697472"/>
          </a:xfrm>
        </p:grpSpPr>
        <p:grpSp>
          <p:nvGrpSpPr>
            <p:cNvPr id="62" name="Group 61">
              <a:extLst>
                <a:ext uri="{FF2B5EF4-FFF2-40B4-BE49-F238E27FC236}">
                  <a16:creationId xmlns:a16="http://schemas.microsoft.com/office/drawing/2014/main" id="{EB9E56E8-ADF0-4110-8D1E-1E4865B1FAA1}"/>
                </a:ext>
              </a:extLst>
            </p:cNvPr>
            <p:cNvGrpSpPr/>
            <p:nvPr/>
          </p:nvGrpSpPr>
          <p:grpSpPr>
            <a:xfrm>
              <a:off x="1442874" y="2735077"/>
              <a:ext cx="393572" cy="2947565"/>
              <a:chOff x="1000058" y="3382915"/>
              <a:chExt cx="393572" cy="2947565"/>
            </a:xfrm>
          </p:grpSpPr>
          <p:sp>
            <p:nvSpPr>
              <p:cNvPr id="65" name="TextBox 64">
                <a:extLst>
                  <a:ext uri="{FF2B5EF4-FFF2-40B4-BE49-F238E27FC236}">
                    <a16:creationId xmlns:a16="http://schemas.microsoft.com/office/drawing/2014/main" id="{AD7331A7-4EF4-4C80-8C72-C0D506E95E4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66" name="TextBox 65">
                <a:extLst>
                  <a:ext uri="{FF2B5EF4-FFF2-40B4-BE49-F238E27FC236}">
                    <a16:creationId xmlns:a16="http://schemas.microsoft.com/office/drawing/2014/main" id="{1A7C67B8-345D-4273-B7DC-4FFF97477E61}"/>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67" name="TextBox 66">
                <a:extLst>
                  <a:ext uri="{FF2B5EF4-FFF2-40B4-BE49-F238E27FC236}">
                    <a16:creationId xmlns:a16="http://schemas.microsoft.com/office/drawing/2014/main" id="{D9D51F35-6B1F-4A29-9D74-171F0CE2E36B}"/>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68" name="TextBox 67">
                <a:extLst>
                  <a:ext uri="{FF2B5EF4-FFF2-40B4-BE49-F238E27FC236}">
                    <a16:creationId xmlns:a16="http://schemas.microsoft.com/office/drawing/2014/main" id="{D3F8AE78-0AD8-4132-B967-2B11742FDA30}"/>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69" name="TextBox 68">
                <a:extLst>
                  <a:ext uri="{FF2B5EF4-FFF2-40B4-BE49-F238E27FC236}">
                    <a16:creationId xmlns:a16="http://schemas.microsoft.com/office/drawing/2014/main" id="{B1C3DF56-8796-4833-85B6-3BC5B98F7C43}"/>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70" name="TextBox 69">
                <a:extLst>
                  <a:ext uri="{FF2B5EF4-FFF2-40B4-BE49-F238E27FC236}">
                    <a16:creationId xmlns:a16="http://schemas.microsoft.com/office/drawing/2014/main" id="{B0195197-4B30-4A23-8B81-E35B6DDAEFEF}"/>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71" name="TextBox 70">
                <a:extLst>
                  <a:ext uri="{FF2B5EF4-FFF2-40B4-BE49-F238E27FC236}">
                    <a16:creationId xmlns:a16="http://schemas.microsoft.com/office/drawing/2014/main" id="{7CEA4467-9F15-45E1-BA76-429359335587}"/>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72" name="TextBox 71">
                <a:extLst>
                  <a:ext uri="{FF2B5EF4-FFF2-40B4-BE49-F238E27FC236}">
                    <a16:creationId xmlns:a16="http://schemas.microsoft.com/office/drawing/2014/main" id="{4BF52312-F774-4AE2-9EDD-CA1C8F761044}"/>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63" name="TextBox 62">
              <a:extLst>
                <a:ext uri="{FF2B5EF4-FFF2-40B4-BE49-F238E27FC236}">
                  <a16:creationId xmlns:a16="http://schemas.microsoft.com/office/drawing/2014/main" id="{93EA8D8E-DBB1-4418-A74A-DC49D650D5AB}"/>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64" name="TextBox 63">
              <a:extLst>
                <a:ext uri="{FF2B5EF4-FFF2-40B4-BE49-F238E27FC236}">
                  <a16:creationId xmlns:a16="http://schemas.microsoft.com/office/drawing/2014/main" id="{E698864B-7976-41C0-B76B-065E0E185A98}"/>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pSp>
        <p:nvGrpSpPr>
          <p:cNvPr id="74" name="Group 73">
            <a:extLst>
              <a:ext uri="{FF2B5EF4-FFF2-40B4-BE49-F238E27FC236}">
                <a16:creationId xmlns:a16="http://schemas.microsoft.com/office/drawing/2014/main" id="{F09EBB71-4E13-40EE-897E-B0CFF26896C9}"/>
              </a:ext>
            </a:extLst>
          </p:cNvPr>
          <p:cNvGrpSpPr/>
          <p:nvPr/>
        </p:nvGrpSpPr>
        <p:grpSpPr>
          <a:xfrm>
            <a:off x="10661216" y="2665580"/>
            <a:ext cx="438410" cy="3697472"/>
            <a:chOff x="1398036" y="2735077"/>
            <a:chExt cx="438410" cy="3697472"/>
          </a:xfrm>
        </p:grpSpPr>
        <p:grpSp>
          <p:nvGrpSpPr>
            <p:cNvPr id="75" name="Group 74">
              <a:extLst>
                <a:ext uri="{FF2B5EF4-FFF2-40B4-BE49-F238E27FC236}">
                  <a16:creationId xmlns:a16="http://schemas.microsoft.com/office/drawing/2014/main" id="{C19DAD4F-F203-43A1-BF3B-2928A6AA0D4B}"/>
                </a:ext>
              </a:extLst>
            </p:cNvPr>
            <p:cNvGrpSpPr/>
            <p:nvPr/>
          </p:nvGrpSpPr>
          <p:grpSpPr>
            <a:xfrm>
              <a:off x="1442874" y="2735077"/>
              <a:ext cx="393572" cy="2947565"/>
              <a:chOff x="1000058" y="3382915"/>
              <a:chExt cx="393572" cy="2947565"/>
            </a:xfrm>
          </p:grpSpPr>
          <p:sp>
            <p:nvSpPr>
              <p:cNvPr id="78" name="TextBox 77">
                <a:extLst>
                  <a:ext uri="{FF2B5EF4-FFF2-40B4-BE49-F238E27FC236}">
                    <a16:creationId xmlns:a16="http://schemas.microsoft.com/office/drawing/2014/main" id="{D08F98C6-A242-4AE5-9006-99A020017BEB}"/>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79" name="TextBox 78">
                <a:extLst>
                  <a:ext uri="{FF2B5EF4-FFF2-40B4-BE49-F238E27FC236}">
                    <a16:creationId xmlns:a16="http://schemas.microsoft.com/office/drawing/2014/main" id="{05769A35-08C9-4C66-82E1-DA9B7AEDDC20}"/>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80" name="TextBox 79">
                <a:extLst>
                  <a:ext uri="{FF2B5EF4-FFF2-40B4-BE49-F238E27FC236}">
                    <a16:creationId xmlns:a16="http://schemas.microsoft.com/office/drawing/2014/main" id="{7151E9F8-D537-46E6-94B0-40E534B4F9A7}"/>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81" name="TextBox 80">
                <a:extLst>
                  <a:ext uri="{FF2B5EF4-FFF2-40B4-BE49-F238E27FC236}">
                    <a16:creationId xmlns:a16="http://schemas.microsoft.com/office/drawing/2014/main" id="{2F2A8EA7-61E1-4AEB-9C1F-78379A3D47C3}"/>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82" name="TextBox 81">
                <a:extLst>
                  <a:ext uri="{FF2B5EF4-FFF2-40B4-BE49-F238E27FC236}">
                    <a16:creationId xmlns:a16="http://schemas.microsoft.com/office/drawing/2014/main" id="{2E223A95-6CF4-4F9F-950C-D618C048A410}"/>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83" name="TextBox 82">
                <a:extLst>
                  <a:ext uri="{FF2B5EF4-FFF2-40B4-BE49-F238E27FC236}">
                    <a16:creationId xmlns:a16="http://schemas.microsoft.com/office/drawing/2014/main" id="{FFBBA355-C576-41FA-B125-AC29A2E4A0F4}"/>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84" name="TextBox 83">
                <a:extLst>
                  <a:ext uri="{FF2B5EF4-FFF2-40B4-BE49-F238E27FC236}">
                    <a16:creationId xmlns:a16="http://schemas.microsoft.com/office/drawing/2014/main" id="{D83FA96D-313F-4289-872C-E665EAC9D268}"/>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85" name="TextBox 84">
                <a:extLst>
                  <a:ext uri="{FF2B5EF4-FFF2-40B4-BE49-F238E27FC236}">
                    <a16:creationId xmlns:a16="http://schemas.microsoft.com/office/drawing/2014/main" id="{ACC2CDD9-C785-4826-A87D-E6FB1C968470}"/>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76" name="TextBox 75">
              <a:extLst>
                <a:ext uri="{FF2B5EF4-FFF2-40B4-BE49-F238E27FC236}">
                  <a16:creationId xmlns:a16="http://schemas.microsoft.com/office/drawing/2014/main" id="{2D98F2E4-3946-458A-89CF-DA57E91DDFE5}"/>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77" name="TextBox 76">
              <a:extLst>
                <a:ext uri="{FF2B5EF4-FFF2-40B4-BE49-F238E27FC236}">
                  <a16:creationId xmlns:a16="http://schemas.microsoft.com/office/drawing/2014/main" id="{22707A69-33B5-4D23-8F34-62BF977CE977}"/>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sp>
        <p:nvSpPr>
          <p:cNvPr id="86" name="Oval 85">
            <a:extLst>
              <a:ext uri="{FF2B5EF4-FFF2-40B4-BE49-F238E27FC236}">
                <a16:creationId xmlns:a16="http://schemas.microsoft.com/office/drawing/2014/main" id="{96A48055-90CC-4E34-9BC6-1DD54A63FF4A}"/>
              </a:ext>
            </a:extLst>
          </p:cNvPr>
          <p:cNvSpPr/>
          <p:nvPr/>
        </p:nvSpPr>
        <p:spPr>
          <a:xfrm>
            <a:off x="1861163" y="2099477"/>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8" name="Oval 87">
            <a:extLst>
              <a:ext uri="{FF2B5EF4-FFF2-40B4-BE49-F238E27FC236}">
                <a16:creationId xmlns:a16="http://schemas.microsoft.com/office/drawing/2014/main" id="{BC1F2C25-D60A-4C3C-8183-5FAB5C44E44E}"/>
              </a:ext>
            </a:extLst>
          </p:cNvPr>
          <p:cNvSpPr/>
          <p:nvPr/>
        </p:nvSpPr>
        <p:spPr>
          <a:xfrm>
            <a:off x="10205019" y="2489536"/>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graphicFrame>
        <p:nvGraphicFramePr>
          <p:cNvPr id="6" name="Table 6">
            <a:extLst>
              <a:ext uri="{FF2B5EF4-FFF2-40B4-BE49-F238E27FC236}">
                <a16:creationId xmlns:a16="http://schemas.microsoft.com/office/drawing/2014/main" id="{EBA6FF5B-2975-4868-9329-978E3E282F74}"/>
              </a:ext>
            </a:extLst>
          </p:cNvPr>
          <p:cNvGraphicFramePr>
            <a:graphicFrameLocks noGrp="1"/>
          </p:cNvGraphicFramePr>
          <p:nvPr>
            <p:extLst>
              <p:ext uri="{D42A27DB-BD31-4B8C-83A1-F6EECF244321}">
                <p14:modId xmlns:p14="http://schemas.microsoft.com/office/powerpoint/2010/main" val="3725386684"/>
              </p:ext>
            </p:extLst>
          </p:nvPr>
        </p:nvGraphicFramePr>
        <p:xfrm>
          <a:off x="10988610" y="2689919"/>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r>
                        <a:rPr lang="en-IN" dirty="0"/>
                        <a:t>  </a:t>
                      </a:r>
                      <a:r>
                        <a:rPr lang="en-IN" b="0" dirty="0"/>
                        <a:t>49</a:t>
                      </a:r>
                    </a:p>
                  </a:txBody>
                  <a:tcPr/>
                </a:tc>
                <a:extLst>
                  <a:ext uri="{0D108BD9-81ED-4DB2-BD59-A6C34878D82A}">
                    <a16:rowId xmlns:a16="http://schemas.microsoft.com/office/drawing/2014/main" val="3415274060"/>
                  </a:ext>
                </a:extLst>
              </a:tr>
              <a:tr h="370840">
                <a:tc>
                  <a:txBody>
                    <a:bodyPr/>
                    <a:lstStyle/>
                    <a:p>
                      <a:r>
                        <a:rPr lang="en-IN" dirty="0"/>
                        <a:t>  </a:t>
                      </a:r>
                    </a:p>
                  </a:txBody>
                  <a:tcPr/>
                </a:tc>
                <a:extLst>
                  <a:ext uri="{0D108BD9-81ED-4DB2-BD59-A6C34878D82A}">
                    <a16:rowId xmlns:a16="http://schemas.microsoft.com/office/drawing/2014/main" val="2722155885"/>
                  </a:ext>
                </a:extLst>
              </a:tr>
              <a:tr h="370840">
                <a:tc>
                  <a:txBody>
                    <a:bodyPr/>
                    <a:lstStyle/>
                    <a:p>
                      <a:r>
                        <a:rPr lang="en-IN" dirty="0"/>
                        <a:t>  58</a:t>
                      </a:r>
                    </a:p>
                  </a:txBody>
                  <a:tcPr/>
                </a:tc>
                <a:extLst>
                  <a:ext uri="{0D108BD9-81ED-4DB2-BD59-A6C34878D82A}">
                    <a16:rowId xmlns:a16="http://schemas.microsoft.com/office/drawing/2014/main" val="3796073545"/>
                  </a:ext>
                </a:extLst>
              </a:tr>
              <a:tr h="370840">
                <a:tc>
                  <a:txBody>
                    <a:bodyPr/>
                    <a:lstStyle/>
                    <a:p>
                      <a:r>
                        <a:rPr lang="en-IN" dirty="0"/>
                        <a:t>  69</a:t>
                      </a:r>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dirty="0"/>
                    </a:p>
                  </a:txBody>
                  <a:tcPr/>
                </a:tc>
                <a:extLst>
                  <a:ext uri="{0D108BD9-81ED-4DB2-BD59-A6C34878D82A}">
                    <a16:rowId xmlns:a16="http://schemas.microsoft.com/office/drawing/2014/main" val="1167300235"/>
                  </a:ext>
                </a:extLst>
              </a:tr>
              <a:tr h="370840">
                <a:tc>
                  <a:txBody>
                    <a:bodyPr/>
                    <a:lstStyle/>
                    <a:p>
                      <a:r>
                        <a:rPr lang="en-IN" dirty="0"/>
                        <a:t> 18</a:t>
                      </a:r>
                    </a:p>
                  </a:txBody>
                  <a:tcPr/>
                </a:tc>
                <a:extLst>
                  <a:ext uri="{0D108BD9-81ED-4DB2-BD59-A6C34878D82A}">
                    <a16:rowId xmlns:a16="http://schemas.microsoft.com/office/drawing/2014/main" val="2698039267"/>
                  </a:ext>
                </a:extLst>
              </a:tr>
              <a:tr h="370840">
                <a:tc>
                  <a:txBody>
                    <a:bodyPr/>
                    <a:lstStyle/>
                    <a:p>
                      <a:r>
                        <a:rPr lang="en-IN" dirty="0"/>
                        <a:t> 79</a:t>
                      </a:r>
                    </a:p>
                  </a:txBody>
                  <a:tcPr/>
                </a:tc>
                <a:extLst>
                  <a:ext uri="{0D108BD9-81ED-4DB2-BD59-A6C34878D82A}">
                    <a16:rowId xmlns:a16="http://schemas.microsoft.com/office/drawing/2014/main" val="3715947741"/>
                  </a:ext>
                </a:extLst>
              </a:tr>
            </a:tbl>
          </a:graphicData>
        </a:graphic>
      </p:graphicFrame>
    </p:spTree>
    <p:extLst>
      <p:ext uri="{BB962C8B-B14F-4D97-AF65-F5344CB8AC3E}">
        <p14:creationId xmlns:p14="http://schemas.microsoft.com/office/powerpoint/2010/main" val="18137384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Collision Resolution Technique – Double Hashing</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Double Hashing</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Use second hash function whenever the collision occurs. </a:t>
            </a:r>
          </a:p>
          <a:p>
            <a:pPr marL="0" indent="0" algn="just">
              <a:lnSpc>
                <a:spcPct val="150000"/>
              </a:lnSpc>
              <a:buNone/>
            </a:pPr>
            <a:r>
              <a:rPr lang="en-IN" sz="2400" i="1" dirty="0">
                <a:latin typeface="Times New Roman" panose="02020603050405020304" pitchFamily="18" charset="0"/>
                <a:cs typeface="Times New Roman" panose="02020603050405020304" pitchFamily="18" charset="0"/>
              </a:rPr>
              <a:t>			h</a:t>
            </a:r>
            <a:r>
              <a:rPr lang="en-IN" sz="2400" i="1" baseline="-25000" dirty="0">
                <a:latin typeface="Times New Roman" panose="02020603050405020304" pitchFamily="18" charset="0"/>
                <a:cs typeface="Times New Roman" panose="02020603050405020304" pitchFamily="18" charset="0"/>
              </a:rPr>
              <a:t>2</a:t>
            </a:r>
            <a:r>
              <a:rPr lang="en-IN" sz="2400" i="1" dirty="0">
                <a:latin typeface="Times New Roman" panose="02020603050405020304" pitchFamily="18" charset="0"/>
                <a:cs typeface="Times New Roman" panose="02020603050405020304" pitchFamily="18" charset="0"/>
              </a:rPr>
              <a:t> ≠  h</a:t>
            </a:r>
            <a:r>
              <a:rPr lang="en-IN" sz="2400" i="1" baseline="-25000" dirty="0">
                <a:latin typeface="Times New Roman" panose="02020603050405020304" pitchFamily="18" charset="0"/>
                <a:cs typeface="Times New Roman" panose="02020603050405020304" pitchFamily="18" charset="0"/>
              </a:rPr>
              <a:t>1</a:t>
            </a:r>
          </a:p>
          <a:p>
            <a:pPr marL="0" indent="0" algn="just">
              <a:lnSpc>
                <a:spcPct val="150000"/>
              </a:lnSpc>
              <a:buNone/>
            </a:pPr>
            <a:r>
              <a:rPr lang="en-IN" sz="2400" i="1" baseline="-250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 use </a:t>
            </a:r>
            <a:r>
              <a:rPr lang="en-IN" sz="2400" i="1" baseline="-250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h</a:t>
            </a:r>
            <a:r>
              <a:rPr lang="en-IN" sz="2400" i="1" baseline="-25000" dirty="0">
                <a:latin typeface="Times New Roman" panose="02020603050405020304" pitchFamily="18" charset="0"/>
                <a:cs typeface="Times New Roman" panose="02020603050405020304" pitchFamily="18" charset="0"/>
              </a:rPr>
              <a:t>1</a:t>
            </a:r>
            <a:r>
              <a:rPr lang="en-IN" sz="2400" i="1" dirty="0">
                <a:latin typeface="Times New Roman" panose="02020603050405020304" pitchFamily="18" charset="0"/>
                <a:cs typeface="Times New Roman" panose="02020603050405020304" pitchFamily="18" charset="0"/>
              </a:rPr>
              <a:t>(x) + </a:t>
            </a:r>
            <a:r>
              <a:rPr lang="en-IN" sz="2400" i="1" baseline="-250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h</a:t>
            </a:r>
            <a:r>
              <a:rPr lang="en-IN" sz="2400" i="1" baseline="-25000" dirty="0">
                <a:latin typeface="Times New Roman" panose="02020603050405020304" pitchFamily="18" charset="0"/>
                <a:cs typeface="Times New Roman" panose="02020603050405020304" pitchFamily="18" charset="0"/>
              </a:rPr>
              <a:t>2</a:t>
            </a:r>
            <a:r>
              <a:rPr lang="en-IN" sz="2400" i="1" dirty="0">
                <a:latin typeface="Times New Roman" panose="02020603050405020304" pitchFamily="18" charset="0"/>
                <a:cs typeface="Times New Roman" panose="02020603050405020304" pitchFamily="18" charset="0"/>
              </a:rPr>
              <a:t>(x) or h</a:t>
            </a:r>
            <a:r>
              <a:rPr lang="en-IN" sz="2400" i="1" baseline="-25000" dirty="0">
                <a:latin typeface="Times New Roman" panose="02020603050405020304" pitchFamily="18" charset="0"/>
                <a:cs typeface="Times New Roman" panose="02020603050405020304" pitchFamily="18" charset="0"/>
              </a:rPr>
              <a:t>1</a:t>
            </a:r>
            <a:r>
              <a:rPr lang="en-IN" sz="2400" i="1" dirty="0">
                <a:latin typeface="Times New Roman" panose="02020603050405020304" pitchFamily="18" charset="0"/>
                <a:cs typeface="Times New Roman" panose="02020603050405020304" pitchFamily="18" charset="0"/>
              </a:rPr>
              <a:t>(x)+</a:t>
            </a:r>
            <a:r>
              <a:rPr lang="en-IN" sz="2400" i="1" dirty="0" err="1">
                <a:latin typeface="Times New Roman" panose="02020603050405020304" pitchFamily="18" charset="0"/>
                <a:cs typeface="Times New Roman" panose="02020603050405020304" pitchFamily="18" charset="0"/>
              </a:rPr>
              <a:t>i</a:t>
            </a:r>
            <a:r>
              <a:rPr lang="en-IN" sz="2400" i="1" dirty="0">
                <a:latin typeface="Times New Roman" panose="02020603050405020304" pitchFamily="18" charset="0"/>
                <a:cs typeface="Times New Roman" panose="02020603050405020304" pitchFamily="18" charset="0"/>
              </a:rPr>
              <a:t>*h</a:t>
            </a:r>
            <a:r>
              <a:rPr lang="en-IN" sz="2400" i="1" baseline="-25000" dirty="0">
                <a:latin typeface="Times New Roman" panose="02020603050405020304" pitchFamily="18" charset="0"/>
                <a:cs typeface="Times New Roman" panose="02020603050405020304" pitchFamily="18" charset="0"/>
              </a:rPr>
              <a:t>2</a:t>
            </a:r>
            <a:r>
              <a:rPr lang="en-IN" sz="2400" i="1" dirty="0">
                <a:latin typeface="Times New Roman" panose="02020603050405020304" pitchFamily="18" charset="0"/>
                <a:cs typeface="Times New Roman" panose="02020603050405020304" pitchFamily="18" charset="0"/>
              </a:rPr>
              <a:t>(x), ….etc.</a:t>
            </a:r>
          </a:p>
          <a:p>
            <a:pPr marL="0" indent="0" algn="just">
              <a:lnSpc>
                <a:spcPct val="150000"/>
              </a:lnSpc>
              <a:buNone/>
            </a:pPr>
            <a:r>
              <a:rPr lang="en-IN" sz="2400" i="1" dirty="0">
                <a:latin typeface="Times New Roman" panose="02020603050405020304" pitchFamily="18" charset="0"/>
                <a:cs typeface="Times New Roman" panose="02020603050405020304" pitchFamily="18" charset="0"/>
              </a:rPr>
              <a:t>Here </a:t>
            </a:r>
            <a:r>
              <a:rPr lang="en-IN" sz="2400" i="1" dirty="0" err="1">
                <a:latin typeface="Times New Roman" panose="02020603050405020304" pitchFamily="18" charset="0"/>
                <a:cs typeface="Times New Roman" panose="02020603050405020304" pitchFamily="18" charset="0"/>
              </a:rPr>
              <a:t>i</a:t>
            </a:r>
            <a:r>
              <a:rPr lang="en-IN" sz="2400" i="1" dirty="0">
                <a:latin typeface="Times New Roman" panose="02020603050405020304" pitchFamily="18" charset="0"/>
                <a:cs typeface="Times New Roman" panose="02020603050405020304" pitchFamily="18" charset="0"/>
              </a:rPr>
              <a:t> starts from 1 and increases for each collision.</a:t>
            </a:r>
          </a:p>
          <a:p>
            <a:pPr marL="0" indent="0" algn="just">
              <a:lnSpc>
                <a:spcPct val="150000"/>
              </a:lnSpc>
              <a:buNone/>
            </a:pPr>
            <a:r>
              <a:rPr lang="en-IN" sz="2400" i="1" dirty="0">
                <a:latin typeface="Times New Roman" panose="02020603050405020304" pitchFamily="18" charset="0"/>
                <a:cs typeface="Times New Roman" panose="02020603050405020304" pitchFamily="18" charset="0"/>
              </a:rPr>
              <a:t>Popular second hash function is </a:t>
            </a:r>
          </a:p>
          <a:p>
            <a:pPr marL="0" indent="0" algn="just">
              <a:lnSpc>
                <a:spcPct val="150000"/>
              </a:lnSpc>
              <a:buNone/>
            </a:pPr>
            <a:r>
              <a:rPr lang="en-IN" sz="2400" i="1" dirty="0">
                <a:latin typeface="Times New Roman" panose="02020603050405020304" pitchFamily="18" charset="0"/>
                <a:cs typeface="Times New Roman" panose="02020603050405020304" pitchFamily="18" charset="0"/>
              </a:rPr>
              <a:t>                 R – (x mod R)</a:t>
            </a:r>
          </a:p>
          <a:p>
            <a:pPr marL="0" indent="0" algn="just">
              <a:lnSpc>
                <a:spcPct val="150000"/>
              </a:lnSpc>
              <a:buNone/>
            </a:pPr>
            <a:r>
              <a:rPr lang="en-IN" sz="2400" i="1" dirty="0">
                <a:latin typeface="Times New Roman" panose="02020603050405020304" pitchFamily="18" charset="0"/>
                <a:cs typeface="Times New Roman" panose="02020603050405020304" pitchFamily="18" charset="0"/>
              </a:rPr>
              <a:t>                  Here R is any prime number</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108</a:t>
            </a:fld>
            <a:endParaRPr lang="en-IN"/>
          </a:p>
        </p:txBody>
      </p:sp>
    </p:spTree>
    <p:extLst>
      <p:ext uri="{BB962C8B-B14F-4D97-AF65-F5344CB8AC3E}">
        <p14:creationId xmlns:p14="http://schemas.microsoft.com/office/powerpoint/2010/main" val="10333169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6E09-B0F3-43BA-A06F-F51C0AE3079C}"/>
              </a:ext>
            </a:extLst>
          </p:cNvPr>
          <p:cNvSpPr>
            <a:spLocks noGrp="1"/>
          </p:cNvSpPr>
          <p:nvPr>
            <p:ph type="title"/>
          </p:nvPr>
        </p:nvSpPr>
        <p:spPr>
          <a:xfrm>
            <a:off x="603380" y="2514600"/>
            <a:ext cx="10972800" cy="1143000"/>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Heap Sort will be discussed after covering priority queues and trees</a:t>
            </a:r>
          </a:p>
        </p:txBody>
      </p:sp>
      <p:sp>
        <p:nvSpPr>
          <p:cNvPr id="4" name="Footer Placeholder 3">
            <a:extLst>
              <a:ext uri="{FF2B5EF4-FFF2-40B4-BE49-F238E27FC236}">
                <a16:creationId xmlns:a16="http://schemas.microsoft.com/office/drawing/2014/main" id="{6A0D19A5-0780-4B35-B7CB-A3758449C535}"/>
              </a:ext>
            </a:extLst>
          </p:cNvPr>
          <p:cNvSpPr>
            <a:spLocks noGrp="1"/>
          </p:cNvSpPr>
          <p:nvPr>
            <p:ph type="ftr" sz="quarter" idx="11"/>
          </p:nvPr>
        </p:nvSpPr>
        <p:spPr/>
        <p:txBody>
          <a:bodyPr/>
          <a:lstStyle/>
          <a:p>
            <a:pPr>
              <a:defRPr/>
            </a:pPr>
            <a:r>
              <a:rPr lang="en-US"/>
              <a:t>Dr Somaraju Suvvari                                                                                                        NITP -- CS3401</a:t>
            </a:r>
          </a:p>
        </p:txBody>
      </p:sp>
      <p:sp>
        <p:nvSpPr>
          <p:cNvPr id="5" name="Slide Number Placeholder 4">
            <a:extLst>
              <a:ext uri="{FF2B5EF4-FFF2-40B4-BE49-F238E27FC236}">
                <a16:creationId xmlns:a16="http://schemas.microsoft.com/office/drawing/2014/main" id="{F8899B98-3019-496A-A8F0-FF21C055009F}"/>
              </a:ext>
            </a:extLst>
          </p:cNvPr>
          <p:cNvSpPr>
            <a:spLocks noGrp="1"/>
          </p:cNvSpPr>
          <p:nvPr>
            <p:ph type="sldNum" sz="quarter" idx="12"/>
          </p:nvPr>
        </p:nvSpPr>
        <p:spPr/>
        <p:txBody>
          <a:bodyPr/>
          <a:lstStyle/>
          <a:p>
            <a:fld id="{DE7E126D-975A-48AD-8BAB-8464B3188780}" type="slidenum">
              <a:rPr lang="en-US" altLang="en-US" smtClean="0"/>
              <a:pPr/>
              <a:t>109</a:t>
            </a:fld>
            <a:endParaRPr lang="en-US" altLang="en-US"/>
          </a:p>
        </p:txBody>
      </p:sp>
    </p:spTree>
    <p:extLst>
      <p:ext uri="{BB962C8B-B14F-4D97-AF65-F5344CB8AC3E}">
        <p14:creationId xmlns:p14="http://schemas.microsoft.com/office/powerpoint/2010/main" val="391697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680"/>
          </a:xfrm>
        </p:spPr>
        <p:txBody>
          <a:bodyPr>
            <a:normAutofit/>
          </a:bodyPr>
          <a:lstStyle/>
          <a:p>
            <a:pPr algn="ctr"/>
            <a:r>
              <a:rPr lang="en-US" sz="3600" dirty="0">
                <a:latin typeface="Times New Roman" panose="02020603050405020304" pitchFamily="18" charset="0"/>
                <a:cs typeface="Times New Roman" panose="02020603050405020304" pitchFamily="18" charset="0"/>
              </a:rPr>
              <a:t>Limitations of Linear Search</a:t>
            </a:r>
          </a:p>
        </p:txBody>
      </p:sp>
      <p:sp>
        <p:nvSpPr>
          <p:cNvPr id="3" name="Content Placeholder 2"/>
          <p:cNvSpPr>
            <a:spLocks noGrp="1"/>
          </p:cNvSpPr>
          <p:nvPr>
            <p:ph idx="1"/>
          </p:nvPr>
        </p:nvSpPr>
        <p:spPr>
          <a:xfrm>
            <a:off x="320926" y="1771407"/>
            <a:ext cx="11230372" cy="741681"/>
          </a:xfrm>
        </p:spPr>
        <p:txBody>
          <a:bodyPr>
            <a:normAutofit/>
          </a:bodyPr>
          <a:lstStyle/>
          <a:p>
            <a:r>
              <a:rPr lang="en-US" sz="2200" dirty="0">
                <a:latin typeface="Times New Roman" panose="02020603050405020304" pitchFamily="18" charset="0"/>
                <a:cs typeface="Times New Roman" panose="02020603050405020304" pitchFamily="18" charset="0"/>
              </a:rPr>
              <a:t>Linear search can not take the advantage in reducing the number of comparisons when the elements are in sorting order. </a:t>
            </a:r>
          </a:p>
          <a:p>
            <a:endParaRPr lang="en-US" sz="2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30375203"/>
              </p:ext>
            </p:extLst>
          </p:nvPr>
        </p:nvGraphicFramePr>
        <p:xfrm>
          <a:off x="6944940" y="4275472"/>
          <a:ext cx="5140814" cy="741680"/>
        </p:xfrm>
        <a:graphic>
          <a:graphicData uri="http://schemas.openxmlformats.org/drawingml/2006/table">
            <a:tbl>
              <a:tblPr firstRow="1" bandRow="1">
                <a:tableStyleId>{5940675A-B579-460E-94D1-54222C63F5DA}</a:tableStyleId>
              </a:tblPr>
              <a:tblGrid>
                <a:gridCol w="578951">
                  <a:extLst>
                    <a:ext uri="{9D8B030D-6E8A-4147-A177-3AD203B41FA5}">
                      <a16:colId xmlns:a16="http://schemas.microsoft.com/office/drawing/2014/main" val="20000"/>
                    </a:ext>
                  </a:extLst>
                </a:gridCol>
                <a:gridCol w="578951">
                  <a:extLst>
                    <a:ext uri="{9D8B030D-6E8A-4147-A177-3AD203B41FA5}">
                      <a16:colId xmlns:a16="http://schemas.microsoft.com/office/drawing/2014/main" val="20001"/>
                    </a:ext>
                  </a:extLst>
                </a:gridCol>
                <a:gridCol w="680792">
                  <a:extLst>
                    <a:ext uri="{9D8B030D-6E8A-4147-A177-3AD203B41FA5}">
                      <a16:colId xmlns:a16="http://schemas.microsoft.com/office/drawing/2014/main" val="20002"/>
                    </a:ext>
                  </a:extLst>
                </a:gridCol>
                <a:gridCol w="629872">
                  <a:extLst>
                    <a:ext uri="{9D8B030D-6E8A-4147-A177-3AD203B41FA5}">
                      <a16:colId xmlns:a16="http://schemas.microsoft.com/office/drawing/2014/main" val="20003"/>
                    </a:ext>
                  </a:extLst>
                </a:gridCol>
                <a:gridCol w="680792">
                  <a:extLst>
                    <a:ext uri="{9D8B030D-6E8A-4147-A177-3AD203B41FA5}">
                      <a16:colId xmlns:a16="http://schemas.microsoft.com/office/drawing/2014/main" val="20004"/>
                    </a:ext>
                  </a:extLst>
                </a:gridCol>
                <a:gridCol w="629872">
                  <a:extLst>
                    <a:ext uri="{9D8B030D-6E8A-4147-A177-3AD203B41FA5}">
                      <a16:colId xmlns:a16="http://schemas.microsoft.com/office/drawing/2014/main" val="20005"/>
                    </a:ext>
                  </a:extLst>
                </a:gridCol>
                <a:gridCol w="680792">
                  <a:extLst>
                    <a:ext uri="{9D8B030D-6E8A-4147-A177-3AD203B41FA5}">
                      <a16:colId xmlns:a16="http://schemas.microsoft.com/office/drawing/2014/main" val="20006"/>
                    </a:ext>
                  </a:extLst>
                </a:gridCol>
                <a:gridCol w="680792">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Curved Down Arrow 4"/>
          <p:cNvSpPr/>
          <p:nvPr/>
        </p:nvSpPr>
        <p:spPr>
          <a:xfrm>
            <a:off x="7018994" y="3992044"/>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Down Arrow 5"/>
          <p:cNvSpPr/>
          <p:nvPr/>
        </p:nvSpPr>
        <p:spPr>
          <a:xfrm>
            <a:off x="7817484" y="3992044"/>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Down Arrow 6"/>
          <p:cNvSpPr/>
          <p:nvPr/>
        </p:nvSpPr>
        <p:spPr>
          <a:xfrm>
            <a:off x="8504354" y="3992043"/>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a:off x="9225569" y="3979099"/>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11454690" y="3577744"/>
            <a:ext cx="631064" cy="369332"/>
          </a:xfrm>
          <a:prstGeom prst="rect">
            <a:avLst/>
          </a:prstGeom>
          <a:noFill/>
        </p:spPr>
        <p:txBody>
          <a:bodyPr wrap="square" rtlCol="0">
            <a:spAutoFit/>
          </a:bodyPr>
          <a:lstStyle/>
          <a:p>
            <a:r>
              <a:rPr lang="en-US" dirty="0"/>
              <a:t>99</a:t>
            </a:r>
          </a:p>
        </p:txBody>
      </p:sp>
      <p:sp>
        <p:nvSpPr>
          <p:cNvPr id="10" name="Curved Down Arrow 9"/>
          <p:cNvSpPr/>
          <p:nvPr/>
        </p:nvSpPr>
        <p:spPr>
          <a:xfrm>
            <a:off x="9946784" y="3947076"/>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Down Arrow 10"/>
          <p:cNvSpPr/>
          <p:nvPr/>
        </p:nvSpPr>
        <p:spPr>
          <a:xfrm>
            <a:off x="10643311" y="3985571"/>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Down Arrow 11"/>
          <p:cNvSpPr/>
          <p:nvPr/>
        </p:nvSpPr>
        <p:spPr>
          <a:xfrm>
            <a:off x="11362384" y="3992043"/>
            <a:ext cx="499058" cy="2363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ooter Placeholder 12">
            <a:extLst>
              <a:ext uri="{FF2B5EF4-FFF2-40B4-BE49-F238E27FC236}">
                <a16:creationId xmlns:a16="http://schemas.microsoft.com/office/drawing/2014/main" id="{F5FF598F-BD65-4011-9527-78732C514F70}"/>
              </a:ext>
            </a:extLst>
          </p:cNvPr>
          <p:cNvSpPr>
            <a:spLocks noGrp="1"/>
          </p:cNvSpPr>
          <p:nvPr>
            <p:ph type="ftr" sz="quarter" idx="11"/>
          </p:nvPr>
        </p:nvSpPr>
        <p:spPr/>
        <p:txBody>
          <a:bodyPr/>
          <a:lstStyle/>
          <a:p>
            <a:r>
              <a:rPr lang="en-IN"/>
              <a:t>Dr Somaraju Suvvari                                                                                                        NITP -- CS3401</a:t>
            </a:r>
          </a:p>
        </p:txBody>
      </p:sp>
      <p:sp>
        <p:nvSpPr>
          <p:cNvPr id="14" name="Slide Number Placeholder 13">
            <a:extLst>
              <a:ext uri="{FF2B5EF4-FFF2-40B4-BE49-F238E27FC236}">
                <a16:creationId xmlns:a16="http://schemas.microsoft.com/office/drawing/2014/main" id="{0A0232D6-28B5-43DA-B97C-FCF965B09AD5}"/>
              </a:ext>
            </a:extLst>
          </p:cNvPr>
          <p:cNvSpPr>
            <a:spLocks noGrp="1"/>
          </p:cNvSpPr>
          <p:nvPr>
            <p:ph type="sldNum" sz="quarter" idx="12"/>
          </p:nvPr>
        </p:nvSpPr>
        <p:spPr/>
        <p:txBody>
          <a:bodyPr/>
          <a:lstStyle/>
          <a:p>
            <a:fld id="{11B1A458-33C9-4BF4-B91A-A10851AC5830}" type="slidenum">
              <a:rPr lang="en-IN" smtClean="0"/>
              <a:t>11</a:t>
            </a:fld>
            <a:endParaRPr lang="en-IN"/>
          </a:p>
        </p:txBody>
      </p:sp>
    </p:spTree>
    <p:extLst>
      <p:ext uri="{BB962C8B-B14F-4D97-AF65-F5344CB8AC3E}">
        <p14:creationId xmlns:p14="http://schemas.microsoft.com/office/powerpoint/2010/main" val="30821665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6E09-B0F3-43BA-A06F-F51C0AE3079C}"/>
              </a:ext>
            </a:extLst>
          </p:cNvPr>
          <p:cNvSpPr>
            <a:spLocks noGrp="1"/>
          </p:cNvSpPr>
          <p:nvPr>
            <p:ph type="title"/>
          </p:nvPr>
        </p:nvSpPr>
        <p:spPr>
          <a:xfrm>
            <a:off x="603380" y="2514600"/>
            <a:ext cx="10972800" cy="1143000"/>
          </a:xfrm>
        </p:spPr>
        <p:txBody>
          <a:bodyPr/>
          <a:lstStyle/>
          <a:p>
            <a:pPr algn="ctr"/>
            <a:r>
              <a:rPr lang="en-IN" dirty="0">
                <a:latin typeface="Times New Roman" panose="02020603050405020304" pitchFamily="18" charset="0"/>
                <a:cs typeface="Times New Roman" panose="02020603050405020304" pitchFamily="18" charset="0"/>
              </a:rPr>
              <a:t>Thank You</a:t>
            </a:r>
          </a:p>
        </p:txBody>
      </p:sp>
      <p:sp>
        <p:nvSpPr>
          <p:cNvPr id="4" name="Footer Placeholder 3">
            <a:extLst>
              <a:ext uri="{FF2B5EF4-FFF2-40B4-BE49-F238E27FC236}">
                <a16:creationId xmlns:a16="http://schemas.microsoft.com/office/drawing/2014/main" id="{6A0D19A5-0780-4B35-B7CB-A3758449C535}"/>
              </a:ext>
            </a:extLst>
          </p:cNvPr>
          <p:cNvSpPr>
            <a:spLocks noGrp="1"/>
          </p:cNvSpPr>
          <p:nvPr>
            <p:ph type="ftr" sz="quarter" idx="11"/>
          </p:nvPr>
        </p:nvSpPr>
        <p:spPr/>
        <p:txBody>
          <a:bodyPr/>
          <a:lstStyle/>
          <a:p>
            <a:pPr>
              <a:defRPr/>
            </a:pPr>
            <a:r>
              <a:rPr lang="en-US"/>
              <a:t>Dr Somaraju Suvvari                                                                                                        NITP -- CS3401</a:t>
            </a:r>
          </a:p>
        </p:txBody>
      </p:sp>
      <p:sp>
        <p:nvSpPr>
          <p:cNvPr id="5" name="Slide Number Placeholder 4">
            <a:extLst>
              <a:ext uri="{FF2B5EF4-FFF2-40B4-BE49-F238E27FC236}">
                <a16:creationId xmlns:a16="http://schemas.microsoft.com/office/drawing/2014/main" id="{F8899B98-3019-496A-A8F0-FF21C055009F}"/>
              </a:ext>
            </a:extLst>
          </p:cNvPr>
          <p:cNvSpPr>
            <a:spLocks noGrp="1"/>
          </p:cNvSpPr>
          <p:nvPr>
            <p:ph type="sldNum" sz="quarter" idx="12"/>
          </p:nvPr>
        </p:nvSpPr>
        <p:spPr/>
        <p:txBody>
          <a:bodyPr/>
          <a:lstStyle/>
          <a:p>
            <a:fld id="{DE7E126D-975A-48AD-8BAB-8464B3188780}" type="slidenum">
              <a:rPr lang="en-US" altLang="en-US" smtClean="0"/>
              <a:pPr/>
              <a:t>110</a:t>
            </a:fld>
            <a:endParaRPr lang="en-US" altLang="en-US"/>
          </a:p>
        </p:txBody>
      </p:sp>
    </p:spTree>
    <p:extLst>
      <p:ext uri="{BB962C8B-B14F-4D97-AF65-F5344CB8AC3E}">
        <p14:creationId xmlns:p14="http://schemas.microsoft.com/office/powerpoint/2010/main" val="7276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814" y="914437"/>
            <a:ext cx="5202564" cy="5352635"/>
          </a:xfrm>
        </p:spPr>
        <p:txBody>
          <a:bodyPr>
            <a:normAutofit fontScale="77500" lnSpcReduction="20000"/>
          </a:bodyPr>
          <a:lstStyle/>
          <a:p>
            <a:pPr algn="just">
              <a:lnSpc>
                <a:spcPct val="120000"/>
              </a:lnSpc>
            </a:pPr>
            <a:r>
              <a:rPr lang="en-US" sz="2400" dirty="0">
                <a:latin typeface="Times New Roman" panose="02020603050405020304" pitchFamily="18" charset="0"/>
                <a:cs typeface="Times New Roman" panose="02020603050405020304" pitchFamily="18" charset="0"/>
              </a:rPr>
              <a:t>The input for the Binary search is the sorted elements (pre constraint).</a:t>
            </a:r>
          </a:p>
          <a:p>
            <a:pPr algn="just">
              <a:lnSpc>
                <a:spcPct val="120000"/>
              </a:lnSpc>
            </a:pPr>
            <a:r>
              <a:rPr lang="en-US" sz="2400" dirty="0">
                <a:latin typeface="Times New Roman" panose="02020603050405020304" pitchFamily="18" charset="0"/>
                <a:cs typeface="Times New Roman" panose="02020603050405020304" pitchFamily="18" charset="0"/>
              </a:rPr>
              <a:t>Idea - Compare searching element with the middle element in the list. There are three possibilities </a:t>
            </a:r>
          </a:p>
          <a:p>
            <a:pPr marL="914400" lvl="1" indent="-457200"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If the middle element is greater than searching element then the searching element may found only in the first half of the elements (Searching array size reduced to half).</a:t>
            </a:r>
          </a:p>
          <a:p>
            <a:pPr marL="914400" lvl="1" indent="-457200"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If the middle element is less than searching element then the searching element may found only in the second half of the elements (Searching array size reduced to half)</a:t>
            </a:r>
          </a:p>
          <a:p>
            <a:pPr marL="914400" lvl="1" indent="-457200" algn="just">
              <a:lnSpc>
                <a:spcPct val="120000"/>
              </a:lnSpc>
              <a:buFont typeface="+mj-lt"/>
              <a:buAutoNum type="arabicPeriod"/>
            </a:pPr>
            <a:r>
              <a:rPr lang="en-US" sz="2000" dirty="0">
                <a:latin typeface="Times New Roman" panose="02020603050405020304" pitchFamily="18" charset="0"/>
                <a:cs typeface="Times New Roman" panose="02020603050405020304" pitchFamily="18" charset="0"/>
              </a:rPr>
              <a:t>If the middle element matches with the searching element, then return the position of the middle element. </a:t>
            </a:r>
          </a:p>
          <a:p>
            <a:pPr algn="just">
              <a:lnSpc>
                <a:spcPct val="120000"/>
              </a:lnSpc>
            </a:pPr>
            <a:r>
              <a:rPr lang="en-US" sz="2200" dirty="0">
                <a:latin typeface="Times New Roman" panose="02020603050405020304" pitchFamily="18" charset="0"/>
                <a:cs typeface="Times New Roman" panose="02020603050405020304" pitchFamily="18" charset="0"/>
              </a:rPr>
              <a:t>The above three steps are repeated until it matches or elements exhausted..</a:t>
            </a:r>
          </a:p>
        </p:txBody>
      </p:sp>
      <p:sp>
        <p:nvSpPr>
          <p:cNvPr id="4" name="Title 1"/>
          <p:cNvSpPr>
            <a:spLocks noGrp="1"/>
          </p:cNvSpPr>
          <p:nvPr>
            <p:ph type="title"/>
          </p:nvPr>
        </p:nvSpPr>
        <p:spPr>
          <a:xfrm>
            <a:off x="2176797" y="219555"/>
            <a:ext cx="2987899" cy="570226"/>
          </a:xfrm>
        </p:spPr>
        <p:txBody>
          <a:bodyPr>
            <a:noAutofit/>
          </a:bodyPr>
          <a:lstStyle/>
          <a:p>
            <a:r>
              <a:rPr lang="en-US" sz="3600" b="1" dirty="0">
                <a:latin typeface="Times New Roman" panose="02020603050405020304" pitchFamily="18" charset="0"/>
                <a:cs typeface="Times New Roman" panose="02020603050405020304" pitchFamily="18" charset="0"/>
              </a:rPr>
              <a:t>Binary Search</a:t>
            </a:r>
          </a:p>
        </p:txBody>
      </p:sp>
      <p:graphicFrame>
        <p:nvGraphicFramePr>
          <p:cNvPr id="10" name="Table 9"/>
          <p:cNvGraphicFramePr>
            <a:graphicFrameLocks noGrp="1"/>
          </p:cNvGraphicFramePr>
          <p:nvPr>
            <p:extLst>
              <p:ext uri="{D42A27DB-BD31-4B8C-83A1-F6EECF244321}">
                <p14:modId xmlns:p14="http://schemas.microsoft.com/office/powerpoint/2010/main" val="2887165500"/>
              </p:ext>
            </p:extLst>
          </p:nvPr>
        </p:nvGraphicFramePr>
        <p:xfrm>
          <a:off x="6523708" y="1077154"/>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dirty="0"/>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1" name="Down Arrow 10"/>
          <p:cNvSpPr/>
          <p:nvPr/>
        </p:nvSpPr>
        <p:spPr>
          <a:xfrm>
            <a:off x="8835454" y="674353"/>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073336" y="629816"/>
            <a:ext cx="8564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65&gt;50</a:t>
            </a:r>
          </a:p>
        </p:txBody>
      </p:sp>
      <p:graphicFrame>
        <p:nvGraphicFramePr>
          <p:cNvPr id="13" name="Table 12"/>
          <p:cNvGraphicFramePr>
            <a:graphicFrameLocks noGrp="1"/>
          </p:cNvGraphicFramePr>
          <p:nvPr>
            <p:extLst>
              <p:ext uri="{D42A27DB-BD31-4B8C-83A1-F6EECF244321}">
                <p14:modId xmlns:p14="http://schemas.microsoft.com/office/powerpoint/2010/main" val="3849949139"/>
              </p:ext>
            </p:extLst>
          </p:nvPr>
        </p:nvGraphicFramePr>
        <p:xfrm>
          <a:off x="6676623" y="2843983"/>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13</a:t>
                      </a:r>
                    </a:p>
                  </a:txBody>
                  <a:tcPr>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32</a:t>
                      </a:r>
                    </a:p>
                  </a:txBody>
                  <a:tcPr>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40000"/>
                        <a:lumOff val="60000"/>
                      </a:schemeClr>
                    </a:solidFill>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4" name="Down Arrow 13"/>
          <p:cNvSpPr/>
          <p:nvPr/>
        </p:nvSpPr>
        <p:spPr>
          <a:xfrm>
            <a:off x="10248359" y="2443197"/>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55364" y="2098381"/>
            <a:ext cx="8564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65=65</a:t>
            </a:r>
          </a:p>
        </p:txBody>
      </p:sp>
      <p:sp>
        <p:nvSpPr>
          <p:cNvPr id="17" name="TextBox 16"/>
          <p:cNvSpPr txBox="1"/>
          <p:nvPr/>
        </p:nvSpPr>
        <p:spPr>
          <a:xfrm>
            <a:off x="5703632" y="1092024"/>
            <a:ext cx="971124" cy="369332"/>
          </a:xfrm>
          <a:prstGeom prst="rect">
            <a:avLst/>
          </a:prstGeom>
          <a:noFill/>
        </p:spPr>
        <p:txBody>
          <a:bodyPr wrap="square" rtlCol="0">
            <a:spAutoFit/>
          </a:bodyPr>
          <a:lstStyle/>
          <a:p>
            <a:r>
              <a:rPr lang="en-US" dirty="0"/>
              <a:t>s  = 65</a:t>
            </a:r>
          </a:p>
        </p:txBody>
      </p:sp>
      <p:sp>
        <p:nvSpPr>
          <p:cNvPr id="18" name="TextBox 17"/>
          <p:cNvSpPr txBox="1"/>
          <p:nvPr/>
        </p:nvSpPr>
        <p:spPr>
          <a:xfrm>
            <a:off x="10518815" y="3623379"/>
            <a:ext cx="96090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TNC =2</a:t>
            </a:r>
          </a:p>
        </p:txBody>
      </p:sp>
      <p:sp>
        <p:nvSpPr>
          <p:cNvPr id="19" name="TextBox 18"/>
          <p:cNvSpPr txBox="1"/>
          <p:nvPr/>
        </p:nvSpPr>
        <p:spPr>
          <a:xfrm>
            <a:off x="7772397" y="4243551"/>
            <a:ext cx="419314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65 is found at index [6] with two comparisons instead of 7 comparisons in linear search</a:t>
            </a:r>
          </a:p>
        </p:txBody>
      </p:sp>
      <p:sp>
        <p:nvSpPr>
          <p:cNvPr id="20" name="Down Arrow 19"/>
          <p:cNvSpPr/>
          <p:nvPr/>
        </p:nvSpPr>
        <p:spPr>
          <a:xfrm>
            <a:off x="9279228" y="3723759"/>
            <a:ext cx="428223" cy="500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399572" y="2374065"/>
            <a:ext cx="993106" cy="338554"/>
          </a:xfrm>
          <a:prstGeom prst="rect">
            <a:avLst/>
          </a:prstGeom>
          <a:noFill/>
        </p:spPr>
        <p:txBody>
          <a:bodyPr wrap="square" rtlCol="0">
            <a:spAutoFit/>
          </a:bodyPr>
          <a:lstStyle/>
          <a:p>
            <a:r>
              <a:rPr lang="en-US" sz="1600" b="1" i="1" dirty="0"/>
              <a:t>Middle=6</a:t>
            </a:r>
          </a:p>
        </p:txBody>
      </p:sp>
      <p:sp>
        <p:nvSpPr>
          <p:cNvPr id="2" name="TextBox 1">
            <a:extLst>
              <a:ext uri="{FF2B5EF4-FFF2-40B4-BE49-F238E27FC236}">
                <a16:creationId xmlns:a16="http://schemas.microsoft.com/office/drawing/2014/main" id="{DAF4510E-B42A-42F0-A2F9-EF8E3D5B14B1}"/>
              </a:ext>
            </a:extLst>
          </p:cNvPr>
          <p:cNvSpPr txBox="1"/>
          <p:nvPr/>
        </p:nvSpPr>
        <p:spPr>
          <a:xfrm>
            <a:off x="9423507" y="575883"/>
            <a:ext cx="106371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TNC =1</a:t>
            </a:r>
          </a:p>
        </p:txBody>
      </p:sp>
      <p:sp>
        <p:nvSpPr>
          <p:cNvPr id="8" name="Down Arrow 10">
            <a:extLst>
              <a:ext uri="{FF2B5EF4-FFF2-40B4-BE49-F238E27FC236}">
                <a16:creationId xmlns:a16="http://schemas.microsoft.com/office/drawing/2014/main" id="{04686C1F-A9C7-4941-82EF-14CA123C4024}"/>
              </a:ext>
            </a:extLst>
          </p:cNvPr>
          <p:cNvSpPr/>
          <p:nvPr/>
        </p:nvSpPr>
        <p:spPr>
          <a:xfrm>
            <a:off x="6671646" y="674353"/>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10">
            <a:extLst>
              <a:ext uri="{FF2B5EF4-FFF2-40B4-BE49-F238E27FC236}">
                <a16:creationId xmlns:a16="http://schemas.microsoft.com/office/drawing/2014/main" id="{E380D15D-6227-4FBF-A7E9-DFD10E6F6FDF}"/>
              </a:ext>
            </a:extLst>
          </p:cNvPr>
          <p:cNvSpPr/>
          <p:nvPr/>
        </p:nvSpPr>
        <p:spPr>
          <a:xfrm>
            <a:off x="11249173" y="635324"/>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234037A-F156-4B8F-9994-F93E6DC419E9}"/>
              </a:ext>
            </a:extLst>
          </p:cNvPr>
          <p:cNvSpPr txBox="1"/>
          <p:nvPr/>
        </p:nvSpPr>
        <p:spPr>
          <a:xfrm>
            <a:off x="6448850" y="316285"/>
            <a:ext cx="66242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Low</a:t>
            </a:r>
          </a:p>
        </p:txBody>
      </p:sp>
      <p:sp>
        <p:nvSpPr>
          <p:cNvPr id="30" name="TextBox 29">
            <a:extLst>
              <a:ext uri="{FF2B5EF4-FFF2-40B4-BE49-F238E27FC236}">
                <a16:creationId xmlns:a16="http://schemas.microsoft.com/office/drawing/2014/main" id="{3011B1AB-78D1-49B6-ADF4-458B849ACB4C}"/>
              </a:ext>
            </a:extLst>
          </p:cNvPr>
          <p:cNvSpPr txBox="1"/>
          <p:nvPr/>
        </p:nvSpPr>
        <p:spPr>
          <a:xfrm>
            <a:off x="11066574" y="288323"/>
            <a:ext cx="82628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High </a:t>
            </a:r>
          </a:p>
        </p:txBody>
      </p:sp>
      <p:sp>
        <p:nvSpPr>
          <p:cNvPr id="32" name="TextBox 31">
            <a:extLst>
              <a:ext uri="{FF2B5EF4-FFF2-40B4-BE49-F238E27FC236}">
                <a16:creationId xmlns:a16="http://schemas.microsoft.com/office/drawing/2014/main" id="{7157DBD6-D5DA-4D42-9179-14F60934E7F7}"/>
              </a:ext>
            </a:extLst>
          </p:cNvPr>
          <p:cNvSpPr txBox="1"/>
          <p:nvPr/>
        </p:nvSpPr>
        <p:spPr>
          <a:xfrm>
            <a:off x="8395432" y="316285"/>
            <a:ext cx="119677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Middle = 4</a:t>
            </a:r>
          </a:p>
        </p:txBody>
      </p:sp>
      <p:sp>
        <p:nvSpPr>
          <p:cNvPr id="42" name="Down Arrow 10">
            <a:extLst>
              <a:ext uri="{FF2B5EF4-FFF2-40B4-BE49-F238E27FC236}">
                <a16:creationId xmlns:a16="http://schemas.microsoft.com/office/drawing/2014/main" id="{5AF8311C-CD0D-4677-9155-C2EFFA27A776}"/>
              </a:ext>
            </a:extLst>
          </p:cNvPr>
          <p:cNvSpPr/>
          <p:nvPr/>
        </p:nvSpPr>
        <p:spPr>
          <a:xfrm>
            <a:off x="9539933" y="2438827"/>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FD7820C-1DCF-4913-B8B3-F046BC4BB0A1}"/>
              </a:ext>
            </a:extLst>
          </p:cNvPr>
          <p:cNvSpPr txBox="1"/>
          <p:nvPr/>
        </p:nvSpPr>
        <p:spPr>
          <a:xfrm>
            <a:off x="9321081" y="2053166"/>
            <a:ext cx="69819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Low</a:t>
            </a:r>
          </a:p>
        </p:txBody>
      </p:sp>
      <p:sp>
        <p:nvSpPr>
          <p:cNvPr id="46" name="Down Arrow 10">
            <a:extLst>
              <a:ext uri="{FF2B5EF4-FFF2-40B4-BE49-F238E27FC236}">
                <a16:creationId xmlns:a16="http://schemas.microsoft.com/office/drawing/2014/main" id="{8B727DF5-E34B-49A3-8DF8-BCD059543C63}"/>
              </a:ext>
            </a:extLst>
          </p:cNvPr>
          <p:cNvSpPr/>
          <p:nvPr/>
        </p:nvSpPr>
        <p:spPr>
          <a:xfrm>
            <a:off x="11561987" y="2452230"/>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99B7D49-9D83-454E-912F-CF154C545B95}"/>
              </a:ext>
            </a:extLst>
          </p:cNvPr>
          <p:cNvSpPr txBox="1"/>
          <p:nvPr/>
        </p:nvSpPr>
        <p:spPr>
          <a:xfrm>
            <a:off x="11348116" y="2034334"/>
            <a:ext cx="69819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High </a:t>
            </a:r>
          </a:p>
        </p:txBody>
      </p:sp>
      <p:sp>
        <p:nvSpPr>
          <p:cNvPr id="49" name="TextBox 48">
            <a:extLst>
              <a:ext uri="{FF2B5EF4-FFF2-40B4-BE49-F238E27FC236}">
                <a16:creationId xmlns:a16="http://schemas.microsoft.com/office/drawing/2014/main" id="{A74A751F-1C92-443E-84AD-06DBE851CE9E}"/>
              </a:ext>
            </a:extLst>
          </p:cNvPr>
          <p:cNvSpPr txBox="1"/>
          <p:nvPr/>
        </p:nvSpPr>
        <p:spPr>
          <a:xfrm>
            <a:off x="6671646" y="5928518"/>
            <a:ext cx="350231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TNC – Total Number of comparisons</a:t>
            </a:r>
          </a:p>
        </p:txBody>
      </p:sp>
      <p:sp>
        <p:nvSpPr>
          <p:cNvPr id="50" name="Footer Placeholder 49">
            <a:extLst>
              <a:ext uri="{FF2B5EF4-FFF2-40B4-BE49-F238E27FC236}">
                <a16:creationId xmlns:a16="http://schemas.microsoft.com/office/drawing/2014/main" id="{3C6B4828-1E56-425F-96A5-B708CEF10738}"/>
              </a:ext>
            </a:extLst>
          </p:cNvPr>
          <p:cNvSpPr>
            <a:spLocks noGrp="1"/>
          </p:cNvSpPr>
          <p:nvPr>
            <p:ph type="ftr" sz="quarter" idx="11"/>
          </p:nvPr>
        </p:nvSpPr>
        <p:spPr/>
        <p:txBody>
          <a:bodyPr/>
          <a:lstStyle/>
          <a:p>
            <a:r>
              <a:rPr lang="en-IN"/>
              <a:t>Dr Somaraju Suvvari                                                                                                        NITP -- CS3401</a:t>
            </a:r>
          </a:p>
        </p:txBody>
      </p:sp>
      <p:sp>
        <p:nvSpPr>
          <p:cNvPr id="51" name="Slide Number Placeholder 50">
            <a:extLst>
              <a:ext uri="{FF2B5EF4-FFF2-40B4-BE49-F238E27FC236}">
                <a16:creationId xmlns:a16="http://schemas.microsoft.com/office/drawing/2014/main" id="{BAA15B3B-963F-45F6-B592-9B7ED164EB9C}"/>
              </a:ext>
            </a:extLst>
          </p:cNvPr>
          <p:cNvSpPr>
            <a:spLocks noGrp="1"/>
          </p:cNvSpPr>
          <p:nvPr>
            <p:ph type="sldNum" sz="quarter" idx="12"/>
          </p:nvPr>
        </p:nvSpPr>
        <p:spPr/>
        <p:txBody>
          <a:bodyPr/>
          <a:lstStyle/>
          <a:p>
            <a:fld id="{11B1A458-33C9-4BF4-B91A-A10851AC5830}" type="slidenum">
              <a:rPr lang="en-IN" smtClean="0"/>
              <a:t>12</a:t>
            </a:fld>
            <a:endParaRPr lang="en-IN"/>
          </a:p>
        </p:txBody>
      </p:sp>
    </p:spTree>
    <p:extLst>
      <p:ext uri="{BB962C8B-B14F-4D97-AF65-F5344CB8AC3E}">
        <p14:creationId xmlns:p14="http://schemas.microsoft.com/office/powerpoint/2010/main" val="233589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arn(inVertical)">
                                      <p:cBhvr>
                                        <p:cTn id="47" dur="500"/>
                                        <p:tgtEl>
                                          <p:spTgt spid="2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arn(inVertical)">
                                      <p:cBhvr>
                                        <p:cTn id="50" dur="500"/>
                                        <p:tgtEl>
                                          <p:spTgt spid="8"/>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arn(inVertical)">
                                      <p:cBhvr>
                                        <p:cTn id="53" dur="500"/>
                                        <p:tgtEl>
                                          <p:spTgt spid="3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arn(inVertical)">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00"/>
                                        <p:tgtEl>
                                          <p:spTgt spid="1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down)">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down)">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barn(inVertical)">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barn(inVertical)">
                                      <p:cBhvr>
                                        <p:cTn id="84" dur="500"/>
                                        <p:tgtEl>
                                          <p:spTgt spid="1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wipe(down)">
                                      <p:cBhvr>
                                        <p:cTn id="89" dur="500"/>
                                        <p:tgtEl>
                                          <p:spTgt spid="42"/>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down)">
                                      <p:cBhvr>
                                        <p:cTn id="92" dur="500"/>
                                        <p:tgtEl>
                                          <p:spTgt spid="44"/>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down)">
                                      <p:cBhvr>
                                        <p:cTn id="95" dur="500"/>
                                        <p:tgtEl>
                                          <p:spTgt spid="4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wipe(down)">
                                      <p:cBhvr>
                                        <p:cTn id="98" dur="500"/>
                                        <p:tgtEl>
                                          <p:spTgt spid="4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down)">
                                      <p:cBhvr>
                                        <p:cTn id="103" dur="500"/>
                                        <p:tgtEl>
                                          <p:spTgt spid="22"/>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4"/>
                                        </p:tgtEl>
                                        <p:attrNameLst>
                                          <p:attrName>style.visibility</p:attrName>
                                        </p:attrNameLst>
                                      </p:cBhvr>
                                      <p:to>
                                        <p:strVal val="visible"/>
                                      </p:to>
                                    </p:set>
                                    <p:animEffect transition="in" filter="wipe(down)">
                                      <p:cBhvr>
                                        <p:cTn id="106" dur="500"/>
                                        <p:tgtEl>
                                          <p:spTgt spid="1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down)">
                                      <p:cBhvr>
                                        <p:cTn id="111" dur="500"/>
                                        <p:tgtEl>
                                          <p:spTgt spid="1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down)">
                                      <p:cBhvr>
                                        <p:cTn id="116" dur="500"/>
                                        <p:tgtEl>
                                          <p:spTgt spid="1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20"/>
                                        </p:tgtEl>
                                        <p:attrNameLst>
                                          <p:attrName>style.visibility</p:attrName>
                                        </p:attrNameLst>
                                      </p:cBhvr>
                                      <p:to>
                                        <p:strVal val="visible"/>
                                      </p:to>
                                    </p:set>
                                    <p:animEffect transition="in" filter="wipe(down)">
                                      <p:cBhvr>
                                        <p:cTn id="121" dur="500"/>
                                        <p:tgtEl>
                                          <p:spTgt spid="20"/>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9"/>
                                        </p:tgtEl>
                                        <p:attrNameLst>
                                          <p:attrName>style.visibility</p:attrName>
                                        </p:attrNameLst>
                                      </p:cBhvr>
                                      <p:to>
                                        <p:strVal val="visible"/>
                                      </p:to>
                                    </p:set>
                                    <p:animEffect transition="in" filter="wipe(down)">
                                      <p:cBhvr>
                                        <p:cTn id="1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p:bldP spid="17" grpId="0"/>
      <p:bldP spid="18" grpId="0"/>
      <p:bldP spid="19" grpId="0"/>
      <p:bldP spid="20" grpId="0" animBg="1"/>
      <p:bldP spid="22" grpId="0"/>
      <p:bldP spid="2" grpId="0"/>
      <p:bldP spid="8" grpId="0" animBg="1"/>
      <p:bldP spid="26" grpId="0" animBg="1"/>
      <p:bldP spid="28" grpId="0"/>
      <p:bldP spid="30" grpId="0"/>
      <p:bldP spid="32" grpId="0"/>
      <p:bldP spid="42" grpId="0" animBg="1"/>
      <p:bldP spid="44" grpId="0"/>
      <p:bldP spid="46" grpId="0" animBg="1"/>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63399" y="65935"/>
            <a:ext cx="782404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Binary Search - Example</a:t>
            </a:r>
          </a:p>
        </p:txBody>
      </p:sp>
      <p:graphicFrame>
        <p:nvGraphicFramePr>
          <p:cNvPr id="7" name="Table 6"/>
          <p:cNvGraphicFramePr>
            <a:graphicFrameLocks noGrp="1"/>
          </p:cNvGraphicFramePr>
          <p:nvPr>
            <p:extLst>
              <p:ext uri="{D42A27DB-BD31-4B8C-83A1-F6EECF244321}">
                <p14:modId xmlns:p14="http://schemas.microsoft.com/office/powerpoint/2010/main" val="1711701601"/>
              </p:ext>
            </p:extLst>
          </p:nvPr>
        </p:nvGraphicFramePr>
        <p:xfrm>
          <a:off x="218941" y="1592222"/>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8" name="Down Arrow 7"/>
          <p:cNvSpPr/>
          <p:nvPr/>
        </p:nvSpPr>
        <p:spPr>
          <a:xfrm>
            <a:off x="2644458" y="1191436"/>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51463" y="822104"/>
            <a:ext cx="856446" cy="369332"/>
          </a:xfrm>
          <a:prstGeom prst="rect">
            <a:avLst/>
          </a:prstGeom>
          <a:noFill/>
        </p:spPr>
        <p:txBody>
          <a:bodyPr wrap="square" rtlCol="0">
            <a:spAutoFit/>
          </a:bodyPr>
          <a:lstStyle/>
          <a:p>
            <a:r>
              <a:rPr lang="en-US" dirty="0"/>
              <a:t>10&lt;50</a:t>
            </a:r>
          </a:p>
        </p:txBody>
      </p:sp>
      <p:graphicFrame>
        <p:nvGraphicFramePr>
          <p:cNvPr id="10" name="Table 9"/>
          <p:cNvGraphicFramePr>
            <a:graphicFrameLocks noGrp="1"/>
          </p:cNvGraphicFramePr>
          <p:nvPr>
            <p:extLst>
              <p:ext uri="{D42A27DB-BD31-4B8C-83A1-F6EECF244321}">
                <p14:modId xmlns:p14="http://schemas.microsoft.com/office/powerpoint/2010/main" val="751242337"/>
              </p:ext>
            </p:extLst>
          </p:nvPr>
        </p:nvGraphicFramePr>
        <p:xfrm>
          <a:off x="386901" y="4160477"/>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1" name="Down Arrow 10"/>
          <p:cNvSpPr/>
          <p:nvPr/>
        </p:nvSpPr>
        <p:spPr>
          <a:xfrm>
            <a:off x="996497" y="3746812"/>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3502" y="3377480"/>
            <a:ext cx="856446" cy="369332"/>
          </a:xfrm>
          <a:prstGeom prst="rect">
            <a:avLst/>
          </a:prstGeom>
          <a:noFill/>
        </p:spPr>
        <p:txBody>
          <a:bodyPr wrap="square" rtlCol="0">
            <a:spAutoFit/>
          </a:bodyPr>
          <a:lstStyle/>
          <a:p>
            <a:r>
              <a:rPr lang="en-US" dirty="0"/>
              <a:t>10&lt;12</a:t>
            </a:r>
          </a:p>
        </p:txBody>
      </p:sp>
      <p:graphicFrame>
        <p:nvGraphicFramePr>
          <p:cNvPr id="13" name="Table 12"/>
          <p:cNvGraphicFramePr>
            <a:graphicFrameLocks noGrp="1"/>
          </p:cNvGraphicFramePr>
          <p:nvPr>
            <p:extLst>
              <p:ext uri="{D42A27DB-BD31-4B8C-83A1-F6EECF244321}">
                <p14:modId xmlns:p14="http://schemas.microsoft.com/office/powerpoint/2010/main" val="3141761525"/>
              </p:ext>
            </p:extLst>
          </p:nvPr>
        </p:nvGraphicFramePr>
        <p:xfrm>
          <a:off x="6763035" y="2663198"/>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4" name="Down Arrow 13"/>
          <p:cNvSpPr/>
          <p:nvPr/>
        </p:nvSpPr>
        <p:spPr>
          <a:xfrm>
            <a:off x="6809180" y="2205648"/>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516185" y="1836316"/>
            <a:ext cx="856446" cy="369332"/>
          </a:xfrm>
          <a:prstGeom prst="rect">
            <a:avLst/>
          </a:prstGeom>
          <a:noFill/>
        </p:spPr>
        <p:txBody>
          <a:bodyPr wrap="square" rtlCol="0">
            <a:spAutoFit/>
          </a:bodyPr>
          <a:lstStyle/>
          <a:p>
            <a:r>
              <a:rPr lang="en-US" dirty="0"/>
              <a:t>10=10</a:t>
            </a:r>
          </a:p>
        </p:txBody>
      </p:sp>
      <p:sp>
        <p:nvSpPr>
          <p:cNvPr id="6" name="TextBox 5"/>
          <p:cNvSpPr txBox="1"/>
          <p:nvPr/>
        </p:nvSpPr>
        <p:spPr>
          <a:xfrm>
            <a:off x="3031359" y="1095568"/>
            <a:ext cx="1674254" cy="369332"/>
          </a:xfrm>
          <a:prstGeom prst="rect">
            <a:avLst/>
          </a:prstGeom>
          <a:noFill/>
        </p:spPr>
        <p:txBody>
          <a:bodyPr wrap="square" rtlCol="0">
            <a:spAutoFit/>
          </a:bodyPr>
          <a:lstStyle/>
          <a:p>
            <a:r>
              <a:rPr lang="en-US" dirty="0"/>
              <a:t>Mid=(0+8)/2=4</a:t>
            </a:r>
          </a:p>
        </p:txBody>
      </p:sp>
      <p:sp>
        <p:nvSpPr>
          <p:cNvPr id="17" name="TextBox 16"/>
          <p:cNvSpPr txBox="1"/>
          <p:nvPr/>
        </p:nvSpPr>
        <p:spPr>
          <a:xfrm>
            <a:off x="1357105" y="3624267"/>
            <a:ext cx="167425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mid=(3+0)/2=1</a:t>
            </a:r>
          </a:p>
        </p:txBody>
      </p:sp>
      <p:sp>
        <p:nvSpPr>
          <p:cNvPr id="18" name="TextBox 17"/>
          <p:cNvSpPr txBox="1"/>
          <p:nvPr/>
        </p:nvSpPr>
        <p:spPr>
          <a:xfrm>
            <a:off x="7331171" y="2157962"/>
            <a:ext cx="934800" cy="369332"/>
          </a:xfrm>
          <a:prstGeom prst="rect">
            <a:avLst/>
          </a:prstGeom>
          <a:noFill/>
        </p:spPr>
        <p:txBody>
          <a:bodyPr wrap="square" rtlCol="0">
            <a:spAutoFit/>
          </a:bodyPr>
          <a:lstStyle/>
          <a:p>
            <a:r>
              <a:rPr lang="en-US" dirty="0"/>
              <a:t>Mid=0</a:t>
            </a:r>
          </a:p>
        </p:txBody>
      </p:sp>
      <p:sp>
        <p:nvSpPr>
          <p:cNvPr id="16" name="Up Arrow 15"/>
          <p:cNvSpPr/>
          <p:nvPr/>
        </p:nvSpPr>
        <p:spPr>
          <a:xfrm>
            <a:off x="412124" y="2340551"/>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18941" y="2714038"/>
            <a:ext cx="566670" cy="369332"/>
          </a:xfrm>
          <a:prstGeom prst="rect">
            <a:avLst/>
          </a:prstGeom>
          <a:noFill/>
        </p:spPr>
        <p:txBody>
          <a:bodyPr wrap="square" rtlCol="0">
            <a:spAutoFit/>
          </a:bodyPr>
          <a:lstStyle/>
          <a:p>
            <a:r>
              <a:rPr lang="en-US" dirty="0"/>
              <a:t>low</a:t>
            </a:r>
          </a:p>
        </p:txBody>
      </p:sp>
      <p:sp>
        <p:nvSpPr>
          <p:cNvPr id="20" name="Down Arrow 19"/>
          <p:cNvSpPr/>
          <p:nvPr/>
        </p:nvSpPr>
        <p:spPr>
          <a:xfrm>
            <a:off x="5306096" y="1191436"/>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157454" y="822104"/>
            <a:ext cx="685266" cy="369332"/>
          </a:xfrm>
          <a:prstGeom prst="rect">
            <a:avLst/>
          </a:prstGeom>
          <a:noFill/>
        </p:spPr>
        <p:txBody>
          <a:bodyPr wrap="square" rtlCol="0">
            <a:spAutoFit/>
          </a:bodyPr>
          <a:lstStyle/>
          <a:p>
            <a:r>
              <a:rPr lang="en-US" dirty="0"/>
              <a:t>high</a:t>
            </a:r>
          </a:p>
        </p:txBody>
      </p:sp>
      <p:sp>
        <p:nvSpPr>
          <p:cNvPr id="23" name="Down Arrow 22"/>
          <p:cNvSpPr/>
          <p:nvPr/>
        </p:nvSpPr>
        <p:spPr>
          <a:xfrm rot="10800000">
            <a:off x="2211399" y="4833373"/>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041289" y="5088038"/>
            <a:ext cx="685266" cy="369332"/>
          </a:xfrm>
          <a:prstGeom prst="rect">
            <a:avLst/>
          </a:prstGeom>
          <a:noFill/>
        </p:spPr>
        <p:txBody>
          <a:bodyPr wrap="square" rtlCol="0">
            <a:spAutoFit/>
          </a:bodyPr>
          <a:lstStyle/>
          <a:p>
            <a:r>
              <a:rPr lang="en-US" dirty="0"/>
              <a:t>high</a:t>
            </a:r>
          </a:p>
        </p:txBody>
      </p:sp>
      <p:sp>
        <p:nvSpPr>
          <p:cNvPr id="25" name="Up Arrow 24"/>
          <p:cNvSpPr/>
          <p:nvPr/>
        </p:nvSpPr>
        <p:spPr>
          <a:xfrm>
            <a:off x="528569" y="4805343"/>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5386" y="5178830"/>
            <a:ext cx="566670" cy="369332"/>
          </a:xfrm>
          <a:prstGeom prst="rect">
            <a:avLst/>
          </a:prstGeom>
          <a:noFill/>
        </p:spPr>
        <p:txBody>
          <a:bodyPr wrap="square" rtlCol="0">
            <a:spAutoFit/>
          </a:bodyPr>
          <a:lstStyle/>
          <a:p>
            <a:r>
              <a:rPr lang="en-US" dirty="0"/>
              <a:t>low</a:t>
            </a:r>
          </a:p>
        </p:txBody>
      </p:sp>
      <p:sp>
        <p:nvSpPr>
          <p:cNvPr id="28" name="TextBox 27"/>
          <p:cNvSpPr txBox="1"/>
          <p:nvPr/>
        </p:nvSpPr>
        <p:spPr>
          <a:xfrm>
            <a:off x="6779119" y="4153136"/>
            <a:ext cx="685266" cy="369332"/>
          </a:xfrm>
          <a:prstGeom prst="rect">
            <a:avLst/>
          </a:prstGeom>
          <a:noFill/>
        </p:spPr>
        <p:txBody>
          <a:bodyPr wrap="square" rtlCol="0">
            <a:spAutoFit/>
          </a:bodyPr>
          <a:lstStyle/>
          <a:p>
            <a:r>
              <a:rPr lang="en-US" dirty="0"/>
              <a:t>high</a:t>
            </a:r>
          </a:p>
        </p:txBody>
      </p:sp>
      <p:sp>
        <p:nvSpPr>
          <p:cNvPr id="29" name="Up Arrow 28"/>
          <p:cNvSpPr/>
          <p:nvPr/>
        </p:nvSpPr>
        <p:spPr>
          <a:xfrm>
            <a:off x="6941448" y="3375402"/>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779119" y="3841127"/>
            <a:ext cx="566670" cy="369332"/>
          </a:xfrm>
          <a:prstGeom prst="rect">
            <a:avLst/>
          </a:prstGeom>
          <a:noFill/>
        </p:spPr>
        <p:txBody>
          <a:bodyPr wrap="square" rtlCol="0">
            <a:spAutoFit/>
          </a:bodyPr>
          <a:lstStyle/>
          <a:p>
            <a:r>
              <a:rPr lang="en-US" dirty="0"/>
              <a:t>low</a:t>
            </a:r>
          </a:p>
        </p:txBody>
      </p:sp>
      <p:sp>
        <p:nvSpPr>
          <p:cNvPr id="21" name="Oval 20"/>
          <p:cNvSpPr/>
          <p:nvPr/>
        </p:nvSpPr>
        <p:spPr>
          <a:xfrm>
            <a:off x="163659" y="919268"/>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Oval 35"/>
          <p:cNvSpPr/>
          <p:nvPr/>
        </p:nvSpPr>
        <p:spPr>
          <a:xfrm>
            <a:off x="199082" y="3199836"/>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Oval 36"/>
          <p:cNvSpPr/>
          <p:nvPr/>
        </p:nvSpPr>
        <p:spPr>
          <a:xfrm>
            <a:off x="6597487" y="1341191"/>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1" name="TextBox 30"/>
          <p:cNvSpPr txBox="1"/>
          <p:nvPr/>
        </p:nvSpPr>
        <p:spPr>
          <a:xfrm>
            <a:off x="6789420" y="4897508"/>
            <a:ext cx="437642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N=8, Total number of comparisons = 3 (log</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8)</a:t>
            </a:r>
          </a:p>
        </p:txBody>
      </p:sp>
      <p:sp>
        <p:nvSpPr>
          <p:cNvPr id="2" name="TextBox 1">
            <a:extLst>
              <a:ext uri="{FF2B5EF4-FFF2-40B4-BE49-F238E27FC236}">
                <a16:creationId xmlns:a16="http://schemas.microsoft.com/office/drawing/2014/main" id="{48613A22-649C-4C9E-8883-75E1F158312C}"/>
              </a:ext>
            </a:extLst>
          </p:cNvPr>
          <p:cNvSpPr txBox="1"/>
          <p:nvPr/>
        </p:nvSpPr>
        <p:spPr>
          <a:xfrm>
            <a:off x="1048278" y="795566"/>
            <a:ext cx="87656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 = 10</a:t>
            </a:r>
          </a:p>
        </p:txBody>
      </p:sp>
      <p:sp>
        <p:nvSpPr>
          <p:cNvPr id="3" name="Footer Placeholder 2">
            <a:extLst>
              <a:ext uri="{FF2B5EF4-FFF2-40B4-BE49-F238E27FC236}">
                <a16:creationId xmlns:a16="http://schemas.microsoft.com/office/drawing/2014/main" id="{4C2A0E58-F788-49CF-A8C9-8B02EFB0758D}"/>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919DCEED-CC35-4B87-A164-774451AB8679}"/>
              </a:ext>
            </a:extLst>
          </p:cNvPr>
          <p:cNvSpPr>
            <a:spLocks noGrp="1"/>
          </p:cNvSpPr>
          <p:nvPr>
            <p:ph type="sldNum" sz="quarter" idx="12"/>
          </p:nvPr>
        </p:nvSpPr>
        <p:spPr/>
        <p:txBody>
          <a:bodyPr/>
          <a:lstStyle/>
          <a:p>
            <a:fld id="{11B1A458-33C9-4BF4-B91A-A10851AC5830}" type="slidenum">
              <a:rPr lang="en-IN" smtClean="0"/>
              <a:t>13</a:t>
            </a:fld>
            <a:endParaRPr lang="en-IN"/>
          </a:p>
        </p:txBody>
      </p:sp>
    </p:spTree>
    <p:extLst>
      <p:ext uri="{BB962C8B-B14F-4D97-AF65-F5344CB8AC3E}">
        <p14:creationId xmlns:p14="http://schemas.microsoft.com/office/powerpoint/2010/main" val="24573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down)">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down)">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arn(inVertical)">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500"/>
                                        <p:tgtEl>
                                          <p:spTgt spid="2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down)">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down)">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down)">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barn(inVertical)">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down)">
                                      <p:cBhvr>
                                        <p:cTn id="95" dur="500"/>
                                        <p:tgtEl>
                                          <p:spTgt spid="1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down)">
                                      <p:cBhvr>
                                        <p:cTn id="103" dur="500"/>
                                        <p:tgtEl>
                                          <p:spTgt spid="28"/>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down)">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4"/>
                                        </p:tgtEl>
                                        <p:attrNameLst>
                                          <p:attrName>style.visibility</p:attrName>
                                        </p:attrNameLst>
                                      </p:cBhvr>
                                      <p:to>
                                        <p:strVal val="visible"/>
                                      </p:to>
                                    </p:set>
                                    <p:animEffect transition="in" filter="wipe(down)">
                                      <p:cBhvr>
                                        <p:cTn id="111" dur="500"/>
                                        <p:tgtEl>
                                          <p:spTgt spid="1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down)">
                                      <p:cBhvr>
                                        <p:cTn id="116" dur="500"/>
                                        <p:tgtEl>
                                          <p:spTgt spid="18"/>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15"/>
                                        </p:tgtEl>
                                        <p:attrNameLst>
                                          <p:attrName>style.visibility</p:attrName>
                                        </p:attrNameLst>
                                      </p:cBhvr>
                                      <p:to>
                                        <p:strVal val="visible"/>
                                      </p:to>
                                    </p:set>
                                    <p:animEffect transition="in" filter="wipe(down)">
                                      <p:cBhvr>
                                        <p:cTn id="119" dur="500"/>
                                        <p:tgtEl>
                                          <p:spTgt spid="1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wipe(down)">
                                      <p:cBhvr>
                                        <p:cTn id="1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4" grpId="0" animBg="1"/>
      <p:bldP spid="15" grpId="0"/>
      <p:bldP spid="17" grpId="0"/>
      <p:bldP spid="18" grpId="0"/>
      <p:bldP spid="16" grpId="0" animBg="1"/>
      <p:bldP spid="19" grpId="0"/>
      <p:bldP spid="20" grpId="0" animBg="1"/>
      <p:bldP spid="22" grpId="0"/>
      <p:bldP spid="23" grpId="0" animBg="1"/>
      <p:bldP spid="24" grpId="0"/>
      <p:bldP spid="25" grpId="0" animBg="1"/>
      <p:bldP spid="26" grpId="0"/>
      <p:bldP spid="28" grpId="0"/>
      <p:bldP spid="29" grpId="0" animBg="1"/>
      <p:bldP spid="30" grpId="0"/>
      <p:bldP spid="21" grpId="0" animBg="1"/>
      <p:bldP spid="36" grpId="0" animBg="1"/>
      <p:bldP spid="37" grpId="0" animBg="1"/>
      <p:bldP spid="31"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63399" y="65935"/>
            <a:ext cx="782404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Binary Search - Example</a:t>
            </a:r>
          </a:p>
        </p:txBody>
      </p:sp>
      <p:graphicFrame>
        <p:nvGraphicFramePr>
          <p:cNvPr id="7" name="Table 6"/>
          <p:cNvGraphicFramePr>
            <a:graphicFrameLocks noGrp="1"/>
          </p:cNvGraphicFramePr>
          <p:nvPr/>
        </p:nvGraphicFramePr>
        <p:xfrm>
          <a:off x="218941" y="1592222"/>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8" name="Down Arrow 7"/>
          <p:cNvSpPr/>
          <p:nvPr/>
        </p:nvSpPr>
        <p:spPr>
          <a:xfrm>
            <a:off x="2644458" y="1191436"/>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51463" y="822104"/>
            <a:ext cx="856446" cy="369332"/>
          </a:xfrm>
          <a:prstGeom prst="rect">
            <a:avLst/>
          </a:prstGeom>
          <a:noFill/>
        </p:spPr>
        <p:txBody>
          <a:bodyPr wrap="square" rtlCol="0">
            <a:spAutoFit/>
          </a:bodyPr>
          <a:lstStyle/>
          <a:p>
            <a:r>
              <a:rPr lang="en-US" dirty="0"/>
              <a:t>8 &lt; 50</a:t>
            </a:r>
          </a:p>
        </p:txBody>
      </p:sp>
      <p:graphicFrame>
        <p:nvGraphicFramePr>
          <p:cNvPr id="10" name="Table 9"/>
          <p:cNvGraphicFramePr>
            <a:graphicFrameLocks noGrp="1"/>
          </p:cNvGraphicFramePr>
          <p:nvPr/>
        </p:nvGraphicFramePr>
        <p:xfrm>
          <a:off x="386901" y="4160477"/>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1" name="Down Arrow 10"/>
          <p:cNvSpPr/>
          <p:nvPr/>
        </p:nvSpPr>
        <p:spPr>
          <a:xfrm>
            <a:off x="996497" y="3746812"/>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03502" y="3377480"/>
            <a:ext cx="856446" cy="369332"/>
          </a:xfrm>
          <a:prstGeom prst="rect">
            <a:avLst/>
          </a:prstGeom>
          <a:noFill/>
        </p:spPr>
        <p:txBody>
          <a:bodyPr wrap="square" rtlCol="0">
            <a:spAutoFit/>
          </a:bodyPr>
          <a:lstStyle/>
          <a:p>
            <a:r>
              <a:rPr lang="en-US" dirty="0"/>
              <a:t>8 &lt; 12</a:t>
            </a:r>
          </a:p>
        </p:txBody>
      </p:sp>
      <p:graphicFrame>
        <p:nvGraphicFramePr>
          <p:cNvPr id="13" name="Table 12"/>
          <p:cNvGraphicFramePr>
            <a:graphicFrameLocks noGrp="1"/>
          </p:cNvGraphicFramePr>
          <p:nvPr/>
        </p:nvGraphicFramePr>
        <p:xfrm>
          <a:off x="6763035" y="2663198"/>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4" name="Down Arrow 13"/>
          <p:cNvSpPr/>
          <p:nvPr/>
        </p:nvSpPr>
        <p:spPr>
          <a:xfrm>
            <a:off x="6809180" y="2205648"/>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516185" y="1836316"/>
            <a:ext cx="856446" cy="369332"/>
          </a:xfrm>
          <a:prstGeom prst="rect">
            <a:avLst/>
          </a:prstGeom>
          <a:noFill/>
        </p:spPr>
        <p:txBody>
          <a:bodyPr wrap="square" rtlCol="0">
            <a:spAutoFit/>
          </a:bodyPr>
          <a:lstStyle/>
          <a:p>
            <a:r>
              <a:rPr lang="en-US" dirty="0"/>
              <a:t>8 &lt; 10</a:t>
            </a:r>
          </a:p>
        </p:txBody>
      </p:sp>
      <p:sp>
        <p:nvSpPr>
          <p:cNvPr id="6" name="TextBox 5"/>
          <p:cNvSpPr txBox="1"/>
          <p:nvPr/>
        </p:nvSpPr>
        <p:spPr>
          <a:xfrm>
            <a:off x="3031359" y="1095568"/>
            <a:ext cx="1674254" cy="369332"/>
          </a:xfrm>
          <a:prstGeom prst="rect">
            <a:avLst/>
          </a:prstGeom>
          <a:noFill/>
        </p:spPr>
        <p:txBody>
          <a:bodyPr wrap="square" rtlCol="0">
            <a:spAutoFit/>
          </a:bodyPr>
          <a:lstStyle/>
          <a:p>
            <a:r>
              <a:rPr lang="en-US" dirty="0"/>
              <a:t>Mid=(0+8)/2=4</a:t>
            </a:r>
          </a:p>
        </p:txBody>
      </p:sp>
      <p:sp>
        <p:nvSpPr>
          <p:cNvPr id="17" name="TextBox 16"/>
          <p:cNvSpPr txBox="1"/>
          <p:nvPr/>
        </p:nvSpPr>
        <p:spPr>
          <a:xfrm>
            <a:off x="1357105" y="3624267"/>
            <a:ext cx="167425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mid=(3+0)/2=1</a:t>
            </a:r>
          </a:p>
        </p:txBody>
      </p:sp>
      <p:sp>
        <p:nvSpPr>
          <p:cNvPr id="18" name="TextBox 17"/>
          <p:cNvSpPr txBox="1"/>
          <p:nvPr/>
        </p:nvSpPr>
        <p:spPr>
          <a:xfrm>
            <a:off x="7331171" y="2157962"/>
            <a:ext cx="934800" cy="369332"/>
          </a:xfrm>
          <a:prstGeom prst="rect">
            <a:avLst/>
          </a:prstGeom>
          <a:noFill/>
        </p:spPr>
        <p:txBody>
          <a:bodyPr wrap="square" rtlCol="0">
            <a:spAutoFit/>
          </a:bodyPr>
          <a:lstStyle/>
          <a:p>
            <a:r>
              <a:rPr lang="en-US" dirty="0"/>
              <a:t>Mid=0</a:t>
            </a:r>
          </a:p>
        </p:txBody>
      </p:sp>
      <p:sp>
        <p:nvSpPr>
          <p:cNvPr id="16" name="Up Arrow 15"/>
          <p:cNvSpPr/>
          <p:nvPr/>
        </p:nvSpPr>
        <p:spPr>
          <a:xfrm>
            <a:off x="412124" y="2340551"/>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18941" y="2714038"/>
            <a:ext cx="566670" cy="369332"/>
          </a:xfrm>
          <a:prstGeom prst="rect">
            <a:avLst/>
          </a:prstGeom>
          <a:noFill/>
        </p:spPr>
        <p:txBody>
          <a:bodyPr wrap="square" rtlCol="0">
            <a:spAutoFit/>
          </a:bodyPr>
          <a:lstStyle/>
          <a:p>
            <a:r>
              <a:rPr lang="en-US" dirty="0"/>
              <a:t>low</a:t>
            </a:r>
          </a:p>
        </p:txBody>
      </p:sp>
      <p:sp>
        <p:nvSpPr>
          <p:cNvPr id="20" name="Down Arrow 19"/>
          <p:cNvSpPr/>
          <p:nvPr/>
        </p:nvSpPr>
        <p:spPr>
          <a:xfrm>
            <a:off x="5306096" y="1191436"/>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157454" y="822104"/>
            <a:ext cx="685266" cy="369332"/>
          </a:xfrm>
          <a:prstGeom prst="rect">
            <a:avLst/>
          </a:prstGeom>
          <a:noFill/>
        </p:spPr>
        <p:txBody>
          <a:bodyPr wrap="square" rtlCol="0">
            <a:spAutoFit/>
          </a:bodyPr>
          <a:lstStyle/>
          <a:p>
            <a:r>
              <a:rPr lang="en-US" dirty="0"/>
              <a:t>high</a:t>
            </a:r>
          </a:p>
        </p:txBody>
      </p:sp>
      <p:sp>
        <p:nvSpPr>
          <p:cNvPr id="23" name="Down Arrow 22"/>
          <p:cNvSpPr/>
          <p:nvPr/>
        </p:nvSpPr>
        <p:spPr>
          <a:xfrm rot="10800000">
            <a:off x="2211399" y="4833373"/>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041289" y="5088038"/>
            <a:ext cx="685266" cy="369332"/>
          </a:xfrm>
          <a:prstGeom prst="rect">
            <a:avLst/>
          </a:prstGeom>
          <a:noFill/>
        </p:spPr>
        <p:txBody>
          <a:bodyPr wrap="square" rtlCol="0">
            <a:spAutoFit/>
          </a:bodyPr>
          <a:lstStyle/>
          <a:p>
            <a:r>
              <a:rPr lang="en-US" dirty="0"/>
              <a:t>high</a:t>
            </a:r>
          </a:p>
        </p:txBody>
      </p:sp>
      <p:sp>
        <p:nvSpPr>
          <p:cNvPr id="25" name="Up Arrow 24"/>
          <p:cNvSpPr/>
          <p:nvPr/>
        </p:nvSpPr>
        <p:spPr>
          <a:xfrm>
            <a:off x="528569" y="4805343"/>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5386" y="5178830"/>
            <a:ext cx="566670" cy="369332"/>
          </a:xfrm>
          <a:prstGeom prst="rect">
            <a:avLst/>
          </a:prstGeom>
          <a:noFill/>
        </p:spPr>
        <p:txBody>
          <a:bodyPr wrap="square" rtlCol="0">
            <a:spAutoFit/>
          </a:bodyPr>
          <a:lstStyle/>
          <a:p>
            <a:r>
              <a:rPr lang="en-US" dirty="0"/>
              <a:t>low</a:t>
            </a:r>
          </a:p>
        </p:txBody>
      </p:sp>
      <p:sp>
        <p:nvSpPr>
          <p:cNvPr id="28" name="TextBox 27"/>
          <p:cNvSpPr txBox="1"/>
          <p:nvPr/>
        </p:nvSpPr>
        <p:spPr>
          <a:xfrm>
            <a:off x="6779119" y="4153136"/>
            <a:ext cx="685266" cy="369332"/>
          </a:xfrm>
          <a:prstGeom prst="rect">
            <a:avLst/>
          </a:prstGeom>
          <a:noFill/>
        </p:spPr>
        <p:txBody>
          <a:bodyPr wrap="square" rtlCol="0">
            <a:spAutoFit/>
          </a:bodyPr>
          <a:lstStyle/>
          <a:p>
            <a:r>
              <a:rPr lang="en-US" dirty="0"/>
              <a:t>high</a:t>
            </a:r>
          </a:p>
        </p:txBody>
      </p:sp>
      <p:sp>
        <p:nvSpPr>
          <p:cNvPr id="29" name="Up Arrow 28"/>
          <p:cNvSpPr/>
          <p:nvPr/>
        </p:nvSpPr>
        <p:spPr>
          <a:xfrm>
            <a:off x="6941448" y="3375402"/>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779119" y="3841127"/>
            <a:ext cx="566670" cy="369332"/>
          </a:xfrm>
          <a:prstGeom prst="rect">
            <a:avLst/>
          </a:prstGeom>
          <a:noFill/>
        </p:spPr>
        <p:txBody>
          <a:bodyPr wrap="square" rtlCol="0">
            <a:spAutoFit/>
          </a:bodyPr>
          <a:lstStyle/>
          <a:p>
            <a:r>
              <a:rPr lang="en-US" dirty="0"/>
              <a:t>low</a:t>
            </a:r>
          </a:p>
        </p:txBody>
      </p:sp>
      <p:sp>
        <p:nvSpPr>
          <p:cNvPr id="21" name="Oval 20"/>
          <p:cNvSpPr/>
          <p:nvPr/>
        </p:nvSpPr>
        <p:spPr>
          <a:xfrm>
            <a:off x="163659" y="919268"/>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Oval 35"/>
          <p:cNvSpPr/>
          <p:nvPr/>
        </p:nvSpPr>
        <p:spPr>
          <a:xfrm>
            <a:off x="199082" y="3199836"/>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Oval 36"/>
          <p:cNvSpPr/>
          <p:nvPr/>
        </p:nvSpPr>
        <p:spPr>
          <a:xfrm>
            <a:off x="6597487" y="1341191"/>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1" name="TextBox 30"/>
          <p:cNvSpPr txBox="1"/>
          <p:nvPr/>
        </p:nvSpPr>
        <p:spPr>
          <a:xfrm>
            <a:off x="7213960" y="5737264"/>
            <a:ext cx="418555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N=8, Total number of comparisons = 3 (log</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8)</a:t>
            </a:r>
          </a:p>
        </p:txBody>
      </p:sp>
      <p:sp>
        <p:nvSpPr>
          <p:cNvPr id="2" name="TextBox 1">
            <a:extLst>
              <a:ext uri="{FF2B5EF4-FFF2-40B4-BE49-F238E27FC236}">
                <a16:creationId xmlns:a16="http://schemas.microsoft.com/office/drawing/2014/main" id="{48613A22-649C-4C9E-8883-75E1F158312C}"/>
              </a:ext>
            </a:extLst>
          </p:cNvPr>
          <p:cNvSpPr txBox="1"/>
          <p:nvPr/>
        </p:nvSpPr>
        <p:spPr>
          <a:xfrm>
            <a:off x="1048278" y="795566"/>
            <a:ext cx="87656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 = 8</a:t>
            </a:r>
          </a:p>
        </p:txBody>
      </p:sp>
      <p:sp>
        <p:nvSpPr>
          <p:cNvPr id="32" name="Oval 31">
            <a:extLst>
              <a:ext uri="{FF2B5EF4-FFF2-40B4-BE49-F238E27FC236}">
                <a16:creationId xmlns:a16="http://schemas.microsoft.com/office/drawing/2014/main" id="{73718C6E-DEE5-44AC-966E-F99B74C8A889}"/>
              </a:ext>
            </a:extLst>
          </p:cNvPr>
          <p:cNvSpPr/>
          <p:nvPr/>
        </p:nvSpPr>
        <p:spPr>
          <a:xfrm>
            <a:off x="6597487" y="4620480"/>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3" name="TextBox 32">
            <a:extLst>
              <a:ext uri="{FF2B5EF4-FFF2-40B4-BE49-F238E27FC236}">
                <a16:creationId xmlns:a16="http://schemas.microsoft.com/office/drawing/2014/main" id="{5F8897E7-1413-44C9-A0B1-1190ABD8A424}"/>
              </a:ext>
            </a:extLst>
          </p:cNvPr>
          <p:cNvSpPr txBox="1"/>
          <p:nvPr/>
        </p:nvSpPr>
        <p:spPr>
          <a:xfrm>
            <a:off x="7213961" y="4717491"/>
            <a:ext cx="1041231" cy="369332"/>
          </a:xfrm>
          <a:prstGeom prst="rect">
            <a:avLst/>
          </a:prstGeom>
          <a:noFill/>
        </p:spPr>
        <p:txBody>
          <a:bodyPr wrap="square" rtlCol="0">
            <a:spAutoFit/>
          </a:bodyPr>
          <a:lstStyle/>
          <a:p>
            <a:r>
              <a:rPr lang="en-US" dirty="0"/>
              <a:t>Low = 0</a:t>
            </a:r>
          </a:p>
        </p:txBody>
      </p:sp>
      <p:sp>
        <p:nvSpPr>
          <p:cNvPr id="34" name="TextBox 33">
            <a:extLst>
              <a:ext uri="{FF2B5EF4-FFF2-40B4-BE49-F238E27FC236}">
                <a16:creationId xmlns:a16="http://schemas.microsoft.com/office/drawing/2014/main" id="{A49D9D36-4F46-4BF2-9622-5959D87CAC58}"/>
              </a:ext>
            </a:extLst>
          </p:cNvPr>
          <p:cNvSpPr txBox="1"/>
          <p:nvPr/>
        </p:nvSpPr>
        <p:spPr>
          <a:xfrm>
            <a:off x="8265971" y="4717491"/>
            <a:ext cx="1120625" cy="369332"/>
          </a:xfrm>
          <a:prstGeom prst="rect">
            <a:avLst/>
          </a:prstGeom>
          <a:noFill/>
        </p:spPr>
        <p:txBody>
          <a:bodyPr wrap="square" rtlCol="0">
            <a:spAutoFit/>
          </a:bodyPr>
          <a:lstStyle/>
          <a:p>
            <a:r>
              <a:rPr lang="en-US" dirty="0"/>
              <a:t>High = -1</a:t>
            </a:r>
          </a:p>
        </p:txBody>
      </p:sp>
      <p:sp>
        <p:nvSpPr>
          <p:cNvPr id="35" name="TextBox 34">
            <a:extLst>
              <a:ext uri="{FF2B5EF4-FFF2-40B4-BE49-F238E27FC236}">
                <a16:creationId xmlns:a16="http://schemas.microsoft.com/office/drawing/2014/main" id="{AE1F3240-E420-480A-AB77-55C5F036E02D}"/>
              </a:ext>
            </a:extLst>
          </p:cNvPr>
          <p:cNvSpPr txBox="1"/>
          <p:nvPr/>
        </p:nvSpPr>
        <p:spPr>
          <a:xfrm>
            <a:off x="1690782" y="3106809"/>
            <a:ext cx="1041231" cy="369332"/>
          </a:xfrm>
          <a:prstGeom prst="rect">
            <a:avLst/>
          </a:prstGeom>
          <a:noFill/>
        </p:spPr>
        <p:txBody>
          <a:bodyPr wrap="square" rtlCol="0">
            <a:spAutoFit/>
          </a:bodyPr>
          <a:lstStyle/>
          <a:p>
            <a:r>
              <a:rPr lang="en-US" dirty="0"/>
              <a:t>Low = 0</a:t>
            </a:r>
          </a:p>
        </p:txBody>
      </p:sp>
      <p:sp>
        <p:nvSpPr>
          <p:cNvPr id="38" name="TextBox 37">
            <a:extLst>
              <a:ext uri="{FF2B5EF4-FFF2-40B4-BE49-F238E27FC236}">
                <a16:creationId xmlns:a16="http://schemas.microsoft.com/office/drawing/2014/main" id="{BA18F105-074B-4810-A4D6-AC9094EF184E}"/>
              </a:ext>
            </a:extLst>
          </p:cNvPr>
          <p:cNvSpPr txBox="1"/>
          <p:nvPr/>
        </p:nvSpPr>
        <p:spPr>
          <a:xfrm>
            <a:off x="2742792" y="3106809"/>
            <a:ext cx="1120625" cy="369332"/>
          </a:xfrm>
          <a:prstGeom prst="rect">
            <a:avLst/>
          </a:prstGeom>
          <a:noFill/>
        </p:spPr>
        <p:txBody>
          <a:bodyPr wrap="square" rtlCol="0">
            <a:spAutoFit/>
          </a:bodyPr>
          <a:lstStyle/>
          <a:p>
            <a:r>
              <a:rPr lang="en-US" dirty="0"/>
              <a:t>High = 3</a:t>
            </a:r>
          </a:p>
        </p:txBody>
      </p:sp>
      <p:sp>
        <p:nvSpPr>
          <p:cNvPr id="39" name="TextBox 38">
            <a:extLst>
              <a:ext uri="{FF2B5EF4-FFF2-40B4-BE49-F238E27FC236}">
                <a16:creationId xmlns:a16="http://schemas.microsoft.com/office/drawing/2014/main" id="{046B7390-2481-4AB2-9C2E-BFBE442A380E}"/>
              </a:ext>
            </a:extLst>
          </p:cNvPr>
          <p:cNvSpPr txBox="1"/>
          <p:nvPr/>
        </p:nvSpPr>
        <p:spPr>
          <a:xfrm>
            <a:off x="7512138" y="1365782"/>
            <a:ext cx="1041231" cy="369332"/>
          </a:xfrm>
          <a:prstGeom prst="rect">
            <a:avLst/>
          </a:prstGeom>
          <a:noFill/>
        </p:spPr>
        <p:txBody>
          <a:bodyPr wrap="square" rtlCol="0">
            <a:spAutoFit/>
          </a:bodyPr>
          <a:lstStyle/>
          <a:p>
            <a:r>
              <a:rPr lang="en-US" dirty="0"/>
              <a:t>Low = 0</a:t>
            </a:r>
          </a:p>
        </p:txBody>
      </p:sp>
      <p:sp>
        <p:nvSpPr>
          <p:cNvPr id="40" name="TextBox 39">
            <a:extLst>
              <a:ext uri="{FF2B5EF4-FFF2-40B4-BE49-F238E27FC236}">
                <a16:creationId xmlns:a16="http://schemas.microsoft.com/office/drawing/2014/main" id="{85D392B0-A4E0-406F-9664-2F3E756AF6B9}"/>
              </a:ext>
            </a:extLst>
          </p:cNvPr>
          <p:cNvSpPr txBox="1"/>
          <p:nvPr/>
        </p:nvSpPr>
        <p:spPr>
          <a:xfrm>
            <a:off x="8564148" y="1365782"/>
            <a:ext cx="1120625" cy="369332"/>
          </a:xfrm>
          <a:prstGeom prst="rect">
            <a:avLst/>
          </a:prstGeom>
          <a:noFill/>
        </p:spPr>
        <p:txBody>
          <a:bodyPr wrap="square" rtlCol="0">
            <a:spAutoFit/>
          </a:bodyPr>
          <a:lstStyle/>
          <a:p>
            <a:r>
              <a:rPr lang="en-US" dirty="0"/>
              <a:t>High = 0</a:t>
            </a:r>
          </a:p>
        </p:txBody>
      </p:sp>
      <p:sp>
        <p:nvSpPr>
          <p:cNvPr id="41" name="TextBox 40">
            <a:extLst>
              <a:ext uri="{FF2B5EF4-FFF2-40B4-BE49-F238E27FC236}">
                <a16:creationId xmlns:a16="http://schemas.microsoft.com/office/drawing/2014/main" id="{68AE9FA0-7521-4F94-828C-2D1FB35C554C}"/>
              </a:ext>
            </a:extLst>
          </p:cNvPr>
          <p:cNvSpPr txBox="1"/>
          <p:nvPr/>
        </p:nvSpPr>
        <p:spPr>
          <a:xfrm>
            <a:off x="7274523" y="5086060"/>
            <a:ext cx="45820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 elements to search, so element not fund</a:t>
            </a:r>
          </a:p>
        </p:txBody>
      </p:sp>
      <p:sp>
        <p:nvSpPr>
          <p:cNvPr id="3" name="Footer Placeholder 2">
            <a:extLst>
              <a:ext uri="{FF2B5EF4-FFF2-40B4-BE49-F238E27FC236}">
                <a16:creationId xmlns:a16="http://schemas.microsoft.com/office/drawing/2014/main" id="{01EE8F50-B1FF-4162-AB1E-E5CE40396EA4}"/>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34EE4120-AB3B-4AB2-B27D-DB99415FC556}"/>
              </a:ext>
            </a:extLst>
          </p:cNvPr>
          <p:cNvSpPr>
            <a:spLocks noGrp="1"/>
          </p:cNvSpPr>
          <p:nvPr>
            <p:ph type="sldNum" sz="quarter" idx="12"/>
          </p:nvPr>
        </p:nvSpPr>
        <p:spPr/>
        <p:txBody>
          <a:bodyPr/>
          <a:lstStyle/>
          <a:p>
            <a:fld id="{11B1A458-33C9-4BF4-B91A-A10851AC5830}" type="slidenum">
              <a:rPr lang="en-IN" smtClean="0"/>
              <a:t>14</a:t>
            </a:fld>
            <a:endParaRPr lang="en-IN"/>
          </a:p>
        </p:txBody>
      </p:sp>
    </p:spTree>
    <p:extLst>
      <p:ext uri="{BB962C8B-B14F-4D97-AF65-F5344CB8AC3E}">
        <p14:creationId xmlns:p14="http://schemas.microsoft.com/office/powerpoint/2010/main" val="211028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down)">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down)">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barn(inVertical)">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down)">
                                      <p:cBhvr>
                                        <p:cTn id="69" dur="500"/>
                                        <p:tgtEl>
                                          <p:spTgt spid="25"/>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down)">
                                      <p:cBhvr>
                                        <p:cTn id="75" dur="500"/>
                                        <p:tgtEl>
                                          <p:spTgt spid="24"/>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down)">
                                      <p:cBhvr>
                                        <p:cTn id="83" dur="5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wipe(down)">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wipe(down)">
                                      <p:cBhvr>
                                        <p:cTn id="93" dur="500"/>
                                        <p:tgtEl>
                                          <p:spTgt spid="12"/>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barn(inVertical)">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wipe(down)">
                                      <p:cBhvr>
                                        <p:cTn id="103" dur="500"/>
                                        <p:tgtEl>
                                          <p:spTgt spid="13"/>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down)">
                                      <p:cBhvr>
                                        <p:cTn id="108" dur="500"/>
                                        <p:tgtEl>
                                          <p:spTgt spid="39"/>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wipe(down)">
                                      <p:cBhvr>
                                        <p:cTn id="111" dur="500"/>
                                        <p:tgtEl>
                                          <p:spTgt spid="4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down)">
                                      <p:cBhvr>
                                        <p:cTn id="116" dur="500"/>
                                        <p:tgtEl>
                                          <p:spTgt spid="3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down)">
                                      <p:cBhvr>
                                        <p:cTn id="119" dur="500"/>
                                        <p:tgtEl>
                                          <p:spTgt spid="2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wipe(down)">
                                      <p:cBhvr>
                                        <p:cTn id="122" dur="500"/>
                                        <p:tgtEl>
                                          <p:spTgt spid="2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wipe(down)">
                                      <p:cBhvr>
                                        <p:cTn id="127" dur="500"/>
                                        <p:tgtEl>
                                          <p:spTgt spid="1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18"/>
                                        </p:tgtEl>
                                        <p:attrNameLst>
                                          <p:attrName>style.visibility</p:attrName>
                                        </p:attrNameLst>
                                      </p:cBhvr>
                                      <p:to>
                                        <p:strVal val="visible"/>
                                      </p:to>
                                    </p:set>
                                    <p:animEffect transition="in" filter="wipe(down)">
                                      <p:cBhvr>
                                        <p:cTn id="132" dur="500"/>
                                        <p:tgtEl>
                                          <p:spTgt spid="18"/>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childTnLst>
                    </p:cTn>
                  </p:par>
                  <p:par>
                    <p:cTn id="136" fill="hold">
                      <p:stCondLst>
                        <p:cond delay="indefinite"/>
                      </p:stCondLst>
                      <p:childTnLst>
                        <p:par>
                          <p:cTn id="137" fill="hold">
                            <p:stCondLst>
                              <p:cond delay="0"/>
                            </p:stCondLst>
                            <p:childTnLst>
                              <p:par>
                                <p:cTn id="138" presetID="16" presetClass="entr" presetSubtype="21" fill="hold" grpId="0" nodeType="clickEffect">
                                  <p:stCondLst>
                                    <p:cond delay="0"/>
                                  </p:stCondLst>
                                  <p:childTnLst>
                                    <p:set>
                                      <p:cBhvr>
                                        <p:cTn id="139" dur="1" fill="hold">
                                          <p:stCondLst>
                                            <p:cond delay="0"/>
                                          </p:stCondLst>
                                        </p:cTn>
                                        <p:tgtEl>
                                          <p:spTgt spid="32"/>
                                        </p:tgtEl>
                                        <p:attrNameLst>
                                          <p:attrName>style.visibility</p:attrName>
                                        </p:attrNameLst>
                                      </p:cBhvr>
                                      <p:to>
                                        <p:strVal val="visible"/>
                                      </p:to>
                                    </p:set>
                                    <p:animEffect transition="in" filter="barn(inVertical)">
                                      <p:cBhvr>
                                        <p:cTn id="140" dur="500"/>
                                        <p:tgtEl>
                                          <p:spTgt spid="32"/>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wipe(down)">
                                      <p:cBhvr>
                                        <p:cTn id="145" dur="500"/>
                                        <p:tgtEl>
                                          <p:spTgt spid="33"/>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34"/>
                                        </p:tgtEl>
                                        <p:attrNameLst>
                                          <p:attrName>style.visibility</p:attrName>
                                        </p:attrNameLst>
                                      </p:cBhvr>
                                      <p:to>
                                        <p:strVal val="visible"/>
                                      </p:to>
                                    </p:set>
                                    <p:animEffect transition="in" filter="wipe(down)">
                                      <p:cBhvr>
                                        <p:cTn id="148" dur="500"/>
                                        <p:tgtEl>
                                          <p:spTgt spid="34"/>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41"/>
                                        </p:tgtEl>
                                        <p:attrNameLst>
                                          <p:attrName>style.visibility</p:attrName>
                                        </p:attrNameLst>
                                      </p:cBhvr>
                                      <p:to>
                                        <p:strVal val="visible"/>
                                      </p:to>
                                    </p:set>
                                    <p:animEffect transition="in" filter="wipe(down)">
                                      <p:cBhvr>
                                        <p:cTn id="151" dur="500"/>
                                        <p:tgtEl>
                                          <p:spTgt spid="41"/>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wipe(down)">
                                      <p:cBhvr>
                                        <p:cTn id="1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4" grpId="0" animBg="1"/>
      <p:bldP spid="15" grpId="0"/>
      <p:bldP spid="17" grpId="0"/>
      <p:bldP spid="18" grpId="0"/>
      <p:bldP spid="16" grpId="0" animBg="1"/>
      <p:bldP spid="19" grpId="0"/>
      <p:bldP spid="20" grpId="0" animBg="1"/>
      <p:bldP spid="22" grpId="0"/>
      <p:bldP spid="23" grpId="0" animBg="1"/>
      <p:bldP spid="24" grpId="0"/>
      <p:bldP spid="25" grpId="0" animBg="1"/>
      <p:bldP spid="26" grpId="0"/>
      <p:bldP spid="28" grpId="0"/>
      <p:bldP spid="29" grpId="0" animBg="1"/>
      <p:bldP spid="30" grpId="0"/>
      <p:bldP spid="21" grpId="0" animBg="1"/>
      <p:bldP spid="36" grpId="0" animBg="1"/>
      <p:bldP spid="37" grpId="0" animBg="1"/>
      <p:bldP spid="31" grpId="0"/>
      <p:bldP spid="2" grpId="0"/>
      <p:bldP spid="32" grpId="0" animBg="1"/>
      <p:bldP spid="33" grpId="0"/>
      <p:bldP spid="34" grpId="0"/>
      <p:bldP spid="35" grpId="0"/>
      <p:bldP spid="38" grpId="0"/>
      <p:bldP spid="39"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63399" y="65935"/>
            <a:ext cx="782404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Binary Search - Example</a:t>
            </a:r>
          </a:p>
        </p:txBody>
      </p:sp>
      <p:graphicFrame>
        <p:nvGraphicFramePr>
          <p:cNvPr id="7" name="Table 6"/>
          <p:cNvGraphicFramePr>
            <a:graphicFrameLocks noGrp="1"/>
          </p:cNvGraphicFramePr>
          <p:nvPr/>
        </p:nvGraphicFramePr>
        <p:xfrm>
          <a:off x="218941" y="1592222"/>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8" name="Down Arrow 7"/>
          <p:cNvSpPr/>
          <p:nvPr/>
        </p:nvSpPr>
        <p:spPr>
          <a:xfrm>
            <a:off x="2644458" y="1191436"/>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51462" y="822104"/>
            <a:ext cx="1212831" cy="369332"/>
          </a:xfrm>
          <a:prstGeom prst="rect">
            <a:avLst/>
          </a:prstGeom>
          <a:noFill/>
        </p:spPr>
        <p:txBody>
          <a:bodyPr wrap="square" rtlCol="0">
            <a:spAutoFit/>
          </a:bodyPr>
          <a:lstStyle/>
          <a:p>
            <a:r>
              <a:rPr lang="en-US" dirty="0"/>
              <a:t>80 &gt; 50</a:t>
            </a:r>
          </a:p>
        </p:txBody>
      </p:sp>
      <p:graphicFrame>
        <p:nvGraphicFramePr>
          <p:cNvPr id="10" name="Table 9"/>
          <p:cNvGraphicFramePr>
            <a:graphicFrameLocks noGrp="1"/>
          </p:cNvGraphicFramePr>
          <p:nvPr>
            <p:extLst>
              <p:ext uri="{D42A27DB-BD31-4B8C-83A1-F6EECF244321}">
                <p14:modId xmlns:p14="http://schemas.microsoft.com/office/powerpoint/2010/main" val="2762401270"/>
              </p:ext>
            </p:extLst>
          </p:nvPr>
        </p:nvGraphicFramePr>
        <p:xfrm>
          <a:off x="386901" y="4160477"/>
          <a:ext cx="5306183"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43243">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1" name="Down Arrow 10"/>
          <p:cNvSpPr/>
          <p:nvPr/>
        </p:nvSpPr>
        <p:spPr>
          <a:xfrm>
            <a:off x="3898010" y="3740398"/>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705649" y="3338502"/>
            <a:ext cx="1256495" cy="369332"/>
          </a:xfrm>
          <a:prstGeom prst="rect">
            <a:avLst/>
          </a:prstGeom>
          <a:noFill/>
        </p:spPr>
        <p:txBody>
          <a:bodyPr wrap="square" rtlCol="0">
            <a:spAutoFit/>
          </a:bodyPr>
          <a:lstStyle/>
          <a:p>
            <a:r>
              <a:rPr lang="en-US" dirty="0"/>
              <a:t>80 &gt; 65</a:t>
            </a:r>
          </a:p>
        </p:txBody>
      </p:sp>
      <p:graphicFrame>
        <p:nvGraphicFramePr>
          <p:cNvPr id="13" name="Table 12"/>
          <p:cNvGraphicFramePr>
            <a:graphicFrameLocks noGrp="1"/>
          </p:cNvGraphicFramePr>
          <p:nvPr>
            <p:extLst>
              <p:ext uri="{D42A27DB-BD31-4B8C-83A1-F6EECF244321}">
                <p14:modId xmlns:p14="http://schemas.microsoft.com/office/powerpoint/2010/main" val="2154432091"/>
              </p:ext>
            </p:extLst>
          </p:nvPr>
        </p:nvGraphicFramePr>
        <p:xfrm>
          <a:off x="6349282" y="1673991"/>
          <a:ext cx="5306183"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4" name="Down Arrow 13"/>
          <p:cNvSpPr/>
          <p:nvPr/>
        </p:nvSpPr>
        <p:spPr>
          <a:xfrm>
            <a:off x="10508731" y="1221451"/>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724968" y="1171762"/>
            <a:ext cx="921194" cy="369332"/>
          </a:xfrm>
          <a:prstGeom prst="rect">
            <a:avLst/>
          </a:prstGeom>
          <a:noFill/>
        </p:spPr>
        <p:txBody>
          <a:bodyPr wrap="square" rtlCol="0">
            <a:spAutoFit/>
          </a:bodyPr>
          <a:lstStyle/>
          <a:p>
            <a:r>
              <a:rPr lang="en-US" dirty="0"/>
              <a:t>80 &gt; 78</a:t>
            </a:r>
          </a:p>
        </p:txBody>
      </p:sp>
      <p:sp>
        <p:nvSpPr>
          <p:cNvPr id="6" name="TextBox 5"/>
          <p:cNvSpPr txBox="1"/>
          <p:nvPr/>
        </p:nvSpPr>
        <p:spPr>
          <a:xfrm>
            <a:off x="3031359" y="1095568"/>
            <a:ext cx="1674254" cy="369332"/>
          </a:xfrm>
          <a:prstGeom prst="rect">
            <a:avLst/>
          </a:prstGeom>
          <a:noFill/>
        </p:spPr>
        <p:txBody>
          <a:bodyPr wrap="square" rtlCol="0">
            <a:spAutoFit/>
          </a:bodyPr>
          <a:lstStyle/>
          <a:p>
            <a:r>
              <a:rPr lang="en-US" dirty="0"/>
              <a:t>mid=(0+8)/2=4</a:t>
            </a:r>
          </a:p>
        </p:txBody>
      </p:sp>
      <p:sp>
        <p:nvSpPr>
          <p:cNvPr id="17" name="TextBox 16"/>
          <p:cNvSpPr txBox="1"/>
          <p:nvPr/>
        </p:nvSpPr>
        <p:spPr>
          <a:xfrm>
            <a:off x="4168466" y="3699138"/>
            <a:ext cx="167425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mid=(5+8)/2=6</a:t>
            </a:r>
          </a:p>
        </p:txBody>
      </p:sp>
      <p:sp>
        <p:nvSpPr>
          <p:cNvPr id="16" name="Up Arrow 15"/>
          <p:cNvSpPr/>
          <p:nvPr/>
        </p:nvSpPr>
        <p:spPr>
          <a:xfrm>
            <a:off x="412124" y="2340551"/>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18941" y="2714038"/>
            <a:ext cx="566670" cy="369332"/>
          </a:xfrm>
          <a:prstGeom prst="rect">
            <a:avLst/>
          </a:prstGeom>
          <a:noFill/>
        </p:spPr>
        <p:txBody>
          <a:bodyPr wrap="square" rtlCol="0">
            <a:spAutoFit/>
          </a:bodyPr>
          <a:lstStyle/>
          <a:p>
            <a:r>
              <a:rPr lang="en-US" dirty="0"/>
              <a:t>low</a:t>
            </a:r>
          </a:p>
        </p:txBody>
      </p:sp>
      <p:sp>
        <p:nvSpPr>
          <p:cNvPr id="20" name="Down Arrow 19"/>
          <p:cNvSpPr/>
          <p:nvPr/>
        </p:nvSpPr>
        <p:spPr>
          <a:xfrm>
            <a:off x="5306096" y="1191436"/>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157454" y="822104"/>
            <a:ext cx="685266" cy="369332"/>
          </a:xfrm>
          <a:prstGeom prst="rect">
            <a:avLst/>
          </a:prstGeom>
          <a:noFill/>
        </p:spPr>
        <p:txBody>
          <a:bodyPr wrap="square" rtlCol="0">
            <a:spAutoFit/>
          </a:bodyPr>
          <a:lstStyle/>
          <a:p>
            <a:r>
              <a:rPr lang="en-US" dirty="0"/>
              <a:t>high</a:t>
            </a:r>
          </a:p>
        </p:txBody>
      </p:sp>
      <p:sp>
        <p:nvSpPr>
          <p:cNvPr id="23" name="Down Arrow 22"/>
          <p:cNvSpPr/>
          <p:nvPr/>
        </p:nvSpPr>
        <p:spPr>
          <a:xfrm rot="10800000">
            <a:off x="5486400" y="4596812"/>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350451" y="4919435"/>
            <a:ext cx="685266" cy="369332"/>
          </a:xfrm>
          <a:prstGeom prst="rect">
            <a:avLst/>
          </a:prstGeom>
          <a:noFill/>
        </p:spPr>
        <p:txBody>
          <a:bodyPr wrap="square" rtlCol="0">
            <a:spAutoFit/>
          </a:bodyPr>
          <a:lstStyle/>
          <a:p>
            <a:r>
              <a:rPr lang="en-US" dirty="0"/>
              <a:t>high</a:t>
            </a:r>
          </a:p>
        </p:txBody>
      </p:sp>
      <p:sp>
        <p:nvSpPr>
          <p:cNvPr id="25" name="Up Arrow 24"/>
          <p:cNvSpPr/>
          <p:nvPr/>
        </p:nvSpPr>
        <p:spPr>
          <a:xfrm>
            <a:off x="3618011" y="4545948"/>
            <a:ext cx="180304" cy="540112"/>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466568" y="5035640"/>
            <a:ext cx="566670" cy="369332"/>
          </a:xfrm>
          <a:prstGeom prst="rect">
            <a:avLst/>
          </a:prstGeom>
          <a:noFill/>
        </p:spPr>
        <p:txBody>
          <a:bodyPr wrap="square" rtlCol="0">
            <a:spAutoFit/>
          </a:bodyPr>
          <a:lstStyle/>
          <a:p>
            <a:r>
              <a:rPr lang="en-US" dirty="0"/>
              <a:t>low</a:t>
            </a:r>
          </a:p>
        </p:txBody>
      </p:sp>
      <p:sp>
        <p:nvSpPr>
          <p:cNvPr id="28" name="TextBox 27"/>
          <p:cNvSpPr txBox="1"/>
          <p:nvPr/>
        </p:nvSpPr>
        <p:spPr>
          <a:xfrm>
            <a:off x="11236532" y="2549698"/>
            <a:ext cx="685266" cy="369332"/>
          </a:xfrm>
          <a:prstGeom prst="rect">
            <a:avLst/>
          </a:prstGeom>
          <a:noFill/>
        </p:spPr>
        <p:txBody>
          <a:bodyPr wrap="square" rtlCol="0">
            <a:spAutoFit/>
          </a:bodyPr>
          <a:lstStyle/>
          <a:p>
            <a:r>
              <a:rPr lang="en-US" dirty="0"/>
              <a:t>high</a:t>
            </a:r>
          </a:p>
        </p:txBody>
      </p:sp>
      <p:sp>
        <p:nvSpPr>
          <p:cNvPr id="29" name="Up Arrow 28"/>
          <p:cNvSpPr/>
          <p:nvPr/>
        </p:nvSpPr>
        <p:spPr>
          <a:xfrm>
            <a:off x="10792534" y="2114592"/>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643959" y="2501861"/>
            <a:ext cx="566670" cy="369332"/>
          </a:xfrm>
          <a:prstGeom prst="rect">
            <a:avLst/>
          </a:prstGeom>
          <a:noFill/>
        </p:spPr>
        <p:txBody>
          <a:bodyPr wrap="square" rtlCol="0">
            <a:spAutoFit/>
          </a:bodyPr>
          <a:lstStyle/>
          <a:p>
            <a:r>
              <a:rPr lang="en-US" dirty="0"/>
              <a:t>low</a:t>
            </a:r>
          </a:p>
        </p:txBody>
      </p:sp>
      <p:sp>
        <p:nvSpPr>
          <p:cNvPr id="21" name="Oval 20"/>
          <p:cNvSpPr/>
          <p:nvPr/>
        </p:nvSpPr>
        <p:spPr>
          <a:xfrm>
            <a:off x="163659" y="919268"/>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6" name="Oval 35"/>
          <p:cNvSpPr/>
          <p:nvPr/>
        </p:nvSpPr>
        <p:spPr>
          <a:xfrm>
            <a:off x="199082" y="3199836"/>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Oval 36"/>
          <p:cNvSpPr/>
          <p:nvPr/>
        </p:nvSpPr>
        <p:spPr>
          <a:xfrm>
            <a:off x="6528289" y="983321"/>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 name="TextBox 1">
            <a:extLst>
              <a:ext uri="{FF2B5EF4-FFF2-40B4-BE49-F238E27FC236}">
                <a16:creationId xmlns:a16="http://schemas.microsoft.com/office/drawing/2014/main" id="{48613A22-649C-4C9E-8883-75E1F158312C}"/>
              </a:ext>
            </a:extLst>
          </p:cNvPr>
          <p:cNvSpPr txBox="1"/>
          <p:nvPr/>
        </p:nvSpPr>
        <p:spPr>
          <a:xfrm>
            <a:off x="1048278" y="795566"/>
            <a:ext cx="87656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 = 80</a:t>
            </a:r>
          </a:p>
        </p:txBody>
      </p:sp>
      <p:sp>
        <p:nvSpPr>
          <p:cNvPr id="35" name="TextBox 34">
            <a:extLst>
              <a:ext uri="{FF2B5EF4-FFF2-40B4-BE49-F238E27FC236}">
                <a16:creationId xmlns:a16="http://schemas.microsoft.com/office/drawing/2014/main" id="{AE1F3240-E420-480A-AB77-55C5F036E02D}"/>
              </a:ext>
            </a:extLst>
          </p:cNvPr>
          <p:cNvSpPr txBox="1"/>
          <p:nvPr/>
        </p:nvSpPr>
        <p:spPr>
          <a:xfrm>
            <a:off x="1231642" y="3106809"/>
            <a:ext cx="1500372" cy="369332"/>
          </a:xfrm>
          <a:prstGeom prst="rect">
            <a:avLst/>
          </a:prstGeom>
          <a:noFill/>
        </p:spPr>
        <p:txBody>
          <a:bodyPr wrap="square" rtlCol="0">
            <a:spAutoFit/>
          </a:bodyPr>
          <a:lstStyle/>
          <a:p>
            <a:r>
              <a:rPr lang="en-US" dirty="0"/>
              <a:t>Low = 5</a:t>
            </a:r>
          </a:p>
        </p:txBody>
      </p:sp>
      <p:sp>
        <p:nvSpPr>
          <p:cNvPr id="38" name="TextBox 37">
            <a:extLst>
              <a:ext uri="{FF2B5EF4-FFF2-40B4-BE49-F238E27FC236}">
                <a16:creationId xmlns:a16="http://schemas.microsoft.com/office/drawing/2014/main" id="{BA18F105-074B-4810-A4D6-AC9094EF184E}"/>
              </a:ext>
            </a:extLst>
          </p:cNvPr>
          <p:cNvSpPr txBox="1"/>
          <p:nvPr/>
        </p:nvSpPr>
        <p:spPr>
          <a:xfrm>
            <a:off x="2742792" y="3106809"/>
            <a:ext cx="1595943" cy="369332"/>
          </a:xfrm>
          <a:prstGeom prst="rect">
            <a:avLst/>
          </a:prstGeom>
          <a:noFill/>
        </p:spPr>
        <p:txBody>
          <a:bodyPr wrap="square" rtlCol="0">
            <a:spAutoFit/>
          </a:bodyPr>
          <a:lstStyle/>
          <a:p>
            <a:r>
              <a:rPr lang="en-US" dirty="0"/>
              <a:t>High = 8</a:t>
            </a:r>
          </a:p>
        </p:txBody>
      </p:sp>
      <p:sp>
        <p:nvSpPr>
          <p:cNvPr id="39" name="TextBox 38">
            <a:extLst>
              <a:ext uri="{FF2B5EF4-FFF2-40B4-BE49-F238E27FC236}">
                <a16:creationId xmlns:a16="http://schemas.microsoft.com/office/drawing/2014/main" id="{046B7390-2481-4AB2-9C2E-BFBE442A380E}"/>
              </a:ext>
            </a:extLst>
          </p:cNvPr>
          <p:cNvSpPr txBox="1"/>
          <p:nvPr/>
        </p:nvSpPr>
        <p:spPr>
          <a:xfrm>
            <a:off x="7096795" y="881982"/>
            <a:ext cx="1022124" cy="369332"/>
          </a:xfrm>
          <a:prstGeom prst="rect">
            <a:avLst/>
          </a:prstGeom>
          <a:noFill/>
        </p:spPr>
        <p:txBody>
          <a:bodyPr wrap="square" rtlCol="0">
            <a:spAutoFit/>
          </a:bodyPr>
          <a:lstStyle/>
          <a:p>
            <a:r>
              <a:rPr lang="en-US" dirty="0"/>
              <a:t>Low = 7</a:t>
            </a:r>
          </a:p>
        </p:txBody>
      </p:sp>
      <p:sp>
        <p:nvSpPr>
          <p:cNvPr id="40" name="TextBox 39">
            <a:extLst>
              <a:ext uri="{FF2B5EF4-FFF2-40B4-BE49-F238E27FC236}">
                <a16:creationId xmlns:a16="http://schemas.microsoft.com/office/drawing/2014/main" id="{85D392B0-A4E0-406F-9664-2F3E756AF6B9}"/>
              </a:ext>
            </a:extLst>
          </p:cNvPr>
          <p:cNvSpPr txBox="1"/>
          <p:nvPr/>
        </p:nvSpPr>
        <p:spPr>
          <a:xfrm>
            <a:off x="7885681" y="885531"/>
            <a:ext cx="1017001" cy="369332"/>
          </a:xfrm>
          <a:prstGeom prst="rect">
            <a:avLst/>
          </a:prstGeom>
          <a:noFill/>
        </p:spPr>
        <p:txBody>
          <a:bodyPr wrap="square" rtlCol="0">
            <a:spAutoFit/>
          </a:bodyPr>
          <a:lstStyle/>
          <a:p>
            <a:r>
              <a:rPr lang="en-US" dirty="0"/>
              <a:t>High = 8</a:t>
            </a:r>
          </a:p>
        </p:txBody>
      </p:sp>
      <p:sp>
        <p:nvSpPr>
          <p:cNvPr id="42" name="Up Arrow 24">
            <a:extLst>
              <a:ext uri="{FF2B5EF4-FFF2-40B4-BE49-F238E27FC236}">
                <a16:creationId xmlns:a16="http://schemas.microsoft.com/office/drawing/2014/main" id="{834316AC-433B-41FA-9797-F08BAAEA15BF}"/>
              </a:ext>
            </a:extLst>
          </p:cNvPr>
          <p:cNvSpPr/>
          <p:nvPr/>
        </p:nvSpPr>
        <p:spPr>
          <a:xfrm>
            <a:off x="11398861" y="2050234"/>
            <a:ext cx="180304" cy="540112"/>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F7B573E-7FDB-446D-9142-67F045B0BA6E}"/>
              </a:ext>
            </a:extLst>
          </p:cNvPr>
          <p:cNvSpPr txBox="1"/>
          <p:nvPr/>
        </p:nvSpPr>
        <p:spPr>
          <a:xfrm>
            <a:off x="10060494" y="857786"/>
            <a:ext cx="167425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mid=(7+8)/2=7</a:t>
            </a:r>
          </a:p>
        </p:txBody>
      </p:sp>
      <p:sp>
        <p:nvSpPr>
          <p:cNvPr id="3" name="Footer Placeholder 2">
            <a:extLst>
              <a:ext uri="{FF2B5EF4-FFF2-40B4-BE49-F238E27FC236}">
                <a16:creationId xmlns:a16="http://schemas.microsoft.com/office/drawing/2014/main" id="{F93403C1-C4EE-45E0-B940-44EA5A3BC4BD}"/>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D3351CAE-FD4F-4C1B-8798-8FDDA3B681B1}"/>
              </a:ext>
            </a:extLst>
          </p:cNvPr>
          <p:cNvSpPr>
            <a:spLocks noGrp="1"/>
          </p:cNvSpPr>
          <p:nvPr>
            <p:ph type="sldNum" sz="quarter" idx="12"/>
          </p:nvPr>
        </p:nvSpPr>
        <p:spPr/>
        <p:txBody>
          <a:bodyPr/>
          <a:lstStyle/>
          <a:p>
            <a:fld id="{11B1A458-33C9-4BF4-B91A-A10851AC5830}" type="slidenum">
              <a:rPr lang="en-IN" smtClean="0"/>
              <a:t>15</a:t>
            </a:fld>
            <a:endParaRPr lang="en-IN"/>
          </a:p>
        </p:txBody>
      </p:sp>
    </p:spTree>
    <p:extLst>
      <p:ext uri="{BB962C8B-B14F-4D97-AF65-F5344CB8AC3E}">
        <p14:creationId xmlns:p14="http://schemas.microsoft.com/office/powerpoint/2010/main" val="340966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down)">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down)">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barn(inVertical)">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down)">
                                      <p:cBhvr>
                                        <p:cTn id="69" dur="500"/>
                                        <p:tgtEl>
                                          <p:spTgt spid="25"/>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down)">
                                      <p:cBhvr>
                                        <p:cTn id="75" dur="500"/>
                                        <p:tgtEl>
                                          <p:spTgt spid="24"/>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down)">
                                      <p:cBhvr>
                                        <p:cTn id="83" dur="5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wipe(down)">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wipe(down)">
                                      <p:cBhvr>
                                        <p:cTn id="93" dur="500"/>
                                        <p:tgtEl>
                                          <p:spTgt spid="12"/>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barn(inVertical)">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wipe(down)">
                                      <p:cBhvr>
                                        <p:cTn id="103" dur="500"/>
                                        <p:tgtEl>
                                          <p:spTgt spid="13"/>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down)">
                                      <p:cBhvr>
                                        <p:cTn id="108" dur="500"/>
                                        <p:tgtEl>
                                          <p:spTgt spid="39"/>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wipe(down)">
                                      <p:cBhvr>
                                        <p:cTn id="111" dur="500"/>
                                        <p:tgtEl>
                                          <p:spTgt spid="4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down)">
                                      <p:cBhvr>
                                        <p:cTn id="116" dur="500"/>
                                        <p:tgtEl>
                                          <p:spTgt spid="3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wipe(down)">
                                      <p:cBhvr>
                                        <p:cTn id="119" dur="500"/>
                                        <p:tgtEl>
                                          <p:spTgt spid="2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wipe(down)">
                                      <p:cBhvr>
                                        <p:cTn id="122" dur="500"/>
                                        <p:tgtEl>
                                          <p:spTgt spid="2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wipe(down)">
                                      <p:cBhvr>
                                        <p:cTn id="127" dur="500"/>
                                        <p:tgtEl>
                                          <p:spTgt spid="1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wipe(down)">
                                      <p:cBhvr>
                                        <p:cTn id="130" dur="500"/>
                                        <p:tgtEl>
                                          <p:spTgt spid="1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42"/>
                                        </p:tgtEl>
                                        <p:attrNameLst>
                                          <p:attrName>style.visibility</p:attrName>
                                        </p:attrNameLst>
                                      </p:cBhvr>
                                      <p:to>
                                        <p:strVal val="visible"/>
                                      </p:to>
                                    </p:set>
                                    <p:animEffect transition="in" filter="wipe(down)">
                                      <p:cBhvr>
                                        <p:cTn id="135" dur="500"/>
                                        <p:tgtEl>
                                          <p:spTgt spid="4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3"/>
                                        </p:tgtEl>
                                        <p:attrNameLst>
                                          <p:attrName>style.visibility</p:attrName>
                                        </p:attrNameLst>
                                      </p:cBhvr>
                                      <p:to>
                                        <p:strVal val="visible"/>
                                      </p:to>
                                    </p:set>
                                    <p:animEffect transition="in" filter="wipe(down)">
                                      <p:cBhvr>
                                        <p:cTn id="14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4" grpId="0" animBg="1"/>
      <p:bldP spid="15" grpId="0"/>
      <p:bldP spid="17" grpId="0"/>
      <p:bldP spid="16" grpId="0" animBg="1"/>
      <p:bldP spid="19" grpId="0"/>
      <p:bldP spid="20" grpId="0" animBg="1"/>
      <p:bldP spid="22" grpId="0"/>
      <p:bldP spid="23" grpId="0" animBg="1"/>
      <p:bldP spid="24" grpId="0"/>
      <p:bldP spid="25" grpId="0" animBg="1"/>
      <p:bldP spid="26" grpId="0"/>
      <p:bldP spid="28" grpId="0"/>
      <p:bldP spid="29" grpId="0" animBg="1"/>
      <p:bldP spid="30" grpId="0"/>
      <p:bldP spid="21" grpId="0" animBg="1"/>
      <p:bldP spid="36" grpId="0" animBg="1"/>
      <p:bldP spid="37" grpId="0" animBg="1"/>
      <p:bldP spid="2" grpId="0"/>
      <p:bldP spid="35" grpId="0"/>
      <p:bldP spid="38" grpId="0"/>
      <p:bldP spid="39" grpId="0"/>
      <p:bldP spid="40" grpId="0"/>
      <p:bldP spid="42" grpId="0" animBg="1"/>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63399" y="65935"/>
            <a:ext cx="7824047"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Binary Search - Example</a:t>
            </a:r>
          </a:p>
        </p:txBody>
      </p:sp>
      <p:sp>
        <p:nvSpPr>
          <p:cNvPr id="32" name="Oval 31">
            <a:extLst>
              <a:ext uri="{FF2B5EF4-FFF2-40B4-BE49-F238E27FC236}">
                <a16:creationId xmlns:a16="http://schemas.microsoft.com/office/drawing/2014/main" id="{73718C6E-DEE5-44AC-966E-F99B74C8A889}"/>
              </a:ext>
            </a:extLst>
          </p:cNvPr>
          <p:cNvSpPr/>
          <p:nvPr/>
        </p:nvSpPr>
        <p:spPr>
          <a:xfrm>
            <a:off x="751467" y="1228257"/>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3" name="TextBox 32">
            <a:extLst>
              <a:ext uri="{FF2B5EF4-FFF2-40B4-BE49-F238E27FC236}">
                <a16:creationId xmlns:a16="http://schemas.microsoft.com/office/drawing/2014/main" id="{5F8897E7-1413-44C9-A0B1-1190ABD8A424}"/>
              </a:ext>
            </a:extLst>
          </p:cNvPr>
          <p:cNvSpPr txBox="1"/>
          <p:nvPr/>
        </p:nvSpPr>
        <p:spPr>
          <a:xfrm>
            <a:off x="1420294" y="1212623"/>
            <a:ext cx="1584163" cy="369332"/>
          </a:xfrm>
          <a:prstGeom prst="rect">
            <a:avLst/>
          </a:prstGeom>
          <a:noFill/>
        </p:spPr>
        <p:txBody>
          <a:bodyPr wrap="square" rtlCol="0">
            <a:spAutoFit/>
          </a:bodyPr>
          <a:lstStyle/>
          <a:p>
            <a:r>
              <a:rPr lang="en-US" dirty="0"/>
              <a:t>Low =8 </a:t>
            </a:r>
          </a:p>
        </p:txBody>
      </p:sp>
      <p:sp>
        <p:nvSpPr>
          <p:cNvPr id="34" name="TextBox 33">
            <a:extLst>
              <a:ext uri="{FF2B5EF4-FFF2-40B4-BE49-F238E27FC236}">
                <a16:creationId xmlns:a16="http://schemas.microsoft.com/office/drawing/2014/main" id="{A49D9D36-4F46-4BF2-9622-5959D87CAC58}"/>
              </a:ext>
            </a:extLst>
          </p:cNvPr>
          <p:cNvSpPr txBox="1"/>
          <p:nvPr/>
        </p:nvSpPr>
        <p:spPr>
          <a:xfrm>
            <a:off x="2863398" y="1212266"/>
            <a:ext cx="1773916" cy="369332"/>
          </a:xfrm>
          <a:prstGeom prst="rect">
            <a:avLst/>
          </a:prstGeom>
          <a:noFill/>
        </p:spPr>
        <p:txBody>
          <a:bodyPr wrap="square" rtlCol="0">
            <a:spAutoFit/>
          </a:bodyPr>
          <a:lstStyle/>
          <a:p>
            <a:r>
              <a:rPr lang="en-US" dirty="0"/>
              <a:t>High = 8</a:t>
            </a:r>
          </a:p>
        </p:txBody>
      </p:sp>
      <p:graphicFrame>
        <p:nvGraphicFramePr>
          <p:cNvPr id="52" name="Table 51">
            <a:extLst>
              <a:ext uri="{FF2B5EF4-FFF2-40B4-BE49-F238E27FC236}">
                <a16:creationId xmlns:a16="http://schemas.microsoft.com/office/drawing/2014/main" id="{3C38E8BF-86EC-4DC3-A0B5-0455092ADA0F}"/>
              </a:ext>
            </a:extLst>
          </p:cNvPr>
          <p:cNvGraphicFramePr>
            <a:graphicFrameLocks noGrp="1"/>
          </p:cNvGraphicFramePr>
          <p:nvPr>
            <p:extLst>
              <p:ext uri="{D42A27DB-BD31-4B8C-83A1-F6EECF244321}">
                <p14:modId xmlns:p14="http://schemas.microsoft.com/office/powerpoint/2010/main" val="3426846054"/>
              </p:ext>
            </p:extLst>
          </p:nvPr>
        </p:nvGraphicFramePr>
        <p:xfrm>
          <a:off x="989726" y="2585892"/>
          <a:ext cx="5306183" cy="751429"/>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493244">
                  <a:extLst>
                    <a:ext uri="{9D8B030D-6E8A-4147-A177-3AD203B41FA5}">
                      <a16:colId xmlns:a16="http://schemas.microsoft.com/office/drawing/2014/main" val="20003"/>
                    </a:ext>
                  </a:extLst>
                </a:gridCol>
                <a:gridCol w="697491">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80589">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3" name="Down Arrow 13">
            <a:extLst>
              <a:ext uri="{FF2B5EF4-FFF2-40B4-BE49-F238E27FC236}">
                <a16:creationId xmlns:a16="http://schemas.microsoft.com/office/drawing/2014/main" id="{ACB536EA-25E7-43AB-BAC0-0D9C3E74C707}"/>
              </a:ext>
            </a:extLst>
          </p:cNvPr>
          <p:cNvSpPr/>
          <p:nvPr/>
        </p:nvSpPr>
        <p:spPr>
          <a:xfrm>
            <a:off x="5815692" y="2183091"/>
            <a:ext cx="270456"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8C61260-941B-4CE9-B983-B59C2CF839A1}"/>
              </a:ext>
            </a:extLst>
          </p:cNvPr>
          <p:cNvSpPr txBox="1"/>
          <p:nvPr/>
        </p:nvSpPr>
        <p:spPr>
          <a:xfrm>
            <a:off x="5490323" y="1700569"/>
            <a:ext cx="921194" cy="369332"/>
          </a:xfrm>
          <a:prstGeom prst="rect">
            <a:avLst/>
          </a:prstGeom>
          <a:noFill/>
        </p:spPr>
        <p:txBody>
          <a:bodyPr wrap="square" rtlCol="0">
            <a:spAutoFit/>
          </a:bodyPr>
          <a:lstStyle/>
          <a:p>
            <a:r>
              <a:rPr lang="en-US" dirty="0"/>
              <a:t>80 &lt; 99</a:t>
            </a:r>
          </a:p>
        </p:txBody>
      </p:sp>
      <p:sp>
        <p:nvSpPr>
          <p:cNvPr id="55" name="TextBox 54">
            <a:extLst>
              <a:ext uri="{FF2B5EF4-FFF2-40B4-BE49-F238E27FC236}">
                <a16:creationId xmlns:a16="http://schemas.microsoft.com/office/drawing/2014/main" id="{01D70D92-BC5A-4EC3-BE02-2A0DD08E979B}"/>
              </a:ext>
            </a:extLst>
          </p:cNvPr>
          <p:cNvSpPr txBox="1"/>
          <p:nvPr/>
        </p:nvSpPr>
        <p:spPr>
          <a:xfrm>
            <a:off x="5970020" y="3514736"/>
            <a:ext cx="685266" cy="369332"/>
          </a:xfrm>
          <a:prstGeom prst="rect">
            <a:avLst/>
          </a:prstGeom>
          <a:noFill/>
        </p:spPr>
        <p:txBody>
          <a:bodyPr wrap="square" rtlCol="0">
            <a:spAutoFit/>
          </a:bodyPr>
          <a:lstStyle/>
          <a:p>
            <a:r>
              <a:rPr lang="en-US" dirty="0"/>
              <a:t>high</a:t>
            </a:r>
          </a:p>
        </p:txBody>
      </p:sp>
      <p:sp>
        <p:nvSpPr>
          <p:cNvPr id="56" name="Up Arrow 28">
            <a:extLst>
              <a:ext uri="{FF2B5EF4-FFF2-40B4-BE49-F238E27FC236}">
                <a16:creationId xmlns:a16="http://schemas.microsoft.com/office/drawing/2014/main" id="{ED4FDEAD-4377-4603-8618-9A8FBF50C9FD}"/>
              </a:ext>
            </a:extLst>
          </p:cNvPr>
          <p:cNvSpPr/>
          <p:nvPr/>
        </p:nvSpPr>
        <p:spPr>
          <a:xfrm>
            <a:off x="5632380" y="2961606"/>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A508A970-230E-43B3-BB76-93370C1C13F5}"/>
              </a:ext>
            </a:extLst>
          </p:cNvPr>
          <p:cNvSpPr txBox="1"/>
          <p:nvPr/>
        </p:nvSpPr>
        <p:spPr>
          <a:xfrm>
            <a:off x="5439197" y="3378670"/>
            <a:ext cx="566670" cy="369332"/>
          </a:xfrm>
          <a:prstGeom prst="rect">
            <a:avLst/>
          </a:prstGeom>
          <a:noFill/>
        </p:spPr>
        <p:txBody>
          <a:bodyPr wrap="square" rtlCol="0">
            <a:spAutoFit/>
          </a:bodyPr>
          <a:lstStyle/>
          <a:p>
            <a:r>
              <a:rPr lang="en-US" dirty="0"/>
              <a:t>low</a:t>
            </a:r>
          </a:p>
        </p:txBody>
      </p:sp>
      <p:sp>
        <p:nvSpPr>
          <p:cNvPr id="58" name="Up Arrow 24">
            <a:extLst>
              <a:ext uri="{FF2B5EF4-FFF2-40B4-BE49-F238E27FC236}">
                <a16:creationId xmlns:a16="http://schemas.microsoft.com/office/drawing/2014/main" id="{61BB6976-3950-4669-8A99-D333BD5A2642}"/>
              </a:ext>
            </a:extLst>
          </p:cNvPr>
          <p:cNvSpPr/>
          <p:nvPr/>
        </p:nvSpPr>
        <p:spPr>
          <a:xfrm>
            <a:off x="6132349" y="2977215"/>
            <a:ext cx="180304" cy="540112"/>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946FC57-9DE5-4DEA-97EE-88E46F83F197}"/>
              </a:ext>
            </a:extLst>
          </p:cNvPr>
          <p:cNvSpPr txBox="1"/>
          <p:nvPr/>
        </p:nvSpPr>
        <p:spPr>
          <a:xfrm>
            <a:off x="6086148" y="2091892"/>
            <a:ext cx="167425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mid=(8+8)/2=8</a:t>
            </a:r>
          </a:p>
        </p:txBody>
      </p:sp>
      <p:sp>
        <p:nvSpPr>
          <p:cNvPr id="60" name="TextBox 59">
            <a:extLst>
              <a:ext uri="{FF2B5EF4-FFF2-40B4-BE49-F238E27FC236}">
                <a16:creationId xmlns:a16="http://schemas.microsoft.com/office/drawing/2014/main" id="{AD97C201-E3C3-4780-B6C3-16706DD89E2A}"/>
              </a:ext>
            </a:extLst>
          </p:cNvPr>
          <p:cNvSpPr txBox="1"/>
          <p:nvPr/>
        </p:nvSpPr>
        <p:spPr>
          <a:xfrm>
            <a:off x="5632380" y="4988154"/>
            <a:ext cx="459678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N=8, Total number of comparisons = 4 (log</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8 + 1)</a:t>
            </a:r>
          </a:p>
        </p:txBody>
      </p:sp>
      <p:sp>
        <p:nvSpPr>
          <p:cNvPr id="61" name="Oval 60">
            <a:extLst>
              <a:ext uri="{FF2B5EF4-FFF2-40B4-BE49-F238E27FC236}">
                <a16:creationId xmlns:a16="http://schemas.microsoft.com/office/drawing/2014/main" id="{32FA5169-89BE-4128-B3AE-79C1611B4AA9}"/>
              </a:ext>
            </a:extLst>
          </p:cNvPr>
          <p:cNvSpPr/>
          <p:nvPr/>
        </p:nvSpPr>
        <p:spPr>
          <a:xfrm>
            <a:off x="573771" y="4456613"/>
            <a:ext cx="476518" cy="366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2" name="TextBox 61">
            <a:extLst>
              <a:ext uri="{FF2B5EF4-FFF2-40B4-BE49-F238E27FC236}">
                <a16:creationId xmlns:a16="http://schemas.microsoft.com/office/drawing/2014/main" id="{EDDB5363-6C07-4ED3-9B19-C0AA860AC605}"/>
              </a:ext>
            </a:extLst>
          </p:cNvPr>
          <p:cNvSpPr txBox="1"/>
          <p:nvPr/>
        </p:nvSpPr>
        <p:spPr>
          <a:xfrm>
            <a:off x="1227985" y="4450818"/>
            <a:ext cx="1041231" cy="369332"/>
          </a:xfrm>
          <a:prstGeom prst="rect">
            <a:avLst/>
          </a:prstGeom>
          <a:noFill/>
        </p:spPr>
        <p:txBody>
          <a:bodyPr wrap="square" rtlCol="0">
            <a:spAutoFit/>
          </a:bodyPr>
          <a:lstStyle/>
          <a:p>
            <a:r>
              <a:rPr lang="en-US" dirty="0"/>
              <a:t>Low = 9</a:t>
            </a:r>
          </a:p>
        </p:txBody>
      </p:sp>
      <p:sp>
        <p:nvSpPr>
          <p:cNvPr id="63" name="TextBox 62">
            <a:extLst>
              <a:ext uri="{FF2B5EF4-FFF2-40B4-BE49-F238E27FC236}">
                <a16:creationId xmlns:a16="http://schemas.microsoft.com/office/drawing/2014/main" id="{A5E12DBF-A656-4BF8-A9D2-5FAFAEBD2F0A}"/>
              </a:ext>
            </a:extLst>
          </p:cNvPr>
          <p:cNvSpPr txBox="1"/>
          <p:nvPr/>
        </p:nvSpPr>
        <p:spPr>
          <a:xfrm>
            <a:off x="2303086" y="4450818"/>
            <a:ext cx="1120625" cy="369332"/>
          </a:xfrm>
          <a:prstGeom prst="rect">
            <a:avLst/>
          </a:prstGeom>
          <a:noFill/>
        </p:spPr>
        <p:txBody>
          <a:bodyPr wrap="square" rtlCol="0">
            <a:spAutoFit/>
          </a:bodyPr>
          <a:lstStyle/>
          <a:p>
            <a:r>
              <a:rPr lang="en-US" dirty="0"/>
              <a:t>High = 8</a:t>
            </a:r>
          </a:p>
        </p:txBody>
      </p:sp>
      <p:sp>
        <p:nvSpPr>
          <p:cNvPr id="64" name="TextBox 63">
            <a:extLst>
              <a:ext uri="{FF2B5EF4-FFF2-40B4-BE49-F238E27FC236}">
                <a16:creationId xmlns:a16="http://schemas.microsoft.com/office/drawing/2014/main" id="{96AB7704-308F-4A60-A88F-12B3F1593BB2}"/>
              </a:ext>
            </a:extLst>
          </p:cNvPr>
          <p:cNvSpPr txBox="1"/>
          <p:nvPr/>
        </p:nvSpPr>
        <p:spPr>
          <a:xfrm>
            <a:off x="1203503" y="4781765"/>
            <a:ext cx="458209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Low is greater than high, </a:t>
            </a:r>
          </a:p>
          <a:p>
            <a:r>
              <a:rPr lang="en-US" dirty="0">
                <a:latin typeface="Times New Roman" panose="02020603050405020304" pitchFamily="18" charset="0"/>
                <a:cs typeface="Times New Roman" panose="02020603050405020304" pitchFamily="18" charset="0"/>
              </a:rPr>
              <a:t>Stops searching, </a:t>
            </a:r>
          </a:p>
          <a:p>
            <a:r>
              <a:rPr lang="en-US" dirty="0">
                <a:latin typeface="Times New Roman" panose="02020603050405020304" pitchFamily="18" charset="0"/>
                <a:cs typeface="Times New Roman" panose="02020603050405020304" pitchFamily="18" charset="0"/>
              </a:rPr>
              <a:t>Decodes that, Element not fund</a:t>
            </a:r>
          </a:p>
        </p:txBody>
      </p:sp>
      <p:sp>
        <p:nvSpPr>
          <p:cNvPr id="3" name="Footer Placeholder 2">
            <a:extLst>
              <a:ext uri="{FF2B5EF4-FFF2-40B4-BE49-F238E27FC236}">
                <a16:creationId xmlns:a16="http://schemas.microsoft.com/office/drawing/2014/main" id="{F03009F3-833B-4ED3-AC64-FF752E1E65CB}"/>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63D5B9F9-46B7-4291-89F4-6E3D4A2A0E3C}"/>
              </a:ext>
            </a:extLst>
          </p:cNvPr>
          <p:cNvSpPr>
            <a:spLocks noGrp="1"/>
          </p:cNvSpPr>
          <p:nvPr>
            <p:ph type="sldNum" sz="quarter" idx="12"/>
          </p:nvPr>
        </p:nvSpPr>
        <p:spPr/>
        <p:txBody>
          <a:bodyPr/>
          <a:lstStyle/>
          <a:p>
            <a:fld id="{11B1A458-33C9-4BF4-B91A-A10851AC5830}" type="slidenum">
              <a:rPr lang="en-IN" smtClean="0"/>
              <a:t>16</a:t>
            </a:fld>
            <a:endParaRPr lang="en-IN"/>
          </a:p>
        </p:txBody>
      </p:sp>
    </p:spTree>
    <p:extLst>
      <p:ext uri="{BB962C8B-B14F-4D97-AF65-F5344CB8AC3E}">
        <p14:creationId xmlns:p14="http://schemas.microsoft.com/office/powerpoint/2010/main" val="38790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down)">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down)">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down)">
                                      <p:cBhvr>
                                        <p:cTn id="25" dur="500"/>
                                        <p:tgtEl>
                                          <p:spTgt spid="5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500"/>
                                        <p:tgtEl>
                                          <p:spTgt spid="5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down)">
                                      <p:cBhvr>
                                        <p:cTn id="31" dur="500"/>
                                        <p:tgtEl>
                                          <p:spTgt spid="5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down)">
                                      <p:cBhvr>
                                        <p:cTn id="36" dur="500"/>
                                        <p:tgtEl>
                                          <p:spTgt spid="5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down)">
                                      <p:cBhvr>
                                        <p:cTn id="39" dur="500"/>
                                        <p:tgtEl>
                                          <p:spTgt spid="5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down)">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down)">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barn(inVertical)">
                                      <p:cBhvr>
                                        <p:cTn id="54" dur="500"/>
                                        <p:tgtEl>
                                          <p:spTgt spid="6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wipe(down)">
                                      <p:cBhvr>
                                        <p:cTn id="59" dur="500"/>
                                        <p:tgtEl>
                                          <p:spTgt spid="62"/>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wipe(down)">
                                      <p:cBhvr>
                                        <p:cTn id="62" dur="500"/>
                                        <p:tgtEl>
                                          <p:spTgt spid="63"/>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wipe(down)">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wipe(down)">
                                      <p:cBhvr>
                                        <p:cTn id="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53" grpId="0" animBg="1"/>
      <p:bldP spid="54" grpId="0"/>
      <p:bldP spid="55" grpId="0"/>
      <p:bldP spid="56" grpId="0" animBg="1"/>
      <p:bldP spid="57" grpId="0"/>
      <p:bldP spid="58" grpId="0" animBg="1"/>
      <p:bldP spid="59" grpId="0"/>
      <p:bldP spid="60" grpId="0"/>
      <p:bldP spid="61" grpId="0" animBg="1"/>
      <p:bldP spid="62" grpId="0"/>
      <p:bldP spid="63"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891" y="93186"/>
            <a:ext cx="2987899" cy="570226"/>
          </a:xfrm>
        </p:spPr>
        <p:txBody>
          <a:bodyPr>
            <a:noAutofit/>
          </a:bodyPr>
          <a:lstStyle/>
          <a:p>
            <a:pPr algn="ctr"/>
            <a:r>
              <a:rPr lang="en-US" sz="3600" b="1" dirty="0">
                <a:latin typeface="Times New Roman" panose="02020603050405020304" pitchFamily="18" charset="0"/>
                <a:cs typeface="Times New Roman" panose="02020603050405020304" pitchFamily="18" charset="0"/>
              </a:rPr>
              <a:t>Binary Search</a:t>
            </a:r>
          </a:p>
        </p:txBody>
      </p:sp>
      <p:sp>
        <p:nvSpPr>
          <p:cNvPr id="3" name="Content Placeholder 2"/>
          <p:cNvSpPr>
            <a:spLocks noGrp="1"/>
          </p:cNvSpPr>
          <p:nvPr>
            <p:ph idx="1"/>
          </p:nvPr>
        </p:nvSpPr>
        <p:spPr>
          <a:xfrm>
            <a:off x="90151" y="1124022"/>
            <a:ext cx="8027481" cy="5435398"/>
          </a:xfrm>
        </p:spPr>
        <p:txBody>
          <a:bodyPr>
            <a:normAutofit lnSpcReduction="10000"/>
          </a:bodyPr>
          <a:lstStyle/>
          <a:p>
            <a:pPr marL="0" indent="0" algn="just">
              <a:buNone/>
            </a:pPr>
            <a:r>
              <a:rPr lang="en-US" sz="2200" b="1" dirty="0">
                <a:latin typeface="Times New Roman" panose="02020603050405020304" pitchFamily="18" charset="0"/>
                <a:cs typeface="Times New Roman" panose="02020603050405020304" pitchFamily="18" charset="0"/>
              </a:rPr>
              <a:t>int </a:t>
            </a:r>
            <a:r>
              <a:rPr lang="en-US" sz="2200" b="1" dirty="0" err="1">
                <a:latin typeface="Times New Roman" panose="02020603050405020304" pitchFamily="18" charset="0"/>
                <a:cs typeface="Times New Roman" panose="02020603050405020304" pitchFamily="18" charset="0"/>
              </a:rPr>
              <a:t>Binary_Search</a:t>
            </a:r>
            <a:r>
              <a:rPr lang="en-US" sz="2200" b="1" dirty="0">
                <a:latin typeface="Times New Roman" panose="02020603050405020304" pitchFamily="18" charset="0"/>
                <a:cs typeface="Times New Roman" panose="02020603050405020304" pitchFamily="18" charset="0"/>
              </a:rPr>
              <a:t>(Element Type A[], Element Type s, int n)</a:t>
            </a:r>
          </a:p>
          <a:p>
            <a:pPr algn="just"/>
            <a:r>
              <a:rPr lang="en-US" sz="1900" b="1" dirty="0">
                <a:latin typeface="Times New Roman" panose="02020603050405020304" pitchFamily="18" charset="0"/>
                <a:cs typeface="Times New Roman" panose="02020603050405020304" pitchFamily="18" charset="0"/>
              </a:rPr>
              <a:t>Step 1 - </a:t>
            </a:r>
            <a:r>
              <a:rPr lang="en-US" sz="1900" dirty="0">
                <a:latin typeface="Times New Roman" panose="02020603050405020304" pitchFamily="18" charset="0"/>
                <a:cs typeface="Times New Roman" panose="02020603050405020304" pitchFamily="18" charset="0"/>
              </a:rPr>
              <a:t>Find the middle element in the sorted list.</a:t>
            </a:r>
          </a:p>
          <a:p>
            <a:pPr algn="just"/>
            <a:r>
              <a:rPr lang="en-US" sz="1900" b="1" dirty="0">
                <a:latin typeface="Times New Roman" panose="02020603050405020304" pitchFamily="18" charset="0"/>
                <a:cs typeface="Times New Roman" panose="02020603050405020304" pitchFamily="18" charset="0"/>
              </a:rPr>
              <a:t>Step 2 - </a:t>
            </a:r>
            <a:r>
              <a:rPr lang="en-US" sz="1900" dirty="0">
                <a:latin typeface="Times New Roman" panose="02020603050405020304" pitchFamily="18" charset="0"/>
                <a:cs typeface="Times New Roman" panose="02020603050405020304" pitchFamily="18" charset="0"/>
              </a:rPr>
              <a:t>Compare the search element with the middle element in the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sorted list.</a:t>
            </a:r>
          </a:p>
          <a:p>
            <a:pPr algn="just"/>
            <a:r>
              <a:rPr lang="en-US" sz="1900" b="1" dirty="0">
                <a:latin typeface="Times New Roman" panose="02020603050405020304" pitchFamily="18" charset="0"/>
                <a:cs typeface="Times New Roman" panose="02020603050405020304" pitchFamily="18" charset="0"/>
              </a:rPr>
              <a:t>Step 3 - </a:t>
            </a:r>
            <a:r>
              <a:rPr lang="en-US" sz="1900" dirty="0">
                <a:latin typeface="Times New Roman" panose="02020603050405020304" pitchFamily="18" charset="0"/>
                <a:cs typeface="Times New Roman" panose="02020603050405020304" pitchFamily="18" charset="0"/>
              </a:rPr>
              <a:t>If both are matched, then display "Given element is found!!!"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and terminate the function.</a:t>
            </a:r>
          </a:p>
          <a:p>
            <a:pPr algn="just"/>
            <a:r>
              <a:rPr lang="en-US" sz="1900" b="1" dirty="0">
                <a:latin typeface="Times New Roman" panose="02020603050405020304" pitchFamily="18" charset="0"/>
                <a:cs typeface="Times New Roman" panose="02020603050405020304" pitchFamily="18" charset="0"/>
              </a:rPr>
              <a:t>Step 4 - </a:t>
            </a:r>
            <a:r>
              <a:rPr lang="en-US" sz="1900" dirty="0">
                <a:latin typeface="Times New Roman" panose="02020603050405020304" pitchFamily="18" charset="0"/>
                <a:cs typeface="Times New Roman" panose="02020603050405020304" pitchFamily="18" charset="0"/>
              </a:rPr>
              <a:t>If both are not matched, then check whether the search element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is smaller or larger than the middle element.</a:t>
            </a:r>
          </a:p>
          <a:p>
            <a:pPr algn="just"/>
            <a:r>
              <a:rPr lang="en-US" sz="1900" b="1" dirty="0">
                <a:latin typeface="Times New Roman" panose="02020603050405020304" pitchFamily="18" charset="0"/>
                <a:cs typeface="Times New Roman" panose="02020603050405020304" pitchFamily="18" charset="0"/>
              </a:rPr>
              <a:t>Step 5 - </a:t>
            </a:r>
            <a:r>
              <a:rPr lang="en-US" sz="1900" dirty="0">
                <a:latin typeface="Times New Roman" panose="02020603050405020304" pitchFamily="18" charset="0"/>
                <a:cs typeface="Times New Roman" panose="02020603050405020304" pitchFamily="18" charset="0"/>
              </a:rPr>
              <a:t>If the search element is smaller than middle element, repeat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steps 2, 3, 4, 5 and 6 for the left sub list of the middle element.</a:t>
            </a:r>
          </a:p>
          <a:p>
            <a:pPr algn="just"/>
            <a:r>
              <a:rPr lang="en-US" sz="1900" b="1" dirty="0">
                <a:latin typeface="Times New Roman" panose="02020603050405020304" pitchFamily="18" charset="0"/>
                <a:cs typeface="Times New Roman" panose="02020603050405020304" pitchFamily="18" charset="0"/>
              </a:rPr>
              <a:t>Step 6 - </a:t>
            </a:r>
            <a:r>
              <a:rPr lang="en-US" sz="1900" dirty="0">
                <a:latin typeface="Times New Roman" panose="02020603050405020304" pitchFamily="18" charset="0"/>
                <a:cs typeface="Times New Roman" panose="02020603050405020304" pitchFamily="18" charset="0"/>
              </a:rPr>
              <a:t>If the search element is larger than middle element, repeat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steps 2, 3, 4 and 5 for the right sub list of the middle element.</a:t>
            </a:r>
          </a:p>
          <a:p>
            <a:pPr algn="just"/>
            <a:r>
              <a:rPr lang="en-US" sz="1900" b="1" dirty="0">
                <a:latin typeface="Times New Roman" panose="02020603050405020304" pitchFamily="18" charset="0"/>
                <a:cs typeface="Times New Roman" panose="02020603050405020304" pitchFamily="18" charset="0"/>
              </a:rPr>
              <a:t>Step 7 -  </a:t>
            </a:r>
            <a:r>
              <a:rPr lang="en-US" sz="1900" dirty="0">
                <a:latin typeface="Times New Roman" panose="02020603050405020304" pitchFamily="18" charset="0"/>
                <a:cs typeface="Times New Roman" panose="02020603050405020304" pitchFamily="18" charset="0"/>
              </a:rPr>
              <a:t>Repeat the  process until we find the search element in the list or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until sub list contains only one element.</a:t>
            </a:r>
          </a:p>
          <a:p>
            <a:pPr algn="just"/>
            <a:r>
              <a:rPr lang="en-US" sz="1900" b="1" dirty="0">
                <a:latin typeface="Times New Roman" panose="02020603050405020304" pitchFamily="18" charset="0"/>
                <a:cs typeface="Times New Roman" panose="02020603050405020304" pitchFamily="18" charset="0"/>
              </a:rPr>
              <a:t>Step 8 - </a:t>
            </a:r>
            <a:r>
              <a:rPr lang="en-US" sz="1900" dirty="0">
                <a:latin typeface="Times New Roman" panose="02020603050405020304" pitchFamily="18" charset="0"/>
                <a:cs typeface="Times New Roman" panose="02020603050405020304" pitchFamily="18" charset="0"/>
              </a:rPr>
              <a:t>If that element also doesn't match with the search element, then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display "Element is not found in the list!!!" and terminate the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                 function.</a:t>
            </a:r>
          </a:p>
        </p:txBody>
      </p:sp>
      <p:sp>
        <p:nvSpPr>
          <p:cNvPr id="5" name="TextBox 4"/>
          <p:cNvSpPr txBox="1"/>
          <p:nvPr/>
        </p:nvSpPr>
        <p:spPr>
          <a:xfrm>
            <a:off x="167425" y="723912"/>
            <a:ext cx="637504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Assumption: the data elements of list are in sorted order</a:t>
            </a:r>
            <a:r>
              <a:rPr lang="en-US" dirty="0"/>
              <a:t>.</a:t>
            </a:r>
          </a:p>
        </p:txBody>
      </p:sp>
      <p:sp>
        <p:nvSpPr>
          <p:cNvPr id="6" name="TextBox 5">
            <a:extLst>
              <a:ext uri="{FF2B5EF4-FFF2-40B4-BE49-F238E27FC236}">
                <a16:creationId xmlns:a16="http://schemas.microsoft.com/office/drawing/2014/main" id="{BC5CBFB6-61C7-4916-94E1-9DA52A5D8C54}"/>
              </a:ext>
            </a:extLst>
          </p:cNvPr>
          <p:cNvSpPr txBox="1"/>
          <p:nvPr/>
        </p:nvSpPr>
        <p:spPr>
          <a:xfrm>
            <a:off x="8636206" y="578141"/>
            <a:ext cx="3388369" cy="3046988"/>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Binary_Search</a:t>
            </a:r>
            <a:r>
              <a:rPr lang="en-US" sz="1600" dirty="0">
                <a:latin typeface="Times New Roman" panose="02020603050405020304" pitchFamily="18" charset="0"/>
                <a:cs typeface="Times New Roman" panose="02020603050405020304" pitchFamily="18" charset="0"/>
              </a:rPr>
              <a:t>(A, low, high, s)</a:t>
            </a:r>
          </a:p>
          <a:p>
            <a:pPr marL="342900" indent="-342900">
              <a:buAutoNum type="arabicPeriod"/>
            </a:pPr>
            <a:r>
              <a:rPr lang="en-US" sz="1600" dirty="0">
                <a:latin typeface="Times New Roman" panose="02020603050405020304" pitchFamily="18" charset="0"/>
                <a:cs typeface="Times New Roman" panose="02020603050405020304" pitchFamily="18" charset="0"/>
              </a:rPr>
              <a:t>Set i = low,  j =high, </a:t>
            </a:r>
          </a:p>
          <a:p>
            <a:pPr marL="342900" indent="-342900">
              <a:buAutoNum type="arabicPeriod"/>
            </a:pPr>
            <a:r>
              <a:rPr lang="en-US" sz="1600" dirty="0">
                <a:latin typeface="Times New Roman" panose="02020603050405020304" pitchFamily="18" charset="0"/>
                <a:cs typeface="Times New Roman" panose="02020603050405020304" pitchFamily="18" charset="0"/>
              </a:rPr>
              <a:t>while(i &lt;= j)</a:t>
            </a:r>
          </a:p>
          <a:p>
            <a:pPr marL="800100" lvl="1" indent="-342900">
              <a:buFontTx/>
              <a:buAutoNum type="romanLcPeriod"/>
            </a:pPr>
            <a:r>
              <a:rPr lang="en-US" sz="1600" dirty="0">
                <a:latin typeface="Times New Roman" panose="02020603050405020304" pitchFamily="18" charset="0"/>
                <a:cs typeface="Times New Roman" panose="02020603050405020304" pitchFamily="18" charset="0"/>
              </a:rPr>
              <a:t>m = (low + high) / 2</a:t>
            </a:r>
          </a:p>
          <a:p>
            <a:pPr marL="800100" lvl="1" indent="-342900">
              <a:buAutoNum type="romanLcPeriod"/>
            </a:pPr>
            <a:r>
              <a:rPr lang="en-US" sz="1600" dirty="0">
                <a:latin typeface="Times New Roman" panose="02020603050405020304" pitchFamily="18" charset="0"/>
                <a:cs typeface="Times New Roman" panose="02020603050405020304" pitchFamily="18" charset="0"/>
              </a:rPr>
              <a:t>if (A[m] == s)</a:t>
            </a:r>
          </a:p>
          <a:p>
            <a:pPr marL="1257300" lvl="2" indent="-342900">
              <a:buAutoNum type="romanLcPeriod"/>
            </a:pPr>
            <a:r>
              <a:rPr lang="en-US" sz="1600" dirty="0">
                <a:latin typeface="Times New Roman" panose="02020603050405020304" pitchFamily="18" charset="0"/>
                <a:cs typeface="Times New Roman" panose="02020603050405020304" pitchFamily="18" charset="0"/>
              </a:rPr>
              <a:t>return m.</a:t>
            </a:r>
          </a:p>
          <a:p>
            <a:pPr marL="800100" lvl="1" indent="-342900">
              <a:buAutoNum type="romanLcPeriod"/>
            </a:pPr>
            <a:r>
              <a:rPr lang="en-US" sz="1600" dirty="0">
                <a:latin typeface="Times New Roman" panose="02020603050405020304" pitchFamily="18" charset="0"/>
                <a:cs typeface="Times New Roman" panose="02020603050405020304" pitchFamily="18" charset="0"/>
              </a:rPr>
              <a:t>else if(A[i] &gt; s)</a:t>
            </a:r>
          </a:p>
          <a:p>
            <a:pPr marL="1257300" lvl="2" indent="-342900">
              <a:buAutoNum type="romanLcPeriod"/>
            </a:pPr>
            <a:r>
              <a:rPr lang="en-US" sz="1600" dirty="0">
                <a:latin typeface="Times New Roman" panose="02020603050405020304" pitchFamily="18" charset="0"/>
                <a:cs typeface="Times New Roman" panose="02020603050405020304" pitchFamily="18" charset="0"/>
              </a:rPr>
              <a:t>j = m – 1.</a:t>
            </a:r>
          </a:p>
          <a:p>
            <a:pPr marL="800100" lvl="1" indent="-342900">
              <a:buAutoNum type="romanLcPeriod"/>
            </a:pPr>
            <a:r>
              <a:rPr lang="en-US" sz="1600" dirty="0">
                <a:latin typeface="Times New Roman" panose="02020603050405020304" pitchFamily="18" charset="0"/>
                <a:cs typeface="Times New Roman" panose="02020603050405020304" pitchFamily="18" charset="0"/>
              </a:rPr>
              <a:t>else </a:t>
            </a:r>
          </a:p>
          <a:p>
            <a:pPr marL="1257300" lvl="2" indent="-342900">
              <a:buAutoNum type="romanLcPeriod"/>
            </a:pPr>
            <a:r>
              <a:rPr lang="en-US" sz="1600" dirty="0">
                <a:latin typeface="Times New Roman" panose="02020603050405020304" pitchFamily="18" charset="0"/>
                <a:cs typeface="Times New Roman" panose="02020603050405020304" pitchFamily="18" charset="0"/>
              </a:rPr>
              <a:t>i = m + 1.</a:t>
            </a:r>
          </a:p>
          <a:p>
            <a:pPr marL="400050" indent="-400050">
              <a:buFont typeface="+mj-lt"/>
              <a:buAutoNum type="arabicPeriod"/>
            </a:pPr>
            <a:r>
              <a:rPr lang="en-US" sz="1600" dirty="0">
                <a:latin typeface="Times New Roman" panose="02020603050405020304" pitchFamily="18" charset="0"/>
                <a:cs typeface="Times New Roman" panose="02020603050405020304" pitchFamily="18" charset="0"/>
              </a:rPr>
              <a:t>Return -1 // Element not found</a:t>
            </a:r>
          </a:p>
          <a:p>
            <a:pPr marL="342900" indent="-342900">
              <a:buAutoNum type="arabicPeriod"/>
            </a:pPr>
            <a:endParaRPr lang="en-US" sz="16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56C74486-31B0-45CD-B720-387CE2F30E6C}"/>
              </a:ext>
            </a:extLst>
          </p:cNvPr>
          <p:cNvSpPr>
            <a:spLocks noGrp="1"/>
          </p:cNvSpPr>
          <p:nvPr>
            <p:ph type="ftr" sz="quarter" idx="11"/>
          </p:nvPr>
        </p:nvSpPr>
        <p:spPr/>
        <p:txBody>
          <a:bodyPr/>
          <a:lstStyle/>
          <a:p>
            <a:r>
              <a:rPr lang="en-IN"/>
              <a:t>Dr Somaraju Suvvari                                                                                                        NITP -- CS3401</a:t>
            </a:r>
          </a:p>
        </p:txBody>
      </p:sp>
      <p:sp>
        <p:nvSpPr>
          <p:cNvPr id="8" name="Slide Number Placeholder 7">
            <a:extLst>
              <a:ext uri="{FF2B5EF4-FFF2-40B4-BE49-F238E27FC236}">
                <a16:creationId xmlns:a16="http://schemas.microsoft.com/office/drawing/2014/main" id="{CB13174C-C692-418F-AF81-7E9DD5371EE2}"/>
              </a:ext>
            </a:extLst>
          </p:cNvPr>
          <p:cNvSpPr>
            <a:spLocks noGrp="1"/>
          </p:cNvSpPr>
          <p:nvPr>
            <p:ph type="sldNum" sz="quarter" idx="12"/>
          </p:nvPr>
        </p:nvSpPr>
        <p:spPr/>
        <p:txBody>
          <a:bodyPr/>
          <a:lstStyle/>
          <a:p>
            <a:fld id="{11B1A458-33C9-4BF4-B91A-A10851AC5830}" type="slidenum">
              <a:rPr lang="en-IN" smtClean="0"/>
              <a:t>17</a:t>
            </a:fld>
            <a:endParaRPr lang="en-IN"/>
          </a:p>
        </p:txBody>
      </p:sp>
    </p:spTree>
    <p:extLst>
      <p:ext uri="{BB962C8B-B14F-4D97-AF65-F5344CB8AC3E}">
        <p14:creationId xmlns:p14="http://schemas.microsoft.com/office/powerpoint/2010/main" val="378438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944414" cy="724773"/>
          </a:xfrm>
          <a:ln>
            <a:solidFill>
              <a:schemeClr val="accent5"/>
            </a:solidFill>
          </a:ln>
        </p:spPr>
        <p:txBody>
          <a:bodyPr/>
          <a:lstStyle/>
          <a:p>
            <a:r>
              <a:rPr lang="en-US" dirty="0"/>
              <a:t>Cases-Binary Search</a:t>
            </a:r>
          </a:p>
        </p:txBody>
      </p:sp>
      <p:graphicFrame>
        <p:nvGraphicFramePr>
          <p:cNvPr id="4" name="Table 3"/>
          <p:cNvGraphicFramePr>
            <a:graphicFrameLocks noGrp="1"/>
          </p:cNvGraphicFramePr>
          <p:nvPr/>
        </p:nvGraphicFramePr>
        <p:xfrm>
          <a:off x="450760" y="1846667"/>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Down Arrow 4"/>
          <p:cNvSpPr/>
          <p:nvPr/>
        </p:nvSpPr>
        <p:spPr>
          <a:xfrm>
            <a:off x="2785042" y="1411628"/>
            <a:ext cx="215735"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03863" y="2655264"/>
            <a:ext cx="856446" cy="369332"/>
          </a:xfrm>
          <a:prstGeom prst="rect">
            <a:avLst/>
          </a:prstGeom>
          <a:noFill/>
        </p:spPr>
        <p:txBody>
          <a:bodyPr wrap="square" rtlCol="0">
            <a:spAutoFit/>
          </a:bodyPr>
          <a:lstStyle/>
          <a:p>
            <a:r>
              <a:rPr lang="en-US" dirty="0"/>
              <a:t>50=50</a:t>
            </a:r>
          </a:p>
        </p:txBody>
      </p:sp>
      <p:sp>
        <p:nvSpPr>
          <p:cNvPr id="7" name="TextBox 6"/>
          <p:cNvSpPr txBox="1"/>
          <p:nvPr/>
        </p:nvSpPr>
        <p:spPr>
          <a:xfrm>
            <a:off x="2425509" y="1098227"/>
            <a:ext cx="934800" cy="369332"/>
          </a:xfrm>
          <a:prstGeom prst="rect">
            <a:avLst/>
          </a:prstGeom>
          <a:noFill/>
        </p:spPr>
        <p:txBody>
          <a:bodyPr wrap="square" rtlCol="0">
            <a:spAutoFit/>
          </a:bodyPr>
          <a:lstStyle/>
          <a:p>
            <a:r>
              <a:rPr lang="en-US" dirty="0"/>
              <a:t>Mid=4</a:t>
            </a:r>
          </a:p>
        </p:txBody>
      </p:sp>
      <p:sp>
        <p:nvSpPr>
          <p:cNvPr id="8" name="Up Arrow 7"/>
          <p:cNvSpPr/>
          <p:nvPr/>
        </p:nvSpPr>
        <p:spPr>
          <a:xfrm>
            <a:off x="660027" y="2651109"/>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844" y="3024596"/>
            <a:ext cx="566670" cy="369332"/>
          </a:xfrm>
          <a:prstGeom prst="rect">
            <a:avLst/>
          </a:prstGeom>
          <a:noFill/>
        </p:spPr>
        <p:txBody>
          <a:bodyPr wrap="square" rtlCol="0">
            <a:spAutoFit/>
          </a:bodyPr>
          <a:lstStyle/>
          <a:p>
            <a:r>
              <a:rPr lang="en-US" dirty="0"/>
              <a:t>low</a:t>
            </a:r>
          </a:p>
        </p:txBody>
      </p:sp>
      <p:sp>
        <p:nvSpPr>
          <p:cNvPr id="10" name="TextBox 9"/>
          <p:cNvSpPr txBox="1"/>
          <p:nvPr/>
        </p:nvSpPr>
        <p:spPr>
          <a:xfrm>
            <a:off x="2820474" y="558120"/>
            <a:ext cx="2009104" cy="646331"/>
          </a:xfrm>
          <a:prstGeom prst="rect">
            <a:avLst/>
          </a:prstGeom>
          <a:noFill/>
        </p:spPr>
        <p:txBody>
          <a:bodyPr wrap="square" rtlCol="0">
            <a:spAutoFit/>
          </a:bodyPr>
          <a:lstStyle/>
          <a:p>
            <a:r>
              <a:rPr lang="en-US" dirty="0"/>
              <a:t>Searching element </a:t>
            </a:r>
            <a:r>
              <a:rPr lang="en-US" b="1" i="1" dirty="0" err="1"/>
              <a:t>ele</a:t>
            </a:r>
            <a:r>
              <a:rPr lang="en-US" dirty="0"/>
              <a:t>=50</a:t>
            </a:r>
          </a:p>
        </p:txBody>
      </p:sp>
      <p:sp>
        <p:nvSpPr>
          <p:cNvPr id="11" name="TextBox 10"/>
          <p:cNvSpPr txBox="1"/>
          <p:nvPr/>
        </p:nvSpPr>
        <p:spPr>
          <a:xfrm>
            <a:off x="1033514" y="3528811"/>
            <a:ext cx="4002125" cy="646331"/>
          </a:xfrm>
          <a:prstGeom prst="rect">
            <a:avLst/>
          </a:prstGeom>
          <a:noFill/>
        </p:spPr>
        <p:txBody>
          <a:bodyPr wrap="square" rtlCol="0">
            <a:spAutoFit/>
          </a:bodyPr>
          <a:lstStyle/>
          <a:p>
            <a:r>
              <a:rPr lang="en-US" dirty="0"/>
              <a:t>Comparisons=1, it is considered as best case. Time complexity=O(1).</a:t>
            </a:r>
          </a:p>
        </p:txBody>
      </p:sp>
      <p:graphicFrame>
        <p:nvGraphicFramePr>
          <p:cNvPr id="12" name="Table 11"/>
          <p:cNvGraphicFramePr>
            <a:graphicFrameLocks noGrp="1"/>
          </p:cNvGraphicFramePr>
          <p:nvPr/>
        </p:nvGraphicFramePr>
        <p:xfrm>
          <a:off x="6463048" y="1116060"/>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3" name="Down Arrow 12"/>
          <p:cNvSpPr/>
          <p:nvPr/>
        </p:nvSpPr>
        <p:spPr>
          <a:xfrm>
            <a:off x="8797330" y="681021"/>
            <a:ext cx="215735"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16151" y="1924657"/>
            <a:ext cx="856446" cy="369332"/>
          </a:xfrm>
          <a:prstGeom prst="rect">
            <a:avLst/>
          </a:prstGeom>
          <a:noFill/>
        </p:spPr>
        <p:txBody>
          <a:bodyPr wrap="square" rtlCol="0">
            <a:spAutoFit/>
          </a:bodyPr>
          <a:lstStyle/>
          <a:p>
            <a:r>
              <a:rPr lang="en-US" dirty="0"/>
              <a:t>50&lt;99</a:t>
            </a:r>
          </a:p>
        </p:txBody>
      </p:sp>
      <p:sp>
        <p:nvSpPr>
          <p:cNvPr id="15" name="TextBox 14"/>
          <p:cNvSpPr txBox="1"/>
          <p:nvPr/>
        </p:nvSpPr>
        <p:spPr>
          <a:xfrm>
            <a:off x="8437797" y="367620"/>
            <a:ext cx="934800" cy="369332"/>
          </a:xfrm>
          <a:prstGeom prst="rect">
            <a:avLst/>
          </a:prstGeom>
          <a:noFill/>
        </p:spPr>
        <p:txBody>
          <a:bodyPr wrap="square" rtlCol="0">
            <a:spAutoFit/>
          </a:bodyPr>
          <a:lstStyle/>
          <a:p>
            <a:r>
              <a:rPr lang="en-US" dirty="0"/>
              <a:t>Mid=4</a:t>
            </a:r>
          </a:p>
        </p:txBody>
      </p:sp>
      <p:sp>
        <p:nvSpPr>
          <p:cNvPr id="16" name="Up Arrow 15"/>
          <p:cNvSpPr/>
          <p:nvPr/>
        </p:nvSpPr>
        <p:spPr>
          <a:xfrm>
            <a:off x="6672315" y="1920502"/>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549968" y="2214497"/>
            <a:ext cx="566670" cy="369332"/>
          </a:xfrm>
          <a:prstGeom prst="rect">
            <a:avLst/>
          </a:prstGeom>
          <a:noFill/>
        </p:spPr>
        <p:txBody>
          <a:bodyPr wrap="square" rtlCol="0">
            <a:spAutoFit/>
          </a:bodyPr>
          <a:lstStyle/>
          <a:p>
            <a:r>
              <a:rPr lang="en-US" dirty="0"/>
              <a:t>low</a:t>
            </a:r>
          </a:p>
        </p:txBody>
      </p:sp>
      <p:sp>
        <p:nvSpPr>
          <p:cNvPr id="18" name="TextBox 17"/>
          <p:cNvSpPr txBox="1"/>
          <p:nvPr/>
        </p:nvSpPr>
        <p:spPr>
          <a:xfrm>
            <a:off x="6581104" y="421821"/>
            <a:ext cx="1765482" cy="369332"/>
          </a:xfrm>
          <a:prstGeom prst="rect">
            <a:avLst/>
          </a:prstGeom>
          <a:noFill/>
          <a:ln>
            <a:solidFill>
              <a:schemeClr val="accent5"/>
            </a:solidFill>
          </a:ln>
        </p:spPr>
        <p:txBody>
          <a:bodyPr wrap="square" rtlCol="0">
            <a:spAutoFit/>
          </a:bodyPr>
          <a:lstStyle/>
          <a:p>
            <a:r>
              <a:rPr lang="en-US" dirty="0"/>
              <a:t>Average Case</a:t>
            </a:r>
          </a:p>
        </p:txBody>
      </p:sp>
      <p:sp>
        <p:nvSpPr>
          <p:cNvPr id="19" name="Rectangle 18"/>
          <p:cNvSpPr/>
          <p:nvPr/>
        </p:nvSpPr>
        <p:spPr>
          <a:xfrm>
            <a:off x="8105059" y="6055"/>
            <a:ext cx="817853" cy="369332"/>
          </a:xfrm>
          <a:prstGeom prst="rect">
            <a:avLst/>
          </a:prstGeom>
        </p:spPr>
        <p:txBody>
          <a:bodyPr wrap="none">
            <a:spAutoFit/>
          </a:bodyPr>
          <a:lstStyle/>
          <a:p>
            <a:r>
              <a:rPr lang="en-US" b="1" i="1" dirty="0" err="1"/>
              <a:t>ele</a:t>
            </a:r>
            <a:r>
              <a:rPr lang="en-US" dirty="0"/>
              <a:t>=99</a:t>
            </a:r>
          </a:p>
        </p:txBody>
      </p:sp>
      <p:sp>
        <p:nvSpPr>
          <p:cNvPr id="20" name="Down Arrow 19"/>
          <p:cNvSpPr/>
          <p:nvPr/>
        </p:nvSpPr>
        <p:spPr>
          <a:xfrm rot="10800000">
            <a:off x="11326960" y="1902509"/>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1156850" y="2157174"/>
            <a:ext cx="685266" cy="369332"/>
          </a:xfrm>
          <a:prstGeom prst="rect">
            <a:avLst/>
          </a:prstGeom>
          <a:noFill/>
        </p:spPr>
        <p:txBody>
          <a:bodyPr wrap="square" rtlCol="0">
            <a:spAutoFit/>
          </a:bodyPr>
          <a:lstStyle/>
          <a:p>
            <a:r>
              <a:rPr lang="en-US" dirty="0"/>
              <a:t>high</a:t>
            </a:r>
          </a:p>
        </p:txBody>
      </p:sp>
      <p:graphicFrame>
        <p:nvGraphicFramePr>
          <p:cNvPr id="22" name="Table 21"/>
          <p:cNvGraphicFramePr>
            <a:graphicFrameLocks noGrp="1"/>
          </p:cNvGraphicFramePr>
          <p:nvPr/>
        </p:nvGraphicFramePr>
        <p:xfrm>
          <a:off x="6484783" y="3193191"/>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3" name="Down Arrow 22"/>
          <p:cNvSpPr/>
          <p:nvPr/>
        </p:nvSpPr>
        <p:spPr>
          <a:xfrm>
            <a:off x="10014127" y="2738342"/>
            <a:ext cx="215735"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801639" y="3901313"/>
            <a:ext cx="856446" cy="369332"/>
          </a:xfrm>
          <a:prstGeom prst="rect">
            <a:avLst/>
          </a:prstGeom>
          <a:noFill/>
        </p:spPr>
        <p:txBody>
          <a:bodyPr wrap="square" rtlCol="0">
            <a:spAutoFit/>
          </a:bodyPr>
          <a:lstStyle/>
          <a:p>
            <a:r>
              <a:rPr lang="en-US" dirty="0"/>
              <a:t>65&lt;99</a:t>
            </a:r>
          </a:p>
        </p:txBody>
      </p:sp>
      <p:sp>
        <p:nvSpPr>
          <p:cNvPr id="25" name="TextBox 24"/>
          <p:cNvSpPr txBox="1"/>
          <p:nvPr/>
        </p:nvSpPr>
        <p:spPr>
          <a:xfrm>
            <a:off x="9654594" y="2424941"/>
            <a:ext cx="934800" cy="369332"/>
          </a:xfrm>
          <a:prstGeom prst="rect">
            <a:avLst/>
          </a:prstGeom>
          <a:noFill/>
        </p:spPr>
        <p:txBody>
          <a:bodyPr wrap="square" rtlCol="0">
            <a:spAutoFit/>
          </a:bodyPr>
          <a:lstStyle/>
          <a:p>
            <a:r>
              <a:rPr lang="en-US" dirty="0"/>
              <a:t>Mid=6</a:t>
            </a:r>
          </a:p>
        </p:txBody>
      </p:sp>
      <p:sp>
        <p:nvSpPr>
          <p:cNvPr id="26" name="Up Arrow 25"/>
          <p:cNvSpPr/>
          <p:nvPr/>
        </p:nvSpPr>
        <p:spPr>
          <a:xfrm>
            <a:off x="9474290" y="3961087"/>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281107" y="4334574"/>
            <a:ext cx="566670" cy="369332"/>
          </a:xfrm>
          <a:prstGeom prst="rect">
            <a:avLst/>
          </a:prstGeom>
          <a:noFill/>
        </p:spPr>
        <p:txBody>
          <a:bodyPr wrap="square" rtlCol="0">
            <a:spAutoFit/>
          </a:bodyPr>
          <a:lstStyle/>
          <a:p>
            <a:r>
              <a:rPr lang="en-US" dirty="0"/>
              <a:t>low</a:t>
            </a:r>
          </a:p>
        </p:txBody>
      </p:sp>
      <p:sp>
        <p:nvSpPr>
          <p:cNvPr id="28" name="Down Arrow 27"/>
          <p:cNvSpPr/>
          <p:nvPr/>
        </p:nvSpPr>
        <p:spPr>
          <a:xfrm rot="10800000">
            <a:off x="11348695" y="3979640"/>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1178585" y="4234305"/>
            <a:ext cx="685266" cy="369332"/>
          </a:xfrm>
          <a:prstGeom prst="rect">
            <a:avLst/>
          </a:prstGeom>
          <a:noFill/>
        </p:spPr>
        <p:txBody>
          <a:bodyPr wrap="square" rtlCol="0">
            <a:spAutoFit/>
          </a:bodyPr>
          <a:lstStyle/>
          <a:p>
            <a:r>
              <a:rPr lang="en-US" dirty="0"/>
              <a:t>high</a:t>
            </a:r>
          </a:p>
        </p:txBody>
      </p:sp>
      <p:graphicFrame>
        <p:nvGraphicFramePr>
          <p:cNvPr id="30" name="Table 29"/>
          <p:cNvGraphicFramePr>
            <a:graphicFrameLocks noGrp="1"/>
          </p:cNvGraphicFramePr>
          <p:nvPr/>
        </p:nvGraphicFramePr>
        <p:xfrm>
          <a:off x="436822" y="5403941"/>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1" name="Down Arrow 30"/>
          <p:cNvSpPr/>
          <p:nvPr/>
        </p:nvSpPr>
        <p:spPr>
          <a:xfrm>
            <a:off x="4571475" y="4957751"/>
            <a:ext cx="215735"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378292" y="4228443"/>
            <a:ext cx="856446" cy="369332"/>
          </a:xfrm>
          <a:prstGeom prst="rect">
            <a:avLst/>
          </a:prstGeom>
          <a:noFill/>
        </p:spPr>
        <p:txBody>
          <a:bodyPr wrap="square" rtlCol="0">
            <a:spAutoFit/>
          </a:bodyPr>
          <a:lstStyle/>
          <a:p>
            <a:r>
              <a:rPr lang="en-US" dirty="0"/>
              <a:t>78&lt;99</a:t>
            </a:r>
          </a:p>
        </p:txBody>
      </p:sp>
      <p:sp>
        <p:nvSpPr>
          <p:cNvPr id="33" name="TextBox 32"/>
          <p:cNvSpPr txBox="1"/>
          <p:nvPr/>
        </p:nvSpPr>
        <p:spPr>
          <a:xfrm>
            <a:off x="4378292" y="4551016"/>
            <a:ext cx="934800" cy="369332"/>
          </a:xfrm>
          <a:prstGeom prst="rect">
            <a:avLst/>
          </a:prstGeom>
          <a:noFill/>
        </p:spPr>
        <p:txBody>
          <a:bodyPr wrap="square" rtlCol="0">
            <a:spAutoFit/>
          </a:bodyPr>
          <a:lstStyle/>
          <a:p>
            <a:r>
              <a:rPr lang="en-US" dirty="0"/>
              <a:t>Mid=6</a:t>
            </a:r>
          </a:p>
        </p:txBody>
      </p:sp>
      <p:sp>
        <p:nvSpPr>
          <p:cNvPr id="34" name="Up Arrow 33"/>
          <p:cNvSpPr/>
          <p:nvPr/>
        </p:nvSpPr>
        <p:spPr>
          <a:xfrm>
            <a:off x="4571475" y="6071568"/>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378292" y="6445055"/>
            <a:ext cx="566670" cy="369332"/>
          </a:xfrm>
          <a:prstGeom prst="rect">
            <a:avLst/>
          </a:prstGeom>
          <a:noFill/>
        </p:spPr>
        <p:txBody>
          <a:bodyPr wrap="square" rtlCol="0">
            <a:spAutoFit/>
          </a:bodyPr>
          <a:lstStyle/>
          <a:p>
            <a:r>
              <a:rPr lang="en-US" dirty="0"/>
              <a:t>low</a:t>
            </a:r>
          </a:p>
        </p:txBody>
      </p:sp>
      <p:sp>
        <p:nvSpPr>
          <p:cNvPr id="36" name="Down Arrow 35"/>
          <p:cNvSpPr/>
          <p:nvPr/>
        </p:nvSpPr>
        <p:spPr>
          <a:xfrm rot="10800000">
            <a:off x="5300734" y="6190390"/>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130624" y="6445055"/>
            <a:ext cx="685266" cy="369332"/>
          </a:xfrm>
          <a:prstGeom prst="rect">
            <a:avLst/>
          </a:prstGeom>
          <a:noFill/>
        </p:spPr>
        <p:txBody>
          <a:bodyPr wrap="square" rtlCol="0">
            <a:spAutoFit/>
          </a:bodyPr>
          <a:lstStyle/>
          <a:p>
            <a:r>
              <a:rPr lang="en-US" dirty="0"/>
              <a:t>high</a:t>
            </a:r>
          </a:p>
        </p:txBody>
      </p:sp>
      <p:graphicFrame>
        <p:nvGraphicFramePr>
          <p:cNvPr id="38" name="Table 37"/>
          <p:cNvGraphicFramePr>
            <a:graphicFrameLocks noGrp="1"/>
          </p:cNvGraphicFramePr>
          <p:nvPr/>
        </p:nvGraphicFramePr>
        <p:xfrm>
          <a:off x="6502206" y="5477339"/>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9" name="Down Arrow 38"/>
          <p:cNvSpPr/>
          <p:nvPr/>
        </p:nvSpPr>
        <p:spPr>
          <a:xfrm>
            <a:off x="11219092" y="5060284"/>
            <a:ext cx="215735"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0392160" y="4301841"/>
            <a:ext cx="856446" cy="369332"/>
          </a:xfrm>
          <a:prstGeom prst="rect">
            <a:avLst/>
          </a:prstGeom>
          <a:noFill/>
        </p:spPr>
        <p:txBody>
          <a:bodyPr wrap="square" rtlCol="0">
            <a:spAutoFit/>
          </a:bodyPr>
          <a:lstStyle/>
          <a:p>
            <a:r>
              <a:rPr lang="en-US" dirty="0"/>
              <a:t>78&lt;99</a:t>
            </a:r>
          </a:p>
        </p:txBody>
      </p:sp>
      <p:sp>
        <p:nvSpPr>
          <p:cNvPr id="41" name="TextBox 40"/>
          <p:cNvSpPr txBox="1"/>
          <p:nvPr/>
        </p:nvSpPr>
        <p:spPr>
          <a:xfrm>
            <a:off x="10392160" y="4624414"/>
            <a:ext cx="934800" cy="369332"/>
          </a:xfrm>
          <a:prstGeom prst="rect">
            <a:avLst/>
          </a:prstGeom>
          <a:noFill/>
        </p:spPr>
        <p:txBody>
          <a:bodyPr wrap="square" rtlCol="0">
            <a:spAutoFit/>
          </a:bodyPr>
          <a:lstStyle/>
          <a:p>
            <a:r>
              <a:rPr lang="en-US" dirty="0"/>
              <a:t>Mid=6</a:t>
            </a:r>
          </a:p>
        </p:txBody>
      </p:sp>
      <p:sp>
        <p:nvSpPr>
          <p:cNvPr id="43" name="TextBox 42"/>
          <p:cNvSpPr txBox="1"/>
          <p:nvPr/>
        </p:nvSpPr>
        <p:spPr>
          <a:xfrm>
            <a:off x="10684606" y="6545034"/>
            <a:ext cx="566670" cy="369332"/>
          </a:xfrm>
          <a:prstGeom prst="rect">
            <a:avLst/>
          </a:prstGeom>
          <a:noFill/>
        </p:spPr>
        <p:txBody>
          <a:bodyPr wrap="square" rtlCol="0">
            <a:spAutoFit/>
          </a:bodyPr>
          <a:lstStyle/>
          <a:p>
            <a:r>
              <a:rPr lang="en-US" dirty="0"/>
              <a:t>low</a:t>
            </a:r>
          </a:p>
        </p:txBody>
      </p:sp>
      <p:sp>
        <p:nvSpPr>
          <p:cNvPr id="44" name="Down Arrow 43"/>
          <p:cNvSpPr/>
          <p:nvPr/>
        </p:nvSpPr>
        <p:spPr>
          <a:xfrm rot="10800000">
            <a:off x="11314602" y="6263788"/>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1164631" y="6543751"/>
            <a:ext cx="685266" cy="369332"/>
          </a:xfrm>
          <a:prstGeom prst="rect">
            <a:avLst/>
          </a:prstGeom>
          <a:noFill/>
        </p:spPr>
        <p:txBody>
          <a:bodyPr wrap="square" rtlCol="0">
            <a:spAutoFit/>
          </a:bodyPr>
          <a:lstStyle/>
          <a:p>
            <a:r>
              <a:rPr lang="en-US" dirty="0"/>
              <a:t>high</a:t>
            </a:r>
          </a:p>
        </p:txBody>
      </p:sp>
      <p:sp>
        <p:nvSpPr>
          <p:cNvPr id="46" name="Freeform 45"/>
          <p:cNvSpPr/>
          <p:nvPr/>
        </p:nvSpPr>
        <p:spPr>
          <a:xfrm>
            <a:off x="0" y="101092"/>
            <a:ext cx="6349308" cy="5100033"/>
          </a:xfrm>
          <a:custGeom>
            <a:avLst/>
            <a:gdLst>
              <a:gd name="connsiteX0" fmla="*/ 6259156 w 6349308"/>
              <a:gd name="connsiteY0" fmla="*/ 0 h 5100033"/>
              <a:gd name="connsiteX1" fmla="*/ 6284914 w 6349308"/>
              <a:gd name="connsiteY1" fmla="*/ 206062 h 5100033"/>
              <a:gd name="connsiteX2" fmla="*/ 6297792 w 6349308"/>
              <a:gd name="connsiteY2" fmla="*/ 309093 h 5100033"/>
              <a:gd name="connsiteX3" fmla="*/ 6310671 w 6349308"/>
              <a:gd name="connsiteY3" fmla="*/ 373487 h 5100033"/>
              <a:gd name="connsiteX4" fmla="*/ 6323550 w 6349308"/>
              <a:gd name="connsiteY4" fmla="*/ 502276 h 5100033"/>
              <a:gd name="connsiteX5" fmla="*/ 6349308 w 6349308"/>
              <a:gd name="connsiteY5" fmla="*/ 579549 h 5100033"/>
              <a:gd name="connsiteX6" fmla="*/ 6310671 w 6349308"/>
              <a:gd name="connsiteY6" fmla="*/ 1146219 h 5100033"/>
              <a:gd name="connsiteX7" fmla="*/ 6297792 w 6349308"/>
              <a:gd name="connsiteY7" fmla="*/ 1352281 h 5100033"/>
              <a:gd name="connsiteX8" fmla="*/ 6284914 w 6349308"/>
              <a:gd name="connsiteY8" fmla="*/ 1416676 h 5100033"/>
              <a:gd name="connsiteX9" fmla="*/ 6310671 w 6349308"/>
              <a:gd name="connsiteY9" fmla="*/ 1880315 h 5100033"/>
              <a:gd name="connsiteX10" fmla="*/ 6323550 w 6349308"/>
              <a:gd name="connsiteY10" fmla="*/ 1918952 h 5100033"/>
              <a:gd name="connsiteX11" fmla="*/ 6349308 w 6349308"/>
              <a:gd name="connsiteY11" fmla="*/ 2034862 h 5100033"/>
              <a:gd name="connsiteX12" fmla="*/ 6323550 w 6349308"/>
              <a:gd name="connsiteY12" fmla="*/ 2112135 h 5100033"/>
              <a:gd name="connsiteX13" fmla="*/ 6310671 w 6349308"/>
              <a:gd name="connsiteY13" fmla="*/ 2228045 h 5100033"/>
              <a:gd name="connsiteX14" fmla="*/ 6297792 w 6349308"/>
              <a:gd name="connsiteY14" fmla="*/ 2331076 h 5100033"/>
              <a:gd name="connsiteX15" fmla="*/ 6272035 w 6349308"/>
              <a:gd name="connsiteY15" fmla="*/ 2871988 h 5100033"/>
              <a:gd name="connsiteX16" fmla="*/ 6259156 w 6349308"/>
              <a:gd name="connsiteY16" fmla="*/ 3296991 h 5100033"/>
              <a:gd name="connsiteX17" fmla="*/ 6246277 w 6349308"/>
              <a:gd name="connsiteY17" fmla="*/ 3528811 h 5100033"/>
              <a:gd name="connsiteX18" fmla="*/ 6220519 w 6349308"/>
              <a:gd name="connsiteY18" fmla="*/ 3606084 h 5100033"/>
              <a:gd name="connsiteX19" fmla="*/ 6181883 w 6349308"/>
              <a:gd name="connsiteY19" fmla="*/ 3709115 h 5100033"/>
              <a:gd name="connsiteX20" fmla="*/ 6117488 w 6349308"/>
              <a:gd name="connsiteY20" fmla="*/ 3812146 h 5100033"/>
              <a:gd name="connsiteX21" fmla="*/ 6065973 w 6349308"/>
              <a:gd name="connsiteY21" fmla="*/ 3837904 h 5100033"/>
              <a:gd name="connsiteX22" fmla="*/ 6027336 w 6349308"/>
              <a:gd name="connsiteY22" fmla="*/ 3876540 h 5100033"/>
              <a:gd name="connsiteX23" fmla="*/ 5975821 w 6349308"/>
              <a:gd name="connsiteY23" fmla="*/ 3889419 h 5100033"/>
              <a:gd name="connsiteX24" fmla="*/ 5885668 w 6349308"/>
              <a:gd name="connsiteY24" fmla="*/ 3915177 h 5100033"/>
              <a:gd name="connsiteX25" fmla="*/ 5602333 w 6349308"/>
              <a:gd name="connsiteY25" fmla="*/ 3940935 h 5100033"/>
              <a:gd name="connsiteX26" fmla="*/ 5409150 w 6349308"/>
              <a:gd name="connsiteY26" fmla="*/ 3928056 h 5100033"/>
              <a:gd name="connsiteX27" fmla="*/ 5331877 w 6349308"/>
              <a:gd name="connsiteY27" fmla="*/ 3876540 h 5100033"/>
              <a:gd name="connsiteX28" fmla="*/ 5293240 w 6349308"/>
              <a:gd name="connsiteY28" fmla="*/ 3863662 h 5100033"/>
              <a:gd name="connsiteX29" fmla="*/ 5035663 w 6349308"/>
              <a:gd name="connsiteY29" fmla="*/ 3928056 h 5100033"/>
              <a:gd name="connsiteX30" fmla="*/ 4893995 w 6349308"/>
              <a:gd name="connsiteY30" fmla="*/ 4005329 h 5100033"/>
              <a:gd name="connsiteX31" fmla="*/ 4327325 w 6349308"/>
              <a:gd name="connsiteY31" fmla="*/ 4069724 h 5100033"/>
              <a:gd name="connsiteX32" fmla="*/ 4185657 w 6349308"/>
              <a:gd name="connsiteY32" fmla="*/ 4095481 h 5100033"/>
              <a:gd name="connsiteX33" fmla="*/ 4082626 w 6349308"/>
              <a:gd name="connsiteY33" fmla="*/ 4121239 h 5100033"/>
              <a:gd name="connsiteX34" fmla="*/ 4031111 w 6349308"/>
              <a:gd name="connsiteY34" fmla="*/ 4146997 h 5100033"/>
              <a:gd name="connsiteX35" fmla="*/ 3966716 w 6349308"/>
              <a:gd name="connsiteY35" fmla="*/ 4159876 h 5100033"/>
              <a:gd name="connsiteX36" fmla="*/ 3915201 w 6349308"/>
              <a:gd name="connsiteY36" fmla="*/ 4172755 h 5100033"/>
              <a:gd name="connsiteX37" fmla="*/ 3760654 w 6349308"/>
              <a:gd name="connsiteY37" fmla="*/ 4211391 h 5100033"/>
              <a:gd name="connsiteX38" fmla="*/ 3683381 w 6349308"/>
              <a:gd name="connsiteY38" fmla="*/ 4262907 h 5100033"/>
              <a:gd name="connsiteX39" fmla="*/ 3644745 w 6349308"/>
              <a:gd name="connsiteY39" fmla="*/ 4288664 h 5100033"/>
              <a:gd name="connsiteX40" fmla="*/ 3593229 w 6349308"/>
              <a:gd name="connsiteY40" fmla="*/ 4314422 h 5100033"/>
              <a:gd name="connsiteX41" fmla="*/ 3554592 w 6349308"/>
              <a:gd name="connsiteY41" fmla="*/ 4340180 h 5100033"/>
              <a:gd name="connsiteX42" fmla="*/ 3477319 w 6349308"/>
              <a:gd name="connsiteY42" fmla="*/ 4353059 h 5100033"/>
              <a:gd name="connsiteX43" fmla="*/ 2665950 w 6349308"/>
              <a:gd name="connsiteY43" fmla="*/ 4353059 h 5100033"/>
              <a:gd name="connsiteX44" fmla="*/ 2176553 w 6349308"/>
              <a:gd name="connsiteY44" fmla="*/ 4250028 h 5100033"/>
              <a:gd name="connsiteX45" fmla="*/ 2086401 w 6349308"/>
              <a:gd name="connsiteY45" fmla="*/ 4237149 h 5100033"/>
              <a:gd name="connsiteX46" fmla="*/ 1880339 w 6349308"/>
              <a:gd name="connsiteY46" fmla="*/ 4211391 h 5100033"/>
              <a:gd name="connsiteX47" fmla="*/ 1648519 w 6349308"/>
              <a:gd name="connsiteY47" fmla="*/ 4224270 h 5100033"/>
              <a:gd name="connsiteX48" fmla="*/ 1597004 w 6349308"/>
              <a:gd name="connsiteY48" fmla="*/ 4237149 h 5100033"/>
              <a:gd name="connsiteX49" fmla="*/ 1481094 w 6349308"/>
              <a:gd name="connsiteY49" fmla="*/ 4262907 h 5100033"/>
              <a:gd name="connsiteX50" fmla="*/ 1416699 w 6349308"/>
              <a:gd name="connsiteY50" fmla="*/ 4275786 h 5100033"/>
              <a:gd name="connsiteX51" fmla="*/ 1313668 w 6349308"/>
              <a:gd name="connsiteY51" fmla="*/ 4301543 h 5100033"/>
              <a:gd name="connsiteX52" fmla="*/ 1197759 w 6349308"/>
              <a:gd name="connsiteY52" fmla="*/ 4314422 h 5100033"/>
              <a:gd name="connsiteX53" fmla="*/ 1146243 w 6349308"/>
              <a:gd name="connsiteY53" fmla="*/ 4340180 h 5100033"/>
              <a:gd name="connsiteX54" fmla="*/ 1107606 w 6349308"/>
              <a:gd name="connsiteY54" fmla="*/ 4353059 h 5100033"/>
              <a:gd name="connsiteX55" fmla="*/ 1043212 w 6349308"/>
              <a:gd name="connsiteY55" fmla="*/ 4378817 h 5100033"/>
              <a:gd name="connsiteX56" fmla="*/ 901545 w 6349308"/>
              <a:gd name="connsiteY56" fmla="*/ 4430332 h 5100033"/>
              <a:gd name="connsiteX57" fmla="*/ 850029 w 6349308"/>
              <a:gd name="connsiteY57" fmla="*/ 4468969 h 5100033"/>
              <a:gd name="connsiteX58" fmla="*/ 618209 w 6349308"/>
              <a:gd name="connsiteY58" fmla="*/ 4520484 h 5100033"/>
              <a:gd name="connsiteX59" fmla="*/ 296237 w 6349308"/>
              <a:gd name="connsiteY59" fmla="*/ 4546242 h 5100033"/>
              <a:gd name="connsiteX60" fmla="*/ 77297 w 6349308"/>
              <a:gd name="connsiteY60" fmla="*/ 4572000 h 5100033"/>
              <a:gd name="connsiteX61" fmla="*/ 38660 w 6349308"/>
              <a:gd name="connsiteY61" fmla="*/ 4584878 h 5100033"/>
              <a:gd name="connsiteX62" fmla="*/ 25781 w 6349308"/>
              <a:gd name="connsiteY62" fmla="*/ 4649273 h 5100033"/>
              <a:gd name="connsiteX63" fmla="*/ 23 w 6349308"/>
              <a:gd name="connsiteY63" fmla="*/ 5100033 h 510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349308" h="5100033">
                <a:moveTo>
                  <a:pt x="6259156" y="0"/>
                </a:moveTo>
                <a:lnTo>
                  <a:pt x="6284914" y="206062"/>
                </a:lnTo>
                <a:cubicBezTo>
                  <a:pt x="6289207" y="240406"/>
                  <a:pt x="6291004" y="275154"/>
                  <a:pt x="6297792" y="309093"/>
                </a:cubicBezTo>
                <a:lnTo>
                  <a:pt x="6310671" y="373487"/>
                </a:lnTo>
                <a:cubicBezTo>
                  <a:pt x="6314964" y="416417"/>
                  <a:pt x="6315599" y="459871"/>
                  <a:pt x="6323550" y="502276"/>
                </a:cubicBezTo>
                <a:cubicBezTo>
                  <a:pt x="6328554" y="528962"/>
                  <a:pt x="6349308" y="579549"/>
                  <a:pt x="6349308" y="579549"/>
                </a:cubicBezTo>
                <a:cubicBezTo>
                  <a:pt x="6322889" y="1121142"/>
                  <a:pt x="6379277" y="940406"/>
                  <a:pt x="6310671" y="1146219"/>
                </a:cubicBezTo>
                <a:cubicBezTo>
                  <a:pt x="6306378" y="1214906"/>
                  <a:pt x="6304317" y="1283770"/>
                  <a:pt x="6297792" y="1352281"/>
                </a:cubicBezTo>
                <a:cubicBezTo>
                  <a:pt x="6295717" y="1374072"/>
                  <a:pt x="6284914" y="1394786"/>
                  <a:pt x="6284914" y="1416676"/>
                </a:cubicBezTo>
                <a:cubicBezTo>
                  <a:pt x="6284914" y="1515139"/>
                  <a:pt x="6279393" y="1739566"/>
                  <a:pt x="6310671" y="1880315"/>
                </a:cubicBezTo>
                <a:cubicBezTo>
                  <a:pt x="6313616" y="1893567"/>
                  <a:pt x="6320605" y="1905700"/>
                  <a:pt x="6323550" y="1918952"/>
                </a:cubicBezTo>
                <a:cubicBezTo>
                  <a:pt x="6353772" y="2054948"/>
                  <a:pt x="6320315" y="1947884"/>
                  <a:pt x="6349308" y="2034862"/>
                </a:cubicBezTo>
                <a:cubicBezTo>
                  <a:pt x="6340722" y="2060620"/>
                  <a:pt x="6328875" y="2085511"/>
                  <a:pt x="6323550" y="2112135"/>
                </a:cubicBezTo>
                <a:cubicBezTo>
                  <a:pt x="6315926" y="2150255"/>
                  <a:pt x="6315213" y="2189437"/>
                  <a:pt x="6310671" y="2228045"/>
                </a:cubicBezTo>
                <a:cubicBezTo>
                  <a:pt x="6306627" y="2262419"/>
                  <a:pt x="6302085" y="2296732"/>
                  <a:pt x="6297792" y="2331076"/>
                </a:cubicBezTo>
                <a:cubicBezTo>
                  <a:pt x="6289206" y="2511380"/>
                  <a:pt x="6277502" y="2691563"/>
                  <a:pt x="6272035" y="2871988"/>
                </a:cubicBezTo>
                <a:cubicBezTo>
                  <a:pt x="6267742" y="3013656"/>
                  <a:pt x="6264710" y="3155367"/>
                  <a:pt x="6259156" y="3296991"/>
                </a:cubicBezTo>
                <a:cubicBezTo>
                  <a:pt x="6256123" y="3374324"/>
                  <a:pt x="6255876" y="3452016"/>
                  <a:pt x="6246277" y="3528811"/>
                </a:cubicBezTo>
                <a:cubicBezTo>
                  <a:pt x="6242909" y="3555752"/>
                  <a:pt x="6229105" y="3580326"/>
                  <a:pt x="6220519" y="3606084"/>
                </a:cubicBezTo>
                <a:cubicBezTo>
                  <a:pt x="6210504" y="3636130"/>
                  <a:pt x="6195356" y="3684093"/>
                  <a:pt x="6181883" y="3709115"/>
                </a:cubicBezTo>
                <a:cubicBezTo>
                  <a:pt x="6162682" y="3744774"/>
                  <a:pt x="6153712" y="3794034"/>
                  <a:pt x="6117488" y="3812146"/>
                </a:cubicBezTo>
                <a:cubicBezTo>
                  <a:pt x="6100316" y="3820732"/>
                  <a:pt x="6081596" y="3826745"/>
                  <a:pt x="6065973" y="3837904"/>
                </a:cubicBezTo>
                <a:cubicBezTo>
                  <a:pt x="6051152" y="3848490"/>
                  <a:pt x="6043150" y="3867504"/>
                  <a:pt x="6027336" y="3876540"/>
                </a:cubicBezTo>
                <a:cubicBezTo>
                  <a:pt x="6011968" y="3885322"/>
                  <a:pt x="5992897" y="3884762"/>
                  <a:pt x="5975821" y="3889419"/>
                </a:cubicBezTo>
                <a:cubicBezTo>
                  <a:pt x="5945669" y="3897642"/>
                  <a:pt x="5916121" y="3908149"/>
                  <a:pt x="5885668" y="3915177"/>
                </a:cubicBezTo>
                <a:cubicBezTo>
                  <a:pt x="5795807" y="3935914"/>
                  <a:pt x="5688720" y="3935536"/>
                  <a:pt x="5602333" y="3940935"/>
                </a:cubicBezTo>
                <a:cubicBezTo>
                  <a:pt x="5537939" y="3936642"/>
                  <a:pt x="5471932" y="3943004"/>
                  <a:pt x="5409150" y="3928056"/>
                </a:cubicBezTo>
                <a:cubicBezTo>
                  <a:pt x="5379035" y="3920886"/>
                  <a:pt x="5361246" y="3886329"/>
                  <a:pt x="5331877" y="3876540"/>
                </a:cubicBezTo>
                <a:lnTo>
                  <a:pt x="5293240" y="3863662"/>
                </a:lnTo>
                <a:cubicBezTo>
                  <a:pt x="5207403" y="3876867"/>
                  <a:pt x="5111763" y="3877322"/>
                  <a:pt x="5035663" y="3928056"/>
                </a:cubicBezTo>
                <a:cubicBezTo>
                  <a:pt x="4928444" y="3999536"/>
                  <a:pt x="5179485" y="3964544"/>
                  <a:pt x="4893995" y="4005329"/>
                </a:cubicBezTo>
                <a:cubicBezTo>
                  <a:pt x="4512231" y="4059867"/>
                  <a:pt x="4930432" y="4002713"/>
                  <a:pt x="4327325" y="4069724"/>
                </a:cubicBezTo>
                <a:cubicBezTo>
                  <a:pt x="4306649" y="4072021"/>
                  <a:pt x="4210112" y="4089367"/>
                  <a:pt x="4185657" y="4095481"/>
                </a:cubicBezTo>
                <a:cubicBezTo>
                  <a:pt x="4027247" y="4135084"/>
                  <a:pt x="4319981" y="4073768"/>
                  <a:pt x="4082626" y="4121239"/>
                </a:cubicBezTo>
                <a:cubicBezTo>
                  <a:pt x="4065454" y="4129825"/>
                  <a:pt x="4049324" y="4140926"/>
                  <a:pt x="4031111" y="4146997"/>
                </a:cubicBezTo>
                <a:cubicBezTo>
                  <a:pt x="4010344" y="4153919"/>
                  <a:pt x="3988085" y="4155127"/>
                  <a:pt x="3966716" y="4159876"/>
                </a:cubicBezTo>
                <a:cubicBezTo>
                  <a:pt x="3949437" y="4163716"/>
                  <a:pt x="3932277" y="4168098"/>
                  <a:pt x="3915201" y="4172755"/>
                </a:cubicBezTo>
                <a:cubicBezTo>
                  <a:pt x="3784150" y="4208496"/>
                  <a:pt x="3869599" y="4189602"/>
                  <a:pt x="3760654" y="4211391"/>
                </a:cubicBezTo>
                <a:lnTo>
                  <a:pt x="3683381" y="4262907"/>
                </a:lnTo>
                <a:cubicBezTo>
                  <a:pt x="3670502" y="4271493"/>
                  <a:pt x="3658589" y="4281742"/>
                  <a:pt x="3644745" y="4288664"/>
                </a:cubicBezTo>
                <a:cubicBezTo>
                  <a:pt x="3627573" y="4297250"/>
                  <a:pt x="3609898" y="4304897"/>
                  <a:pt x="3593229" y="4314422"/>
                </a:cubicBezTo>
                <a:cubicBezTo>
                  <a:pt x="3579790" y="4322102"/>
                  <a:pt x="3569276" y="4335285"/>
                  <a:pt x="3554592" y="4340180"/>
                </a:cubicBezTo>
                <a:cubicBezTo>
                  <a:pt x="3529819" y="4348438"/>
                  <a:pt x="3503077" y="4348766"/>
                  <a:pt x="3477319" y="4353059"/>
                </a:cubicBezTo>
                <a:cubicBezTo>
                  <a:pt x="3186285" y="4469474"/>
                  <a:pt x="3385591" y="4399789"/>
                  <a:pt x="2665950" y="4353059"/>
                </a:cubicBezTo>
                <a:cubicBezTo>
                  <a:pt x="2459754" y="4339670"/>
                  <a:pt x="2376690" y="4296213"/>
                  <a:pt x="2176553" y="4250028"/>
                </a:cubicBezTo>
                <a:cubicBezTo>
                  <a:pt x="2146975" y="4243202"/>
                  <a:pt x="2116502" y="4241075"/>
                  <a:pt x="2086401" y="4237149"/>
                </a:cubicBezTo>
                <a:lnTo>
                  <a:pt x="1880339" y="4211391"/>
                </a:lnTo>
                <a:cubicBezTo>
                  <a:pt x="1803066" y="4215684"/>
                  <a:pt x="1725594" y="4217263"/>
                  <a:pt x="1648519" y="4224270"/>
                </a:cubicBezTo>
                <a:cubicBezTo>
                  <a:pt x="1630892" y="4225873"/>
                  <a:pt x="1614251" y="4233169"/>
                  <a:pt x="1597004" y="4237149"/>
                </a:cubicBezTo>
                <a:lnTo>
                  <a:pt x="1481094" y="4262907"/>
                </a:lnTo>
                <a:cubicBezTo>
                  <a:pt x="1459690" y="4267494"/>
                  <a:pt x="1438029" y="4270864"/>
                  <a:pt x="1416699" y="4275786"/>
                </a:cubicBezTo>
                <a:cubicBezTo>
                  <a:pt x="1382205" y="4283746"/>
                  <a:pt x="1348530" y="4295391"/>
                  <a:pt x="1313668" y="4301543"/>
                </a:cubicBezTo>
                <a:cubicBezTo>
                  <a:pt x="1275385" y="4308299"/>
                  <a:pt x="1236395" y="4310129"/>
                  <a:pt x="1197759" y="4314422"/>
                </a:cubicBezTo>
                <a:cubicBezTo>
                  <a:pt x="1180587" y="4323008"/>
                  <a:pt x="1163890" y="4332617"/>
                  <a:pt x="1146243" y="4340180"/>
                </a:cubicBezTo>
                <a:cubicBezTo>
                  <a:pt x="1133765" y="4345528"/>
                  <a:pt x="1120317" y="4348292"/>
                  <a:pt x="1107606" y="4353059"/>
                </a:cubicBezTo>
                <a:cubicBezTo>
                  <a:pt x="1085960" y="4361176"/>
                  <a:pt x="1064338" y="4369428"/>
                  <a:pt x="1043212" y="4378817"/>
                </a:cubicBezTo>
                <a:cubicBezTo>
                  <a:pt x="935933" y="4426497"/>
                  <a:pt x="1055429" y="4386365"/>
                  <a:pt x="901545" y="4430332"/>
                </a:cubicBezTo>
                <a:cubicBezTo>
                  <a:pt x="884373" y="4443211"/>
                  <a:pt x="869228" y="4459370"/>
                  <a:pt x="850029" y="4468969"/>
                </a:cubicBezTo>
                <a:cubicBezTo>
                  <a:pt x="787413" y="4500277"/>
                  <a:pt x="676038" y="4511353"/>
                  <a:pt x="618209" y="4520484"/>
                </a:cubicBezTo>
                <a:cubicBezTo>
                  <a:pt x="475946" y="4542947"/>
                  <a:pt x="495893" y="4535150"/>
                  <a:pt x="296237" y="4546242"/>
                </a:cubicBezTo>
                <a:cubicBezTo>
                  <a:pt x="223257" y="4554828"/>
                  <a:pt x="149967" y="4561100"/>
                  <a:pt x="77297" y="4572000"/>
                </a:cubicBezTo>
                <a:cubicBezTo>
                  <a:pt x="63872" y="4574014"/>
                  <a:pt x="46190" y="4573583"/>
                  <a:pt x="38660" y="4584878"/>
                </a:cubicBezTo>
                <a:cubicBezTo>
                  <a:pt x="26517" y="4603092"/>
                  <a:pt x="30074" y="4627808"/>
                  <a:pt x="25781" y="4649273"/>
                </a:cubicBezTo>
                <a:cubicBezTo>
                  <a:pt x="-1749" y="5048457"/>
                  <a:pt x="23" y="4897969"/>
                  <a:pt x="23" y="51000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6259132" y="-1810"/>
            <a:ext cx="321972" cy="143478"/>
          </a:xfrm>
          <a:custGeom>
            <a:avLst/>
            <a:gdLst>
              <a:gd name="connsiteX0" fmla="*/ 0 w 321972"/>
              <a:gd name="connsiteY0" fmla="*/ 143478 h 143478"/>
              <a:gd name="connsiteX1" fmla="*/ 77274 w 321972"/>
              <a:gd name="connsiteY1" fmla="*/ 104841 h 143478"/>
              <a:gd name="connsiteX2" fmla="*/ 115910 w 321972"/>
              <a:gd name="connsiteY2" fmla="*/ 79083 h 143478"/>
              <a:gd name="connsiteX3" fmla="*/ 193183 w 321972"/>
              <a:gd name="connsiteY3" fmla="*/ 53325 h 143478"/>
              <a:gd name="connsiteX4" fmla="*/ 244699 w 321972"/>
              <a:gd name="connsiteY4" fmla="*/ 27568 h 143478"/>
              <a:gd name="connsiteX5" fmla="*/ 283336 w 321972"/>
              <a:gd name="connsiteY5" fmla="*/ 1810 h 143478"/>
              <a:gd name="connsiteX6" fmla="*/ 321972 w 321972"/>
              <a:gd name="connsiteY6" fmla="*/ 1810 h 14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72" h="143478">
                <a:moveTo>
                  <a:pt x="0" y="143478"/>
                </a:moveTo>
                <a:cubicBezTo>
                  <a:pt x="25758" y="130599"/>
                  <a:pt x="52100" y="118827"/>
                  <a:pt x="77274" y="104841"/>
                </a:cubicBezTo>
                <a:cubicBezTo>
                  <a:pt x="90804" y="97324"/>
                  <a:pt x="101766" y="85369"/>
                  <a:pt x="115910" y="79083"/>
                </a:cubicBezTo>
                <a:cubicBezTo>
                  <a:pt x="140721" y="68056"/>
                  <a:pt x="168898" y="65467"/>
                  <a:pt x="193183" y="53325"/>
                </a:cubicBezTo>
                <a:cubicBezTo>
                  <a:pt x="210355" y="44739"/>
                  <a:pt x="228030" y="37093"/>
                  <a:pt x="244699" y="27568"/>
                </a:cubicBezTo>
                <a:cubicBezTo>
                  <a:pt x="258138" y="19889"/>
                  <a:pt x="268652" y="6705"/>
                  <a:pt x="283336" y="1810"/>
                </a:cubicBezTo>
                <a:cubicBezTo>
                  <a:pt x="295554" y="-2263"/>
                  <a:pt x="309093" y="1810"/>
                  <a:pt x="321972" y="18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229862" y="362386"/>
            <a:ext cx="428223" cy="18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9" name="Oval 48"/>
          <p:cNvSpPr/>
          <p:nvPr/>
        </p:nvSpPr>
        <p:spPr>
          <a:xfrm>
            <a:off x="11842116" y="2651108"/>
            <a:ext cx="349884" cy="288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0" name="Oval 49"/>
          <p:cNvSpPr/>
          <p:nvPr/>
        </p:nvSpPr>
        <p:spPr>
          <a:xfrm>
            <a:off x="1199864" y="4597775"/>
            <a:ext cx="297291" cy="211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1" name="Oval 50"/>
          <p:cNvSpPr/>
          <p:nvPr/>
        </p:nvSpPr>
        <p:spPr>
          <a:xfrm>
            <a:off x="6672315" y="6499502"/>
            <a:ext cx="324541" cy="2289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2" name="Down Arrow 51"/>
          <p:cNvSpPr/>
          <p:nvPr/>
        </p:nvSpPr>
        <p:spPr>
          <a:xfrm rot="10800000">
            <a:off x="5277384" y="2616276"/>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107274" y="2870941"/>
            <a:ext cx="685266" cy="369332"/>
          </a:xfrm>
          <a:prstGeom prst="rect">
            <a:avLst/>
          </a:prstGeom>
          <a:noFill/>
        </p:spPr>
        <p:txBody>
          <a:bodyPr wrap="square" rtlCol="0">
            <a:spAutoFit/>
          </a:bodyPr>
          <a:lstStyle/>
          <a:p>
            <a:r>
              <a:rPr lang="en-US" dirty="0"/>
              <a:t>high</a:t>
            </a:r>
          </a:p>
        </p:txBody>
      </p:sp>
      <p:sp>
        <p:nvSpPr>
          <p:cNvPr id="3" name="TextBox 2"/>
          <p:cNvSpPr txBox="1"/>
          <p:nvPr/>
        </p:nvSpPr>
        <p:spPr>
          <a:xfrm>
            <a:off x="28962" y="859656"/>
            <a:ext cx="1109712" cy="369332"/>
          </a:xfrm>
          <a:prstGeom prst="rect">
            <a:avLst/>
          </a:prstGeom>
          <a:noFill/>
          <a:ln>
            <a:solidFill>
              <a:schemeClr val="accent5"/>
            </a:solidFill>
          </a:ln>
        </p:spPr>
        <p:txBody>
          <a:bodyPr wrap="square" rtlCol="0">
            <a:spAutoFit/>
          </a:bodyPr>
          <a:lstStyle/>
          <a:p>
            <a:r>
              <a:rPr lang="en-US" dirty="0"/>
              <a:t>Best Case</a:t>
            </a:r>
          </a:p>
        </p:txBody>
      </p:sp>
      <p:sp>
        <p:nvSpPr>
          <p:cNvPr id="42" name="Footer Placeholder 41">
            <a:extLst>
              <a:ext uri="{FF2B5EF4-FFF2-40B4-BE49-F238E27FC236}">
                <a16:creationId xmlns:a16="http://schemas.microsoft.com/office/drawing/2014/main" id="{86273040-3A8E-416F-A933-B817019A3A77}"/>
              </a:ext>
            </a:extLst>
          </p:cNvPr>
          <p:cNvSpPr>
            <a:spLocks noGrp="1"/>
          </p:cNvSpPr>
          <p:nvPr>
            <p:ph type="ftr" sz="quarter" idx="11"/>
          </p:nvPr>
        </p:nvSpPr>
        <p:spPr/>
        <p:txBody>
          <a:bodyPr/>
          <a:lstStyle/>
          <a:p>
            <a:r>
              <a:rPr lang="en-IN"/>
              <a:t>Dr Somaraju Suvvari                                                                                                        NITP -- CS3401</a:t>
            </a:r>
          </a:p>
        </p:txBody>
      </p:sp>
      <p:sp>
        <p:nvSpPr>
          <p:cNvPr id="54" name="Slide Number Placeholder 53">
            <a:extLst>
              <a:ext uri="{FF2B5EF4-FFF2-40B4-BE49-F238E27FC236}">
                <a16:creationId xmlns:a16="http://schemas.microsoft.com/office/drawing/2014/main" id="{CCB3838F-2F1F-41AA-A3F8-35357F9DC23E}"/>
              </a:ext>
            </a:extLst>
          </p:cNvPr>
          <p:cNvSpPr>
            <a:spLocks noGrp="1"/>
          </p:cNvSpPr>
          <p:nvPr>
            <p:ph type="sldNum" sz="quarter" idx="12"/>
          </p:nvPr>
        </p:nvSpPr>
        <p:spPr/>
        <p:txBody>
          <a:bodyPr/>
          <a:lstStyle/>
          <a:p>
            <a:fld id="{11B1A458-33C9-4BF4-B91A-A10851AC5830}" type="slidenum">
              <a:rPr lang="en-IN" smtClean="0"/>
              <a:t>18</a:t>
            </a:fld>
            <a:endParaRPr lang="en-IN"/>
          </a:p>
        </p:txBody>
      </p:sp>
    </p:spTree>
    <p:extLst>
      <p:ext uri="{BB962C8B-B14F-4D97-AF65-F5344CB8AC3E}">
        <p14:creationId xmlns:p14="http://schemas.microsoft.com/office/powerpoint/2010/main" val="1191545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628" y="167758"/>
            <a:ext cx="6039118" cy="505832"/>
          </a:xfrm>
        </p:spPr>
        <p:txBody>
          <a:bodyPr>
            <a:normAutofit fontScale="90000"/>
          </a:bodyPr>
          <a:lstStyle/>
          <a:p>
            <a:r>
              <a:rPr lang="en-US" sz="3200" dirty="0">
                <a:latin typeface="Times New Roman" panose="02020603050405020304" pitchFamily="18" charset="0"/>
                <a:cs typeface="Times New Roman" panose="02020603050405020304" pitchFamily="18" charset="0"/>
              </a:rPr>
              <a:t>Worst Case: element is not found</a:t>
            </a:r>
          </a:p>
        </p:txBody>
      </p:sp>
      <p:graphicFrame>
        <p:nvGraphicFramePr>
          <p:cNvPr id="4" name="Table 3"/>
          <p:cNvGraphicFramePr>
            <a:graphicFrameLocks noGrp="1"/>
          </p:cNvGraphicFramePr>
          <p:nvPr/>
        </p:nvGraphicFramePr>
        <p:xfrm>
          <a:off x="216795" y="1001356"/>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Down Arrow 4"/>
          <p:cNvSpPr/>
          <p:nvPr/>
        </p:nvSpPr>
        <p:spPr>
          <a:xfrm>
            <a:off x="2551077" y="566317"/>
            <a:ext cx="215735"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69898" y="1809953"/>
            <a:ext cx="856446" cy="369332"/>
          </a:xfrm>
          <a:prstGeom prst="rect">
            <a:avLst/>
          </a:prstGeom>
          <a:noFill/>
        </p:spPr>
        <p:txBody>
          <a:bodyPr wrap="square" rtlCol="0">
            <a:spAutoFit/>
          </a:bodyPr>
          <a:lstStyle/>
          <a:p>
            <a:r>
              <a:rPr lang="en-US" dirty="0"/>
              <a:t>5&lt;50</a:t>
            </a:r>
          </a:p>
        </p:txBody>
      </p:sp>
      <p:sp>
        <p:nvSpPr>
          <p:cNvPr id="7" name="TextBox 6"/>
          <p:cNvSpPr txBox="1"/>
          <p:nvPr/>
        </p:nvSpPr>
        <p:spPr>
          <a:xfrm>
            <a:off x="2191544" y="252916"/>
            <a:ext cx="934800" cy="369332"/>
          </a:xfrm>
          <a:prstGeom prst="rect">
            <a:avLst/>
          </a:prstGeom>
          <a:noFill/>
        </p:spPr>
        <p:txBody>
          <a:bodyPr wrap="square" rtlCol="0">
            <a:spAutoFit/>
          </a:bodyPr>
          <a:lstStyle/>
          <a:p>
            <a:r>
              <a:rPr lang="en-US" dirty="0"/>
              <a:t>Mid=4</a:t>
            </a:r>
          </a:p>
        </p:txBody>
      </p:sp>
      <p:sp>
        <p:nvSpPr>
          <p:cNvPr id="8" name="Up Arrow 7"/>
          <p:cNvSpPr/>
          <p:nvPr/>
        </p:nvSpPr>
        <p:spPr>
          <a:xfrm>
            <a:off x="426062" y="1805798"/>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0800000">
            <a:off x="5080707" y="1787805"/>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10597" y="2042470"/>
            <a:ext cx="685266" cy="369332"/>
          </a:xfrm>
          <a:prstGeom prst="rect">
            <a:avLst/>
          </a:prstGeom>
          <a:noFill/>
        </p:spPr>
        <p:txBody>
          <a:bodyPr wrap="square" rtlCol="0">
            <a:spAutoFit/>
          </a:bodyPr>
          <a:lstStyle/>
          <a:p>
            <a:r>
              <a:rPr lang="en-US" dirty="0"/>
              <a:t>high</a:t>
            </a:r>
          </a:p>
        </p:txBody>
      </p:sp>
      <p:graphicFrame>
        <p:nvGraphicFramePr>
          <p:cNvPr id="11" name="Table 10"/>
          <p:cNvGraphicFramePr>
            <a:graphicFrameLocks noGrp="1"/>
          </p:cNvGraphicFramePr>
          <p:nvPr/>
        </p:nvGraphicFramePr>
        <p:xfrm>
          <a:off x="207151" y="3382742"/>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Down Arrow 11"/>
          <p:cNvSpPr/>
          <p:nvPr/>
        </p:nvSpPr>
        <p:spPr>
          <a:xfrm>
            <a:off x="785595" y="2953868"/>
            <a:ext cx="215735"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12405" y="2738858"/>
            <a:ext cx="856446" cy="369332"/>
          </a:xfrm>
          <a:prstGeom prst="rect">
            <a:avLst/>
          </a:prstGeom>
          <a:noFill/>
        </p:spPr>
        <p:txBody>
          <a:bodyPr wrap="square" rtlCol="0">
            <a:spAutoFit/>
          </a:bodyPr>
          <a:lstStyle/>
          <a:p>
            <a:r>
              <a:rPr lang="en-US" dirty="0"/>
              <a:t>5&lt;12</a:t>
            </a:r>
          </a:p>
        </p:txBody>
      </p:sp>
      <p:sp>
        <p:nvSpPr>
          <p:cNvPr id="14" name="TextBox 13"/>
          <p:cNvSpPr txBox="1"/>
          <p:nvPr/>
        </p:nvSpPr>
        <p:spPr>
          <a:xfrm>
            <a:off x="426062" y="2640467"/>
            <a:ext cx="934800" cy="369332"/>
          </a:xfrm>
          <a:prstGeom prst="rect">
            <a:avLst/>
          </a:prstGeom>
          <a:noFill/>
        </p:spPr>
        <p:txBody>
          <a:bodyPr wrap="square" rtlCol="0">
            <a:spAutoFit/>
          </a:bodyPr>
          <a:lstStyle/>
          <a:p>
            <a:r>
              <a:rPr lang="en-US" dirty="0"/>
              <a:t>Mid=1</a:t>
            </a:r>
          </a:p>
        </p:txBody>
      </p:sp>
      <p:sp>
        <p:nvSpPr>
          <p:cNvPr id="15" name="Up Arrow 14"/>
          <p:cNvSpPr/>
          <p:nvPr/>
        </p:nvSpPr>
        <p:spPr>
          <a:xfrm>
            <a:off x="416418" y="4187184"/>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0800000">
            <a:off x="2001596" y="4151761"/>
            <a:ext cx="180304" cy="31198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831486" y="4406426"/>
            <a:ext cx="685266" cy="369332"/>
          </a:xfrm>
          <a:prstGeom prst="rect">
            <a:avLst/>
          </a:prstGeom>
          <a:noFill/>
        </p:spPr>
        <p:txBody>
          <a:bodyPr wrap="square" rtlCol="0">
            <a:spAutoFit/>
          </a:bodyPr>
          <a:lstStyle/>
          <a:p>
            <a:r>
              <a:rPr lang="en-US" dirty="0"/>
              <a:t>high</a:t>
            </a:r>
          </a:p>
        </p:txBody>
      </p:sp>
      <p:graphicFrame>
        <p:nvGraphicFramePr>
          <p:cNvPr id="18" name="Table 17"/>
          <p:cNvGraphicFramePr>
            <a:graphicFrameLocks noGrp="1"/>
          </p:cNvGraphicFramePr>
          <p:nvPr>
            <p:extLst>
              <p:ext uri="{D42A27DB-BD31-4B8C-83A1-F6EECF244321}">
                <p14:modId xmlns:p14="http://schemas.microsoft.com/office/powerpoint/2010/main" val="3478473350"/>
              </p:ext>
            </p:extLst>
          </p:nvPr>
        </p:nvGraphicFramePr>
        <p:xfrm>
          <a:off x="6167923" y="3356669"/>
          <a:ext cx="5288916"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gridCol w="618498">
                  <a:extLst>
                    <a:ext uri="{9D8B030D-6E8A-4147-A177-3AD203B41FA5}">
                      <a16:colId xmlns:a16="http://schemas.microsoft.com/office/drawing/2014/main" val="20008"/>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10</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55</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65</a:t>
                      </a:r>
                    </a:p>
                  </a:txBody>
                  <a:tcPr>
                    <a:lnB w="12700" cap="flat" cmpd="sng" algn="ctr">
                      <a:solidFill>
                        <a:schemeClr val="tx1"/>
                      </a:solidFill>
                      <a:prstDash val="solid"/>
                      <a:round/>
                      <a:headEnd type="none" w="med" len="med"/>
                      <a:tailEnd type="none" w="med" len="med"/>
                    </a:lnB>
                  </a:tcPr>
                </a:tc>
                <a:tc>
                  <a:txBody>
                    <a:bodyPr/>
                    <a:lstStyle/>
                    <a:p>
                      <a:r>
                        <a:rPr lang="en-US" dirty="0"/>
                        <a:t>78</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99</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Down Arrow 18"/>
          <p:cNvSpPr/>
          <p:nvPr/>
        </p:nvSpPr>
        <p:spPr>
          <a:xfrm>
            <a:off x="6357320" y="2953867"/>
            <a:ext cx="215735" cy="40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73177" y="2712785"/>
            <a:ext cx="856446" cy="369332"/>
          </a:xfrm>
          <a:prstGeom prst="rect">
            <a:avLst/>
          </a:prstGeom>
          <a:noFill/>
        </p:spPr>
        <p:txBody>
          <a:bodyPr wrap="square" rtlCol="0">
            <a:spAutoFit/>
          </a:bodyPr>
          <a:lstStyle/>
          <a:p>
            <a:r>
              <a:rPr lang="en-US" dirty="0"/>
              <a:t>5&lt;10</a:t>
            </a:r>
          </a:p>
        </p:txBody>
      </p:sp>
      <p:sp>
        <p:nvSpPr>
          <p:cNvPr id="21" name="TextBox 20"/>
          <p:cNvSpPr txBox="1"/>
          <p:nvPr/>
        </p:nvSpPr>
        <p:spPr>
          <a:xfrm>
            <a:off x="6184810" y="2630918"/>
            <a:ext cx="934800" cy="369332"/>
          </a:xfrm>
          <a:prstGeom prst="rect">
            <a:avLst/>
          </a:prstGeom>
          <a:noFill/>
        </p:spPr>
        <p:txBody>
          <a:bodyPr wrap="square" rtlCol="0">
            <a:spAutoFit/>
          </a:bodyPr>
          <a:lstStyle/>
          <a:p>
            <a:r>
              <a:rPr lang="en-US" dirty="0"/>
              <a:t>Mid=0</a:t>
            </a:r>
          </a:p>
        </p:txBody>
      </p:sp>
      <p:sp>
        <p:nvSpPr>
          <p:cNvPr id="22" name="Up Arrow 21"/>
          <p:cNvSpPr/>
          <p:nvPr/>
        </p:nvSpPr>
        <p:spPr>
          <a:xfrm>
            <a:off x="6377190" y="4161111"/>
            <a:ext cx="180304" cy="37348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42177" y="4173133"/>
            <a:ext cx="685266" cy="369332"/>
          </a:xfrm>
          <a:prstGeom prst="rect">
            <a:avLst/>
          </a:prstGeom>
          <a:noFill/>
        </p:spPr>
        <p:txBody>
          <a:bodyPr wrap="square" rtlCol="0">
            <a:spAutoFit/>
          </a:bodyPr>
          <a:lstStyle/>
          <a:p>
            <a:r>
              <a:rPr lang="en-US" dirty="0"/>
              <a:t>high</a:t>
            </a:r>
          </a:p>
        </p:txBody>
      </p:sp>
      <p:sp>
        <p:nvSpPr>
          <p:cNvPr id="25" name="TextBox 24"/>
          <p:cNvSpPr txBox="1"/>
          <p:nvPr/>
        </p:nvSpPr>
        <p:spPr>
          <a:xfrm>
            <a:off x="292442" y="4515317"/>
            <a:ext cx="685266" cy="369332"/>
          </a:xfrm>
          <a:prstGeom prst="rect">
            <a:avLst/>
          </a:prstGeom>
          <a:noFill/>
        </p:spPr>
        <p:txBody>
          <a:bodyPr wrap="square" rtlCol="0">
            <a:spAutoFit/>
          </a:bodyPr>
          <a:lstStyle/>
          <a:p>
            <a:r>
              <a:rPr lang="en-US" dirty="0"/>
              <a:t>low</a:t>
            </a:r>
          </a:p>
        </p:txBody>
      </p:sp>
      <p:sp>
        <p:nvSpPr>
          <p:cNvPr id="26" name="TextBox 25"/>
          <p:cNvSpPr txBox="1"/>
          <p:nvPr/>
        </p:nvSpPr>
        <p:spPr>
          <a:xfrm>
            <a:off x="6230422" y="4458215"/>
            <a:ext cx="685266" cy="369332"/>
          </a:xfrm>
          <a:prstGeom prst="rect">
            <a:avLst/>
          </a:prstGeom>
          <a:noFill/>
        </p:spPr>
        <p:txBody>
          <a:bodyPr wrap="square" rtlCol="0">
            <a:spAutoFit/>
          </a:bodyPr>
          <a:lstStyle/>
          <a:p>
            <a:r>
              <a:rPr lang="en-US" dirty="0"/>
              <a:t>low</a:t>
            </a:r>
          </a:p>
        </p:txBody>
      </p:sp>
      <p:sp>
        <p:nvSpPr>
          <p:cNvPr id="3" name="Footer Placeholder 2">
            <a:extLst>
              <a:ext uri="{FF2B5EF4-FFF2-40B4-BE49-F238E27FC236}">
                <a16:creationId xmlns:a16="http://schemas.microsoft.com/office/drawing/2014/main" id="{1E348F26-4A7D-4F2A-A145-298A2B3FA66A}"/>
              </a:ext>
            </a:extLst>
          </p:cNvPr>
          <p:cNvSpPr>
            <a:spLocks noGrp="1"/>
          </p:cNvSpPr>
          <p:nvPr>
            <p:ph type="ftr" sz="quarter" idx="11"/>
          </p:nvPr>
        </p:nvSpPr>
        <p:spPr/>
        <p:txBody>
          <a:bodyPr/>
          <a:lstStyle/>
          <a:p>
            <a:r>
              <a:rPr lang="en-IN"/>
              <a:t>Dr Somaraju Suvvari                                                                                                        NITP -- CS3401</a:t>
            </a:r>
          </a:p>
        </p:txBody>
      </p:sp>
      <p:sp>
        <p:nvSpPr>
          <p:cNvPr id="23" name="Slide Number Placeholder 22">
            <a:extLst>
              <a:ext uri="{FF2B5EF4-FFF2-40B4-BE49-F238E27FC236}">
                <a16:creationId xmlns:a16="http://schemas.microsoft.com/office/drawing/2014/main" id="{8509D008-3E6F-4250-A2BD-44084472B0A2}"/>
              </a:ext>
            </a:extLst>
          </p:cNvPr>
          <p:cNvSpPr>
            <a:spLocks noGrp="1"/>
          </p:cNvSpPr>
          <p:nvPr>
            <p:ph type="sldNum" sz="quarter" idx="12"/>
          </p:nvPr>
        </p:nvSpPr>
        <p:spPr/>
        <p:txBody>
          <a:bodyPr/>
          <a:lstStyle/>
          <a:p>
            <a:fld id="{11B1A458-33C9-4BF4-B91A-A10851AC5830}" type="slidenum">
              <a:rPr lang="en-IN" smtClean="0"/>
              <a:t>19</a:t>
            </a:fld>
            <a:endParaRPr lang="en-IN"/>
          </a:p>
        </p:txBody>
      </p:sp>
    </p:spTree>
    <p:extLst>
      <p:ext uri="{BB962C8B-B14F-4D97-AF65-F5344CB8AC3E}">
        <p14:creationId xmlns:p14="http://schemas.microsoft.com/office/powerpoint/2010/main" val="101593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eaLnBrk="1" hangingPunct="1"/>
            <a:r>
              <a:rPr lang="en-US" sz="3600" dirty="0">
                <a:latin typeface="Times New Roman" panose="02020603050405020304" pitchFamily="18" charset="0"/>
                <a:cs typeface="Times New Roman" panose="02020603050405020304" pitchFamily="18" charset="0"/>
              </a:rPr>
              <a:t>The Course</a:t>
            </a:r>
          </a:p>
        </p:txBody>
      </p:sp>
      <p:sp>
        <p:nvSpPr>
          <p:cNvPr id="3075" name="Rectangle 3"/>
          <p:cNvSpPr>
            <a:spLocks noGrp="1" noChangeArrowheads="1"/>
          </p:cNvSpPr>
          <p:nvPr>
            <p:ph idx="1"/>
          </p:nvPr>
        </p:nvSpPr>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DATA STRUCTURES</a:t>
            </a: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B8BC-DA4B-4352-95F0-BCD7B75D1C6B}"/>
              </a:ext>
            </a:extLst>
          </p:cNvPr>
          <p:cNvSpPr>
            <a:spLocks noGrp="1"/>
          </p:cNvSpPr>
          <p:nvPr>
            <p:ph type="title"/>
          </p:nvPr>
        </p:nvSpPr>
        <p:spPr>
          <a:xfrm>
            <a:off x="838200" y="365126"/>
            <a:ext cx="10515600" cy="50262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Binary Search Time Complexity</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A25FA7-B8D4-43FA-B609-5E61AB80569B}"/>
                  </a:ext>
                </a:extLst>
              </p:cNvPr>
              <p:cNvSpPr>
                <a:spLocks noGrp="1"/>
              </p:cNvSpPr>
              <p:nvPr>
                <p:ph idx="1"/>
              </p:nvPr>
            </p:nvSpPr>
            <p:spPr>
              <a:xfrm>
                <a:off x="1062134" y="1064743"/>
                <a:ext cx="10862387" cy="5094612"/>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recurrence equation of binary search is:</a:t>
                </a:r>
              </a:p>
              <a:p>
                <a:pPr marL="0" indent="0">
                  <a:buNone/>
                </a:pPr>
                <a:r>
                  <a:rPr lang="en-IN" sz="2400" dirty="0">
                    <a:latin typeface="Times New Roman" panose="02020603050405020304" pitchFamily="18" charset="0"/>
                    <a:cs typeface="Times New Roman" panose="02020603050405020304" pitchFamily="18" charset="0"/>
                  </a:rPr>
                  <a:t>T(n) =    T(n/2) + 1     </a:t>
                </a:r>
                <a:r>
                  <a:rPr lang="en-IN" sz="2400" dirty="0">
                    <a:solidFill>
                      <a:srgbClr val="00B0F0"/>
                    </a:solidFill>
                    <a:latin typeface="Times New Roman" panose="02020603050405020304" pitchFamily="18" charset="0"/>
                    <a:cs typeface="Times New Roman" panose="02020603050405020304" pitchFamily="18" charset="0"/>
                  </a:rPr>
                  <a:t>// After one comparison, the size of the problem reduced to n/2</a:t>
                </a:r>
              </a:p>
              <a:p>
                <a:pPr marL="0" indent="0">
                  <a:buNone/>
                </a:pPr>
                <a:r>
                  <a:rPr lang="en-IN" sz="2400" dirty="0">
                    <a:latin typeface="Times New Roman" panose="02020603050405020304" pitchFamily="18" charset="0"/>
                    <a:cs typeface="Times New Roman" panose="02020603050405020304" pitchFamily="18" charset="0"/>
                  </a:rPr>
                  <a:t>Apply masters theorem,</a:t>
                </a:r>
              </a:p>
              <a:p>
                <a:pPr marL="0" indent="0">
                  <a:buNone/>
                </a:pPr>
                <a:r>
                  <a:rPr lang="en-IN" sz="2400" dirty="0">
                    <a:latin typeface="Times New Roman" panose="02020603050405020304" pitchFamily="18" charset="0"/>
                    <a:cs typeface="Times New Roman" panose="02020603050405020304" pitchFamily="18" charset="0"/>
                  </a:rPr>
                  <a:t>a = 1, b= 2, </a:t>
                </a:r>
                <a14:m>
                  <m:oMath xmlns:m="http://schemas.openxmlformats.org/officeDocument/2006/math">
                    <m:sSup>
                      <m:sSupPr>
                        <m:ctrlPr>
                          <a:rPr lang="en-IN"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𝑛</m:t>
                        </m:r>
                      </m:e>
                      <m:sup>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𝑙𝑜</m:t>
                            </m:r>
                            <m:r>
                              <a:rPr lang="en-US" sz="2400" b="0" i="1" smtClean="0">
                                <a:latin typeface="Cambria Math" panose="02040503050406030204" pitchFamily="18" charset="0"/>
                                <a:cs typeface="Times New Roman" panose="02020603050405020304" pitchFamily="18" charset="0"/>
                              </a:rPr>
                              <m:t>𝑔</m:t>
                            </m:r>
                          </m:e>
                          <m:sub>
                            <m:r>
                              <a:rPr lang="en-IN" sz="2400" i="1">
                                <a:latin typeface="Cambria Math" panose="02040503050406030204" pitchFamily="18" charset="0"/>
                                <a:cs typeface="Times New Roman" panose="02020603050405020304" pitchFamily="18" charset="0"/>
                              </a:rPr>
                              <m:t>𝑏</m:t>
                            </m:r>
                          </m:sub>
                        </m:sSub>
                        <m:r>
                          <a:rPr lang="en-IN" sz="2400" i="1">
                            <a:latin typeface="Cambria Math" panose="02040503050406030204" pitchFamily="18" charset="0"/>
                            <a:cs typeface="Times New Roman" panose="02020603050405020304" pitchFamily="18" charset="0"/>
                          </a:rPr>
                          <m:t>𝑎</m:t>
                        </m:r>
                      </m:sup>
                    </m:sSup>
                    <m:r>
                      <a:rPr lang="en-IN" sz="2400" b="0" i="1" smtClean="0">
                        <a:latin typeface="Cambria Math" panose="02040503050406030204" pitchFamily="18" charset="0"/>
                        <a:cs typeface="Times New Roman" panose="02020603050405020304" pitchFamily="18" charset="0"/>
                      </a:rPr>
                      <m:t>   =</m:t>
                    </m:r>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𝑛</m:t>
                        </m:r>
                      </m:e>
                      <m:sup>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𝑙𝑜</m:t>
                            </m:r>
                            <m:r>
                              <a:rPr lang="en-US" sz="2400" b="0" i="1" smtClean="0">
                                <a:latin typeface="Cambria Math" panose="02040503050406030204" pitchFamily="18" charset="0"/>
                                <a:cs typeface="Times New Roman" panose="02020603050405020304" pitchFamily="18" charset="0"/>
                              </a:rPr>
                              <m:t>𝑔</m:t>
                            </m:r>
                          </m:e>
                          <m:sub>
                            <m:r>
                              <a:rPr lang="en-IN"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1</m:t>
                        </m:r>
                      </m:sup>
                    </m:sSup>
                    <m:r>
                      <a:rPr lang="en-IN" sz="2400" b="0" i="1" smtClean="0">
                        <a:latin typeface="Cambria Math" panose="02040503050406030204" pitchFamily="18" charset="0"/>
                        <a:cs typeface="Times New Roman" panose="02020603050405020304" pitchFamily="18" charset="0"/>
                      </a:rPr>
                      <m:t> </m:t>
                    </m:r>
                  </m:oMath>
                </a14:m>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Case – 2 </a:t>
                </a:r>
              </a:p>
              <a:p>
                <a:pPr marL="0" indent="0">
                  <a:buNone/>
                </a:pPr>
                <a:r>
                  <a:rPr lang="pt-BR" sz="2400" dirty="0">
                    <a:latin typeface="Times New Roman" panose="02020603050405020304" pitchFamily="18" charset="0"/>
                    <a:cs typeface="Times New Roman" panose="02020603050405020304" pitchFamily="18" charset="0"/>
                  </a:rPr>
                  <a:t>T(n) = </a:t>
                </a:r>
                <a:r>
                  <a:rPr lang="el-GR" sz="2400" dirty="0">
                    <a:latin typeface="Times New Roman" panose="02020603050405020304" pitchFamily="18" charset="0"/>
                    <a:cs typeface="Times New Roman" panose="02020603050405020304" pitchFamily="18" charset="0"/>
                  </a:rPr>
                  <a:t>Θ(</a:t>
                </a:r>
                <a:r>
                  <a:rPr lang="en-IN" sz="2400" dirty="0">
                    <a:latin typeface="Times New Roman" panose="02020603050405020304" pitchFamily="18" charset="0"/>
                    <a:cs typeface="Times New Roman" panose="02020603050405020304" pitchFamily="18" charset="0"/>
                  </a:rPr>
                  <a:t>1 * </a:t>
                </a:r>
                <a:r>
                  <a:rPr lang="en-IN" sz="2400" baseline="30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log</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n) =</a:t>
                </a:r>
                <a:r>
                  <a:rPr lang="el-GR" sz="2400" dirty="0">
                    <a:latin typeface="Times New Roman" panose="02020603050405020304" pitchFamily="18" charset="0"/>
                    <a:cs typeface="Times New Roman" panose="02020603050405020304" pitchFamily="18" charset="0"/>
                  </a:rPr>
                  <a:t> Θ</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log n)</a:t>
                </a:r>
              </a:p>
              <a:p>
                <a:pPr marL="0" indent="0">
                  <a:buNone/>
                </a:pPr>
                <a:endParaRPr lang="pt-BR" sz="2400" dirty="0">
                  <a:latin typeface="Times New Roman" panose="02020603050405020304" pitchFamily="18" charset="0"/>
                  <a:cs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56A25FA7-B8D4-43FA-B609-5E61AB80569B}"/>
                  </a:ext>
                </a:extLst>
              </p:cNvPr>
              <p:cNvSpPr>
                <a:spLocks noGrp="1" noRot="1" noChangeAspect="1" noMove="1" noResize="1" noEditPoints="1" noAdjustHandles="1" noChangeArrowheads="1" noChangeShapeType="1" noTextEdit="1"/>
              </p:cNvSpPr>
              <p:nvPr>
                <p:ph idx="1"/>
              </p:nvPr>
            </p:nvSpPr>
            <p:spPr>
              <a:xfrm>
                <a:off x="1062134" y="1064743"/>
                <a:ext cx="10862387" cy="5094612"/>
              </a:xfrm>
              <a:blipFill>
                <a:blip r:embed="rId2"/>
                <a:stretch>
                  <a:fillRect l="-842" t="-1677"/>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4D953D76-BC15-4BA1-A7E7-41E32F18A739}"/>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5302307-2F78-4070-9604-DEAC712B51FE}"/>
              </a:ext>
            </a:extLst>
          </p:cNvPr>
          <p:cNvSpPr>
            <a:spLocks noGrp="1"/>
          </p:cNvSpPr>
          <p:nvPr>
            <p:ph type="sldNum" sz="quarter" idx="12"/>
          </p:nvPr>
        </p:nvSpPr>
        <p:spPr/>
        <p:txBody>
          <a:bodyPr/>
          <a:lstStyle/>
          <a:p>
            <a:fld id="{11B1A458-33C9-4BF4-B91A-A10851AC5830}" type="slidenum">
              <a:rPr lang="en-IN" smtClean="0"/>
              <a:t>20</a:t>
            </a:fld>
            <a:endParaRPr lang="en-IN"/>
          </a:p>
        </p:txBody>
      </p:sp>
    </p:spTree>
    <p:extLst>
      <p:ext uri="{BB962C8B-B14F-4D97-AF65-F5344CB8AC3E}">
        <p14:creationId xmlns:p14="http://schemas.microsoft.com/office/powerpoint/2010/main" val="304647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B8BC-DA4B-4352-95F0-BCD7B75D1C6B}"/>
              </a:ext>
            </a:extLst>
          </p:cNvPr>
          <p:cNvSpPr>
            <a:spLocks noGrp="1"/>
          </p:cNvSpPr>
          <p:nvPr>
            <p:ph type="title"/>
          </p:nvPr>
        </p:nvSpPr>
        <p:spPr>
          <a:xfrm>
            <a:off x="838200" y="365126"/>
            <a:ext cx="10515600" cy="50262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Binary Search Time Complexity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A25FA7-B8D4-43FA-B609-5E61AB80569B}"/>
              </a:ext>
            </a:extLst>
          </p:cNvPr>
          <p:cNvSpPr>
            <a:spLocks noGrp="1"/>
          </p:cNvSpPr>
          <p:nvPr>
            <p:ph idx="1"/>
          </p:nvPr>
        </p:nvSpPr>
        <p:spPr>
          <a:xfrm>
            <a:off x="317241" y="1082351"/>
            <a:ext cx="11728579" cy="5094612"/>
          </a:xfrm>
        </p:spPr>
        <p:txBody>
          <a:bodyPr>
            <a:normAutofit fontScale="85000" lnSpcReduction="20000"/>
          </a:bodyPr>
          <a:lstStyle/>
          <a:p>
            <a:pPr marL="0" indent="0">
              <a:buNone/>
            </a:pPr>
            <a:r>
              <a:rPr lang="en-IN" sz="2200" dirty="0">
                <a:solidFill>
                  <a:srgbClr val="FF0000"/>
                </a:solidFill>
                <a:latin typeface="Times New Roman" panose="02020603050405020304" pitchFamily="18" charset="0"/>
                <a:cs typeface="Times New Roman" panose="02020603050405020304" pitchFamily="18" charset="0"/>
              </a:rPr>
              <a:t>Another way</a:t>
            </a:r>
          </a:p>
          <a:p>
            <a:pPr marL="0" indent="0">
              <a:lnSpc>
                <a:spcPct val="110000"/>
              </a:lnSpc>
              <a:buNone/>
            </a:pPr>
            <a:r>
              <a:rPr lang="en-IN" sz="2200" dirty="0">
                <a:latin typeface="Times New Roman" panose="02020603050405020304" pitchFamily="18" charset="0"/>
                <a:cs typeface="Times New Roman" panose="02020603050405020304" pitchFamily="18" charset="0"/>
              </a:rPr>
              <a:t>T(n)     =  T(n/2) + 1  = T(n/2</a:t>
            </a:r>
            <a:r>
              <a:rPr lang="en-IN" sz="2200" baseline="30000" dirty="0">
                <a:latin typeface="Times New Roman" panose="02020603050405020304" pitchFamily="18" charset="0"/>
                <a:cs typeface="Times New Roman" panose="02020603050405020304" pitchFamily="18" charset="0"/>
              </a:rPr>
              <a:t>1</a:t>
            </a:r>
            <a:r>
              <a:rPr lang="en-IN" sz="2200" dirty="0">
                <a:latin typeface="Times New Roman" panose="02020603050405020304" pitchFamily="18" charset="0"/>
                <a:cs typeface="Times New Roman" panose="02020603050405020304" pitchFamily="18" charset="0"/>
              </a:rPr>
              <a:t>) + 1</a:t>
            </a:r>
          </a:p>
          <a:p>
            <a:pPr marL="0" indent="0">
              <a:lnSpc>
                <a:spcPct val="110000"/>
              </a:lnSpc>
              <a:buNone/>
            </a:pPr>
            <a:r>
              <a:rPr lang="en-IN" sz="2200" dirty="0">
                <a:latin typeface="Times New Roman" panose="02020603050405020304" pitchFamily="18" charset="0"/>
                <a:cs typeface="Times New Roman" panose="02020603050405020304" pitchFamily="18" charset="0"/>
              </a:rPr>
              <a:t>T(n/2)  =  T(n/4) + 1  = T(n/2</a:t>
            </a:r>
            <a:r>
              <a:rPr lang="en-IN" sz="2200" baseline="30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+ 1, So T(n) = </a:t>
            </a:r>
            <a:r>
              <a:rPr lang="en-IN" sz="2200" dirty="0">
                <a:solidFill>
                  <a:srgbClr val="0070C0"/>
                </a:solidFill>
                <a:latin typeface="Times New Roman" panose="02020603050405020304" pitchFamily="18" charset="0"/>
                <a:cs typeface="Times New Roman" panose="02020603050405020304" pitchFamily="18" charset="0"/>
              </a:rPr>
              <a:t>T(n/2) </a:t>
            </a:r>
            <a:r>
              <a:rPr lang="en-IN" sz="2200" dirty="0">
                <a:latin typeface="Times New Roman" panose="02020603050405020304" pitchFamily="18" charset="0"/>
                <a:cs typeface="Times New Roman" panose="02020603050405020304" pitchFamily="18" charset="0"/>
              </a:rPr>
              <a:t>+ 1  =   </a:t>
            </a:r>
            <a:r>
              <a:rPr lang="en-IN" sz="2200" dirty="0">
                <a:solidFill>
                  <a:srgbClr val="0070C0"/>
                </a:solidFill>
                <a:latin typeface="Times New Roman" panose="02020603050405020304" pitchFamily="18" charset="0"/>
                <a:cs typeface="Times New Roman" panose="02020603050405020304" pitchFamily="18" charset="0"/>
              </a:rPr>
              <a:t>T(n/4) + 1 </a:t>
            </a:r>
            <a:r>
              <a:rPr lang="en-IN" sz="2200" dirty="0">
                <a:latin typeface="Times New Roman" panose="02020603050405020304" pitchFamily="18" charset="0"/>
                <a:cs typeface="Times New Roman" panose="02020603050405020304" pitchFamily="18" charset="0"/>
              </a:rPr>
              <a:t>+ 1 =  T(n/ 2</a:t>
            </a:r>
            <a:r>
              <a:rPr lang="en-IN" sz="2200" baseline="30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+ 1 + 1 = T(n/ 2</a:t>
            </a:r>
            <a:r>
              <a:rPr lang="en-IN" sz="2200" b="1" i="1" baseline="30000" dirty="0">
                <a:solidFill>
                  <a:srgbClr val="00B050"/>
                </a:solidFill>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 </a:t>
            </a:r>
            <a:r>
              <a:rPr lang="en-IN" sz="2200" b="1" i="1" dirty="0">
                <a:solidFill>
                  <a:srgbClr val="00B050"/>
                </a:solidFill>
                <a:latin typeface="Times New Roman" panose="02020603050405020304" pitchFamily="18" charset="0"/>
                <a:cs typeface="Times New Roman" panose="02020603050405020304" pitchFamily="18" charset="0"/>
              </a:rPr>
              <a:t>2</a:t>
            </a:r>
          </a:p>
          <a:p>
            <a:pPr marL="0" indent="0">
              <a:lnSpc>
                <a:spcPct val="110000"/>
              </a:lnSpc>
              <a:buNone/>
            </a:pPr>
            <a:r>
              <a:rPr lang="en-IN" sz="2200" dirty="0">
                <a:latin typeface="Times New Roman" panose="02020603050405020304" pitchFamily="18" charset="0"/>
                <a:cs typeface="Times New Roman" panose="02020603050405020304" pitchFamily="18" charset="0"/>
              </a:rPr>
              <a:t>T(n/4)  =  T(n/8) + 1  = T(n/2</a:t>
            </a:r>
            <a:r>
              <a:rPr lang="en-IN" sz="2200" baseline="30000" dirty="0">
                <a:latin typeface="Times New Roman" panose="02020603050405020304" pitchFamily="18" charset="0"/>
                <a:cs typeface="Times New Roman" panose="02020603050405020304" pitchFamily="18" charset="0"/>
              </a:rPr>
              <a:t>3</a:t>
            </a:r>
            <a:r>
              <a:rPr lang="en-IN" sz="2200" dirty="0">
                <a:latin typeface="Times New Roman" panose="02020603050405020304" pitchFamily="18" charset="0"/>
                <a:cs typeface="Times New Roman" panose="02020603050405020304" pitchFamily="18" charset="0"/>
              </a:rPr>
              <a:t>) + 1, So T(n) =  </a:t>
            </a:r>
            <a:r>
              <a:rPr lang="en-IN" sz="2200" dirty="0">
                <a:solidFill>
                  <a:srgbClr val="00B0F0"/>
                </a:solidFill>
                <a:latin typeface="Times New Roman" panose="02020603050405020304" pitchFamily="18" charset="0"/>
                <a:cs typeface="Times New Roman" panose="02020603050405020304" pitchFamily="18" charset="0"/>
              </a:rPr>
              <a:t>T(n/4) </a:t>
            </a:r>
            <a:r>
              <a:rPr lang="en-IN" sz="2200" dirty="0">
                <a:latin typeface="Times New Roman" panose="02020603050405020304" pitchFamily="18" charset="0"/>
                <a:cs typeface="Times New Roman" panose="02020603050405020304" pitchFamily="18" charset="0"/>
              </a:rPr>
              <a:t>+ 1 + 1  =  </a:t>
            </a:r>
            <a:r>
              <a:rPr lang="en-IN" sz="2200" dirty="0">
                <a:solidFill>
                  <a:srgbClr val="00B0F0"/>
                </a:solidFill>
                <a:latin typeface="Times New Roman" panose="02020603050405020304" pitchFamily="18" charset="0"/>
                <a:cs typeface="Times New Roman" panose="02020603050405020304" pitchFamily="18" charset="0"/>
              </a:rPr>
              <a:t>T(n/8) + 1 </a:t>
            </a:r>
            <a:r>
              <a:rPr lang="en-IN" sz="2200" dirty="0">
                <a:latin typeface="Times New Roman" panose="02020603050405020304" pitchFamily="18" charset="0"/>
                <a:cs typeface="Times New Roman" panose="02020603050405020304" pitchFamily="18" charset="0"/>
              </a:rPr>
              <a:t>+ 1 +1 = T(n/ 2</a:t>
            </a:r>
            <a:r>
              <a:rPr lang="en-IN" sz="2200" baseline="30000" dirty="0">
                <a:latin typeface="Times New Roman" panose="02020603050405020304" pitchFamily="18" charset="0"/>
                <a:cs typeface="Times New Roman" panose="02020603050405020304" pitchFamily="18" charset="0"/>
              </a:rPr>
              <a:t>3</a:t>
            </a:r>
            <a:r>
              <a:rPr lang="en-IN" sz="2200" dirty="0">
                <a:latin typeface="Times New Roman" panose="02020603050405020304" pitchFamily="18" charset="0"/>
                <a:cs typeface="Times New Roman" panose="02020603050405020304" pitchFamily="18" charset="0"/>
              </a:rPr>
              <a:t>) + 1 + 1 + 1 = T(n/ 2</a:t>
            </a:r>
            <a:r>
              <a:rPr lang="en-IN" sz="2200" b="1" i="1" baseline="30000" dirty="0">
                <a:solidFill>
                  <a:srgbClr val="00B050"/>
                </a:solidFill>
                <a:latin typeface="Times New Roman" panose="02020603050405020304" pitchFamily="18" charset="0"/>
                <a:cs typeface="Times New Roman" panose="02020603050405020304" pitchFamily="18" charset="0"/>
              </a:rPr>
              <a:t>3</a:t>
            </a:r>
            <a:r>
              <a:rPr lang="en-IN" sz="2200" dirty="0">
                <a:latin typeface="Times New Roman" panose="02020603050405020304" pitchFamily="18" charset="0"/>
                <a:cs typeface="Times New Roman" panose="02020603050405020304" pitchFamily="18" charset="0"/>
              </a:rPr>
              <a:t>) + </a:t>
            </a:r>
            <a:r>
              <a:rPr lang="en-IN" sz="2200" b="1" i="1" dirty="0">
                <a:solidFill>
                  <a:srgbClr val="00B050"/>
                </a:solidFill>
                <a:latin typeface="Times New Roman" panose="02020603050405020304" pitchFamily="18" charset="0"/>
                <a:cs typeface="Times New Roman" panose="02020603050405020304" pitchFamily="18" charset="0"/>
              </a:rPr>
              <a:t>3</a:t>
            </a:r>
            <a:r>
              <a:rPr lang="en-IN" sz="2200" dirty="0">
                <a:latin typeface="Times New Roman" panose="02020603050405020304" pitchFamily="18" charset="0"/>
                <a:cs typeface="Times New Roman" panose="02020603050405020304" pitchFamily="18" charset="0"/>
              </a:rPr>
              <a:t> </a:t>
            </a:r>
          </a:p>
          <a:p>
            <a:pPr marL="0" indent="0">
              <a:lnSpc>
                <a:spcPct val="110000"/>
              </a:lnSpc>
              <a:buNone/>
            </a:pPr>
            <a:r>
              <a:rPr lang="en-IN" sz="2200" dirty="0">
                <a:latin typeface="Times New Roman" panose="02020603050405020304" pitchFamily="18" charset="0"/>
                <a:cs typeface="Times New Roman" panose="02020603050405020304" pitchFamily="18" charset="0"/>
              </a:rPr>
              <a:t>              .</a:t>
            </a:r>
          </a:p>
          <a:p>
            <a:pPr marL="0" indent="0">
              <a:lnSpc>
                <a:spcPct val="110000"/>
              </a:lnSpc>
              <a:buNone/>
            </a:pPr>
            <a:r>
              <a:rPr lang="en-IN" sz="2200" dirty="0">
                <a:latin typeface="Times New Roman" panose="02020603050405020304" pitchFamily="18" charset="0"/>
                <a:cs typeface="Times New Roman" panose="02020603050405020304" pitchFamily="18" charset="0"/>
              </a:rPr>
              <a:t>              . </a:t>
            </a:r>
          </a:p>
          <a:p>
            <a:pPr marL="0" indent="0">
              <a:lnSpc>
                <a:spcPct val="110000"/>
              </a:lnSpc>
              <a:buNone/>
            </a:pPr>
            <a:r>
              <a:rPr lang="en-IN" sz="2200" dirty="0">
                <a:latin typeface="Times New Roman" panose="02020603050405020304" pitchFamily="18" charset="0"/>
                <a:cs typeface="Times New Roman" panose="02020603050405020304" pitchFamily="18" charset="0"/>
              </a:rPr>
              <a:t>              .</a:t>
            </a:r>
          </a:p>
          <a:p>
            <a:pPr marL="0" indent="0">
              <a:lnSpc>
                <a:spcPct val="110000"/>
              </a:lnSpc>
              <a:buNone/>
            </a:pPr>
            <a:r>
              <a:rPr lang="en-IN" sz="2200" dirty="0">
                <a:latin typeface="Times New Roman" panose="02020603050405020304" pitchFamily="18" charset="0"/>
                <a:cs typeface="Times New Roman" panose="02020603050405020304" pitchFamily="18" charset="0"/>
              </a:rPr>
              <a:t>              .</a:t>
            </a:r>
          </a:p>
          <a:p>
            <a:pPr marL="0" indent="0">
              <a:lnSpc>
                <a:spcPct val="110000"/>
              </a:lnSpc>
              <a:buNone/>
            </a:pPr>
            <a:r>
              <a:rPr lang="en-IN" sz="2200" dirty="0">
                <a:latin typeface="Times New Roman" panose="02020603050405020304" pitchFamily="18" charset="0"/>
                <a:cs typeface="Times New Roman" panose="02020603050405020304" pitchFamily="18" charset="0"/>
              </a:rPr>
              <a:t>T(n/2</a:t>
            </a:r>
            <a:r>
              <a:rPr lang="en-IN" sz="2200" baseline="30000" dirty="0">
                <a:latin typeface="Times New Roman" panose="02020603050405020304" pitchFamily="18" charset="0"/>
                <a:cs typeface="Times New Roman" panose="02020603050405020304" pitchFamily="18" charset="0"/>
              </a:rPr>
              <a:t>k-1</a:t>
            </a:r>
            <a:r>
              <a:rPr lang="en-IN" sz="2200" dirty="0">
                <a:latin typeface="Times New Roman" panose="02020603050405020304" pitchFamily="18" charset="0"/>
                <a:cs typeface="Times New Roman" panose="02020603050405020304" pitchFamily="18" charset="0"/>
              </a:rPr>
              <a:t>) = T(n/ 2</a:t>
            </a:r>
            <a:r>
              <a:rPr lang="en-IN" sz="2200" baseline="30000" dirty="0">
                <a:latin typeface="Times New Roman" panose="02020603050405020304" pitchFamily="18" charset="0"/>
                <a:cs typeface="Times New Roman" panose="02020603050405020304" pitchFamily="18" charset="0"/>
              </a:rPr>
              <a:t>k</a:t>
            </a:r>
            <a:r>
              <a:rPr lang="en-IN" sz="2200" dirty="0">
                <a:latin typeface="Times New Roman" panose="02020603050405020304" pitchFamily="18" charset="0"/>
                <a:cs typeface="Times New Roman" panose="02020603050405020304" pitchFamily="18" charset="0"/>
              </a:rPr>
              <a:t>) + 1, So T(n) = T(n/ 2</a:t>
            </a:r>
            <a:r>
              <a:rPr lang="en-IN" sz="2200" baseline="30000" dirty="0">
                <a:latin typeface="Times New Roman" panose="02020603050405020304" pitchFamily="18" charset="0"/>
                <a:cs typeface="Times New Roman" panose="02020603050405020304" pitchFamily="18" charset="0"/>
              </a:rPr>
              <a:t>k</a:t>
            </a:r>
            <a:r>
              <a:rPr lang="en-IN" sz="2200" dirty="0">
                <a:latin typeface="Times New Roman" panose="02020603050405020304" pitchFamily="18" charset="0"/>
                <a:cs typeface="Times New Roman" panose="02020603050405020304" pitchFamily="18" charset="0"/>
              </a:rPr>
              <a:t>) + 1 + 1 + 1 + 1 ……. + 1 = T(n/ 2</a:t>
            </a:r>
            <a:r>
              <a:rPr lang="en-IN" sz="2200" b="1" i="1" baseline="30000" dirty="0">
                <a:solidFill>
                  <a:srgbClr val="00B050"/>
                </a:solidFill>
                <a:latin typeface="Times New Roman" panose="02020603050405020304" pitchFamily="18" charset="0"/>
                <a:cs typeface="Times New Roman" panose="02020603050405020304" pitchFamily="18" charset="0"/>
              </a:rPr>
              <a:t>k</a:t>
            </a:r>
            <a:r>
              <a:rPr lang="en-IN" sz="2200" dirty="0">
                <a:latin typeface="Times New Roman" panose="02020603050405020304" pitchFamily="18" charset="0"/>
                <a:cs typeface="Times New Roman" panose="02020603050405020304" pitchFamily="18" charset="0"/>
              </a:rPr>
              <a:t>) + </a:t>
            </a:r>
            <a:r>
              <a:rPr lang="en-IN" sz="2200" b="1" i="1" dirty="0">
                <a:solidFill>
                  <a:srgbClr val="00B050"/>
                </a:solidFill>
                <a:latin typeface="Times New Roman" panose="02020603050405020304" pitchFamily="18" charset="0"/>
                <a:cs typeface="Times New Roman" panose="02020603050405020304" pitchFamily="18" charset="0"/>
              </a:rPr>
              <a:t>k</a:t>
            </a:r>
          </a:p>
          <a:p>
            <a:pPr marL="0" indent="0">
              <a:lnSpc>
                <a:spcPct val="110000"/>
              </a:lnSpc>
              <a:buNone/>
            </a:pPr>
            <a:r>
              <a:rPr lang="en-IN" sz="2200" dirty="0">
                <a:latin typeface="Times New Roman" panose="02020603050405020304" pitchFamily="18" charset="0"/>
                <a:cs typeface="Times New Roman" panose="02020603050405020304" pitchFamily="18" charset="0"/>
              </a:rPr>
              <a:t>It stops when there is a single element, i.e., </a:t>
            </a:r>
            <a:r>
              <a:rPr lang="en-IN" sz="2200" dirty="0">
                <a:solidFill>
                  <a:srgbClr val="00B050"/>
                </a:solidFill>
                <a:latin typeface="Times New Roman" panose="02020603050405020304" pitchFamily="18" charset="0"/>
                <a:cs typeface="Times New Roman" panose="02020603050405020304" pitchFamily="18" charset="0"/>
              </a:rPr>
              <a:t>2</a:t>
            </a:r>
            <a:r>
              <a:rPr lang="en-IN" sz="2200" baseline="30000" dirty="0">
                <a:solidFill>
                  <a:srgbClr val="00B050"/>
                </a:solidFill>
                <a:latin typeface="Times New Roman" panose="02020603050405020304" pitchFamily="18" charset="0"/>
                <a:cs typeface="Times New Roman" panose="02020603050405020304" pitchFamily="18" charset="0"/>
              </a:rPr>
              <a:t>k </a:t>
            </a:r>
            <a:r>
              <a:rPr lang="en-IN" sz="2200" dirty="0">
                <a:solidFill>
                  <a:srgbClr val="00B050"/>
                </a:solidFill>
                <a:latin typeface="Times New Roman" panose="02020603050405020304" pitchFamily="18" charset="0"/>
                <a:cs typeface="Times New Roman" panose="02020603050405020304" pitchFamily="18" charset="0"/>
              </a:rPr>
              <a:t> = n       </a:t>
            </a:r>
            <a:r>
              <a:rPr lang="en-IN" sz="2200" dirty="0">
                <a:solidFill>
                  <a:srgbClr val="FF0000"/>
                </a:solidFill>
                <a:latin typeface="Times New Roman" panose="02020603050405020304" pitchFamily="18" charset="0"/>
                <a:cs typeface="Times New Roman" panose="02020603050405020304" pitchFamily="18" charset="0"/>
              </a:rPr>
              <a:t>// Stops when there is only one element or no elements</a:t>
            </a:r>
          </a:p>
          <a:p>
            <a:pPr marL="0" indent="0">
              <a:lnSpc>
                <a:spcPct val="110000"/>
              </a:lnSpc>
              <a:buNone/>
            </a:pPr>
            <a:r>
              <a:rPr lang="en-IN" sz="2200" dirty="0">
                <a:latin typeface="Times New Roman" panose="02020603050405020304" pitchFamily="18" charset="0"/>
                <a:cs typeface="Times New Roman" panose="02020603050405020304" pitchFamily="18" charset="0"/>
              </a:rPr>
              <a:t>Taking</a:t>
            </a:r>
            <a:r>
              <a:rPr lang="en-IN" sz="2200" b="1" i="1" dirty="0">
                <a:latin typeface="Times New Roman" panose="02020603050405020304" pitchFamily="18" charset="0"/>
                <a:cs typeface="Times New Roman" panose="02020603050405020304" pitchFamily="18" charset="0"/>
              </a:rPr>
              <a:t> log </a:t>
            </a:r>
            <a:r>
              <a:rPr lang="en-IN" sz="2200" dirty="0">
                <a:latin typeface="Times New Roman" panose="02020603050405020304" pitchFamily="18" charset="0"/>
                <a:cs typeface="Times New Roman" panose="02020603050405020304" pitchFamily="18" charset="0"/>
              </a:rPr>
              <a:t>on both sides, k = logn</a:t>
            </a:r>
          </a:p>
          <a:p>
            <a:pPr marL="0" indent="0">
              <a:lnSpc>
                <a:spcPct val="110000"/>
              </a:lnSpc>
              <a:buNone/>
            </a:pPr>
            <a:r>
              <a:rPr lang="en-IN" sz="2200" dirty="0">
                <a:latin typeface="Times New Roman" panose="02020603050405020304" pitchFamily="18" charset="0"/>
                <a:cs typeface="Times New Roman" panose="02020603050405020304" pitchFamily="18" charset="0"/>
              </a:rPr>
              <a:t>So, total number of comparisons are </a:t>
            </a:r>
            <a:r>
              <a:rPr lang="en-IN" sz="2200" b="1" i="1" dirty="0">
                <a:solidFill>
                  <a:srgbClr val="00B050"/>
                </a:solidFill>
                <a:latin typeface="Times New Roman" panose="02020603050405020304" pitchFamily="18" charset="0"/>
                <a:cs typeface="Times New Roman" panose="02020603050405020304" pitchFamily="18" charset="0"/>
              </a:rPr>
              <a:t>logn</a:t>
            </a:r>
          </a:p>
          <a:p>
            <a:pPr marL="0" indent="0">
              <a:lnSpc>
                <a:spcPct val="110000"/>
              </a:lnSpc>
              <a:buNone/>
            </a:pPr>
            <a:r>
              <a:rPr lang="en-IN" sz="2200" dirty="0">
                <a:latin typeface="Times New Roman" panose="02020603050405020304" pitchFamily="18" charset="0"/>
                <a:cs typeface="Times New Roman" panose="02020603050405020304" pitchFamily="18" charset="0"/>
              </a:rPr>
              <a:t>T(n) = O(logn)</a:t>
            </a:r>
          </a:p>
        </p:txBody>
      </p:sp>
      <p:sp>
        <p:nvSpPr>
          <p:cNvPr id="4" name="Footer Placeholder 3">
            <a:extLst>
              <a:ext uri="{FF2B5EF4-FFF2-40B4-BE49-F238E27FC236}">
                <a16:creationId xmlns:a16="http://schemas.microsoft.com/office/drawing/2014/main" id="{4D953D76-BC15-4BA1-A7E7-41E32F18A739}"/>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5302307-2F78-4070-9604-DEAC712B51FE}"/>
              </a:ext>
            </a:extLst>
          </p:cNvPr>
          <p:cNvSpPr>
            <a:spLocks noGrp="1"/>
          </p:cNvSpPr>
          <p:nvPr>
            <p:ph type="sldNum" sz="quarter" idx="12"/>
          </p:nvPr>
        </p:nvSpPr>
        <p:spPr/>
        <p:txBody>
          <a:bodyPr/>
          <a:lstStyle/>
          <a:p>
            <a:fld id="{11B1A458-33C9-4BF4-B91A-A10851AC5830}" type="slidenum">
              <a:rPr lang="en-IN" smtClean="0"/>
              <a:t>21</a:t>
            </a:fld>
            <a:endParaRPr lang="en-IN"/>
          </a:p>
        </p:txBody>
      </p:sp>
    </p:spTree>
    <p:extLst>
      <p:ext uri="{BB962C8B-B14F-4D97-AF65-F5344CB8AC3E}">
        <p14:creationId xmlns:p14="http://schemas.microsoft.com/office/powerpoint/2010/main" val="385590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down)">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wipe(down)">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wipe(down)">
                                      <p:cBhvr>
                                        <p:cTn id="58" dur="5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wipe(down)">
                                      <p:cBhvr>
                                        <p:cTn id="6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7"/>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SORTING</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9"/>
            <a:ext cx="10515600" cy="5495924"/>
          </a:xfrm>
        </p:spPr>
        <p:txBody>
          <a:bodyPr>
            <a:normAutofit/>
          </a:bodyPr>
          <a:lstStyle/>
          <a:p>
            <a:pPr marL="0" indent="0" algn="just">
              <a:lnSpc>
                <a:spcPct val="150000"/>
              </a:lnSpc>
              <a:buNone/>
            </a:pPr>
            <a:r>
              <a:rPr lang="en-IN" sz="2000" dirty="0">
                <a:solidFill>
                  <a:srgbClr val="FF0000"/>
                </a:solidFill>
              </a:rPr>
              <a:t>Definition – </a:t>
            </a:r>
            <a:r>
              <a:rPr lang="en-IN" sz="2000" dirty="0">
                <a:latin typeface="Times New Roman" panose="02020603050405020304" pitchFamily="18" charset="0"/>
                <a:cs typeface="Times New Roman" panose="02020603050405020304" pitchFamily="18" charset="0"/>
              </a:rPr>
              <a:t>Sorting refers to the operation of arranging data in some given order, such as increasing or decreasing with numerical data, or alphabetically with character data. </a:t>
            </a:r>
            <a:endParaRPr lang="en-US" sz="2000" spc="5"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a:t>
            </a:r>
          </a:p>
          <a:p>
            <a:pPr marL="0" indent="0" algn="just">
              <a:lnSpc>
                <a:spcPct val="110000"/>
              </a:lnSpc>
              <a:buNone/>
            </a:pPr>
            <a:r>
              <a:rPr lang="en-US" sz="2000" spc="5" dirty="0">
                <a:latin typeface="Times New Roman" panose="02020603050405020304" pitchFamily="18" charset="0"/>
                <a:ea typeface="Calibri" panose="020F0502020204030204" pitchFamily="34" charset="0"/>
              </a:rPr>
              <a:t>Types of sorting –</a:t>
            </a:r>
          </a:p>
          <a:p>
            <a:pPr marL="2286000" lvl="4" indent="-457200" algn="just">
              <a:lnSpc>
                <a:spcPct val="110000"/>
              </a:lnSpc>
              <a:buFont typeface="+mj-lt"/>
              <a:buAutoNum type="arabicPeriod"/>
            </a:pPr>
            <a:r>
              <a:rPr lang="en-US" sz="2400" spc="5" dirty="0">
                <a:latin typeface="Times New Roman" panose="02020603050405020304" pitchFamily="18" charset="0"/>
                <a:ea typeface="Calibri" panose="020F0502020204030204" pitchFamily="34" charset="0"/>
              </a:rPr>
              <a:t>Internal sorting   </a:t>
            </a:r>
            <a:r>
              <a:rPr lang="en-US" sz="2000" spc="5" dirty="0">
                <a:latin typeface="Times New Roman" panose="02020603050405020304" pitchFamily="18" charset="0"/>
                <a:ea typeface="Calibri" panose="020F0502020204030204" pitchFamily="34" charset="0"/>
              </a:rPr>
              <a:t>- </a:t>
            </a:r>
            <a:r>
              <a:rPr lang="en-US" sz="2000" spc="5" dirty="0">
                <a:latin typeface="Times New Roman" panose="02020603050405020304" pitchFamily="18" charset="0"/>
                <a:ea typeface="Calibri" panose="020F0502020204030204" pitchFamily="34" charset="0"/>
                <a:cs typeface="Times New Roman" panose="02020603050405020304" pitchFamily="18" charset="0"/>
              </a:rPr>
              <a:t>Sorts the d</a:t>
            </a:r>
            <a:r>
              <a:rPr lang="en-US" sz="2000" dirty="0">
                <a:latin typeface="Times New Roman" panose="02020603050405020304" pitchFamily="18" charset="0"/>
                <a:cs typeface="Times New Roman" panose="02020603050405020304" pitchFamily="18" charset="0"/>
              </a:rPr>
              <a:t>ata resides in the computer’s memory.</a:t>
            </a:r>
          </a:p>
          <a:p>
            <a:pPr marL="2286000" lvl="4" indent="-457200" algn="just">
              <a:lnSpc>
                <a:spcPct val="100000"/>
              </a:lnSpc>
              <a:buFont typeface="+mj-lt"/>
              <a:buAutoNum type="arabicPeriod"/>
            </a:pPr>
            <a:r>
              <a:rPr lang="en-US" sz="2000" spc="5" dirty="0">
                <a:latin typeface="Times New Roman" panose="02020603050405020304" pitchFamily="18" charset="0"/>
                <a:ea typeface="Calibri" panose="020F0502020204030204" pitchFamily="34" charset="0"/>
              </a:rPr>
              <a:t>External Sorting </a:t>
            </a:r>
            <a:r>
              <a:rPr lang="en-US" sz="2400" spc="5" dirty="0">
                <a:latin typeface="Times New Roman" panose="02020603050405020304" pitchFamily="18" charset="0"/>
                <a:ea typeface="Calibri" panose="020F0502020204030204" pitchFamily="34" charset="0"/>
              </a:rPr>
              <a:t>- D</a:t>
            </a:r>
            <a:r>
              <a:rPr lang="en-US" sz="2000" dirty="0">
                <a:latin typeface="Times New Roman" panose="02020603050405020304" pitchFamily="18" charset="0"/>
                <a:cs typeface="Times New Roman" panose="02020603050405020304" pitchFamily="18" charset="0"/>
              </a:rPr>
              <a:t>eals with sorting the data stored in files. External sorting </a:t>
            </a:r>
            <a:r>
              <a:rPr lang="en-US" sz="2000" spc="5" dirty="0">
                <a:latin typeface="Times New Roman" panose="02020603050405020304" pitchFamily="18" charset="0"/>
              </a:rPr>
              <a:t>is applied when there is large amount of data that cannot be stored in memory.</a:t>
            </a:r>
          </a:p>
          <a:p>
            <a:pPr marL="1828800" lvl="4" indent="0" algn="just">
              <a:lnSpc>
                <a:spcPct val="100000"/>
              </a:lnSpc>
              <a:buNone/>
            </a:pPr>
            <a:r>
              <a:rPr lang="en-US" sz="2000" spc="5" dirty="0">
                <a:latin typeface="Times New Roman" panose="02020603050405020304" pitchFamily="18" charset="0"/>
              </a:rPr>
              <a:t>       Example - </a:t>
            </a:r>
            <a:r>
              <a:rPr lang="en-US" sz="3600" dirty="0"/>
              <a:t> </a:t>
            </a:r>
            <a:r>
              <a:rPr lang="en-US" sz="2000" b="1" dirty="0">
                <a:latin typeface="Times New Roman" panose="02020603050405020304" pitchFamily="18" charset="0"/>
                <a:cs typeface="Times New Roman" panose="02020603050405020304" pitchFamily="18" charset="0"/>
              </a:rPr>
              <a:t>Multiway merging</a:t>
            </a:r>
          </a:p>
          <a:p>
            <a:pPr marL="1828800" lvl="4" indent="0" algn="just">
              <a:lnSpc>
                <a:spcPct val="110000"/>
              </a:lnSpc>
              <a:buNone/>
            </a:pPr>
            <a:br>
              <a:rPr lang="en-US" sz="3600" dirty="0"/>
            </a:br>
            <a:endParaRPr lang="en-US" sz="2000" spc="5" dirty="0">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22</a:t>
            </a:fld>
            <a:endParaRPr lang="en-IN"/>
          </a:p>
        </p:txBody>
      </p:sp>
    </p:spTree>
    <p:extLst>
      <p:ext uri="{BB962C8B-B14F-4D97-AF65-F5344CB8AC3E}">
        <p14:creationId xmlns:p14="http://schemas.microsoft.com/office/powerpoint/2010/main" val="87196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365126"/>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SORTING</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1007705"/>
            <a:ext cx="10515600" cy="5169257"/>
          </a:xfrm>
        </p:spPr>
        <p:txBody>
          <a:bodyPr/>
          <a:lstStyle/>
          <a:p>
            <a:pPr marL="0" indent="0" algn="just">
              <a:lnSpc>
                <a:spcPts val="1300"/>
              </a:lnSpc>
              <a:buNone/>
            </a:pP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r>
              <a:rPr lang="en-US" sz="2000" spc="5" dirty="0">
                <a:latin typeface="Times New Roman" panose="02020603050405020304" pitchFamily="18" charset="0"/>
                <a:ea typeface="Calibri" panose="020F0502020204030204" pitchFamily="34" charset="0"/>
              </a:rPr>
              <a:t>Internal Sorting Methods –</a:t>
            </a:r>
          </a:p>
          <a:p>
            <a:pPr marL="1828800" lvl="3" indent="-457200" algn="just">
              <a:lnSpc>
                <a:spcPct val="100000"/>
              </a:lnSpc>
              <a:buAutoNum type="arabicPeriod"/>
            </a:pPr>
            <a:r>
              <a:rPr lang="en-US" sz="2000" spc="5" dirty="0">
                <a:latin typeface="Times New Roman" panose="02020603050405020304" pitchFamily="18" charset="0"/>
                <a:ea typeface="Calibri" panose="020F0502020204030204" pitchFamily="34" charset="0"/>
              </a:rPr>
              <a:t>Selection sort</a:t>
            </a:r>
          </a:p>
          <a:p>
            <a:pPr marL="1828800" lvl="3" indent="-457200" algn="just">
              <a:lnSpc>
                <a:spcPct val="100000"/>
              </a:lnSpc>
              <a:buAutoNum type="arabicPeriod"/>
            </a:pPr>
            <a:r>
              <a:rPr lang="en-US" sz="2000" spc="5" dirty="0">
                <a:latin typeface="Times New Roman" panose="02020603050405020304" pitchFamily="18" charset="0"/>
                <a:ea typeface="Calibri" panose="020F0502020204030204" pitchFamily="34" charset="0"/>
              </a:rPr>
              <a:t>Bubble sort</a:t>
            </a:r>
          </a:p>
          <a:p>
            <a:pPr marL="1828800" lvl="3" indent="-457200" algn="just">
              <a:lnSpc>
                <a:spcPct val="100000"/>
              </a:lnSpc>
              <a:buAutoNum type="arabicPeriod"/>
            </a:pPr>
            <a:r>
              <a:rPr lang="en-US" sz="2000" spc="5" dirty="0">
                <a:latin typeface="Times New Roman" panose="02020603050405020304" pitchFamily="18" charset="0"/>
                <a:ea typeface="Calibri" panose="020F0502020204030204" pitchFamily="34" charset="0"/>
              </a:rPr>
              <a:t>Insertion sort</a:t>
            </a:r>
          </a:p>
          <a:p>
            <a:pPr marL="1828800" lvl="3" indent="-457200" algn="just">
              <a:lnSpc>
                <a:spcPct val="100000"/>
              </a:lnSpc>
              <a:buAutoNum type="arabicPeriod"/>
            </a:pPr>
            <a:r>
              <a:rPr lang="en-US" sz="2000" spc="5" dirty="0">
                <a:latin typeface="Times New Roman" panose="02020603050405020304" pitchFamily="18" charset="0"/>
                <a:ea typeface="Calibri" panose="020F0502020204030204" pitchFamily="34" charset="0"/>
              </a:rPr>
              <a:t>Merge sort</a:t>
            </a:r>
          </a:p>
          <a:p>
            <a:pPr marL="1828800" lvl="3" indent="-457200" algn="just">
              <a:lnSpc>
                <a:spcPct val="100000"/>
              </a:lnSpc>
              <a:buAutoNum type="arabicPeriod"/>
            </a:pPr>
            <a:r>
              <a:rPr lang="en-US" sz="2000" spc="5" dirty="0">
                <a:latin typeface="Times New Roman" panose="02020603050405020304" pitchFamily="18" charset="0"/>
                <a:ea typeface="Calibri" panose="020F0502020204030204" pitchFamily="34" charset="0"/>
              </a:rPr>
              <a:t>Quick sort</a:t>
            </a:r>
          </a:p>
          <a:p>
            <a:pPr marL="1828800" lvl="3" indent="-457200" algn="just">
              <a:lnSpc>
                <a:spcPct val="100000"/>
              </a:lnSpc>
              <a:buAutoNum type="arabicPeriod"/>
            </a:pPr>
            <a:r>
              <a:rPr lang="en-US" sz="2000" spc="5" dirty="0">
                <a:latin typeface="Times New Roman" panose="02020603050405020304" pitchFamily="18" charset="0"/>
                <a:ea typeface="Calibri" panose="020F0502020204030204" pitchFamily="34" charset="0"/>
              </a:rPr>
              <a:t>Heap sort</a:t>
            </a:r>
          </a:p>
          <a:p>
            <a:pPr marL="1828800" lvl="3" indent="-457200" algn="just">
              <a:lnSpc>
                <a:spcPct val="100000"/>
              </a:lnSpc>
              <a:buAutoNum type="arabicPeriod"/>
            </a:pPr>
            <a:r>
              <a:rPr lang="en-US" sz="2000" spc="5" dirty="0">
                <a:latin typeface="Times New Roman" panose="02020603050405020304" pitchFamily="18" charset="0"/>
                <a:ea typeface="Calibri" panose="020F0502020204030204" pitchFamily="34" charset="0"/>
              </a:rPr>
              <a:t>Bucker Sort …….</a:t>
            </a:r>
          </a:p>
          <a:p>
            <a:pPr marL="1371600" lvl="3" indent="0" algn="just">
              <a:lnSpc>
                <a:spcPct val="100000"/>
              </a:lnSpc>
              <a:buNone/>
            </a:pPr>
            <a:endParaRPr lang="en-US" sz="2000" spc="5" dirty="0">
              <a:latin typeface="Times New Roman" panose="02020603050405020304" pitchFamily="18" charset="0"/>
              <a:ea typeface="Calibri" panose="020F0502020204030204" pitchFamily="34" charset="0"/>
            </a:endParaRPr>
          </a:p>
          <a:p>
            <a:pPr marL="1371600" lvl="3" indent="0" algn="just">
              <a:lnSpc>
                <a:spcPct val="100000"/>
              </a:lnSpc>
              <a:buNone/>
            </a:pPr>
            <a:endParaRPr lang="en-US" sz="2000" spc="5" dirty="0">
              <a:latin typeface="Times New Roman" panose="02020603050405020304" pitchFamily="18" charset="0"/>
              <a:ea typeface="Calibri" panose="020F0502020204030204" pitchFamily="34" charset="0"/>
            </a:endParaRPr>
          </a:p>
          <a:p>
            <a:pPr marL="1828800" lvl="3" indent="-457200" algn="just">
              <a:lnSpc>
                <a:spcPct val="150000"/>
              </a:lnSpc>
              <a:buAutoNum type="arabicPeriod"/>
            </a:pPr>
            <a:endParaRPr lang="en-US" sz="2000" spc="5" dirty="0">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23</a:t>
            </a:fld>
            <a:endParaRPr lang="en-IN"/>
          </a:p>
        </p:txBody>
      </p:sp>
    </p:spTree>
    <p:extLst>
      <p:ext uri="{BB962C8B-B14F-4D97-AF65-F5344CB8AC3E}">
        <p14:creationId xmlns:p14="http://schemas.microsoft.com/office/powerpoint/2010/main" val="5542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365126"/>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SORTING - Terminology</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1007705"/>
            <a:ext cx="10899710" cy="5169257"/>
          </a:xfrm>
        </p:spPr>
        <p:txBody>
          <a:bodyPr/>
          <a:lstStyle/>
          <a:p>
            <a:pPr marL="0" indent="0">
              <a:lnSpc>
                <a:spcPts val="1300"/>
              </a:lnSpc>
              <a:buNone/>
            </a:pP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r>
              <a:rPr lang="en-US" sz="1800" b="1" dirty="0">
                <a:latin typeface="Times New Roman" panose="02020603050405020304" pitchFamily="18" charset="0"/>
                <a:ea typeface="Calibri" panose="020F0502020204030204" pitchFamily="34" charset="0"/>
              </a:rPr>
              <a:t>In-place sorting -  </a:t>
            </a:r>
            <a:r>
              <a:rPr lang="en-US" sz="1800" dirty="0">
                <a:latin typeface="Times New Roman" panose="02020603050405020304" pitchFamily="18" charset="0"/>
                <a:ea typeface="Calibri" panose="020F0502020204030204" pitchFamily="34" charset="0"/>
              </a:rPr>
              <a:t>Any sorting algorithm is called In-place sorting algorithm if it uses constant space for sorting </a:t>
            </a:r>
            <a:br>
              <a:rPr lang="en-US" sz="1800" dirty="0">
                <a:latin typeface="Times New Roman" panose="02020603050405020304" pitchFamily="18" charset="0"/>
                <a:ea typeface="Calibri" panose="020F0502020204030204" pitchFamily="34" charset="0"/>
              </a:rPr>
            </a:br>
            <a:r>
              <a:rPr lang="en-US" sz="1800" dirty="0">
                <a:latin typeface="Times New Roman" panose="02020603050405020304" pitchFamily="18" charset="0"/>
                <a:ea typeface="Calibri" panose="020F0502020204030204" pitchFamily="34" charset="0"/>
              </a:rPr>
              <a:t>                                 the elements. It sorts the elements by changing the  order of the elements within the given list.</a:t>
            </a:r>
          </a:p>
          <a:p>
            <a:pPr marL="0" indent="0" algn="just">
              <a:lnSpc>
                <a:spcPct val="150000"/>
              </a:lnSpc>
              <a:buNone/>
            </a:pPr>
            <a:r>
              <a:rPr lang="en-US" sz="1800" b="1" dirty="0">
                <a:latin typeface="Times New Roman" panose="02020603050405020304" pitchFamily="18" charset="0"/>
                <a:ea typeface="Calibri" panose="020F0502020204030204" pitchFamily="34" charset="0"/>
              </a:rPr>
              <a:t> </a:t>
            </a:r>
          </a:p>
          <a:p>
            <a:pPr marL="0" indent="0" algn="just">
              <a:lnSpc>
                <a:spcPct val="150000"/>
              </a:lnSpc>
              <a:buNone/>
            </a:pPr>
            <a:r>
              <a:rPr lang="en-US" sz="1800" b="1" dirty="0">
                <a:latin typeface="Times New Roman" panose="02020603050405020304" pitchFamily="18" charset="0"/>
                <a:ea typeface="Calibri" panose="020F0502020204030204" pitchFamily="34" charset="0"/>
              </a:rPr>
              <a:t>Stable sorting -   </a:t>
            </a:r>
            <a:r>
              <a:rPr lang="en-US" sz="1800" dirty="0">
                <a:latin typeface="Times New Roman" panose="02020603050405020304" pitchFamily="18" charset="0"/>
                <a:ea typeface="Calibri" panose="020F0502020204030204" pitchFamily="34" charset="0"/>
              </a:rPr>
              <a:t>Any sorting algorithm is called stable sorting algorithm </a:t>
            </a:r>
            <a:r>
              <a:rPr lang="en-US" sz="1800" dirty="0">
                <a:latin typeface="Times New Roman" panose="02020603050405020304" pitchFamily="18" charset="0"/>
                <a:ea typeface="Calibri" panose="020F0502020204030204" pitchFamily="34"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 two elements with equal keys appear in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same order in sorted output as they appear in the input array to be sorted.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24</a:t>
            </a:fld>
            <a:endParaRPr lang="en-IN"/>
          </a:p>
        </p:txBody>
      </p:sp>
    </p:spTree>
    <p:extLst>
      <p:ext uri="{BB962C8B-B14F-4D97-AF65-F5344CB8AC3E}">
        <p14:creationId xmlns:p14="http://schemas.microsoft.com/office/powerpoint/2010/main" val="1885227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7"/>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SELECTION SORTING</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9"/>
            <a:ext cx="10515600" cy="5495924"/>
          </a:xfrm>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simplest technique to sort the  given list of elements</a:t>
            </a:r>
          </a:p>
          <a:p>
            <a:pPr marL="0" indent="0">
              <a:buNone/>
            </a:pPr>
            <a:r>
              <a:rPr lang="en-US" sz="2000" b="1" i="1" u="sng" dirty="0">
                <a:latin typeface="Times New Roman" panose="02020603050405020304" pitchFamily="18" charset="0"/>
                <a:cs typeface="Times New Roman" panose="02020603050405020304" pitchFamily="18" charset="0"/>
              </a:rPr>
              <a:t>Idea</a:t>
            </a:r>
          </a:p>
          <a:p>
            <a:pPr marL="914400" lvl="1" indent="-457200" algn="just">
              <a:buFont typeface="+mj-lt"/>
              <a:buAutoNum type="arabicPeriod"/>
            </a:pPr>
            <a:r>
              <a:rPr lang="en-US" sz="1600" dirty="0">
                <a:latin typeface="Times New Roman" panose="02020603050405020304" pitchFamily="18" charset="0"/>
                <a:cs typeface="Times New Roman" panose="02020603050405020304" pitchFamily="18" charset="0"/>
              </a:rPr>
              <a:t>Select the smallest  element in the given list of </a:t>
            </a:r>
            <a:r>
              <a:rPr lang="en-US" sz="1600" b="1"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elements and place it in the first position. </a:t>
            </a:r>
          </a:p>
          <a:p>
            <a:pPr marL="914400" lvl="1" indent="-457200" algn="just">
              <a:buFont typeface="+mj-lt"/>
              <a:buAutoNum type="arabicPeriod"/>
            </a:pPr>
            <a:r>
              <a:rPr lang="en-US" sz="1600" dirty="0">
                <a:latin typeface="Times New Roman" panose="02020603050405020304" pitchFamily="18" charset="0"/>
                <a:cs typeface="Times New Roman" panose="02020603050405020304" pitchFamily="18" charset="0"/>
              </a:rPr>
              <a:t>Now Select </a:t>
            </a:r>
            <a:r>
              <a:rPr lang="en-US" sz="2000" dirty="0">
                <a:latin typeface="Times New Roman" panose="02020603050405020304" pitchFamily="18" charset="0"/>
                <a:cs typeface="Times New Roman" panose="02020603050405020304" pitchFamily="18" charset="0"/>
              </a:rPr>
              <a:t>smallest element in the remaining list of </a:t>
            </a:r>
            <a:r>
              <a:rPr lang="en-US" sz="2000" b="1" i="1" dirty="0">
                <a:latin typeface="Times New Roman" panose="02020603050405020304" pitchFamily="18" charset="0"/>
                <a:cs typeface="Times New Roman" panose="02020603050405020304" pitchFamily="18" charset="0"/>
              </a:rPr>
              <a:t>n-1 </a:t>
            </a:r>
            <a:r>
              <a:rPr lang="en-US" sz="2000" dirty="0">
                <a:latin typeface="Times New Roman" panose="02020603050405020304" pitchFamily="18" charset="0"/>
                <a:cs typeface="Times New Roman" panose="02020603050405020304" pitchFamily="18" charset="0"/>
              </a:rPr>
              <a:t>elements and place it in the second position.</a:t>
            </a:r>
          </a:p>
          <a:p>
            <a:pPr marL="457200" lvl="1" indent="0" algn="just">
              <a:buNone/>
            </a:pP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Repeat this procedure until the entire array is sorted.</a:t>
            </a:r>
          </a:p>
          <a:p>
            <a:pPr lvl="1" algn="just"/>
            <a:endParaRPr lang="en-US" sz="20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spc="5" dirty="0">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25</a:t>
            </a:fld>
            <a:endParaRPr lang="en-IN"/>
          </a:p>
        </p:txBody>
      </p:sp>
    </p:spTree>
    <p:extLst>
      <p:ext uri="{BB962C8B-B14F-4D97-AF65-F5344CB8AC3E}">
        <p14:creationId xmlns:p14="http://schemas.microsoft.com/office/powerpoint/2010/main" val="110044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7"/>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Selection Sorting</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9"/>
            <a:ext cx="10515600" cy="5495924"/>
          </a:xfrm>
        </p:spPr>
        <p:txBody>
          <a:bodyPr>
            <a:normAutofit/>
          </a:bodyPr>
          <a:lstStyle/>
          <a:p>
            <a:pPr marL="0" indent="0" algn="just">
              <a:buNone/>
            </a:pPr>
            <a:r>
              <a:rPr lang="en-US" sz="2000" b="1" u="sng" dirty="0">
                <a:latin typeface="Times New Roman" panose="02020603050405020304" pitchFamily="18" charset="0"/>
                <a:cs typeface="Times New Roman" panose="02020603050405020304" pitchFamily="18" charset="0"/>
              </a:rPr>
              <a:t>Detailed procedure</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first element in the list is selected and it is compared repeatedly with all the remaining elements in the list. If any element is smaller than the selected element, then both are swapped, so that first position is filled with the smallest element in the sorted order.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Next, we select the element at a second position in the list and it is compared with all the remaining elements in the list. If any element is smaller than the selected element, then both are swapped.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procedure is repeated until the entire list is sorted.</a:t>
            </a:r>
          </a:p>
          <a:p>
            <a:pPr marL="0" indent="0" algn="just">
              <a:lnSpc>
                <a:spcPct val="150000"/>
              </a:lnSpc>
              <a:buNone/>
            </a:pPr>
            <a:endParaRPr lang="en-US" sz="2000" spc="5" dirty="0">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26</a:t>
            </a:fld>
            <a:endParaRPr lang="en-IN"/>
          </a:p>
        </p:txBody>
      </p:sp>
    </p:spTree>
    <p:extLst>
      <p:ext uri="{BB962C8B-B14F-4D97-AF65-F5344CB8AC3E}">
        <p14:creationId xmlns:p14="http://schemas.microsoft.com/office/powerpoint/2010/main" val="274993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3" name="Content Placeholder 2"/>
          <p:cNvSpPr>
            <a:spLocks noGrp="1"/>
          </p:cNvSpPr>
          <p:nvPr>
            <p:ph idx="1"/>
          </p:nvPr>
        </p:nvSpPr>
        <p:spPr>
          <a:xfrm>
            <a:off x="406121" y="612366"/>
            <a:ext cx="11334963" cy="916837"/>
          </a:xfrm>
        </p:spPr>
        <p:txBody>
          <a:bodyPr>
            <a:normAutofit fontScale="92500" lnSpcReduction="10000"/>
          </a:bodyPr>
          <a:lstStyle/>
          <a:p>
            <a:pPr marL="0" indent="0">
              <a:lnSpc>
                <a:spcPct val="150000"/>
              </a:lnSpc>
              <a:buNone/>
            </a:pPr>
            <a:r>
              <a:rPr lang="pt-BR" sz="2000" dirty="0">
                <a:latin typeface="Times New Roman" panose="02020603050405020304" pitchFamily="18" charset="0"/>
                <a:cs typeface="Times New Roman" panose="02020603050405020304" pitchFamily="18" charset="0"/>
              </a:rPr>
              <a:t>Let A[] = {31, 52, 29, 87, 63, 27, 19, 54}, want to sort the elements are in asscending order, such that after sorting it satisfies the property </a:t>
            </a:r>
            <a:r>
              <a:rPr lang="en-US" sz="2000" dirty="0">
                <a:latin typeface="Times New Roman" panose="02020603050405020304" pitchFamily="18" charset="0"/>
                <a:cs typeface="Times New Roman" panose="02020603050405020304" pitchFamily="18" charset="0"/>
              </a:rPr>
              <a:t>A[0] ≤ A[1] ≤ A[2] …… ≤ A[N]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61189295"/>
              </p:ext>
            </p:extLst>
          </p:nvPr>
        </p:nvGraphicFramePr>
        <p:xfrm>
          <a:off x="1533145" y="2914856"/>
          <a:ext cx="4670418" cy="741680"/>
        </p:xfrm>
        <a:graphic>
          <a:graphicData uri="http://schemas.openxmlformats.org/drawingml/2006/table">
            <a:tbl>
              <a:tblPr firstRow="1" bandRow="1">
                <a:tableStyleId>{5940675A-B579-460E-94D1-54222C63F5DA}</a:tableStyleId>
              </a:tblPr>
              <a:tblGrid>
                <a:gridCol w="525976">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87</a:t>
                      </a:r>
                    </a:p>
                  </a:txBody>
                  <a:tcPr>
                    <a:lnB w="12700" cap="flat" cmpd="sng" algn="ctr">
                      <a:solidFill>
                        <a:schemeClr val="tx1"/>
                      </a:solidFill>
                      <a:prstDash val="solid"/>
                      <a:round/>
                      <a:headEnd type="none" w="med" len="med"/>
                      <a:tailEnd type="none" w="med" len="med"/>
                    </a:lnB>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86744263"/>
              </p:ext>
            </p:extLst>
          </p:nvPr>
        </p:nvGraphicFramePr>
        <p:xfrm>
          <a:off x="1626357" y="4204970"/>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87</a:t>
                      </a:r>
                    </a:p>
                  </a:txBody>
                  <a:tcPr>
                    <a:lnB w="12700" cap="flat" cmpd="sng" algn="ctr">
                      <a:solidFill>
                        <a:schemeClr val="tx1"/>
                      </a:solidFill>
                      <a:prstDash val="solid"/>
                      <a:round/>
                      <a:headEnd type="none" w="med" len="med"/>
                      <a:tailEnd type="none" w="med" len="med"/>
                    </a:lnB>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8" name="Down Arrow 7"/>
          <p:cNvSpPr/>
          <p:nvPr/>
        </p:nvSpPr>
        <p:spPr>
          <a:xfrm>
            <a:off x="1678223" y="2611328"/>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228481" y="2592774"/>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864686" y="2284131"/>
            <a:ext cx="2786928"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 </a:t>
            </a:r>
            <a:r>
              <a:rPr lang="en-US" sz="1600" dirty="0">
                <a:solidFill>
                  <a:srgbClr val="00B0F0"/>
                </a:solidFill>
                <a:latin typeface="Times New Roman" panose="02020603050405020304" pitchFamily="18" charset="0"/>
                <a:cs typeface="Times New Roman" panose="02020603050405020304" pitchFamily="18" charset="0"/>
              </a:rPr>
              <a:t>52</a:t>
            </a:r>
            <a:r>
              <a:rPr lang="en-US" sz="1600" dirty="0">
                <a:solidFill>
                  <a:srgbClr val="C00000"/>
                </a:solidFill>
                <a:latin typeface="Times New Roman" panose="02020603050405020304" pitchFamily="18" charset="0"/>
                <a:cs typeface="Times New Roman" panose="02020603050405020304" pitchFamily="18" charset="0"/>
              </a:rPr>
              <a:t> &lt; </a:t>
            </a:r>
            <a:r>
              <a:rPr lang="en-US" sz="1600" dirty="0">
                <a:solidFill>
                  <a:srgbClr val="FFC000"/>
                </a:solidFill>
                <a:latin typeface="Times New Roman" panose="02020603050405020304" pitchFamily="18" charset="0"/>
                <a:cs typeface="Times New Roman" panose="02020603050405020304" pitchFamily="18" charset="0"/>
              </a:rPr>
              <a:t>31?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sp>
        <p:nvSpPr>
          <p:cNvPr id="40" name="TextBox 39">
            <a:extLst>
              <a:ext uri="{FF2B5EF4-FFF2-40B4-BE49-F238E27FC236}">
                <a16:creationId xmlns:a16="http://schemas.microsoft.com/office/drawing/2014/main" id="{B1F4E26A-D816-4C7E-BCDA-9324EB92C7FA}"/>
              </a:ext>
            </a:extLst>
          </p:cNvPr>
          <p:cNvSpPr txBox="1"/>
          <p:nvPr/>
        </p:nvSpPr>
        <p:spPr>
          <a:xfrm>
            <a:off x="406121" y="1456922"/>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Pass-1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smallest element into position zero, by comparing the first element with the remaining elements, if you found any smaller element than the first element then swap both of them, after end of the first pass the smallest element will come to the first place </a:t>
            </a:r>
          </a:p>
        </p:txBody>
      </p:sp>
      <p:sp>
        <p:nvSpPr>
          <p:cNvPr id="44" name="TextBox 43">
            <a:extLst>
              <a:ext uri="{FF2B5EF4-FFF2-40B4-BE49-F238E27FC236}">
                <a16:creationId xmlns:a16="http://schemas.microsoft.com/office/drawing/2014/main" id="{680D2784-EAB6-4C32-B2A5-F2D5FE95DCBD}"/>
              </a:ext>
            </a:extLst>
          </p:cNvPr>
          <p:cNvSpPr txBox="1"/>
          <p:nvPr/>
        </p:nvSpPr>
        <p:spPr>
          <a:xfrm>
            <a:off x="2228481" y="2258108"/>
            <a:ext cx="279131" cy="369332"/>
          </a:xfrm>
          <a:prstGeom prst="rect">
            <a:avLst/>
          </a:prstGeom>
          <a:noFill/>
        </p:spPr>
        <p:txBody>
          <a:bodyPr wrap="square" rtlCol="0">
            <a:spAutoFit/>
          </a:bodyPr>
          <a:lstStyle/>
          <a:p>
            <a:r>
              <a:rPr lang="en-US" dirty="0">
                <a:solidFill>
                  <a:srgbClr val="0070C0"/>
                </a:solidFill>
              </a:rPr>
              <a:t>j</a:t>
            </a:r>
          </a:p>
        </p:txBody>
      </p:sp>
      <p:sp>
        <p:nvSpPr>
          <p:cNvPr id="46" name="TextBox 45">
            <a:extLst>
              <a:ext uri="{FF2B5EF4-FFF2-40B4-BE49-F238E27FC236}">
                <a16:creationId xmlns:a16="http://schemas.microsoft.com/office/drawing/2014/main" id="{0E8D9F3C-4EC7-4C0E-861E-11C67F3B550F}"/>
              </a:ext>
            </a:extLst>
          </p:cNvPr>
          <p:cNvSpPr txBox="1"/>
          <p:nvPr/>
        </p:nvSpPr>
        <p:spPr>
          <a:xfrm>
            <a:off x="1651239" y="2252089"/>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nvGrpSpPr>
          <p:cNvPr id="58" name="Group 57">
            <a:extLst>
              <a:ext uri="{FF2B5EF4-FFF2-40B4-BE49-F238E27FC236}">
                <a16:creationId xmlns:a16="http://schemas.microsoft.com/office/drawing/2014/main" id="{AD3DD39C-193F-4BB8-AF1C-D69385D90C25}"/>
              </a:ext>
            </a:extLst>
          </p:cNvPr>
          <p:cNvGrpSpPr/>
          <p:nvPr/>
        </p:nvGrpSpPr>
        <p:grpSpPr>
          <a:xfrm>
            <a:off x="1762268" y="3573884"/>
            <a:ext cx="464138" cy="582358"/>
            <a:chOff x="1762268" y="3573884"/>
            <a:chExt cx="464138" cy="582358"/>
          </a:xfrm>
        </p:grpSpPr>
        <p:sp>
          <p:nvSpPr>
            <p:cNvPr id="12" name="Down Arrow 11"/>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CC60361C-9A14-44A5-B7FB-BF4C7D01B168}"/>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sp>
        <p:nvSpPr>
          <p:cNvPr id="50" name="TextBox 49">
            <a:extLst>
              <a:ext uri="{FF2B5EF4-FFF2-40B4-BE49-F238E27FC236}">
                <a16:creationId xmlns:a16="http://schemas.microsoft.com/office/drawing/2014/main" id="{5C3F500E-0F45-457C-87BA-27E67106221F}"/>
              </a:ext>
            </a:extLst>
          </p:cNvPr>
          <p:cNvSpPr txBox="1"/>
          <p:nvPr/>
        </p:nvSpPr>
        <p:spPr>
          <a:xfrm>
            <a:off x="3069350" y="3558118"/>
            <a:ext cx="2786928" cy="615553"/>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 </a:t>
            </a:r>
            <a:r>
              <a:rPr lang="en-US" sz="1600" dirty="0">
                <a:solidFill>
                  <a:srgbClr val="00B0F0"/>
                </a:solidFill>
                <a:latin typeface="Times New Roman" panose="02020603050405020304" pitchFamily="18" charset="0"/>
                <a:cs typeface="Times New Roman" panose="02020603050405020304" pitchFamily="18" charset="0"/>
              </a:rPr>
              <a:t>29</a:t>
            </a:r>
            <a:r>
              <a:rPr lang="en-US" sz="1600" dirty="0">
                <a:solidFill>
                  <a:srgbClr val="C00000"/>
                </a:solidFill>
                <a:latin typeface="Times New Roman" panose="02020603050405020304" pitchFamily="18" charset="0"/>
                <a:cs typeface="Times New Roman" panose="02020603050405020304" pitchFamily="18" charset="0"/>
              </a:rPr>
              <a:t> &lt; </a:t>
            </a:r>
            <a:r>
              <a:rPr lang="en-US" sz="1600" dirty="0">
                <a:solidFill>
                  <a:srgbClr val="FFC000"/>
                </a:solidFill>
                <a:latin typeface="Times New Roman" panose="02020603050405020304" pitchFamily="18" charset="0"/>
                <a:cs typeface="Times New Roman" panose="02020603050405020304" pitchFamily="18" charset="0"/>
              </a:rPr>
              <a:t>31? </a:t>
            </a:r>
          </a:p>
          <a:p>
            <a:r>
              <a:rPr lang="en-US" sz="1600" dirty="0">
                <a:solidFill>
                  <a:srgbClr val="C00000"/>
                </a:solidFill>
                <a:latin typeface="Times New Roman" panose="02020603050405020304" pitchFamily="18" charset="0"/>
                <a:cs typeface="Times New Roman" panose="02020603050405020304" pitchFamily="18" charset="0"/>
              </a:rPr>
              <a:t>Yes. Swap them</a:t>
            </a:r>
            <a:r>
              <a:rPr lang="en-US" dirty="0">
                <a:solidFill>
                  <a:srgbClr val="C00000"/>
                </a:solidFill>
                <a:latin typeface="Times New Roman" panose="02020603050405020304" pitchFamily="18" charset="0"/>
                <a:cs typeface="Times New Roman" panose="02020603050405020304" pitchFamily="18" charset="0"/>
              </a:rPr>
              <a:t>.</a:t>
            </a:r>
          </a:p>
        </p:txBody>
      </p:sp>
      <p:grpSp>
        <p:nvGrpSpPr>
          <p:cNvPr id="59" name="Group 58">
            <a:extLst>
              <a:ext uri="{FF2B5EF4-FFF2-40B4-BE49-F238E27FC236}">
                <a16:creationId xmlns:a16="http://schemas.microsoft.com/office/drawing/2014/main" id="{6BE87B4D-8A70-4DF7-AE90-CDB4486DA8FB}"/>
              </a:ext>
            </a:extLst>
          </p:cNvPr>
          <p:cNvGrpSpPr/>
          <p:nvPr/>
        </p:nvGrpSpPr>
        <p:grpSpPr>
          <a:xfrm>
            <a:off x="2790219" y="3561160"/>
            <a:ext cx="279131" cy="587307"/>
            <a:chOff x="2790219" y="3561160"/>
            <a:chExt cx="279131" cy="587307"/>
          </a:xfrm>
        </p:grpSpPr>
        <p:sp>
          <p:nvSpPr>
            <p:cNvPr id="13" name="Down Arrow 12"/>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8BC9419A-5E90-45B0-B514-4729FF32AF33}"/>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68" name="Table 67">
            <a:extLst>
              <a:ext uri="{FF2B5EF4-FFF2-40B4-BE49-F238E27FC236}">
                <a16:creationId xmlns:a16="http://schemas.microsoft.com/office/drawing/2014/main" id="{9897656E-DE3D-4EB8-BA7D-14E036F69A6D}"/>
              </a:ext>
            </a:extLst>
          </p:cNvPr>
          <p:cNvGraphicFramePr>
            <a:graphicFrameLocks noGrp="1"/>
          </p:cNvGraphicFramePr>
          <p:nvPr>
            <p:extLst>
              <p:ext uri="{D42A27DB-BD31-4B8C-83A1-F6EECF244321}">
                <p14:modId xmlns:p14="http://schemas.microsoft.com/office/powerpoint/2010/main" val="698251037"/>
              </p:ext>
            </p:extLst>
          </p:nvPr>
        </p:nvGraphicFramePr>
        <p:xfrm>
          <a:off x="7177246" y="4201839"/>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29</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87</a:t>
                      </a:r>
                    </a:p>
                  </a:txBody>
                  <a:tcPr>
                    <a:lnB w="12700" cap="flat" cmpd="sng" algn="ctr">
                      <a:solidFill>
                        <a:schemeClr val="tx1"/>
                      </a:solidFill>
                      <a:prstDash val="solid"/>
                      <a:round/>
                      <a:headEnd type="none" w="med" len="med"/>
                      <a:tailEnd type="none" w="med" len="med"/>
                    </a:lnB>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69" name="Group 68">
            <a:extLst>
              <a:ext uri="{FF2B5EF4-FFF2-40B4-BE49-F238E27FC236}">
                <a16:creationId xmlns:a16="http://schemas.microsoft.com/office/drawing/2014/main" id="{671D6B59-54F3-4910-B78A-6B293B564F3B}"/>
              </a:ext>
            </a:extLst>
          </p:cNvPr>
          <p:cNvGrpSpPr/>
          <p:nvPr/>
        </p:nvGrpSpPr>
        <p:grpSpPr>
          <a:xfrm>
            <a:off x="7313157" y="3570753"/>
            <a:ext cx="464138" cy="582358"/>
            <a:chOff x="1762268" y="3573884"/>
            <a:chExt cx="464138" cy="582358"/>
          </a:xfrm>
        </p:grpSpPr>
        <p:sp>
          <p:nvSpPr>
            <p:cNvPr id="70" name="Down Arrow 11">
              <a:extLst>
                <a:ext uri="{FF2B5EF4-FFF2-40B4-BE49-F238E27FC236}">
                  <a16:creationId xmlns:a16="http://schemas.microsoft.com/office/drawing/2014/main" id="{FB4F592B-927D-4F1A-9FDE-57CD903BB1BF}"/>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4A3D9069-71EE-4BA7-8B0E-905DF12800DC}"/>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72" name="Group 71">
            <a:extLst>
              <a:ext uri="{FF2B5EF4-FFF2-40B4-BE49-F238E27FC236}">
                <a16:creationId xmlns:a16="http://schemas.microsoft.com/office/drawing/2014/main" id="{1397D72D-A02B-4CB1-8908-8DE9B9F7EFEF}"/>
              </a:ext>
            </a:extLst>
          </p:cNvPr>
          <p:cNvGrpSpPr/>
          <p:nvPr/>
        </p:nvGrpSpPr>
        <p:grpSpPr>
          <a:xfrm>
            <a:off x="8341108" y="3558029"/>
            <a:ext cx="279131" cy="587307"/>
            <a:chOff x="2790219" y="3561160"/>
            <a:chExt cx="279131" cy="587307"/>
          </a:xfrm>
        </p:grpSpPr>
        <p:sp>
          <p:nvSpPr>
            <p:cNvPr id="73" name="Down Arrow 12">
              <a:extLst>
                <a:ext uri="{FF2B5EF4-FFF2-40B4-BE49-F238E27FC236}">
                  <a16:creationId xmlns:a16="http://schemas.microsoft.com/office/drawing/2014/main" id="{20E9A689-AF43-4433-BC82-5A669DCCF30E}"/>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BE5A9EF-78E3-402A-917D-A1B19ECE23DC}"/>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77" name="Table 76">
            <a:extLst>
              <a:ext uri="{FF2B5EF4-FFF2-40B4-BE49-F238E27FC236}">
                <a16:creationId xmlns:a16="http://schemas.microsoft.com/office/drawing/2014/main" id="{599F7A21-CEEE-4630-9647-A36B7FD8F19D}"/>
              </a:ext>
            </a:extLst>
          </p:cNvPr>
          <p:cNvGraphicFramePr>
            <a:graphicFrameLocks noGrp="1"/>
          </p:cNvGraphicFramePr>
          <p:nvPr>
            <p:extLst>
              <p:ext uri="{D42A27DB-BD31-4B8C-83A1-F6EECF244321}">
                <p14:modId xmlns:p14="http://schemas.microsoft.com/office/powerpoint/2010/main" val="415205161"/>
              </p:ext>
            </p:extLst>
          </p:nvPr>
        </p:nvGraphicFramePr>
        <p:xfrm>
          <a:off x="1533145" y="5831633"/>
          <a:ext cx="4687685" cy="767316"/>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96476">
                <a:tc>
                  <a:txBody>
                    <a:bodyPr/>
                    <a:lstStyle/>
                    <a:p>
                      <a:pPr marL="0" algn="l" defTabSz="914400" rtl="0" eaLnBrk="1" latinLnBrk="0" hangingPunct="1"/>
                      <a:r>
                        <a:rPr lang="en-US" sz="1800" kern="1200" dirty="0">
                          <a:solidFill>
                            <a:schemeClr val="tx1"/>
                          </a:solidFill>
                          <a:latin typeface="+mn-lt"/>
                          <a:ea typeface="+mn-ea"/>
                          <a:cs typeface="+mn-cs"/>
                        </a:rPr>
                        <a:t> 29</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78" name="Group 77">
            <a:extLst>
              <a:ext uri="{FF2B5EF4-FFF2-40B4-BE49-F238E27FC236}">
                <a16:creationId xmlns:a16="http://schemas.microsoft.com/office/drawing/2014/main" id="{A3141FC2-C566-4867-BE25-03F5393807DA}"/>
              </a:ext>
            </a:extLst>
          </p:cNvPr>
          <p:cNvGrpSpPr/>
          <p:nvPr/>
        </p:nvGrpSpPr>
        <p:grpSpPr>
          <a:xfrm>
            <a:off x="1669056" y="5226183"/>
            <a:ext cx="464138" cy="582358"/>
            <a:chOff x="1762268" y="3573884"/>
            <a:chExt cx="464138" cy="582358"/>
          </a:xfrm>
        </p:grpSpPr>
        <p:sp>
          <p:nvSpPr>
            <p:cNvPr id="79" name="Down Arrow 11">
              <a:extLst>
                <a:ext uri="{FF2B5EF4-FFF2-40B4-BE49-F238E27FC236}">
                  <a16:creationId xmlns:a16="http://schemas.microsoft.com/office/drawing/2014/main" id="{EFE07392-67AF-436B-91FA-791AC5B7FED2}"/>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F1DD03A4-1CC0-43E5-AAF0-75EFBDE17603}"/>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81" name="Group 80">
            <a:extLst>
              <a:ext uri="{FF2B5EF4-FFF2-40B4-BE49-F238E27FC236}">
                <a16:creationId xmlns:a16="http://schemas.microsoft.com/office/drawing/2014/main" id="{0B985CE3-DA00-4EFE-A48E-3A71C1621F6A}"/>
              </a:ext>
            </a:extLst>
          </p:cNvPr>
          <p:cNvGrpSpPr/>
          <p:nvPr/>
        </p:nvGrpSpPr>
        <p:grpSpPr>
          <a:xfrm>
            <a:off x="3359481" y="5204669"/>
            <a:ext cx="279131" cy="587307"/>
            <a:chOff x="2790219" y="3561160"/>
            <a:chExt cx="279131" cy="587307"/>
          </a:xfrm>
        </p:grpSpPr>
        <p:sp>
          <p:nvSpPr>
            <p:cNvPr id="82" name="Down Arrow 12">
              <a:extLst>
                <a:ext uri="{FF2B5EF4-FFF2-40B4-BE49-F238E27FC236}">
                  <a16:creationId xmlns:a16="http://schemas.microsoft.com/office/drawing/2014/main" id="{96FB52AA-E74F-4A04-ACE2-32A37701BBB2}"/>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CDD63E10-2EAE-42B5-8859-99C281491299}"/>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86" name="TextBox 85">
            <a:extLst>
              <a:ext uri="{FF2B5EF4-FFF2-40B4-BE49-F238E27FC236}">
                <a16:creationId xmlns:a16="http://schemas.microsoft.com/office/drawing/2014/main" id="{EDF5345E-9340-40E4-BD92-A7366CF0D99B}"/>
              </a:ext>
            </a:extLst>
          </p:cNvPr>
          <p:cNvSpPr txBox="1"/>
          <p:nvPr/>
        </p:nvSpPr>
        <p:spPr>
          <a:xfrm>
            <a:off x="3688903" y="5220710"/>
            <a:ext cx="2786928"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  </a:t>
            </a:r>
            <a:r>
              <a:rPr lang="en-US" sz="1600" dirty="0">
                <a:solidFill>
                  <a:srgbClr val="00B0F0"/>
                </a:solidFill>
                <a:latin typeface="Times New Roman" panose="02020603050405020304" pitchFamily="18" charset="0"/>
                <a:cs typeface="Times New Roman" panose="02020603050405020304" pitchFamily="18" charset="0"/>
              </a:rPr>
              <a:t>87</a:t>
            </a:r>
            <a:r>
              <a:rPr lang="en-US" sz="1600" dirty="0">
                <a:solidFill>
                  <a:srgbClr val="C00000"/>
                </a:solidFill>
                <a:latin typeface="Times New Roman" panose="02020603050405020304" pitchFamily="18" charset="0"/>
                <a:cs typeface="Times New Roman" panose="02020603050405020304" pitchFamily="18" charset="0"/>
              </a:rPr>
              <a:t> &lt;  </a:t>
            </a:r>
            <a:r>
              <a:rPr lang="en-US" sz="1600" dirty="0">
                <a:solidFill>
                  <a:srgbClr val="FFC000"/>
                </a:solidFill>
                <a:latin typeface="Times New Roman" panose="02020603050405020304" pitchFamily="18" charset="0"/>
                <a:cs typeface="Times New Roman" panose="02020603050405020304" pitchFamily="18" charset="0"/>
              </a:rPr>
              <a:t>29?</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graphicFrame>
        <p:nvGraphicFramePr>
          <p:cNvPr id="87" name="Table 86">
            <a:extLst>
              <a:ext uri="{FF2B5EF4-FFF2-40B4-BE49-F238E27FC236}">
                <a16:creationId xmlns:a16="http://schemas.microsoft.com/office/drawing/2014/main" id="{2D2187ED-C3CB-44D9-80E3-2C6E1260B45D}"/>
              </a:ext>
            </a:extLst>
          </p:cNvPr>
          <p:cNvGraphicFramePr>
            <a:graphicFrameLocks noGrp="1"/>
          </p:cNvGraphicFramePr>
          <p:nvPr>
            <p:extLst>
              <p:ext uri="{D42A27DB-BD31-4B8C-83A1-F6EECF244321}">
                <p14:modId xmlns:p14="http://schemas.microsoft.com/office/powerpoint/2010/main" val="3006469584"/>
              </p:ext>
            </p:extLst>
          </p:nvPr>
        </p:nvGraphicFramePr>
        <p:xfrm>
          <a:off x="6827793" y="5858156"/>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29</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8" name="Group 87">
            <a:extLst>
              <a:ext uri="{FF2B5EF4-FFF2-40B4-BE49-F238E27FC236}">
                <a16:creationId xmlns:a16="http://schemas.microsoft.com/office/drawing/2014/main" id="{A935369B-8FCA-47A5-8272-719042E7E8BF}"/>
              </a:ext>
            </a:extLst>
          </p:cNvPr>
          <p:cNvGrpSpPr/>
          <p:nvPr/>
        </p:nvGrpSpPr>
        <p:grpSpPr>
          <a:xfrm>
            <a:off x="6963704" y="5227070"/>
            <a:ext cx="464138" cy="582358"/>
            <a:chOff x="1762268" y="3573884"/>
            <a:chExt cx="464138" cy="582358"/>
          </a:xfrm>
        </p:grpSpPr>
        <p:sp>
          <p:nvSpPr>
            <p:cNvPr id="89" name="Down Arrow 11">
              <a:extLst>
                <a:ext uri="{FF2B5EF4-FFF2-40B4-BE49-F238E27FC236}">
                  <a16:creationId xmlns:a16="http://schemas.microsoft.com/office/drawing/2014/main" id="{FD3D24E2-BF9C-44E4-95A2-37EB02C47DF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56882E51-EB19-4B5A-8033-4CB03F99B121}"/>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91" name="Group 90">
            <a:extLst>
              <a:ext uri="{FF2B5EF4-FFF2-40B4-BE49-F238E27FC236}">
                <a16:creationId xmlns:a16="http://schemas.microsoft.com/office/drawing/2014/main" id="{D83AB4C1-B797-40C8-9EC8-5561FD9A5368}"/>
              </a:ext>
            </a:extLst>
          </p:cNvPr>
          <p:cNvGrpSpPr/>
          <p:nvPr/>
        </p:nvGrpSpPr>
        <p:grpSpPr>
          <a:xfrm>
            <a:off x="9241958" y="5204669"/>
            <a:ext cx="279131" cy="587307"/>
            <a:chOff x="2790219" y="3561160"/>
            <a:chExt cx="279131" cy="587307"/>
          </a:xfrm>
        </p:grpSpPr>
        <p:sp>
          <p:nvSpPr>
            <p:cNvPr id="92" name="Down Arrow 12">
              <a:extLst>
                <a:ext uri="{FF2B5EF4-FFF2-40B4-BE49-F238E27FC236}">
                  <a16:creationId xmlns:a16="http://schemas.microsoft.com/office/drawing/2014/main" id="{3945BD20-7E93-41FC-88CB-6F55329A58FA}"/>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8E4D4BB3-19CC-4754-8A8A-1DBAE6D015F0}"/>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94" name="TextBox 93">
            <a:extLst>
              <a:ext uri="{FF2B5EF4-FFF2-40B4-BE49-F238E27FC236}">
                <a16:creationId xmlns:a16="http://schemas.microsoft.com/office/drawing/2014/main" id="{69B0E345-6A00-4967-BC9D-D48B89205499}"/>
              </a:ext>
            </a:extLst>
          </p:cNvPr>
          <p:cNvSpPr txBox="1"/>
          <p:nvPr/>
        </p:nvSpPr>
        <p:spPr>
          <a:xfrm>
            <a:off x="9453990" y="5112758"/>
            <a:ext cx="2410941"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  </a:t>
            </a:r>
            <a:r>
              <a:rPr lang="en-US" sz="1600" dirty="0">
                <a:solidFill>
                  <a:srgbClr val="00B0F0"/>
                </a:solidFill>
                <a:latin typeface="Times New Roman" panose="02020603050405020304" pitchFamily="18" charset="0"/>
                <a:cs typeface="Times New Roman" panose="02020603050405020304" pitchFamily="18" charset="0"/>
              </a:rPr>
              <a:t>63 </a:t>
            </a:r>
            <a:r>
              <a:rPr lang="en-US" sz="1600" dirty="0">
                <a:solidFill>
                  <a:srgbClr val="C00000"/>
                </a:solidFill>
                <a:latin typeface="Times New Roman" panose="02020603050405020304" pitchFamily="18" charset="0"/>
                <a:cs typeface="Times New Roman" panose="02020603050405020304" pitchFamily="18" charset="0"/>
              </a:rPr>
              <a:t>&lt;  </a:t>
            </a:r>
            <a:r>
              <a:rPr lang="en-US" sz="1600" dirty="0">
                <a:solidFill>
                  <a:srgbClr val="FFC000"/>
                </a:solidFill>
                <a:latin typeface="Times New Roman" panose="02020603050405020304" pitchFamily="18" charset="0"/>
                <a:cs typeface="Times New Roman" panose="02020603050405020304" pitchFamily="18" charset="0"/>
              </a:rPr>
              <a:t>29?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sp>
        <p:nvSpPr>
          <p:cNvPr id="95" name="Arrow: Right 94">
            <a:extLst>
              <a:ext uri="{FF2B5EF4-FFF2-40B4-BE49-F238E27FC236}">
                <a16:creationId xmlns:a16="http://schemas.microsoft.com/office/drawing/2014/main" id="{77468584-3FA5-4A21-A10F-A80EE098CDB3}"/>
              </a:ext>
            </a:extLst>
          </p:cNvPr>
          <p:cNvSpPr/>
          <p:nvPr/>
        </p:nvSpPr>
        <p:spPr>
          <a:xfrm>
            <a:off x="6543165" y="4357729"/>
            <a:ext cx="43308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ooter Placeholder 5">
            <a:extLst>
              <a:ext uri="{FF2B5EF4-FFF2-40B4-BE49-F238E27FC236}">
                <a16:creationId xmlns:a16="http://schemas.microsoft.com/office/drawing/2014/main" id="{F71EF5D4-7610-4B2A-89CA-07F179232683}"/>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FA5F6EE7-8201-424A-BA0B-7FFB27918BC6}"/>
              </a:ext>
            </a:extLst>
          </p:cNvPr>
          <p:cNvSpPr>
            <a:spLocks noGrp="1"/>
          </p:cNvSpPr>
          <p:nvPr>
            <p:ph type="sldNum" sz="quarter" idx="12"/>
          </p:nvPr>
        </p:nvSpPr>
        <p:spPr/>
        <p:txBody>
          <a:bodyPr/>
          <a:lstStyle/>
          <a:p>
            <a:fld id="{11B1A458-33C9-4BF4-B91A-A10851AC5830}" type="slidenum">
              <a:rPr lang="en-IN" smtClean="0"/>
              <a:t>27</a:t>
            </a:fld>
            <a:endParaRPr lang="en-IN"/>
          </a:p>
        </p:txBody>
      </p:sp>
    </p:spTree>
    <p:extLst>
      <p:ext uri="{BB962C8B-B14F-4D97-AF65-F5344CB8AC3E}">
        <p14:creationId xmlns:p14="http://schemas.microsoft.com/office/powerpoint/2010/main" val="193494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wipe(down)">
                                      <p:cBhvr>
                                        <p:cTn id="12" dur="500"/>
                                        <p:tgtEl>
                                          <p:spTgt spid="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down)">
                                      <p:cBhvr>
                                        <p:cTn id="17" dur="500"/>
                                        <p:tgtEl>
                                          <p:spTgt spid="4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down)">
                                      <p:cBhvr>
                                        <p:cTn id="26" dur="500"/>
                                        <p:tgtEl>
                                          <p:spTgt spid="46"/>
                                        </p:tgtEl>
                                      </p:cBhvr>
                                    </p:animEffect>
                                  </p:childTnLst>
                                </p:cTn>
                              </p:par>
                              <p:par>
                                <p:cTn id="27" presetID="2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00"/>
                                        <p:tgtEl>
                                          <p:spTgt spid="5"/>
                                        </p:tgtEl>
                                      </p:cBhvr>
                                    </p:animEffect>
                                  </p:childTnLst>
                                </p:cTn>
                              </p:par>
                              <p:par>
                                <p:cTn id="40" presetID="22" presetClass="entr" presetSubtype="4"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down)">
                                      <p:cBhvr>
                                        <p:cTn id="42" dur="500"/>
                                        <p:tgtEl>
                                          <p:spTgt spid="59"/>
                                        </p:tgtEl>
                                      </p:cBhvr>
                                    </p:animEffect>
                                  </p:childTnLst>
                                </p:cTn>
                              </p:par>
                              <p:par>
                                <p:cTn id="43" presetID="22" presetClass="entr" presetSubtype="4"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down)">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down)">
                                      <p:cBhvr>
                                        <p:cTn id="50" dur="5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95"/>
                                        </p:tgtEl>
                                        <p:attrNameLst>
                                          <p:attrName>style.visibility</p:attrName>
                                        </p:attrNameLst>
                                      </p:cBhvr>
                                      <p:to>
                                        <p:strVal val="visible"/>
                                      </p:to>
                                    </p:set>
                                    <p:animEffect transition="in" filter="wipe(down)">
                                      <p:cBhvr>
                                        <p:cTn id="55" dur="500"/>
                                        <p:tgtEl>
                                          <p:spTgt spid="9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wipe(down)">
                                      <p:cBhvr>
                                        <p:cTn id="60" dur="500"/>
                                        <p:tgtEl>
                                          <p:spTgt spid="68"/>
                                        </p:tgtEl>
                                      </p:cBhvr>
                                    </p:animEffect>
                                  </p:childTnLst>
                                </p:cTn>
                              </p:par>
                              <p:par>
                                <p:cTn id="61" presetID="22" presetClass="entr" presetSubtype="4"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down)">
                                      <p:cBhvr>
                                        <p:cTn id="63" dur="500"/>
                                        <p:tgtEl>
                                          <p:spTgt spid="69"/>
                                        </p:tgtEl>
                                      </p:cBhvr>
                                    </p:animEffect>
                                  </p:childTnLst>
                                </p:cTn>
                              </p:par>
                              <p:par>
                                <p:cTn id="64" presetID="22" presetClass="entr" presetSubtype="4" fill="hold" nodeType="with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wipe(down)">
                                      <p:cBhvr>
                                        <p:cTn id="66" dur="5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wipe(down)">
                                      <p:cBhvr>
                                        <p:cTn id="71" dur="500"/>
                                        <p:tgtEl>
                                          <p:spTgt spid="77"/>
                                        </p:tgtEl>
                                      </p:cBhvr>
                                    </p:animEffect>
                                  </p:childTnLst>
                                </p:cTn>
                              </p:par>
                              <p:par>
                                <p:cTn id="72" presetID="22" presetClass="entr" presetSubtype="4"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wipe(down)">
                                      <p:cBhvr>
                                        <p:cTn id="74" dur="500"/>
                                        <p:tgtEl>
                                          <p:spTgt spid="78"/>
                                        </p:tgtEl>
                                      </p:cBhvr>
                                    </p:animEffect>
                                  </p:childTnLst>
                                </p:cTn>
                              </p:par>
                              <p:par>
                                <p:cTn id="75" presetID="22" presetClass="entr" presetSubtype="4"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down)">
                                      <p:cBhvr>
                                        <p:cTn id="77" dur="500"/>
                                        <p:tgtEl>
                                          <p:spTgt spid="8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wipe(down)">
                                      <p:cBhvr>
                                        <p:cTn id="82" dur="500"/>
                                        <p:tgtEl>
                                          <p:spTgt spid="8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ipe(down)">
                                      <p:cBhvr>
                                        <p:cTn id="87" dur="500"/>
                                        <p:tgtEl>
                                          <p:spTgt spid="87"/>
                                        </p:tgtEl>
                                      </p:cBhvr>
                                    </p:animEffect>
                                  </p:childTnLst>
                                </p:cTn>
                              </p:par>
                              <p:par>
                                <p:cTn id="88" presetID="22" presetClass="entr" presetSubtype="4" fill="hold" nodeType="withEffect">
                                  <p:stCondLst>
                                    <p:cond delay="0"/>
                                  </p:stCondLst>
                                  <p:childTnLst>
                                    <p:set>
                                      <p:cBhvr>
                                        <p:cTn id="89" dur="1" fill="hold">
                                          <p:stCondLst>
                                            <p:cond delay="0"/>
                                          </p:stCondLst>
                                        </p:cTn>
                                        <p:tgtEl>
                                          <p:spTgt spid="88"/>
                                        </p:tgtEl>
                                        <p:attrNameLst>
                                          <p:attrName>style.visibility</p:attrName>
                                        </p:attrNameLst>
                                      </p:cBhvr>
                                      <p:to>
                                        <p:strVal val="visible"/>
                                      </p:to>
                                    </p:set>
                                    <p:animEffect transition="in" filter="wipe(down)">
                                      <p:cBhvr>
                                        <p:cTn id="90" dur="500"/>
                                        <p:tgtEl>
                                          <p:spTgt spid="88"/>
                                        </p:tgtEl>
                                      </p:cBhvr>
                                    </p:animEffect>
                                  </p:childTnLst>
                                </p:cTn>
                              </p:par>
                              <p:par>
                                <p:cTn id="91" presetID="22" presetClass="entr" presetSubtype="4" fill="hold" nodeType="withEffect">
                                  <p:stCondLst>
                                    <p:cond delay="0"/>
                                  </p:stCondLst>
                                  <p:childTnLst>
                                    <p:set>
                                      <p:cBhvr>
                                        <p:cTn id="92" dur="1" fill="hold">
                                          <p:stCondLst>
                                            <p:cond delay="0"/>
                                          </p:stCondLst>
                                        </p:cTn>
                                        <p:tgtEl>
                                          <p:spTgt spid="91"/>
                                        </p:tgtEl>
                                        <p:attrNameLst>
                                          <p:attrName>style.visibility</p:attrName>
                                        </p:attrNameLst>
                                      </p:cBhvr>
                                      <p:to>
                                        <p:strVal val="visible"/>
                                      </p:to>
                                    </p:set>
                                    <p:animEffect transition="in" filter="wipe(down)">
                                      <p:cBhvr>
                                        <p:cTn id="93" dur="500"/>
                                        <p:tgtEl>
                                          <p:spTgt spid="9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wipe(down)">
                                      <p:cBhvr>
                                        <p:cTn id="9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44" grpId="0"/>
      <p:bldP spid="46" grpId="0"/>
      <p:bldP spid="50" grpId="0"/>
      <p:bldP spid="86" grpId="0"/>
      <p:bldP spid="94" grpId="0"/>
      <p:bldP spid="9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40" name="TextBox 39">
            <a:extLst>
              <a:ext uri="{FF2B5EF4-FFF2-40B4-BE49-F238E27FC236}">
                <a16:creationId xmlns:a16="http://schemas.microsoft.com/office/drawing/2014/main" id="{B1F4E26A-D816-4C7E-BCDA-9324EB92C7FA}"/>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Pass-1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smallest element into position zero, by comparing the first element with the remaining elements, if you found any smaller element than the first element then swap both of them, after end of the pass the smallest element will come to the first place </a:t>
            </a:r>
          </a:p>
        </p:txBody>
      </p:sp>
      <p:graphicFrame>
        <p:nvGraphicFramePr>
          <p:cNvPr id="87" name="Table 86">
            <a:extLst>
              <a:ext uri="{FF2B5EF4-FFF2-40B4-BE49-F238E27FC236}">
                <a16:creationId xmlns:a16="http://schemas.microsoft.com/office/drawing/2014/main" id="{2D2187ED-C3CB-44D9-80E3-2C6E1260B45D}"/>
              </a:ext>
            </a:extLst>
          </p:cNvPr>
          <p:cNvGraphicFramePr>
            <a:graphicFrameLocks noGrp="1"/>
          </p:cNvGraphicFramePr>
          <p:nvPr>
            <p:extLst>
              <p:ext uri="{D42A27DB-BD31-4B8C-83A1-F6EECF244321}">
                <p14:modId xmlns:p14="http://schemas.microsoft.com/office/powerpoint/2010/main" val="789882320"/>
              </p:ext>
            </p:extLst>
          </p:nvPr>
        </p:nvGraphicFramePr>
        <p:xfrm>
          <a:off x="688250" y="2440170"/>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29</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27</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19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8" name="Group 87">
            <a:extLst>
              <a:ext uri="{FF2B5EF4-FFF2-40B4-BE49-F238E27FC236}">
                <a16:creationId xmlns:a16="http://schemas.microsoft.com/office/drawing/2014/main" id="{A935369B-8FCA-47A5-8272-719042E7E8BF}"/>
              </a:ext>
            </a:extLst>
          </p:cNvPr>
          <p:cNvGrpSpPr/>
          <p:nvPr/>
        </p:nvGrpSpPr>
        <p:grpSpPr>
          <a:xfrm>
            <a:off x="824161" y="1809084"/>
            <a:ext cx="464138" cy="582358"/>
            <a:chOff x="1762268" y="3573884"/>
            <a:chExt cx="464138" cy="582358"/>
          </a:xfrm>
        </p:grpSpPr>
        <p:sp>
          <p:nvSpPr>
            <p:cNvPr id="89" name="Down Arrow 11">
              <a:extLst>
                <a:ext uri="{FF2B5EF4-FFF2-40B4-BE49-F238E27FC236}">
                  <a16:creationId xmlns:a16="http://schemas.microsoft.com/office/drawing/2014/main" id="{FD3D24E2-BF9C-44E4-95A2-37EB02C47DF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56882E51-EB19-4B5A-8033-4CB03F99B121}"/>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91" name="Group 90">
            <a:extLst>
              <a:ext uri="{FF2B5EF4-FFF2-40B4-BE49-F238E27FC236}">
                <a16:creationId xmlns:a16="http://schemas.microsoft.com/office/drawing/2014/main" id="{D83AB4C1-B797-40C8-9EC8-5561FD9A5368}"/>
              </a:ext>
            </a:extLst>
          </p:cNvPr>
          <p:cNvGrpSpPr/>
          <p:nvPr/>
        </p:nvGrpSpPr>
        <p:grpSpPr>
          <a:xfrm>
            <a:off x="3774219" y="1809728"/>
            <a:ext cx="279131" cy="587307"/>
            <a:chOff x="2790219" y="3561160"/>
            <a:chExt cx="279131" cy="587307"/>
          </a:xfrm>
        </p:grpSpPr>
        <p:sp>
          <p:nvSpPr>
            <p:cNvPr id="92" name="Down Arrow 12">
              <a:extLst>
                <a:ext uri="{FF2B5EF4-FFF2-40B4-BE49-F238E27FC236}">
                  <a16:creationId xmlns:a16="http://schemas.microsoft.com/office/drawing/2014/main" id="{3945BD20-7E93-41FC-88CB-6F55329A58FA}"/>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8E4D4BB3-19CC-4754-8A8A-1DBAE6D015F0}"/>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94" name="TextBox 93">
            <a:extLst>
              <a:ext uri="{FF2B5EF4-FFF2-40B4-BE49-F238E27FC236}">
                <a16:creationId xmlns:a16="http://schemas.microsoft.com/office/drawing/2014/main" id="{69B0E345-6A00-4967-BC9D-D48B89205499}"/>
              </a:ext>
            </a:extLst>
          </p:cNvPr>
          <p:cNvSpPr txBox="1"/>
          <p:nvPr/>
        </p:nvSpPr>
        <p:spPr>
          <a:xfrm>
            <a:off x="4148262" y="1701362"/>
            <a:ext cx="2140571"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27 </a:t>
            </a:r>
            <a:r>
              <a:rPr lang="en-US" sz="1600" dirty="0">
                <a:solidFill>
                  <a:srgbClr val="C00000"/>
                </a:solidFill>
                <a:latin typeface="Times New Roman" panose="02020603050405020304" pitchFamily="18" charset="0"/>
                <a:cs typeface="Times New Roman" panose="02020603050405020304" pitchFamily="18" charset="0"/>
              </a:rPr>
              <a:t>&lt;  </a:t>
            </a:r>
            <a:r>
              <a:rPr lang="en-US" sz="1600" dirty="0">
                <a:solidFill>
                  <a:srgbClr val="FFC000"/>
                </a:solidFill>
                <a:latin typeface="Times New Roman" panose="02020603050405020304" pitchFamily="18" charset="0"/>
                <a:cs typeface="Times New Roman" panose="02020603050405020304" pitchFamily="18" charset="0"/>
              </a:rPr>
              <a:t>29?</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10" name="Arrow: Right 9">
            <a:extLst>
              <a:ext uri="{FF2B5EF4-FFF2-40B4-BE49-F238E27FC236}">
                <a16:creationId xmlns:a16="http://schemas.microsoft.com/office/drawing/2014/main" id="{D946C646-CD95-43D7-8C82-476931DF82CE}"/>
              </a:ext>
            </a:extLst>
          </p:cNvPr>
          <p:cNvSpPr/>
          <p:nvPr/>
        </p:nvSpPr>
        <p:spPr>
          <a:xfrm>
            <a:off x="5654351" y="2585514"/>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7" name="Table 46">
            <a:extLst>
              <a:ext uri="{FF2B5EF4-FFF2-40B4-BE49-F238E27FC236}">
                <a16:creationId xmlns:a16="http://schemas.microsoft.com/office/drawing/2014/main" id="{47F5EBF9-2105-45DD-A7DB-A8628D116C07}"/>
              </a:ext>
            </a:extLst>
          </p:cNvPr>
          <p:cNvGraphicFramePr>
            <a:graphicFrameLocks noGrp="1"/>
          </p:cNvGraphicFramePr>
          <p:nvPr>
            <p:extLst>
              <p:ext uri="{D42A27DB-BD31-4B8C-83A1-F6EECF244321}">
                <p14:modId xmlns:p14="http://schemas.microsoft.com/office/powerpoint/2010/main" val="1350217183"/>
              </p:ext>
            </p:extLst>
          </p:nvPr>
        </p:nvGraphicFramePr>
        <p:xfrm>
          <a:off x="6558117" y="2440170"/>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27</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19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49" name="Group 48">
            <a:extLst>
              <a:ext uri="{FF2B5EF4-FFF2-40B4-BE49-F238E27FC236}">
                <a16:creationId xmlns:a16="http://schemas.microsoft.com/office/drawing/2014/main" id="{A7112306-9715-47AE-90A3-59DB09042A9E}"/>
              </a:ext>
            </a:extLst>
          </p:cNvPr>
          <p:cNvGrpSpPr/>
          <p:nvPr/>
        </p:nvGrpSpPr>
        <p:grpSpPr>
          <a:xfrm>
            <a:off x="6694028" y="1809084"/>
            <a:ext cx="464138" cy="582358"/>
            <a:chOff x="1762268" y="3573884"/>
            <a:chExt cx="464138" cy="582358"/>
          </a:xfrm>
        </p:grpSpPr>
        <p:sp>
          <p:nvSpPr>
            <p:cNvPr id="51" name="Down Arrow 11">
              <a:extLst>
                <a:ext uri="{FF2B5EF4-FFF2-40B4-BE49-F238E27FC236}">
                  <a16:creationId xmlns:a16="http://schemas.microsoft.com/office/drawing/2014/main" id="{256C11E7-E476-463A-B11B-9B1AEA72374E}"/>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74ACDC1-B013-4E92-80E0-225882802B43}"/>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53" name="Group 52">
            <a:extLst>
              <a:ext uri="{FF2B5EF4-FFF2-40B4-BE49-F238E27FC236}">
                <a16:creationId xmlns:a16="http://schemas.microsoft.com/office/drawing/2014/main" id="{29D0C64A-9AAC-4C3A-9F4F-3E4EE544E387}"/>
              </a:ext>
            </a:extLst>
          </p:cNvPr>
          <p:cNvGrpSpPr/>
          <p:nvPr/>
        </p:nvGrpSpPr>
        <p:grpSpPr>
          <a:xfrm>
            <a:off x="9644086" y="1809728"/>
            <a:ext cx="279131" cy="587307"/>
            <a:chOff x="2790219" y="3561160"/>
            <a:chExt cx="279131" cy="587307"/>
          </a:xfrm>
        </p:grpSpPr>
        <p:sp>
          <p:nvSpPr>
            <p:cNvPr id="54" name="Down Arrow 12">
              <a:extLst>
                <a:ext uri="{FF2B5EF4-FFF2-40B4-BE49-F238E27FC236}">
                  <a16:creationId xmlns:a16="http://schemas.microsoft.com/office/drawing/2014/main" id="{07A4DD7A-EC02-4240-A12C-4B56E4413351}"/>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951BA37-5B75-41E0-9AE4-872533854BC6}"/>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56" name="Table 55">
            <a:extLst>
              <a:ext uri="{FF2B5EF4-FFF2-40B4-BE49-F238E27FC236}">
                <a16:creationId xmlns:a16="http://schemas.microsoft.com/office/drawing/2014/main" id="{C96AF2E5-1A5D-44C4-BF64-C1A461A9FE4B}"/>
              </a:ext>
            </a:extLst>
          </p:cNvPr>
          <p:cNvGraphicFramePr>
            <a:graphicFrameLocks noGrp="1"/>
          </p:cNvGraphicFramePr>
          <p:nvPr>
            <p:extLst>
              <p:ext uri="{D42A27DB-BD31-4B8C-83A1-F6EECF244321}">
                <p14:modId xmlns:p14="http://schemas.microsoft.com/office/powerpoint/2010/main" val="1137772182"/>
              </p:ext>
            </p:extLst>
          </p:nvPr>
        </p:nvGraphicFramePr>
        <p:xfrm>
          <a:off x="688250" y="4201024"/>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27</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19</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60" name="Group 59">
            <a:extLst>
              <a:ext uri="{FF2B5EF4-FFF2-40B4-BE49-F238E27FC236}">
                <a16:creationId xmlns:a16="http://schemas.microsoft.com/office/drawing/2014/main" id="{534DBC5E-D059-473A-937D-48208056982E}"/>
              </a:ext>
            </a:extLst>
          </p:cNvPr>
          <p:cNvGrpSpPr/>
          <p:nvPr/>
        </p:nvGrpSpPr>
        <p:grpSpPr>
          <a:xfrm>
            <a:off x="824161" y="3569938"/>
            <a:ext cx="464138" cy="582358"/>
            <a:chOff x="1762268" y="3573884"/>
            <a:chExt cx="464138" cy="582358"/>
          </a:xfrm>
        </p:grpSpPr>
        <p:sp>
          <p:nvSpPr>
            <p:cNvPr id="61" name="Down Arrow 11">
              <a:extLst>
                <a:ext uri="{FF2B5EF4-FFF2-40B4-BE49-F238E27FC236}">
                  <a16:creationId xmlns:a16="http://schemas.microsoft.com/office/drawing/2014/main" id="{A84E10FA-8C19-42C7-8402-7EECB8F6C2A5}"/>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5F8BFD48-7748-4F98-A09C-F162E5E33FDF}"/>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63" name="Group 62">
            <a:extLst>
              <a:ext uri="{FF2B5EF4-FFF2-40B4-BE49-F238E27FC236}">
                <a16:creationId xmlns:a16="http://schemas.microsoft.com/office/drawing/2014/main" id="{EE15F872-A632-4D76-B674-99D53F271971}"/>
              </a:ext>
            </a:extLst>
          </p:cNvPr>
          <p:cNvGrpSpPr/>
          <p:nvPr/>
        </p:nvGrpSpPr>
        <p:grpSpPr>
          <a:xfrm>
            <a:off x="4334055" y="3569938"/>
            <a:ext cx="279131" cy="587307"/>
            <a:chOff x="2790219" y="3561160"/>
            <a:chExt cx="279131" cy="587307"/>
          </a:xfrm>
        </p:grpSpPr>
        <p:sp>
          <p:nvSpPr>
            <p:cNvPr id="64" name="Down Arrow 12">
              <a:extLst>
                <a:ext uri="{FF2B5EF4-FFF2-40B4-BE49-F238E27FC236}">
                  <a16:creationId xmlns:a16="http://schemas.microsoft.com/office/drawing/2014/main" id="{970E33CF-59BC-4822-AA1D-3B1D0315F795}"/>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1E31FCE9-A47E-406A-8713-C636F1F3BEDC}"/>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66" name="TextBox 65">
            <a:extLst>
              <a:ext uri="{FF2B5EF4-FFF2-40B4-BE49-F238E27FC236}">
                <a16:creationId xmlns:a16="http://schemas.microsoft.com/office/drawing/2014/main" id="{3FA6CEE9-935F-4552-A111-9AF28045D1D0}"/>
              </a:ext>
            </a:extLst>
          </p:cNvPr>
          <p:cNvSpPr txBox="1"/>
          <p:nvPr/>
        </p:nvSpPr>
        <p:spPr>
          <a:xfrm>
            <a:off x="4607459" y="3498505"/>
            <a:ext cx="2140571"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 </a:t>
            </a:r>
            <a:r>
              <a:rPr lang="en-US" sz="1600" dirty="0">
                <a:solidFill>
                  <a:srgbClr val="00B0F0"/>
                </a:solidFill>
                <a:latin typeface="Times New Roman" panose="02020603050405020304" pitchFamily="18" charset="0"/>
                <a:cs typeface="Times New Roman" panose="02020603050405020304" pitchFamily="18" charset="0"/>
              </a:rPr>
              <a:t>19</a:t>
            </a:r>
            <a:r>
              <a:rPr lang="en-US" sz="1600" dirty="0">
                <a:solidFill>
                  <a:srgbClr val="C00000"/>
                </a:solidFill>
                <a:latin typeface="Times New Roman" panose="02020603050405020304" pitchFamily="18" charset="0"/>
                <a:cs typeface="Times New Roman" panose="02020603050405020304" pitchFamily="18" charset="0"/>
              </a:rPr>
              <a:t> &lt;  </a:t>
            </a:r>
            <a:r>
              <a:rPr lang="en-US" sz="1600" dirty="0">
                <a:solidFill>
                  <a:srgbClr val="FFC000"/>
                </a:solidFill>
                <a:latin typeface="Times New Roman" panose="02020603050405020304" pitchFamily="18" charset="0"/>
                <a:cs typeface="Times New Roman" panose="02020603050405020304" pitchFamily="18" charset="0"/>
              </a:rPr>
              <a:t>27?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67" name="Arrow: Right 66">
            <a:extLst>
              <a:ext uri="{FF2B5EF4-FFF2-40B4-BE49-F238E27FC236}">
                <a16:creationId xmlns:a16="http://schemas.microsoft.com/office/drawing/2014/main" id="{3DC59DAD-06CE-40EA-94D0-D4CBC345CB6B}"/>
              </a:ext>
            </a:extLst>
          </p:cNvPr>
          <p:cNvSpPr/>
          <p:nvPr/>
        </p:nvSpPr>
        <p:spPr>
          <a:xfrm>
            <a:off x="5718110" y="4399935"/>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5" name="Table 74">
            <a:extLst>
              <a:ext uri="{FF2B5EF4-FFF2-40B4-BE49-F238E27FC236}">
                <a16:creationId xmlns:a16="http://schemas.microsoft.com/office/drawing/2014/main" id="{03FE7F53-016E-4867-B2D1-56C91C282BCF}"/>
              </a:ext>
            </a:extLst>
          </p:cNvPr>
          <p:cNvGraphicFramePr>
            <a:graphicFrameLocks noGrp="1"/>
          </p:cNvGraphicFramePr>
          <p:nvPr>
            <p:extLst>
              <p:ext uri="{D42A27DB-BD31-4B8C-83A1-F6EECF244321}">
                <p14:modId xmlns:p14="http://schemas.microsoft.com/office/powerpoint/2010/main" val="3408723179"/>
              </p:ext>
            </p:extLst>
          </p:nvPr>
        </p:nvGraphicFramePr>
        <p:xfrm>
          <a:off x="6748030" y="4083280"/>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27</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76" name="Group 75">
            <a:extLst>
              <a:ext uri="{FF2B5EF4-FFF2-40B4-BE49-F238E27FC236}">
                <a16:creationId xmlns:a16="http://schemas.microsoft.com/office/drawing/2014/main" id="{938FF4E3-94F6-4D42-8BE6-812742945D8F}"/>
              </a:ext>
            </a:extLst>
          </p:cNvPr>
          <p:cNvGrpSpPr/>
          <p:nvPr/>
        </p:nvGrpSpPr>
        <p:grpSpPr>
          <a:xfrm>
            <a:off x="6883941" y="3452194"/>
            <a:ext cx="464138" cy="582358"/>
            <a:chOff x="1762268" y="3573884"/>
            <a:chExt cx="464138" cy="582358"/>
          </a:xfrm>
        </p:grpSpPr>
        <p:sp>
          <p:nvSpPr>
            <p:cNvPr id="84" name="Down Arrow 11">
              <a:extLst>
                <a:ext uri="{FF2B5EF4-FFF2-40B4-BE49-F238E27FC236}">
                  <a16:creationId xmlns:a16="http://schemas.microsoft.com/office/drawing/2014/main" id="{32266E25-4E8C-4647-B1A5-AC635B666E45}"/>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2D09490-3C6B-45A8-9237-FC02D19D9DBA}"/>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96" name="Group 95">
            <a:extLst>
              <a:ext uri="{FF2B5EF4-FFF2-40B4-BE49-F238E27FC236}">
                <a16:creationId xmlns:a16="http://schemas.microsoft.com/office/drawing/2014/main" id="{0EAD52B7-448E-4C3A-9FC5-C3AD1A7DF8F5}"/>
              </a:ext>
            </a:extLst>
          </p:cNvPr>
          <p:cNvGrpSpPr/>
          <p:nvPr/>
        </p:nvGrpSpPr>
        <p:grpSpPr>
          <a:xfrm>
            <a:off x="10393835" y="3452194"/>
            <a:ext cx="279131" cy="587307"/>
            <a:chOff x="2790219" y="3561160"/>
            <a:chExt cx="279131" cy="587307"/>
          </a:xfrm>
        </p:grpSpPr>
        <p:sp>
          <p:nvSpPr>
            <p:cNvPr id="97" name="Down Arrow 12">
              <a:extLst>
                <a:ext uri="{FF2B5EF4-FFF2-40B4-BE49-F238E27FC236}">
                  <a16:creationId xmlns:a16="http://schemas.microsoft.com/office/drawing/2014/main" id="{0F070217-3040-4B3A-B416-7934F5556D63}"/>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EC58A91C-FB00-4570-9B13-B1C6F0D5419C}"/>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99" name="Table 98">
            <a:extLst>
              <a:ext uri="{FF2B5EF4-FFF2-40B4-BE49-F238E27FC236}">
                <a16:creationId xmlns:a16="http://schemas.microsoft.com/office/drawing/2014/main" id="{4EE99D19-EA7F-4A83-86BA-CEBD80722E82}"/>
              </a:ext>
            </a:extLst>
          </p:cNvPr>
          <p:cNvGraphicFramePr>
            <a:graphicFrameLocks noGrp="1"/>
          </p:cNvGraphicFramePr>
          <p:nvPr>
            <p:extLst>
              <p:ext uri="{D42A27DB-BD31-4B8C-83A1-F6EECF244321}">
                <p14:modId xmlns:p14="http://schemas.microsoft.com/office/powerpoint/2010/main" val="2159603088"/>
              </p:ext>
            </p:extLst>
          </p:nvPr>
        </p:nvGraphicFramePr>
        <p:xfrm>
          <a:off x="688250" y="5800532"/>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100" name="Group 99">
            <a:extLst>
              <a:ext uri="{FF2B5EF4-FFF2-40B4-BE49-F238E27FC236}">
                <a16:creationId xmlns:a16="http://schemas.microsoft.com/office/drawing/2014/main" id="{80897713-6F1D-4A92-B4ED-5EB318662720}"/>
              </a:ext>
            </a:extLst>
          </p:cNvPr>
          <p:cNvGrpSpPr/>
          <p:nvPr/>
        </p:nvGrpSpPr>
        <p:grpSpPr>
          <a:xfrm>
            <a:off x="824161" y="5169446"/>
            <a:ext cx="464138" cy="582358"/>
            <a:chOff x="1762268" y="3573884"/>
            <a:chExt cx="464138" cy="582358"/>
          </a:xfrm>
        </p:grpSpPr>
        <p:sp>
          <p:nvSpPr>
            <p:cNvPr id="101" name="Down Arrow 11">
              <a:extLst>
                <a:ext uri="{FF2B5EF4-FFF2-40B4-BE49-F238E27FC236}">
                  <a16:creationId xmlns:a16="http://schemas.microsoft.com/office/drawing/2014/main" id="{90B0ABA5-04E2-4527-BF15-0CC2F508B1CE}"/>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01B2F572-24C0-4D49-8972-B1FC19547611}"/>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103" name="Group 102">
            <a:extLst>
              <a:ext uri="{FF2B5EF4-FFF2-40B4-BE49-F238E27FC236}">
                <a16:creationId xmlns:a16="http://schemas.microsoft.com/office/drawing/2014/main" id="{4C2ACAFD-1B57-4C68-8B4D-A64218CB728D}"/>
              </a:ext>
            </a:extLst>
          </p:cNvPr>
          <p:cNvGrpSpPr/>
          <p:nvPr/>
        </p:nvGrpSpPr>
        <p:grpSpPr>
          <a:xfrm>
            <a:off x="4939416" y="5197238"/>
            <a:ext cx="279131" cy="587307"/>
            <a:chOff x="2790219" y="3561160"/>
            <a:chExt cx="279131" cy="587307"/>
          </a:xfrm>
        </p:grpSpPr>
        <p:sp>
          <p:nvSpPr>
            <p:cNvPr id="104" name="Down Arrow 12">
              <a:extLst>
                <a:ext uri="{FF2B5EF4-FFF2-40B4-BE49-F238E27FC236}">
                  <a16:creationId xmlns:a16="http://schemas.microsoft.com/office/drawing/2014/main" id="{19DB2CAA-0434-4804-8A59-42E94B1025DE}"/>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0AB016AA-350D-4DF5-86E1-6ACFA4705E04}"/>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106" name="TextBox 105">
            <a:extLst>
              <a:ext uri="{FF2B5EF4-FFF2-40B4-BE49-F238E27FC236}">
                <a16:creationId xmlns:a16="http://schemas.microsoft.com/office/drawing/2014/main" id="{551184E1-430A-4785-94F0-85051EE103BA}"/>
              </a:ext>
            </a:extLst>
          </p:cNvPr>
          <p:cNvSpPr txBox="1"/>
          <p:nvPr/>
        </p:nvSpPr>
        <p:spPr>
          <a:xfrm>
            <a:off x="2485443" y="5122692"/>
            <a:ext cx="2486802"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 </a:t>
            </a:r>
            <a:r>
              <a:rPr lang="en-US" sz="1600" dirty="0">
                <a:solidFill>
                  <a:srgbClr val="00B0F0"/>
                </a:solidFill>
                <a:latin typeface="Times New Roman" panose="02020603050405020304" pitchFamily="18" charset="0"/>
                <a:cs typeface="Times New Roman" panose="02020603050405020304" pitchFamily="18" charset="0"/>
              </a:rPr>
              <a:t>54</a:t>
            </a:r>
            <a:r>
              <a:rPr lang="en-US" sz="1600" dirty="0">
                <a:solidFill>
                  <a:srgbClr val="C00000"/>
                </a:solidFill>
                <a:latin typeface="Times New Roman" panose="02020603050405020304" pitchFamily="18" charset="0"/>
                <a:cs typeface="Times New Roman" panose="02020603050405020304" pitchFamily="18" charset="0"/>
              </a:rPr>
              <a:t> &lt;  </a:t>
            </a:r>
            <a:r>
              <a:rPr lang="en-US" sz="1600" dirty="0">
                <a:solidFill>
                  <a:srgbClr val="FFC000"/>
                </a:solidFill>
                <a:latin typeface="Times New Roman" panose="02020603050405020304" pitchFamily="18" charset="0"/>
                <a:cs typeface="Times New Roman" panose="02020603050405020304" pitchFamily="18" charset="0"/>
              </a:rPr>
              <a:t>19?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sp>
        <p:nvSpPr>
          <p:cNvPr id="107" name="TextBox 106">
            <a:extLst>
              <a:ext uri="{FF2B5EF4-FFF2-40B4-BE49-F238E27FC236}">
                <a16:creationId xmlns:a16="http://schemas.microsoft.com/office/drawing/2014/main" id="{8C936CB5-8DF5-4722-96A0-104DCDFB3607}"/>
              </a:ext>
            </a:extLst>
          </p:cNvPr>
          <p:cNvSpPr txBox="1"/>
          <p:nvPr/>
        </p:nvSpPr>
        <p:spPr>
          <a:xfrm>
            <a:off x="6553981" y="5566996"/>
            <a:ext cx="4465472" cy="338554"/>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After pass-1, the smallest element is in first position</a:t>
            </a:r>
          </a:p>
        </p:txBody>
      </p:sp>
      <p:sp>
        <p:nvSpPr>
          <p:cNvPr id="3" name="Footer Placeholder 2">
            <a:extLst>
              <a:ext uri="{FF2B5EF4-FFF2-40B4-BE49-F238E27FC236}">
                <a16:creationId xmlns:a16="http://schemas.microsoft.com/office/drawing/2014/main" id="{F0121B3C-1F0C-48C5-A6B5-7FD16CABBE35}"/>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2E5E8892-E7F6-47D2-9222-0F6C675083FE}"/>
              </a:ext>
            </a:extLst>
          </p:cNvPr>
          <p:cNvSpPr>
            <a:spLocks noGrp="1"/>
          </p:cNvSpPr>
          <p:nvPr>
            <p:ph type="sldNum" sz="quarter" idx="12"/>
          </p:nvPr>
        </p:nvSpPr>
        <p:spPr/>
        <p:txBody>
          <a:bodyPr/>
          <a:lstStyle/>
          <a:p>
            <a:fld id="{11B1A458-33C9-4BF4-B91A-A10851AC5830}" type="slidenum">
              <a:rPr lang="en-IN" smtClean="0"/>
              <a:t>28</a:t>
            </a:fld>
            <a:endParaRPr lang="en-IN"/>
          </a:p>
        </p:txBody>
      </p:sp>
    </p:spTree>
    <p:extLst>
      <p:ext uri="{BB962C8B-B14F-4D97-AF65-F5344CB8AC3E}">
        <p14:creationId xmlns:p14="http://schemas.microsoft.com/office/powerpoint/2010/main" val="143229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par>
                                <p:cTn id="8" presetID="22" presetClass="entr" presetSubtype="4"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down)">
                                      <p:cBhvr>
                                        <p:cTn id="10" dur="500"/>
                                        <p:tgtEl>
                                          <p:spTgt spid="88"/>
                                        </p:tgtEl>
                                      </p:cBhvr>
                                    </p:animEffect>
                                  </p:childTnLst>
                                </p:cTn>
                              </p:par>
                              <p:par>
                                <p:cTn id="11" presetID="22" presetClass="entr" presetSubtype="4"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wipe(down)">
                                      <p:cBhvr>
                                        <p:cTn id="13" dur="500"/>
                                        <p:tgtEl>
                                          <p:spTgt spid="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wipe(down)">
                                      <p:cBhvr>
                                        <p:cTn id="18" dur="500"/>
                                        <p:tgtEl>
                                          <p:spTgt spid="9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down)">
                                      <p:cBhvr>
                                        <p:cTn id="28" dur="500"/>
                                        <p:tgtEl>
                                          <p:spTgt spid="47"/>
                                        </p:tgtEl>
                                      </p:cBhvr>
                                    </p:animEffect>
                                  </p:childTnLst>
                                </p:cTn>
                              </p:par>
                              <p:par>
                                <p:cTn id="29" presetID="22" presetClass="entr" presetSubtype="4"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par>
                                <p:cTn id="32" presetID="22" presetClass="entr" presetSubtype="4"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down)">
                                      <p:cBhvr>
                                        <p:cTn id="34" dur="500"/>
                                        <p:tgtEl>
                                          <p:spTgt spid="5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down)">
                                      <p:cBhvr>
                                        <p:cTn id="39" dur="500"/>
                                        <p:tgtEl>
                                          <p:spTgt spid="56"/>
                                        </p:tgtEl>
                                      </p:cBhvr>
                                    </p:animEffect>
                                  </p:childTnLst>
                                </p:cTn>
                              </p:par>
                              <p:par>
                                <p:cTn id="40" presetID="22" presetClass="entr" presetSubtype="4" fill="hold" nodeType="with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par>
                                <p:cTn id="43" presetID="22" presetClass="entr" presetSubtype="4"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wipe(down)">
                                      <p:cBhvr>
                                        <p:cTn id="45" dur="500"/>
                                        <p:tgtEl>
                                          <p:spTgt spid="6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wipe(down)">
                                      <p:cBhvr>
                                        <p:cTn id="50" dur="500"/>
                                        <p:tgtEl>
                                          <p:spTgt spid="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down)">
                                      <p:cBhvr>
                                        <p:cTn id="55" dur="500"/>
                                        <p:tgtEl>
                                          <p:spTgt spid="6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wipe(down)">
                                      <p:cBhvr>
                                        <p:cTn id="60" dur="500"/>
                                        <p:tgtEl>
                                          <p:spTgt spid="75"/>
                                        </p:tgtEl>
                                      </p:cBhvr>
                                    </p:animEffect>
                                  </p:childTnLst>
                                </p:cTn>
                              </p:par>
                              <p:par>
                                <p:cTn id="61" presetID="22" presetClass="entr" presetSubtype="4"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wipe(down)">
                                      <p:cBhvr>
                                        <p:cTn id="63" dur="500"/>
                                        <p:tgtEl>
                                          <p:spTgt spid="76"/>
                                        </p:tgtEl>
                                      </p:cBhvr>
                                    </p:animEffect>
                                  </p:childTnLst>
                                </p:cTn>
                              </p:par>
                              <p:par>
                                <p:cTn id="64" presetID="22" presetClass="entr" presetSubtype="4" fill="hold"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wipe(down)">
                                      <p:cBhvr>
                                        <p:cTn id="66" dur="500"/>
                                        <p:tgtEl>
                                          <p:spTgt spid="9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wipe(down)">
                                      <p:cBhvr>
                                        <p:cTn id="71" dur="500"/>
                                        <p:tgtEl>
                                          <p:spTgt spid="99"/>
                                        </p:tgtEl>
                                      </p:cBhvr>
                                    </p:animEffect>
                                  </p:childTnLst>
                                </p:cTn>
                              </p:par>
                              <p:par>
                                <p:cTn id="72" presetID="22" presetClass="entr" presetSubtype="4" fill="hold" nodeType="withEffect">
                                  <p:stCondLst>
                                    <p:cond delay="0"/>
                                  </p:stCondLst>
                                  <p:childTnLst>
                                    <p:set>
                                      <p:cBhvr>
                                        <p:cTn id="73" dur="1" fill="hold">
                                          <p:stCondLst>
                                            <p:cond delay="0"/>
                                          </p:stCondLst>
                                        </p:cTn>
                                        <p:tgtEl>
                                          <p:spTgt spid="100"/>
                                        </p:tgtEl>
                                        <p:attrNameLst>
                                          <p:attrName>style.visibility</p:attrName>
                                        </p:attrNameLst>
                                      </p:cBhvr>
                                      <p:to>
                                        <p:strVal val="visible"/>
                                      </p:to>
                                    </p:set>
                                    <p:animEffect transition="in" filter="wipe(down)">
                                      <p:cBhvr>
                                        <p:cTn id="74" dur="500"/>
                                        <p:tgtEl>
                                          <p:spTgt spid="100"/>
                                        </p:tgtEl>
                                      </p:cBhvr>
                                    </p:animEffect>
                                  </p:childTnLst>
                                </p:cTn>
                              </p:par>
                              <p:par>
                                <p:cTn id="75" presetID="22" presetClass="entr" presetSubtype="4"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wipe(down)">
                                      <p:cBhvr>
                                        <p:cTn id="77" dur="500"/>
                                        <p:tgtEl>
                                          <p:spTgt spid="10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wipe(down)">
                                      <p:cBhvr>
                                        <p:cTn id="82" dur="500"/>
                                        <p:tgtEl>
                                          <p:spTgt spid="10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07"/>
                                        </p:tgtEl>
                                        <p:attrNameLst>
                                          <p:attrName>style.visibility</p:attrName>
                                        </p:attrNameLst>
                                      </p:cBhvr>
                                      <p:to>
                                        <p:strVal val="visible"/>
                                      </p:to>
                                    </p:set>
                                    <p:animEffect transition="in" filter="wipe(down)">
                                      <p:cBhvr>
                                        <p:cTn id="8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0" grpId="0" animBg="1"/>
      <p:bldP spid="66" grpId="0"/>
      <p:bldP spid="67" grpId="0" animBg="1"/>
      <p:bldP spid="106" grpId="0"/>
      <p:bldP spid="10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40" name="TextBox 39">
            <a:extLst>
              <a:ext uri="{FF2B5EF4-FFF2-40B4-BE49-F238E27FC236}">
                <a16:creationId xmlns:a16="http://schemas.microsoft.com/office/drawing/2014/main" id="{B1F4E26A-D816-4C7E-BCDA-9324EB92C7FA}"/>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Pass-2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second smallest element into position two, by comparing the second element with the remaining elements, if you found any smaller element than the second element  then swap both of them, after end of the second pass the second  smallest element will come to the second place </a:t>
            </a:r>
          </a:p>
        </p:txBody>
      </p:sp>
      <p:graphicFrame>
        <p:nvGraphicFramePr>
          <p:cNvPr id="87" name="Table 86">
            <a:extLst>
              <a:ext uri="{FF2B5EF4-FFF2-40B4-BE49-F238E27FC236}">
                <a16:creationId xmlns:a16="http://schemas.microsoft.com/office/drawing/2014/main" id="{2D2187ED-C3CB-44D9-80E3-2C6E1260B45D}"/>
              </a:ext>
            </a:extLst>
          </p:cNvPr>
          <p:cNvGraphicFramePr>
            <a:graphicFrameLocks noGrp="1"/>
          </p:cNvGraphicFramePr>
          <p:nvPr>
            <p:extLst>
              <p:ext uri="{D42A27DB-BD31-4B8C-83A1-F6EECF244321}">
                <p14:modId xmlns:p14="http://schemas.microsoft.com/office/powerpoint/2010/main" val="683406442"/>
              </p:ext>
            </p:extLst>
          </p:nvPr>
        </p:nvGraphicFramePr>
        <p:xfrm>
          <a:off x="688250" y="2440170"/>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52</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8" name="Group 87">
            <a:extLst>
              <a:ext uri="{FF2B5EF4-FFF2-40B4-BE49-F238E27FC236}">
                <a16:creationId xmlns:a16="http://schemas.microsoft.com/office/drawing/2014/main" id="{A935369B-8FCA-47A5-8272-719042E7E8BF}"/>
              </a:ext>
            </a:extLst>
          </p:cNvPr>
          <p:cNvGrpSpPr/>
          <p:nvPr/>
        </p:nvGrpSpPr>
        <p:grpSpPr>
          <a:xfrm>
            <a:off x="1346675" y="1829582"/>
            <a:ext cx="464138" cy="582358"/>
            <a:chOff x="1762268" y="3573884"/>
            <a:chExt cx="464138" cy="582358"/>
          </a:xfrm>
        </p:grpSpPr>
        <p:sp>
          <p:nvSpPr>
            <p:cNvPr id="89" name="Down Arrow 11">
              <a:extLst>
                <a:ext uri="{FF2B5EF4-FFF2-40B4-BE49-F238E27FC236}">
                  <a16:creationId xmlns:a16="http://schemas.microsoft.com/office/drawing/2014/main" id="{FD3D24E2-BF9C-44E4-95A2-37EB02C47DF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56882E51-EB19-4B5A-8033-4CB03F99B121}"/>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91" name="Group 90">
            <a:extLst>
              <a:ext uri="{FF2B5EF4-FFF2-40B4-BE49-F238E27FC236}">
                <a16:creationId xmlns:a16="http://schemas.microsoft.com/office/drawing/2014/main" id="{D83AB4C1-B797-40C8-9EC8-5561FD9A5368}"/>
              </a:ext>
            </a:extLst>
          </p:cNvPr>
          <p:cNvGrpSpPr/>
          <p:nvPr/>
        </p:nvGrpSpPr>
        <p:grpSpPr>
          <a:xfrm>
            <a:off x="2038725" y="1838748"/>
            <a:ext cx="279131" cy="587307"/>
            <a:chOff x="2790219" y="3561160"/>
            <a:chExt cx="279131" cy="587307"/>
          </a:xfrm>
        </p:grpSpPr>
        <p:sp>
          <p:nvSpPr>
            <p:cNvPr id="92" name="Down Arrow 12">
              <a:extLst>
                <a:ext uri="{FF2B5EF4-FFF2-40B4-BE49-F238E27FC236}">
                  <a16:creationId xmlns:a16="http://schemas.microsoft.com/office/drawing/2014/main" id="{3945BD20-7E93-41FC-88CB-6F55329A58FA}"/>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8E4D4BB3-19CC-4754-8A8A-1DBAE6D015F0}"/>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94" name="TextBox 93">
            <a:extLst>
              <a:ext uri="{FF2B5EF4-FFF2-40B4-BE49-F238E27FC236}">
                <a16:creationId xmlns:a16="http://schemas.microsoft.com/office/drawing/2014/main" id="{69B0E345-6A00-4967-BC9D-D48B89205499}"/>
              </a:ext>
            </a:extLst>
          </p:cNvPr>
          <p:cNvSpPr txBox="1"/>
          <p:nvPr/>
        </p:nvSpPr>
        <p:spPr>
          <a:xfrm>
            <a:off x="4148262" y="1701362"/>
            <a:ext cx="2140571"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31 </a:t>
            </a:r>
            <a:r>
              <a:rPr lang="en-US" sz="1600" dirty="0">
                <a:solidFill>
                  <a:srgbClr val="C00000"/>
                </a:solidFill>
                <a:latin typeface="Times New Roman" panose="02020603050405020304" pitchFamily="18" charset="0"/>
                <a:cs typeface="Times New Roman" panose="02020603050405020304" pitchFamily="18" charset="0"/>
              </a:rPr>
              <a:t>&lt; 52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10" name="Arrow: Right 9">
            <a:extLst>
              <a:ext uri="{FF2B5EF4-FFF2-40B4-BE49-F238E27FC236}">
                <a16:creationId xmlns:a16="http://schemas.microsoft.com/office/drawing/2014/main" id="{D946C646-CD95-43D7-8C82-476931DF82CE}"/>
              </a:ext>
            </a:extLst>
          </p:cNvPr>
          <p:cNvSpPr/>
          <p:nvPr/>
        </p:nvSpPr>
        <p:spPr>
          <a:xfrm>
            <a:off x="5654351" y="2585514"/>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5" name="Table 44">
            <a:extLst>
              <a:ext uri="{FF2B5EF4-FFF2-40B4-BE49-F238E27FC236}">
                <a16:creationId xmlns:a16="http://schemas.microsoft.com/office/drawing/2014/main" id="{1E1F5454-7343-4C01-8D57-FD8F5902B180}"/>
              </a:ext>
            </a:extLst>
          </p:cNvPr>
          <p:cNvGraphicFramePr>
            <a:graphicFrameLocks noGrp="1"/>
          </p:cNvGraphicFramePr>
          <p:nvPr>
            <p:extLst>
              <p:ext uri="{D42A27DB-BD31-4B8C-83A1-F6EECF244321}">
                <p14:modId xmlns:p14="http://schemas.microsoft.com/office/powerpoint/2010/main" val="15861579"/>
              </p:ext>
            </p:extLst>
          </p:nvPr>
        </p:nvGraphicFramePr>
        <p:xfrm>
          <a:off x="6567249" y="2411940"/>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46" name="Group 45">
            <a:extLst>
              <a:ext uri="{FF2B5EF4-FFF2-40B4-BE49-F238E27FC236}">
                <a16:creationId xmlns:a16="http://schemas.microsoft.com/office/drawing/2014/main" id="{78D08B0D-41FC-4073-B7BC-5F42D1D6A737}"/>
              </a:ext>
            </a:extLst>
          </p:cNvPr>
          <p:cNvGrpSpPr/>
          <p:nvPr/>
        </p:nvGrpSpPr>
        <p:grpSpPr>
          <a:xfrm>
            <a:off x="7225674" y="1801352"/>
            <a:ext cx="464138" cy="582358"/>
            <a:chOff x="1762268" y="3573884"/>
            <a:chExt cx="464138" cy="582358"/>
          </a:xfrm>
        </p:grpSpPr>
        <p:sp>
          <p:nvSpPr>
            <p:cNvPr id="48" name="Down Arrow 11">
              <a:extLst>
                <a:ext uri="{FF2B5EF4-FFF2-40B4-BE49-F238E27FC236}">
                  <a16:creationId xmlns:a16="http://schemas.microsoft.com/office/drawing/2014/main" id="{E1AC58A1-B2CF-4E04-B59B-D15E24208D6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7F77567-07C3-4B9F-90FE-B73E2071AF07}"/>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57" name="Group 56">
            <a:extLst>
              <a:ext uri="{FF2B5EF4-FFF2-40B4-BE49-F238E27FC236}">
                <a16:creationId xmlns:a16="http://schemas.microsoft.com/office/drawing/2014/main" id="{18209451-D621-4BFC-AC5F-5C8B00FD2238}"/>
              </a:ext>
            </a:extLst>
          </p:cNvPr>
          <p:cNvGrpSpPr/>
          <p:nvPr/>
        </p:nvGrpSpPr>
        <p:grpSpPr>
          <a:xfrm>
            <a:off x="7917724" y="1810518"/>
            <a:ext cx="279131" cy="587307"/>
            <a:chOff x="2790219" y="3561160"/>
            <a:chExt cx="279131" cy="587307"/>
          </a:xfrm>
        </p:grpSpPr>
        <p:sp>
          <p:nvSpPr>
            <p:cNvPr id="58" name="Down Arrow 12">
              <a:extLst>
                <a:ext uri="{FF2B5EF4-FFF2-40B4-BE49-F238E27FC236}">
                  <a16:creationId xmlns:a16="http://schemas.microsoft.com/office/drawing/2014/main" id="{19963AB2-855F-42C7-8A28-846727E744C1}"/>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96B71BC1-2060-46F7-8CC7-BA030CA52D6A}"/>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68" name="Table 67">
            <a:extLst>
              <a:ext uri="{FF2B5EF4-FFF2-40B4-BE49-F238E27FC236}">
                <a16:creationId xmlns:a16="http://schemas.microsoft.com/office/drawing/2014/main" id="{89943539-F082-402A-AAC9-C75E6A8D04C6}"/>
              </a:ext>
            </a:extLst>
          </p:cNvPr>
          <p:cNvGraphicFramePr>
            <a:graphicFrameLocks noGrp="1"/>
          </p:cNvGraphicFramePr>
          <p:nvPr>
            <p:extLst>
              <p:ext uri="{D42A27DB-BD31-4B8C-83A1-F6EECF244321}">
                <p14:modId xmlns:p14="http://schemas.microsoft.com/office/powerpoint/2010/main" val="1629482348"/>
              </p:ext>
            </p:extLst>
          </p:nvPr>
        </p:nvGraphicFramePr>
        <p:xfrm>
          <a:off x="693801" y="3938075"/>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69" name="Group 68">
            <a:extLst>
              <a:ext uri="{FF2B5EF4-FFF2-40B4-BE49-F238E27FC236}">
                <a16:creationId xmlns:a16="http://schemas.microsoft.com/office/drawing/2014/main" id="{AEED135B-E72F-4EDE-8490-77894D6EB081}"/>
              </a:ext>
            </a:extLst>
          </p:cNvPr>
          <p:cNvGrpSpPr/>
          <p:nvPr/>
        </p:nvGrpSpPr>
        <p:grpSpPr>
          <a:xfrm>
            <a:off x="1352226" y="3327487"/>
            <a:ext cx="464138" cy="582358"/>
            <a:chOff x="1762268" y="3573884"/>
            <a:chExt cx="464138" cy="582358"/>
          </a:xfrm>
        </p:grpSpPr>
        <p:sp>
          <p:nvSpPr>
            <p:cNvPr id="70" name="Down Arrow 11">
              <a:extLst>
                <a:ext uri="{FF2B5EF4-FFF2-40B4-BE49-F238E27FC236}">
                  <a16:creationId xmlns:a16="http://schemas.microsoft.com/office/drawing/2014/main" id="{E96D7259-BFAC-4562-9593-5C26C02B727A}"/>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594963AB-48B1-4186-9BD6-AB141A7A2EFD}"/>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72" name="Group 71">
            <a:extLst>
              <a:ext uri="{FF2B5EF4-FFF2-40B4-BE49-F238E27FC236}">
                <a16:creationId xmlns:a16="http://schemas.microsoft.com/office/drawing/2014/main" id="{B29B9646-68DF-44F3-B62A-187DE2978B29}"/>
              </a:ext>
            </a:extLst>
          </p:cNvPr>
          <p:cNvGrpSpPr/>
          <p:nvPr/>
        </p:nvGrpSpPr>
        <p:grpSpPr>
          <a:xfrm>
            <a:off x="2525602" y="3322538"/>
            <a:ext cx="279131" cy="587307"/>
            <a:chOff x="2790219" y="3561160"/>
            <a:chExt cx="279131" cy="587307"/>
          </a:xfrm>
        </p:grpSpPr>
        <p:sp>
          <p:nvSpPr>
            <p:cNvPr id="73" name="Down Arrow 12">
              <a:extLst>
                <a:ext uri="{FF2B5EF4-FFF2-40B4-BE49-F238E27FC236}">
                  <a16:creationId xmlns:a16="http://schemas.microsoft.com/office/drawing/2014/main" id="{02B69E17-7C9E-4EEA-BFFB-8F669FAC67AF}"/>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3A647237-867B-412A-9026-8F20A46C3C05}"/>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77" name="TextBox 76">
            <a:extLst>
              <a:ext uri="{FF2B5EF4-FFF2-40B4-BE49-F238E27FC236}">
                <a16:creationId xmlns:a16="http://schemas.microsoft.com/office/drawing/2014/main" id="{19471EA5-DA46-4DC5-B1E1-3D7116CD4060}"/>
              </a:ext>
            </a:extLst>
          </p:cNvPr>
          <p:cNvSpPr txBox="1"/>
          <p:nvPr/>
        </p:nvSpPr>
        <p:spPr>
          <a:xfrm>
            <a:off x="2882193" y="3267575"/>
            <a:ext cx="2772158"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87 </a:t>
            </a:r>
            <a:r>
              <a:rPr lang="en-US" sz="1600" dirty="0">
                <a:solidFill>
                  <a:srgbClr val="C00000"/>
                </a:solidFill>
                <a:latin typeface="Times New Roman" panose="02020603050405020304" pitchFamily="18" charset="0"/>
                <a:cs typeface="Times New Roman" panose="02020603050405020304" pitchFamily="18" charset="0"/>
              </a:rPr>
              <a:t>&lt;  31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graphicFrame>
        <p:nvGraphicFramePr>
          <p:cNvPr id="78" name="Table 77">
            <a:extLst>
              <a:ext uri="{FF2B5EF4-FFF2-40B4-BE49-F238E27FC236}">
                <a16:creationId xmlns:a16="http://schemas.microsoft.com/office/drawing/2014/main" id="{1840847B-7501-44B6-9E89-EC9C5ED9F6A2}"/>
              </a:ext>
            </a:extLst>
          </p:cNvPr>
          <p:cNvGraphicFramePr>
            <a:graphicFrameLocks noGrp="1"/>
          </p:cNvGraphicFramePr>
          <p:nvPr>
            <p:extLst>
              <p:ext uri="{D42A27DB-BD31-4B8C-83A1-F6EECF244321}">
                <p14:modId xmlns:p14="http://schemas.microsoft.com/office/powerpoint/2010/main" val="3789988229"/>
              </p:ext>
            </p:extLst>
          </p:nvPr>
        </p:nvGraphicFramePr>
        <p:xfrm>
          <a:off x="742315" y="5366023"/>
          <a:ext cx="468768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61849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 27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79" name="Group 78">
            <a:extLst>
              <a:ext uri="{FF2B5EF4-FFF2-40B4-BE49-F238E27FC236}">
                <a16:creationId xmlns:a16="http://schemas.microsoft.com/office/drawing/2014/main" id="{93092F3C-B123-4D92-8CF3-11CCE3106E77}"/>
              </a:ext>
            </a:extLst>
          </p:cNvPr>
          <p:cNvGrpSpPr/>
          <p:nvPr/>
        </p:nvGrpSpPr>
        <p:grpSpPr>
          <a:xfrm>
            <a:off x="1400740" y="4755435"/>
            <a:ext cx="464138" cy="582358"/>
            <a:chOff x="1762268" y="3573884"/>
            <a:chExt cx="464138" cy="582358"/>
          </a:xfrm>
        </p:grpSpPr>
        <p:sp>
          <p:nvSpPr>
            <p:cNvPr id="80" name="Down Arrow 11">
              <a:extLst>
                <a:ext uri="{FF2B5EF4-FFF2-40B4-BE49-F238E27FC236}">
                  <a16:creationId xmlns:a16="http://schemas.microsoft.com/office/drawing/2014/main" id="{FAE6C776-A871-48C8-BD4D-B1BEA5D3EED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2F807C9-187C-4B14-A2B2-600DCB7A651B}"/>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82" name="Group 81">
            <a:extLst>
              <a:ext uri="{FF2B5EF4-FFF2-40B4-BE49-F238E27FC236}">
                <a16:creationId xmlns:a16="http://schemas.microsoft.com/office/drawing/2014/main" id="{AD4C2C60-4626-48FB-8443-029EA3803255}"/>
              </a:ext>
            </a:extLst>
          </p:cNvPr>
          <p:cNvGrpSpPr/>
          <p:nvPr/>
        </p:nvGrpSpPr>
        <p:grpSpPr>
          <a:xfrm>
            <a:off x="3199267" y="4750486"/>
            <a:ext cx="279131" cy="587307"/>
            <a:chOff x="2790219" y="3561160"/>
            <a:chExt cx="279131" cy="587307"/>
          </a:xfrm>
        </p:grpSpPr>
        <p:sp>
          <p:nvSpPr>
            <p:cNvPr id="83" name="Down Arrow 12">
              <a:extLst>
                <a:ext uri="{FF2B5EF4-FFF2-40B4-BE49-F238E27FC236}">
                  <a16:creationId xmlns:a16="http://schemas.microsoft.com/office/drawing/2014/main" id="{F248B0E2-50A3-4C4D-A4A3-33046F751846}"/>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B87FC6DF-F480-42F7-828D-CFC63F1615F3}"/>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86" name="TextBox 85">
            <a:extLst>
              <a:ext uri="{FF2B5EF4-FFF2-40B4-BE49-F238E27FC236}">
                <a16:creationId xmlns:a16="http://schemas.microsoft.com/office/drawing/2014/main" id="{EAAFDF23-50ED-4EFA-BD5A-1F36B8DD0979}"/>
              </a:ext>
            </a:extLst>
          </p:cNvPr>
          <p:cNvSpPr txBox="1"/>
          <p:nvPr/>
        </p:nvSpPr>
        <p:spPr>
          <a:xfrm>
            <a:off x="3553949" y="4742459"/>
            <a:ext cx="2772158"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63 </a:t>
            </a:r>
            <a:r>
              <a:rPr lang="en-US" sz="1600" dirty="0">
                <a:solidFill>
                  <a:srgbClr val="C00000"/>
                </a:solidFill>
                <a:latin typeface="Times New Roman" panose="02020603050405020304" pitchFamily="18" charset="0"/>
                <a:cs typeface="Times New Roman" panose="02020603050405020304" pitchFamily="18" charset="0"/>
              </a:rPr>
              <a:t>&lt;  31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sp>
        <p:nvSpPr>
          <p:cNvPr id="3" name="Footer Placeholder 2">
            <a:extLst>
              <a:ext uri="{FF2B5EF4-FFF2-40B4-BE49-F238E27FC236}">
                <a16:creationId xmlns:a16="http://schemas.microsoft.com/office/drawing/2014/main" id="{916AA198-CD6D-428D-801F-570B8357EE16}"/>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2BDE518A-A438-4C29-A8AA-406473D8CBD9}"/>
              </a:ext>
            </a:extLst>
          </p:cNvPr>
          <p:cNvSpPr>
            <a:spLocks noGrp="1"/>
          </p:cNvSpPr>
          <p:nvPr>
            <p:ph type="sldNum" sz="quarter" idx="12"/>
          </p:nvPr>
        </p:nvSpPr>
        <p:spPr/>
        <p:txBody>
          <a:bodyPr/>
          <a:lstStyle/>
          <a:p>
            <a:fld id="{11B1A458-33C9-4BF4-B91A-A10851AC5830}" type="slidenum">
              <a:rPr lang="en-IN" smtClean="0"/>
              <a:t>29</a:t>
            </a:fld>
            <a:endParaRPr lang="en-IN"/>
          </a:p>
        </p:txBody>
      </p:sp>
    </p:spTree>
    <p:extLst>
      <p:ext uri="{BB962C8B-B14F-4D97-AF65-F5344CB8AC3E}">
        <p14:creationId xmlns:p14="http://schemas.microsoft.com/office/powerpoint/2010/main" val="166574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par>
                                <p:cTn id="8" presetID="22" presetClass="entr" presetSubtype="4"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down)">
                                      <p:cBhvr>
                                        <p:cTn id="10" dur="500"/>
                                        <p:tgtEl>
                                          <p:spTgt spid="88"/>
                                        </p:tgtEl>
                                      </p:cBhvr>
                                    </p:animEffect>
                                  </p:childTnLst>
                                </p:cTn>
                              </p:par>
                              <p:par>
                                <p:cTn id="11" presetID="22" presetClass="entr" presetSubtype="4"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wipe(down)">
                                      <p:cBhvr>
                                        <p:cTn id="13" dur="500"/>
                                        <p:tgtEl>
                                          <p:spTgt spid="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wipe(down)">
                                      <p:cBhvr>
                                        <p:cTn id="18" dur="500"/>
                                        <p:tgtEl>
                                          <p:spTgt spid="9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down)">
                                      <p:cBhvr>
                                        <p:cTn id="28" dur="500"/>
                                        <p:tgtEl>
                                          <p:spTgt spid="45"/>
                                        </p:tgtEl>
                                      </p:cBhvr>
                                    </p:animEffect>
                                  </p:childTnLst>
                                </p:cTn>
                              </p:par>
                              <p:par>
                                <p:cTn id="29" presetID="22" presetClass="entr" presetSubtype="4"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par>
                                <p:cTn id="32" presetID="22" presetClass="entr" presetSubtype="4"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down)">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par>
                                <p:cTn id="40" presetID="22" presetClass="entr" presetSubtype="4" fill="hold"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down)">
                                      <p:cBhvr>
                                        <p:cTn id="42" dur="500"/>
                                        <p:tgtEl>
                                          <p:spTgt spid="69"/>
                                        </p:tgtEl>
                                      </p:cBhvr>
                                    </p:animEffect>
                                  </p:childTnLst>
                                </p:cTn>
                              </p:par>
                              <p:par>
                                <p:cTn id="43" presetID="22" presetClass="entr" presetSubtype="4"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ipe(down)">
                                      <p:cBhvr>
                                        <p:cTn id="45" dur="500"/>
                                        <p:tgtEl>
                                          <p:spTgt spid="7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down)">
                                      <p:cBhvr>
                                        <p:cTn id="50" dur="500"/>
                                        <p:tgtEl>
                                          <p:spTgt spid="7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wipe(down)">
                                      <p:cBhvr>
                                        <p:cTn id="55" dur="500"/>
                                        <p:tgtEl>
                                          <p:spTgt spid="78"/>
                                        </p:tgtEl>
                                      </p:cBhvr>
                                    </p:animEffect>
                                  </p:childTnLst>
                                </p:cTn>
                              </p:par>
                              <p:par>
                                <p:cTn id="56" presetID="22" presetClass="entr" presetSubtype="4" fill="hold"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wipe(down)">
                                      <p:cBhvr>
                                        <p:cTn id="58" dur="500"/>
                                        <p:tgtEl>
                                          <p:spTgt spid="79"/>
                                        </p:tgtEl>
                                      </p:cBhvr>
                                    </p:animEffect>
                                  </p:childTnLst>
                                </p:cTn>
                              </p:par>
                              <p:par>
                                <p:cTn id="59" presetID="22" presetClass="entr" presetSubtype="4" fill="hold"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wipe(down)">
                                      <p:cBhvr>
                                        <p:cTn id="6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0" grpId="0" animBg="1"/>
      <p:bldP spid="77" grpId="0"/>
      <p:bldP spid="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44893" y="1079176"/>
            <a:ext cx="10515600" cy="4351338"/>
          </a:xfrm>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SEARCHING</a:t>
            </a:r>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&amp;</a:t>
            </a:r>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SORTING</a:t>
            </a: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3</a:t>
            </a:fld>
            <a:endParaRPr lang="en-US"/>
          </a:p>
        </p:txBody>
      </p:sp>
    </p:spTree>
    <p:extLst>
      <p:ext uri="{BB962C8B-B14F-4D97-AF65-F5344CB8AC3E}">
        <p14:creationId xmlns:p14="http://schemas.microsoft.com/office/powerpoint/2010/main" val="3153322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10" name="Arrow: Right 9">
            <a:extLst>
              <a:ext uri="{FF2B5EF4-FFF2-40B4-BE49-F238E27FC236}">
                <a16:creationId xmlns:a16="http://schemas.microsoft.com/office/drawing/2014/main" id="{D946C646-CD95-43D7-8C82-476931DF82CE}"/>
              </a:ext>
            </a:extLst>
          </p:cNvPr>
          <p:cNvSpPr/>
          <p:nvPr/>
        </p:nvSpPr>
        <p:spPr>
          <a:xfrm>
            <a:off x="5654351" y="2585514"/>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8" name="Table 77">
            <a:extLst>
              <a:ext uri="{FF2B5EF4-FFF2-40B4-BE49-F238E27FC236}">
                <a16:creationId xmlns:a16="http://schemas.microsoft.com/office/drawing/2014/main" id="{1840847B-7501-44B6-9E89-EC9C5ED9F6A2}"/>
              </a:ext>
            </a:extLst>
          </p:cNvPr>
          <p:cNvGraphicFramePr>
            <a:graphicFrameLocks noGrp="1"/>
          </p:cNvGraphicFramePr>
          <p:nvPr>
            <p:extLst>
              <p:ext uri="{D42A27DB-BD31-4B8C-83A1-F6EECF244321}">
                <p14:modId xmlns:p14="http://schemas.microsoft.com/office/powerpoint/2010/main" val="685144327"/>
              </p:ext>
            </p:extLst>
          </p:nvPr>
        </p:nvGraphicFramePr>
        <p:xfrm>
          <a:off x="785434" y="2383710"/>
          <a:ext cx="464100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27</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79" name="Group 78">
            <a:extLst>
              <a:ext uri="{FF2B5EF4-FFF2-40B4-BE49-F238E27FC236}">
                <a16:creationId xmlns:a16="http://schemas.microsoft.com/office/drawing/2014/main" id="{93092F3C-B123-4D92-8CF3-11CCE3106E77}"/>
              </a:ext>
            </a:extLst>
          </p:cNvPr>
          <p:cNvGrpSpPr/>
          <p:nvPr/>
        </p:nvGrpSpPr>
        <p:grpSpPr>
          <a:xfrm>
            <a:off x="1443859" y="1773122"/>
            <a:ext cx="464138" cy="582358"/>
            <a:chOff x="1762268" y="3573884"/>
            <a:chExt cx="464138" cy="582358"/>
          </a:xfrm>
        </p:grpSpPr>
        <p:sp>
          <p:nvSpPr>
            <p:cNvPr id="80" name="Down Arrow 11">
              <a:extLst>
                <a:ext uri="{FF2B5EF4-FFF2-40B4-BE49-F238E27FC236}">
                  <a16:creationId xmlns:a16="http://schemas.microsoft.com/office/drawing/2014/main" id="{FAE6C776-A871-48C8-BD4D-B1BEA5D3EED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2F807C9-187C-4B14-A2B2-600DCB7A651B}"/>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82" name="Group 81">
            <a:extLst>
              <a:ext uri="{FF2B5EF4-FFF2-40B4-BE49-F238E27FC236}">
                <a16:creationId xmlns:a16="http://schemas.microsoft.com/office/drawing/2014/main" id="{AD4C2C60-4626-48FB-8443-029EA3803255}"/>
              </a:ext>
            </a:extLst>
          </p:cNvPr>
          <p:cNvGrpSpPr/>
          <p:nvPr/>
        </p:nvGrpSpPr>
        <p:grpSpPr>
          <a:xfrm>
            <a:off x="3750518" y="1762619"/>
            <a:ext cx="279131" cy="587307"/>
            <a:chOff x="2790219" y="3561160"/>
            <a:chExt cx="279131" cy="587307"/>
          </a:xfrm>
        </p:grpSpPr>
        <p:sp>
          <p:nvSpPr>
            <p:cNvPr id="83" name="Down Arrow 12">
              <a:extLst>
                <a:ext uri="{FF2B5EF4-FFF2-40B4-BE49-F238E27FC236}">
                  <a16:creationId xmlns:a16="http://schemas.microsoft.com/office/drawing/2014/main" id="{F248B0E2-50A3-4C4D-A4A3-33046F751846}"/>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B87FC6DF-F480-42F7-828D-CFC63F1615F3}"/>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86" name="TextBox 85">
            <a:extLst>
              <a:ext uri="{FF2B5EF4-FFF2-40B4-BE49-F238E27FC236}">
                <a16:creationId xmlns:a16="http://schemas.microsoft.com/office/drawing/2014/main" id="{EAAFDF23-50ED-4EFA-BD5A-1F36B8DD0979}"/>
              </a:ext>
            </a:extLst>
          </p:cNvPr>
          <p:cNvSpPr txBox="1"/>
          <p:nvPr/>
        </p:nvSpPr>
        <p:spPr>
          <a:xfrm>
            <a:off x="4002152" y="1602825"/>
            <a:ext cx="2772158"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27 </a:t>
            </a:r>
            <a:r>
              <a:rPr lang="en-US" sz="1600" dirty="0">
                <a:solidFill>
                  <a:srgbClr val="C00000"/>
                </a:solidFill>
                <a:latin typeface="Times New Roman" panose="02020603050405020304" pitchFamily="18" charset="0"/>
                <a:cs typeface="Times New Roman" panose="02020603050405020304" pitchFamily="18" charset="0"/>
              </a:rPr>
              <a:t>&lt;  31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graphicFrame>
        <p:nvGraphicFramePr>
          <p:cNvPr id="36" name="Table 35">
            <a:extLst>
              <a:ext uri="{FF2B5EF4-FFF2-40B4-BE49-F238E27FC236}">
                <a16:creationId xmlns:a16="http://schemas.microsoft.com/office/drawing/2014/main" id="{9D05EBFA-1ED6-41AB-BD1B-F7F63DFE70C9}"/>
              </a:ext>
            </a:extLst>
          </p:cNvPr>
          <p:cNvGraphicFramePr>
            <a:graphicFrameLocks noGrp="1"/>
          </p:cNvGraphicFramePr>
          <p:nvPr>
            <p:extLst>
              <p:ext uri="{D42A27DB-BD31-4B8C-83A1-F6EECF244321}">
                <p14:modId xmlns:p14="http://schemas.microsoft.com/office/powerpoint/2010/main" val="4274655680"/>
              </p:ext>
            </p:extLst>
          </p:nvPr>
        </p:nvGraphicFramePr>
        <p:xfrm>
          <a:off x="6638043" y="2413809"/>
          <a:ext cx="464100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37" name="Group 36">
            <a:extLst>
              <a:ext uri="{FF2B5EF4-FFF2-40B4-BE49-F238E27FC236}">
                <a16:creationId xmlns:a16="http://schemas.microsoft.com/office/drawing/2014/main" id="{2E5F91B5-BB3B-4F38-9A4E-282F83850866}"/>
              </a:ext>
            </a:extLst>
          </p:cNvPr>
          <p:cNvGrpSpPr/>
          <p:nvPr/>
        </p:nvGrpSpPr>
        <p:grpSpPr>
          <a:xfrm>
            <a:off x="7296468" y="1803221"/>
            <a:ext cx="464138" cy="582358"/>
            <a:chOff x="1762268" y="3573884"/>
            <a:chExt cx="464138" cy="582358"/>
          </a:xfrm>
        </p:grpSpPr>
        <p:sp>
          <p:nvSpPr>
            <p:cNvPr id="38" name="Down Arrow 11">
              <a:extLst>
                <a:ext uri="{FF2B5EF4-FFF2-40B4-BE49-F238E27FC236}">
                  <a16:creationId xmlns:a16="http://schemas.microsoft.com/office/drawing/2014/main" id="{EA3FA178-D8CA-46B1-8CB3-9AE131B6E397}"/>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A02DAD1-6FC5-424E-83CA-7AAE6321217E}"/>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41" name="Group 40">
            <a:extLst>
              <a:ext uri="{FF2B5EF4-FFF2-40B4-BE49-F238E27FC236}">
                <a16:creationId xmlns:a16="http://schemas.microsoft.com/office/drawing/2014/main" id="{740262EB-4893-45F1-AB55-AF6EC74B6504}"/>
              </a:ext>
            </a:extLst>
          </p:cNvPr>
          <p:cNvGrpSpPr/>
          <p:nvPr/>
        </p:nvGrpSpPr>
        <p:grpSpPr>
          <a:xfrm>
            <a:off x="9603127" y="1792718"/>
            <a:ext cx="279131" cy="587307"/>
            <a:chOff x="2790219" y="3561160"/>
            <a:chExt cx="279131" cy="587307"/>
          </a:xfrm>
        </p:grpSpPr>
        <p:sp>
          <p:nvSpPr>
            <p:cNvPr id="42" name="Down Arrow 12">
              <a:extLst>
                <a:ext uri="{FF2B5EF4-FFF2-40B4-BE49-F238E27FC236}">
                  <a16:creationId xmlns:a16="http://schemas.microsoft.com/office/drawing/2014/main" id="{51BA43F0-BC42-45D7-AC3B-D9085601D393}"/>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80D3636-ACDB-42DC-9A6A-A14AA23F6EA9}"/>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44" name="Table 43">
            <a:extLst>
              <a:ext uri="{FF2B5EF4-FFF2-40B4-BE49-F238E27FC236}">
                <a16:creationId xmlns:a16="http://schemas.microsoft.com/office/drawing/2014/main" id="{F82129E1-C6F2-42E7-A0CB-2C125BDD15D8}"/>
              </a:ext>
            </a:extLst>
          </p:cNvPr>
          <p:cNvGraphicFramePr>
            <a:graphicFrameLocks noGrp="1"/>
          </p:cNvGraphicFramePr>
          <p:nvPr>
            <p:extLst>
              <p:ext uri="{D42A27DB-BD31-4B8C-83A1-F6EECF244321}">
                <p14:modId xmlns:p14="http://schemas.microsoft.com/office/powerpoint/2010/main" val="1191548327"/>
              </p:ext>
            </p:extLst>
          </p:nvPr>
        </p:nvGraphicFramePr>
        <p:xfrm>
          <a:off x="785434" y="3987737"/>
          <a:ext cx="464100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29</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47" name="Group 46">
            <a:extLst>
              <a:ext uri="{FF2B5EF4-FFF2-40B4-BE49-F238E27FC236}">
                <a16:creationId xmlns:a16="http://schemas.microsoft.com/office/drawing/2014/main" id="{A8252CA0-0B00-483A-B1AB-C549420B95A7}"/>
              </a:ext>
            </a:extLst>
          </p:cNvPr>
          <p:cNvGrpSpPr/>
          <p:nvPr/>
        </p:nvGrpSpPr>
        <p:grpSpPr>
          <a:xfrm>
            <a:off x="1443859" y="3377149"/>
            <a:ext cx="464138" cy="582358"/>
            <a:chOff x="1762268" y="3573884"/>
            <a:chExt cx="464138" cy="582358"/>
          </a:xfrm>
        </p:grpSpPr>
        <p:sp>
          <p:nvSpPr>
            <p:cNvPr id="49" name="Down Arrow 11">
              <a:extLst>
                <a:ext uri="{FF2B5EF4-FFF2-40B4-BE49-F238E27FC236}">
                  <a16:creationId xmlns:a16="http://schemas.microsoft.com/office/drawing/2014/main" id="{C0823F12-D2C1-4E62-A7B0-1D47106D8CB4}"/>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845AC2A-BA75-4F8B-9F75-5C13524F90B4}"/>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52" name="Group 51">
            <a:extLst>
              <a:ext uri="{FF2B5EF4-FFF2-40B4-BE49-F238E27FC236}">
                <a16:creationId xmlns:a16="http://schemas.microsoft.com/office/drawing/2014/main" id="{4E509D70-65DD-4657-8513-5926E3BDB070}"/>
              </a:ext>
            </a:extLst>
          </p:cNvPr>
          <p:cNvGrpSpPr/>
          <p:nvPr/>
        </p:nvGrpSpPr>
        <p:grpSpPr>
          <a:xfrm>
            <a:off x="4338346" y="3366646"/>
            <a:ext cx="279131" cy="587307"/>
            <a:chOff x="2790219" y="3561160"/>
            <a:chExt cx="279131" cy="587307"/>
          </a:xfrm>
        </p:grpSpPr>
        <p:sp>
          <p:nvSpPr>
            <p:cNvPr id="53" name="Down Arrow 12">
              <a:extLst>
                <a:ext uri="{FF2B5EF4-FFF2-40B4-BE49-F238E27FC236}">
                  <a16:creationId xmlns:a16="http://schemas.microsoft.com/office/drawing/2014/main" id="{0F8A1504-B62D-4CEF-B74D-ADECA9388EBD}"/>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0F1096E-8660-41D4-A7A0-11EA58669F7F}"/>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55" name="TextBox 54">
            <a:extLst>
              <a:ext uri="{FF2B5EF4-FFF2-40B4-BE49-F238E27FC236}">
                <a16:creationId xmlns:a16="http://schemas.microsoft.com/office/drawing/2014/main" id="{F4CF72BF-2958-49FF-AE86-3C701630E1D4}"/>
              </a:ext>
            </a:extLst>
          </p:cNvPr>
          <p:cNvSpPr txBox="1"/>
          <p:nvPr/>
        </p:nvSpPr>
        <p:spPr>
          <a:xfrm>
            <a:off x="4661631" y="3326907"/>
            <a:ext cx="2772158"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29 </a:t>
            </a:r>
            <a:r>
              <a:rPr lang="en-US" sz="1600" dirty="0">
                <a:solidFill>
                  <a:srgbClr val="C00000"/>
                </a:solidFill>
                <a:latin typeface="Times New Roman" panose="02020603050405020304" pitchFamily="18" charset="0"/>
                <a:cs typeface="Times New Roman" panose="02020603050405020304" pitchFamily="18" charset="0"/>
              </a:rPr>
              <a:t>&lt;  27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graphicFrame>
        <p:nvGraphicFramePr>
          <p:cNvPr id="56" name="Table 55">
            <a:extLst>
              <a:ext uri="{FF2B5EF4-FFF2-40B4-BE49-F238E27FC236}">
                <a16:creationId xmlns:a16="http://schemas.microsoft.com/office/drawing/2014/main" id="{EE9F0B32-5A87-4701-89E7-88A7FF35EDBD}"/>
              </a:ext>
            </a:extLst>
          </p:cNvPr>
          <p:cNvGraphicFramePr>
            <a:graphicFrameLocks noGrp="1"/>
          </p:cNvGraphicFramePr>
          <p:nvPr>
            <p:extLst>
              <p:ext uri="{D42A27DB-BD31-4B8C-83A1-F6EECF244321}">
                <p14:modId xmlns:p14="http://schemas.microsoft.com/office/powerpoint/2010/main" val="1316428263"/>
              </p:ext>
            </p:extLst>
          </p:nvPr>
        </p:nvGraphicFramePr>
        <p:xfrm>
          <a:off x="785434" y="5492484"/>
          <a:ext cx="464100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60" name="Group 59">
            <a:extLst>
              <a:ext uri="{FF2B5EF4-FFF2-40B4-BE49-F238E27FC236}">
                <a16:creationId xmlns:a16="http://schemas.microsoft.com/office/drawing/2014/main" id="{B370FAA9-3C59-436B-9163-BA8A7B507170}"/>
              </a:ext>
            </a:extLst>
          </p:cNvPr>
          <p:cNvGrpSpPr/>
          <p:nvPr/>
        </p:nvGrpSpPr>
        <p:grpSpPr>
          <a:xfrm>
            <a:off x="1443859" y="4881896"/>
            <a:ext cx="464138" cy="582358"/>
            <a:chOff x="1762268" y="3573884"/>
            <a:chExt cx="464138" cy="582358"/>
          </a:xfrm>
        </p:grpSpPr>
        <p:sp>
          <p:nvSpPr>
            <p:cNvPr id="61" name="Down Arrow 11">
              <a:extLst>
                <a:ext uri="{FF2B5EF4-FFF2-40B4-BE49-F238E27FC236}">
                  <a16:creationId xmlns:a16="http://schemas.microsoft.com/office/drawing/2014/main" id="{E7774B25-CE12-4C06-B995-C9D6C3B4B768}"/>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2D0FFB0-075E-4AC0-BF23-A00BE1825A76}"/>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63" name="Group 62">
            <a:extLst>
              <a:ext uri="{FF2B5EF4-FFF2-40B4-BE49-F238E27FC236}">
                <a16:creationId xmlns:a16="http://schemas.microsoft.com/office/drawing/2014/main" id="{FB973D01-0561-4915-87CF-86252A18136A}"/>
              </a:ext>
            </a:extLst>
          </p:cNvPr>
          <p:cNvGrpSpPr/>
          <p:nvPr/>
        </p:nvGrpSpPr>
        <p:grpSpPr>
          <a:xfrm>
            <a:off x="4879521" y="4870376"/>
            <a:ext cx="279131" cy="587307"/>
            <a:chOff x="2790219" y="3561160"/>
            <a:chExt cx="279131" cy="587307"/>
          </a:xfrm>
        </p:grpSpPr>
        <p:sp>
          <p:nvSpPr>
            <p:cNvPr id="64" name="Down Arrow 12">
              <a:extLst>
                <a:ext uri="{FF2B5EF4-FFF2-40B4-BE49-F238E27FC236}">
                  <a16:creationId xmlns:a16="http://schemas.microsoft.com/office/drawing/2014/main" id="{9A6FBC63-C5B6-423C-86B6-C939745F080C}"/>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4E093495-6DAF-4391-9F28-662A1ECF58C6}"/>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66" name="TextBox 65">
            <a:extLst>
              <a:ext uri="{FF2B5EF4-FFF2-40B4-BE49-F238E27FC236}">
                <a16:creationId xmlns:a16="http://schemas.microsoft.com/office/drawing/2014/main" id="{62D9DFC2-B378-4737-B7E8-57504EE5504A}"/>
              </a:ext>
            </a:extLst>
          </p:cNvPr>
          <p:cNvSpPr txBox="1"/>
          <p:nvPr/>
        </p:nvSpPr>
        <p:spPr>
          <a:xfrm>
            <a:off x="6214188" y="5566996"/>
            <a:ext cx="5849723" cy="338554"/>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After pass-2, the second smallest element is in the second position</a:t>
            </a:r>
          </a:p>
        </p:txBody>
      </p:sp>
      <p:sp>
        <p:nvSpPr>
          <p:cNvPr id="67" name="TextBox 66">
            <a:extLst>
              <a:ext uri="{FF2B5EF4-FFF2-40B4-BE49-F238E27FC236}">
                <a16:creationId xmlns:a16="http://schemas.microsoft.com/office/drawing/2014/main" id="{E4F3673A-9429-46EF-8C96-D456ABE63341}"/>
              </a:ext>
            </a:extLst>
          </p:cNvPr>
          <p:cNvSpPr txBox="1"/>
          <p:nvPr/>
        </p:nvSpPr>
        <p:spPr>
          <a:xfrm>
            <a:off x="5306389" y="4750352"/>
            <a:ext cx="2772158"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54 </a:t>
            </a:r>
            <a:r>
              <a:rPr lang="en-US" sz="1600" dirty="0">
                <a:solidFill>
                  <a:srgbClr val="C00000"/>
                </a:solidFill>
                <a:latin typeface="Times New Roman" panose="02020603050405020304" pitchFamily="18" charset="0"/>
                <a:cs typeface="Times New Roman" panose="02020603050405020304" pitchFamily="18" charset="0"/>
              </a:rPr>
              <a:t>&lt;  27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sp>
        <p:nvSpPr>
          <p:cNvPr id="3" name="TextBox 2">
            <a:extLst>
              <a:ext uri="{FF2B5EF4-FFF2-40B4-BE49-F238E27FC236}">
                <a16:creationId xmlns:a16="http://schemas.microsoft.com/office/drawing/2014/main" id="{16CC391B-D7CD-4435-BE57-6423929593CB}"/>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Pass-2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second smallest element into position two, by comparing the second element with the remaining elements, if you found any smaller element than the second element  then swap both of them, after end of the second pass the second  element smallest will come to the second place </a:t>
            </a:r>
          </a:p>
        </p:txBody>
      </p:sp>
      <p:sp>
        <p:nvSpPr>
          <p:cNvPr id="4" name="Footer Placeholder 3">
            <a:extLst>
              <a:ext uri="{FF2B5EF4-FFF2-40B4-BE49-F238E27FC236}">
                <a16:creationId xmlns:a16="http://schemas.microsoft.com/office/drawing/2014/main" id="{449C417B-76D9-4B17-90A2-5BED674ACE81}"/>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2F8EBED2-C3DB-4826-90D7-6F6BD53E2A5A}"/>
              </a:ext>
            </a:extLst>
          </p:cNvPr>
          <p:cNvSpPr>
            <a:spLocks noGrp="1"/>
          </p:cNvSpPr>
          <p:nvPr>
            <p:ph type="sldNum" sz="quarter" idx="12"/>
          </p:nvPr>
        </p:nvSpPr>
        <p:spPr/>
        <p:txBody>
          <a:bodyPr/>
          <a:lstStyle/>
          <a:p>
            <a:fld id="{11B1A458-33C9-4BF4-B91A-A10851AC5830}" type="slidenum">
              <a:rPr lang="en-IN" smtClean="0"/>
              <a:t>30</a:t>
            </a:fld>
            <a:endParaRPr lang="en-IN"/>
          </a:p>
        </p:txBody>
      </p:sp>
    </p:spTree>
    <p:extLst>
      <p:ext uri="{BB962C8B-B14F-4D97-AF65-F5344CB8AC3E}">
        <p14:creationId xmlns:p14="http://schemas.microsoft.com/office/powerpoint/2010/main" val="311713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500"/>
                                        <p:tgtEl>
                                          <p:spTgt spid="78"/>
                                        </p:tgtEl>
                                      </p:cBhvr>
                                    </p:animEffect>
                                  </p:childTnLst>
                                </p:cTn>
                              </p:par>
                              <p:par>
                                <p:cTn id="8" presetID="22" presetClass="entr" presetSubtype="4"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wipe(down)">
                                      <p:cBhvr>
                                        <p:cTn id="10" dur="500"/>
                                        <p:tgtEl>
                                          <p:spTgt spid="79"/>
                                        </p:tgtEl>
                                      </p:cBhvr>
                                    </p:animEffect>
                                  </p:childTnLst>
                                </p:cTn>
                              </p:par>
                              <p:par>
                                <p:cTn id="11" presetID="22" presetClass="entr" presetSubtype="4"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wipe(down)">
                                      <p:cBhvr>
                                        <p:cTn id="13" dur="500"/>
                                        <p:tgtEl>
                                          <p:spTgt spid="8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wipe(down)">
                                      <p:cBhvr>
                                        <p:cTn id="18" dur="500"/>
                                        <p:tgtEl>
                                          <p:spTgt spid="8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down)">
                                      <p:cBhvr>
                                        <p:cTn id="28" dur="500"/>
                                        <p:tgtEl>
                                          <p:spTgt spid="36"/>
                                        </p:tgtEl>
                                      </p:cBhvr>
                                    </p:animEffect>
                                  </p:childTnLst>
                                </p:cTn>
                              </p:par>
                              <p:par>
                                <p:cTn id="29" presetID="22" presetClass="entr" presetSubtype="4"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par>
                                <p:cTn id="32" presetID="22" presetClass="entr" presetSubtype="4"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down)">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par>
                                <p:cTn id="40" presetID="22" presetClass="entr" presetSubtype="4"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par>
                                <p:cTn id="43" presetID="2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wipe(down)">
                                      <p:cBhvr>
                                        <p:cTn id="50" dur="500"/>
                                        <p:tgtEl>
                                          <p:spTgt spid="5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par>
                                <p:cTn id="56" presetID="22" presetClass="entr" presetSubtype="4" fill="hold"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wipe(down)">
                                      <p:cBhvr>
                                        <p:cTn id="58" dur="500"/>
                                        <p:tgtEl>
                                          <p:spTgt spid="60"/>
                                        </p:tgtEl>
                                      </p:cBhvr>
                                    </p:animEffect>
                                  </p:childTnLst>
                                </p:cTn>
                              </p:par>
                              <p:par>
                                <p:cTn id="59" presetID="22" presetClass="entr" presetSubtype="4"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down)">
                                      <p:cBhvr>
                                        <p:cTn id="61" dur="5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down)">
                                      <p:cBhvr>
                                        <p:cTn id="66" dur="500"/>
                                        <p:tgtEl>
                                          <p:spTgt spid="6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wipe(down)">
                                      <p:cBhvr>
                                        <p:cTn id="7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6" grpId="0"/>
      <p:bldP spid="55" grpId="0"/>
      <p:bldP spid="66" grpId="0"/>
      <p:bldP spid="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10" name="Arrow: Right 9">
            <a:extLst>
              <a:ext uri="{FF2B5EF4-FFF2-40B4-BE49-F238E27FC236}">
                <a16:creationId xmlns:a16="http://schemas.microsoft.com/office/drawing/2014/main" id="{D946C646-CD95-43D7-8C82-476931DF82CE}"/>
              </a:ext>
            </a:extLst>
          </p:cNvPr>
          <p:cNvSpPr/>
          <p:nvPr/>
        </p:nvSpPr>
        <p:spPr>
          <a:xfrm>
            <a:off x="5791605" y="5666665"/>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8" name="Table 77">
            <a:extLst>
              <a:ext uri="{FF2B5EF4-FFF2-40B4-BE49-F238E27FC236}">
                <a16:creationId xmlns:a16="http://schemas.microsoft.com/office/drawing/2014/main" id="{1840847B-7501-44B6-9E89-EC9C5ED9F6A2}"/>
              </a:ext>
            </a:extLst>
          </p:cNvPr>
          <p:cNvGraphicFramePr>
            <a:graphicFrameLocks noGrp="1"/>
          </p:cNvGraphicFramePr>
          <p:nvPr>
            <p:extLst>
              <p:ext uri="{D42A27DB-BD31-4B8C-83A1-F6EECF244321}">
                <p14:modId xmlns:p14="http://schemas.microsoft.com/office/powerpoint/2010/main" val="2964056269"/>
              </p:ext>
            </p:extLst>
          </p:nvPr>
        </p:nvGraphicFramePr>
        <p:xfrm>
          <a:off x="785434" y="2383710"/>
          <a:ext cx="464100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79" name="Group 78">
            <a:extLst>
              <a:ext uri="{FF2B5EF4-FFF2-40B4-BE49-F238E27FC236}">
                <a16:creationId xmlns:a16="http://schemas.microsoft.com/office/drawing/2014/main" id="{93092F3C-B123-4D92-8CF3-11CCE3106E77}"/>
              </a:ext>
            </a:extLst>
          </p:cNvPr>
          <p:cNvGrpSpPr/>
          <p:nvPr/>
        </p:nvGrpSpPr>
        <p:grpSpPr>
          <a:xfrm>
            <a:off x="2013271" y="1783952"/>
            <a:ext cx="464138" cy="582358"/>
            <a:chOff x="1762268" y="3573884"/>
            <a:chExt cx="464138" cy="582358"/>
          </a:xfrm>
        </p:grpSpPr>
        <p:sp>
          <p:nvSpPr>
            <p:cNvPr id="80" name="Down Arrow 11">
              <a:extLst>
                <a:ext uri="{FF2B5EF4-FFF2-40B4-BE49-F238E27FC236}">
                  <a16:creationId xmlns:a16="http://schemas.microsoft.com/office/drawing/2014/main" id="{FAE6C776-A871-48C8-BD4D-B1BEA5D3EED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2F807C9-187C-4B14-A2B2-600DCB7A651B}"/>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82" name="Group 81">
            <a:extLst>
              <a:ext uri="{FF2B5EF4-FFF2-40B4-BE49-F238E27FC236}">
                <a16:creationId xmlns:a16="http://schemas.microsoft.com/office/drawing/2014/main" id="{AD4C2C60-4626-48FB-8443-029EA3803255}"/>
              </a:ext>
            </a:extLst>
          </p:cNvPr>
          <p:cNvGrpSpPr/>
          <p:nvPr/>
        </p:nvGrpSpPr>
        <p:grpSpPr>
          <a:xfrm>
            <a:off x="2560726" y="1792718"/>
            <a:ext cx="279131" cy="587307"/>
            <a:chOff x="2790219" y="3561160"/>
            <a:chExt cx="279131" cy="587307"/>
          </a:xfrm>
        </p:grpSpPr>
        <p:sp>
          <p:nvSpPr>
            <p:cNvPr id="83" name="Down Arrow 12">
              <a:extLst>
                <a:ext uri="{FF2B5EF4-FFF2-40B4-BE49-F238E27FC236}">
                  <a16:creationId xmlns:a16="http://schemas.microsoft.com/office/drawing/2014/main" id="{F248B0E2-50A3-4C4D-A4A3-33046F751846}"/>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B87FC6DF-F480-42F7-828D-CFC63F1615F3}"/>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86" name="TextBox 85">
            <a:extLst>
              <a:ext uri="{FF2B5EF4-FFF2-40B4-BE49-F238E27FC236}">
                <a16:creationId xmlns:a16="http://schemas.microsoft.com/office/drawing/2014/main" id="{EAAFDF23-50ED-4EFA-BD5A-1F36B8DD0979}"/>
              </a:ext>
            </a:extLst>
          </p:cNvPr>
          <p:cNvSpPr txBox="1"/>
          <p:nvPr/>
        </p:nvSpPr>
        <p:spPr>
          <a:xfrm>
            <a:off x="2971114" y="1729495"/>
            <a:ext cx="2589931"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87 </a:t>
            </a:r>
            <a:r>
              <a:rPr lang="en-US" sz="1600" dirty="0">
                <a:solidFill>
                  <a:srgbClr val="C00000"/>
                </a:solidFill>
                <a:latin typeface="Times New Roman" panose="02020603050405020304" pitchFamily="18" charset="0"/>
                <a:cs typeface="Times New Roman" panose="02020603050405020304" pitchFamily="18" charset="0"/>
              </a:rPr>
              <a:t>&lt;  52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sp>
        <p:nvSpPr>
          <p:cNvPr id="3" name="TextBox 2">
            <a:extLst>
              <a:ext uri="{FF2B5EF4-FFF2-40B4-BE49-F238E27FC236}">
                <a16:creationId xmlns:a16="http://schemas.microsoft.com/office/drawing/2014/main" id="{2CDB069C-1487-4B57-B651-5EA35DA616D3}"/>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Pass-3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third smallest element into position three, by comparing the third element with the remaining elements, if you found any smaller element than the third element  then swap both of them, after end of the third pass the third  smallest element will come to the third place </a:t>
            </a:r>
          </a:p>
        </p:txBody>
      </p:sp>
      <p:graphicFrame>
        <p:nvGraphicFramePr>
          <p:cNvPr id="46" name="Table 45">
            <a:extLst>
              <a:ext uri="{FF2B5EF4-FFF2-40B4-BE49-F238E27FC236}">
                <a16:creationId xmlns:a16="http://schemas.microsoft.com/office/drawing/2014/main" id="{FAB5304D-B961-48E6-BF94-BE4D512E827D}"/>
              </a:ext>
            </a:extLst>
          </p:cNvPr>
          <p:cNvGraphicFramePr>
            <a:graphicFrameLocks noGrp="1"/>
          </p:cNvGraphicFramePr>
          <p:nvPr>
            <p:extLst>
              <p:ext uri="{D42A27DB-BD31-4B8C-83A1-F6EECF244321}">
                <p14:modId xmlns:p14="http://schemas.microsoft.com/office/powerpoint/2010/main" val="4139077982"/>
              </p:ext>
            </p:extLst>
          </p:nvPr>
        </p:nvGraphicFramePr>
        <p:xfrm>
          <a:off x="785434" y="3995135"/>
          <a:ext cx="464100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48" name="Group 47">
            <a:extLst>
              <a:ext uri="{FF2B5EF4-FFF2-40B4-BE49-F238E27FC236}">
                <a16:creationId xmlns:a16="http://schemas.microsoft.com/office/drawing/2014/main" id="{60CF246F-3B0D-46E3-807F-3350127DD6DF}"/>
              </a:ext>
            </a:extLst>
          </p:cNvPr>
          <p:cNvGrpSpPr/>
          <p:nvPr/>
        </p:nvGrpSpPr>
        <p:grpSpPr>
          <a:xfrm>
            <a:off x="2013271" y="3395377"/>
            <a:ext cx="464138" cy="582358"/>
            <a:chOff x="1762268" y="3573884"/>
            <a:chExt cx="464138" cy="582358"/>
          </a:xfrm>
        </p:grpSpPr>
        <p:sp>
          <p:nvSpPr>
            <p:cNvPr id="50" name="Down Arrow 11">
              <a:extLst>
                <a:ext uri="{FF2B5EF4-FFF2-40B4-BE49-F238E27FC236}">
                  <a16:creationId xmlns:a16="http://schemas.microsoft.com/office/drawing/2014/main" id="{DE81551B-C504-45FE-A8FA-5EF140F81AA7}"/>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998670F-12E6-4058-A472-764C0025B0EE}"/>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58" name="Group 57">
            <a:extLst>
              <a:ext uri="{FF2B5EF4-FFF2-40B4-BE49-F238E27FC236}">
                <a16:creationId xmlns:a16="http://schemas.microsoft.com/office/drawing/2014/main" id="{22F9EFB1-3B3F-4D34-9B1C-56196FDDF0FA}"/>
              </a:ext>
            </a:extLst>
          </p:cNvPr>
          <p:cNvGrpSpPr/>
          <p:nvPr/>
        </p:nvGrpSpPr>
        <p:grpSpPr>
          <a:xfrm>
            <a:off x="3105936" y="3406140"/>
            <a:ext cx="279131" cy="587307"/>
            <a:chOff x="2790219" y="3561160"/>
            <a:chExt cx="279131" cy="587307"/>
          </a:xfrm>
        </p:grpSpPr>
        <p:sp>
          <p:nvSpPr>
            <p:cNvPr id="59" name="Down Arrow 12">
              <a:extLst>
                <a:ext uri="{FF2B5EF4-FFF2-40B4-BE49-F238E27FC236}">
                  <a16:creationId xmlns:a16="http://schemas.microsoft.com/office/drawing/2014/main" id="{EC9D1B4F-138C-4B41-A14C-CA7A705F0866}"/>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684A63A2-9B31-44A4-8679-B54CD8610BE5}"/>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69" name="TextBox 68">
            <a:extLst>
              <a:ext uri="{FF2B5EF4-FFF2-40B4-BE49-F238E27FC236}">
                <a16:creationId xmlns:a16="http://schemas.microsoft.com/office/drawing/2014/main" id="{E52D591E-A6EC-4649-A195-EFBD9F0136A1}"/>
              </a:ext>
            </a:extLst>
          </p:cNvPr>
          <p:cNvSpPr txBox="1"/>
          <p:nvPr/>
        </p:nvSpPr>
        <p:spPr>
          <a:xfrm>
            <a:off x="3505895" y="3355816"/>
            <a:ext cx="2589931"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63 </a:t>
            </a:r>
            <a:r>
              <a:rPr lang="en-US" sz="1600" dirty="0">
                <a:solidFill>
                  <a:srgbClr val="C00000"/>
                </a:solidFill>
                <a:latin typeface="Times New Roman" panose="02020603050405020304" pitchFamily="18" charset="0"/>
                <a:cs typeface="Times New Roman" panose="02020603050405020304" pitchFamily="18" charset="0"/>
              </a:rPr>
              <a:t>&lt;  52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graphicFrame>
        <p:nvGraphicFramePr>
          <p:cNvPr id="70" name="Table 69">
            <a:extLst>
              <a:ext uri="{FF2B5EF4-FFF2-40B4-BE49-F238E27FC236}">
                <a16:creationId xmlns:a16="http://schemas.microsoft.com/office/drawing/2014/main" id="{DB0E402C-5D02-423C-AF2D-91CFE6887D0C}"/>
              </a:ext>
            </a:extLst>
          </p:cNvPr>
          <p:cNvGraphicFramePr>
            <a:graphicFrameLocks noGrp="1"/>
          </p:cNvGraphicFramePr>
          <p:nvPr>
            <p:extLst>
              <p:ext uri="{D42A27DB-BD31-4B8C-83A1-F6EECF244321}">
                <p14:modId xmlns:p14="http://schemas.microsoft.com/office/powerpoint/2010/main" val="1251022302"/>
              </p:ext>
            </p:extLst>
          </p:nvPr>
        </p:nvGraphicFramePr>
        <p:xfrm>
          <a:off x="762845" y="5517084"/>
          <a:ext cx="464100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71" name="Group 70">
            <a:extLst>
              <a:ext uri="{FF2B5EF4-FFF2-40B4-BE49-F238E27FC236}">
                <a16:creationId xmlns:a16="http://schemas.microsoft.com/office/drawing/2014/main" id="{2F9674F6-AD67-410E-9F22-663F0A5AE18C}"/>
              </a:ext>
            </a:extLst>
          </p:cNvPr>
          <p:cNvGrpSpPr/>
          <p:nvPr/>
        </p:nvGrpSpPr>
        <p:grpSpPr>
          <a:xfrm>
            <a:off x="2007233" y="4928056"/>
            <a:ext cx="464138" cy="582358"/>
            <a:chOff x="1762268" y="3573884"/>
            <a:chExt cx="464138" cy="582358"/>
          </a:xfrm>
        </p:grpSpPr>
        <p:sp>
          <p:nvSpPr>
            <p:cNvPr id="72" name="Down Arrow 11">
              <a:extLst>
                <a:ext uri="{FF2B5EF4-FFF2-40B4-BE49-F238E27FC236}">
                  <a16:creationId xmlns:a16="http://schemas.microsoft.com/office/drawing/2014/main" id="{22ED795B-33CC-420C-928D-BB3989FA17ED}"/>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A732E8BD-DAE7-45D0-8777-51FBF8E5039D}"/>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74" name="Group 73">
            <a:extLst>
              <a:ext uri="{FF2B5EF4-FFF2-40B4-BE49-F238E27FC236}">
                <a16:creationId xmlns:a16="http://schemas.microsoft.com/office/drawing/2014/main" id="{4B65EA49-E7B6-4498-A08F-D6519539DC58}"/>
              </a:ext>
            </a:extLst>
          </p:cNvPr>
          <p:cNvGrpSpPr/>
          <p:nvPr/>
        </p:nvGrpSpPr>
        <p:grpSpPr>
          <a:xfrm>
            <a:off x="3751209" y="4897183"/>
            <a:ext cx="279131" cy="587307"/>
            <a:chOff x="2790219" y="3561160"/>
            <a:chExt cx="279131" cy="587307"/>
          </a:xfrm>
        </p:grpSpPr>
        <p:sp>
          <p:nvSpPr>
            <p:cNvPr id="75" name="Down Arrow 12">
              <a:extLst>
                <a:ext uri="{FF2B5EF4-FFF2-40B4-BE49-F238E27FC236}">
                  <a16:creationId xmlns:a16="http://schemas.microsoft.com/office/drawing/2014/main" id="{5BF7342F-8D9A-477C-B9C2-FBBDD945FF7F}"/>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193A60E-EF53-4211-A9EC-F494CB45872D}"/>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77" name="TextBox 76">
            <a:extLst>
              <a:ext uri="{FF2B5EF4-FFF2-40B4-BE49-F238E27FC236}">
                <a16:creationId xmlns:a16="http://schemas.microsoft.com/office/drawing/2014/main" id="{7ECFE5F1-F3DE-4C9E-8470-4303E7FB8F48}"/>
              </a:ext>
            </a:extLst>
          </p:cNvPr>
          <p:cNvSpPr txBox="1"/>
          <p:nvPr/>
        </p:nvSpPr>
        <p:spPr>
          <a:xfrm>
            <a:off x="4225367" y="4833492"/>
            <a:ext cx="2297354"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31 </a:t>
            </a:r>
            <a:r>
              <a:rPr lang="en-US" sz="1600" dirty="0">
                <a:solidFill>
                  <a:srgbClr val="C00000"/>
                </a:solidFill>
                <a:latin typeface="Times New Roman" panose="02020603050405020304" pitchFamily="18" charset="0"/>
                <a:cs typeface="Times New Roman" panose="02020603050405020304" pitchFamily="18" charset="0"/>
              </a:rPr>
              <a:t>&lt;  52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graphicFrame>
        <p:nvGraphicFramePr>
          <p:cNvPr id="84" name="Table 83">
            <a:extLst>
              <a:ext uri="{FF2B5EF4-FFF2-40B4-BE49-F238E27FC236}">
                <a16:creationId xmlns:a16="http://schemas.microsoft.com/office/drawing/2014/main" id="{10A61074-5191-447D-ADA8-72A7247FD7E2}"/>
              </a:ext>
            </a:extLst>
          </p:cNvPr>
          <p:cNvGraphicFramePr>
            <a:graphicFrameLocks noGrp="1"/>
          </p:cNvGraphicFramePr>
          <p:nvPr>
            <p:extLst>
              <p:ext uri="{D42A27DB-BD31-4B8C-83A1-F6EECF244321}">
                <p14:modId xmlns:p14="http://schemas.microsoft.com/office/powerpoint/2010/main" val="4137563590"/>
              </p:ext>
            </p:extLst>
          </p:nvPr>
        </p:nvGraphicFramePr>
        <p:xfrm>
          <a:off x="6784848" y="5450778"/>
          <a:ext cx="4641005" cy="74168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7" name="Group 86">
            <a:extLst>
              <a:ext uri="{FF2B5EF4-FFF2-40B4-BE49-F238E27FC236}">
                <a16:creationId xmlns:a16="http://schemas.microsoft.com/office/drawing/2014/main" id="{4B371450-E5C6-4FE8-AAFD-CF5F6AD854C2}"/>
              </a:ext>
            </a:extLst>
          </p:cNvPr>
          <p:cNvGrpSpPr/>
          <p:nvPr/>
        </p:nvGrpSpPr>
        <p:grpSpPr>
          <a:xfrm>
            <a:off x="8029236" y="4861750"/>
            <a:ext cx="464138" cy="582358"/>
            <a:chOff x="1762268" y="3573884"/>
            <a:chExt cx="464138" cy="582358"/>
          </a:xfrm>
        </p:grpSpPr>
        <p:sp>
          <p:nvSpPr>
            <p:cNvPr id="88" name="Down Arrow 11">
              <a:extLst>
                <a:ext uri="{FF2B5EF4-FFF2-40B4-BE49-F238E27FC236}">
                  <a16:creationId xmlns:a16="http://schemas.microsoft.com/office/drawing/2014/main" id="{A1EFE5E4-21F6-4686-B187-705492AA58A2}"/>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E8DE8DF8-956E-4B4B-9B2B-FA5B148144CF}"/>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90" name="Group 89">
            <a:extLst>
              <a:ext uri="{FF2B5EF4-FFF2-40B4-BE49-F238E27FC236}">
                <a16:creationId xmlns:a16="http://schemas.microsoft.com/office/drawing/2014/main" id="{B4146722-6A53-40AC-B655-CF4E664EB725}"/>
              </a:ext>
            </a:extLst>
          </p:cNvPr>
          <p:cNvGrpSpPr/>
          <p:nvPr/>
        </p:nvGrpSpPr>
        <p:grpSpPr>
          <a:xfrm>
            <a:off x="9773212" y="4830877"/>
            <a:ext cx="279131" cy="587307"/>
            <a:chOff x="2790219" y="3561160"/>
            <a:chExt cx="279131" cy="587307"/>
          </a:xfrm>
        </p:grpSpPr>
        <p:sp>
          <p:nvSpPr>
            <p:cNvPr id="91" name="Down Arrow 12">
              <a:extLst>
                <a:ext uri="{FF2B5EF4-FFF2-40B4-BE49-F238E27FC236}">
                  <a16:creationId xmlns:a16="http://schemas.microsoft.com/office/drawing/2014/main" id="{A86A3AE5-550B-4BB0-937D-8B8E9BE75721}"/>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09E587C-7BC3-4454-811F-303F52CE0569}"/>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4" name="Footer Placeholder 3">
            <a:extLst>
              <a:ext uri="{FF2B5EF4-FFF2-40B4-BE49-F238E27FC236}">
                <a16:creationId xmlns:a16="http://schemas.microsoft.com/office/drawing/2014/main" id="{A8E90CD7-6594-41E8-8FB0-751BF012D4D9}"/>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45C9B30F-84FC-496F-9140-6FDD6A6D7712}"/>
              </a:ext>
            </a:extLst>
          </p:cNvPr>
          <p:cNvSpPr>
            <a:spLocks noGrp="1"/>
          </p:cNvSpPr>
          <p:nvPr>
            <p:ph type="sldNum" sz="quarter" idx="12"/>
          </p:nvPr>
        </p:nvSpPr>
        <p:spPr/>
        <p:txBody>
          <a:bodyPr/>
          <a:lstStyle/>
          <a:p>
            <a:fld id="{11B1A458-33C9-4BF4-B91A-A10851AC5830}" type="slidenum">
              <a:rPr lang="en-IN" smtClean="0"/>
              <a:t>31</a:t>
            </a:fld>
            <a:endParaRPr lang="en-IN"/>
          </a:p>
        </p:txBody>
      </p:sp>
    </p:spTree>
    <p:extLst>
      <p:ext uri="{BB962C8B-B14F-4D97-AF65-F5344CB8AC3E}">
        <p14:creationId xmlns:p14="http://schemas.microsoft.com/office/powerpoint/2010/main" val="248692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500"/>
                                        <p:tgtEl>
                                          <p:spTgt spid="78"/>
                                        </p:tgtEl>
                                      </p:cBhvr>
                                    </p:animEffect>
                                  </p:childTnLst>
                                </p:cTn>
                              </p:par>
                              <p:par>
                                <p:cTn id="8" presetID="22" presetClass="entr" presetSubtype="4"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wipe(down)">
                                      <p:cBhvr>
                                        <p:cTn id="10" dur="500"/>
                                        <p:tgtEl>
                                          <p:spTgt spid="79"/>
                                        </p:tgtEl>
                                      </p:cBhvr>
                                    </p:animEffect>
                                  </p:childTnLst>
                                </p:cTn>
                              </p:par>
                              <p:par>
                                <p:cTn id="11" presetID="22" presetClass="entr" presetSubtype="4"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wipe(down)">
                                      <p:cBhvr>
                                        <p:cTn id="13" dur="500"/>
                                        <p:tgtEl>
                                          <p:spTgt spid="8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wipe(down)">
                                      <p:cBhvr>
                                        <p:cTn id="18" dur="500"/>
                                        <p:tgtEl>
                                          <p:spTgt spid="8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down)">
                                      <p:cBhvr>
                                        <p:cTn id="23" dur="500"/>
                                        <p:tgtEl>
                                          <p:spTgt spid="46"/>
                                        </p:tgtEl>
                                      </p:cBhvr>
                                    </p:animEffect>
                                  </p:childTnLst>
                                </p:cTn>
                              </p:par>
                              <p:par>
                                <p:cTn id="24" presetID="22" presetClass="entr" presetSubtype="4"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500"/>
                                        <p:tgtEl>
                                          <p:spTgt spid="48"/>
                                        </p:tgtEl>
                                      </p:cBhvr>
                                    </p:animEffect>
                                  </p:childTnLst>
                                </p:cTn>
                              </p:par>
                              <p:par>
                                <p:cTn id="27" presetID="22" presetClass="entr" presetSubtype="4"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down)">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wipe(down)">
                                      <p:cBhvr>
                                        <p:cTn id="34" dur="500"/>
                                        <p:tgtEl>
                                          <p:spTgt spid="6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down)">
                                      <p:cBhvr>
                                        <p:cTn id="39" dur="500"/>
                                        <p:tgtEl>
                                          <p:spTgt spid="70"/>
                                        </p:tgtEl>
                                      </p:cBhvr>
                                    </p:animEffect>
                                  </p:childTnLst>
                                </p:cTn>
                              </p:par>
                              <p:par>
                                <p:cTn id="40" presetID="22" presetClass="entr" presetSubtype="4" fill="hold"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wipe(down)">
                                      <p:cBhvr>
                                        <p:cTn id="42" dur="500"/>
                                        <p:tgtEl>
                                          <p:spTgt spid="71"/>
                                        </p:tgtEl>
                                      </p:cBhvr>
                                    </p:animEffect>
                                  </p:childTnLst>
                                </p:cTn>
                              </p:par>
                              <p:par>
                                <p:cTn id="43" presetID="22" presetClass="entr" presetSubtype="4" fill="hold" nodeType="with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wipe(down)">
                                      <p:cBhvr>
                                        <p:cTn id="45" dur="500"/>
                                        <p:tgtEl>
                                          <p:spTgt spid="7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down)">
                                      <p:cBhvr>
                                        <p:cTn id="50" dur="500"/>
                                        <p:tgtEl>
                                          <p:spTgt spid="7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wipe(down)">
                                      <p:cBhvr>
                                        <p:cTn id="60" dur="500"/>
                                        <p:tgtEl>
                                          <p:spTgt spid="84"/>
                                        </p:tgtEl>
                                      </p:cBhvr>
                                    </p:animEffect>
                                  </p:childTnLst>
                                </p:cTn>
                              </p:par>
                              <p:par>
                                <p:cTn id="61" presetID="22" presetClass="entr" presetSubtype="4" fill="hold" nodeType="with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wipe(down)">
                                      <p:cBhvr>
                                        <p:cTn id="63" dur="500"/>
                                        <p:tgtEl>
                                          <p:spTgt spid="87"/>
                                        </p:tgtEl>
                                      </p:cBhvr>
                                    </p:animEffect>
                                  </p:childTnLst>
                                </p:cTn>
                              </p:par>
                              <p:par>
                                <p:cTn id="64" presetID="22" presetClass="entr" presetSubtype="4" fill="hold" nodeType="withEffect">
                                  <p:stCondLst>
                                    <p:cond delay="0"/>
                                  </p:stCondLst>
                                  <p:childTnLst>
                                    <p:set>
                                      <p:cBhvr>
                                        <p:cTn id="65" dur="1" fill="hold">
                                          <p:stCondLst>
                                            <p:cond delay="0"/>
                                          </p:stCondLst>
                                        </p:cTn>
                                        <p:tgtEl>
                                          <p:spTgt spid="90"/>
                                        </p:tgtEl>
                                        <p:attrNameLst>
                                          <p:attrName>style.visibility</p:attrName>
                                        </p:attrNameLst>
                                      </p:cBhvr>
                                      <p:to>
                                        <p:strVal val="visible"/>
                                      </p:to>
                                    </p:set>
                                    <p:animEffect transition="in" filter="wipe(down)">
                                      <p:cBhvr>
                                        <p:cTn id="6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6" grpId="0"/>
      <p:bldP spid="69" grpId="0"/>
      <p:bldP spid="7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10" name="Arrow: Right 9">
            <a:extLst>
              <a:ext uri="{FF2B5EF4-FFF2-40B4-BE49-F238E27FC236}">
                <a16:creationId xmlns:a16="http://schemas.microsoft.com/office/drawing/2014/main" id="{D946C646-CD95-43D7-8C82-476931DF82CE}"/>
              </a:ext>
            </a:extLst>
          </p:cNvPr>
          <p:cNvSpPr/>
          <p:nvPr/>
        </p:nvSpPr>
        <p:spPr>
          <a:xfrm>
            <a:off x="5727702" y="2325714"/>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62D9DFC2-B378-4737-B7E8-57504EE5504A}"/>
              </a:ext>
            </a:extLst>
          </p:cNvPr>
          <p:cNvSpPr txBox="1"/>
          <p:nvPr/>
        </p:nvSpPr>
        <p:spPr>
          <a:xfrm>
            <a:off x="5810226" y="5073392"/>
            <a:ext cx="5453545" cy="338554"/>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After pass-3, the  third smallest element is in the third position</a:t>
            </a:r>
          </a:p>
        </p:txBody>
      </p:sp>
      <p:sp>
        <p:nvSpPr>
          <p:cNvPr id="3" name="TextBox 2">
            <a:extLst>
              <a:ext uri="{FF2B5EF4-FFF2-40B4-BE49-F238E27FC236}">
                <a16:creationId xmlns:a16="http://schemas.microsoft.com/office/drawing/2014/main" id="{2CDB069C-1487-4B57-B651-5EA35DA616D3}"/>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Pass-3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third smallest element into position three, by comparing the third element with the remaining elements, if you found any smaller element than the third element  then swap both of them, after end of the third pass the third  smallest element will come to the third place </a:t>
            </a:r>
          </a:p>
        </p:txBody>
      </p:sp>
      <p:sp>
        <p:nvSpPr>
          <p:cNvPr id="77" name="TextBox 76">
            <a:extLst>
              <a:ext uri="{FF2B5EF4-FFF2-40B4-BE49-F238E27FC236}">
                <a16:creationId xmlns:a16="http://schemas.microsoft.com/office/drawing/2014/main" id="{7ECFE5F1-F3DE-4C9E-8470-4303E7FB8F48}"/>
              </a:ext>
            </a:extLst>
          </p:cNvPr>
          <p:cNvSpPr txBox="1"/>
          <p:nvPr/>
        </p:nvSpPr>
        <p:spPr>
          <a:xfrm>
            <a:off x="4899376" y="1402384"/>
            <a:ext cx="2297354"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29 </a:t>
            </a:r>
            <a:r>
              <a:rPr lang="en-US" sz="1600" dirty="0">
                <a:solidFill>
                  <a:srgbClr val="C00000"/>
                </a:solidFill>
                <a:latin typeface="Times New Roman" panose="02020603050405020304" pitchFamily="18" charset="0"/>
                <a:cs typeface="Times New Roman" panose="02020603050405020304" pitchFamily="18" charset="0"/>
              </a:rPr>
              <a:t>&lt;  31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graphicFrame>
        <p:nvGraphicFramePr>
          <p:cNvPr id="84" name="Table 83">
            <a:extLst>
              <a:ext uri="{FF2B5EF4-FFF2-40B4-BE49-F238E27FC236}">
                <a16:creationId xmlns:a16="http://schemas.microsoft.com/office/drawing/2014/main" id="{10A61074-5191-447D-ADA8-72A7247FD7E2}"/>
              </a:ext>
            </a:extLst>
          </p:cNvPr>
          <p:cNvGraphicFramePr>
            <a:graphicFrameLocks noGrp="1"/>
          </p:cNvGraphicFramePr>
          <p:nvPr>
            <p:extLst>
              <p:ext uri="{D42A27DB-BD31-4B8C-83A1-F6EECF244321}">
                <p14:modId xmlns:p14="http://schemas.microsoft.com/office/powerpoint/2010/main" val="2903542191"/>
              </p:ext>
            </p:extLst>
          </p:nvPr>
        </p:nvGraphicFramePr>
        <p:xfrm>
          <a:off x="733039" y="2174240"/>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29</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7" name="Group 86">
            <a:extLst>
              <a:ext uri="{FF2B5EF4-FFF2-40B4-BE49-F238E27FC236}">
                <a16:creationId xmlns:a16="http://schemas.microsoft.com/office/drawing/2014/main" id="{4B371450-E5C6-4FE8-AAFD-CF5F6AD854C2}"/>
              </a:ext>
            </a:extLst>
          </p:cNvPr>
          <p:cNvGrpSpPr/>
          <p:nvPr/>
        </p:nvGrpSpPr>
        <p:grpSpPr>
          <a:xfrm>
            <a:off x="1968759" y="1532551"/>
            <a:ext cx="464138" cy="582358"/>
            <a:chOff x="1762268" y="3573884"/>
            <a:chExt cx="464138" cy="582358"/>
          </a:xfrm>
        </p:grpSpPr>
        <p:sp>
          <p:nvSpPr>
            <p:cNvPr id="88" name="Down Arrow 11">
              <a:extLst>
                <a:ext uri="{FF2B5EF4-FFF2-40B4-BE49-F238E27FC236}">
                  <a16:creationId xmlns:a16="http://schemas.microsoft.com/office/drawing/2014/main" id="{A1EFE5E4-21F6-4686-B187-705492AA58A2}"/>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E8DE8DF8-956E-4B4B-9B2B-FA5B148144CF}"/>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90" name="Group 89">
            <a:extLst>
              <a:ext uri="{FF2B5EF4-FFF2-40B4-BE49-F238E27FC236}">
                <a16:creationId xmlns:a16="http://schemas.microsoft.com/office/drawing/2014/main" id="{B4146722-6A53-40AC-B655-CF4E664EB725}"/>
              </a:ext>
            </a:extLst>
          </p:cNvPr>
          <p:cNvGrpSpPr/>
          <p:nvPr/>
        </p:nvGrpSpPr>
        <p:grpSpPr>
          <a:xfrm>
            <a:off x="4347772" y="1529584"/>
            <a:ext cx="279131" cy="587307"/>
            <a:chOff x="2790219" y="3561160"/>
            <a:chExt cx="279131" cy="587307"/>
          </a:xfrm>
        </p:grpSpPr>
        <p:sp>
          <p:nvSpPr>
            <p:cNvPr id="91" name="Down Arrow 12">
              <a:extLst>
                <a:ext uri="{FF2B5EF4-FFF2-40B4-BE49-F238E27FC236}">
                  <a16:creationId xmlns:a16="http://schemas.microsoft.com/office/drawing/2014/main" id="{A86A3AE5-550B-4BB0-937D-8B8E9BE75721}"/>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09E587C-7BC3-4454-811F-303F52CE0569}"/>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37" name="Table 36">
            <a:extLst>
              <a:ext uri="{FF2B5EF4-FFF2-40B4-BE49-F238E27FC236}">
                <a16:creationId xmlns:a16="http://schemas.microsoft.com/office/drawing/2014/main" id="{6D3D99FF-D1F8-4716-B1F7-AA55B3B91341}"/>
              </a:ext>
            </a:extLst>
          </p:cNvPr>
          <p:cNvGraphicFramePr>
            <a:graphicFrameLocks noGrp="1"/>
          </p:cNvGraphicFramePr>
          <p:nvPr>
            <p:extLst>
              <p:ext uri="{D42A27DB-BD31-4B8C-83A1-F6EECF244321}">
                <p14:modId xmlns:p14="http://schemas.microsoft.com/office/powerpoint/2010/main" val="3974274005"/>
              </p:ext>
            </p:extLst>
          </p:nvPr>
        </p:nvGraphicFramePr>
        <p:xfrm>
          <a:off x="6837141" y="2138250"/>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38" name="Group 37">
            <a:extLst>
              <a:ext uri="{FF2B5EF4-FFF2-40B4-BE49-F238E27FC236}">
                <a16:creationId xmlns:a16="http://schemas.microsoft.com/office/drawing/2014/main" id="{02B15C20-999C-4C05-B63C-24D2DBEEC206}"/>
              </a:ext>
            </a:extLst>
          </p:cNvPr>
          <p:cNvGrpSpPr/>
          <p:nvPr/>
        </p:nvGrpSpPr>
        <p:grpSpPr>
          <a:xfrm>
            <a:off x="8072861" y="1496561"/>
            <a:ext cx="464138" cy="582358"/>
            <a:chOff x="1762268" y="3573884"/>
            <a:chExt cx="464138" cy="582358"/>
          </a:xfrm>
        </p:grpSpPr>
        <p:sp>
          <p:nvSpPr>
            <p:cNvPr id="39" name="Down Arrow 11">
              <a:extLst>
                <a:ext uri="{FF2B5EF4-FFF2-40B4-BE49-F238E27FC236}">
                  <a16:creationId xmlns:a16="http://schemas.microsoft.com/office/drawing/2014/main" id="{A08883FA-5D17-4C9B-93A0-88F81EFA481F}"/>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3622291-BF95-4B28-958F-A954E4D854FC}"/>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41" name="Group 40">
            <a:extLst>
              <a:ext uri="{FF2B5EF4-FFF2-40B4-BE49-F238E27FC236}">
                <a16:creationId xmlns:a16="http://schemas.microsoft.com/office/drawing/2014/main" id="{DAEFA4E7-ED97-44B1-AFCF-E6495F0704D5}"/>
              </a:ext>
            </a:extLst>
          </p:cNvPr>
          <p:cNvGrpSpPr/>
          <p:nvPr/>
        </p:nvGrpSpPr>
        <p:grpSpPr>
          <a:xfrm>
            <a:off x="10451874" y="1493594"/>
            <a:ext cx="279131" cy="587307"/>
            <a:chOff x="2790219" y="3561160"/>
            <a:chExt cx="279131" cy="587307"/>
          </a:xfrm>
        </p:grpSpPr>
        <p:sp>
          <p:nvSpPr>
            <p:cNvPr id="42" name="Down Arrow 12">
              <a:extLst>
                <a:ext uri="{FF2B5EF4-FFF2-40B4-BE49-F238E27FC236}">
                  <a16:creationId xmlns:a16="http://schemas.microsoft.com/office/drawing/2014/main" id="{5CE0F20E-51B1-4918-94A2-1A1E2D413FAD}"/>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F4B5B1E-F898-475E-9FF6-725202D694EC}"/>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44" name="Table 43">
            <a:extLst>
              <a:ext uri="{FF2B5EF4-FFF2-40B4-BE49-F238E27FC236}">
                <a16:creationId xmlns:a16="http://schemas.microsoft.com/office/drawing/2014/main" id="{6419F614-1A2A-4915-B2AC-490B80BB2A12}"/>
              </a:ext>
            </a:extLst>
          </p:cNvPr>
          <p:cNvGraphicFramePr>
            <a:graphicFrameLocks noGrp="1"/>
          </p:cNvGraphicFramePr>
          <p:nvPr>
            <p:extLst>
              <p:ext uri="{D42A27DB-BD31-4B8C-83A1-F6EECF244321}">
                <p14:modId xmlns:p14="http://schemas.microsoft.com/office/powerpoint/2010/main" val="3853408719"/>
              </p:ext>
            </p:extLst>
          </p:nvPr>
        </p:nvGraphicFramePr>
        <p:xfrm>
          <a:off x="747302" y="3947161"/>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45" name="Group 44">
            <a:extLst>
              <a:ext uri="{FF2B5EF4-FFF2-40B4-BE49-F238E27FC236}">
                <a16:creationId xmlns:a16="http://schemas.microsoft.com/office/drawing/2014/main" id="{46446EC2-1281-42A7-9577-41E17228D5BC}"/>
              </a:ext>
            </a:extLst>
          </p:cNvPr>
          <p:cNvGrpSpPr/>
          <p:nvPr/>
        </p:nvGrpSpPr>
        <p:grpSpPr>
          <a:xfrm>
            <a:off x="1983022" y="3305472"/>
            <a:ext cx="464138" cy="582358"/>
            <a:chOff x="1762268" y="3573884"/>
            <a:chExt cx="464138" cy="582358"/>
          </a:xfrm>
        </p:grpSpPr>
        <p:sp>
          <p:nvSpPr>
            <p:cNvPr id="47" name="Down Arrow 11">
              <a:extLst>
                <a:ext uri="{FF2B5EF4-FFF2-40B4-BE49-F238E27FC236}">
                  <a16:creationId xmlns:a16="http://schemas.microsoft.com/office/drawing/2014/main" id="{15C9CFFF-5DCF-4BFE-A9E5-27E425C6D63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18AAC2D-F3EB-49F6-844C-C44539DE2416}"/>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51" name="Group 50">
            <a:extLst>
              <a:ext uri="{FF2B5EF4-FFF2-40B4-BE49-F238E27FC236}">
                <a16:creationId xmlns:a16="http://schemas.microsoft.com/office/drawing/2014/main" id="{69769D0D-5203-453E-B70A-39454F453ED1}"/>
              </a:ext>
            </a:extLst>
          </p:cNvPr>
          <p:cNvGrpSpPr/>
          <p:nvPr/>
        </p:nvGrpSpPr>
        <p:grpSpPr>
          <a:xfrm>
            <a:off x="4899376" y="3330188"/>
            <a:ext cx="279131" cy="587307"/>
            <a:chOff x="2790219" y="3561160"/>
            <a:chExt cx="279131" cy="587307"/>
          </a:xfrm>
        </p:grpSpPr>
        <p:sp>
          <p:nvSpPr>
            <p:cNvPr id="52" name="Down Arrow 12">
              <a:extLst>
                <a:ext uri="{FF2B5EF4-FFF2-40B4-BE49-F238E27FC236}">
                  <a16:creationId xmlns:a16="http://schemas.microsoft.com/office/drawing/2014/main" id="{154FE78B-981F-497F-B622-89318DD77C55}"/>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D2F50212-3AC7-4B2E-8BC9-013B72A0A94A}"/>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54" name="TextBox 53">
            <a:extLst>
              <a:ext uri="{FF2B5EF4-FFF2-40B4-BE49-F238E27FC236}">
                <a16:creationId xmlns:a16="http://schemas.microsoft.com/office/drawing/2014/main" id="{03D96D10-34BA-4313-8442-AD4EE78FC031}"/>
              </a:ext>
            </a:extLst>
          </p:cNvPr>
          <p:cNvSpPr txBox="1"/>
          <p:nvPr/>
        </p:nvSpPr>
        <p:spPr>
          <a:xfrm>
            <a:off x="5326812" y="3303055"/>
            <a:ext cx="2862147"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54  </a:t>
            </a:r>
            <a:r>
              <a:rPr lang="en-US" sz="1600" dirty="0">
                <a:solidFill>
                  <a:srgbClr val="C00000"/>
                </a:solidFill>
                <a:latin typeface="Times New Roman" panose="02020603050405020304" pitchFamily="18" charset="0"/>
                <a:cs typeface="Times New Roman" panose="02020603050405020304" pitchFamily="18" charset="0"/>
              </a:rPr>
              <a:t>&lt;  29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sp>
        <p:nvSpPr>
          <p:cNvPr id="4" name="Footer Placeholder 3">
            <a:extLst>
              <a:ext uri="{FF2B5EF4-FFF2-40B4-BE49-F238E27FC236}">
                <a16:creationId xmlns:a16="http://schemas.microsoft.com/office/drawing/2014/main" id="{397BDA4B-442C-4184-985A-DA30D9635CE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7D353270-9926-40D8-AFD7-6B0BB3CC26AF}"/>
              </a:ext>
            </a:extLst>
          </p:cNvPr>
          <p:cNvSpPr>
            <a:spLocks noGrp="1"/>
          </p:cNvSpPr>
          <p:nvPr>
            <p:ph type="sldNum" sz="quarter" idx="12"/>
          </p:nvPr>
        </p:nvSpPr>
        <p:spPr/>
        <p:txBody>
          <a:bodyPr/>
          <a:lstStyle/>
          <a:p>
            <a:fld id="{11B1A458-33C9-4BF4-B91A-A10851AC5830}" type="slidenum">
              <a:rPr lang="en-IN" smtClean="0"/>
              <a:t>32</a:t>
            </a:fld>
            <a:endParaRPr lang="en-IN"/>
          </a:p>
        </p:txBody>
      </p:sp>
    </p:spTree>
    <p:extLst>
      <p:ext uri="{BB962C8B-B14F-4D97-AF65-F5344CB8AC3E}">
        <p14:creationId xmlns:p14="http://schemas.microsoft.com/office/powerpoint/2010/main" val="24288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par>
                                <p:cTn id="8" presetID="22" presetClass="entr" presetSubtype="4"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wipe(down)">
                                      <p:cBhvr>
                                        <p:cTn id="10" dur="500"/>
                                        <p:tgtEl>
                                          <p:spTgt spid="87"/>
                                        </p:tgtEl>
                                      </p:cBhvr>
                                    </p:animEffect>
                                  </p:childTnLst>
                                </p:cTn>
                              </p:par>
                              <p:par>
                                <p:cTn id="11" presetID="22" presetClass="entr" presetSubtype="4" fill="hold"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wipe(down)">
                                      <p:cBhvr>
                                        <p:cTn id="13" dur="500"/>
                                        <p:tgtEl>
                                          <p:spTgt spid="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down)">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00"/>
                                        <p:tgtEl>
                                          <p:spTgt spid="37"/>
                                        </p:tgtEl>
                                      </p:cBhvr>
                                    </p:animEffect>
                                  </p:childTnLst>
                                </p:cTn>
                              </p:par>
                              <p:par>
                                <p:cTn id="29" presetID="22" presetClass="entr" presetSubtype="4"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500"/>
                                        <p:tgtEl>
                                          <p:spTgt spid="38"/>
                                        </p:tgtEl>
                                      </p:cBhvr>
                                    </p:animEffect>
                                  </p:childTnLst>
                                </p:cTn>
                              </p:par>
                              <p:par>
                                <p:cTn id="32" presetID="22" presetClass="entr" presetSubtype="4"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down)">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par>
                                <p:cTn id="40" presetID="22" presetClass="entr" presetSubtype="4"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down)">
                                      <p:cBhvr>
                                        <p:cTn id="42" dur="500"/>
                                        <p:tgtEl>
                                          <p:spTgt spid="45"/>
                                        </p:tgtEl>
                                      </p:cBhvr>
                                    </p:animEffect>
                                  </p:childTnLst>
                                </p:cTn>
                              </p:par>
                              <p:par>
                                <p:cTn id="43" presetID="22" presetClass="entr" presetSubtype="4"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down)">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down)">
                                      <p:cBhvr>
                                        <p:cTn id="50" dur="500"/>
                                        <p:tgtEl>
                                          <p:spTgt spid="5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down)">
                                      <p:cBhvr>
                                        <p:cTn id="5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6" grpId="0"/>
      <p:bldP spid="77" grpId="0"/>
      <p:bldP spid="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3" name="TextBox 2">
            <a:extLst>
              <a:ext uri="{FF2B5EF4-FFF2-40B4-BE49-F238E27FC236}">
                <a16:creationId xmlns:a16="http://schemas.microsoft.com/office/drawing/2014/main" id="{2CDB069C-1487-4B57-B651-5EA35DA616D3}"/>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Pass-4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fourth smallest element into position four, by comparing the fourth element with the remaining elements, if you found any smaller element than the fourth element  then swap both of them, after end of the fourth pass the fourth  smallest element will come to the fourth place </a:t>
            </a:r>
          </a:p>
        </p:txBody>
      </p:sp>
      <p:graphicFrame>
        <p:nvGraphicFramePr>
          <p:cNvPr id="44" name="Table 43">
            <a:extLst>
              <a:ext uri="{FF2B5EF4-FFF2-40B4-BE49-F238E27FC236}">
                <a16:creationId xmlns:a16="http://schemas.microsoft.com/office/drawing/2014/main" id="{6419F614-1A2A-4915-B2AC-490B80BB2A12}"/>
              </a:ext>
            </a:extLst>
          </p:cNvPr>
          <p:cNvGraphicFramePr>
            <a:graphicFrameLocks noGrp="1"/>
          </p:cNvGraphicFramePr>
          <p:nvPr>
            <p:extLst>
              <p:ext uri="{D42A27DB-BD31-4B8C-83A1-F6EECF244321}">
                <p14:modId xmlns:p14="http://schemas.microsoft.com/office/powerpoint/2010/main" val="1842244805"/>
              </p:ext>
            </p:extLst>
          </p:nvPr>
        </p:nvGraphicFramePr>
        <p:xfrm>
          <a:off x="803286" y="2351468"/>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45" name="Group 44">
            <a:extLst>
              <a:ext uri="{FF2B5EF4-FFF2-40B4-BE49-F238E27FC236}">
                <a16:creationId xmlns:a16="http://schemas.microsoft.com/office/drawing/2014/main" id="{46446EC2-1281-42A7-9577-41E17228D5BC}"/>
              </a:ext>
            </a:extLst>
          </p:cNvPr>
          <p:cNvGrpSpPr/>
          <p:nvPr/>
        </p:nvGrpSpPr>
        <p:grpSpPr>
          <a:xfrm>
            <a:off x="2580181" y="1769110"/>
            <a:ext cx="464138" cy="582358"/>
            <a:chOff x="1762268" y="3573884"/>
            <a:chExt cx="464138" cy="582358"/>
          </a:xfrm>
        </p:grpSpPr>
        <p:sp>
          <p:nvSpPr>
            <p:cNvPr id="47" name="Down Arrow 11">
              <a:extLst>
                <a:ext uri="{FF2B5EF4-FFF2-40B4-BE49-F238E27FC236}">
                  <a16:creationId xmlns:a16="http://schemas.microsoft.com/office/drawing/2014/main" id="{15C9CFFF-5DCF-4BFE-A9E5-27E425C6D63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18AAC2D-F3EB-49F6-844C-C44539DE2416}"/>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51" name="Group 50">
            <a:extLst>
              <a:ext uri="{FF2B5EF4-FFF2-40B4-BE49-F238E27FC236}">
                <a16:creationId xmlns:a16="http://schemas.microsoft.com/office/drawing/2014/main" id="{69769D0D-5203-453E-B70A-39454F453ED1}"/>
              </a:ext>
            </a:extLst>
          </p:cNvPr>
          <p:cNvGrpSpPr/>
          <p:nvPr/>
        </p:nvGrpSpPr>
        <p:grpSpPr>
          <a:xfrm>
            <a:off x="3128064" y="1764161"/>
            <a:ext cx="279131" cy="587307"/>
            <a:chOff x="2790219" y="3561160"/>
            <a:chExt cx="279131" cy="587307"/>
          </a:xfrm>
        </p:grpSpPr>
        <p:sp>
          <p:nvSpPr>
            <p:cNvPr id="52" name="Down Arrow 12">
              <a:extLst>
                <a:ext uri="{FF2B5EF4-FFF2-40B4-BE49-F238E27FC236}">
                  <a16:creationId xmlns:a16="http://schemas.microsoft.com/office/drawing/2014/main" id="{154FE78B-981F-497F-B622-89318DD77C55}"/>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D2F50212-3AC7-4B2E-8BC9-013B72A0A94A}"/>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29" name="TextBox 28">
            <a:extLst>
              <a:ext uri="{FF2B5EF4-FFF2-40B4-BE49-F238E27FC236}">
                <a16:creationId xmlns:a16="http://schemas.microsoft.com/office/drawing/2014/main" id="{EEDBD29D-21EE-4126-87BB-50A6C8328BBF}"/>
              </a:ext>
            </a:extLst>
          </p:cNvPr>
          <p:cNvSpPr txBox="1"/>
          <p:nvPr/>
        </p:nvSpPr>
        <p:spPr>
          <a:xfrm>
            <a:off x="3509787" y="1694772"/>
            <a:ext cx="2297354"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63 </a:t>
            </a:r>
            <a:r>
              <a:rPr lang="en-US" sz="1600" dirty="0">
                <a:solidFill>
                  <a:srgbClr val="C00000"/>
                </a:solidFill>
                <a:latin typeface="Times New Roman" panose="02020603050405020304" pitchFamily="18" charset="0"/>
                <a:cs typeface="Times New Roman" panose="02020603050405020304" pitchFamily="18" charset="0"/>
              </a:rPr>
              <a:t>&lt;  87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30" name="Arrow: Right 29">
            <a:extLst>
              <a:ext uri="{FF2B5EF4-FFF2-40B4-BE49-F238E27FC236}">
                <a16:creationId xmlns:a16="http://schemas.microsoft.com/office/drawing/2014/main" id="{0A315F9A-EB89-46DE-B385-D0900D3F2685}"/>
              </a:ext>
            </a:extLst>
          </p:cNvPr>
          <p:cNvSpPr/>
          <p:nvPr/>
        </p:nvSpPr>
        <p:spPr>
          <a:xfrm>
            <a:off x="5807141" y="2540319"/>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1" name="Table 30">
            <a:extLst>
              <a:ext uri="{FF2B5EF4-FFF2-40B4-BE49-F238E27FC236}">
                <a16:creationId xmlns:a16="http://schemas.microsoft.com/office/drawing/2014/main" id="{76F1DD7A-7CCE-4DAF-9C12-F6B38336D282}"/>
              </a:ext>
            </a:extLst>
          </p:cNvPr>
          <p:cNvGraphicFramePr>
            <a:graphicFrameLocks noGrp="1"/>
          </p:cNvGraphicFramePr>
          <p:nvPr>
            <p:extLst>
              <p:ext uri="{D42A27DB-BD31-4B8C-83A1-F6EECF244321}">
                <p14:modId xmlns:p14="http://schemas.microsoft.com/office/powerpoint/2010/main" val="2550832708"/>
              </p:ext>
            </p:extLst>
          </p:nvPr>
        </p:nvGraphicFramePr>
        <p:xfrm>
          <a:off x="6747709" y="2344530"/>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32" name="Group 31">
            <a:extLst>
              <a:ext uri="{FF2B5EF4-FFF2-40B4-BE49-F238E27FC236}">
                <a16:creationId xmlns:a16="http://schemas.microsoft.com/office/drawing/2014/main" id="{60A02CB2-1B53-494D-910E-E2A6DFD71919}"/>
              </a:ext>
            </a:extLst>
          </p:cNvPr>
          <p:cNvGrpSpPr/>
          <p:nvPr/>
        </p:nvGrpSpPr>
        <p:grpSpPr>
          <a:xfrm>
            <a:off x="8524604" y="1762172"/>
            <a:ext cx="464138" cy="582358"/>
            <a:chOff x="1762268" y="3573884"/>
            <a:chExt cx="464138" cy="582358"/>
          </a:xfrm>
        </p:grpSpPr>
        <p:sp>
          <p:nvSpPr>
            <p:cNvPr id="33" name="Down Arrow 11">
              <a:extLst>
                <a:ext uri="{FF2B5EF4-FFF2-40B4-BE49-F238E27FC236}">
                  <a16:creationId xmlns:a16="http://schemas.microsoft.com/office/drawing/2014/main" id="{69D4B173-697F-4BE2-9FCC-BECC825BA88D}"/>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15B5D2F-1405-425C-B8AF-7E6166B8E62C}"/>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35" name="Group 34">
            <a:extLst>
              <a:ext uri="{FF2B5EF4-FFF2-40B4-BE49-F238E27FC236}">
                <a16:creationId xmlns:a16="http://schemas.microsoft.com/office/drawing/2014/main" id="{17B65505-0D7D-479C-99E7-68D4241B1126}"/>
              </a:ext>
            </a:extLst>
          </p:cNvPr>
          <p:cNvGrpSpPr/>
          <p:nvPr/>
        </p:nvGrpSpPr>
        <p:grpSpPr>
          <a:xfrm>
            <a:off x="9072487" y="1757223"/>
            <a:ext cx="279131" cy="587307"/>
            <a:chOff x="2790219" y="3561160"/>
            <a:chExt cx="279131" cy="587307"/>
          </a:xfrm>
        </p:grpSpPr>
        <p:sp>
          <p:nvSpPr>
            <p:cNvPr id="36" name="Down Arrow 12">
              <a:extLst>
                <a:ext uri="{FF2B5EF4-FFF2-40B4-BE49-F238E27FC236}">
                  <a16:creationId xmlns:a16="http://schemas.microsoft.com/office/drawing/2014/main" id="{E61B33BF-5703-497E-817D-C0BC40E6B3F8}"/>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6868015-AD2F-4CE1-896F-8F08FD858CB4}"/>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48" name="Table 47">
            <a:extLst>
              <a:ext uri="{FF2B5EF4-FFF2-40B4-BE49-F238E27FC236}">
                <a16:creationId xmlns:a16="http://schemas.microsoft.com/office/drawing/2014/main" id="{40FCBFC4-FA9C-4CB0-88B9-ED24816E8425}"/>
              </a:ext>
            </a:extLst>
          </p:cNvPr>
          <p:cNvGraphicFramePr>
            <a:graphicFrameLocks noGrp="1"/>
          </p:cNvGraphicFramePr>
          <p:nvPr>
            <p:extLst>
              <p:ext uri="{D42A27DB-BD31-4B8C-83A1-F6EECF244321}">
                <p14:modId xmlns:p14="http://schemas.microsoft.com/office/powerpoint/2010/main" val="1598437432"/>
              </p:ext>
            </p:extLst>
          </p:nvPr>
        </p:nvGraphicFramePr>
        <p:xfrm>
          <a:off x="803286" y="3677767"/>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50" name="Group 49">
            <a:extLst>
              <a:ext uri="{FF2B5EF4-FFF2-40B4-BE49-F238E27FC236}">
                <a16:creationId xmlns:a16="http://schemas.microsoft.com/office/drawing/2014/main" id="{0ACDBDB8-17A3-47D0-95D2-FA721E93D9F8}"/>
              </a:ext>
            </a:extLst>
          </p:cNvPr>
          <p:cNvGrpSpPr/>
          <p:nvPr/>
        </p:nvGrpSpPr>
        <p:grpSpPr>
          <a:xfrm>
            <a:off x="2580181" y="3095409"/>
            <a:ext cx="464138" cy="582358"/>
            <a:chOff x="1762268" y="3573884"/>
            <a:chExt cx="464138" cy="582358"/>
          </a:xfrm>
        </p:grpSpPr>
        <p:sp>
          <p:nvSpPr>
            <p:cNvPr id="55" name="Down Arrow 11">
              <a:extLst>
                <a:ext uri="{FF2B5EF4-FFF2-40B4-BE49-F238E27FC236}">
                  <a16:creationId xmlns:a16="http://schemas.microsoft.com/office/drawing/2014/main" id="{8AC7B6AD-293E-4C5C-ACD1-E2B8EE74E13A}"/>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753FCB1-942D-4A95-BAFC-CD5E918FA498}"/>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57" name="Group 56">
            <a:extLst>
              <a:ext uri="{FF2B5EF4-FFF2-40B4-BE49-F238E27FC236}">
                <a16:creationId xmlns:a16="http://schemas.microsoft.com/office/drawing/2014/main" id="{600E2223-B0BE-4495-A3CB-60CEB2D324F0}"/>
              </a:ext>
            </a:extLst>
          </p:cNvPr>
          <p:cNvGrpSpPr/>
          <p:nvPr/>
        </p:nvGrpSpPr>
        <p:grpSpPr>
          <a:xfrm>
            <a:off x="3850390" y="3081130"/>
            <a:ext cx="279131" cy="587307"/>
            <a:chOff x="2790219" y="3561160"/>
            <a:chExt cx="279131" cy="587307"/>
          </a:xfrm>
        </p:grpSpPr>
        <p:sp>
          <p:nvSpPr>
            <p:cNvPr id="58" name="Down Arrow 12">
              <a:extLst>
                <a:ext uri="{FF2B5EF4-FFF2-40B4-BE49-F238E27FC236}">
                  <a16:creationId xmlns:a16="http://schemas.microsoft.com/office/drawing/2014/main" id="{0A4E4A45-DF50-4E57-8B02-D824D152053B}"/>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DAF954F-0560-4075-A1F8-A5F163704EC3}"/>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60" name="TextBox 59">
            <a:extLst>
              <a:ext uri="{FF2B5EF4-FFF2-40B4-BE49-F238E27FC236}">
                <a16:creationId xmlns:a16="http://schemas.microsoft.com/office/drawing/2014/main" id="{0D652D22-1BA4-4AB4-A842-534854408D3E}"/>
              </a:ext>
            </a:extLst>
          </p:cNvPr>
          <p:cNvSpPr txBox="1"/>
          <p:nvPr/>
        </p:nvSpPr>
        <p:spPr>
          <a:xfrm>
            <a:off x="4148368" y="3056452"/>
            <a:ext cx="2297354"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52 </a:t>
            </a:r>
            <a:r>
              <a:rPr lang="en-US" sz="1600" dirty="0">
                <a:solidFill>
                  <a:srgbClr val="C00000"/>
                </a:solidFill>
                <a:latin typeface="Times New Roman" panose="02020603050405020304" pitchFamily="18" charset="0"/>
                <a:cs typeface="Times New Roman" panose="02020603050405020304" pitchFamily="18" charset="0"/>
              </a:rPr>
              <a:t>&lt;  63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61" name="Arrow: Right 60">
            <a:extLst>
              <a:ext uri="{FF2B5EF4-FFF2-40B4-BE49-F238E27FC236}">
                <a16:creationId xmlns:a16="http://schemas.microsoft.com/office/drawing/2014/main" id="{DEE0C9D1-EEB6-4BF8-820C-AE8E3F822711}"/>
              </a:ext>
            </a:extLst>
          </p:cNvPr>
          <p:cNvSpPr/>
          <p:nvPr/>
        </p:nvSpPr>
        <p:spPr>
          <a:xfrm>
            <a:off x="5821110" y="3877707"/>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2" name="Table 61">
            <a:extLst>
              <a:ext uri="{FF2B5EF4-FFF2-40B4-BE49-F238E27FC236}">
                <a16:creationId xmlns:a16="http://schemas.microsoft.com/office/drawing/2014/main" id="{82C6FA5E-AFA4-4BCD-8D8C-23FC6C90640B}"/>
              </a:ext>
            </a:extLst>
          </p:cNvPr>
          <p:cNvGraphicFramePr>
            <a:graphicFrameLocks noGrp="1"/>
          </p:cNvGraphicFramePr>
          <p:nvPr>
            <p:extLst>
              <p:ext uri="{D42A27DB-BD31-4B8C-83A1-F6EECF244321}">
                <p14:modId xmlns:p14="http://schemas.microsoft.com/office/powerpoint/2010/main" val="2225912866"/>
              </p:ext>
            </p:extLst>
          </p:nvPr>
        </p:nvGraphicFramePr>
        <p:xfrm>
          <a:off x="6668239" y="3715244"/>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63" name="Group 62">
            <a:extLst>
              <a:ext uri="{FF2B5EF4-FFF2-40B4-BE49-F238E27FC236}">
                <a16:creationId xmlns:a16="http://schemas.microsoft.com/office/drawing/2014/main" id="{0969A7C2-800D-4AEC-804E-075D1D9463BB}"/>
              </a:ext>
            </a:extLst>
          </p:cNvPr>
          <p:cNvGrpSpPr/>
          <p:nvPr/>
        </p:nvGrpSpPr>
        <p:grpSpPr>
          <a:xfrm>
            <a:off x="8445134" y="3132886"/>
            <a:ext cx="464138" cy="582358"/>
            <a:chOff x="1762268" y="3573884"/>
            <a:chExt cx="464138" cy="582358"/>
          </a:xfrm>
        </p:grpSpPr>
        <p:sp>
          <p:nvSpPr>
            <p:cNvPr id="64" name="Down Arrow 11">
              <a:extLst>
                <a:ext uri="{FF2B5EF4-FFF2-40B4-BE49-F238E27FC236}">
                  <a16:creationId xmlns:a16="http://schemas.microsoft.com/office/drawing/2014/main" id="{CC699D15-075B-40C9-A6A7-DEECB18D271D}"/>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9DEDAC7E-E823-4929-AF58-9C6F474F690F}"/>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67" name="Group 66">
            <a:extLst>
              <a:ext uri="{FF2B5EF4-FFF2-40B4-BE49-F238E27FC236}">
                <a16:creationId xmlns:a16="http://schemas.microsoft.com/office/drawing/2014/main" id="{BCD70FDD-F65D-445F-88E8-D74C6A83C59F}"/>
              </a:ext>
            </a:extLst>
          </p:cNvPr>
          <p:cNvGrpSpPr/>
          <p:nvPr/>
        </p:nvGrpSpPr>
        <p:grpSpPr>
          <a:xfrm>
            <a:off x="9715343" y="3118607"/>
            <a:ext cx="279131" cy="587307"/>
            <a:chOff x="2790219" y="3561160"/>
            <a:chExt cx="279131" cy="587307"/>
          </a:xfrm>
        </p:grpSpPr>
        <p:sp>
          <p:nvSpPr>
            <p:cNvPr id="68" name="Down Arrow 12">
              <a:extLst>
                <a:ext uri="{FF2B5EF4-FFF2-40B4-BE49-F238E27FC236}">
                  <a16:creationId xmlns:a16="http://schemas.microsoft.com/office/drawing/2014/main" id="{BD609245-140F-4612-A2E0-1C975BC3C281}"/>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A3BE9FC7-AEE4-4933-AFD5-5DD9A17115CB}"/>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70" name="Table 69">
            <a:extLst>
              <a:ext uri="{FF2B5EF4-FFF2-40B4-BE49-F238E27FC236}">
                <a16:creationId xmlns:a16="http://schemas.microsoft.com/office/drawing/2014/main" id="{491BC9FE-4E44-4A0F-94AF-CC386A2A282D}"/>
              </a:ext>
            </a:extLst>
          </p:cNvPr>
          <p:cNvGraphicFramePr>
            <a:graphicFrameLocks noGrp="1"/>
          </p:cNvGraphicFramePr>
          <p:nvPr>
            <p:extLst>
              <p:ext uri="{D42A27DB-BD31-4B8C-83A1-F6EECF244321}">
                <p14:modId xmlns:p14="http://schemas.microsoft.com/office/powerpoint/2010/main" val="2051506796"/>
              </p:ext>
            </p:extLst>
          </p:nvPr>
        </p:nvGraphicFramePr>
        <p:xfrm>
          <a:off x="807561" y="5053047"/>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71" name="Group 70">
            <a:extLst>
              <a:ext uri="{FF2B5EF4-FFF2-40B4-BE49-F238E27FC236}">
                <a16:creationId xmlns:a16="http://schemas.microsoft.com/office/drawing/2014/main" id="{BBCE6AAA-0677-49F4-AC4D-1E40BE4C62DB}"/>
              </a:ext>
            </a:extLst>
          </p:cNvPr>
          <p:cNvGrpSpPr/>
          <p:nvPr/>
        </p:nvGrpSpPr>
        <p:grpSpPr>
          <a:xfrm>
            <a:off x="2584456" y="4470689"/>
            <a:ext cx="464138" cy="582358"/>
            <a:chOff x="1762268" y="3573884"/>
            <a:chExt cx="464138" cy="582358"/>
          </a:xfrm>
        </p:grpSpPr>
        <p:sp>
          <p:nvSpPr>
            <p:cNvPr id="72" name="Down Arrow 11">
              <a:extLst>
                <a:ext uri="{FF2B5EF4-FFF2-40B4-BE49-F238E27FC236}">
                  <a16:creationId xmlns:a16="http://schemas.microsoft.com/office/drawing/2014/main" id="{886D50E5-B930-4F45-86FA-FA62B84D6D8B}"/>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F9EA3D1-1B02-46D2-8B81-6BCC3310FB7A}"/>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74" name="Group 73">
            <a:extLst>
              <a:ext uri="{FF2B5EF4-FFF2-40B4-BE49-F238E27FC236}">
                <a16:creationId xmlns:a16="http://schemas.microsoft.com/office/drawing/2014/main" id="{53DEFC11-B146-4EA0-BCF5-679520E463FA}"/>
              </a:ext>
            </a:extLst>
          </p:cNvPr>
          <p:cNvGrpSpPr/>
          <p:nvPr/>
        </p:nvGrpSpPr>
        <p:grpSpPr>
          <a:xfrm>
            <a:off x="4379333" y="4440053"/>
            <a:ext cx="279131" cy="587307"/>
            <a:chOff x="2790219" y="3561160"/>
            <a:chExt cx="279131" cy="587307"/>
          </a:xfrm>
        </p:grpSpPr>
        <p:sp>
          <p:nvSpPr>
            <p:cNvPr id="75" name="Down Arrow 12">
              <a:extLst>
                <a:ext uri="{FF2B5EF4-FFF2-40B4-BE49-F238E27FC236}">
                  <a16:creationId xmlns:a16="http://schemas.microsoft.com/office/drawing/2014/main" id="{FE9BD936-3EBF-4DD7-AE2F-BE51A1F31BB5}"/>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1C31EBE7-5EF5-4850-9306-A2858FF5BA03}"/>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79" name="Arrow: Right 78">
            <a:extLst>
              <a:ext uri="{FF2B5EF4-FFF2-40B4-BE49-F238E27FC236}">
                <a16:creationId xmlns:a16="http://schemas.microsoft.com/office/drawing/2014/main" id="{4AD9417C-F704-49D4-8BB0-B383FEB8BB08}"/>
              </a:ext>
            </a:extLst>
          </p:cNvPr>
          <p:cNvSpPr/>
          <p:nvPr/>
        </p:nvSpPr>
        <p:spPr>
          <a:xfrm>
            <a:off x="5734864" y="5184080"/>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0" name="Table 79">
            <a:extLst>
              <a:ext uri="{FF2B5EF4-FFF2-40B4-BE49-F238E27FC236}">
                <a16:creationId xmlns:a16="http://schemas.microsoft.com/office/drawing/2014/main" id="{F9E190C2-6839-416A-9B11-F20F37974D00}"/>
              </a:ext>
            </a:extLst>
          </p:cNvPr>
          <p:cNvGraphicFramePr>
            <a:graphicFrameLocks noGrp="1"/>
          </p:cNvGraphicFramePr>
          <p:nvPr>
            <p:extLst>
              <p:ext uri="{D42A27DB-BD31-4B8C-83A1-F6EECF244321}">
                <p14:modId xmlns:p14="http://schemas.microsoft.com/office/powerpoint/2010/main" val="2661143533"/>
              </p:ext>
            </p:extLst>
          </p:nvPr>
        </p:nvGraphicFramePr>
        <p:xfrm>
          <a:off x="6743434" y="5027361"/>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1" name="Group 80">
            <a:extLst>
              <a:ext uri="{FF2B5EF4-FFF2-40B4-BE49-F238E27FC236}">
                <a16:creationId xmlns:a16="http://schemas.microsoft.com/office/drawing/2014/main" id="{B8377397-E097-4D5E-9831-7E8F6BEF4034}"/>
              </a:ext>
            </a:extLst>
          </p:cNvPr>
          <p:cNvGrpSpPr/>
          <p:nvPr/>
        </p:nvGrpSpPr>
        <p:grpSpPr>
          <a:xfrm>
            <a:off x="8520329" y="4445003"/>
            <a:ext cx="464138" cy="582358"/>
            <a:chOff x="1762268" y="3573884"/>
            <a:chExt cx="464138" cy="582358"/>
          </a:xfrm>
        </p:grpSpPr>
        <p:sp>
          <p:nvSpPr>
            <p:cNvPr id="82" name="Down Arrow 11">
              <a:extLst>
                <a:ext uri="{FF2B5EF4-FFF2-40B4-BE49-F238E27FC236}">
                  <a16:creationId xmlns:a16="http://schemas.microsoft.com/office/drawing/2014/main" id="{3FF9F9A0-D1F6-43BF-9757-C3FB359E4081}"/>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EF4B6DEB-6879-4ADF-82A8-DB5214B9DB19}"/>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85" name="Group 84">
            <a:extLst>
              <a:ext uri="{FF2B5EF4-FFF2-40B4-BE49-F238E27FC236}">
                <a16:creationId xmlns:a16="http://schemas.microsoft.com/office/drawing/2014/main" id="{92E5378F-1DB9-49EF-BA78-A1F386AD7482}"/>
              </a:ext>
            </a:extLst>
          </p:cNvPr>
          <p:cNvGrpSpPr/>
          <p:nvPr/>
        </p:nvGrpSpPr>
        <p:grpSpPr>
          <a:xfrm>
            <a:off x="10315206" y="4414367"/>
            <a:ext cx="279131" cy="587307"/>
            <a:chOff x="2790219" y="3561160"/>
            <a:chExt cx="279131" cy="587307"/>
          </a:xfrm>
        </p:grpSpPr>
        <p:sp>
          <p:nvSpPr>
            <p:cNvPr id="86" name="Down Arrow 12">
              <a:extLst>
                <a:ext uri="{FF2B5EF4-FFF2-40B4-BE49-F238E27FC236}">
                  <a16:creationId xmlns:a16="http://schemas.microsoft.com/office/drawing/2014/main" id="{2D7F29B9-5EE2-47EA-9A2E-571E34C63B16}"/>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FEB5CB47-2BF2-4DC5-8428-D82374504BAF}"/>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94" name="TextBox 93">
            <a:extLst>
              <a:ext uri="{FF2B5EF4-FFF2-40B4-BE49-F238E27FC236}">
                <a16:creationId xmlns:a16="http://schemas.microsoft.com/office/drawing/2014/main" id="{3DD22173-BFFC-4BD3-8798-E5263535DD2C}"/>
              </a:ext>
            </a:extLst>
          </p:cNvPr>
          <p:cNvSpPr txBox="1"/>
          <p:nvPr/>
        </p:nvSpPr>
        <p:spPr>
          <a:xfrm>
            <a:off x="4640810" y="4365641"/>
            <a:ext cx="2297354"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31</a:t>
            </a:r>
            <a:r>
              <a:rPr lang="en-US" sz="1600" dirty="0">
                <a:solidFill>
                  <a:srgbClr val="C00000"/>
                </a:solidFill>
                <a:latin typeface="Times New Roman" panose="02020603050405020304" pitchFamily="18" charset="0"/>
                <a:cs typeface="Times New Roman" panose="02020603050405020304" pitchFamily="18" charset="0"/>
              </a:rPr>
              <a:t>&lt;  52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4" name="Footer Placeholder 3">
            <a:extLst>
              <a:ext uri="{FF2B5EF4-FFF2-40B4-BE49-F238E27FC236}">
                <a16:creationId xmlns:a16="http://schemas.microsoft.com/office/drawing/2014/main" id="{95C18A39-1A61-49E4-BD33-02E89CFB8F0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DF729068-BE29-4F7B-B42F-75D9CAB1C6C5}"/>
              </a:ext>
            </a:extLst>
          </p:cNvPr>
          <p:cNvSpPr>
            <a:spLocks noGrp="1"/>
          </p:cNvSpPr>
          <p:nvPr>
            <p:ph type="sldNum" sz="quarter" idx="12"/>
          </p:nvPr>
        </p:nvSpPr>
        <p:spPr/>
        <p:txBody>
          <a:bodyPr/>
          <a:lstStyle/>
          <a:p>
            <a:fld id="{11B1A458-33C9-4BF4-B91A-A10851AC5830}" type="slidenum">
              <a:rPr lang="en-IN" smtClean="0"/>
              <a:t>33</a:t>
            </a:fld>
            <a:endParaRPr lang="en-IN"/>
          </a:p>
        </p:txBody>
      </p:sp>
    </p:spTree>
    <p:extLst>
      <p:ext uri="{BB962C8B-B14F-4D97-AF65-F5344CB8AC3E}">
        <p14:creationId xmlns:p14="http://schemas.microsoft.com/office/powerpoint/2010/main" val="20397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par>
                                <p:cTn id="8" presetID="22" presetClass="entr" presetSubtype="4"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down)">
                                      <p:cBhvr>
                                        <p:cTn id="10" dur="500"/>
                                        <p:tgtEl>
                                          <p:spTgt spid="45"/>
                                        </p:tgtEl>
                                      </p:cBhvr>
                                    </p:animEffect>
                                  </p:childTnLst>
                                </p:cTn>
                              </p:par>
                              <p:par>
                                <p:cTn id="11" presetID="22" presetClass="entr" presetSubtype="4"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down)">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par>
                                <p:cTn id="29" presetID="22" presetClass="entr" presetSubtype="4"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par>
                                <p:cTn id="32" presetID="22" presetClass="entr" presetSubtype="4"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down)">
                                      <p:cBhvr>
                                        <p:cTn id="39" dur="500"/>
                                        <p:tgtEl>
                                          <p:spTgt spid="48"/>
                                        </p:tgtEl>
                                      </p:cBhvr>
                                    </p:animEffect>
                                  </p:childTnLst>
                                </p:cTn>
                              </p:par>
                              <p:par>
                                <p:cTn id="40" presetID="22" presetClass="entr" presetSubtype="4"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down)">
                                      <p:cBhvr>
                                        <p:cTn id="42" dur="500"/>
                                        <p:tgtEl>
                                          <p:spTgt spid="50"/>
                                        </p:tgtEl>
                                      </p:cBhvr>
                                    </p:animEffect>
                                  </p:childTnLst>
                                </p:cTn>
                              </p:par>
                              <p:par>
                                <p:cTn id="43" presetID="22" presetClass="entr" presetSubtype="4"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down)">
                                      <p:cBhvr>
                                        <p:cTn id="45" dur="500"/>
                                        <p:tgtEl>
                                          <p:spTgt spid="5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down)">
                                      <p:cBhvr>
                                        <p:cTn id="50" dur="500"/>
                                        <p:tgtEl>
                                          <p:spTgt spid="6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down)">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wipe(down)">
                                      <p:cBhvr>
                                        <p:cTn id="60" dur="500"/>
                                        <p:tgtEl>
                                          <p:spTgt spid="62"/>
                                        </p:tgtEl>
                                      </p:cBhvr>
                                    </p:animEffect>
                                  </p:childTnLst>
                                </p:cTn>
                              </p:par>
                              <p:par>
                                <p:cTn id="61" presetID="22" presetClass="entr" presetSubtype="4"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down)">
                                      <p:cBhvr>
                                        <p:cTn id="63" dur="500"/>
                                        <p:tgtEl>
                                          <p:spTgt spid="63"/>
                                        </p:tgtEl>
                                      </p:cBhvr>
                                    </p:animEffect>
                                  </p:childTnLst>
                                </p:cTn>
                              </p:par>
                              <p:par>
                                <p:cTn id="64" presetID="22" presetClass="entr" presetSubtype="4"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down)">
                                      <p:cBhvr>
                                        <p:cTn id="66" dur="500"/>
                                        <p:tgtEl>
                                          <p:spTgt spid="6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wipe(down)">
                                      <p:cBhvr>
                                        <p:cTn id="71" dur="500"/>
                                        <p:tgtEl>
                                          <p:spTgt spid="70"/>
                                        </p:tgtEl>
                                      </p:cBhvr>
                                    </p:animEffect>
                                  </p:childTnLst>
                                </p:cTn>
                              </p:par>
                              <p:par>
                                <p:cTn id="72" presetID="22" presetClass="entr" presetSubtype="4" fill="hold"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down)">
                                      <p:cBhvr>
                                        <p:cTn id="74" dur="500"/>
                                        <p:tgtEl>
                                          <p:spTgt spid="71"/>
                                        </p:tgtEl>
                                      </p:cBhvr>
                                    </p:animEffect>
                                  </p:childTnLst>
                                </p:cTn>
                              </p:par>
                              <p:par>
                                <p:cTn id="75" presetID="22" presetClass="entr" presetSubtype="4"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wipe(down)">
                                      <p:cBhvr>
                                        <p:cTn id="77" dur="500"/>
                                        <p:tgtEl>
                                          <p:spTgt spid="7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94"/>
                                        </p:tgtEl>
                                        <p:attrNameLst>
                                          <p:attrName>style.visibility</p:attrName>
                                        </p:attrNameLst>
                                      </p:cBhvr>
                                      <p:to>
                                        <p:strVal val="visible"/>
                                      </p:to>
                                    </p:set>
                                    <p:animEffect transition="in" filter="wipe(down)">
                                      <p:cBhvr>
                                        <p:cTn id="82" dur="500"/>
                                        <p:tgtEl>
                                          <p:spTgt spid="9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wipe(down)">
                                      <p:cBhvr>
                                        <p:cTn id="87" dur="500"/>
                                        <p:tgtEl>
                                          <p:spTgt spid="7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wipe(down)">
                                      <p:cBhvr>
                                        <p:cTn id="92" dur="500"/>
                                        <p:tgtEl>
                                          <p:spTgt spid="80"/>
                                        </p:tgtEl>
                                      </p:cBhvr>
                                    </p:animEffect>
                                  </p:childTnLst>
                                </p:cTn>
                              </p:par>
                              <p:par>
                                <p:cTn id="93" presetID="22" presetClass="entr" presetSubtype="4" fill="hold" nodeType="withEffect">
                                  <p:stCondLst>
                                    <p:cond delay="0"/>
                                  </p:stCondLst>
                                  <p:childTnLst>
                                    <p:set>
                                      <p:cBhvr>
                                        <p:cTn id="94" dur="1" fill="hold">
                                          <p:stCondLst>
                                            <p:cond delay="0"/>
                                          </p:stCondLst>
                                        </p:cTn>
                                        <p:tgtEl>
                                          <p:spTgt spid="81"/>
                                        </p:tgtEl>
                                        <p:attrNameLst>
                                          <p:attrName>style.visibility</p:attrName>
                                        </p:attrNameLst>
                                      </p:cBhvr>
                                      <p:to>
                                        <p:strVal val="visible"/>
                                      </p:to>
                                    </p:set>
                                    <p:animEffect transition="in" filter="wipe(down)">
                                      <p:cBhvr>
                                        <p:cTn id="95" dur="500"/>
                                        <p:tgtEl>
                                          <p:spTgt spid="81"/>
                                        </p:tgtEl>
                                      </p:cBhvr>
                                    </p:animEffect>
                                  </p:childTnLst>
                                </p:cTn>
                              </p:par>
                              <p:par>
                                <p:cTn id="96" presetID="22" presetClass="entr" presetSubtype="4" fill="hold"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down)">
                                      <p:cBhvr>
                                        <p:cTn id="9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60" grpId="0"/>
      <p:bldP spid="61" grpId="0" animBg="1"/>
      <p:bldP spid="79" grpId="0" animBg="1"/>
      <p:bldP spid="9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3" name="TextBox 2">
            <a:extLst>
              <a:ext uri="{FF2B5EF4-FFF2-40B4-BE49-F238E27FC236}">
                <a16:creationId xmlns:a16="http://schemas.microsoft.com/office/drawing/2014/main" id="{2CDB069C-1487-4B57-B651-5EA35DA616D3}"/>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Pass-4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a:t>
            </a:r>
            <a:r>
              <a:rPr lang="en-US" i="1">
                <a:latin typeface="Times New Roman" panose="02020603050405020304" pitchFamily="18" charset="0"/>
                <a:cs typeface="Times New Roman" panose="02020603050405020304" pitchFamily="18" charset="0"/>
              </a:rPr>
              <a:t>the fourth </a:t>
            </a:r>
            <a:r>
              <a:rPr lang="en-US" i="1" dirty="0">
                <a:latin typeface="Times New Roman" panose="02020603050405020304" pitchFamily="18" charset="0"/>
                <a:cs typeface="Times New Roman" panose="02020603050405020304" pitchFamily="18" charset="0"/>
              </a:rPr>
              <a:t>smallest element into position four, by comparing </a:t>
            </a:r>
            <a:r>
              <a:rPr lang="en-US" i="1">
                <a:latin typeface="Times New Roman" panose="02020603050405020304" pitchFamily="18" charset="0"/>
                <a:cs typeface="Times New Roman" panose="02020603050405020304" pitchFamily="18" charset="0"/>
              </a:rPr>
              <a:t>the fourth </a:t>
            </a:r>
            <a:r>
              <a:rPr lang="en-US" i="1" dirty="0">
                <a:latin typeface="Times New Roman" panose="02020603050405020304" pitchFamily="18" charset="0"/>
                <a:cs typeface="Times New Roman" panose="02020603050405020304" pitchFamily="18" charset="0"/>
              </a:rPr>
              <a:t>element with the remaining elements, if you found any smaller element than </a:t>
            </a:r>
            <a:r>
              <a:rPr lang="en-US" i="1">
                <a:latin typeface="Times New Roman" panose="02020603050405020304" pitchFamily="18" charset="0"/>
                <a:cs typeface="Times New Roman" panose="02020603050405020304" pitchFamily="18" charset="0"/>
              </a:rPr>
              <a:t>the fourth </a:t>
            </a:r>
            <a:r>
              <a:rPr lang="en-US" i="1" dirty="0">
                <a:latin typeface="Times New Roman" panose="02020603050405020304" pitchFamily="18" charset="0"/>
                <a:cs typeface="Times New Roman" panose="02020603050405020304" pitchFamily="18" charset="0"/>
              </a:rPr>
              <a:t>element  then swap both of them, after end of </a:t>
            </a:r>
            <a:r>
              <a:rPr lang="en-US" i="1">
                <a:latin typeface="Times New Roman" panose="02020603050405020304" pitchFamily="18" charset="0"/>
                <a:cs typeface="Times New Roman" panose="02020603050405020304" pitchFamily="18" charset="0"/>
              </a:rPr>
              <a:t>the fourth </a:t>
            </a:r>
            <a:r>
              <a:rPr lang="en-US" i="1" dirty="0">
                <a:latin typeface="Times New Roman" panose="02020603050405020304" pitchFamily="18" charset="0"/>
                <a:cs typeface="Times New Roman" panose="02020603050405020304" pitchFamily="18" charset="0"/>
              </a:rPr>
              <a:t>pass </a:t>
            </a:r>
            <a:r>
              <a:rPr lang="en-US" i="1">
                <a:latin typeface="Times New Roman" panose="02020603050405020304" pitchFamily="18" charset="0"/>
                <a:cs typeface="Times New Roman" panose="02020603050405020304" pitchFamily="18" charset="0"/>
              </a:rPr>
              <a:t>the fourth  </a:t>
            </a:r>
            <a:r>
              <a:rPr lang="en-US" i="1" dirty="0">
                <a:latin typeface="Times New Roman" panose="02020603050405020304" pitchFamily="18" charset="0"/>
                <a:cs typeface="Times New Roman" panose="02020603050405020304" pitchFamily="18" charset="0"/>
              </a:rPr>
              <a:t>smallest will come to </a:t>
            </a:r>
            <a:r>
              <a:rPr lang="en-US" i="1">
                <a:latin typeface="Times New Roman" panose="02020603050405020304" pitchFamily="18" charset="0"/>
                <a:cs typeface="Times New Roman" panose="02020603050405020304" pitchFamily="18" charset="0"/>
              </a:rPr>
              <a:t>the fourth </a:t>
            </a:r>
            <a:r>
              <a:rPr lang="en-US" i="1" dirty="0">
                <a:latin typeface="Times New Roman" panose="02020603050405020304" pitchFamily="18" charset="0"/>
                <a:cs typeface="Times New Roman" panose="02020603050405020304" pitchFamily="18" charset="0"/>
              </a:rPr>
              <a:t>place </a:t>
            </a:r>
          </a:p>
        </p:txBody>
      </p:sp>
      <p:graphicFrame>
        <p:nvGraphicFramePr>
          <p:cNvPr id="80" name="Table 79">
            <a:extLst>
              <a:ext uri="{FF2B5EF4-FFF2-40B4-BE49-F238E27FC236}">
                <a16:creationId xmlns:a16="http://schemas.microsoft.com/office/drawing/2014/main" id="{F9E190C2-6839-416A-9B11-F20F37974D00}"/>
              </a:ext>
            </a:extLst>
          </p:cNvPr>
          <p:cNvGraphicFramePr>
            <a:graphicFrameLocks noGrp="1"/>
          </p:cNvGraphicFramePr>
          <p:nvPr>
            <p:extLst>
              <p:ext uri="{D42A27DB-BD31-4B8C-83A1-F6EECF244321}">
                <p14:modId xmlns:p14="http://schemas.microsoft.com/office/powerpoint/2010/main" val="3602313188"/>
              </p:ext>
            </p:extLst>
          </p:nvPr>
        </p:nvGraphicFramePr>
        <p:xfrm>
          <a:off x="753181" y="2377467"/>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1" name="Group 80">
            <a:extLst>
              <a:ext uri="{FF2B5EF4-FFF2-40B4-BE49-F238E27FC236}">
                <a16:creationId xmlns:a16="http://schemas.microsoft.com/office/drawing/2014/main" id="{B8377397-E097-4D5E-9831-7E8F6BEF4034}"/>
              </a:ext>
            </a:extLst>
          </p:cNvPr>
          <p:cNvGrpSpPr/>
          <p:nvPr/>
        </p:nvGrpSpPr>
        <p:grpSpPr>
          <a:xfrm>
            <a:off x="2492754" y="1797414"/>
            <a:ext cx="464138" cy="582358"/>
            <a:chOff x="1762268" y="3573884"/>
            <a:chExt cx="464138" cy="582358"/>
          </a:xfrm>
        </p:grpSpPr>
        <p:sp>
          <p:nvSpPr>
            <p:cNvPr id="82" name="Down Arrow 11">
              <a:extLst>
                <a:ext uri="{FF2B5EF4-FFF2-40B4-BE49-F238E27FC236}">
                  <a16:creationId xmlns:a16="http://schemas.microsoft.com/office/drawing/2014/main" id="{3FF9F9A0-D1F6-43BF-9757-C3FB359E4081}"/>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EF4B6DEB-6879-4ADF-82A8-DB5214B9DB19}"/>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85" name="Group 84">
            <a:extLst>
              <a:ext uri="{FF2B5EF4-FFF2-40B4-BE49-F238E27FC236}">
                <a16:creationId xmlns:a16="http://schemas.microsoft.com/office/drawing/2014/main" id="{92E5378F-1DB9-49EF-BA78-A1F386AD7482}"/>
              </a:ext>
            </a:extLst>
          </p:cNvPr>
          <p:cNvGrpSpPr/>
          <p:nvPr/>
        </p:nvGrpSpPr>
        <p:grpSpPr>
          <a:xfrm>
            <a:off x="4978096" y="1790160"/>
            <a:ext cx="279131" cy="587307"/>
            <a:chOff x="2790219" y="3561160"/>
            <a:chExt cx="279131" cy="587307"/>
          </a:xfrm>
        </p:grpSpPr>
        <p:sp>
          <p:nvSpPr>
            <p:cNvPr id="86" name="Down Arrow 12">
              <a:extLst>
                <a:ext uri="{FF2B5EF4-FFF2-40B4-BE49-F238E27FC236}">
                  <a16:creationId xmlns:a16="http://schemas.microsoft.com/office/drawing/2014/main" id="{2D7F29B9-5EE2-47EA-9A2E-571E34C63B16}"/>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FEB5CB47-2BF2-4DC5-8428-D82374504BAF}"/>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54" name="TextBox 53">
            <a:extLst>
              <a:ext uri="{FF2B5EF4-FFF2-40B4-BE49-F238E27FC236}">
                <a16:creationId xmlns:a16="http://schemas.microsoft.com/office/drawing/2014/main" id="{3B95DAC2-B791-488F-9E48-788964215C39}"/>
              </a:ext>
            </a:extLst>
          </p:cNvPr>
          <p:cNvSpPr txBox="1"/>
          <p:nvPr/>
        </p:nvSpPr>
        <p:spPr>
          <a:xfrm>
            <a:off x="5503701" y="1867104"/>
            <a:ext cx="2862147"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54  </a:t>
            </a:r>
            <a:r>
              <a:rPr lang="en-US" sz="1600" dirty="0">
                <a:solidFill>
                  <a:srgbClr val="C00000"/>
                </a:solidFill>
                <a:latin typeface="Times New Roman" panose="02020603050405020304" pitchFamily="18" charset="0"/>
                <a:cs typeface="Times New Roman" panose="02020603050405020304" pitchFamily="18" charset="0"/>
              </a:rPr>
              <a:t>&lt; 31</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sp>
        <p:nvSpPr>
          <p:cNvPr id="66" name="TextBox 65">
            <a:extLst>
              <a:ext uri="{FF2B5EF4-FFF2-40B4-BE49-F238E27FC236}">
                <a16:creationId xmlns:a16="http://schemas.microsoft.com/office/drawing/2014/main" id="{3999FE81-24BF-4A47-BED9-304E9C44B8EA}"/>
              </a:ext>
            </a:extLst>
          </p:cNvPr>
          <p:cNvSpPr txBox="1"/>
          <p:nvPr/>
        </p:nvSpPr>
        <p:spPr>
          <a:xfrm>
            <a:off x="930316" y="4067568"/>
            <a:ext cx="6254255" cy="338554"/>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After pass-4, the  fourth smallest element is in the fourth  position</a:t>
            </a:r>
          </a:p>
        </p:txBody>
      </p:sp>
      <p:sp>
        <p:nvSpPr>
          <p:cNvPr id="4" name="Footer Placeholder 3">
            <a:extLst>
              <a:ext uri="{FF2B5EF4-FFF2-40B4-BE49-F238E27FC236}">
                <a16:creationId xmlns:a16="http://schemas.microsoft.com/office/drawing/2014/main" id="{89446748-001B-4328-AE0F-07DC62BD524B}"/>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D93F4058-FC19-4AD9-837A-965C4864AD3A}"/>
              </a:ext>
            </a:extLst>
          </p:cNvPr>
          <p:cNvSpPr>
            <a:spLocks noGrp="1"/>
          </p:cNvSpPr>
          <p:nvPr>
            <p:ph type="sldNum" sz="quarter" idx="12"/>
          </p:nvPr>
        </p:nvSpPr>
        <p:spPr/>
        <p:txBody>
          <a:bodyPr/>
          <a:lstStyle/>
          <a:p>
            <a:fld id="{11B1A458-33C9-4BF4-B91A-A10851AC5830}" type="slidenum">
              <a:rPr lang="en-IN" smtClean="0"/>
              <a:t>34</a:t>
            </a:fld>
            <a:endParaRPr lang="en-IN"/>
          </a:p>
        </p:txBody>
      </p:sp>
    </p:spTree>
    <p:extLst>
      <p:ext uri="{BB962C8B-B14F-4D97-AF65-F5344CB8AC3E}">
        <p14:creationId xmlns:p14="http://schemas.microsoft.com/office/powerpoint/2010/main" val="420452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00"/>
                                        <p:tgtEl>
                                          <p:spTgt spid="80"/>
                                        </p:tgtEl>
                                      </p:cBhvr>
                                    </p:animEffect>
                                  </p:childTnLst>
                                </p:cTn>
                              </p:par>
                              <p:par>
                                <p:cTn id="8" presetID="22" presetClass="entr" presetSubtype="4"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500"/>
                                        <p:tgtEl>
                                          <p:spTgt spid="81"/>
                                        </p:tgtEl>
                                      </p:cBhvr>
                                    </p:animEffect>
                                  </p:childTnLst>
                                </p:cTn>
                              </p:par>
                              <p:par>
                                <p:cTn id="11" presetID="22" presetClass="entr" presetSubtype="4"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down)">
                                      <p:cBhvr>
                                        <p:cTn id="13" dur="500"/>
                                        <p:tgtEl>
                                          <p:spTgt spid="8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down)">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down)">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3" name="TextBox 2">
            <a:extLst>
              <a:ext uri="{FF2B5EF4-FFF2-40B4-BE49-F238E27FC236}">
                <a16:creationId xmlns:a16="http://schemas.microsoft.com/office/drawing/2014/main" id="{2CDB069C-1487-4B57-B651-5EA35DA616D3}"/>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Pass-5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fifth smallest element into position five, by comparing the fifth element with the remaining elements, if you found any smaller element than the fifth element  then swap both of them, after end of the fifth pass the fifth smallest element will come to the fifth place </a:t>
            </a:r>
          </a:p>
        </p:txBody>
      </p:sp>
      <p:graphicFrame>
        <p:nvGraphicFramePr>
          <p:cNvPr id="80" name="Table 79">
            <a:extLst>
              <a:ext uri="{FF2B5EF4-FFF2-40B4-BE49-F238E27FC236}">
                <a16:creationId xmlns:a16="http://schemas.microsoft.com/office/drawing/2014/main" id="{F9E190C2-6839-416A-9B11-F20F37974D00}"/>
              </a:ext>
            </a:extLst>
          </p:cNvPr>
          <p:cNvGraphicFramePr>
            <a:graphicFrameLocks noGrp="1"/>
          </p:cNvGraphicFramePr>
          <p:nvPr>
            <p:extLst>
              <p:ext uri="{D42A27DB-BD31-4B8C-83A1-F6EECF244321}">
                <p14:modId xmlns:p14="http://schemas.microsoft.com/office/powerpoint/2010/main" val="995612935"/>
              </p:ext>
            </p:extLst>
          </p:nvPr>
        </p:nvGraphicFramePr>
        <p:xfrm>
          <a:off x="753181" y="2377467"/>
          <a:ext cx="4641005" cy="73152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8553">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1" name="Group 80">
            <a:extLst>
              <a:ext uri="{FF2B5EF4-FFF2-40B4-BE49-F238E27FC236}">
                <a16:creationId xmlns:a16="http://schemas.microsoft.com/office/drawing/2014/main" id="{B8377397-E097-4D5E-9831-7E8F6BEF4034}"/>
              </a:ext>
            </a:extLst>
          </p:cNvPr>
          <p:cNvGrpSpPr/>
          <p:nvPr/>
        </p:nvGrpSpPr>
        <p:grpSpPr>
          <a:xfrm>
            <a:off x="3073683" y="1762307"/>
            <a:ext cx="464138" cy="582358"/>
            <a:chOff x="1762268" y="3573884"/>
            <a:chExt cx="464138" cy="582358"/>
          </a:xfrm>
        </p:grpSpPr>
        <p:sp>
          <p:nvSpPr>
            <p:cNvPr id="82" name="Down Arrow 11">
              <a:extLst>
                <a:ext uri="{FF2B5EF4-FFF2-40B4-BE49-F238E27FC236}">
                  <a16:creationId xmlns:a16="http://schemas.microsoft.com/office/drawing/2014/main" id="{3FF9F9A0-D1F6-43BF-9757-C3FB359E4081}"/>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EF4B6DEB-6879-4ADF-82A8-DB5214B9DB19}"/>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85" name="Group 84">
            <a:extLst>
              <a:ext uri="{FF2B5EF4-FFF2-40B4-BE49-F238E27FC236}">
                <a16:creationId xmlns:a16="http://schemas.microsoft.com/office/drawing/2014/main" id="{92E5378F-1DB9-49EF-BA78-A1F386AD7482}"/>
              </a:ext>
            </a:extLst>
          </p:cNvPr>
          <p:cNvGrpSpPr/>
          <p:nvPr/>
        </p:nvGrpSpPr>
        <p:grpSpPr>
          <a:xfrm>
            <a:off x="3768002" y="1742816"/>
            <a:ext cx="279131" cy="587307"/>
            <a:chOff x="2790219" y="3561160"/>
            <a:chExt cx="279131" cy="587307"/>
          </a:xfrm>
        </p:grpSpPr>
        <p:sp>
          <p:nvSpPr>
            <p:cNvPr id="86" name="Down Arrow 12">
              <a:extLst>
                <a:ext uri="{FF2B5EF4-FFF2-40B4-BE49-F238E27FC236}">
                  <a16:creationId xmlns:a16="http://schemas.microsoft.com/office/drawing/2014/main" id="{2D7F29B9-5EE2-47EA-9A2E-571E34C63B16}"/>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FEB5CB47-2BF2-4DC5-8428-D82374504BAF}"/>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54" name="TextBox 53">
            <a:extLst>
              <a:ext uri="{FF2B5EF4-FFF2-40B4-BE49-F238E27FC236}">
                <a16:creationId xmlns:a16="http://schemas.microsoft.com/office/drawing/2014/main" id="{3B95DAC2-B791-488F-9E48-788964215C39}"/>
              </a:ext>
            </a:extLst>
          </p:cNvPr>
          <p:cNvSpPr txBox="1"/>
          <p:nvPr/>
        </p:nvSpPr>
        <p:spPr>
          <a:xfrm>
            <a:off x="4296161" y="1669778"/>
            <a:ext cx="2862147"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63  </a:t>
            </a:r>
            <a:r>
              <a:rPr lang="en-US" sz="1600" dirty="0">
                <a:solidFill>
                  <a:srgbClr val="C00000"/>
                </a:solidFill>
                <a:latin typeface="Times New Roman" panose="02020603050405020304" pitchFamily="18" charset="0"/>
                <a:cs typeface="Times New Roman" panose="02020603050405020304" pitchFamily="18" charset="0"/>
              </a:rPr>
              <a:t>&lt; 87</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66" name="TextBox 65">
            <a:extLst>
              <a:ext uri="{FF2B5EF4-FFF2-40B4-BE49-F238E27FC236}">
                <a16:creationId xmlns:a16="http://schemas.microsoft.com/office/drawing/2014/main" id="{3999FE81-24BF-4A47-BED9-304E9C44B8EA}"/>
              </a:ext>
            </a:extLst>
          </p:cNvPr>
          <p:cNvSpPr txBox="1"/>
          <p:nvPr/>
        </p:nvSpPr>
        <p:spPr>
          <a:xfrm>
            <a:off x="6139214" y="6028030"/>
            <a:ext cx="6254255" cy="338554"/>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After pass-5, the  fifth smallest element is in the fifth  position</a:t>
            </a:r>
          </a:p>
        </p:txBody>
      </p:sp>
      <p:sp>
        <p:nvSpPr>
          <p:cNvPr id="13" name="Arrow: Right 12">
            <a:extLst>
              <a:ext uri="{FF2B5EF4-FFF2-40B4-BE49-F238E27FC236}">
                <a16:creationId xmlns:a16="http://schemas.microsoft.com/office/drawing/2014/main" id="{5BEBF65D-3784-4244-8475-510A4844D8CE}"/>
              </a:ext>
            </a:extLst>
          </p:cNvPr>
          <p:cNvSpPr/>
          <p:nvPr/>
        </p:nvSpPr>
        <p:spPr>
          <a:xfrm>
            <a:off x="5807141" y="2540319"/>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4" name="Table 13">
            <a:extLst>
              <a:ext uri="{FF2B5EF4-FFF2-40B4-BE49-F238E27FC236}">
                <a16:creationId xmlns:a16="http://schemas.microsoft.com/office/drawing/2014/main" id="{E891E907-963B-494C-B384-A5EA720A3133}"/>
              </a:ext>
            </a:extLst>
          </p:cNvPr>
          <p:cNvGraphicFramePr>
            <a:graphicFrameLocks noGrp="1"/>
          </p:cNvGraphicFramePr>
          <p:nvPr>
            <p:extLst>
              <p:ext uri="{D42A27DB-BD31-4B8C-83A1-F6EECF244321}">
                <p14:modId xmlns:p14="http://schemas.microsoft.com/office/powerpoint/2010/main" val="2461325191"/>
              </p:ext>
            </p:extLst>
          </p:nvPr>
        </p:nvGraphicFramePr>
        <p:xfrm>
          <a:off x="6797816" y="2403692"/>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15" name="Group 14">
            <a:extLst>
              <a:ext uri="{FF2B5EF4-FFF2-40B4-BE49-F238E27FC236}">
                <a16:creationId xmlns:a16="http://schemas.microsoft.com/office/drawing/2014/main" id="{EB1BECCC-6350-4C4B-8A67-3B7D6949562B}"/>
              </a:ext>
            </a:extLst>
          </p:cNvPr>
          <p:cNvGrpSpPr/>
          <p:nvPr/>
        </p:nvGrpSpPr>
        <p:grpSpPr>
          <a:xfrm>
            <a:off x="9157203" y="1789208"/>
            <a:ext cx="464138" cy="582358"/>
            <a:chOff x="1762268" y="3573884"/>
            <a:chExt cx="464138" cy="582358"/>
          </a:xfrm>
        </p:grpSpPr>
        <p:sp>
          <p:nvSpPr>
            <p:cNvPr id="16" name="Down Arrow 11">
              <a:extLst>
                <a:ext uri="{FF2B5EF4-FFF2-40B4-BE49-F238E27FC236}">
                  <a16:creationId xmlns:a16="http://schemas.microsoft.com/office/drawing/2014/main" id="{A0B29BC3-2F5F-412F-8386-FACB75E0C26F}"/>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01B3C1C-9E85-4710-B528-56890C27D6A3}"/>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18" name="Group 17">
            <a:extLst>
              <a:ext uri="{FF2B5EF4-FFF2-40B4-BE49-F238E27FC236}">
                <a16:creationId xmlns:a16="http://schemas.microsoft.com/office/drawing/2014/main" id="{2219A0E8-313C-42F7-B872-5113D36667D5}"/>
              </a:ext>
            </a:extLst>
          </p:cNvPr>
          <p:cNvGrpSpPr/>
          <p:nvPr/>
        </p:nvGrpSpPr>
        <p:grpSpPr>
          <a:xfrm>
            <a:off x="9812637" y="1769041"/>
            <a:ext cx="279131" cy="587307"/>
            <a:chOff x="2790219" y="3561160"/>
            <a:chExt cx="279131" cy="587307"/>
          </a:xfrm>
        </p:grpSpPr>
        <p:sp>
          <p:nvSpPr>
            <p:cNvPr id="19" name="Down Arrow 12">
              <a:extLst>
                <a:ext uri="{FF2B5EF4-FFF2-40B4-BE49-F238E27FC236}">
                  <a16:creationId xmlns:a16="http://schemas.microsoft.com/office/drawing/2014/main" id="{FCAF3C0D-8BC5-44CD-BF94-A2F2135A845B}"/>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AB7C97A0-0DA3-4210-9635-0E58F7347EE2}"/>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21" name="Table 20">
            <a:extLst>
              <a:ext uri="{FF2B5EF4-FFF2-40B4-BE49-F238E27FC236}">
                <a16:creationId xmlns:a16="http://schemas.microsoft.com/office/drawing/2014/main" id="{6B5308C6-4EE3-4528-A4A2-CA306F28E6EE}"/>
              </a:ext>
            </a:extLst>
          </p:cNvPr>
          <p:cNvGraphicFramePr>
            <a:graphicFrameLocks noGrp="1"/>
          </p:cNvGraphicFramePr>
          <p:nvPr>
            <p:extLst>
              <p:ext uri="{D42A27DB-BD31-4B8C-83A1-F6EECF244321}">
                <p14:modId xmlns:p14="http://schemas.microsoft.com/office/powerpoint/2010/main" val="4009871417"/>
              </p:ext>
            </p:extLst>
          </p:nvPr>
        </p:nvGraphicFramePr>
        <p:xfrm>
          <a:off x="862319" y="4095643"/>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22" name="Group 21">
            <a:extLst>
              <a:ext uri="{FF2B5EF4-FFF2-40B4-BE49-F238E27FC236}">
                <a16:creationId xmlns:a16="http://schemas.microsoft.com/office/drawing/2014/main" id="{8757BF9F-5AFE-4036-98E6-503707A43337}"/>
              </a:ext>
            </a:extLst>
          </p:cNvPr>
          <p:cNvGrpSpPr/>
          <p:nvPr/>
        </p:nvGrpSpPr>
        <p:grpSpPr>
          <a:xfrm>
            <a:off x="3305752" y="3513285"/>
            <a:ext cx="464138" cy="582358"/>
            <a:chOff x="1762268" y="3573884"/>
            <a:chExt cx="464138" cy="582358"/>
          </a:xfrm>
        </p:grpSpPr>
        <p:sp>
          <p:nvSpPr>
            <p:cNvPr id="23" name="Down Arrow 11">
              <a:extLst>
                <a:ext uri="{FF2B5EF4-FFF2-40B4-BE49-F238E27FC236}">
                  <a16:creationId xmlns:a16="http://schemas.microsoft.com/office/drawing/2014/main" id="{488DE42E-6288-4D18-A362-66AA191137B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4359E78-E677-467E-8AB0-36A098E0A457}"/>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25" name="Group 24">
            <a:extLst>
              <a:ext uri="{FF2B5EF4-FFF2-40B4-BE49-F238E27FC236}">
                <a16:creationId xmlns:a16="http://schemas.microsoft.com/office/drawing/2014/main" id="{44A4C6A3-1BD5-4157-91B7-7FDF1DD6D496}"/>
              </a:ext>
            </a:extLst>
          </p:cNvPr>
          <p:cNvGrpSpPr/>
          <p:nvPr/>
        </p:nvGrpSpPr>
        <p:grpSpPr>
          <a:xfrm>
            <a:off x="4486679" y="3450280"/>
            <a:ext cx="279131" cy="587307"/>
            <a:chOff x="2790219" y="3561160"/>
            <a:chExt cx="279131" cy="587307"/>
          </a:xfrm>
        </p:grpSpPr>
        <p:sp>
          <p:nvSpPr>
            <p:cNvPr id="26" name="Down Arrow 12">
              <a:extLst>
                <a:ext uri="{FF2B5EF4-FFF2-40B4-BE49-F238E27FC236}">
                  <a16:creationId xmlns:a16="http://schemas.microsoft.com/office/drawing/2014/main" id="{E0871441-7517-49C9-A353-BD57D8F53E34}"/>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B52AE427-CEED-4888-98BF-E347BE364C25}"/>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28" name="TextBox 27">
            <a:extLst>
              <a:ext uri="{FF2B5EF4-FFF2-40B4-BE49-F238E27FC236}">
                <a16:creationId xmlns:a16="http://schemas.microsoft.com/office/drawing/2014/main" id="{5C8BD3DD-8C3A-48F2-AD57-665A6A480EB1}"/>
              </a:ext>
            </a:extLst>
          </p:cNvPr>
          <p:cNvSpPr txBox="1"/>
          <p:nvPr/>
        </p:nvSpPr>
        <p:spPr>
          <a:xfrm>
            <a:off x="4794796" y="3386891"/>
            <a:ext cx="2862147"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52  </a:t>
            </a:r>
            <a:r>
              <a:rPr lang="en-US" sz="1600" dirty="0">
                <a:solidFill>
                  <a:srgbClr val="C00000"/>
                </a:solidFill>
                <a:latin typeface="Times New Roman" panose="02020603050405020304" pitchFamily="18" charset="0"/>
                <a:cs typeface="Times New Roman" panose="02020603050405020304" pitchFamily="18" charset="0"/>
              </a:rPr>
              <a:t>&lt; 63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29" name="Arrow: Right 28">
            <a:extLst>
              <a:ext uri="{FF2B5EF4-FFF2-40B4-BE49-F238E27FC236}">
                <a16:creationId xmlns:a16="http://schemas.microsoft.com/office/drawing/2014/main" id="{8271C1E2-37F5-4226-9D5E-293900F4CA69}"/>
              </a:ext>
            </a:extLst>
          </p:cNvPr>
          <p:cNvSpPr/>
          <p:nvPr/>
        </p:nvSpPr>
        <p:spPr>
          <a:xfrm>
            <a:off x="6049985" y="4306124"/>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0" name="Table 29">
            <a:extLst>
              <a:ext uri="{FF2B5EF4-FFF2-40B4-BE49-F238E27FC236}">
                <a16:creationId xmlns:a16="http://schemas.microsoft.com/office/drawing/2014/main" id="{040D0FBC-24C7-42A6-B489-451E51B94CDC}"/>
              </a:ext>
            </a:extLst>
          </p:cNvPr>
          <p:cNvGraphicFramePr>
            <a:graphicFrameLocks noGrp="1"/>
          </p:cNvGraphicFramePr>
          <p:nvPr>
            <p:extLst>
              <p:ext uri="{D42A27DB-BD31-4B8C-83A1-F6EECF244321}">
                <p14:modId xmlns:p14="http://schemas.microsoft.com/office/powerpoint/2010/main" val="1817707628"/>
              </p:ext>
            </p:extLst>
          </p:nvPr>
        </p:nvGraphicFramePr>
        <p:xfrm>
          <a:off x="6991655" y="4206470"/>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31" name="Group 30">
            <a:extLst>
              <a:ext uri="{FF2B5EF4-FFF2-40B4-BE49-F238E27FC236}">
                <a16:creationId xmlns:a16="http://schemas.microsoft.com/office/drawing/2014/main" id="{E99B65AF-CCD8-4C50-9FBF-44E94153B822}"/>
              </a:ext>
            </a:extLst>
          </p:cNvPr>
          <p:cNvGrpSpPr/>
          <p:nvPr/>
        </p:nvGrpSpPr>
        <p:grpSpPr>
          <a:xfrm>
            <a:off x="9360103" y="3588122"/>
            <a:ext cx="464138" cy="582358"/>
            <a:chOff x="1762268" y="3573884"/>
            <a:chExt cx="464138" cy="582358"/>
          </a:xfrm>
        </p:grpSpPr>
        <p:sp>
          <p:nvSpPr>
            <p:cNvPr id="32" name="Down Arrow 11">
              <a:extLst>
                <a:ext uri="{FF2B5EF4-FFF2-40B4-BE49-F238E27FC236}">
                  <a16:creationId xmlns:a16="http://schemas.microsoft.com/office/drawing/2014/main" id="{BF3A0003-509F-489A-8FAD-76487EDC2A35}"/>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DF605AD4-C46B-4C1F-8E6F-69797C345813}"/>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34" name="Group 33">
            <a:extLst>
              <a:ext uri="{FF2B5EF4-FFF2-40B4-BE49-F238E27FC236}">
                <a16:creationId xmlns:a16="http://schemas.microsoft.com/office/drawing/2014/main" id="{7D36A40E-187B-48DB-8AFF-257F2BF5768D}"/>
              </a:ext>
            </a:extLst>
          </p:cNvPr>
          <p:cNvGrpSpPr/>
          <p:nvPr/>
        </p:nvGrpSpPr>
        <p:grpSpPr>
          <a:xfrm>
            <a:off x="10643612" y="3583173"/>
            <a:ext cx="279131" cy="587307"/>
            <a:chOff x="2790219" y="3561160"/>
            <a:chExt cx="279131" cy="587307"/>
          </a:xfrm>
        </p:grpSpPr>
        <p:sp>
          <p:nvSpPr>
            <p:cNvPr id="35" name="Down Arrow 12">
              <a:extLst>
                <a:ext uri="{FF2B5EF4-FFF2-40B4-BE49-F238E27FC236}">
                  <a16:creationId xmlns:a16="http://schemas.microsoft.com/office/drawing/2014/main" id="{868C20ED-DF8C-4565-A66A-E774D7E59C9A}"/>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81128ED-6AB6-4C8A-AF2B-68390D4FCD4A}"/>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37" name="Table 36">
            <a:extLst>
              <a:ext uri="{FF2B5EF4-FFF2-40B4-BE49-F238E27FC236}">
                <a16:creationId xmlns:a16="http://schemas.microsoft.com/office/drawing/2014/main" id="{4199B530-F9D0-4398-92B0-69BDC7D4D91D}"/>
              </a:ext>
            </a:extLst>
          </p:cNvPr>
          <p:cNvGraphicFramePr>
            <a:graphicFrameLocks noGrp="1"/>
          </p:cNvGraphicFramePr>
          <p:nvPr>
            <p:extLst>
              <p:ext uri="{D42A27DB-BD31-4B8C-83A1-F6EECF244321}">
                <p14:modId xmlns:p14="http://schemas.microsoft.com/office/powerpoint/2010/main" val="1941198121"/>
              </p:ext>
            </p:extLst>
          </p:nvPr>
        </p:nvGraphicFramePr>
        <p:xfrm>
          <a:off x="985249" y="5659730"/>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618498">
                  <a:extLst>
                    <a:ext uri="{9D8B030D-6E8A-4147-A177-3AD203B41FA5}">
                      <a16:colId xmlns:a16="http://schemas.microsoft.com/office/drawing/2014/main" val="20006"/>
                    </a:ext>
                  </a:extLst>
                </a:gridCol>
                <a:gridCol w="618498">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 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  63</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38" name="Group 37">
            <a:extLst>
              <a:ext uri="{FF2B5EF4-FFF2-40B4-BE49-F238E27FC236}">
                <a16:creationId xmlns:a16="http://schemas.microsoft.com/office/drawing/2014/main" id="{F03FD97E-C832-4161-8FC8-87F738EF2885}"/>
              </a:ext>
            </a:extLst>
          </p:cNvPr>
          <p:cNvGrpSpPr/>
          <p:nvPr/>
        </p:nvGrpSpPr>
        <p:grpSpPr>
          <a:xfrm>
            <a:off x="3343893" y="5071513"/>
            <a:ext cx="464138" cy="582358"/>
            <a:chOff x="1762268" y="3573884"/>
            <a:chExt cx="464138" cy="582358"/>
          </a:xfrm>
        </p:grpSpPr>
        <p:sp>
          <p:nvSpPr>
            <p:cNvPr id="39" name="Down Arrow 11">
              <a:extLst>
                <a:ext uri="{FF2B5EF4-FFF2-40B4-BE49-F238E27FC236}">
                  <a16:creationId xmlns:a16="http://schemas.microsoft.com/office/drawing/2014/main" id="{FEE9B3EA-7AAC-4FFA-80A0-909BAA2011C6}"/>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63BF9018-5BC8-49D9-B0F3-5E3DE2513A73}"/>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41" name="Group 40">
            <a:extLst>
              <a:ext uri="{FF2B5EF4-FFF2-40B4-BE49-F238E27FC236}">
                <a16:creationId xmlns:a16="http://schemas.microsoft.com/office/drawing/2014/main" id="{83EAD521-13EE-400D-B43C-66FE4F82DCAD}"/>
              </a:ext>
            </a:extLst>
          </p:cNvPr>
          <p:cNvGrpSpPr/>
          <p:nvPr/>
        </p:nvGrpSpPr>
        <p:grpSpPr>
          <a:xfrm>
            <a:off x="5224193" y="5045269"/>
            <a:ext cx="279131" cy="587307"/>
            <a:chOff x="2790219" y="3561160"/>
            <a:chExt cx="279131" cy="587307"/>
          </a:xfrm>
        </p:grpSpPr>
        <p:sp>
          <p:nvSpPr>
            <p:cNvPr id="42" name="Down Arrow 12">
              <a:extLst>
                <a:ext uri="{FF2B5EF4-FFF2-40B4-BE49-F238E27FC236}">
                  <a16:creationId xmlns:a16="http://schemas.microsoft.com/office/drawing/2014/main" id="{CE7A949D-CAFD-4048-A693-8ADBE6430604}"/>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41EFBBB7-D37E-4F63-A89D-BCEC9F690208}"/>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44" name="TextBox 43">
            <a:extLst>
              <a:ext uri="{FF2B5EF4-FFF2-40B4-BE49-F238E27FC236}">
                <a16:creationId xmlns:a16="http://schemas.microsoft.com/office/drawing/2014/main" id="{D9BA33AF-CDA1-44CD-87FA-CF8FEA5DFB1A}"/>
              </a:ext>
            </a:extLst>
          </p:cNvPr>
          <p:cNvSpPr txBox="1"/>
          <p:nvPr/>
        </p:nvSpPr>
        <p:spPr>
          <a:xfrm>
            <a:off x="5622114" y="4904268"/>
            <a:ext cx="2862147"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54  </a:t>
            </a:r>
            <a:r>
              <a:rPr lang="en-US" sz="1600" dirty="0">
                <a:solidFill>
                  <a:srgbClr val="C00000"/>
                </a:solidFill>
                <a:latin typeface="Times New Roman" panose="02020603050405020304" pitchFamily="18" charset="0"/>
                <a:cs typeface="Times New Roman" panose="02020603050405020304" pitchFamily="18" charset="0"/>
              </a:rPr>
              <a:t>&lt; 52</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No.  No Swapping required</a:t>
            </a:r>
          </a:p>
        </p:txBody>
      </p:sp>
      <p:sp>
        <p:nvSpPr>
          <p:cNvPr id="4" name="Footer Placeholder 3">
            <a:extLst>
              <a:ext uri="{FF2B5EF4-FFF2-40B4-BE49-F238E27FC236}">
                <a16:creationId xmlns:a16="http://schemas.microsoft.com/office/drawing/2014/main" id="{EBA1D9A5-FB5D-481E-A9D6-010D4E0E9D3E}"/>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D8ACCD95-8479-41A2-9EEC-964166D3618F}"/>
              </a:ext>
            </a:extLst>
          </p:cNvPr>
          <p:cNvSpPr>
            <a:spLocks noGrp="1"/>
          </p:cNvSpPr>
          <p:nvPr>
            <p:ph type="sldNum" sz="quarter" idx="12"/>
          </p:nvPr>
        </p:nvSpPr>
        <p:spPr/>
        <p:txBody>
          <a:bodyPr/>
          <a:lstStyle/>
          <a:p>
            <a:fld id="{11B1A458-33C9-4BF4-B91A-A10851AC5830}" type="slidenum">
              <a:rPr lang="en-IN" smtClean="0"/>
              <a:t>35</a:t>
            </a:fld>
            <a:endParaRPr lang="en-IN"/>
          </a:p>
        </p:txBody>
      </p:sp>
    </p:spTree>
    <p:extLst>
      <p:ext uri="{BB962C8B-B14F-4D97-AF65-F5344CB8AC3E}">
        <p14:creationId xmlns:p14="http://schemas.microsoft.com/office/powerpoint/2010/main" val="383338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00"/>
                                        <p:tgtEl>
                                          <p:spTgt spid="80"/>
                                        </p:tgtEl>
                                      </p:cBhvr>
                                    </p:animEffect>
                                  </p:childTnLst>
                                </p:cTn>
                              </p:par>
                              <p:par>
                                <p:cTn id="8" presetID="22" presetClass="entr" presetSubtype="4"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500"/>
                                        <p:tgtEl>
                                          <p:spTgt spid="81"/>
                                        </p:tgtEl>
                                      </p:cBhvr>
                                    </p:animEffect>
                                  </p:childTnLst>
                                </p:cTn>
                              </p:par>
                              <p:par>
                                <p:cTn id="11" presetID="22" presetClass="entr" presetSubtype="4"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down)">
                                      <p:cBhvr>
                                        <p:cTn id="13" dur="500"/>
                                        <p:tgtEl>
                                          <p:spTgt spid="8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down)">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22" presetClass="entr" presetSubtype="4"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par>
                                <p:cTn id="43" presetID="22" presetClass="entr" presetSubtype="4"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wipe(down)">
                                      <p:cBhvr>
                                        <p:cTn id="50" dur="500"/>
                                        <p:tgtEl>
                                          <p:spTgt spid="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down)">
                                      <p:cBhvr>
                                        <p:cTn id="65" dur="500"/>
                                        <p:tgtEl>
                                          <p:spTgt spid="30"/>
                                        </p:tgtEl>
                                      </p:cBhvr>
                                    </p:animEffect>
                                  </p:childTnLst>
                                </p:cTn>
                              </p:par>
                              <p:par>
                                <p:cTn id="66" presetID="22" presetClass="entr" presetSubtype="4"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4"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down)">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22" presetClass="entr" presetSubtype="4"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down)">
                                      <p:cBhvr>
                                        <p:cTn id="79" dur="500"/>
                                        <p:tgtEl>
                                          <p:spTgt spid="38"/>
                                        </p:tgtEl>
                                      </p:cBhvr>
                                    </p:animEffect>
                                  </p:childTnLst>
                                </p:cTn>
                              </p:par>
                              <p:par>
                                <p:cTn id="80" presetID="22" presetClass="entr" presetSubtype="4" fill="hold"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down)">
                                      <p:cBhvr>
                                        <p:cTn id="82" dur="5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P spid="13" grpId="0" animBg="1"/>
      <p:bldP spid="28" grpId="0"/>
      <p:bldP spid="29" grpId="0" animBg="1"/>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3" name="TextBox 2">
            <a:extLst>
              <a:ext uri="{FF2B5EF4-FFF2-40B4-BE49-F238E27FC236}">
                <a16:creationId xmlns:a16="http://schemas.microsoft.com/office/drawing/2014/main" id="{2CDB069C-1487-4B57-B651-5EA35DA616D3}"/>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Pass-6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sixth smallest element into position six, by comparing the sixth element with the remaining elements, if you found any smaller element than the sixth element  then swap both of them, after end of the sixth pass the </a:t>
            </a:r>
            <a:r>
              <a:rPr lang="en-US" i="1" dirty="0" err="1">
                <a:latin typeface="Times New Roman" panose="02020603050405020304" pitchFamily="18" charset="0"/>
                <a:cs typeface="Times New Roman" panose="02020603050405020304" pitchFamily="18" charset="0"/>
              </a:rPr>
              <a:t>sith</a:t>
            </a:r>
            <a:r>
              <a:rPr lang="en-US" i="1" dirty="0">
                <a:latin typeface="Times New Roman" panose="02020603050405020304" pitchFamily="18" charset="0"/>
                <a:cs typeface="Times New Roman" panose="02020603050405020304" pitchFamily="18" charset="0"/>
              </a:rPr>
              <a:t> smallest element will come to the sixth place </a:t>
            </a:r>
          </a:p>
        </p:txBody>
      </p:sp>
      <p:graphicFrame>
        <p:nvGraphicFramePr>
          <p:cNvPr id="80" name="Table 79">
            <a:extLst>
              <a:ext uri="{FF2B5EF4-FFF2-40B4-BE49-F238E27FC236}">
                <a16:creationId xmlns:a16="http://schemas.microsoft.com/office/drawing/2014/main" id="{F9E190C2-6839-416A-9B11-F20F37974D00}"/>
              </a:ext>
            </a:extLst>
          </p:cNvPr>
          <p:cNvGraphicFramePr>
            <a:graphicFrameLocks noGrp="1"/>
          </p:cNvGraphicFramePr>
          <p:nvPr>
            <p:extLst>
              <p:ext uri="{D42A27DB-BD31-4B8C-83A1-F6EECF244321}">
                <p14:modId xmlns:p14="http://schemas.microsoft.com/office/powerpoint/2010/main" val="3567800565"/>
              </p:ext>
            </p:extLst>
          </p:nvPr>
        </p:nvGraphicFramePr>
        <p:xfrm>
          <a:off x="753181" y="2377467"/>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573430">
                  <a:extLst>
                    <a:ext uri="{9D8B030D-6E8A-4147-A177-3AD203B41FA5}">
                      <a16:colId xmlns:a16="http://schemas.microsoft.com/office/drawing/2014/main" val="20006"/>
                    </a:ext>
                  </a:extLst>
                </a:gridCol>
                <a:gridCol w="663566">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1" name="Group 80">
            <a:extLst>
              <a:ext uri="{FF2B5EF4-FFF2-40B4-BE49-F238E27FC236}">
                <a16:creationId xmlns:a16="http://schemas.microsoft.com/office/drawing/2014/main" id="{B8377397-E097-4D5E-9831-7E8F6BEF4034}"/>
              </a:ext>
            </a:extLst>
          </p:cNvPr>
          <p:cNvGrpSpPr/>
          <p:nvPr/>
        </p:nvGrpSpPr>
        <p:grpSpPr>
          <a:xfrm>
            <a:off x="3726952" y="1807591"/>
            <a:ext cx="464138" cy="582358"/>
            <a:chOff x="1762268" y="3573884"/>
            <a:chExt cx="464138" cy="582358"/>
          </a:xfrm>
        </p:grpSpPr>
        <p:sp>
          <p:nvSpPr>
            <p:cNvPr id="82" name="Down Arrow 11">
              <a:extLst>
                <a:ext uri="{FF2B5EF4-FFF2-40B4-BE49-F238E27FC236}">
                  <a16:creationId xmlns:a16="http://schemas.microsoft.com/office/drawing/2014/main" id="{3FF9F9A0-D1F6-43BF-9757-C3FB359E4081}"/>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EF4B6DEB-6879-4ADF-82A8-DB5214B9DB19}"/>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85" name="Group 84">
            <a:extLst>
              <a:ext uri="{FF2B5EF4-FFF2-40B4-BE49-F238E27FC236}">
                <a16:creationId xmlns:a16="http://schemas.microsoft.com/office/drawing/2014/main" id="{92E5378F-1DB9-49EF-BA78-A1F386AD7482}"/>
              </a:ext>
            </a:extLst>
          </p:cNvPr>
          <p:cNvGrpSpPr/>
          <p:nvPr/>
        </p:nvGrpSpPr>
        <p:grpSpPr>
          <a:xfrm>
            <a:off x="4296161" y="1753001"/>
            <a:ext cx="279131" cy="587307"/>
            <a:chOff x="2790219" y="3561160"/>
            <a:chExt cx="279131" cy="587307"/>
          </a:xfrm>
        </p:grpSpPr>
        <p:sp>
          <p:nvSpPr>
            <p:cNvPr id="86" name="Down Arrow 12">
              <a:extLst>
                <a:ext uri="{FF2B5EF4-FFF2-40B4-BE49-F238E27FC236}">
                  <a16:creationId xmlns:a16="http://schemas.microsoft.com/office/drawing/2014/main" id="{2D7F29B9-5EE2-47EA-9A2E-571E34C63B16}"/>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FEB5CB47-2BF2-4DC5-8428-D82374504BAF}"/>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54" name="TextBox 53">
            <a:extLst>
              <a:ext uri="{FF2B5EF4-FFF2-40B4-BE49-F238E27FC236}">
                <a16:creationId xmlns:a16="http://schemas.microsoft.com/office/drawing/2014/main" id="{3B95DAC2-B791-488F-9E48-788964215C39}"/>
              </a:ext>
            </a:extLst>
          </p:cNvPr>
          <p:cNvSpPr txBox="1"/>
          <p:nvPr/>
        </p:nvSpPr>
        <p:spPr>
          <a:xfrm>
            <a:off x="4642255" y="1728029"/>
            <a:ext cx="2862147"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63  </a:t>
            </a:r>
            <a:r>
              <a:rPr lang="en-US" sz="1600" dirty="0">
                <a:solidFill>
                  <a:srgbClr val="C00000"/>
                </a:solidFill>
                <a:latin typeface="Times New Roman" panose="02020603050405020304" pitchFamily="18" charset="0"/>
                <a:cs typeface="Times New Roman" panose="02020603050405020304" pitchFamily="18" charset="0"/>
              </a:rPr>
              <a:t>&lt; 87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13" name="Arrow: Right 12">
            <a:extLst>
              <a:ext uri="{FF2B5EF4-FFF2-40B4-BE49-F238E27FC236}">
                <a16:creationId xmlns:a16="http://schemas.microsoft.com/office/drawing/2014/main" id="{5BEBF65D-3784-4244-8475-510A4844D8CE}"/>
              </a:ext>
            </a:extLst>
          </p:cNvPr>
          <p:cNvSpPr/>
          <p:nvPr/>
        </p:nvSpPr>
        <p:spPr>
          <a:xfrm>
            <a:off x="5807141" y="2540319"/>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EB1BECCC-6350-4C4B-8A67-3B7D6949562B}"/>
              </a:ext>
            </a:extLst>
          </p:cNvPr>
          <p:cNvGrpSpPr/>
          <p:nvPr/>
        </p:nvGrpSpPr>
        <p:grpSpPr>
          <a:xfrm>
            <a:off x="9801229" y="1841192"/>
            <a:ext cx="464138" cy="582358"/>
            <a:chOff x="1762268" y="3573884"/>
            <a:chExt cx="464138" cy="582358"/>
          </a:xfrm>
        </p:grpSpPr>
        <p:sp>
          <p:nvSpPr>
            <p:cNvPr id="16" name="Down Arrow 11">
              <a:extLst>
                <a:ext uri="{FF2B5EF4-FFF2-40B4-BE49-F238E27FC236}">
                  <a16:creationId xmlns:a16="http://schemas.microsoft.com/office/drawing/2014/main" id="{A0B29BC3-2F5F-412F-8386-FACB75E0C26F}"/>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01B3C1C-9E85-4710-B528-56890C27D6A3}"/>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18" name="Group 17">
            <a:extLst>
              <a:ext uri="{FF2B5EF4-FFF2-40B4-BE49-F238E27FC236}">
                <a16:creationId xmlns:a16="http://schemas.microsoft.com/office/drawing/2014/main" id="{2219A0E8-313C-42F7-B872-5113D36667D5}"/>
              </a:ext>
            </a:extLst>
          </p:cNvPr>
          <p:cNvGrpSpPr/>
          <p:nvPr/>
        </p:nvGrpSpPr>
        <p:grpSpPr>
          <a:xfrm>
            <a:off x="10357891" y="1894792"/>
            <a:ext cx="279131" cy="587307"/>
            <a:chOff x="2790219" y="3561160"/>
            <a:chExt cx="279131" cy="587307"/>
          </a:xfrm>
        </p:grpSpPr>
        <p:sp>
          <p:nvSpPr>
            <p:cNvPr id="19" name="Down Arrow 12">
              <a:extLst>
                <a:ext uri="{FF2B5EF4-FFF2-40B4-BE49-F238E27FC236}">
                  <a16:creationId xmlns:a16="http://schemas.microsoft.com/office/drawing/2014/main" id="{FCAF3C0D-8BC5-44CD-BF94-A2F2135A845B}"/>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AB7C97A0-0DA3-4210-9635-0E58F7347EE2}"/>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47" name="Table 46">
            <a:extLst>
              <a:ext uri="{FF2B5EF4-FFF2-40B4-BE49-F238E27FC236}">
                <a16:creationId xmlns:a16="http://schemas.microsoft.com/office/drawing/2014/main" id="{1DBD1B23-2CA2-4973-A96A-726CEFCBE0D9}"/>
              </a:ext>
            </a:extLst>
          </p:cNvPr>
          <p:cNvGraphicFramePr>
            <a:graphicFrameLocks noGrp="1"/>
          </p:cNvGraphicFramePr>
          <p:nvPr>
            <p:extLst>
              <p:ext uri="{D42A27DB-BD31-4B8C-83A1-F6EECF244321}">
                <p14:modId xmlns:p14="http://schemas.microsoft.com/office/powerpoint/2010/main" val="755298689"/>
              </p:ext>
            </p:extLst>
          </p:nvPr>
        </p:nvGraphicFramePr>
        <p:xfrm>
          <a:off x="6797814" y="2456810"/>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573430">
                  <a:extLst>
                    <a:ext uri="{9D8B030D-6E8A-4147-A177-3AD203B41FA5}">
                      <a16:colId xmlns:a16="http://schemas.microsoft.com/office/drawing/2014/main" val="20006"/>
                    </a:ext>
                  </a:extLst>
                </a:gridCol>
                <a:gridCol w="663566">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48" name="Table 47">
            <a:extLst>
              <a:ext uri="{FF2B5EF4-FFF2-40B4-BE49-F238E27FC236}">
                <a16:creationId xmlns:a16="http://schemas.microsoft.com/office/drawing/2014/main" id="{BF4F3111-AFB4-46EC-8FEF-F39E273E2451}"/>
              </a:ext>
            </a:extLst>
          </p:cNvPr>
          <p:cNvGraphicFramePr>
            <a:graphicFrameLocks noGrp="1"/>
          </p:cNvGraphicFramePr>
          <p:nvPr>
            <p:extLst>
              <p:ext uri="{D42A27DB-BD31-4B8C-83A1-F6EECF244321}">
                <p14:modId xmlns:p14="http://schemas.microsoft.com/office/powerpoint/2010/main" val="3084415546"/>
              </p:ext>
            </p:extLst>
          </p:nvPr>
        </p:nvGraphicFramePr>
        <p:xfrm>
          <a:off x="753181" y="4111439"/>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573430">
                  <a:extLst>
                    <a:ext uri="{9D8B030D-6E8A-4147-A177-3AD203B41FA5}">
                      <a16:colId xmlns:a16="http://schemas.microsoft.com/office/drawing/2014/main" val="20006"/>
                    </a:ext>
                  </a:extLst>
                </a:gridCol>
                <a:gridCol w="663566">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49" name="Group 48">
            <a:extLst>
              <a:ext uri="{FF2B5EF4-FFF2-40B4-BE49-F238E27FC236}">
                <a16:creationId xmlns:a16="http://schemas.microsoft.com/office/drawing/2014/main" id="{42F28BBF-8E28-4AAE-9B0C-E57435CE0763}"/>
              </a:ext>
            </a:extLst>
          </p:cNvPr>
          <p:cNvGrpSpPr/>
          <p:nvPr/>
        </p:nvGrpSpPr>
        <p:grpSpPr>
          <a:xfrm>
            <a:off x="3742184" y="3529081"/>
            <a:ext cx="464138" cy="582358"/>
            <a:chOff x="1762268" y="3573884"/>
            <a:chExt cx="464138" cy="582358"/>
          </a:xfrm>
        </p:grpSpPr>
        <p:sp>
          <p:nvSpPr>
            <p:cNvPr id="50" name="Down Arrow 11">
              <a:extLst>
                <a:ext uri="{FF2B5EF4-FFF2-40B4-BE49-F238E27FC236}">
                  <a16:creationId xmlns:a16="http://schemas.microsoft.com/office/drawing/2014/main" id="{FE1128F5-C33D-4262-BCE6-DB9F1695DBCB}"/>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8ED720BE-A1D9-4995-AAED-CF7E2D6F7D68}"/>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52" name="Group 51">
            <a:extLst>
              <a:ext uri="{FF2B5EF4-FFF2-40B4-BE49-F238E27FC236}">
                <a16:creationId xmlns:a16="http://schemas.microsoft.com/office/drawing/2014/main" id="{8E5C3DA5-0142-49D3-AABA-E242AE6C167F}"/>
              </a:ext>
            </a:extLst>
          </p:cNvPr>
          <p:cNvGrpSpPr/>
          <p:nvPr/>
        </p:nvGrpSpPr>
        <p:grpSpPr>
          <a:xfrm>
            <a:off x="4977238" y="3524132"/>
            <a:ext cx="279131" cy="587307"/>
            <a:chOff x="2790219" y="3561160"/>
            <a:chExt cx="279131" cy="587307"/>
          </a:xfrm>
        </p:grpSpPr>
        <p:sp>
          <p:nvSpPr>
            <p:cNvPr id="53" name="Down Arrow 12">
              <a:extLst>
                <a:ext uri="{FF2B5EF4-FFF2-40B4-BE49-F238E27FC236}">
                  <a16:creationId xmlns:a16="http://schemas.microsoft.com/office/drawing/2014/main" id="{09221C55-B4FF-4EDD-ABAF-C06E93D7DA89}"/>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0E3009AF-9112-43E4-A732-B9F454B46154}"/>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56" name="Arrow: Right 55">
            <a:extLst>
              <a:ext uri="{FF2B5EF4-FFF2-40B4-BE49-F238E27FC236}">
                <a16:creationId xmlns:a16="http://schemas.microsoft.com/office/drawing/2014/main" id="{73AA3AC5-93B5-4C3F-945E-1FB7E14EAC75}"/>
              </a:ext>
            </a:extLst>
          </p:cNvPr>
          <p:cNvSpPr/>
          <p:nvPr/>
        </p:nvSpPr>
        <p:spPr>
          <a:xfrm>
            <a:off x="5571093" y="4226244"/>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7" name="Table 56">
            <a:extLst>
              <a:ext uri="{FF2B5EF4-FFF2-40B4-BE49-F238E27FC236}">
                <a16:creationId xmlns:a16="http://schemas.microsoft.com/office/drawing/2014/main" id="{5C7BC911-F190-48D4-8C5E-4158AA6FD9FE}"/>
              </a:ext>
            </a:extLst>
          </p:cNvPr>
          <p:cNvGraphicFramePr>
            <a:graphicFrameLocks noGrp="1"/>
          </p:cNvGraphicFramePr>
          <p:nvPr>
            <p:extLst>
              <p:ext uri="{D42A27DB-BD31-4B8C-83A1-F6EECF244321}">
                <p14:modId xmlns:p14="http://schemas.microsoft.com/office/powerpoint/2010/main" val="1301361293"/>
              </p:ext>
            </p:extLst>
          </p:nvPr>
        </p:nvGraphicFramePr>
        <p:xfrm>
          <a:off x="6562921" y="4064740"/>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573430">
                  <a:extLst>
                    <a:ext uri="{9D8B030D-6E8A-4147-A177-3AD203B41FA5}">
                      <a16:colId xmlns:a16="http://schemas.microsoft.com/office/drawing/2014/main" val="20006"/>
                    </a:ext>
                  </a:extLst>
                </a:gridCol>
                <a:gridCol w="663566">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58" name="Group 57">
            <a:extLst>
              <a:ext uri="{FF2B5EF4-FFF2-40B4-BE49-F238E27FC236}">
                <a16:creationId xmlns:a16="http://schemas.microsoft.com/office/drawing/2014/main" id="{4A76F584-38BA-4077-A22C-857F82835434}"/>
              </a:ext>
            </a:extLst>
          </p:cNvPr>
          <p:cNvGrpSpPr/>
          <p:nvPr/>
        </p:nvGrpSpPr>
        <p:grpSpPr>
          <a:xfrm>
            <a:off x="9542822" y="3439696"/>
            <a:ext cx="464138" cy="582358"/>
            <a:chOff x="1762268" y="3573884"/>
            <a:chExt cx="464138" cy="582358"/>
          </a:xfrm>
        </p:grpSpPr>
        <p:sp>
          <p:nvSpPr>
            <p:cNvPr id="59" name="Down Arrow 11">
              <a:extLst>
                <a:ext uri="{FF2B5EF4-FFF2-40B4-BE49-F238E27FC236}">
                  <a16:creationId xmlns:a16="http://schemas.microsoft.com/office/drawing/2014/main" id="{0C3508B7-50FE-420E-B886-F2B76C92C8E0}"/>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75375D59-BAF8-476A-806C-BB8D7C5F7877}"/>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61" name="Group 60">
            <a:extLst>
              <a:ext uri="{FF2B5EF4-FFF2-40B4-BE49-F238E27FC236}">
                <a16:creationId xmlns:a16="http://schemas.microsoft.com/office/drawing/2014/main" id="{061C54AE-033A-4F74-8061-36A62097C461}"/>
              </a:ext>
            </a:extLst>
          </p:cNvPr>
          <p:cNvGrpSpPr/>
          <p:nvPr/>
        </p:nvGrpSpPr>
        <p:grpSpPr>
          <a:xfrm>
            <a:off x="10783989" y="3434747"/>
            <a:ext cx="279131" cy="587307"/>
            <a:chOff x="2790219" y="3561160"/>
            <a:chExt cx="279131" cy="587307"/>
          </a:xfrm>
        </p:grpSpPr>
        <p:sp>
          <p:nvSpPr>
            <p:cNvPr id="62" name="Down Arrow 12">
              <a:extLst>
                <a:ext uri="{FF2B5EF4-FFF2-40B4-BE49-F238E27FC236}">
                  <a16:creationId xmlns:a16="http://schemas.microsoft.com/office/drawing/2014/main" id="{A7E723F7-66AC-4E61-A7F8-D0E916032763}"/>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7FA5C311-D390-46E7-BA67-DAA3B2BD4E7F}"/>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64" name="TextBox 63">
            <a:extLst>
              <a:ext uri="{FF2B5EF4-FFF2-40B4-BE49-F238E27FC236}">
                <a16:creationId xmlns:a16="http://schemas.microsoft.com/office/drawing/2014/main" id="{539CC339-8CEB-47D0-9E48-5090D2089125}"/>
              </a:ext>
            </a:extLst>
          </p:cNvPr>
          <p:cNvSpPr txBox="1"/>
          <p:nvPr/>
        </p:nvSpPr>
        <p:spPr>
          <a:xfrm>
            <a:off x="5222389" y="3327025"/>
            <a:ext cx="2862147"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54  </a:t>
            </a:r>
            <a:r>
              <a:rPr lang="en-US" sz="1600" dirty="0">
                <a:solidFill>
                  <a:srgbClr val="C00000"/>
                </a:solidFill>
                <a:latin typeface="Times New Roman" panose="02020603050405020304" pitchFamily="18" charset="0"/>
                <a:cs typeface="Times New Roman" panose="02020603050405020304" pitchFamily="18" charset="0"/>
              </a:rPr>
              <a:t>&lt;  63</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65" name="TextBox 64">
            <a:extLst>
              <a:ext uri="{FF2B5EF4-FFF2-40B4-BE49-F238E27FC236}">
                <a16:creationId xmlns:a16="http://schemas.microsoft.com/office/drawing/2014/main" id="{54DDA1F0-E806-44FB-8EF1-11CC6AC5A8AB}"/>
              </a:ext>
            </a:extLst>
          </p:cNvPr>
          <p:cNvSpPr txBox="1"/>
          <p:nvPr/>
        </p:nvSpPr>
        <p:spPr>
          <a:xfrm>
            <a:off x="2680013" y="5629435"/>
            <a:ext cx="5521595" cy="338554"/>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After pass-6, the sixth smallest element is in the sixth  position</a:t>
            </a:r>
          </a:p>
        </p:txBody>
      </p:sp>
      <p:sp>
        <p:nvSpPr>
          <p:cNvPr id="4" name="Footer Placeholder 3">
            <a:extLst>
              <a:ext uri="{FF2B5EF4-FFF2-40B4-BE49-F238E27FC236}">
                <a16:creationId xmlns:a16="http://schemas.microsoft.com/office/drawing/2014/main" id="{F7D39CA2-D791-45D8-98C3-209B77FD14D2}"/>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255EED81-4C65-4C1C-A334-C4FAD48122F8}"/>
              </a:ext>
            </a:extLst>
          </p:cNvPr>
          <p:cNvSpPr>
            <a:spLocks noGrp="1"/>
          </p:cNvSpPr>
          <p:nvPr>
            <p:ph type="sldNum" sz="quarter" idx="12"/>
          </p:nvPr>
        </p:nvSpPr>
        <p:spPr/>
        <p:txBody>
          <a:bodyPr/>
          <a:lstStyle/>
          <a:p>
            <a:fld id="{11B1A458-33C9-4BF4-B91A-A10851AC5830}" type="slidenum">
              <a:rPr lang="en-IN" smtClean="0"/>
              <a:t>36</a:t>
            </a:fld>
            <a:endParaRPr lang="en-IN"/>
          </a:p>
        </p:txBody>
      </p:sp>
    </p:spTree>
    <p:extLst>
      <p:ext uri="{BB962C8B-B14F-4D97-AF65-F5344CB8AC3E}">
        <p14:creationId xmlns:p14="http://schemas.microsoft.com/office/powerpoint/2010/main" val="305090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00"/>
                                        <p:tgtEl>
                                          <p:spTgt spid="80"/>
                                        </p:tgtEl>
                                      </p:cBhvr>
                                    </p:animEffect>
                                  </p:childTnLst>
                                </p:cTn>
                              </p:par>
                              <p:par>
                                <p:cTn id="8" presetID="22" presetClass="entr" presetSubtype="4"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500"/>
                                        <p:tgtEl>
                                          <p:spTgt spid="81"/>
                                        </p:tgtEl>
                                      </p:cBhvr>
                                    </p:animEffect>
                                  </p:childTnLst>
                                </p:cTn>
                              </p:par>
                              <p:par>
                                <p:cTn id="11" presetID="22" presetClass="entr" presetSubtype="4"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down)">
                                      <p:cBhvr>
                                        <p:cTn id="13" dur="500"/>
                                        <p:tgtEl>
                                          <p:spTgt spid="8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down)">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down)">
                                      <p:cBhvr>
                                        <p:cTn id="39" dur="500"/>
                                        <p:tgtEl>
                                          <p:spTgt spid="48"/>
                                        </p:tgtEl>
                                      </p:cBhvr>
                                    </p:animEffect>
                                  </p:childTnLst>
                                </p:cTn>
                              </p:par>
                              <p:par>
                                <p:cTn id="40" presetID="22" presetClass="entr" presetSubtype="4"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down)">
                                      <p:cBhvr>
                                        <p:cTn id="42" dur="500"/>
                                        <p:tgtEl>
                                          <p:spTgt spid="49"/>
                                        </p:tgtEl>
                                      </p:cBhvr>
                                    </p:animEffect>
                                  </p:childTnLst>
                                </p:cTn>
                              </p:par>
                              <p:par>
                                <p:cTn id="43" presetID="2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down)">
                                      <p:cBhvr>
                                        <p:cTn id="50" dur="500"/>
                                        <p:tgtEl>
                                          <p:spTgt spid="5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wipe(down)">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wipe(down)">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wipe(down)">
                                      <p:cBhvr>
                                        <p:cTn id="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3" grpId="0" animBg="1"/>
      <p:bldP spid="56" grpId="0" animBg="1"/>
      <p:bldP spid="64" grpId="0"/>
      <p:bldP spid="6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759" y="95628"/>
            <a:ext cx="7996335" cy="454316"/>
          </a:xfrm>
        </p:spPr>
        <p:txBody>
          <a:bodyPr>
            <a:noAutofit/>
          </a:bodyPr>
          <a:lstStyle/>
          <a:p>
            <a:pPr algn="ctr"/>
            <a:r>
              <a:rPr lang="en-US" sz="3600" dirty="0">
                <a:latin typeface="Times New Roman" panose="02020603050405020304" pitchFamily="18" charset="0"/>
                <a:cs typeface="Times New Roman" panose="02020603050405020304" pitchFamily="18" charset="0"/>
              </a:rPr>
              <a:t>Selection Sort - Example</a:t>
            </a:r>
          </a:p>
        </p:txBody>
      </p:sp>
      <p:sp>
        <p:nvSpPr>
          <p:cNvPr id="3" name="TextBox 2">
            <a:extLst>
              <a:ext uri="{FF2B5EF4-FFF2-40B4-BE49-F238E27FC236}">
                <a16:creationId xmlns:a16="http://schemas.microsoft.com/office/drawing/2014/main" id="{2CDB069C-1487-4B57-B651-5EA35DA616D3}"/>
              </a:ext>
            </a:extLst>
          </p:cNvPr>
          <p:cNvSpPr txBox="1"/>
          <p:nvPr/>
        </p:nvSpPr>
        <p:spPr>
          <a:xfrm>
            <a:off x="564172" y="660693"/>
            <a:ext cx="1149974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Pass-7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Bring the seventh smallest element into position seven by comparing the seventh element with the remaining elements, if you found any smaller element than the seventh element  then swap both of them, after end of the seventh pass the seventh smallest element will come to the seventh place </a:t>
            </a:r>
          </a:p>
        </p:txBody>
      </p:sp>
      <p:graphicFrame>
        <p:nvGraphicFramePr>
          <p:cNvPr id="80" name="Table 79">
            <a:extLst>
              <a:ext uri="{FF2B5EF4-FFF2-40B4-BE49-F238E27FC236}">
                <a16:creationId xmlns:a16="http://schemas.microsoft.com/office/drawing/2014/main" id="{F9E190C2-6839-416A-9B11-F20F37974D00}"/>
              </a:ext>
            </a:extLst>
          </p:cNvPr>
          <p:cNvGraphicFramePr>
            <a:graphicFrameLocks noGrp="1"/>
          </p:cNvGraphicFramePr>
          <p:nvPr>
            <p:extLst>
              <p:ext uri="{D42A27DB-BD31-4B8C-83A1-F6EECF244321}">
                <p14:modId xmlns:p14="http://schemas.microsoft.com/office/powerpoint/2010/main" val="1562588164"/>
              </p:ext>
            </p:extLst>
          </p:nvPr>
        </p:nvGraphicFramePr>
        <p:xfrm>
          <a:off x="753181" y="2377467"/>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573430">
                  <a:extLst>
                    <a:ext uri="{9D8B030D-6E8A-4147-A177-3AD203B41FA5}">
                      <a16:colId xmlns:a16="http://schemas.microsoft.com/office/drawing/2014/main" val="20006"/>
                    </a:ext>
                  </a:extLst>
                </a:gridCol>
                <a:gridCol w="663566">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pSp>
        <p:nvGrpSpPr>
          <p:cNvPr id="81" name="Group 80">
            <a:extLst>
              <a:ext uri="{FF2B5EF4-FFF2-40B4-BE49-F238E27FC236}">
                <a16:creationId xmlns:a16="http://schemas.microsoft.com/office/drawing/2014/main" id="{B8377397-E097-4D5E-9831-7E8F6BEF4034}"/>
              </a:ext>
            </a:extLst>
          </p:cNvPr>
          <p:cNvGrpSpPr/>
          <p:nvPr/>
        </p:nvGrpSpPr>
        <p:grpSpPr>
          <a:xfrm>
            <a:off x="4307060" y="1770952"/>
            <a:ext cx="464138" cy="582358"/>
            <a:chOff x="1762268" y="3573884"/>
            <a:chExt cx="464138" cy="582358"/>
          </a:xfrm>
        </p:grpSpPr>
        <p:sp>
          <p:nvSpPr>
            <p:cNvPr id="82" name="Down Arrow 11">
              <a:extLst>
                <a:ext uri="{FF2B5EF4-FFF2-40B4-BE49-F238E27FC236}">
                  <a16:creationId xmlns:a16="http://schemas.microsoft.com/office/drawing/2014/main" id="{3FF9F9A0-D1F6-43BF-9757-C3FB359E4081}"/>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EF4B6DEB-6879-4ADF-82A8-DB5214B9DB19}"/>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85" name="Group 84">
            <a:extLst>
              <a:ext uri="{FF2B5EF4-FFF2-40B4-BE49-F238E27FC236}">
                <a16:creationId xmlns:a16="http://schemas.microsoft.com/office/drawing/2014/main" id="{92E5378F-1DB9-49EF-BA78-A1F386AD7482}"/>
              </a:ext>
            </a:extLst>
          </p:cNvPr>
          <p:cNvGrpSpPr/>
          <p:nvPr/>
        </p:nvGrpSpPr>
        <p:grpSpPr>
          <a:xfrm>
            <a:off x="5012690" y="1782582"/>
            <a:ext cx="279131" cy="587307"/>
            <a:chOff x="2790219" y="3561160"/>
            <a:chExt cx="279131" cy="587307"/>
          </a:xfrm>
        </p:grpSpPr>
        <p:sp>
          <p:nvSpPr>
            <p:cNvPr id="86" name="Down Arrow 12">
              <a:extLst>
                <a:ext uri="{FF2B5EF4-FFF2-40B4-BE49-F238E27FC236}">
                  <a16:creationId xmlns:a16="http://schemas.microsoft.com/office/drawing/2014/main" id="{2D7F29B9-5EE2-47EA-9A2E-571E34C63B16}"/>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FEB5CB47-2BF2-4DC5-8428-D82374504BAF}"/>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sp>
        <p:nvSpPr>
          <p:cNvPr id="54" name="TextBox 53">
            <a:extLst>
              <a:ext uri="{FF2B5EF4-FFF2-40B4-BE49-F238E27FC236}">
                <a16:creationId xmlns:a16="http://schemas.microsoft.com/office/drawing/2014/main" id="{3B95DAC2-B791-488F-9E48-788964215C39}"/>
              </a:ext>
            </a:extLst>
          </p:cNvPr>
          <p:cNvSpPr txBox="1"/>
          <p:nvPr/>
        </p:nvSpPr>
        <p:spPr>
          <a:xfrm>
            <a:off x="5440810" y="1686275"/>
            <a:ext cx="2862147"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Is</a:t>
            </a:r>
            <a:r>
              <a:rPr lang="en-US" sz="1600" dirty="0">
                <a:solidFill>
                  <a:srgbClr val="00B0F0"/>
                </a:solidFill>
                <a:latin typeface="Times New Roman" panose="02020603050405020304" pitchFamily="18" charset="0"/>
                <a:cs typeface="Times New Roman" panose="02020603050405020304" pitchFamily="18" charset="0"/>
              </a:rPr>
              <a:t>  63  </a:t>
            </a:r>
            <a:r>
              <a:rPr lang="en-US" sz="1600" dirty="0">
                <a:solidFill>
                  <a:srgbClr val="C00000"/>
                </a:solidFill>
                <a:latin typeface="Times New Roman" panose="02020603050405020304" pitchFamily="18" charset="0"/>
                <a:cs typeface="Times New Roman" panose="02020603050405020304" pitchFamily="18" charset="0"/>
              </a:rPr>
              <a:t>&lt; 87 </a:t>
            </a:r>
            <a:r>
              <a:rPr lang="en-US" sz="1600" dirty="0">
                <a:solidFill>
                  <a:srgbClr val="FFC000"/>
                </a:solidFill>
                <a:latin typeface="Times New Roman" panose="02020603050405020304" pitchFamily="18" charset="0"/>
                <a:cs typeface="Times New Roman" panose="02020603050405020304" pitchFamily="18" charset="0"/>
              </a:rPr>
              <a:t>?</a:t>
            </a:r>
            <a:r>
              <a:rPr lang="en-US" sz="1600" dirty="0">
                <a:solidFill>
                  <a:srgbClr val="C00000"/>
                </a:solidFill>
                <a:latin typeface="Times New Roman" panose="02020603050405020304" pitchFamily="18" charset="0"/>
                <a:cs typeface="Times New Roman" panose="02020603050405020304" pitchFamily="18" charset="0"/>
              </a:rPr>
              <a:t> </a:t>
            </a:r>
          </a:p>
          <a:p>
            <a:r>
              <a:rPr lang="en-US" sz="1600" dirty="0">
                <a:solidFill>
                  <a:srgbClr val="C00000"/>
                </a:solidFill>
                <a:latin typeface="Times New Roman" panose="02020603050405020304" pitchFamily="18" charset="0"/>
                <a:cs typeface="Times New Roman" panose="02020603050405020304" pitchFamily="18" charset="0"/>
              </a:rPr>
              <a:t>Yes.  Swapping required</a:t>
            </a:r>
          </a:p>
        </p:txBody>
      </p:sp>
      <p:sp>
        <p:nvSpPr>
          <p:cNvPr id="13" name="Arrow: Right 12">
            <a:extLst>
              <a:ext uri="{FF2B5EF4-FFF2-40B4-BE49-F238E27FC236}">
                <a16:creationId xmlns:a16="http://schemas.microsoft.com/office/drawing/2014/main" id="{5BEBF65D-3784-4244-8475-510A4844D8CE}"/>
              </a:ext>
            </a:extLst>
          </p:cNvPr>
          <p:cNvSpPr/>
          <p:nvPr/>
        </p:nvSpPr>
        <p:spPr>
          <a:xfrm>
            <a:off x="5807141" y="2540319"/>
            <a:ext cx="7557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EB1BECCC-6350-4C4B-8A67-3B7D6949562B}"/>
              </a:ext>
            </a:extLst>
          </p:cNvPr>
          <p:cNvGrpSpPr/>
          <p:nvPr/>
        </p:nvGrpSpPr>
        <p:grpSpPr>
          <a:xfrm>
            <a:off x="10377617" y="1849029"/>
            <a:ext cx="464138" cy="582358"/>
            <a:chOff x="1762268" y="3573884"/>
            <a:chExt cx="464138" cy="582358"/>
          </a:xfrm>
        </p:grpSpPr>
        <p:sp>
          <p:nvSpPr>
            <p:cNvPr id="16" name="Down Arrow 11">
              <a:extLst>
                <a:ext uri="{FF2B5EF4-FFF2-40B4-BE49-F238E27FC236}">
                  <a16:creationId xmlns:a16="http://schemas.microsoft.com/office/drawing/2014/main" id="{A0B29BC3-2F5F-412F-8386-FACB75E0C26F}"/>
                </a:ext>
              </a:extLst>
            </p:cNvPr>
            <p:cNvSpPr/>
            <p:nvPr/>
          </p:nvSpPr>
          <p:spPr>
            <a:xfrm>
              <a:off x="1774815" y="3898664"/>
              <a:ext cx="193184" cy="257578"/>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01B3C1C-9E85-4710-B528-56890C27D6A3}"/>
                </a:ext>
              </a:extLst>
            </p:cNvPr>
            <p:cNvSpPr txBox="1"/>
            <p:nvPr/>
          </p:nvSpPr>
          <p:spPr>
            <a:xfrm>
              <a:off x="1762268" y="3573884"/>
              <a:ext cx="464138" cy="369332"/>
            </a:xfrm>
            <a:prstGeom prst="rect">
              <a:avLst/>
            </a:prstGeom>
            <a:noFill/>
          </p:spPr>
          <p:txBody>
            <a:bodyPr wrap="square" rtlCol="0">
              <a:spAutoFit/>
            </a:bodyPr>
            <a:lstStyle/>
            <a:p>
              <a:r>
                <a:rPr lang="en-US" dirty="0" err="1">
                  <a:solidFill>
                    <a:srgbClr val="FFC000"/>
                  </a:solidFill>
                </a:rPr>
                <a:t>i</a:t>
              </a:r>
              <a:endParaRPr lang="en-US" dirty="0">
                <a:solidFill>
                  <a:srgbClr val="FFC000"/>
                </a:solidFill>
              </a:endParaRPr>
            </a:p>
          </p:txBody>
        </p:sp>
      </p:grpSp>
      <p:grpSp>
        <p:nvGrpSpPr>
          <p:cNvPr id="18" name="Group 17">
            <a:extLst>
              <a:ext uri="{FF2B5EF4-FFF2-40B4-BE49-F238E27FC236}">
                <a16:creationId xmlns:a16="http://schemas.microsoft.com/office/drawing/2014/main" id="{2219A0E8-313C-42F7-B872-5113D36667D5}"/>
              </a:ext>
            </a:extLst>
          </p:cNvPr>
          <p:cNvGrpSpPr/>
          <p:nvPr/>
        </p:nvGrpSpPr>
        <p:grpSpPr>
          <a:xfrm>
            <a:off x="10992373" y="1818657"/>
            <a:ext cx="279131" cy="587307"/>
            <a:chOff x="2790219" y="3561160"/>
            <a:chExt cx="279131" cy="587307"/>
          </a:xfrm>
        </p:grpSpPr>
        <p:sp>
          <p:nvSpPr>
            <p:cNvPr id="19" name="Down Arrow 12">
              <a:extLst>
                <a:ext uri="{FF2B5EF4-FFF2-40B4-BE49-F238E27FC236}">
                  <a16:creationId xmlns:a16="http://schemas.microsoft.com/office/drawing/2014/main" id="{FCAF3C0D-8BC5-44CD-BF94-A2F2135A845B}"/>
                </a:ext>
              </a:extLst>
            </p:cNvPr>
            <p:cNvSpPr/>
            <p:nvPr/>
          </p:nvSpPr>
          <p:spPr>
            <a:xfrm>
              <a:off x="2809066" y="3890889"/>
              <a:ext cx="193184" cy="257578"/>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AB7C97A0-0DA3-4210-9635-0E58F7347EE2}"/>
                </a:ext>
              </a:extLst>
            </p:cNvPr>
            <p:cNvSpPr txBox="1"/>
            <p:nvPr/>
          </p:nvSpPr>
          <p:spPr>
            <a:xfrm>
              <a:off x="2790219" y="3561160"/>
              <a:ext cx="279131" cy="369332"/>
            </a:xfrm>
            <a:prstGeom prst="rect">
              <a:avLst/>
            </a:prstGeom>
            <a:noFill/>
          </p:spPr>
          <p:txBody>
            <a:bodyPr wrap="square" rtlCol="0">
              <a:spAutoFit/>
            </a:bodyPr>
            <a:lstStyle/>
            <a:p>
              <a:r>
                <a:rPr lang="en-US" dirty="0">
                  <a:solidFill>
                    <a:srgbClr val="0070C0"/>
                  </a:solidFill>
                </a:rPr>
                <a:t>j</a:t>
              </a:r>
            </a:p>
          </p:txBody>
        </p:sp>
      </p:grpSp>
      <p:graphicFrame>
        <p:nvGraphicFramePr>
          <p:cNvPr id="47" name="Table 46">
            <a:extLst>
              <a:ext uri="{FF2B5EF4-FFF2-40B4-BE49-F238E27FC236}">
                <a16:creationId xmlns:a16="http://schemas.microsoft.com/office/drawing/2014/main" id="{1DBD1B23-2CA2-4973-A96A-726CEFCBE0D9}"/>
              </a:ext>
            </a:extLst>
          </p:cNvPr>
          <p:cNvGraphicFramePr>
            <a:graphicFrameLocks noGrp="1"/>
          </p:cNvGraphicFramePr>
          <p:nvPr>
            <p:extLst>
              <p:ext uri="{D42A27DB-BD31-4B8C-83A1-F6EECF244321}">
                <p14:modId xmlns:p14="http://schemas.microsoft.com/office/powerpoint/2010/main" val="2173678675"/>
              </p:ext>
            </p:extLst>
          </p:nvPr>
        </p:nvGraphicFramePr>
        <p:xfrm>
          <a:off x="6797814" y="2456810"/>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573430">
                  <a:extLst>
                    <a:ext uri="{9D8B030D-6E8A-4147-A177-3AD203B41FA5}">
                      <a16:colId xmlns:a16="http://schemas.microsoft.com/office/drawing/2014/main" val="20006"/>
                    </a:ext>
                  </a:extLst>
                </a:gridCol>
                <a:gridCol w="663566">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5" name="TextBox 64">
            <a:extLst>
              <a:ext uri="{FF2B5EF4-FFF2-40B4-BE49-F238E27FC236}">
                <a16:creationId xmlns:a16="http://schemas.microsoft.com/office/drawing/2014/main" id="{54DDA1F0-E806-44FB-8EF1-11CC6AC5A8AB}"/>
              </a:ext>
            </a:extLst>
          </p:cNvPr>
          <p:cNvSpPr txBox="1"/>
          <p:nvPr/>
        </p:nvSpPr>
        <p:spPr>
          <a:xfrm>
            <a:off x="745607" y="3383336"/>
            <a:ext cx="6961479" cy="338554"/>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After pass-7, the seventh smallest element is in the seventh position</a:t>
            </a:r>
          </a:p>
        </p:txBody>
      </p:sp>
      <p:graphicFrame>
        <p:nvGraphicFramePr>
          <p:cNvPr id="37" name="Table 36">
            <a:extLst>
              <a:ext uri="{FF2B5EF4-FFF2-40B4-BE49-F238E27FC236}">
                <a16:creationId xmlns:a16="http://schemas.microsoft.com/office/drawing/2014/main" id="{C504CB2E-FF7B-4383-9777-960FDC8E6EC7}"/>
              </a:ext>
            </a:extLst>
          </p:cNvPr>
          <p:cNvGraphicFramePr>
            <a:graphicFrameLocks noGrp="1"/>
          </p:cNvGraphicFramePr>
          <p:nvPr>
            <p:extLst>
              <p:ext uri="{D42A27DB-BD31-4B8C-83A1-F6EECF244321}">
                <p14:modId xmlns:p14="http://schemas.microsoft.com/office/powerpoint/2010/main" val="1851819690"/>
              </p:ext>
            </p:extLst>
          </p:nvPr>
        </p:nvGraphicFramePr>
        <p:xfrm>
          <a:off x="2807626" y="4305696"/>
          <a:ext cx="4641005" cy="736600"/>
        </p:xfrm>
        <a:graphic>
          <a:graphicData uri="http://schemas.openxmlformats.org/drawingml/2006/table">
            <a:tbl>
              <a:tblPr firstRow="1" bandRow="1">
                <a:tableStyleId>{5940675A-B579-460E-94D1-54222C63F5DA}</a:tableStyleId>
              </a:tblPr>
              <a:tblGrid>
                <a:gridCol w="543243">
                  <a:extLst>
                    <a:ext uri="{9D8B030D-6E8A-4147-A177-3AD203B41FA5}">
                      <a16:colId xmlns:a16="http://schemas.microsoft.com/office/drawing/2014/main" val="20000"/>
                    </a:ext>
                  </a:extLst>
                </a:gridCol>
                <a:gridCol w="525976">
                  <a:extLst>
                    <a:ext uri="{9D8B030D-6E8A-4147-A177-3AD203B41FA5}">
                      <a16:colId xmlns:a16="http://schemas.microsoft.com/office/drawing/2014/main" val="20001"/>
                    </a:ext>
                  </a:extLst>
                </a:gridCol>
                <a:gridCol w="571818">
                  <a:extLst>
                    <a:ext uri="{9D8B030D-6E8A-4147-A177-3AD203B41FA5}">
                      <a16:colId xmlns:a16="http://schemas.microsoft.com/office/drawing/2014/main" val="20002"/>
                    </a:ext>
                  </a:extLst>
                </a:gridCol>
                <a:gridCol w="572237">
                  <a:extLst>
                    <a:ext uri="{9D8B030D-6E8A-4147-A177-3AD203B41FA5}">
                      <a16:colId xmlns:a16="http://schemas.microsoft.com/office/drawing/2014/main" val="20003"/>
                    </a:ext>
                  </a:extLst>
                </a:gridCol>
                <a:gridCol w="618498">
                  <a:extLst>
                    <a:ext uri="{9D8B030D-6E8A-4147-A177-3AD203B41FA5}">
                      <a16:colId xmlns:a16="http://schemas.microsoft.com/office/drawing/2014/main" val="20004"/>
                    </a:ext>
                  </a:extLst>
                </a:gridCol>
                <a:gridCol w="572237">
                  <a:extLst>
                    <a:ext uri="{9D8B030D-6E8A-4147-A177-3AD203B41FA5}">
                      <a16:colId xmlns:a16="http://schemas.microsoft.com/office/drawing/2014/main" val="20005"/>
                    </a:ext>
                  </a:extLst>
                </a:gridCol>
                <a:gridCol w="573430">
                  <a:extLst>
                    <a:ext uri="{9D8B030D-6E8A-4147-A177-3AD203B41FA5}">
                      <a16:colId xmlns:a16="http://schemas.microsoft.com/office/drawing/2014/main" val="20006"/>
                    </a:ext>
                  </a:extLst>
                </a:gridCol>
                <a:gridCol w="663566">
                  <a:extLst>
                    <a:ext uri="{9D8B030D-6E8A-4147-A177-3AD203B41FA5}">
                      <a16:colId xmlns:a16="http://schemas.microsoft.com/office/drawing/2014/main" val="20007"/>
                    </a:ext>
                  </a:extLst>
                </a:gridCol>
              </a:tblGrid>
              <a:tr h="315474">
                <a:tc>
                  <a:txBody>
                    <a:bodyPr/>
                    <a:lstStyle/>
                    <a:p>
                      <a:pPr marL="0" algn="l" defTabSz="914400" rtl="0" eaLnBrk="1" latinLnBrk="0" hangingPunct="1"/>
                      <a:r>
                        <a:rPr lang="en-US" sz="1800" kern="1200" dirty="0">
                          <a:solidFill>
                            <a:schemeClr val="tx1"/>
                          </a:solidFill>
                          <a:latin typeface="+mn-lt"/>
                          <a:ea typeface="+mn-ea"/>
                          <a:cs typeface="+mn-cs"/>
                        </a:rPr>
                        <a:t> 19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27</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29</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31</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 52</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54</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63</a:t>
                      </a:r>
                    </a:p>
                  </a:txBody>
                  <a:tcPr>
                    <a:lnB w="12700" cap="flat" cmpd="sng" algn="ctr">
                      <a:solidFill>
                        <a:schemeClr val="tx1"/>
                      </a:solidFill>
                      <a:prstDash val="solid"/>
                      <a:round/>
                      <a:headEnd type="none" w="med" len="med"/>
                      <a:tailEnd type="none" w="med" len="med"/>
                    </a:lnB>
                    <a:solidFill>
                      <a:srgbClr val="FFFF00"/>
                    </a:solidFill>
                  </a:tcPr>
                </a:tc>
                <a:tc>
                  <a:txBody>
                    <a:bodyPr/>
                    <a:lstStyle/>
                    <a:p>
                      <a:r>
                        <a:rPr lang="en-US" dirty="0"/>
                        <a:t>87</a:t>
                      </a:r>
                    </a:p>
                  </a:txBody>
                  <a:tcPr>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1" name="TextBox 40">
            <a:extLst>
              <a:ext uri="{FF2B5EF4-FFF2-40B4-BE49-F238E27FC236}">
                <a16:creationId xmlns:a16="http://schemas.microsoft.com/office/drawing/2014/main" id="{A97D2C18-D9C9-46AE-89DA-837E6D8D441E}"/>
              </a:ext>
            </a:extLst>
          </p:cNvPr>
          <p:cNvSpPr txBox="1"/>
          <p:nvPr/>
        </p:nvSpPr>
        <p:spPr>
          <a:xfrm>
            <a:off x="753182" y="4200218"/>
            <a:ext cx="1215578"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Finally</a:t>
            </a:r>
          </a:p>
        </p:txBody>
      </p:sp>
      <p:sp>
        <p:nvSpPr>
          <p:cNvPr id="4" name="Footer Placeholder 3">
            <a:extLst>
              <a:ext uri="{FF2B5EF4-FFF2-40B4-BE49-F238E27FC236}">
                <a16:creationId xmlns:a16="http://schemas.microsoft.com/office/drawing/2014/main" id="{98A22904-FB04-4BC9-B1BF-91833D80B2F6}"/>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D811390C-3589-4380-87F8-B4FD23D52B36}"/>
              </a:ext>
            </a:extLst>
          </p:cNvPr>
          <p:cNvSpPr>
            <a:spLocks noGrp="1"/>
          </p:cNvSpPr>
          <p:nvPr>
            <p:ph type="sldNum" sz="quarter" idx="12"/>
          </p:nvPr>
        </p:nvSpPr>
        <p:spPr/>
        <p:txBody>
          <a:bodyPr/>
          <a:lstStyle/>
          <a:p>
            <a:fld id="{11B1A458-33C9-4BF4-B91A-A10851AC5830}" type="slidenum">
              <a:rPr lang="en-IN" smtClean="0"/>
              <a:t>37</a:t>
            </a:fld>
            <a:endParaRPr lang="en-IN"/>
          </a:p>
        </p:txBody>
      </p:sp>
    </p:spTree>
    <p:extLst>
      <p:ext uri="{BB962C8B-B14F-4D97-AF65-F5344CB8AC3E}">
        <p14:creationId xmlns:p14="http://schemas.microsoft.com/office/powerpoint/2010/main" val="110795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00"/>
                                        <p:tgtEl>
                                          <p:spTgt spid="80"/>
                                        </p:tgtEl>
                                      </p:cBhvr>
                                    </p:animEffect>
                                  </p:childTnLst>
                                </p:cTn>
                              </p:par>
                              <p:par>
                                <p:cTn id="8" presetID="22" presetClass="entr" presetSubtype="4"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500"/>
                                        <p:tgtEl>
                                          <p:spTgt spid="81"/>
                                        </p:tgtEl>
                                      </p:cBhvr>
                                    </p:animEffect>
                                  </p:childTnLst>
                                </p:cTn>
                              </p:par>
                              <p:par>
                                <p:cTn id="11" presetID="22" presetClass="entr" presetSubtype="4"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down)">
                                      <p:cBhvr>
                                        <p:cTn id="13" dur="500"/>
                                        <p:tgtEl>
                                          <p:spTgt spid="8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down)">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par>
                                <p:cTn id="30" presetID="22" presetClass="entr" presetSubtype="4"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down)">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down)">
                                      <p:cBhvr>
                                        <p:cTn id="4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3" grpId="0" animBg="1"/>
      <p:bldP spid="65" grpId="0"/>
      <p:bldP spid="4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7"/>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ALGORITHM - Selection Sort </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199" y="681039"/>
            <a:ext cx="10815735" cy="5495924"/>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Selection_sort</a:t>
            </a:r>
            <a:r>
              <a:rPr lang="en-US" sz="2400" dirty="0">
                <a:latin typeface="Times New Roman" panose="02020603050405020304" pitchFamily="18" charset="0"/>
                <a:cs typeface="Times New Roman" panose="02020603050405020304" pitchFamily="18" charset="0"/>
              </a:rPr>
              <a:t> (Element Type A[],int n)  </a:t>
            </a:r>
            <a:r>
              <a:rPr lang="en-US" sz="2400" b="1"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 Assumption – index starts with 0</a:t>
            </a:r>
          </a:p>
          <a:p>
            <a:pPr marL="342900" indent="-342900">
              <a:buAutoNum type="arabicPeriod"/>
            </a:pPr>
            <a:r>
              <a:rPr lang="en-US" sz="2400" dirty="0">
                <a:latin typeface="Times New Roman" panose="02020603050405020304" pitchFamily="18" charset="0"/>
                <a:cs typeface="Times New Roman" panose="02020603050405020304" pitchFamily="18" charset="0"/>
              </a:rPr>
              <a:t>Set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j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+ 1</a:t>
            </a:r>
          </a:p>
          <a:p>
            <a:pPr marL="342900" indent="-342900">
              <a:buAutoNum type="arabicPeriod"/>
            </a:pPr>
            <a:r>
              <a:rPr lang="en-US" sz="2400" dirty="0">
                <a:latin typeface="Times New Roman" panose="02020603050405020304" pitchFamily="18" charset="0"/>
                <a:cs typeface="Times New Roman" panose="02020603050405020304" pitchFamily="18" charset="0"/>
              </a:rPr>
              <a:t>while(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n-1)                              </a:t>
            </a:r>
            <a:r>
              <a:rPr lang="en-US" sz="2400" dirty="0">
                <a:solidFill>
                  <a:srgbClr val="FFC000"/>
                </a:solidFill>
                <a:latin typeface="Times New Roman" panose="02020603050405020304" pitchFamily="18" charset="0"/>
                <a:cs typeface="Times New Roman" panose="02020603050405020304" pitchFamily="18" charset="0"/>
              </a:rPr>
              <a:t>// Number of passes</a:t>
            </a:r>
          </a:p>
          <a:p>
            <a:pPr marL="800100" lvl="1" indent="-342900">
              <a:buFontTx/>
              <a:buAutoNum type="romanLcPeriod"/>
            </a:pPr>
            <a:r>
              <a:rPr lang="en-US" dirty="0">
                <a:latin typeface="Times New Roman" panose="02020603050405020304" pitchFamily="18" charset="0"/>
                <a:cs typeface="Times New Roman" panose="02020603050405020304" pitchFamily="18" charset="0"/>
              </a:rPr>
              <a:t>set j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a:t>
            </a:r>
            <a:r>
              <a:rPr lang="en-US" dirty="0">
                <a:solidFill>
                  <a:srgbClr val="00B0F0"/>
                </a:solidFill>
                <a:latin typeface="Times New Roman" panose="02020603050405020304" pitchFamily="18" charset="0"/>
                <a:cs typeface="Times New Roman" panose="02020603050405020304" pitchFamily="18" charset="0"/>
              </a:rPr>
              <a:t>/ j starts from the next element of </a:t>
            </a:r>
            <a:r>
              <a:rPr lang="en-US" dirty="0" err="1">
                <a:solidFill>
                  <a:srgbClr val="00B0F0"/>
                </a:solidFill>
                <a:latin typeface="Times New Roman" panose="02020603050405020304" pitchFamily="18" charset="0"/>
                <a:cs typeface="Times New Roman" panose="02020603050405020304" pitchFamily="18" charset="0"/>
              </a:rPr>
              <a:t>i</a:t>
            </a:r>
            <a:endParaRPr lang="en-US" dirty="0">
              <a:solidFill>
                <a:srgbClr val="00B0F0"/>
              </a:solidFill>
              <a:latin typeface="Times New Roman" panose="02020603050405020304" pitchFamily="18" charset="0"/>
              <a:cs typeface="Times New Roman" panose="02020603050405020304" pitchFamily="18" charset="0"/>
            </a:endParaRPr>
          </a:p>
          <a:p>
            <a:pPr marL="800100" lvl="1" indent="-342900">
              <a:buFontTx/>
              <a:buAutoNum type="romanLcPeriod"/>
            </a:pPr>
            <a:r>
              <a:rPr lang="en-US" dirty="0">
                <a:latin typeface="Times New Roman" panose="02020603050405020304" pitchFamily="18" charset="0"/>
                <a:cs typeface="Times New Roman" panose="02020603050405020304" pitchFamily="18" charset="0"/>
              </a:rPr>
              <a:t>while(j  &lt;  n)                      // </a:t>
            </a:r>
            <a:r>
              <a:rPr lang="en-US" dirty="0">
                <a:solidFill>
                  <a:srgbClr val="FFC000"/>
                </a:solidFill>
                <a:latin typeface="Times New Roman" panose="02020603050405020304" pitchFamily="18" charset="0"/>
                <a:cs typeface="Times New Roman" panose="02020603050405020304" pitchFamily="18" charset="0"/>
              </a:rPr>
              <a:t>j go through the </a:t>
            </a:r>
            <a:r>
              <a:rPr lang="en-US" dirty="0" err="1">
                <a:solidFill>
                  <a:srgbClr val="FFC000"/>
                </a:solidFill>
                <a:latin typeface="Times New Roman" panose="02020603050405020304" pitchFamily="18" charset="0"/>
                <a:cs typeface="Times New Roman" panose="02020603050405020304" pitchFamily="18" charset="0"/>
              </a:rPr>
              <a:t>j</a:t>
            </a:r>
            <a:r>
              <a:rPr lang="en-US" baseline="30000" dirty="0" err="1">
                <a:solidFill>
                  <a:srgbClr val="FFC000"/>
                </a:solidFill>
                <a:latin typeface="Times New Roman" panose="02020603050405020304" pitchFamily="18" charset="0"/>
                <a:cs typeface="Times New Roman" panose="02020603050405020304" pitchFamily="18" charset="0"/>
              </a:rPr>
              <a:t>th</a:t>
            </a:r>
            <a:r>
              <a:rPr lang="en-US" dirty="0">
                <a:solidFill>
                  <a:srgbClr val="FFC000"/>
                </a:solidFill>
                <a:latin typeface="Times New Roman" panose="02020603050405020304" pitchFamily="18" charset="0"/>
                <a:cs typeface="Times New Roman" panose="02020603050405020304" pitchFamily="18" charset="0"/>
              </a:rPr>
              <a:t> element to n</a:t>
            </a:r>
            <a:r>
              <a:rPr lang="en-US" baseline="30000" dirty="0">
                <a:solidFill>
                  <a:srgbClr val="FFC000"/>
                </a:solidFill>
                <a:latin typeface="Times New Roman" panose="02020603050405020304" pitchFamily="18" charset="0"/>
                <a:cs typeface="Times New Roman" panose="02020603050405020304" pitchFamily="18" charset="0"/>
              </a:rPr>
              <a:t>th</a:t>
            </a:r>
            <a:r>
              <a:rPr lang="en-US" dirty="0">
                <a:solidFill>
                  <a:srgbClr val="FFC000"/>
                </a:solidFill>
                <a:latin typeface="Times New Roman" panose="02020603050405020304" pitchFamily="18" charset="0"/>
                <a:cs typeface="Times New Roman" panose="02020603050405020304" pitchFamily="18" charset="0"/>
              </a:rPr>
              <a:t> element</a:t>
            </a:r>
          </a:p>
          <a:p>
            <a:pPr marL="1257300" lvl="2" indent="-342900">
              <a:buAutoNum type="romanLcPeriod"/>
            </a:pPr>
            <a:r>
              <a:rPr lang="en-US" sz="2400" dirty="0">
                <a:latin typeface="Times New Roman" panose="02020603050405020304" pitchFamily="18" charset="0"/>
                <a:cs typeface="Times New Roman" panose="02020603050405020304" pitchFamily="18" charset="0"/>
              </a:rPr>
              <a:t>if (A[j] &lt; A[</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if </a:t>
            </a:r>
            <a:r>
              <a:rPr lang="en-US" sz="1800" dirty="0" err="1">
                <a:solidFill>
                  <a:srgbClr val="00B0F0"/>
                </a:solidFill>
                <a:latin typeface="Times New Roman" panose="02020603050405020304" pitchFamily="18" charset="0"/>
                <a:cs typeface="Times New Roman" panose="02020603050405020304" pitchFamily="18" charset="0"/>
              </a:rPr>
              <a:t>i</a:t>
            </a:r>
            <a:r>
              <a:rPr lang="en-US" sz="1800" dirty="0">
                <a:solidFill>
                  <a:srgbClr val="00B0F0"/>
                </a:solidFill>
                <a:latin typeface="Times New Roman" panose="02020603050405020304" pitchFamily="18" charset="0"/>
                <a:cs typeface="Times New Roman" panose="02020603050405020304" pitchFamily="18" charset="0"/>
              </a:rPr>
              <a:t> pointed element is greater than j pointed element, then swap them</a:t>
            </a:r>
          </a:p>
          <a:p>
            <a:pPr marL="1714500" lvl="3" indent="-342900">
              <a:buAutoNum type="romanLcPeriod"/>
            </a:pPr>
            <a:r>
              <a:rPr lang="en-US" sz="2400" dirty="0">
                <a:latin typeface="Times New Roman" panose="02020603050405020304" pitchFamily="18" charset="0"/>
                <a:cs typeface="Times New Roman" panose="02020603050405020304" pitchFamily="18" charset="0"/>
              </a:rPr>
              <a:t>Swap (A[</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A[j])  </a:t>
            </a:r>
          </a:p>
          <a:p>
            <a:pPr marL="1257300" lvl="2" indent="-342900">
              <a:buAutoNum type="romanLcPeriod"/>
            </a:pPr>
            <a:r>
              <a:rPr lang="en-US" sz="2400" dirty="0">
                <a:latin typeface="Times New Roman" panose="02020603050405020304" pitchFamily="18" charset="0"/>
                <a:cs typeface="Times New Roman" panose="02020603050405020304" pitchFamily="18" charset="0"/>
              </a:rPr>
              <a:t>j = j + 1.</a:t>
            </a:r>
          </a:p>
          <a:p>
            <a:pPr marL="800100" lvl="1" indent="-342900">
              <a:buAutoNum type="romanLcPeriod"/>
            </a:pP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a:t>
            </a:r>
            <a:endParaRPr lang="en-US" spc="5" dirty="0">
              <a:latin typeface="Times New Roman" panose="02020603050405020304" pitchFamily="18" charset="0"/>
            </a:endParaRPr>
          </a:p>
          <a:p>
            <a:pPr marL="342900" indent="-342900">
              <a:buAutoNum type="arabicPeriod"/>
            </a:pPr>
            <a:r>
              <a:rPr lang="en-US" sz="2400" spc="5" dirty="0">
                <a:latin typeface="Times New Roman" panose="02020603050405020304" pitchFamily="18" charset="0"/>
                <a:cs typeface="Times New Roman" panose="02020603050405020304" pitchFamily="18" charset="0"/>
              </a:rPr>
              <a:t>Return.</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38</a:t>
            </a:fld>
            <a:endParaRPr lang="en-IN"/>
          </a:p>
        </p:txBody>
      </p:sp>
    </p:spTree>
    <p:extLst>
      <p:ext uri="{BB962C8B-B14F-4D97-AF65-F5344CB8AC3E}">
        <p14:creationId xmlns:p14="http://schemas.microsoft.com/office/powerpoint/2010/main" val="404320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8"/>
            <a:ext cx="10515600" cy="463190"/>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Selection Sort– Time Complexity</a:t>
            </a:r>
            <a:endParaRPr lang="en-IN"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8"/>
                <a:ext cx="10515600" cy="5495925"/>
              </a:xfrm>
            </p:spPr>
            <p:txBody>
              <a:bodyPr>
                <a:normAutofit/>
              </a:bodyPr>
              <a:lstStyle/>
              <a:p>
                <a:pPr marL="0" indent="0" algn="just">
                  <a:lnSpc>
                    <a:spcPct val="150000"/>
                  </a:lnSpc>
                  <a:buNone/>
                </a:pPr>
                <a:r>
                  <a:rPr lang="en-US" sz="2000" spc="5" dirty="0">
                    <a:latin typeface="Times New Roman" panose="02020603050405020304" pitchFamily="18" charset="0"/>
                    <a:ea typeface="Calibri" panose="020F0502020204030204" pitchFamily="34" charset="0"/>
                  </a:rPr>
                  <a:t>T(n)    =     (n-1)      +      (n-2)     +     …………     +      2          +        1      </a:t>
                </a:r>
              </a:p>
              <a:p>
                <a:pPr marL="0" indent="0" algn="just">
                  <a:lnSpc>
                    <a:spcPct val="150000"/>
                  </a:lnSpc>
                  <a:buNone/>
                </a:pPr>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nary>
                      <m:naryPr>
                        <m:chr m:val="∑"/>
                        <m:ctrlPr>
                          <a:rPr lang="en-US" sz="2000" i="1" spc="5" smtClean="0">
                            <a:latin typeface="Cambria Math" panose="02040503050406030204" pitchFamily="18" charset="0"/>
                          </a:rPr>
                        </m:ctrlPr>
                      </m:naryPr>
                      <m:sub>
                        <m:r>
                          <m:rPr>
                            <m:brk m:alnAt="23"/>
                          </m:rPr>
                          <a:rPr lang="en-IN" sz="2000" b="0" i="1" spc="5" smtClean="0">
                            <a:latin typeface="Cambria Math" panose="02040503050406030204" pitchFamily="18" charset="0"/>
                          </a:rPr>
                          <m:t>𝑖</m:t>
                        </m:r>
                        <m:r>
                          <a:rPr lang="en-IN" sz="2000" b="0" i="1" spc="5" smtClean="0">
                            <a:latin typeface="Cambria Math" panose="02040503050406030204" pitchFamily="18" charset="0"/>
                          </a:rPr>
                          <m:t>=1</m:t>
                        </m:r>
                      </m:sub>
                      <m:sup>
                        <m:r>
                          <a:rPr lang="en-IN" sz="2000" b="0" i="1" spc="5" smtClean="0">
                            <a:latin typeface="Cambria Math" panose="02040503050406030204" pitchFamily="18" charset="0"/>
                          </a:rPr>
                          <m:t>𝑖</m:t>
                        </m:r>
                        <m:r>
                          <a:rPr lang="en-IN" sz="2000" b="0" i="1" spc="5" smtClean="0">
                            <a:latin typeface="Cambria Math" panose="02040503050406030204" pitchFamily="18" charset="0"/>
                          </a:rPr>
                          <m:t>=(</m:t>
                        </m:r>
                        <m:r>
                          <a:rPr lang="en-IN" sz="2000" b="0" i="1" spc="5" smtClean="0">
                            <a:latin typeface="Cambria Math" panose="02040503050406030204" pitchFamily="18" charset="0"/>
                          </a:rPr>
                          <m:t>𝑛</m:t>
                        </m:r>
                        <m:r>
                          <a:rPr lang="en-IN" sz="2000" b="0" i="1" spc="5" smtClean="0">
                            <a:latin typeface="Cambria Math" panose="02040503050406030204" pitchFamily="18" charset="0"/>
                          </a:rPr>
                          <m:t>−1)</m:t>
                        </m:r>
                      </m:sup>
                      <m:e>
                        <m:r>
                          <a:rPr lang="en-IN" sz="2000" b="0" i="1" spc="5" smtClean="0">
                            <a:solidFill>
                              <a:srgbClr val="0070C0"/>
                            </a:solidFill>
                            <a:latin typeface="Cambria Math" panose="02040503050406030204" pitchFamily="18" charset="0"/>
                          </a:rPr>
                          <m:t>𝑖</m:t>
                        </m:r>
                      </m:e>
                    </m:nary>
                  </m:oMath>
                </a14:m>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f>
                      <m:fPr>
                        <m:ctrlPr>
                          <a:rPr lang="en-US" sz="2000" i="1" spc="5" smtClean="0">
                            <a:latin typeface="Cambria Math" panose="02040503050406030204" pitchFamily="18" charset="0"/>
                          </a:rPr>
                        </m:ctrlPr>
                      </m:fPr>
                      <m:num>
                        <m:r>
                          <m:rPr>
                            <m:nor/>
                          </m:rPr>
                          <a:rPr lang="en-US" sz="2000" spc="5" dirty="0">
                            <a:latin typeface="Times New Roman" panose="02020603050405020304" pitchFamily="18" charset="0"/>
                            <a:ea typeface="Calibri" panose="020F0502020204030204" pitchFamily="34" charset="0"/>
                          </a:rPr>
                          <m:t>(</m:t>
                        </m:r>
                        <m:r>
                          <m:rPr>
                            <m:nor/>
                          </m:rPr>
                          <a:rPr lang="en-US" sz="2000" spc="5" dirty="0">
                            <a:latin typeface="Times New Roman" panose="02020603050405020304" pitchFamily="18" charset="0"/>
                            <a:ea typeface="Calibri" panose="020F0502020204030204" pitchFamily="34" charset="0"/>
                          </a:rPr>
                          <m:t>n</m:t>
                        </m:r>
                        <m:r>
                          <m:rPr>
                            <m:nor/>
                          </m:rPr>
                          <a:rPr lang="en-US" sz="2000" spc="5" dirty="0">
                            <a:latin typeface="Times New Roman" panose="02020603050405020304" pitchFamily="18" charset="0"/>
                            <a:ea typeface="Calibri" panose="020F0502020204030204" pitchFamily="34" charset="0"/>
                          </a:rPr>
                          <m:t>−1)  ∗ (</m:t>
                        </m:r>
                        <m:r>
                          <m:rPr>
                            <m:nor/>
                          </m:rPr>
                          <a:rPr lang="en-US" sz="2000" spc="5" dirty="0">
                            <a:latin typeface="Times New Roman" panose="02020603050405020304" pitchFamily="18" charset="0"/>
                            <a:ea typeface="Calibri" panose="020F0502020204030204" pitchFamily="34" charset="0"/>
                          </a:rPr>
                          <m:t>n</m:t>
                        </m:r>
                        <m:r>
                          <m:rPr>
                            <m:nor/>
                          </m:rPr>
                          <a:rPr lang="en-US" sz="2000" spc="5" dirty="0">
                            <a:latin typeface="Times New Roman" panose="02020603050405020304" pitchFamily="18" charset="0"/>
                            <a:ea typeface="Calibri" panose="020F0502020204030204" pitchFamily="34" charset="0"/>
                          </a:rPr>
                          <m:t>−1+1)</m:t>
                        </m:r>
                      </m:num>
                      <m:den>
                        <m:r>
                          <a:rPr lang="en-IN" sz="2000" b="0" i="1" spc="5" smtClean="0">
                            <a:latin typeface="Cambria Math" panose="02040503050406030204" pitchFamily="18" charset="0"/>
                          </a:rPr>
                          <m:t>2</m:t>
                        </m:r>
                      </m:den>
                    </m:f>
                  </m:oMath>
                </a14:m>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f>
                      <m:fPr>
                        <m:ctrlPr>
                          <a:rPr lang="en-US" sz="2000" i="1" spc="5" smtClean="0">
                            <a:latin typeface="Cambria Math" panose="02040503050406030204" pitchFamily="18" charset="0"/>
                          </a:rPr>
                        </m:ctrlPr>
                      </m:fPr>
                      <m:num>
                        <m:sSup>
                          <m:sSupPr>
                            <m:ctrlPr>
                              <a:rPr lang="en-US" sz="2000" i="1" spc="5" smtClean="0">
                                <a:latin typeface="Cambria Math" panose="02040503050406030204" pitchFamily="18" charset="0"/>
                              </a:rPr>
                            </m:ctrlPr>
                          </m:sSupPr>
                          <m:e>
                            <m:r>
                              <a:rPr lang="en-IN" sz="2000" b="0" i="1" spc="5" smtClean="0">
                                <a:latin typeface="Cambria Math" panose="02040503050406030204" pitchFamily="18" charset="0"/>
                              </a:rPr>
                              <m:t>(</m:t>
                            </m:r>
                            <m:r>
                              <a:rPr lang="en-IN" sz="2000" b="0" i="1" spc="5" smtClean="0">
                                <a:latin typeface="Cambria Math" panose="02040503050406030204" pitchFamily="18" charset="0"/>
                              </a:rPr>
                              <m:t>𝑛</m:t>
                            </m:r>
                          </m:e>
                          <m:sup>
                            <m:r>
                              <a:rPr lang="en-IN" sz="2000" b="0" i="1" spc="5" smtClean="0">
                                <a:latin typeface="Cambria Math" panose="02040503050406030204" pitchFamily="18" charset="0"/>
                              </a:rPr>
                              <m:t>2</m:t>
                            </m:r>
                          </m:sup>
                        </m:sSup>
                        <m:r>
                          <a:rPr lang="en-IN" sz="2000" b="0" i="1" spc="5" smtClean="0">
                            <a:latin typeface="Cambria Math" panose="02040503050406030204" pitchFamily="18" charset="0"/>
                          </a:rPr>
                          <m:t>−</m:t>
                        </m:r>
                        <m:r>
                          <a:rPr lang="en-IN" sz="2000" b="0" i="1" spc="5" smtClean="0">
                            <a:latin typeface="Cambria Math" panose="02040503050406030204" pitchFamily="18" charset="0"/>
                          </a:rPr>
                          <m:t>𝑛</m:t>
                        </m:r>
                        <m:r>
                          <a:rPr lang="en-IN" sz="2000" b="0" i="1" spc="5" smtClean="0">
                            <a:latin typeface="Cambria Math" panose="02040503050406030204" pitchFamily="18" charset="0"/>
                          </a:rPr>
                          <m:t>)</m:t>
                        </m:r>
                      </m:num>
                      <m:den>
                        <m:r>
                          <a:rPr lang="en-IN" sz="2000" b="0" i="1" spc="5" smtClean="0">
                            <a:latin typeface="Cambria Math" panose="02040503050406030204" pitchFamily="18" charset="0"/>
                          </a:rPr>
                          <m:t>2</m:t>
                        </m:r>
                      </m:den>
                    </m:f>
                    <m:r>
                      <a:rPr lang="en-IN" sz="2000" b="0" i="0" spc="5" smtClean="0">
                        <a:latin typeface="Cambria Math" panose="02040503050406030204" pitchFamily="18" charset="0"/>
                      </a:rPr>
                      <m:t> </m:t>
                    </m:r>
                  </m:oMath>
                </a14:m>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O(n</a:t>
                </a:r>
                <a:r>
                  <a:rPr lang="en-US" sz="2000" spc="5" baseline="30000" dirty="0">
                    <a:latin typeface="Times New Roman" panose="02020603050405020304" pitchFamily="18" charset="0"/>
                    <a:ea typeface="Calibri" panose="020F0502020204030204" pitchFamily="34" charset="0"/>
                  </a:rPr>
                  <a:t>2</a:t>
                </a:r>
                <a:r>
                  <a:rPr lang="en-US" sz="2000" spc="5" dirty="0">
                    <a:latin typeface="Times New Roman" panose="02020603050405020304" pitchFamily="18" charset="0"/>
                    <a:ea typeface="Calibri" panose="020F0502020204030204" pitchFamily="34" charset="0"/>
                  </a:rPr>
                  <a:t>)    </a:t>
                </a:r>
                <a:r>
                  <a:rPr lang="en-US" sz="2400" spc="5" dirty="0">
                    <a:latin typeface="Times New Roman" panose="02020603050405020304" pitchFamily="18" charset="0"/>
                    <a:ea typeface="Calibri" panose="020F0502020204030204" pitchFamily="34" charset="0"/>
                  </a:rPr>
                  <a:t> [In all cases]</a:t>
                </a:r>
              </a:p>
            </p:txBody>
          </p:sp>
        </mc:Choice>
        <mc:Fallback xmlns="">
          <p:sp>
            <p:nvSpPr>
              <p:cNvPr id="3" name="Content Placeholder 2">
                <a:extLst>
                  <a:ext uri="{FF2B5EF4-FFF2-40B4-BE49-F238E27FC236}">
                    <a16:creationId xmlns:a16="http://schemas.microsoft.com/office/drawing/2014/main" id="{533485D0-B7DD-4122-88F4-54A65BB81713}"/>
                  </a:ext>
                </a:extLst>
              </p:cNvPr>
              <p:cNvSpPr>
                <a:spLocks noGrp="1" noRot="1" noChangeAspect="1" noMove="1" noResize="1" noEditPoints="1" noAdjustHandles="1" noChangeArrowheads="1" noChangeShapeType="1" noTextEdit="1"/>
              </p:cNvSpPr>
              <p:nvPr>
                <p:ph idx="1"/>
              </p:nvPr>
            </p:nvSpPr>
            <p:spPr>
              <a:xfrm>
                <a:off x="838200" y="681038"/>
                <a:ext cx="10515600" cy="5495925"/>
              </a:xfrm>
              <a:blipFill>
                <a:blip r:embed="rId2"/>
                <a:stretch>
                  <a:fillRect l="-63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39</a:t>
            </a:fld>
            <a:endParaRPr lang="en-IN"/>
          </a:p>
        </p:txBody>
      </p:sp>
      <p:sp>
        <p:nvSpPr>
          <p:cNvPr id="9" name="TextBox 8">
            <a:extLst>
              <a:ext uri="{FF2B5EF4-FFF2-40B4-BE49-F238E27FC236}">
                <a16:creationId xmlns:a16="http://schemas.microsoft.com/office/drawing/2014/main" id="{019C5A45-D123-458E-A283-7511004D2A02}"/>
              </a:ext>
            </a:extLst>
          </p:cNvPr>
          <p:cNvSpPr txBox="1"/>
          <p:nvPr/>
        </p:nvSpPr>
        <p:spPr>
          <a:xfrm>
            <a:off x="1849121" y="111738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pass-1</a:t>
            </a:r>
          </a:p>
        </p:txBody>
      </p:sp>
      <p:sp>
        <p:nvSpPr>
          <p:cNvPr id="10" name="TextBox 9">
            <a:extLst>
              <a:ext uri="{FF2B5EF4-FFF2-40B4-BE49-F238E27FC236}">
                <a16:creationId xmlns:a16="http://schemas.microsoft.com/office/drawing/2014/main" id="{FB6E547B-7080-4A90-878D-2CAAFDFB996B}"/>
              </a:ext>
            </a:extLst>
          </p:cNvPr>
          <p:cNvSpPr txBox="1"/>
          <p:nvPr/>
        </p:nvSpPr>
        <p:spPr>
          <a:xfrm>
            <a:off x="3352801" y="120882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pass-2</a:t>
            </a:r>
          </a:p>
        </p:txBody>
      </p:sp>
      <p:sp>
        <p:nvSpPr>
          <p:cNvPr id="11" name="TextBox 10">
            <a:extLst>
              <a:ext uri="{FF2B5EF4-FFF2-40B4-BE49-F238E27FC236}">
                <a16:creationId xmlns:a16="http://schemas.microsoft.com/office/drawing/2014/main" id="{604E05CC-ED49-43D5-BA4E-D1429D12002B}"/>
              </a:ext>
            </a:extLst>
          </p:cNvPr>
          <p:cNvSpPr txBox="1"/>
          <p:nvPr/>
        </p:nvSpPr>
        <p:spPr>
          <a:xfrm>
            <a:off x="6278881" y="111738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 (n-2)</a:t>
            </a:r>
          </a:p>
        </p:txBody>
      </p:sp>
      <p:sp>
        <p:nvSpPr>
          <p:cNvPr id="12" name="TextBox 11">
            <a:extLst>
              <a:ext uri="{FF2B5EF4-FFF2-40B4-BE49-F238E27FC236}">
                <a16:creationId xmlns:a16="http://schemas.microsoft.com/office/drawing/2014/main" id="{3274D640-6FB7-4DD3-9AE5-0EB314053578}"/>
              </a:ext>
            </a:extLst>
          </p:cNvPr>
          <p:cNvSpPr txBox="1"/>
          <p:nvPr/>
        </p:nvSpPr>
        <p:spPr>
          <a:xfrm>
            <a:off x="7660642" y="111738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 (n-1)</a:t>
            </a:r>
          </a:p>
        </p:txBody>
      </p:sp>
    </p:spTree>
    <p:extLst>
      <p:ext uri="{BB962C8B-B14F-4D97-AF65-F5344CB8AC3E}">
        <p14:creationId xmlns:p14="http://schemas.microsoft.com/office/powerpoint/2010/main" val="235958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down)">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p:txBody>
          <a:bodyPr>
            <a:normAutofit/>
          </a:bodyPr>
          <a:lstStyle/>
          <a:p>
            <a:pPr algn="ctr"/>
            <a:r>
              <a:rPr lang="en-US" sz="3600" spc="5" dirty="0">
                <a:effectLst/>
                <a:latin typeface="Times New Roman" panose="02020603050405020304" pitchFamily="18" charset="0"/>
                <a:ea typeface="Calibri" panose="020F0502020204030204" pitchFamily="34" charset="0"/>
              </a:rPr>
              <a:t>UNIT VI: Searching</a:t>
            </a:r>
            <a:r>
              <a:rPr lang="en-US" sz="3600" spc="5" dirty="0">
                <a:latin typeface="Times New Roman" panose="02020603050405020304" pitchFamily="18" charset="0"/>
                <a:ea typeface="Calibri" panose="020F0502020204030204" pitchFamily="34" charset="0"/>
              </a:rPr>
              <a:t> &amp; Sorting</a:t>
            </a:r>
            <a:endParaRPr lang="en-IN" sz="3600" dirty="0"/>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p:txBody>
          <a:bodyPr/>
          <a:lstStyle/>
          <a:p>
            <a:pPr marL="0" indent="0" algn="just">
              <a:lnSpc>
                <a:spcPts val="1300"/>
              </a:lnSpc>
              <a:buNone/>
            </a:pP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r>
              <a:rPr lang="en-US" sz="2400" dirty="0">
                <a:effectLst/>
                <a:latin typeface="Times New Roman" panose="02020603050405020304" pitchFamily="18" charset="0"/>
                <a:ea typeface="Calibri" panose="020F0502020204030204" pitchFamily="34" charset="0"/>
              </a:rPr>
              <a:t>Linear search, Binary search, Hashing.  </a:t>
            </a:r>
          </a:p>
          <a:p>
            <a:pPr marL="0" indent="0" algn="just">
              <a:lnSpc>
                <a:spcPct val="150000"/>
              </a:lnSpc>
              <a:buNone/>
            </a:pPr>
            <a:r>
              <a:rPr lang="en-US" sz="2400" dirty="0">
                <a:effectLst/>
                <a:latin typeface="Times New Roman" panose="02020603050405020304" pitchFamily="18" charset="0"/>
                <a:ea typeface="Calibri" panose="020F0502020204030204" pitchFamily="34" charset="0"/>
              </a:rPr>
              <a:t>Algorithms and data structures for sorting: Selection  Sort, Bubble  sort, Insertion  Sort, Merge  sort,  Quick     Sort,     Heap     sort,  Bucket     sort.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1800" spc="5" dirty="0">
              <a:effectLst/>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4</a:t>
            </a:fld>
            <a:endParaRPr lang="en-IN"/>
          </a:p>
        </p:txBody>
      </p:sp>
    </p:spTree>
    <p:extLst>
      <p:ext uri="{BB962C8B-B14F-4D97-AF65-F5344CB8AC3E}">
        <p14:creationId xmlns:p14="http://schemas.microsoft.com/office/powerpoint/2010/main" val="2583431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7"/>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Selection Sort</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9"/>
            <a:ext cx="10515600" cy="5495924"/>
          </a:xfrm>
        </p:spPr>
        <p:txBody>
          <a:bodyPr>
            <a:normAutofit lnSpcReduction="10000"/>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Can we reduce the number of swaps ?</a:t>
            </a:r>
          </a:p>
          <a:p>
            <a:pPr algn="just"/>
            <a:r>
              <a:rPr lang="en-US" sz="2000" dirty="0">
                <a:latin typeface="Times New Roman" panose="02020603050405020304" pitchFamily="18" charset="0"/>
                <a:cs typeface="Times New Roman" panose="02020603050405020304" pitchFamily="18" charset="0"/>
              </a:rPr>
              <a:t>Yes</a:t>
            </a:r>
          </a:p>
          <a:p>
            <a:pPr algn="just"/>
            <a:r>
              <a:rPr lang="en-US" sz="2000" dirty="0">
                <a:latin typeface="Times New Roman" panose="02020603050405020304" pitchFamily="18" charset="0"/>
                <a:cs typeface="Times New Roman" panose="02020603050405020304" pitchFamily="18" charset="0"/>
              </a:rPr>
              <a:t>How ?</a:t>
            </a:r>
          </a:p>
          <a:p>
            <a:pPr algn="just">
              <a:lnSpc>
                <a:spcPct val="200000"/>
              </a:lnSpc>
            </a:pPr>
            <a:r>
              <a:rPr lang="en-US" sz="2000" dirty="0">
                <a:latin typeface="Times New Roman" panose="02020603050405020304" pitchFamily="18" charset="0"/>
                <a:cs typeface="Times New Roman" panose="02020603050405020304" pitchFamily="18" charset="0"/>
              </a:rPr>
              <a:t>At pass k find the index of the k</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smallest element and at the end of the pass k swap the k</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element with the element at the index of the k</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smallest.</a:t>
            </a:r>
          </a:p>
          <a:p>
            <a:pPr algn="just">
              <a:lnSpc>
                <a:spcPct val="200000"/>
              </a:lnSpc>
            </a:pPr>
            <a:r>
              <a:rPr lang="en-US" sz="2000" spc="5" dirty="0">
                <a:latin typeface="Times New Roman" panose="02020603050405020304" pitchFamily="18" charset="0"/>
                <a:ea typeface="Calibri" panose="020F0502020204030204" pitchFamily="34" charset="0"/>
                <a:cs typeface="Times New Roman" panose="02020603050405020304" pitchFamily="18" charset="0"/>
              </a:rPr>
              <a:t>Is selection sorting is in-place sorting algorithm?</a:t>
            </a:r>
          </a:p>
          <a:p>
            <a:pPr algn="just">
              <a:lnSpc>
                <a:spcPct val="200000"/>
              </a:lnSpc>
            </a:pPr>
            <a:r>
              <a:rPr lang="en-US" sz="2000" spc="5" dirty="0">
                <a:latin typeface="Times New Roman" panose="02020603050405020304" pitchFamily="18" charset="0"/>
                <a:ea typeface="Calibri" panose="020F0502020204030204" pitchFamily="34" charset="0"/>
                <a:cs typeface="Times New Roman" panose="02020603050405020304" pitchFamily="18" charset="0"/>
              </a:rPr>
              <a:t>Yes</a:t>
            </a:r>
          </a:p>
          <a:p>
            <a:pPr algn="just">
              <a:lnSpc>
                <a:spcPct val="200000"/>
              </a:lnSpc>
            </a:pPr>
            <a:r>
              <a:rPr lang="en-US" sz="2000" spc="5" dirty="0">
                <a:latin typeface="Times New Roman" panose="02020603050405020304" pitchFamily="18" charset="0"/>
                <a:ea typeface="Calibri" panose="020F0502020204030204" pitchFamily="34" charset="0"/>
                <a:cs typeface="Times New Roman" panose="02020603050405020304" pitchFamily="18" charset="0"/>
              </a:rPr>
              <a:t>Is selection sort is stable sorting algorithm ?</a:t>
            </a:r>
          </a:p>
          <a:p>
            <a:pPr algn="just">
              <a:lnSpc>
                <a:spcPct val="200000"/>
              </a:lnSpc>
            </a:pPr>
            <a:r>
              <a:rPr lang="en-US" sz="2000" spc="5" dirty="0">
                <a:latin typeface="Times New Roman" panose="02020603050405020304" pitchFamily="18" charset="0"/>
                <a:ea typeface="Calibri" panose="020F0502020204030204" pitchFamily="34" charset="0"/>
              </a:rPr>
              <a:t>No</a:t>
            </a: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40</a:t>
            </a:fld>
            <a:endParaRPr lang="en-IN"/>
          </a:p>
        </p:txBody>
      </p:sp>
    </p:spTree>
    <p:extLst>
      <p:ext uri="{BB962C8B-B14F-4D97-AF65-F5344CB8AC3E}">
        <p14:creationId xmlns:p14="http://schemas.microsoft.com/office/powerpoint/2010/main" val="132099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365126"/>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Selection Sort</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838200" y="1082351"/>
            <a:ext cx="10515600" cy="5094612"/>
          </a:xfrm>
        </p:spPr>
        <p:txBody>
          <a:bodyPr/>
          <a:lstStyle/>
          <a:p>
            <a:pPr marL="0" indent="0">
              <a:buNone/>
            </a:pPr>
            <a:r>
              <a:rPr lang="en-IN" dirty="0">
                <a:latin typeface="Times New Roman" panose="02020603050405020304" pitchFamily="18" charset="0"/>
                <a:cs typeface="Times New Roman" panose="02020603050405020304" pitchFamily="18" charset="0"/>
              </a:rPr>
              <a:t>Advantages</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Simple technique.</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In-place sorting (no extra memory required)</a:t>
            </a:r>
          </a:p>
          <a:p>
            <a:pPr marL="1428750" lvl="2" indent="-514350">
              <a:buFont typeface="+mj-lt"/>
              <a:buAutoNum type="arabicPeriod"/>
            </a:pPr>
            <a:endParaRPr lang="en-IN" sz="24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Dis Advantages</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Too many comparisons</a:t>
            </a:r>
          </a:p>
          <a:p>
            <a:pPr marL="457200" lvl="1" indent="0">
              <a:buNone/>
            </a:pPr>
            <a:endParaRPr lang="en-IN"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41</a:t>
            </a:fld>
            <a:endParaRPr lang="en-IN"/>
          </a:p>
        </p:txBody>
      </p:sp>
    </p:spTree>
    <p:extLst>
      <p:ext uri="{BB962C8B-B14F-4D97-AF65-F5344CB8AC3E}">
        <p14:creationId xmlns:p14="http://schemas.microsoft.com/office/powerpoint/2010/main" val="2778259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81200" y="152400"/>
            <a:ext cx="8229600" cy="457200"/>
          </a:xfrm>
        </p:spPr>
        <p:txBody>
          <a:bodyPr>
            <a:normAutofit fontScale="90000"/>
          </a:bodyPr>
          <a:lstStyle/>
          <a:p>
            <a:pPr algn="ctr"/>
            <a:r>
              <a:rPr lang="en-US" sz="3400" dirty="0">
                <a:latin typeface="Times New Roman" pitchFamily="18" charset="0"/>
                <a:cs typeface="Times New Roman" pitchFamily="18" charset="0"/>
              </a:rPr>
              <a:t>Bubble sort</a:t>
            </a:r>
          </a:p>
        </p:txBody>
      </p:sp>
      <p:sp>
        <p:nvSpPr>
          <p:cNvPr id="3075" name="Content Placeholder 2"/>
          <p:cNvSpPr>
            <a:spLocks noGrp="1"/>
          </p:cNvSpPr>
          <p:nvPr>
            <p:ph idx="1"/>
          </p:nvPr>
        </p:nvSpPr>
        <p:spPr>
          <a:xfrm>
            <a:off x="587829" y="609600"/>
            <a:ext cx="11262049" cy="5943600"/>
          </a:xfrm>
        </p:spPr>
        <p:txBody>
          <a:bodyPr/>
          <a:lstStyle/>
          <a:p>
            <a:pPr>
              <a:buNone/>
            </a:pPr>
            <a:endParaRPr lang="en-IN" sz="2400" dirty="0">
              <a:solidFill>
                <a:srgbClr val="FF0000"/>
              </a:solidFill>
            </a:endParaRPr>
          </a:p>
          <a:p>
            <a:pPr>
              <a:buNone/>
            </a:pPr>
            <a:endParaRPr lang="en-IN" sz="2400" dirty="0">
              <a:solidFill>
                <a:srgbClr val="FF0000"/>
              </a:solidFill>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itchFamily="18" charset="0"/>
              </a:rPr>
              <a:t>Repeatedly move the largest element to the highest index position of the array.</a:t>
            </a:r>
            <a:endParaRPr lang="en-IN" sz="2400" dirty="0">
              <a:solidFill>
                <a:srgbClr val="FF0000"/>
              </a:solidFill>
              <a:latin typeface="Times New Roman" panose="02020603050405020304" pitchFamily="18" charset="0"/>
              <a:cs typeface="Times New Roman" pitchFamily="18" charset="0"/>
            </a:endParaRPr>
          </a:p>
          <a:p>
            <a:pPr>
              <a:buNone/>
            </a:pPr>
            <a:endParaRPr lang="en-IN" sz="2400" dirty="0">
              <a:solidFill>
                <a:srgbClr val="FF0000"/>
              </a:solidFill>
              <a:latin typeface="Times New Roman" panose="02020603050405020304" pitchFamily="18" charset="0"/>
              <a:cs typeface="Times New Roman" pitchFamily="18" charset="0"/>
            </a:endParaRPr>
          </a:p>
          <a:p>
            <a:pPr>
              <a:buNone/>
            </a:pPr>
            <a:r>
              <a:rPr lang="en-IN" sz="2400" dirty="0">
                <a:solidFill>
                  <a:srgbClr val="FF0000"/>
                </a:solidFill>
                <a:latin typeface="Times New Roman" panose="02020603050405020304" pitchFamily="18" charset="0"/>
                <a:cs typeface="Times New Roman" pitchFamily="18" charset="0"/>
              </a:rPr>
              <a:t>Bubble sort – </a:t>
            </a:r>
          </a:p>
          <a:p>
            <a:pPr>
              <a:lnSpc>
                <a:spcPct val="150000"/>
              </a:lnSpc>
              <a:buNone/>
            </a:pPr>
            <a:r>
              <a:rPr lang="en-IN" sz="2200" dirty="0">
                <a:solidFill>
                  <a:srgbClr val="FF0000"/>
                </a:solidFill>
                <a:latin typeface="Times New Roman" panose="02020603050405020304" pitchFamily="18" charset="0"/>
                <a:cs typeface="Times New Roman" pitchFamily="18" charset="0"/>
              </a:rPr>
              <a:t>   </a:t>
            </a:r>
            <a:r>
              <a:rPr lang="en-US" sz="2200" dirty="0">
                <a:latin typeface="Times New Roman" panose="02020603050405020304" pitchFamily="18" charset="0"/>
                <a:cs typeface="Times New Roman" panose="02020603050405020304" pitchFamily="18" charset="0"/>
              </a:rPr>
              <a:t>The algorithm does two steps:</a:t>
            </a:r>
          </a:p>
          <a:p>
            <a:pPr marL="1257300" lvl="2"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Starts at one end of the array and make repeated scans through the list comparing successive pairs of elements (Adjacent elements).</a:t>
            </a:r>
          </a:p>
          <a:p>
            <a:pPr marL="1257300" lvl="2"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If the first element is larger than the second, called as an</a:t>
            </a:r>
            <a:r>
              <a:rPr lang="en-US" sz="2200" b="1" i="1" dirty="0">
                <a:latin typeface="Times New Roman" panose="02020603050405020304" pitchFamily="18" charset="0"/>
                <a:cs typeface="Times New Roman" panose="02020603050405020304" pitchFamily="18" charset="0"/>
              </a:rPr>
              <a:t> inversion</a:t>
            </a:r>
            <a:r>
              <a:rPr lang="en-US" sz="2200" dirty="0">
                <a:latin typeface="Times New Roman" panose="02020603050405020304" pitchFamily="18" charset="0"/>
                <a:cs typeface="Times New Roman" panose="02020603050405020304" pitchFamily="18" charset="0"/>
              </a:rPr>
              <a:t>, then the values are swapped.</a:t>
            </a:r>
          </a:p>
          <a:p>
            <a:pPr marL="457200" indent="-457200">
              <a:lnSpc>
                <a:spcPct val="150000"/>
              </a:lnSpc>
              <a:buNone/>
            </a:pPr>
            <a:endParaRPr lang="en-US" sz="2200"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42</a:t>
            </a:fld>
            <a:endParaRPr lang="en-US"/>
          </a:p>
        </p:txBody>
      </p:sp>
      <p:sp>
        <p:nvSpPr>
          <p:cNvPr id="2" name="Footer Placeholder 1">
            <a:extLst>
              <a:ext uri="{FF2B5EF4-FFF2-40B4-BE49-F238E27FC236}">
                <a16:creationId xmlns:a16="http://schemas.microsoft.com/office/drawing/2014/main" id="{8AE25486-2977-413E-99D6-F6092040B32F}"/>
              </a:ext>
            </a:extLst>
          </p:cNvPr>
          <p:cNvSpPr>
            <a:spLocks noGrp="1"/>
          </p:cNvSpPr>
          <p:nvPr>
            <p:ph type="ftr" sz="quarter" idx="11"/>
          </p:nvPr>
        </p:nvSpPr>
        <p:spPr/>
        <p:txBody>
          <a:bodyPr/>
          <a:lstStyle/>
          <a:p>
            <a:r>
              <a:rPr lang="en-IN"/>
              <a:t>Dr Somaraju Suvvari                                                                                                        NITP -- CS3401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animEffect transition="in" filter="wipe(down)">
                                      <p:cBhvr>
                                        <p:cTn id="7" dur="500"/>
                                        <p:tgtEl>
                                          <p:spTgt spid="30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5">
                                            <p:txEl>
                                              <p:pRg st="4" end="4"/>
                                            </p:txEl>
                                          </p:spTgt>
                                        </p:tgtEl>
                                        <p:attrNameLst>
                                          <p:attrName>style.visibility</p:attrName>
                                        </p:attrNameLst>
                                      </p:cBhvr>
                                      <p:to>
                                        <p:strVal val="visible"/>
                                      </p:to>
                                    </p:set>
                                    <p:animEffect transition="in" filter="wipe(down)">
                                      <p:cBhvr>
                                        <p:cTn id="12" dur="500"/>
                                        <p:tgtEl>
                                          <p:spTgt spid="3075">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animEffect transition="in" filter="wipe(down)">
                                      <p:cBhvr>
                                        <p:cTn id="15" dur="500"/>
                                        <p:tgtEl>
                                          <p:spTgt spid="307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075">
                                            <p:txEl>
                                              <p:pRg st="6" end="6"/>
                                            </p:txEl>
                                          </p:spTgt>
                                        </p:tgtEl>
                                        <p:attrNameLst>
                                          <p:attrName>style.visibility</p:attrName>
                                        </p:attrNameLst>
                                      </p:cBhvr>
                                      <p:to>
                                        <p:strVal val="visible"/>
                                      </p:to>
                                    </p:set>
                                    <p:animEffect transition="in" filter="wipe(down)">
                                      <p:cBhvr>
                                        <p:cTn id="20" dur="500"/>
                                        <p:tgtEl>
                                          <p:spTgt spid="307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075">
                                            <p:txEl>
                                              <p:pRg st="7" end="7"/>
                                            </p:txEl>
                                          </p:spTgt>
                                        </p:tgtEl>
                                        <p:attrNameLst>
                                          <p:attrName>style.visibility</p:attrName>
                                        </p:attrNameLst>
                                      </p:cBhvr>
                                      <p:to>
                                        <p:strVal val="visible"/>
                                      </p:to>
                                    </p:set>
                                    <p:animEffect transition="in" filter="wipe(down)">
                                      <p:cBhvr>
                                        <p:cTn id="25" dur="500"/>
                                        <p:tgtEl>
                                          <p:spTgt spid="30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81200" y="152400"/>
            <a:ext cx="8229600" cy="457200"/>
          </a:xfrm>
        </p:spPr>
        <p:txBody>
          <a:bodyPr>
            <a:normAutofit fontScale="90000"/>
          </a:bodyPr>
          <a:lstStyle/>
          <a:p>
            <a:pPr algn="ctr"/>
            <a:r>
              <a:rPr lang="en-US" sz="3400" dirty="0">
                <a:latin typeface="Times New Roman" pitchFamily="18" charset="0"/>
                <a:cs typeface="Times New Roman" pitchFamily="18" charset="0"/>
              </a:rPr>
              <a:t>Bubble sort</a:t>
            </a:r>
          </a:p>
        </p:txBody>
      </p:sp>
      <p:sp>
        <p:nvSpPr>
          <p:cNvPr id="3075" name="Content Placeholder 2"/>
          <p:cNvSpPr>
            <a:spLocks noGrp="1"/>
          </p:cNvSpPr>
          <p:nvPr>
            <p:ph idx="1"/>
          </p:nvPr>
        </p:nvSpPr>
        <p:spPr>
          <a:xfrm>
            <a:off x="587829" y="609600"/>
            <a:ext cx="11262049" cy="5943600"/>
          </a:xfrm>
        </p:spPr>
        <p:txBody>
          <a:bodyPr>
            <a:normAutofit/>
          </a:bodyPr>
          <a:lstStyle/>
          <a:p>
            <a:pPr>
              <a:buNone/>
            </a:pPr>
            <a:endParaRPr lang="en-IN" sz="2400" dirty="0">
              <a:solidFill>
                <a:srgbClr val="FF0000"/>
              </a:solidFill>
            </a:endParaRPr>
          </a:p>
          <a:p>
            <a:pPr marL="457200" indent="-457200" algn="just">
              <a:lnSpc>
                <a:spcPct val="150000"/>
              </a:lnSpc>
              <a:buNone/>
            </a:pPr>
            <a:r>
              <a:rPr lang="en-US" sz="3200" dirty="0">
                <a:solidFill>
                  <a:srgbClr val="FF0000"/>
                </a:solidFill>
                <a:latin typeface="Times New Roman" panose="02020603050405020304" pitchFamily="18" charset="0"/>
                <a:cs typeface="Times New Roman" panose="02020603050405020304" pitchFamily="18" charset="0"/>
              </a:rPr>
              <a:t>Idea – </a:t>
            </a:r>
            <a:r>
              <a:rPr lang="en-US" sz="2400" dirty="0">
                <a:latin typeface="Times New Roman" panose="02020603050405020304" pitchFamily="18" charset="0"/>
                <a:cs typeface="Times New Roman" panose="02020603050405020304" pitchFamily="18" charset="0"/>
              </a:rPr>
              <a:t>The algorithm works by repeatedly stepping through the list to be sorted, comparing each pair of adjacent items and swapping them if they are in the wrong order.</a:t>
            </a:r>
          </a:p>
          <a:p>
            <a:pPr marL="457200" indent="-457200" algn="just">
              <a:lnSpc>
                <a:spcPct val="150000"/>
              </a:lnSpc>
              <a:buNone/>
            </a:pPr>
            <a:r>
              <a:rPr lang="en-US" sz="2400" dirty="0">
                <a:latin typeface="Times New Roman" panose="02020603050405020304" pitchFamily="18" charset="0"/>
                <a:cs typeface="Times New Roman" panose="02020603050405020304" pitchFamily="18" charset="0"/>
              </a:rPr>
              <a:t>The pass through the list is repeated until no swaps are needed.</a:t>
            </a:r>
          </a:p>
          <a:p>
            <a:pPr marL="457200" indent="-457200" algn="just">
              <a:lnSpc>
                <a:spcPct val="150000"/>
              </a:lnSpc>
              <a:buNone/>
            </a:pPr>
            <a:r>
              <a:rPr lang="en-IN" sz="2400" dirty="0">
                <a:latin typeface="Times New Roman" panose="02020603050405020304" pitchFamily="18" charset="0"/>
                <a:cs typeface="Times New Roman" pitchFamily="18" charset="0"/>
              </a:rPr>
              <a:t>This technique is called </a:t>
            </a:r>
            <a:r>
              <a:rPr lang="en-IN" sz="2400" i="1" dirty="0">
                <a:solidFill>
                  <a:srgbClr val="FF0000"/>
                </a:solidFill>
                <a:latin typeface="Times New Roman" panose="02020603050405020304" pitchFamily="18" charset="0"/>
                <a:cs typeface="Times New Roman" pitchFamily="18" charset="0"/>
              </a:rPr>
              <a:t>bubble sort</a:t>
            </a:r>
            <a:r>
              <a:rPr lang="en-IN" sz="2400" dirty="0">
                <a:latin typeface="Times New Roman" panose="02020603050405020304" pitchFamily="18" charset="0"/>
                <a:cs typeface="Times New Roman" pitchFamily="18" charset="0"/>
              </a:rPr>
              <a:t> or</a:t>
            </a:r>
            <a:r>
              <a:rPr lang="en-IN" sz="2400" dirty="0">
                <a:solidFill>
                  <a:srgbClr val="FF0000"/>
                </a:solidFill>
                <a:latin typeface="Times New Roman" panose="02020603050405020304" pitchFamily="18" charset="0"/>
                <a:cs typeface="Times New Roman" pitchFamily="18" charset="0"/>
              </a:rPr>
              <a:t> </a:t>
            </a:r>
            <a:r>
              <a:rPr lang="en-IN" sz="2400" i="1" dirty="0">
                <a:solidFill>
                  <a:srgbClr val="FF0000"/>
                </a:solidFill>
                <a:latin typeface="Times New Roman" panose="02020603050405020304" pitchFamily="18" charset="0"/>
                <a:cs typeface="Times New Roman" pitchFamily="18" charset="0"/>
              </a:rPr>
              <a:t>sinking sort</a:t>
            </a:r>
            <a:r>
              <a:rPr lang="en-IN" sz="2400" dirty="0">
                <a:latin typeface="Times New Roman" panose="02020603050405020304" pitchFamily="18" charset="0"/>
                <a:cs typeface="Times New Roman" pitchFamily="18" charset="0"/>
              </a:rPr>
              <a:t> because the smaller values gradually </a:t>
            </a:r>
          </a:p>
          <a:p>
            <a:pPr marL="457200" indent="-457200" algn="just">
              <a:lnSpc>
                <a:spcPct val="150000"/>
              </a:lnSpc>
              <a:buNone/>
            </a:pPr>
            <a:r>
              <a:rPr lang="en-IN" sz="2400" i="1" dirty="0">
                <a:latin typeface="Times New Roman" panose="02020603050405020304" pitchFamily="18" charset="0"/>
                <a:cs typeface="Times New Roman" pitchFamily="18" charset="0"/>
              </a:rPr>
              <a:t>"bubble"</a:t>
            </a:r>
            <a:r>
              <a:rPr lang="en-IN" sz="2400" dirty="0">
                <a:latin typeface="Times New Roman" panose="02020603050405020304" pitchFamily="18" charset="0"/>
                <a:cs typeface="Times New Roman" pitchFamily="18" charset="0"/>
              </a:rPr>
              <a:t> their way upward to the top of the array like air bubbles rising in water, while the </a:t>
            </a:r>
          </a:p>
          <a:p>
            <a:pPr marL="457200" indent="-457200" algn="just">
              <a:lnSpc>
                <a:spcPct val="150000"/>
              </a:lnSpc>
              <a:buNone/>
            </a:pPr>
            <a:r>
              <a:rPr lang="en-IN" sz="2400" dirty="0">
                <a:latin typeface="Times New Roman" panose="02020603050405020304" pitchFamily="18" charset="0"/>
                <a:cs typeface="Times New Roman" pitchFamily="18" charset="0"/>
              </a:rPr>
              <a:t>larger values sink to the bottom of  the array.</a:t>
            </a:r>
            <a:endParaRPr lang="en-IN" sz="2400" dirty="0">
              <a:solidFill>
                <a:srgbClr val="FF0000"/>
              </a:solidFill>
              <a:latin typeface="Times New Roman" panose="02020603050405020304" pitchFamily="18" charset="0"/>
              <a:cs typeface="Times New Roman" pitchFamily="18" charset="0"/>
            </a:endParaRPr>
          </a:p>
          <a:p>
            <a:pPr marL="457200" indent="-457200">
              <a:buNone/>
            </a:pPr>
            <a:endParaRPr lang="en-US" sz="2400"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43</a:t>
            </a:fld>
            <a:endParaRPr lang="en-US"/>
          </a:p>
        </p:txBody>
      </p:sp>
      <p:sp>
        <p:nvSpPr>
          <p:cNvPr id="2" name="Footer Placeholder 1">
            <a:extLst>
              <a:ext uri="{FF2B5EF4-FFF2-40B4-BE49-F238E27FC236}">
                <a16:creationId xmlns:a16="http://schemas.microsoft.com/office/drawing/2014/main" id="{14F58C24-EE75-4476-BD51-C2F83F8936C5}"/>
              </a:ext>
            </a:extLst>
          </p:cNvPr>
          <p:cNvSpPr>
            <a:spLocks noGrp="1"/>
          </p:cNvSpPr>
          <p:nvPr>
            <p:ph type="ftr" sz="quarter" idx="11"/>
          </p:nvPr>
        </p:nvSpPr>
        <p:spPr/>
        <p:txBody>
          <a:bodyPr/>
          <a:lstStyle/>
          <a:p>
            <a:r>
              <a:rPr lang="en-IN"/>
              <a:t>Dr Somaraju Suvvari                                                                                                        NITP -- CS3401</a:t>
            </a:r>
          </a:p>
        </p:txBody>
      </p:sp>
    </p:spTree>
    <p:extLst>
      <p:ext uri="{BB962C8B-B14F-4D97-AF65-F5344CB8AC3E}">
        <p14:creationId xmlns:p14="http://schemas.microsoft.com/office/powerpoint/2010/main" val="184551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wipe(down)">
                                      <p:cBhvr>
                                        <p:cTn id="7" dur="500"/>
                                        <p:tgtEl>
                                          <p:spTgt spid="3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wipe(down)">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wipe(down)">
                                      <p:cBhvr>
                                        <p:cTn id="17" dur="500"/>
                                        <p:tgtEl>
                                          <p:spTgt spid="3075">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075">
                                            <p:txEl>
                                              <p:pRg st="4" end="4"/>
                                            </p:txEl>
                                          </p:spTgt>
                                        </p:tgtEl>
                                        <p:attrNameLst>
                                          <p:attrName>style.visibility</p:attrName>
                                        </p:attrNameLst>
                                      </p:cBhvr>
                                      <p:to>
                                        <p:strVal val="visible"/>
                                      </p:to>
                                    </p:set>
                                    <p:animEffect transition="in" filter="wipe(down)">
                                      <p:cBhvr>
                                        <p:cTn id="20" dur="500"/>
                                        <p:tgtEl>
                                          <p:spTgt spid="3075">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animEffect transition="in" filter="wipe(down)">
                                      <p:cBhvr>
                                        <p:cTn id="23"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84569"/>
          </a:xfrm>
        </p:spPr>
        <p:txBody>
          <a:bodyPr/>
          <a:lstStyle/>
          <a:p>
            <a:r>
              <a:rPr lang="en-US" sz="3600" dirty="0">
                <a:latin typeface="Times New Roman" pitchFamily="18" charset="0"/>
                <a:cs typeface="Times New Roman" pitchFamily="18" charset="0"/>
              </a:rPr>
              <a:t>Example - Sorting the given numbers using Bubble Sort</a:t>
            </a:r>
            <a:endParaRPr lang="en-US" sz="3600" dirty="0"/>
          </a:p>
        </p:txBody>
      </p:sp>
      <p:sp>
        <p:nvSpPr>
          <p:cNvPr id="3" name="Content Placeholder 2"/>
          <p:cNvSpPr>
            <a:spLocks noGrp="1"/>
          </p:cNvSpPr>
          <p:nvPr>
            <p:ph sz="half" idx="1"/>
          </p:nvPr>
        </p:nvSpPr>
        <p:spPr>
          <a:xfrm>
            <a:off x="838199" y="821094"/>
            <a:ext cx="10843728" cy="5738326"/>
          </a:xfrm>
        </p:spPr>
        <p:txBody>
          <a:bodyPr>
            <a:normAutofit fontScale="92500" lnSpcReduction="10000"/>
          </a:bodyPr>
          <a:lstStyle/>
          <a:p>
            <a:pPr marL="0" indent="0">
              <a:buNone/>
            </a:pPr>
            <a:r>
              <a:rPr lang="en-US" b="1" dirty="0">
                <a:latin typeface="Times New Roman" pitchFamily="18" charset="0"/>
              </a:rPr>
              <a:t>Pass - 1</a:t>
            </a:r>
          </a:p>
          <a:p>
            <a:pPr lvl="3">
              <a:lnSpc>
                <a:spcPct val="110000"/>
              </a:lnSpc>
              <a:spcBef>
                <a:spcPts val="0"/>
              </a:spcBef>
            </a:pPr>
            <a:r>
              <a:rPr lang="en-US" sz="2400" b="1" u="sng" dirty="0">
                <a:solidFill>
                  <a:srgbClr val="FF0000"/>
                </a:solidFill>
                <a:latin typeface="Times New Roman" pitchFamily="18" charset="0"/>
              </a:rPr>
              <a:t>3 5</a:t>
            </a:r>
            <a:r>
              <a:rPr lang="en-US" sz="2400" dirty="0">
                <a:latin typeface="Times New Roman" pitchFamily="18" charset="0"/>
              </a:rPr>
              <a:t> 2 6 8 1 9    (No change)            </a:t>
            </a:r>
            <a:endParaRPr lang="en-US" sz="1500" dirty="0">
              <a:latin typeface="Times New Roman" pitchFamily="18" charset="0"/>
            </a:endParaRPr>
          </a:p>
          <a:p>
            <a:pPr marL="1371600" lvl="3" indent="0">
              <a:lnSpc>
                <a:spcPct val="110000"/>
              </a:lnSpc>
              <a:spcBef>
                <a:spcPts val="0"/>
              </a:spcBef>
              <a:buNone/>
            </a:pPr>
            <a:r>
              <a:rPr lang="en-US" sz="2400" dirty="0">
                <a:latin typeface="Times New Roman" pitchFamily="18" charset="0"/>
              </a:rPr>
              <a:t>                                                          </a:t>
            </a:r>
            <a:endParaRPr lang="en-US" sz="1500" dirty="0"/>
          </a:p>
          <a:p>
            <a:pPr lvl="3">
              <a:lnSpc>
                <a:spcPct val="110000"/>
              </a:lnSpc>
              <a:spcBef>
                <a:spcPts val="0"/>
              </a:spcBef>
            </a:pPr>
            <a:r>
              <a:rPr lang="en-US" sz="2400" dirty="0">
                <a:latin typeface="Times New Roman" pitchFamily="18" charset="0"/>
              </a:rPr>
              <a:t>3 </a:t>
            </a:r>
            <a:r>
              <a:rPr lang="en-US" sz="2400" b="1" u="sng" dirty="0">
                <a:solidFill>
                  <a:srgbClr val="FF0000"/>
                </a:solidFill>
                <a:latin typeface="Times New Roman" pitchFamily="18" charset="0"/>
              </a:rPr>
              <a:t>5 2</a:t>
            </a:r>
            <a:r>
              <a:rPr lang="en-US" sz="2400" dirty="0">
                <a:latin typeface="Times New Roman" pitchFamily="18" charset="0"/>
              </a:rPr>
              <a:t> 6 8 1 9    </a:t>
            </a:r>
            <a:r>
              <a:rPr lang="en-US" sz="2400" dirty="0">
                <a:solidFill>
                  <a:srgbClr val="00B050"/>
                </a:solidFill>
                <a:latin typeface="Times New Roman" pitchFamily="18" charset="0"/>
              </a:rPr>
              <a:t>(Swap 2 and 5)              </a:t>
            </a:r>
            <a:endParaRPr lang="en-US" sz="2400" dirty="0">
              <a:solidFill>
                <a:srgbClr val="00B050"/>
              </a:solidFill>
            </a:endParaRPr>
          </a:p>
          <a:p>
            <a:pPr marL="1371600" lvl="3" indent="0">
              <a:lnSpc>
                <a:spcPct val="110000"/>
              </a:lnSpc>
              <a:spcBef>
                <a:spcPts val="0"/>
              </a:spcBef>
              <a:buNone/>
            </a:pPr>
            <a:r>
              <a:rPr lang="en-US" sz="2400" dirty="0">
                <a:latin typeface="Times New Roman" pitchFamily="18" charset="0"/>
              </a:rPr>
              <a:t>                                                           </a:t>
            </a:r>
            <a:endParaRPr lang="en-US" sz="1500" dirty="0">
              <a:latin typeface="Times New Roman" pitchFamily="18" charset="0"/>
            </a:endParaRPr>
          </a:p>
          <a:p>
            <a:pPr lvl="3">
              <a:lnSpc>
                <a:spcPct val="110000"/>
              </a:lnSpc>
              <a:spcBef>
                <a:spcPts val="0"/>
              </a:spcBef>
            </a:pPr>
            <a:r>
              <a:rPr lang="en-US" sz="2400" dirty="0">
                <a:latin typeface="Times New Roman" pitchFamily="18" charset="0"/>
              </a:rPr>
              <a:t>3 2 </a:t>
            </a:r>
            <a:r>
              <a:rPr lang="en-US" sz="2400" b="1" u="sng" dirty="0">
                <a:solidFill>
                  <a:srgbClr val="FF0000"/>
                </a:solidFill>
                <a:latin typeface="Times New Roman" pitchFamily="18" charset="0"/>
              </a:rPr>
              <a:t>5 6</a:t>
            </a:r>
            <a:r>
              <a:rPr lang="en-US" sz="2400" dirty="0">
                <a:latin typeface="Times New Roman" pitchFamily="18" charset="0"/>
              </a:rPr>
              <a:t> 8 1 9    (No change)</a:t>
            </a:r>
          </a:p>
          <a:p>
            <a:pPr lvl="3">
              <a:lnSpc>
                <a:spcPct val="110000"/>
              </a:lnSpc>
              <a:spcBef>
                <a:spcPts val="0"/>
              </a:spcBef>
            </a:pPr>
            <a:endParaRPr lang="en-US" sz="2400" dirty="0">
              <a:latin typeface="Times New Roman" pitchFamily="18" charset="0"/>
            </a:endParaRPr>
          </a:p>
          <a:p>
            <a:pPr lvl="3">
              <a:lnSpc>
                <a:spcPct val="110000"/>
              </a:lnSpc>
              <a:spcBef>
                <a:spcPts val="0"/>
              </a:spcBef>
            </a:pPr>
            <a:r>
              <a:rPr lang="en-US" sz="2400" dirty="0">
                <a:latin typeface="Times New Roman" pitchFamily="18" charset="0"/>
              </a:rPr>
              <a:t>3 2 5 </a:t>
            </a:r>
            <a:r>
              <a:rPr lang="en-US" sz="2400" b="1" u="sng" dirty="0">
                <a:solidFill>
                  <a:srgbClr val="FF0000"/>
                </a:solidFill>
                <a:latin typeface="Times New Roman" pitchFamily="18" charset="0"/>
              </a:rPr>
              <a:t>6 8</a:t>
            </a:r>
            <a:r>
              <a:rPr lang="en-US" sz="2400" dirty="0">
                <a:latin typeface="Times New Roman" pitchFamily="18" charset="0"/>
              </a:rPr>
              <a:t> 1 9    (No change)</a:t>
            </a:r>
          </a:p>
          <a:p>
            <a:pPr lvl="3">
              <a:lnSpc>
                <a:spcPct val="110000"/>
              </a:lnSpc>
              <a:spcBef>
                <a:spcPts val="0"/>
              </a:spcBef>
            </a:pPr>
            <a:endParaRPr lang="en-US" sz="2400" dirty="0">
              <a:latin typeface="Times New Roman" pitchFamily="18" charset="0"/>
            </a:endParaRPr>
          </a:p>
          <a:p>
            <a:pPr lvl="3">
              <a:lnSpc>
                <a:spcPct val="110000"/>
              </a:lnSpc>
              <a:spcBef>
                <a:spcPts val="0"/>
              </a:spcBef>
            </a:pPr>
            <a:r>
              <a:rPr lang="en-US" sz="2400" dirty="0">
                <a:latin typeface="Times New Roman" pitchFamily="18" charset="0"/>
              </a:rPr>
              <a:t>3 2 5 6 </a:t>
            </a:r>
            <a:r>
              <a:rPr lang="en-US" sz="2400" b="1" u="sng" dirty="0">
                <a:solidFill>
                  <a:srgbClr val="FF0000"/>
                </a:solidFill>
                <a:latin typeface="Times New Roman" pitchFamily="18" charset="0"/>
              </a:rPr>
              <a:t>8 1</a:t>
            </a:r>
            <a:r>
              <a:rPr lang="en-US" sz="2400" b="1" u="sng" dirty="0">
                <a:latin typeface="Times New Roman" pitchFamily="18" charset="0"/>
              </a:rPr>
              <a:t> </a:t>
            </a:r>
            <a:r>
              <a:rPr lang="en-US" sz="2400" dirty="0">
                <a:latin typeface="Times New Roman" pitchFamily="18" charset="0"/>
              </a:rPr>
              <a:t>9    </a:t>
            </a:r>
            <a:r>
              <a:rPr lang="en-US" sz="2400" dirty="0">
                <a:solidFill>
                  <a:srgbClr val="00B050"/>
                </a:solidFill>
                <a:latin typeface="Times New Roman" pitchFamily="18" charset="0"/>
              </a:rPr>
              <a:t>(Swap 8 and 1)</a:t>
            </a:r>
          </a:p>
          <a:p>
            <a:pPr lvl="3">
              <a:lnSpc>
                <a:spcPct val="110000"/>
              </a:lnSpc>
              <a:spcBef>
                <a:spcPts val="0"/>
              </a:spcBef>
            </a:pPr>
            <a:endParaRPr lang="en-US" sz="2400" b="1" u="sng" dirty="0">
              <a:latin typeface="Times New Roman" pitchFamily="18" charset="0"/>
            </a:endParaRPr>
          </a:p>
          <a:p>
            <a:pPr lvl="3">
              <a:lnSpc>
                <a:spcPct val="110000"/>
              </a:lnSpc>
              <a:spcBef>
                <a:spcPts val="0"/>
              </a:spcBef>
            </a:pPr>
            <a:r>
              <a:rPr lang="en-US" sz="2400" dirty="0">
                <a:latin typeface="Times New Roman" pitchFamily="18" charset="0"/>
              </a:rPr>
              <a:t>3 2 5 6 1 </a:t>
            </a:r>
            <a:r>
              <a:rPr lang="en-US" sz="2400" b="1" u="sng" dirty="0">
                <a:solidFill>
                  <a:srgbClr val="FF0000"/>
                </a:solidFill>
                <a:latin typeface="Times New Roman" pitchFamily="18" charset="0"/>
              </a:rPr>
              <a:t>8 9</a:t>
            </a:r>
            <a:r>
              <a:rPr lang="en-US" sz="2400" dirty="0">
                <a:latin typeface="Times New Roman" pitchFamily="18" charset="0"/>
              </a:rPr>
              <a:t>    (No change)</a:t>
            </a:r>
          </a:p>
          <a:p>
            <a:pPr>
              <a:lnSpc>
                <a:spcPct val="110000"/>
              </a:lnSpc>
              <a:spcBef>
                <a:spcPts val="0"/>
              </a:spcBef>
            </a:pPr>
            <a:r>
              <a:rPr lang="en-US" sz="2600" dirty="0">
                <a:latin typeface="Times New Roman" pitchFamily="18" charset="0"/>
              </a:rPr>
              <a:t>3 2 5 6 1 8 </a:t>
            </a:r>
            <a:r>
              <a:rPr lang="en-US" sz="2600" dirty="0">
                <a:highlight>
                  <a:srgbClr val="FFFF00"/>
                </a:highlight>
                <a:latin typeface="Times New Roman" pitchFamily="18" charset="0"/>
              </a:rPr>
              <a:t>9</a:t>
            </a:r>
          </a:p>
          <a:p>
            <a:pPr marL="0" indent="0">
              <a:lnSpc>
                <a:spcPct val="100000"/>
              </a:lnSpc>
              <a:buNone/>
            </a:pPr>
            <a:r>
              <a:rPr lang="en-US" sz="2200" dirty="0">
                <a:solidFill>
                  <a:srgbClr val="00B0F0"/>
                </a:solidFill>
                <a:latin typeface="Times New Roman" pitchFamily="18" charset="0"/>
              </a:rPr>
              <a:t>(Observation – After pass-1 the largest element reached to its position and the smaller elements are moving slowly up)</a:t>
            </a:r>
          </a:p>
          <a:p>
            <a:pPr marL="0" indent="0">
              <a:lnSpc>
                <a:spcPct val="100000"/>
              </a:lnSpc>
              <a:buNone/>
            </a:pPr>
            <a:r>
              <a:rPr lang="en-US" sz="2200" dirty="0">
                <a:solidFill>
                  <a:srgbClr val="FFC000"/>
                </a:solidFill>
                <a:latin typeface="Times New Roman" pitchFamily="18" charset="0"/>
              </a:rPr>
              <a:t>(The number of comparisons are 6, i.e. (n-1))</a:t>
            </a:r>
          </a:p>
          <a:p>
            <a:pPr lvl="3">
              <a:lnSpc>
                <a:spcPct val="100000"/>
              </a:lnSpc>
            </a:pPr>
            <a:endParaRPr lang="en-US" sz="2400" dirty="0">
              <a:latin typeface="Times New Roman" pitchFamily="18" charset="0"/>
            </a:endParaRPr>
          </a:p>
          <a:p>
            <a:endParaRPr lang="en-US" dirty="0">
              <a:latin typeface="Times New Roman" pitchFamily="18" charset="0"/>
            </a:endParaRPr>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44</a:t>
            </a:fld>
            <a:endParaRPr lang="en-US"/>
          </a:p>
        </p:txBody>
      </p:sp>
      <p:sp>
        <p:nvSpPr>
          <p:cNvPr id="4" name="Footer Placeholder 3">
            <a:extLst>
              <a:ext uri="{FF2B5EF4-FFF2-40B4-BE49-F238E27FC236}">
                <a16:creationId xmlns:a16="http://schemas.microsoft.com/office/drawing/2014/main" id="{E49D0A31-DDFB-43E3-AAE5-26ABB3820245}"/>
              </a:ext>
            </a:extLst>
          </p:cNvPr>
          <p:cNvSpPr>
            <a:spLocks noGrp="1"/>
          </p:cNvSpPr>
          <p:nvPr>
            <p:ph type="ftr" sz="quarter" idx="11"/>
          </p:nvPr>
        </p:nvSpPr>
        <p:spPr/>
        <p:txBody>
          <a:bodyPr/>
          <a:lstStyle/>
          <a:p>
            <a:r>
              <a:rPr lang="en-IN"/>
              <a:t>Dr Somaraju Suvvari                                                                                                        NITP -- CS3401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down)">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wipe(down)">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wipe(down)">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wipe(down)">
                                      <p:cBhvr>
                                        <p:cTn id="6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1911"/>
          </a:xfrm>
        </p:spPr>
        <p:txBody>
          <a:bodyPr/>
          <a:lstStyle/>
          <a:p>
            <a:r>
              <a:rPr lang="en-US" sz="3600" dirty="0">
                <a:latin typeface="Times New Roman" pitchFamily="18" charset="0"/>
                <a:cs typeface="Times New Roman" pitchFamily="18" charset="0"/>
              </a:rPr>
              <a:t>Example - Sorting the given numbers using Bubble Sort</a:t>
            </a:r>
            <a:endParaRPr lang="en-US" sz="3600" dirty="0"/>
          </a:p>
        </p:txBody>
      </p:sp>
      <p:sp>
        <p:nvSpPr>
          <p:cNvPr id="3" name="Content Placeholder 2"/>
          <p:cNvSpPr>
            <a:spLocks noGrp="1"/>
          </p:cNvSpPr>
          <p:nvPr>
            <p:ph sz="half" idx="1"/>
          </p:nvPr>
        </p:nvSpPr>
        <p:spPr>
          <a:xfrm>
            <a:off x="634483" y="1017037"/>
            <a:ext cx="11206064" cy="5475838"/>
          </a:xfrm>
        </p:spPr>
        <p:txBody>
          <a:bodyPr>
            <a:normAutofit fontScale="85000" lnSpcReduction="20000"/>
          </a:bodyPr>
          <a:lstStyle/>
          <a:p>
            <a:pPr marL="0" indent="0">
              <a:buNone/>
            </a:pPr>
            <a:r>
              <a:rPr lang="en-US" b="1" dirty="0">
                <a:latin typeface="Times New Roman" pitchFamily="18" charset="0"/>
              </a:rPr>
              <a:t>Pass-2</a:t>
            </a:r>
          </a:p>
          <a:p>
            <a:pPr lvl="2">
              <a:lnSpc>
                <a:spcPct val="150000"/>
              </a:lnSpc>
            </a:pPr>
            <a:r>
              <a:rPr lang="en-US" sz="2600" b="1" u="sng" dirty="0">
                <a:solidFill>
                  <a:srgbClr val="FF0000"/>
                </a:solidFill>
                <a:latin typeface="Times New Roman" pitchFamily="18" charset="0"/>
              </a:rPr>
              <a:t>3 2</a:t>
            </a:r>
            <a:r>
              <a:rPr lang="en-US" sz="2600" dirty="0">
                <a:solidFill>
                  <a:srgbClr val="FF0000"/>
                </a:solidFill>
                <a:latin typeface="Times New Roman" pitchFamily="18" charset="0"/>
              </a:rPr>
              <a:t> </a:t>
            </a:r>
            <a:r>
              <a:rPr lang="en-US" sz="2600" dirty="0">
                <a:latin typeface="Times New Roman" pitchFamily="18" charset="0"/>
              </a:rPr>
              <a:t>5 6 1 8 </a:t>
            </a:r>
            <a:r>
              <a:rPr lang="en-US" sz="2600" dirty="0">
                <a:highlight>
                  <a:srgbClr val="FFFF00"/>
                </a:highlight>
                <a:latin typeface="Times New Roman" pitchFamily="18" charset="0"/>
              </a:rPr>
              <a:t>9 </a:t>
            </a:r>
            <a:r>
              <a:rPr lang="en-US" sz="2600" dirty="0">
                <a:latin typeface="Times New Roman" pitchFamily="18" charset="0"/>
              </a:rPr>
              <a:t>  </a:t>
            </a:r>
            <a:r>
              <a:rPr lang="en-US" sz="2600" dirty="0">
                <a:solidFill>
                  <a:srgbClr val="00B050"/>
                </a:solidFill>
                <a:latin typeface="Times New Roman" pitchFamily="18" charset="0"/>
              </a:rPr>
              <a:t>(Swap 3 and 2)</a:t>
            </a:r>
          </a:p>
          <a:p>
            <a:pPr lvl="2">
              <a:lnSpc>
                <a:spcPct val="150000"/>
              </a:lnSpc>
            </a:pPr>
            <a:r>
              <a:rPr lang="en-US" sz="2600" dirty="0">
                <a:latin typeface="Times New Roman" pitchFamily="18" charset="0"/>
              </a:rPr>
              <a:t>2 </a:t>
            </a:r>
            <a:r>
              <a:rPr lang="en-US" sz="2600" b="1" u="sng" dirty="0">
                <a:solidFill>
                  <a:srgbClr val="FF0000"/>
                </a:solidFill>
                <a:latin typeface="Times New Roman" pitchFamily="18" charset="0"/>
              </a:rPr>
              <a:t>3 5</a:t>
            </a:r>
            <a:r>
              <a:rPr lang="en-US" sz="2600" dirty="0">
                <a:latin typeface="Times New Roman" pitchFamily="18" charset="0"/>
              </a:rPr>
              <a:t> 6 1 8 </a:t>
            </a:r>
            <a:r>
              <a:rPr lang="en-US" sz="2600" dirty="0">
                <a:highlight>
                  <a:srgbClr val="FFFF00"/>
                </a:highlight>
                <a:latin typeface="Times New Roman" pitchFamily="18" charset="0"/>
              </a:rPr>
              <a:t>9</a:t>
            </a:r>
            <a:r>
              <a:rPr lang="en-US" sz="2600" dirty="0">
                <a:latin typeface="Times New Roman" pitchFamily="18" charset="0"/>
              </a:rPr>
              <a:t>   (No change)</a:t>
            </a:r>
            <a:endParaRPr lang="en-US" sz="2600" u="sng" dirty="0"/>
          </a:p>
          <a:p>
            <a:pPr lvl="2">
              <a:lnSpc>
                <a:spcPct val="150000"/>
              </a:lnSpc>
            </a:pPr>
            <a:r>
              <a:rPr lang="en-US" sz="2600" dirty="0">
                <a:latin typeface="Times New Roman" pitchFamily="18" charset="0"/>
              </a:rPr>
              <a:t>2 3 </a:t>
            </a:r>
            <a:r>
              <a:rPr lang="en-US" sz="2600" b="1" u="sng" dirty="0">
                <a:solidFill>
                  <a:srgbClr val="FF0000"/>
                </a:solidFill>
                <a:latin typeface="Times New Roman" pitchFamily="18" charset="0"/>
              </a:rPr>
              <a:t>5 6</a:t>
            </a:r>
            <a:r>
              <a:rPr lang="en-US" sz="2600" dirty="0">
                <a:latin typeface="Times New Roman" pitchFamily="18" charset="0"/>
              </a:rPr>
              <a:t> 1 8 </a:t>
            </a:r>
            <a:r>
              <a:rPr lang="en-US" sz="2600" dirty="0">
                <a:highlight>
                  <a:srgbClr val="FFFF00"/>
                </a:highlight>
                <a:latin typeface="Times New Roman" pitchFamily="18" charset="0"/>
              </a:rPr>
              <a:t>9</a:t>
            </a:r>
            <a:r>
              <a:rPr lang="en-US" sz="2600" dirty="0">
                <a:latin typeface="Times New Roman" pitchFamily="18" charset="0"/>
              </a:rPr>
              <a:t>   (No change)</a:t>
            </a:r>
          </a:p>
          <a:p>
            <a:pPr lvl="2">
              <a:lnSpc>
                <a:spcPct val="150000"/>
              </a:lnSpc>
            </a:pPr>
            <a:r>
              <a:rPr lang="en-US" sz="2600" dirty="0">
                <a:latin typeface="Times New Roman" pitchFamily="18" charset="0"/>
              </a:rPr>
              <a:t>2 3 5 </a:t>
            </a:r>
            <a:r>
              <a:rPr lang="en-US" sz="2600" b="1" u="sng" dirty="0">
                <a:solidFill>
                  <a:srgbClr val="FF0000"/>
                </a:solidFill>
                <a:latin typeface="Times New Roman" pitchFamily="18" charset="0"/>
              </a:rPr>
              <a:t>6 1</a:t>
            </a:r>
            <a:r>
              <a:rPr lang="en-US" sz="2600" dirty="0">
                <a:latin typeface="Times New Roman" pitchFamily="18" charset="0"/>
              </a:rPr>
              <a:t> 8 </a:t>
            </a:r>
            <a:r>
              <a:rPr lang="en-US" sz="2600" dirty="0">
                <a:highlight>
                  <a:srgbClr val="FFFF00"/>
                </a:highlight>
                <a:latin typeface="Times New Roman" pitchFamily="18" charset="0"/>
              </a:rPr>
              <a:t>9</a:t>
            </a:r>
            <a:r>
              <a:rPr lang="en-US" sz="2600" dirty="0">
                <a:latin typeface="Times New Roman" pitchFamily="18" charset="0"/>
              </a:rPr>
              <a:t>   </a:t>
            </a:r>
            <a:r>
              <a:rPr lang="en-US" sz="2600" dirty="0">
                <a:solidFill>
                  <a:srgbClr val="00B050"/>
                </a:solidFill>
                <a:latin typeface="Times New Roman" pitchFamily="18" charset="0"/>
              </a:rPr>
              <a:t>(Swap 6 and 1)</a:t>
            </a:r>
          </a:p>
          <a:p>
            <a:pPr lvl="2">
              <a:lnSpc>
                <a:spcPct val="150000"/>
              </a:lnSpc>
            </a:pPr>
            <a:r>
              <a:rPr lang="en-US" sz="2600" dirty="0">
                <a:latin typeface="Times New Roman" pitchFamily="18" charset="0"/>
              </a:rPr>
              <a:t>2 3 5 1 </a:t>
            </a:r>
            <a:r>
              <a:rPr lang="en-US" sz="2600" b="1" u="sng" dirty="0">
                <a:solidFill>
                  <a:srgbClr val="FF0000"/>
                </a:solidFill>
                <a:latin typeface="Times New Roman" pitchFamily="18" charset="0"/>
              </a:rPr>
              <a:t>6 8</a:t>
            </a:r>
            <a:r>
              <a:rPr lang="en-US" sz="2600" u="sng" dirty="0">
                <a:latin typeface="Times New Roman" pitchFamily="18" charset="0"/>
              </a:rPr>
              <a:t> </a:t>
            </a:r>
            <a:r>
              <a:rPr lang="en-US" sz="2600" dirty="0">
                <a:highlight>
                  <a:srgbClr val="FFFF00"/>
                </a:highlight>
                <a:latin typeface="Times New Roman" pitchFamily="18" charset="0"/>
              </a:rPr>
              <a:t>9</a:t>
            </a:r>
            <a:r>
              <a:rPr lang="en-US" sz="2600" dirty="0">
                <a:latin typeface="Times New Roman" pitchFamily="18" charset="0"/>
              </a:rPr>
              <a:t>   (No change)</a:t>
            </a:r>
          </a:p>
          <a:p>
            <a:pPr>
              <a:lnSpc>
                <a:spcPct val="150000"/>
              </a:lnSpc>
            </a:pPr>
            <a:r>
              <a:rPr lang="en-US" dirty="0">
                <a:latin typeface="Times New Roman" pitchFamily="18" charset="0"/>
              </a:rPr>
              <a:t>2 3 5 1 6 </a:t>
            </a:r>
            <a:r>
              <a:rPr lang="en-US" dirty="0">
                <a:highlight>
                  <a:srgbClr val="FFFF00"/>
                </a:highlight>
                <a:latin typeface="Times New Roman" pitchFamily="18" charset="0"/>
              </a:rPr>
              <a:t>8 9</a:t>
            </a:r>
          </a:p>
          <a:p>
            <a:pPr marL="0" indent="0">
              <a:lnSpc>
                <a:spcPct val="150000"/>
              </a:lnSpc>
              <a:buNone/>
            </a:pPr>
            <a:r>
              <a:rPr lang="en-US" sz="2600" dirty="0">
                <a:solidFill>
                  <a:srgbClr val="0070C0"/>
                </a:solidFill>
                <a:latin typeface="Times New Roman" pitchFamily="18" charset="0"/>
              </a:rPr>
              <a:t>(Don’t require to compare the last element with its previous element – why?)</a:t>
            </a:r>
          </a:p>
          <a:p>
            <a:pPr marL="0" indent="0">
              <a:lnSpc>
                <a:spcPct val="150000"/>
              </a:lnSpc>
              <a:buNone/>
            </a:pPr>
            <a:r>
              <a:rPr lang="en-US" sz="2600" dirty="0">
                <a:solidFill>
                  <a:srgbClr val="C00000"/>
                </a:solidFill>
                <a:latin typeface="Times New Roman" pitchFamily="18" charset="0"/>
              </a:rPr>
              <a:t>(Observation – The second largest reached to its position and smaller elements slowly moving up)</a:t>
            </a:r>
          </a:p>
          <a:p>
            <a:pPr marL="0" indent="0">
              <a:lnSpc>
                <a:spcPct val="150000"/>
              </a:lnSpc>
              <a:buNone/>
            </a:pPr>
            <a:r>
              <a:rPr lang="en-US" sz="2600" dirty="0">
                <a:solidFill>
                  <a:srgbClr val="FFC000"/>
                </a:solidFill>
                <a:latin typeface="Times New Roman" pitchFamily="18" charset="0"/>
              </a:rPr>
              <a:t>(The number of comparisons are 5, i.e. (n-2))</a:t>
            </a:r>
            <a:endParaRPr lang="en-US" sz="2600" dirty="0">
              <a:solidFill>
                <a:srgbClr val="0070C0"/>
              </a:solidFill>
              <a:latin typeface="Times New Roman" pitchFamily="18" charset="0"/>
            </a:endParaRPr>
          </a:p>
          <a:p>
            <a:pPr marL="914400" lvl="2" indent="0">
              <a:lnSpc>
                <a:spcPct val="150000"/>
              </a:lnSpc>
              <a:buNone/>
            </a:pPr>
            <a:endParaRPr lang="en-US" sz="2600" dirty="0">
              <a:solidFill>
                <a:srgbClr val="0070C0"/>
              </a:solidFill>
              <a:latin typeface="Times New Roman" pitchFamily="18" charset="0"/>
            </a:endParaRPr>
          </a:p>
          <a:p>
            <a:pPr lvl="2">
              <a:lnSpc>
                <a:spcPct val="150000"/>
              </a:lnSpc>
            </a:pPr>
            <a:endParaRPr lang="en-US" sz="2600" dirty="0">
              <a:latin typeface="Times New Roman" pitchFamily="18" charset="0"/>
            </a:endParaRPr>
          </a:p>
          <a:p>
            <a:pPr lvl="2">
              <a:lnSpc>
                <a:spcPct val="150000"/>
              </a:lnSpc>
            </a:pPr>
            <a:endParaRPr lang="en-US" sz="2600"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45</a:t>
            </a:fld>
            <a:endParaRPr lang="en-US"/>
          </a:p>
        </p:txBody>
      </p:sp>
      <p:sp>
        <p:nvSpPr>
          <p:cNvPr id="4" name="Footer Placeholder 3">
            <a:extLst>
              <a:ext uri="{FF2B5EF4-FFF2-40B4-BE49-F238E27FC236}">
                <a16:creationId xmlns:a16="http://schemas.microsoft.com/office/drawing/2014/main" id="{1EEB413C-C607-4E7B-8DCA-75AC0DFE3FE7}"/>
              </a:ext>
            </a:extLst>
          </p:cNvPr>
          <p:cNvSpPr>
            <a:spLocks noGrp="1"/>
          </p:cNvSpPr>
          <p:nvPr>
            <p:ph type="ftr" sz="quarter" idx="11"/>
          </p:nvPr>
        </p:nvSpPr>
        <p:spPr/>
        <p:txBody>
          <a:bodyPr/>
          <a:lstStyle/>
          <a:p>
            <a:r>
              <a:rPr lang="en-IN"/>
              <a:t>Dr Somaraju Suvvari                                                                                                        NITP -- CS3401</a:t>
            </a:r>
          </a:p>
        </p:txBody>
      </p:sp>
    </p:spTree>
    <p:extLst>
      <p:ext uri="{BB962C8B-B14F-4D97-AF65-F5344CB8AC3E}">
        <p14:creationId xmlns:p14="http://schemas.microsoft.com/office/powerpoint/2010/main" val="104717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6516"/>
          </a:xfrm>
        </p:spPr>
        <p:txBody>
          <a:bodyPr/>
          <a:lstStyle/>
          <a:p>
            <a:r>
              <a:rPr lang="en-US" sz="3600" dirty="0">
                <a:latin typeface="Times New Roman" pitchFamily="18" charset="0"/>
                <a:cs typeface="Times New Roman" pitchFamily="18" charset="0"/>
              </a:rPr>
              <a:t>Example - Sorting the given numbers using Bubble Sort</a:t>
            </a:r>
            <a:endParaRPr lang="en-US" sz="3600" dirty="0"/>
          </a:p>
        </p:txBody>
      </p:sp>
      <p:sp>
        <p:nvSpPr>
          <p:cNvPr id="3" name="Content Placeholder 2"/>
          <p:cNvSpPr>
            <a:spLocks noGrp="1"/>
          </p:cNvSpPr>
          <p:nvPr>
            <p:ph sz="half" idx="1"/>
          </p:nvPr>
        </p:nvSpPr>
        <p:spPr>
          <a:xfrm>
            <a:off x="838199" y="1411029"/>
            <a:ext cx="10974355" cy="4765934"/>
          </a:xfrm>
        </p:spPr>
        <p:txBody>
          <a:bodyPr>
            <a:normAutofit fontScale="77500" lnSpcReduction="20000"/>
          </a:bodyPr>
          <a:lstStyle/>
          <a:p>
            <a:pPr marL="0" indent="0">
              <a:buNone/>
            </a:pPr>
            <a:r>
              <a:rPr lang="en-US" b="1" dirty="0">
                <a:latin typeface="Times New Roman" pitchFamily="18" charset="0"/>
              </a:rPr>
              <a:t>Pass-3</a:t>
            </a:r>
          </a:p>
          <a:p>
            <a:pPr lvl="2">
              <a:lnSpc>
                <a:spcPct val="150000"/>
              </a:lnSpc>
            </a:pPr>
            <a:r>
              <a:rPr lang="en-US" sz="2600" b="1" u="sng" dirty="0">
                <a:solidFill>
                  <a:srgbClr val="FF0000"/>
                </a:solidFill>
                <a:latin typeface="Times New Roman" pitchFamily="18" charset="0"/>
              </a:rPr>
              <a:t>2 3</a:t>
            </a:r>
            <a:r>
              <a:rPr lang="en-US" sz="2600" dirty="0">
                <a:latin typeface="Times New Roman" pitchFamily="18" charset="0"/>
              </a:rPr>
              <a:t> 5 1 6 </a:t>
            </a:r>
            <a:r>
              <a:rPr lang="en-US" sz="2600" dirty="0">
                <a:highlight>
                  <a:srgbClr val="FFFF00"/>
                </a:highlight>
                <a:latin typeface="Times New Roman" pitchFamily="18" charset="0"/>
              </a:rPr>
              <a:t>8 9 </a:t>
            </a:r>
            <a:r>
              <a:rPr lang="en-US" sz="2600" dirty="0">
                <a:latin typeface="Times New Roman" pitchFamily="18" charset="0"/>
              </a:rPr>
              <a:t>  (No change)</a:t>
            </a:r>
          </a:p>
          <a:p>
            <a:pPr lvl="2"/>
            <a:endParaRPr lang="en-US" sz="2600" dirty="0"/>
          </a:p>
          <a:p>
            <a:pPr lvl="2"/>
            <a:r>
              <a:rPr lang="en-US" sz="2600" dirty="0">
                <a:latin typeface="Times New Roman" pitchFamily="18" charset="0"/>
              </a:rPr>
              <a:t>2 </a:t>
            </a:r>
            <a:r>
              <a:rPr lang="en-US" sz="2600" b="1" u="sng" dirty="0">
                <a:solidFill>
                  <a:srgbClr val="FF0000"/>
                </a:solidFill>
                <a:latin typeface="Times New Roman" pitchFamily="18" charset="0"/>
              </a:rPr>
              <a:t>3 5</a:t>
            </a:r>
            <a:r>
              <a:rPr lang="en-US" sz="2600" dirty="0">
                <a:latin typeface="Times New Roman" pitchFamily="18" charset="0"/>
              </a:rPr>
              <a:t> 1 6 </a:t>
            </a:r>
            <a:r>
              <a:rPr lang="en-US" sz="2600" dirty="0">
                <a:highlight>
                  <a:srgbClr val="FFFF00"/>
                </a:highlight>
                <a:latin typeface="Times New Roman" pitchFamily="18" charset="0"/>
              </a:rPr>
              <a:t>8 9 </a:t>
            </a:r>
            <a:r>
              <a:rPr lang="en-US" sz="2600" dirty="0">
                <a:latin typeface="Times New Roman" pitchFamily="18" charset="0"/>
              </a:rPr>
              <a:t>  (No change)</a:t>
            </a:r>
          </a:p>
          <a:p>
            <a:pPr lvl="2"/>
            <a:endParaRPr lang="en-US" sz="2600" dirty="0"/>
          </a:p>
          <a:p>
            <a:pPr lvl="2"/>
            <a:r>
              <a:rPr lang="en-US" sz="2600" dirty="0">
                <a:latin typeface="Times New Roman" pitchFamily="18" charset="0"/>
              </a:rPr>
              <a:t>2 3 </a:t>
            </a:r>
            <a:r>
              <a:rPr lang="en-US" sz="2600" b="1" u="sng" dirty="0">
                <a:solidFill>
                  <a:srgbClr val="FF0000"/>
                </a:solidFill>
                <a:latin typeface="Times New Roman" pitchFamily="18" charset="0"/>
              </a:rPr>
              <a:t>5 1</a:t>
            </a:r>
            <a:r>
              <a:rPr lang="en-US" sz="2600" dirty="0">
                <a:latin typeface="Times New Roman" pitchFamily="18" charset="0"/>
              </a:rPr>
              <a:t> 6 </a:t>
            </a:r>
            <a:r>
              <a:rPr lang="en-US" sz="2600" dirty="0">
                <a:highlight>
                  <a:srgbClr val="FFFF00"/>
                </a:highlight>
                <a:latin typeface="Times New Roman" pitchFamily="18" charset="0"/>
              </a:rPr>
              <a:t>8 9 </a:t>
            </a:r>
            <a:r>
              <a:rPr lang="en-US" sz="2600" dirty="0">
                <a:latin typeface="Times New Roman" pitchFamily="18" charset="0"/>
              </a:rPr>
              <a:t>  </a:t>
            </a:r>
            <a:r>
              <a:rPr lang="en-US" sz="2600" dirty="0">
                <a:solidFill>
                  <a:srgbClr val="00B050"/>
                </a:solidFill>
                <a:latin typeface="Times New Roman" pitchFamily="18" charset="0"/>
              </a:rPr>
              <a:t>(Swap 5 and 1)</a:t>
            </a:r>
          </a:p>
          <a:p>
            <a:pPr lvl="2"/>
            <a:endParaRPr lang="en-US" sz="2600" dirty="0"/>
          </a:p>
          <a:p>
            <a:pPr lvl="2"/>
            <a:r>
              <a:rPr lang="en-US" sz="2600" dirty="0">
                <a:latin typeface="Times New Roman" pitchFamily="18" charset="0"/>
              </a:rPr>
              <a:t>2 3 1 </a:t>
            </a:r>
            <a:r>
              <a:rPr lang="en-US" sz="2600" b="1" u="sng" dirty="0">
                <a:solidFill>
                  <a:srgbClr val="FF0000"/>
                </a:solidFill>
                <a:latin typeface="Times New Roman" pitchFamily="18" charset="0"/>
              </a:rPr>
              <a:t>5 6</a:t>
            </a:r>
            <a:r>
              <a:rPr lang="en-US" sz="2600" dirty="0">
                <a:latin typeface="Times New Roman" pitchFamily="18" charset="0"/>
              </a:rPr>
              <a:t> </a:t>
            </a:r>
            <a:r>
              <a:rPr lang="en-US" sz="2600" dirty="0">
                <a:highlight>
                  <a:srgbClr val="FFFF00"/>
                </a:highlight>
                <a:latin typeface="Times New Roman" pitchFamily="18" charset="0"/>
              </a:rPr>
              <a:t>8 9 </a:t>
            </a:r>
            <a:r>
              <a:rPr lang="en-US" sz="2600" dirty="0">
                <a:latin typeface="Times New Roman" pitchFamily="18" charset="0"/>
              </a:rPr>
              <a:t>  (No change)</a:t>
            </a:r>
          </a:p>
          <a:p>
            <a:pPr marL="0" indent="0">
              <a:buNone/>
            </a:pPr>
            <a:endParaRPr lang="en-US" sz="3400" dirty="0">
              <a:latin typeface="Times New Roman" pitchFamily="18" charset="0"/>
            </a:endParaRPr>
          </a:p>
          <a:p>
            <a:pPr marL="0" indent="0">
              <a:buNone/>
            </a:pPr>
            <a:r>
              <a:rPr lang="en-US" sz="3100" dirty="0">
                <a:latin typeface="Times New Roman" pitchFamily="18" charset="0"/>
              </a:rPr>
              <a:t>2 3 1 5 </a:t>
            </a:r>
            <a:r>
              <a:rPr lang="en-US" sz="3100" dirty="0">
                <a:highlight>
                  <a:srgbClr val="FFFF00"/>
                </a:highlight>
                <a:latin typeface="Times New Roman" pitchFamily="18" charset="0"/>
              </a:rPr>
              <a:t>6 8 9</a:t>
            </a:r>
            <a:endParaRPr lang="en-US" sz="3100" dirty="0">
              <a:highlight>
                <a:srgbClr val="FFFF00"/>
              </a:highlight>
            </a:endParaRPr>
          </a:p>
          <a:p>
            <a:pPr marL="0" indent="0">
              <a:lnSpc>
                <a:spcPct val="150000"/>
              </a:lnSpc>
              <a:buNone/>
            </a:pPr>
            <a:r>
              <a:rPr lang="en-US" sz="2600" dirty="0">
                <a:solidFill>
                  <a:srgbClr val="C00000"/>
                </a:solidFill>
                <a:latin typeface="Times New Roman" pitchFamily="18" charset="0"/>
              </a:rPr>
              <a:t>(Observation – The third largest element reached to its position and smaller elements slowly moving up)</a:t>
            </a:r>
          </a:p>
          <a:p>
            <a:pPr marL="0" indent="0">
              <a:lnSpc>
                <a:spcPct val="150000"/>
              </a:lnSpc>
              <a:buNone/>
            </a:pPr>
            <a:r>
              <a:rPr lang="en-US" sz="2600" dirty="0">
                <a:solidFill>
                  <a:srgbClr val="FFC000"/>
                </a:solidFill>
                <a:latin typeface="Times New Roman" pitchFamily="18" charset="0"/>
              </a:rPr>
              <a:t>(The number of comparisons are 4, i.e. (n-3))</a:t>
            </a:r>
            <a:endParaRPr lang="en-US" sz="2600" dirty="0">
              <a:solidFill>
                <a:srgbClr val="0070C0"/>
              </a:solidFill>
              <a:latin typeface="Times New Roman" pitchFamily="18" charset="0"/>
            </a:endParaRPr>
          </a:p>
          <a:p>
            <a:pPr marL="914400" lvl="2" indent="0">
              <a:buNone/>
            </a:pPr>
            <a:endParaRPr lang="en-US" sz="2600"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46</a:t>
            </a:fld>
            <a:endParaRPr lang="en-US"/>
          </a:p>
        </p:txBody>
      </p:sp>
      <p:sp>
        <p:nvSpPr>
          <p:cNvPr id="4" name="Footer Placeholder 3">
            <a:extLst>
              <a:ext uri="{FF2B5EF4-FFF2-40B4-BE49-F238E27FC236}">
                <a16:creationId xmlns:a16="http://schemas.microsoft.com/office/drawing/2014/main" id="{6D20538B-8DA0-4D4B-9AB6-D02823FB7C3F}"/>
              </a:ext>
            </a:extLst>
          </p:cNvPr>
          <p:cNvSpPr>
            <a:spLocks noGrp="1"/>
          </p:cNvSpPr>
          <p:nvPr>
            <p:ph type="ftr" sz="quarter" idx="11"/>
          </p:nvPr>
        </p:nvSpPr>
        <p:spPr/>
        <p:txBody>
          <a:bodyPr/>
          <a:lstStyle/>
          <a:p>
            <a:r>
              <a:rPr lang="en-IN"/>
              <a:t>Dr Somaraju Suvvari                                                                                                        NITP -- CS3401</a:t>
            </a:r>
          </a:p>
        </p:txBody>
      </p:sp>
    </p:spTree>
    <p:extLst>
      <p:ext uri="{BB962C8B-B14F-4D97-AF65-F5344CB8AC3E}">
        <p14:creationId xmlns:p14="http://schemas.microsoft.com/office/powerpoint/2010/main" val="236393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6516"/>
          </a:xfrm>
        </p:spPr>
        <p:txBody>
          <a:bodyPr/>
          <a:lstStyle/>
          <a:p>
            <a:r>
              <a:rPr lang="en-US" sz="3600" dirty="0">
                <a:latin typeface="Times New Roman" pitchFamily="18" charset="0"/>
                <a:cs typeface="Times New Roman" pitchFamily="18" charset="0"/>
              </a:rPr>
              <a:t>Example - Sorting the given numbers using Bubble Sort</a:t>
            </a:r>
            <a:endParaRPr lang="en-US" sz="3600" dirty="0"/>
          </a:p>
        </p:txBody>
      </p:sp>
      <p:sp>
        <p:nvSpPr>
          <p:cNvPr id="3" name="Content Placeholder 2"/>
          <p:cNvSpPr>
            <a:spLocks noGrp="1"/>
          </p:cNvSpPr>
          <p:nvPr>
            <p:ph sz="half" idx="1"/>
          </p:nvPr>
        </p:nvSpPr>
        <p:spPr>
          <a:xfrm>
            <a:off x="838199" y="1411029"/>
            <a:ext cx="10974355" cy="4765934"/>
          </a:xfrm>
        </p:spPr>
        <p:txBody>
          <a:bodyPr>
            <a:normAutofit fontScale="92500" lnSpcReduction="20000"/>
          </a:bodyPr>
          <a:lstStyle/>
          <a:p>
            <a:pPr marL="0" indent="0">
              <a:buNone/>
            </a:pPr>
            <a:r>
              <a:rPr lang="en-US" b="1" dirty="0">
                <a:latin typeface="Times New Roman" pitchFamily="18" charset="0"/>
              </a:rPr>
              <a:t>Pass-4</a:t>
            </a:r>
          </a:p>
          <a:p>
            <a:pPr lvl="2">
              <a:lnSpc>
                <a:spcPct val="150000"/>
              </a:lnSpc>
            </a:pPr>
            <a:r>
              <a:rPr lang="en-US" sz="2600" b="1" u="sng" dirty="0">
                <a:solidFill>
                  <a:srgbClr val="FF0000"/>
                </a:solidFill>
                <a:latin typeface="Times New Roman" pitchFamily="18" charset="0"/>
              </a:rPr>
              <a:t>2 3</a:t>
            </a:r>
            <a:r>
              <a:rPr lang="en-US" sz="2600" dirty="0">
                <a:latin typeface="Times New Roman" pitchFamily="18" charset="0"/>
              </a:rPr>
              <a:t> 1 5 </a:t>
            </a:r>
            <a:r>
              <a:rPr lang="en-US" sz="2600" dirty="0">
                <a:highlight>
                  <a:srgbClr val="FFFF00"/>
                </a:highlight>
                <a:latin typeface="Times New Roman" pitchFamily="18" charset="0"/>
              </a:rPr>
              <a:t>6 8 9 </a:t>
            </a:r>
            <a:r>
              <a:rPr lang="en-US" sz="2600" dirty="0">
                <a:latin typeface="Times New Roman" pitchFamily="18" charset="0"/>
              </a:rPr>
              <a:t>  (No change)</a:t>
            </a:r>
          </a:p>
          <a:p>
            <a:pPr lvl="2"/>
            <a:endParaRPr lang="en-US" sz="2600" dirty="0"/>
          </a:p>
          <a:p>
            <a:pPr lvl="2"/>
            <a:r>
              <a:rPr lang="en-US" sz="2600" dirty="0">
                <a:latin typeface="Times New Roman" pitchFamily="18" charset="0"/>
              </a:rPr>
              <a:t>2 </a:t>
            </a:r>
            <a:r>
              <a:rPr lang="en-US" sz="2600" b="1" u="sng" dirty="0">
                <a:solidFill>
                  <a:srgbClr val="FF0000"/>
                </a:solidFill>
                <a:latin typeface="Times New Roman" pitchFamily="18" charset="0"/>
              </a:rPr>
              <a:t>3 1</a:t>
            </a:r>
            <a:r>
              <a:rPr lang="en-US" sz="2600" dirty="0">
                <a:latin typeface="Times New Roman" pitchFamily="18" charset="0"/>
              </a:rPr>
              <a:t> 5 </a:t>
            </a:r>
            <a:r>
              <a:rPr lang="en-US" sz="2600" dirty="0">
                <a:highlight>
                  <a:srgbClr val="FFFF00"/>
                </a:highlight>
                <a:latin typeface="Times New Roman" pitchFamily="18" charset="0"/>
              </a:rPr>
              <a:t>6 8 9 </a:t>
            </a:r>
            <a:r>
              <a:rPr lang="en-US" sz="2600" dirty="0">
                <a:latin typeface="Times New Roman" pitchFamily="18" charset="0"/>
              </a:rPr>
              <a:t>  </a:t>
            </a:r>
            <a:r>
              <a:rPr lang="en-US" sz="2600" dirty="0">
                <a:solidFill>
                  <a:srgbClr val="00B050"/>
                </a:solidFill>
                <a:latin typeface="Times New Roman" pitchFamily="18" charset="0"/>
              </a:rPr>
              <a:t>(Swap 3 and 1)</a:t>
            </a:r>
          </a:p>
          <a:p>
            <a:pPr lvl="2"/>
            <a:endParaRPr lang="en-US" sz="2600" dirty="0">
              <a:solidFill>
                <a:srgbClr val="00B050"/>
              </a:solidFill>
            </a:endParaRPr>
          </a:p>
          <a:p>
            <a:pPr lvl="2"/>
            <a:r>
              <a:rPr lang="en-US" sz="2600" dirty="0">
                <a:latin typeface="Times New Roman" pitchFamily="18" charset="0"/>
              </a:rPr>
              <a:t>2 1 </a:t>
            </a:r>
            <a:r>
              <a:rPr lang="en-US" sz="2600" b="1" u="sng" dirty="0">
                <a:solidFill>
                  <a:srgbClr val="FF0000"/>
                </a:solidFill>
                <a:latin typeface="Times New Roman" pitchFamily="18" charset="0"/>
              </a:rPr>
              <a:t>3 5</a:t>
            </a:r>
            <a:r>
              <a:rPr lang="en-US" sz="2600" dirty="0">
                <a:latin typeface="Times New Roman" pitchFamily="18" charset="0"/>
              </a:rPr>
              <a:t> </a:t>
            </a:r>
            <a:r>
              <a:rPr lang="en-US" sz="2600" dirty="0">
                <a:highlight>
                  <a:srgbClr val="FFFF00"/>
                </a:highlight>
                <a:latin typeface="Times New Roman" pitchFamily="18" charset="0"/>
              </a:rPr>
              <a:t>6 8 9</a:t>
            </a:r>
            <a:r>
              <a:rPr lang="en-US" sz="2600" dirty="0">
                <a:latin typeface="Times New Roman" pitchFamily="18" charset="0"/>
              </a:rPr>
              <a:t>   (No change)</a:t>
            </a:r>
          </a:p>
          <a:p>
            <a:pPr lvl="2"/>
            <a:endParaRPr lang="en-US" sz="2600" dirty="0">
              <a:latin typeface="Times New Roman" pitchFamily="18" charset="0"/>
            </a:endParaRPr>
          </a:p>
          <a:p>
            <a:r>
              <a:rPr lang="en-US" sz="2600" dirty="0">
                <a:latin typeface="Times New Roman" panose="02020603050405020304" pitchFamily="18" charset="0"/>
                <a:cs typeface="Times New Roman" panose="02020603050405020304" pitchFamily="18" charset="0"/>
              </a:rPr>
              <a:t>2 1 3 </a:t>
            </a:r>
            <a:r>
              <a:rPr lang="en-US" sz="2600" dirty="0">
                <a:highlight>
                  <a:srgbClr val="FFFF00"/>
                </a:highlight>
                <a:latin typeface="Times New Roman" panose="02020603050405020304" pitchFamily="18" charset="0"/>
                <a:cs typeface="Times New Roman" panose="02020603050405020304" pitchFamily="18" charset="0"/>
              </a:rPr>
              <a:t>5 6 8 9</a:t>
            </a:r>
          </a:p>
          <a:p>
            <a:pPr marL="0" indent="0">
              <a:lnSpc>
                <a:spcPct val="150000"/>
              </a:lnSpc>
              <a:buNone/>
            </a:pPr>
            <a:r>
              <a:rPr lang="en-US" sz="2600" dirty="0">
                <a:solidFill>
                  <a:srgbClr val="C00000"/>
                </a:solidFill>
                <a:latin typeface="Times New Roman" pitchFamily="18" charset="0"/>
              </a:rPr>
              <a:t>(Observation – The fourth largest element reached to its position and smaller elements slowly moving up)</a:t>
            </a:r>
          </a:p>
          <a:p>
            <a:pPr marL="0" indent="0">
              <a:lnSpc>
                <a:spcPct val="150000"/>
              </a:lnSpc>
              <a:buNone/>
            </a:pPr>
            <a:r>
              <a:rPr lang="en-US" sz="2600" dirty="0">
                <a:solidFill>
                  <a:srgbClr val="FFC000"/>
                </a:solidFill>
                <a:latin typeface="Times New Roman" pitchFamily="18" charset="0"/>
              </a:rPr>
              <a:t>(The number of comparisons are 3, i.e. (n-4))</a:t>
            </a:r>
            <a:endParaRPr lang="en-US" sz="2600" dirty="0">
              <a:solidFill>
                <a:srgbClr val="0070C0"/>
              </a:solidFill>
              <a:latin typeface="Times New Roman" pitchFamily="18" charset="0"/>
            </a:endParaRPr>
          </a:p>
          <a:p>
            <a:pPr marL="914400" lvl="2" indent="0">
              <a:buNone/>
            </a:pPr>
            <a:endParaRPr lang="en-US" sz="2600"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47</a:t>
            </a:fld>
            <a:endParaRPr lang="en-US"/>
          </a:p>
        </p:txBody>
      </p:sp>
      <p:sp>
        <p:nvSpPr>
          <p:cNvPr id="4" name="Footer Placeholder 3">
            <a:extLst>
              <a:ext uri="{FF2B5EF4-FFF2-40B4-BE49-F238E27FC236}">
                <a16:creationId xmlns:a16="http://schemas.microsoft.com/office/drawing/2014/main" id="{D3219BA0-F87F-4AB4-B5B0-95076C101577}"/>
              </a:ext>
            </a:extLst>
          </p:cNvPr>
          <p:cNvSpPr>
            <a:spLocks noGrp="1"/>
          </p:cNvSpPr>
          <p:nvPr>
            <p:ph type="ftr" sz="quarter" idx="11"/>
          </p:nvPr>
        </p:nvSpPr>
        <p:spPr/>
        <p:txBody>
          <a:bodyPr/>
          <a:lstStyle/>
          <a:p>
            <a:r>
              <a:rPr lang="en-IN"/>
              <a:t>Dr Somaraju Suvvari                                                                                                        NITP -- CS3401</a:t>
            </a:r>
          </a:p>
        </p:txBody>
      </p:sp>
    </p:spTree>
    <p:extLst>
      <p:ext uri="{BB962C8B-B14F-4D97-AF65-F5344CB8AC3E}">
        <p14:creationId xmlns:p14="http://schemas.microsoft.com/office/powerpoint/2010/main" val="227717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6516"/>
          </a:xfrm>
        </p:spPr>
        <p:txBody>
          <a:bodyPr/>
          <a:lstStyle/>
          <a:p>
            <a:r>
              <a:rPr lang="en-US" sz="3600" dirty="0">
                <a:latin typeface="Times New Roman" pitchFamily="18" charset="0"/>
                <a:cs typeface="Times New Roman" pitchFamily="18" charset="0"/>
              </a:rPr>
              <a:t>Example - Sorting the given numbers using Bubble Sort</a:t>
            </a:r>
            <a:endParaRPr lang="en-US" sz="3600" dirty="0"/>
          </a:p>
        </p:txBody>
      </p:sp>
      <p:sp>
        <p:nvSpPr>
          <p:cNvPr id="3" name="Content Placeholder 2"/>
          <p:cNvSpPr>
            <a:spLocks noGrp="1"/>
          </p:cNvSpPr>
          <p:nvPr>
            <p:ph sz="half" idx="1"/>
          </p:nvPr>
        </p:nvSpPr>
        <p:spPr>
          <a:xfrm>
            <a:off x="838199" y="1411029"/>
            <a:ext cx="10974355" cy="4765934"/>
          </a:xfrm>
        </p:spPr>
        <p:txBody>
          <a:bodyPr>
            <a:normAutofit lnSpcReduction="10000"/>
          </a:bodyPr>
          <a:lstStyle/>
          <a:p>
            <a:pPr marL="0" indent="0">
              <a:buNone/>
            </a:pPr>
            <a:r>
              <a:rPr lang="en-US" b="1" dirty="0">
                <a:latin typeface="Times New Roman" pitchFamily="18" charset="0"/>
              </a:rPr>
              <a:t>Pass-5</a:t>
            </a:r>
          </a:p>
          <a:p>
            <a:pPr lvl="2">
              <a:lnSpc>
                <a:spcPct val="150000"/>
              </a:lnSpc>
            </a:pPr>
            <a:r>
              <a:rPr lang="en-US" sz="2600" b="1" u="sng" dirty="0">
                <a:solidFill>
                  <a:srgbClr val="FF0000"/>
                </a:solidFill>
                <a:latin typeface="Times New Roman" pitchFamily="18" charset="0"/>
              </a:rPr>
              <a:t>2 1</a:t>
            </a:r>
            <a:r>
              <a:rPr lang="en-US" sz="2600" dirty="0">
                <a:latin typeface="Times New Roman" pitchFamily="18" charset="0"/>
              </a:rPr>
              <a:t> 3 </a:t>
            </a:r>
            <a:r>
              <a:rPr lang="en-US" sz="2600" dirty="0">
                <a:highlight>
                  <a:srgbClr val="FFFF00"/>
                </a:highlight>
                <a:latin typeface="Times New Roman" pitchFamily="18" charset="0"/>
              </a:rPr>
              <a:t>5 6 8 9 </a:t>
            </a:r>
            <a:r>
              <a:rPr lang="en-US" sz="2600" dirty="0">
                <a:latin typeface="Times New Roman" pitchFamily="18" charset="0"/>
              </a:rPr>
              <a:t>  (</a:t>
            </a:r>
            <a:r>
              <a:rPr lang="en-US" sz="2600" dirty="0">
                <a:solidFill>
                  <a:srgbClr val="00B050"/>
                </a:solidFill>
                <a:latin typeface="Times New Roman" pitchFamily="18" charset="0"/>
              </a:rPr>
              <a:t>Swap 2 and 1</a:t>
            </a:r>
            <a:r>
              <a:rPr lang="en-US" sz="2600" dirty="0">
                <a:latin typeface="Times New Roman" pitchFamily="18" charset="0"/>
              </a:rPr>
              <a:t>)</a:t>
            </a:r>
          </a:p>
          <a:p>
            <a:pPr lvl="2"/>
            <a:endParaRPr lang="en-US" sz="2600" dirty="0"/>
          </a:p>
          <a:p>
            <a:pPr lvl="2"/>
            <a:r>
              <a:rPr lang="en-US" sz="2600" dirty="0">
                <a:latin typeface="Times New Roman" pitchFamily="18" charset="0"/>
              </a:rPr>
              <a:t>1 </a:t>
            </a:r>
            <a:r>
              <a:rPr lang="en-US" sz="2600" b="1" u="sng" dirty="0">
                <a:solidFill>
                  <a:srgbClr val="FF0000"/>
                </a:solidFill>
                <a:latin typeface="Times New Roman" pitchFamily="18" charset="0"/>
              </a:rPr>
              <a:t>2 3</a:t>
            </a:r>
            <a:r>
              <a:rPr lang="en-US" sz="2600" dirty="0">
                <a:latin typeface="Times New Roman" pitchFamily="18" charset="0"/>
              </a:rPr>
              <a:t> </a:t>
            </a:r>
            <a:r>
              <a:rPr lang="en-US" sz="2600" dirty="0">
                <a:highlight>
                  <a:srgbClr val="FFFF00"/>
                </a:highlight>
                <a:latin typeface="Times New Roman" pitchFamily="18" charset="0"/>
              </a:rPr>
              <a:t>5 6 8 9</a:t>
            </a:r>
            <a:r>
              <a:rPr lang="en-US" sz="2600" dirty="0">
                <a:latin typeface="Times New Roman" pitchFamily="18" charset="0"/>
              </a:rPr>
              <a:t>   (No change)</a:t>
            </a:r>
          </a:p>
          <a:p>
            <a:pPr lvl="2"/>
            <a:endParaRPr lang="en-US" sz="2600" dirty="0"/>
          </a:p>
          <a:p>
            <a:pPr marL="0" indent="0">
              <a:buNone/>
            </a:pPr>
            <a:r>
              <a:rPr lang="en-US" sz="2400" dirty="0">
                <a:latin typeface="Times New Roman" panose="02020603050405020304" pitchFamily="18" charset="0"/>
                <a:cs typeface="Times New Roman" panose="02020603050405020304" pitchFamily="18" charset="0"/>
              </a:rPr>
              <a:t>1 2 </a:t>
            </a:r>
            <a:r>
              <a:rPr lang="en-US" sz="2400" dirty="0">
                <a:highlight>
                  <a:srgbClr val="FFFF00"/>
                </a:highlight>
                <a:latin typeface="Times New Roman" panose="02020603050405020304" pitchFamily="18" charset="0"/>
                <a:cs typeface="Times New Roman" panose="02020603050405020304" pitchFamily="18" charset="0"/>
              </a:rPr>
              <a:t>3 5 6 8 9</a:t>
            </a:r>
          </a:p>
          <a:p>
            <a:pPr marL="0" indent="0">
              <a:lnSpc>
                <a:spcPct val="150000"/>
              </a:lnSpc>
              <a:buNone/>
            </a:pPr>
            <a:r>
              <a:rPr lang="en-US" sz="2600" dirty="0">
                <a:solidFill>
                  <a:srgbClr val="C00000"/>
                </a:solidFill>
                <a:latin typeface="Times New Roman" pitchFamily="18" charset="0"/>
              </a:rPr>
              <a:t>(Observation – The fifth largest element reached to its position and the smaller elements slowly moving up)</a:t>
            </a:r>
          </a:p>
          <a:p>
            <a:pPr marL="0" indent="0">
              <a:lnSpc>
                <a:spcPct val="150000"/>
              </a:lnSpc>
              <a:buNone/>
            </a:pPr>
            <a:r>
              <a:rPr lang="en-US" sz="2600" dirty="0">
                <a:solidFill>
                  <a:srgbClr val="FFC000"/>
                </a:solidFill>
                <a:latin typeface="Times New Roman" pitchFamily="18" charset="0"/>
              </a:rPr>
              <a:t>(The number of comparisons are 2, i.e. (n-5))</a:t>
            </a:r>
            <a:endParaRPr lang="en-US" sz="2600" dirty="0">
              <a:solidFill>
                <a:srgbClr val="0070C0"/>
              </a:solidFill>
              <a:latin typeface="Times New Roman" pitchFamily="18" charset="0"/>
            </a:endParaRPr>
          </a:p>
          <a:p>
            <a:pPr marL="914400" lvl="2" indent="0">
              <a:buNone/>
            </a:pPr>
            <a:endParaRPr lang="en-US" sz="2600"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48</a:t>
            </a:fld>
            <a:endParaRPr lang="en-US"/>
          </a:p>
        </p:txBody>
      </p:sp>
      <p:sp>
        <p:nvSpPr>
          <p:cNvPr id="4" name="Footer Placeholder 3">
            <a:extLst>
              <a:ext uri="{FF2B5EF4-FFF2-40B4-BE49-F238E27FC236}">
                <a16:creationId xmlns:a16="http://schemas.microsoft.com/office/drawing/2014/main" id="{9FA285AF-AD01-45D6-B611-F3B0C86659DD}"/>
              </a:ext>
            </a:extLst>
          </p:cNvPr>
          <p:cNvSpPr>
            <a:spLocks noGrp="1"/>
          </p:cNvSpPr>
          <p:nvPr>
            <p:ph type="ftr" sz="quarter" idx="11"/>
          </p:nvPr>
        </p:nvSpPr>
        <p:spPr/>
        <p:txBody>
          <a:bodyPr/>
          <a:lstStyle/>
          <a:p>
            <a:r>
              <a:rPr lang="en-IN"/>
              <a:t>Dr Somaraju Suvvari                                                                                                        NITP -- CS3401</a:t>
            </a:r>
          </a:p>
        </p:txBody>
      </p:sp>
    </p:spTree>
    <p:extLst>
      <p:ext uri="{BB962C8B-B14F-4D97-AF65-F5344CB8AC3E}">
        <p14:creationId xmlns:p14="http://schemas.microsoft.com/office/powerpoint/2010/main" val="23034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6516"/>
          </a:xfrm>
        </p:spPr>
        <p:txBody>
          <a:bodyPr/>
          <a:lstStyle/>
          <a:p>
            <a:r>
              <a:rPr lang="en-US" sz="3600" dirty="0">
                <a:latin typeface="Times New Roman" pitchFamily="18" charset="0"/>
                <a:cs typeface="Times New Roman" pitchFamily="18" charset="0"/>
              </a:rPr>
              <a:t>Example - Sorting the given numbers using Bubble Sort</a:t>
            </a:r>
            <a:endParaRPr lang="en-US" sz="3600" dirty="0"/>
          </a:p>
        </p:txBody>
      </p:sp>
      <p:sp>
        <p:nvSpPr>
          <p:cNvPr id="3" name="Content Placeholder 2"/>
          <p:cNvSpPr>
            <a:spLocks noGrp="1"/>
          </p:cNvSpPr>
          <p:nvPr>
            <p:ph sz="half" idx="1"/>
          </p:nvPr>
        </p:nvSpPr>
        <p:spPr>
          <a:xfrm>
            <a:off x="838199" y="1411029"/>
            <a:ext cx="10974355" cy="4765934"/>
          </a:xfrm>
        </p:spPr>
        <p:txBody>
          <a:bodyPr>
            <a:normAutofit/>
          </a:bodyPr>
          <a:lstStyle/>
          <a:p>
            <a:pPr marL="0" indent="0">
              <a:buNone/>
            </a:pPr>
            <a:r>
              <a:rPr lang="en-US" b="1" dirty="0">
                <a:latin typeface="Times New Roman" pitchFamily="18" charset="0"/>
              </a:rPr>
              <a:t>Pass-6</a:t>
            </a:r>
          </a:p>
          <a:p>
            <a:pPr lvl="2">
              <a:lnSpc>
                <a:spcPct val="150000"/>
              </a:lnSpc>
            </a:pPr>
            <a:r>
              <a:rPr lang="en-US" sz="2600" b="1" u="sng" dirty="0">
                <a:solidFill>
                  <a:srgbClr val="FF0000"/>
                </a:solidFill>
                <a:latin typeface="Times New Roman" pitchFamily="18" charset="0"/>
              </a:rPr>
              <a:t>1 2</a:t>
            </a:r>
            <a:r>
              <a:rPr lang="en-US" sz="2600" dirty="0">
                <a:latin typeface="Times New Roman" pitchFamily="18" charset="0"/>
              </a:rPr>
              <a:t> </a:t>
            </a:r>
            <a:r>
              <a:rPr lang="en-US" sz="2600" dirty="0">
                <a:highlight>
                  <a:srgbClr val="FFFF00"/>
                </a:highlight>
                <a:latin typeface="Times New Roman" pitchFamily="18" charset="0"/>
              </a:rPr>
              <a:t>3 5 6 8 9 </a:t>
            </a:r>
            <a:r>
              <a:rPr lang="en-US" sz="2600" dirty="0">
                <a:latin typeface="Times New Roman" pitchFamily="18" charset="0"/>
              </a:rPr>
              <a:t>  </a:t>
            </a:r>
            <a:r>
              <a:rPr lang="en-US" sz="2600" dirty="0">
                <a:solidFill>
                  <a:srgbClr val="00B050"/>
                </a:solidFill>
                <a:latin typeface="Times New Roman" pitchFamily="18" charset="0"/>
              </a:rPr>
              <a:t>(No change)</a:t>
            </a:r>
            <a:endParaRPr lang="en-US" sz="2600" dirty="0"/>
          </a:p>
          <a:p>
            <a:pPr marL="0" indent="0">
              <a:lnSpc>
                <a:spcPct val="150000"/>
              </a:lnSpc>
              <a:buNone/>
            </a:pPr>
            <a:r>
              <a:rPr lang="en-US" sz="2600" dirty="0">
                <a:highlight>
                  <a:srgbClr val="FFFF00"/>
                </a:highlight>
                <a:latin typeface="Times New Roman" pitchFamily="18" charset="0"/>
              </a:rPr>
              <a:t>1 2 3 5 6 8 9</a:t>
            </a:r>
          </a:p>
          <a:p>
            <a:pPr marL="0" indent="0">
              <a:lnSpc>
                <a:spcPct val="150000"/>
              </a:lnSpc>
              <a:buNone/>
            </a:pPr>
            <a:r>
              <a:rPr lang="en-US" sz="2600" dirty="0">
                <a:solidFill>
                  <a:srgbClr val="C00000"/>
                </a:solidFill>
                <a:latin typeface="Times New Roman" pitchFamily="18" charset="0"/>
              </a:rPr>
              <a:t>(Observation – The sixth largest element reached to its position, so the last element (seventh one here) is also reached its position)</a:t>
            </a:r>
          </a:p>
          <a:p>
            <a:pPr marL="0" indent="0">
              <a:lnSpc>
                <a:spcPct val="150000"/>
              </a:lnSpc>
              <a:buNone/>
            </a:pPr>
            <a:r>
              <a:rPr lang="en-US" sz="2600" dirty="0">
                <a:solidFill>
                  <a:srgbClr val="FFC000"/>
                </a:solidFill>
                <a:latin typeface="Times New Roman" pitchFamily="18" charset="0"/>
              </a:rPr>
              <a:t>(The number of comparisons are 1, i.e. (n-6))</a:t>
            </a:r>
            <a:endParaRPr lang="en-US" sz="2600" dirty="0">
              <a:solidFill>
                <a:srgbClr val="0070C0"/>
              </a:solidFill>
              <a:latin typeface="Times New Roman" pitchFamily="18" charset="0"/>
            </a:endParaRPr>
          </a:p>
          <a:p>
            <a:pPr marL="914400" lvl="2" indent="0">
              <a:buNone/>
            </a:pPr>
            <a:endParaRPr lang="en-US" sz="2600"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49</a:t>
            </a:fld>
            <a:endParaRPr lang="en-US"/>
          </a:p>
        </p:txBody>
      </p:sp>
      <p:sp>
        <p:nvSpPr>
          <p:cNvPr id="4" name="Footer Placeholder 3">
            <a:extLst>
              <a:ext uri="{FF2B5EF4-FFF2-40B4-BE49-F238E27FC236}">
                <a16:creationId xmlns:a16="http://schemas.microsoft.com/office/drawing/2014/main" id="{62590401-D161-41F2-B1F5-A6116CE2A705}"/>
              </a:ext>
            </a:extLst>
          </p:cNvPr>
          <p:cNvSpPr>
            <a:spLocks noGrp="1"/>
          </p:cNvSpPr>
          <p:nvPr>
            <p:ph type="ftr" sz="quarter" idx="11"/>
          </p:nvPr>
        </p:nvSpPr>
        <p:spPr/>
        <p:txBody>
          <a:bodyPr/>
          <a:lstStyle/>
          <a:p>
            <a:r>
              <a:rPr lang="en-IN"/>
              <a:t>Dr Somaraju Suvvari                                                                                                        NITP -- CS3401</a:t>
            </a:r>
          </a:p>
        </p:txBody>
      </p:sp>
    </p:spTree>
    <p:extLst>
      <p:ext uri="{BB962C8B-B14F-4D97-AF65-F5344CB8AC3E}">
        <p14:creationId xmlns:p14="http://schemas.microsoft.com/office/powerpoint/2010/main" val="332319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365126"/>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SEARCHING</a:t>
            </a:r>
            <a:r>
              <a:rPr lang="en-US" spc="5" dirty="0">
                <a:solidFill>
                  <a:srgbClr val="00B0F0"/>
                </a:solidFill>
                <a:latin typeface="Times New Roman" panose="02020603050405020304" pitchFamily="18" charset="0"/>
                <a:ea typeface="Calibri" panose="020F0502020204030204" pitchFamily="34" charset="0"/>
              </a:rPr>
              <a:t> </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1007705"/>
            <a:ext cx="10515600" cy="5169257"/>
          </a:xfrm>
        </p:spPr>
        <p:txBody>
          <a:bodyPr/>
          <a:lstStyle/>
          <a:p>
            <a:pPr marL="0" indent="0" algn="just">
              <a:lnSpc>
                <a:spcPts val="1300"/>
              </a:lnSpc>
              <a:buNone/>
            </a:pP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r>
              <a:rPr lang="en-US" sz="2000" b="1" i="1" spc="5" dirty="0">
                <a:effectLst/>
                <a:latin typeface="Times New Roman" panose="02020603050405020304" pitchFamily="18" charset="0"/>
                <a:ea typeface="Calibri" panose="020F0502020204030204" pitchFamily="34" charset="0"/>
              </a:rPr>
              <a:t>Searching</a:t>
            </a:r>
            <a:r>
              <a:rPr lang="en-US" sz="2000" spc="5" dirty="0">
                <a:effectLst/>
                <a:latin typeface="Times New Roman" panose="02020603050405020304" pitchFamily="18" charset="0"/>
                <a:ea typeface="Calibri" panose="020F0502020204030204" pitchFamily="34" charset="0"/>
              </a:rPr>
              <a:t> – It is the process of looking/searching for a specific element in the given list of elements.</a:t>
            </a:r>
          </a:p>
          <a:p>
            <a:pPr marL="0" indent="0" algn="just">
              <a:lnSpc>
                <a:spcPct val="150000"/>
              </a:lnSpc>
              <a:buNone/>
            </a:pPr>
            <a:r>
              <a:rPr lang="en-US" sz="2000" spc="5" dirty="0">
                <a:latin typeface="Times New Roman" panose="02020603050405020304" pitchFamily="18" charset="0"/>
                <a:ea typeface="Calibri" panose="020F0502020204030204" pitchFamily="34" charset="0"/>
              </a:rPr>
              <a:t>Searching Techniques –</a:t>
            </a:r>
          </a:p>
          <a:p>
            <a:pPr marL="3200400" lvl="6" indent="-457200" algn="just">
              <a:lnSpc>
                <a:spcPct val="150000"/>
              </a:lnSpc>
              <a:buAutoNum type="arabicPeriod"/>
            </a:pPr>
            <a:r>
              <a:rPr lang="en-US" sz="2000" spc="5" dirty="0">
                <a:latin typeface="Times New Roman" panose="02020603050405020304" pitchFamily="18" charset="0"/>
                <a:ea typeface="Calibri" panose="020F0502020204030204" pitchFamily="34" charset="0"/>
              </a:rPr>
              <a:t>Linear Search</a:t>
            </a:r>
          </a:p>
          <a:p>
            <a:pPr marL="3200400" lvl="6" indent="-457200" algn="just">
              <a:lnSpc>
                <a:spcPct val="150000"/>
              </a:lnSpc>
              <a:buAutoNum type="arabicPeriod"/>
            </a:pPr>
            <a:r>
              <a:rPr lang="en-US" sz="2000" spc="5" dirty="0">
                <a:latin typeface="Times New Roman" panose="02020603050405020304" pitchFamily="18" charset="0"/>
                <a:ea typeface="Calibri" panose="020F0502020204030204" pitchFamily="34" charset="0"/>
              </a:rPr>
              <a:t>Binary Search</a:t>
            </a: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5</a:t>
            </a:fld>
            <a:endParaRPr lang="en-IN"/>
          </a:p>
        </p:txBody>
      </p:sp>
    </p:spTree>
    <p:extLst>
      <p:ext uri="{BB962C8B-B14F-4D97-AF65-F5344CB8AC3E}">
        <p14:creationId xmlns:p14="http://schemas.microsoft.com/office/powerpoint/2010/main" val="24969133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84569"/>
          </a:xfrm>
        </p:spPr>
        <p:txBody>
          <a:bodyPr/>
          <a:lstStyle/>
          <a:p>
            <a:r>
              <a:rPr lang="en-US" sz="3600" dirty="0">
                <a:latin typeface="Times New Roman" pitchFamily="18" charset="0"/>
                <a:cs typeface="Times New Roman" pitchFamily="18" charset="0"/>
              </a:rPr>
              <a:t>Example - Sorting the given numbers using Bubble Sort</a:t>
            </a:r>
            <a:endParaRPr lang="en-US" sz="3600" dirty="0"/>
          </a:p>
        </p:txBody>
      </p:sp>
      <p:sp>
        <p:nvSpPr>
          <p:cNvPr id="3" name="Content Placeholder 2"/>
          <p:cNvSpPr>
            <a:spLocks noGrp="1"/>
          </p:cNvSpPr>
          <p:nvPr>
            <p:ph sz="half" idx="1"/>
          </p:nvPr>
        </p:nvSpPr>
        <p:spPr>
          <a:xfrm>
            <a:off x="838199" y="821094"/>
            <a:ext cx="10843728" cy="5738326"/>
          </a:xfrm>
        </p:spPr>
        <p:txBody>
          <a:bodyPr>
            <a:normAutofit/>
          </a:bodyPr>
          <a:lstStyle/>
          <a:p>
            <a:pPr marL="0" indent="0">
              <a:buNone/>
            </a:pPr>
            <a:r>
              <a:rPr lang="en-US" b="1" dirty="0">
                <a:latin typeface="Times New Roman" pitchFamily="18" charset="0"/>
              </a:rPr>
              <a:t>Pass - 1</a:t>
            </a:r>
          </a:p>
          <a:p>
            <a:pPr lvl="3">
              <a:lnSpc>
                <a:spcPct val="110000"/>
              </a:lnSpc>
              <a:spcBef>
                <a:spcPts val="0"/>
              </a:spcBef>
            </a:pPr>
            <a:r>
              <a:rPr lang="en-US" sz="2400" b="1" u="sng" dirty="0">
                <a:solidFill>
                  <a:srgbClr val="FF0000"/>
                </a:solidFill>
                <a:latin typeface="Times New Roman" pitchFamily="18" charset="0"/>
              </a:rPr>
              <a:t>3 5</a:t>
            </a:r>
            <a:r>
              <a:rPr lang="en-US" sz="2400" dirty="0">
                <a:latin typeface="Times New Roman" pitchFamily="18" charset="0"/>
              </a:rPr>
              <a:t> 6 7 8 9    (No change)</a:t>
            </a:r>
            <a:endParaRPr lang="en-US" sz="2400" dirty="0"/>
          </a:p>
          <a:p>
            <a:pPr marL="1371600" lvl="3" indent="0">
              <a:lnSpc>
                <a:spcPct val="110000"/>
              </a:lnSpc>
              <a:spcBef>
                <a:spcPts val="0"/>
              </a:spcBef>
              <a:buNone/>
            </a:pPr>
            <a:endParaRPr lang="en-US" sz="2400" dirty="0">
              <a:latin typeface="Times New Roman" pitchFamily="18" charset="0"/>
            </a:endParaRPr>
          </a:p>
          <a:p>
            <a:pPr lvl="3">
              <a:lnSpc>
                <a:spcPct val="110000"/>
              </a:lnSpc>
              <a:spcBef>
                <a:spcPts val="0"/>
              </a:spcBef>
            </a:pPr>
            <a:r>
              <a:rPr lang="en-US" sz="2400" dirty="0">
                <a:latin typeface="Times New Roman" pitchFamily="18" charset="0"/>
              </a:rPr>
              <a:t>3 </a:t>
            </a:r>
            <a:r>
              <a:rPr lang="en-US" sz="2400" b="1" u="sng" dirty="0">
                <a:solidFill>
                  <a:srgbClr val="FF0000"/>
                </a:solidFill>
                <a:latin typeface="Times New Roman" pitchFamily="18" charset="0"/>
              </a:rPr>
              <a:t>5 6</a:t>
            </a:r>
            <a:r>
              <a:rPr lang="en-US" sz="2400" dirty="0">
                <a:latin typeface="Times New Roman" pitchFamily="18" charset="0"/>
              </a:rPr>
              <a:t> 7 8  9    (No change)</a:t>
            </a:r>
          </a:p>
          <a:p>
            <a:pPr marL="1371600" lvl="3" indent="0">
              <a:lnSpc>
                <a:spcPct val="110000"/>
              </a:lnSpc>
              <a:spcBef>
                <a:spcPts val="0"/>
              </a:spcBef>
              <a:buNone/>
            </a:pPr>
            <a:endParaRPr lang="en-US" sz="2400" dirty="0">
              <a:latin typeface="Times New Roman" pitchFamily="18" charset="0"/>
            </a:endParaRPr>
          </a:p>
          <a:p>
            <a:pPr lvl="3">
              <a:lnSpc>
                <a:spcPct val="110000"/>
              </a:lnSpc>
              <a:spcBef>
                <a:spcPts val="0"/>
              </a:spcBef>
            </a:pPr>
            <a:r>
              <a:rPr lang="en-US" sz="2400" dirty="0">
                <a:latin typeface="Times New Roman" pitchFamily="18" charset="0"/>
              </a:rPr>
              <a:t>3 5 </a:t>
            </a:r>
            <a:r>
              <a:rPr lang="en-US" sz="2400" b="1" u="sng" dirty="0">
                <a:solidFill>
                  <a:srgbClr val="FF0000"/>
                </a:solidFill>
                <a:latin typeface="Times New Roman" pitchFamily="18" charset="0"/>
              </a:rPr>
              <a:t>6 7 </a:t>
            </a:r>
            <a:r>
              <a:rPr lang="en-US" sz="2400" dirty="0">
                <a:latin typeface="Times New Roman" pitchFamily="18" charset="0"/>
              </a:rPr>
              <a:t>8 9    (No change)</a:t>
            </a:r>
          </a:p>
          <a:p>
            <a:pPr lvl="3">
              <a:lnSpc>
                <a:spcPct val="110000"/>
              </a:lnSpc>
              <a:spcBef>
                <a:spcPts val="0"/>
              </a:spcBef>
            </a:pPr>
            <a:endParaRPr lang="en-US" sz="2400" dirty="0">
              <a:latin typeface="Times New Roman" pitchFamily="18" charset="0"/>
            </a:endParaRPr>
          </a:p>
          <a:p>
            <a:pPr lvl="3">
              <a:lnSpc>
                <a:spcPct val="110000"/>
              </a:lnSpc>
              <a:spcBef>
                <a:spcPts val="0"/>
              </a:spcBef>
            </a:pPr>
            <a:r>
              <a:rPr lang="en-US" sz="2400" dirty="0">
                <a:latin typeface="Times New Roman" pitchFamily="18" charset="0"/>
              </a:rPr>
              <a:t>3 5 6  </a:t>
            </a:r>
            <a:r>
              <a:rPr lang="en-US" sz="2400" b="1" u="sng" dirty="0">
                <a:solidFill>
                  <a:srgbClr val="FF0000"/>
                </a:solidFill>
                <a:latin typeface="Times New Roman" pitchFamily="18" charset="0"/>
              </a:rPr>
              <a:t>7 8</a:t>
            </a:r>
            <a:r>
              <a:rPr lang="en-US" sz="2400" dirty="0">
                <a:latin typeface="Times New Roman" pitchFamily="18" charset="0"/>
              </a:rPr>
              <a:t> 9    (No change)</a:t>
            </a:r>
          </a:p>
          <a:p>
            <a:pPr lvl="3">
              <a:lnSpc>
                <a:spcPct val="110000"/>
              </a:lnSpc>
              <a:spcBef>
                <a:spcPts val="0"/>
              </a:spcBef>
            </a:pPr>
            <a:endParaRPr lang="en-US" sz="2400" dirty="0">
              <a:latin typeface="Times New Roman" pitchFamily="18" charset="0"/>
            </a:endParaRPr>
          </a:p>
          <a:p>
            <a:pPr lvl="3">
              <a:lnSpc>
                <a:spcPct val="110000"/>
              </a:lnSpc>
              <a:spcBef>
                <a:spcPts val="0"/>
              </a:spcBef>
            </a:pPr>
            <a:r>
              <a:rPr lang="en-US" sz="2400" dirty="0">
                <a:latin typeface="Times New Roman" pitchFamily="18" charset="0"/>
              </a:rPr>
              <a:t>3 5 6 7 </a:t>
            </a:r>
            <a:r>
              <a:rPr lang="en-US" sz="2400" b="1" u="sng" dirty="0">
                <a:solidFill>
                  <a:srgbClr val="FF0000"/>
                </a:solidFill>
                <a:latin typeface="Times New Roman" pitchFamily="18" charset="0"/>
              </a:rPr>
              <a:t>8  9</a:t>
            </a:r>
            <a:r>
              <a:rPr lang="en-US" sz="2400" dirty="0">
                <a:latin typeface="Times New Roman" pitchFamily="18" charset="0"/>
              </a:rPr>
              <a:t>    (No change)</a:t>
            </a:r>
          </a:p>
          <a:p>
            <a:pPr marL="1371600" lvl="3" indent="0">
              <a:lnSpc>
                <a:spcPct val="100000"/>
              </a:lnSpc>
              <a:buNone/>
            </a:pPr>
            <a:endParaRPr lang="en-US" sz="2400" dirty="0">
              <a:latin typeface="Times New Roman" pitchFamily="18" charset="0"/>
            </a:endParaRPr>
          </a:p>
          <a:p>
            <a:pPr marL="0" indent="0">
              <a:buNone/>
            </a:pPr>
            <a:r>
              <a:rPr lang="en-US" sz="2400" dirty="0">
                <a:solidFill>
                  <a:srgbClr val="00B0F0"/>
                </a:solidFill>
                <a:latin typeface="Times New Roman" pitchFamily="18" charset="0"/>
              </a:rPr>
              <a:t>Observation – How to stop when all the elements are already in the sorted order?</a:t>
            </a:r>
          </a:p>
          <a:p>
            <a:pPr marL="0" indent="0">
              <a:buNone/>
            </a:pPr>
            <a:r>
              <a:rPr lang="en-US" sz="2400" dirty="0">
                <a:solidFill>
                  <a:srgbClr val="FF0000"/>
                </a:solidFill>
                <a:latin typeface="Times New Roman" pitchFamily="18" charset="0"/>
              </a:rPr>
              <a:t>Answer – If there is no swapping happened in any pass then stop the remining passes.</a:t>
            </a:r>
          </a:p>
          <a:p>
            <a:pPr marL="0" indent="0">
              <a:buNone/>
            </a:pPr>
            <a:endParaRPr lang="en-US" dirty="0">
              <a:latin typeface="Times New Roman" pitchFamily="18" charset="0"/>
            </a:endParaRPr>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50</a:t>
            </a:fld>
            <a:endParaRPr lang="en-US"/>
          </a:p>
        </p:txBody>
      </p:sp>
      <p:sp>
        <p:nvSpPr>
          <p:cNvPr id="4" name="Footer Placeholder 3">
            <a:extLst>
              <a:ext uri="{FF2B5EF4-FFF2-40B4-BE49-F238E27FC236}">
                <a16:creationId xmlns:a16="http://schemas.microsoft.com/office/drawing/2014/main" id="{6A6B2603-7449-4DC0-8D53-25E9183F16DA}"/>
              </a:ext>
            </a:extLst>
          </p:cNvPr>
          <p:cNvSpPr>
            <a:spLocks noGrp="1"/>
          </p:cNvSpPr>
          <p:nvPr>
            <p:ph type="ftr" sz="quarter" idx="11"/>
          </p:nvPr>
        </p:nvSpPr>
        <p:spPr/>
        <p:txBody>
          <a:bodyPr/>
          <a:lstStyle/>
          <a:p>
            <a:r>
              <a:rPr lang="en-IN"/>
              <a:t>Dr Somaraju Suvvari                                                                                                        NITP -- CS3401</a:t>
            </a:r>
          </a:p>
        </p:txBody>
      </p:sp>
    </p:spTree>
    <p:extLst>
      <p:ext uri="{BB962C8B-B14F-4D97-AF65-F5344CB8AC3E}">
        <p14:creationId xmlns:p14="http://schemas.microsoft.com/office/powerpoint/2010/main" val="305681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wipe(down)">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7"/>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ALGORITHM - Bubble Sort </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587829" y="681039"/>
            <a:ext cx="11299371" cy="5495924"/>
          </a:xfrm>
        </p:spPr>
        <p:txBody>
          <a:bodyPr>
            <a:normAutofit lnSpcReduction="1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Bubble_Sort</a:t>
            </a:r>
            <a:r>
              <a:rPr lang="en-US" sz="2400" dirty="0">
                <a:latin typeface="Times New Roman" panose="02020603050405020304" pitchFamily="18" charset="0"/>
                <a:cs typeface="Times New Roman" panose="02020603050405020304" pitchFamily="18" charset="0"/>
              </a:rPr>
              <a:t> (Element Type A[], int n)</a:t>
            </a:r>
          </a:p>
          <a:p>
            <a:pPr marL="342900" indent="-34290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Set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a:t>
            </a:r>
            <a:r>
              <a:rPr lang="en-US" sz="2400" b="1"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 Assumption – index starts with 0</a:t>
            </a: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while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n-1)                                // </a:t>
            </a:r>
            <a:r>
              <a:rPr lang="en-US" sz="2400" dirty="0">
                <a:solidFill>
                  <a:srgbClr val="FFC000"/>
                </a:solidFill>
                <a:latin typeface="Times New Roman" panose="02020603050405020304" pitchFamily="18" charset="0"/>
                <a:cs typeface="Times New Roman" panose="02020603050405020304" pitchFamily="18" charset="0"/>
              </a:rPr>
              <a:t>Number of passes</a:t>
            </a:r>
            <a:endParaRPr lang="en-US" sz="2000" dirty="0">
              <a:solidFill>
                <a:srgbClr val="FFC000"/>
              </a:solidFill>
              <a:latin typeface="Times New Roman" panose="02020603050405020304" pitchFamily="18" charset="0"/>
              <a:cs typeface="Times New Roman" panose="02020603050405020304" pitchFamily="18" charset="0"/>
            </a:endParaRPr>
          </a:p>
          <a:p>
            <a:pPr marL="800100" lvl="1" indent="-342900">
              <a:buFontTx/>
              <a:buAutoNum type="romanLcPeriod"/>
            </a:pPr>
            <a:r>
              <a:rPr lang="en-US" dirty="0">
                <a:latin typeface="Times New Roman" panose="02020603050405020304" pitchFamily="18" charset="0"/>
                <a:cs typeface="Times New Roman" panose="02020603050405020304" pitchFamily="18" charset="0"/>
              </a:rPr>
              <a:t>set j = 0, flag = 0                    // </a:t>
            </a:r>
            <a:r>
              <a:rPr lang="en-US" dirty="0">
                <a:solidFill>
                  <a:srgbClr val="00B0F0"/>
                </a:solidFill>
                <a:latin typeface="Times New Roman" panose="02020603050405020304" pitchFamily="18" charset="0"/>
                <a:cs typeface="Times New Roman" panose="02020603050405020304" pitchFamily="18" charset="0"/>
              </a:rPr>
              <a:t>flag stores the status of swaps in each pass </a:t>
            </a:r>
          </a:p>
          <a:p>
            <a:pPr marL="800100" lvl="1" indent="-342900">
              <a:buFontTx/>
              <a:buAutoNum type="romanLcPeriod"/>
            </a:pPr>
            <a:r>
              <a:rPr lang="en-US" dirty="0">
                <a:latin typeface="Times New Roman" panose="02020603050405020304" pitchFamily="18" charset="0"/>
                <a:cs typeface="Times New Roman" panose="02020603050405020304" pitchFamily="18" charset="0"/>
              </a:rPr>
              <a:t>while(j  &lt;  n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 </a:t>
            </a:r>
            <a:r>
              <a:rPr lang="en-US" dirty="0">
                <a:solidFill>
                  <a:srgbClr val="FFC000"/>
                </a:solidFill>
                <a:latin typeface="Times New Roman" panose="02020603050405020304" pitchFamily="18" charset="0"/>
                <a:cs typeface="Times New Roman" panose="02020603050405020304" pitchFamily="18" charset="0"/>
              </a:rPr>
              <a:t>Number of comparisons in </a:t>
            </a:r>
            <a:r>
              <a:rPr lang="en-US" dirty="0" err="1">
                <a:solidFill>
                  <a:srgbClr val="FFC000"/>
                </a:solidFill>
                <a:latin typeface="Times New Roman" panose="02020603050405020304" pitchFamily="18" charset="0"/>
                <a:cs typeface="Times New Roman" panose="02020603050405020304" pitchFamily="18" charset="0"/>
              </a:rPr>
              <a:t>i</a:t>
            </a:r>
            <a:r>
              <a:rPr lang="en-US" baseline="30000" dirty="0" err="1">
                <a:solidFill>
                  <a:srgbClr val="FFC000"/>
                </a:solidFill>
                <a:latin typeface="Times New Roman" panose="02020603050405020304" pitchFamily="18" charset="0"/>
                <a:cs typeface="Times New Roman" panose="02020603050405020304" pitchFamily="18" charset="0"/>
              </a:rPr>
              <a:t>th</a:t>
            </a:r>
            <a:r>
              <a:rPr lang="en-US" dirty="0">
                <a:solidFill>
                  <a:srgbClr val="FFC000"/>
                </a:solidFill>
                <a:latin typeface="Times New Roman" panose="02020603050405020304" pitchFamily="18" charset="0"/>
                <a:cs typeface="Times New Roman" panose="02020603050405020304" pitchFamily="18" charset="0"/>
              </a:rPr>
              <a:t> pass</a:t>
            </a:r>
          </a:p>
          <a:p>
            <a:pPr marL="1257300" lvl="2" indent="-342900">
              <a:buAutoNum type="romanLcPeriod"/>
            </a:pPr>
            <a:r>
              <a:rPr lang="en-US" sz="2400" dirty="0">
                <a:latin typeface="Times New Roman" panose="02020603050405020304" pitchFamily="18" charset="0"/>
                <a:cs typeface="Times New Roman" panose="02020603050405020304" pitchFamily="18" charset="0"/>
              </a:rPr>
              <a:t>if (A[j] &gt; A[j+1])             // </a:t>
            </a:r>
            <a:r>
              <a:rPr lang="en-US" sz="2400" dirty="0">
                <a:solidFill>
                  <a:srgbClr val="00B0F0"/>
                </a:solidFill>
                <a:latin typeface="Times New Roman" panose="02020603050405020304" pitchFamily="18" charset="0"/>
                <a:cs typeface="Times New Roman" panose="02020603050405020304" pitchFamily="18" charset="0"/>
              </a:rPr>
              <a:t>Compare </a:t>
            </a:r>
            <a:r>
              <a:rPr lang="en-US" sz="2400" dirty="0" err="1">
                <a:solidFill>
                  <a:srgbClr val="00B0F0"/>
                </a:solidFill>
                <a:latin typeface="Times New Roman" panose="02020603050405020304" pitchFamily="18" charset="0"/>
                <a:cs typeface="Times New Roman" panose="02020603050405020304" pitchFamily="18" charset="0"/>
              </a:rPr>
              <a:t>j</a:t>
            </a:r>
            <a:r>
              <a:rPr lang="en-US" sz="2400" baseline="30000" dirty="0" err="1">
                <a:solidFill>
                  <a:srgbClr val="00B0F0"/>
                </a:solidFill>
                <a:latin typeface="Times New Roman" panose="02020603050405020304" pitchFamily="18" charset="0"/>
                <a:cs typeface="Times New Roman" panose="02020603050405020304" pitchFamily="18" charset="0"/>
              </a:rPr>
              <a:t>th</a:t>
            </a:r>
            <a:r>
              <a:rPr lang="en-US" sz="2400" dirty="0">
                <a:solidFill>
                  <a:srgbClr val="00B0F0"/>
                </a:solidFill>
                <a:latin typeface="Times New Roman" panose="02020603050405020304" pitchFamily="18" charset="0"/>
                <a:cs typeface="Times New Roman" panose="02020603050405020304" pitchFamily="18" charset="0"/>
              </a:rPr>
              <a:t> element with j+1</a:t>
            </a:r>
            <a:r>
              <a:rPr lang="en-US" sz="2400" baseline="30000" dirty="0">
                <a:solidFill>
                  <a:srgbClr val="00B0F0"/>
                </a:solidFill>
                <a:latin typeface="Times New Roman" panose="02020603050405020304" pitchFamily="18" charset="0"/>
                <a:cs typeface="Times New Roman" panose="02020603050405020304" pitchFamily="18" charset="0"/>
              </a:rPr>
              <a:t>th</a:t>
            </a:r>
            <a:r>
              <a:rPr lang="en-US" sz="2400" dirty="0">
                <a:solidFill>
                  <a:srgbClr val="00B0F0"/>
                </a:solidFill>
                <a:latin typeface="Times New Roman" panose="02020603050405020304" pitchFamily="18" charset="0"/>
                <a:cs typeface="Times New Roman" panose="02020603050405020304" pitchFamily="18" charset="0"/>
              </a:rPr>
              <a:t> element</a:t>
            </a:r>
          </a:p>
          <a:p>
            <a:pPr marL="1714500" lvl="3" indent="-342900">
              <a:buAutoNum type="romanLcPeriod"/>
            </a:pPr>
            <a:r>
              <a:rPr lang="en-US" sz="2400" dirty="0">
                <a:latin typeface="Times New Roman" panose="02020603050405020304" pitchFamily="18" charset="0"/>
                <a:cs typeface="Times New Roman" panose="02020603050405020304" pitchFamily="18" charset="0"/>
              </a:rPr>
              <a:t>Swap (A[j], A[j+1])   </a:t>
            </a:r>
            <a:r>
              <a:rPr lang="en-US" sz="1900" dirty="0">
                <a:latin typeface="Times New Roman" panose="02020603050405020304" pitchFamily="18" charset="0"/>
                <a:cs typeface="Times New Roman" panose="02020603050405020304" pitchFamily="18" charset="0"/>
              </a:rPr>
              <a:t>// </a:t>
            </a:r>
            <a:r>
              <a:rPr lang="en-US" sz="1900" dirty="0">
                <a:solidFill>
                  <a:srgbClr val="FFC000"/>
                </a:solidFill>
                <a:latin typeface="Times New Roman" panose="02020603050405020304" pitchFamily="18" charset="0"/>
                <a:cs typeface="Times New Roman" panose="02020603050405020304" pitchFamily="18" charset="0"/>
              </a:rPr>
              <a:t>If </a:t>
            </a:r>
            <a:r>
              <a:rPr lang="en-US" sz="1900" dirty="0" err="1">
                <a:solidFill>
                  <a:srgbClr val="FFC000"/>
                </a:solidFill>
                <a:latin typeface="Times New Roman" panose="02020603050405020304" pitchFamily="18" charset="0"/>
                <a:cs typeface="Times New Roman" panose="02020603050405020304" pitchFamily="18" charset="0"/>
              </a:rPr>
              <a:t>j</a:t>
            </a:r>
            <a:r>
              <a:rPr lang="en-US" sz="1900" baseline="30000" dirty="0" err="1">
                <a:solidFill>
                  <a:srgbClr val="FFC000"/>
                </a:solidFill>
                <a:latin typeface="Times New Roman" panose="02020603050405020304" pitchFamily="18" charset="0"/>
                <a:cs typeface="Times New Roman" panose="02020603050405020304" pitchFamily="18" charset="0"/>
              </a:rPr>
              <a:t>th</a:t>
            </a:r>
            <a:r>
              <a:rPr lang="en-US" sz="1900" dirty="0">
                <a:solidFill>
                  <a:srgbClr val="FFC000"/>
                </a:solidFill>
                <a:latin typeface="Times New Roman" panose="02020603050405020304" pitchFamily="18" charset="0"/>
                <a:cs typeface="Times New Roman" panose="02020603050405020304" pitchFamily="18" charset="0"/>
              </a:rPr>
              <a:t> element is greater than j+1</a:t>
            </a:r>
            <a:r>
              <a:rPr lang="en-US" sz="1900" baseline="30000" dirty="0">
                <a:solidFill>
                  <a:srgbClr val="FFC000"/>
                </a:solidFill>
                <a:latin typeface="Times New Roman" panose="02020603050405020304" pitchFamily="18" charset="0"/>
                <a:cs typeface="Times New Roman" panose="02020603050405020304" pitchFamily="18" charset="0"/>
              </a:rPr>
              <a:t>th</a:t>
            </a:r>
            <a:r>
              <a:rPr lang="en-US" sz="1900" dirty="0">
                <a:solidFill>
                  <a:srgbClr val="FFC000"/>
                </a:solidFill>
                <a:latin typeface="Times New Roman" panose="02020603050405020304" pitchFamily="18" charset="0"/>
                <a:cs typeface="Times New Roman" panose="02020603050405020304" pitchFamily="18" charset="0"/>
              </a:rPr>
              <a:t> element then swap them</a:t>
            </a:r>
          </a:p>
          <a:p>
            <a:pPr marL="1714500" lvl="3" indent="-342900">
              <a:buAutoNum type="romanLcPeriod"/>
            </a:pPr>
            <a:r>
              <a:rPr lang="en-US" sz="2400" dirty="0">
                <a:latin typeface="Times New Roman" panose="02020603050405020304" pitchFamily="18" charset="0"/>
                <a:cs typeface="Times New Roman" panose="02020603050405020304" pitchFamily="18" charset="0"/>
              </a:rPr>
              <a:t>flag = 1                      // </a:t>
            </a:r>
            <a:r>
              <a:rPr lang="en-US" dirty="0">
                <a:solidFill>
                  <a:srgbClr val="00B0F0"/>
                </a:solidFill>
                <a:latin typeface="Times New Roman" panose="02020603050405020304" pitchFamily="18" charset="0"/>
                <a:cs typeface="Times New Roman" panose="02020603050405020304" pitchFamily="18" charset="0"/>
              </a:rPr>
              <a:t>If swap happened then change the status</a:t>
            </a:r>
          </a:p>
          <a:p>
            <a:pPr marL="1257300" lvl="2" indent="-342900">
              <a:buAutoNum type="romanLcPeriod"/>
            </a:pPr>
            <a:r>
              <a:rPr lang="en-US" sz="2400" dirty="0">
                <a:latin typeface="Times New Roman" panose="02020603050405020304" pitchFamily="18" charset="0"/>
                <a:cs typeface="Times New Roman" panose="02020603050405020304" pitchFamily="18" charset="0"/>
              </a:rPr>
              <a:t>j = j + 1.                                         </a:t>
            </a:r>
          </a:p>
          <a:p>
            <a:pPr marL="800100" lvl="1" indent="-342900">
              <a:buAutoNum type="romanLcPeriod"/>
            </a:pPr>
            <a:r>
              <a:rPr lang="en-US" dirty="0">
                <a:latin typeface="Times New Roman" panose="02020603050405020304" pitchFamily="18" charset="0"/>
                <a:cs typeface="Times New Roman" panose="02020603050405020304" pitchFamily="18" charset="0"/>
              </a:rPr>
              <a:t> if flag == 0                           </a:t>
            </a:r>
            <a:r>
              <a:rPr lang="en-US" sz="2000" dirty="0">
                <a:solidFill>
                  <a:srgbClr val="FFC000"/>
                </a:solidFill>
                <a:latin typeface="Times New Roman" panose="02020603050405020304" pitchFamily="18" charset="0"/>
                <a:cs typeface="Times New Roman" panose="02020603050405020304" pitchFamily="18" charset="0"/>
              </a:rPr>
              <a:t>// If no swap happened in </a:t>
            </a:r>
            <a:r>
              <a:rPr lang="en-US" sz="2000" dirty="0" err="1">
                <a:solidFill>
                  <a:srgbClr val="FFC000"/>
                </a:solidFill>
                <a:latin typeface="Times New Roman" panose="02020603050405020304" pitchFamily="18" charset="0"/>
                <a:cs typeface="Times New Roman" panose="02020603050405020304" pitchFamily="18" charset="0"/>
              </a:rPr>
              <a:t>i</a:t>
            </a:r>
            <a:r>
              <a:rPr lang="en-US" sz="2000" baseline="30000" dirty="0" err="1">
                <a:solidFill>
                  <a:srgbClr val="FFC000"/>
                </a:solidFill>
                <a:latin typeface="Times New Roman" panose="02020603050405020304" pitchFamily="18" charset="0"/>
                <a:cs typeface="Times New Roman" panose="02020603050405020304" pitchFamily="18" charset="0"/>
              </a:rPr>
              <a:t>th</a:t>
            </a:r>
            <a:r>
              <a:rPr lang="en-US" sz="2000" dirty="0">
                <a:solidFill>
                  <a:srgbClr val="FFC000"/>
                </a:solidFill>
                <a:latin typeface="Times New Roman" panose="02020603050405020304" pitchFamily="18" charset="0"/>
                <a:cs typeface="Times New Roman" panose="02020603050405020304" pitchFamily="18" charset="0"/>
              </a:rPr>
              <a:t> pass then stop the remining passes</a:t>
            </a:r>
          </a:p>
          <a:p>
            <a:pPr marL="1257300" lvl="2" indent="-342900">
              <a:buAutoNum type="romanLcPeriod"/>
            </a:pPr>
            <a:r>
              <a:rPr lang="en-US" dirty="0">
                <a:latin typeface="Times New Roman" panose="02020603050405020304" pitchFamily="18" charset="0"/>
                <a:cs typeface="Times New Roman" panose="02020603050405020304" pitchFamily="18" charset="0"/>
              </a:rPr>
              <a:t> break;</a:t>
            </a:r>
          </a:p>
          <a:p>
            <a:pPr marL="800100" lvl="1" indent="-342900">
              <a:buAutoNum type="romanLcPeriod"/>
            </a:pP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a:t>
            </a:r>
            <a:endParaRPr lang="en-US" spc="5" dirty="0">
              <a:latin typeface="Times New Roman" panose="02020603050405020304" pitchFamily="18" charset="0"/>
            </a:endParaRPr>
          </a:p>
          <a:p>
            <a:pPr marL="342900" indent="-342900">
              <a:buAutoNum type="arabicPeriod"/>
            </a:pPr>
            <a:r>
              <a:rPr lang="en-US" sz="2400" spc="5" dirty="0">
                <a:latin typeface="Times New Roman" panose="02020603050405020304" pitchFamily="18" charset="0"/>
                <a:cs typeface="Times New Roman" panose="02020603050405020304" pitchFamily="18" charset="0"/>
              </a:rPr>
              <a:t>Return.</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51</a:t>
            </a:fld>
            <a:endParaRPr lang="en-IN"/>
          </a:p>
        </p:txBody>
      </p:sp>
    </p:spTree>
    <p:extLst>
      <p:ext uri="{BB962C8B-B14F-4D97-AF65-F5344CB8AC3E}">
        <p14:creationId xmlns:p14="http://schemas.microsoft.com/office/powerpoint/2010/main" val="31767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419100" y="250148"/>
            <a:ext cx="11353800" cy="463190"/>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Bubble Sort – Time Complexity (average and worst cases)</a:t>
            </a:r>
            <a:endParaRPr lang="en-IN"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8"/>
                <a:ext cx="10515600" cy="5495925"/>
              </a:xfrm>
            </p:spPr>
            <p:txBody>
              <a:bodyPr>
                <a:normAutofit/>
              </a:bodyPr>
              <a:lstStyle/>
              <a:p>
                <a:pPr marL="0" indent="0" algn="just">
                  <a:lnSpc>
                    <a:spcPct val="150000"/>
                  </a:lnSpc>
                  <a:buNone/>
                </a:pPr>
                <a:r>
                  <a:rPr lang="en-US" sz="2000" spc="5" dirty="0">
                    <a:latin typeface="Times New Roman" panose="02020603050405020304" pitchFamily="18" charset="0"/>
                    <a:ea typeface="Calibri" panose="020F0502020204030204" pitchFamily="34" charset="0"/>
                  </a:rPr>
                  <a:t>T(n)    =     (n-1)      +      (n-2)     +     …………     +      2          +        1      </a:t>
                </a:r>
              </a:p>
              <a:p>
                <a:pPr marL="0" indent="0" algn="just">
                  <a:lnSpc>
                    <a:spcPct val="150000"/>
                  </a:lnSpc>
                  <a:buNone/>
                </a:pPr>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nary>
                      <m:naryPr>
                        <m:chr m:val="∑"/>
                        <m:ctrlPr>
                          <a:rPr lang="en-US" sz="2000" i="1" spc="5" smtClean="0">
                            <a:latin typeface="Cambria Math" panose="02040503050406030204" pitchFamily="18" charset="0"/>
                          </a:rPr>
                        </m:ctrlPr>
                      </m:naryPr>
                      <m:sub>
                        <m:r>
                          <m:rPr>
                            <m:brk m:alnAt="23"/>
                          </m:rPr>
                          <a:rPr lang="en-IN" sz="2000" b="0" i="1" spc="5" smtClean="0">
                            <a:latin typeface="Cambria Math" panose="02040503050406030204" pitchFamily="18" charset="0"/>
                          </a:rPr>
                          <m:t>𝑖</m:t>
                        </m:r>
                        <m:r>
                          <a:rPr lang="en-IN" sz="2000" b="0" i="1" spc="5" smtClean="0">
                            <a:latin typeface="Cambria Math" panose="02040503050406030204" pitchFamily="18" charset="0"/>
                          </a:rPr>
                          <m:t>=1</m:t>
                        </m:r>
                      </m:sub>
                      <m:sup>
                        <m:r>
                          <a:rPr lang="en-IN" sz="2000" b="0" i="1" spc="5" smtClean="0">
                            <a:latin typeface="Cambria Math" panose="02040503050406030204" pitchFamily="18" charset="0"/>
                          </a:rPr>
                          <m:t>𝑖</m:t>
                        </m:r>
                        <m:r>
                          <a:rPr lang="en-IN" sz="2000" b="0" i="1" spc="5" smtClean="0">
                            <a:latin typeface="Cambria Math" panose="02040503050406030204" pitchFamily="18" charset="0"/>
                          </a:rPr>
                          <m:t>=(</m:t>
                        </m:r>
                        <m:r>
                          <a:rPr lang="en-IN" sz="2000" b="0" i="1" spc="5" smtClean="0">
                            <a:latin typeface="Cambria Math" panose="02040503050406030204" pitchFamily="18" charset="0"/>
                          </a:rPr>
                          <m:t>𝑛</m:t>
                        </m:r>
                        <m:r>
                          <a:rPr lang="en-IN" sz="2000" b="0" i="1" spc="5" smtClean="0">
                            <a:latin typeface="Cambria Math" panose="02040503050406030204" pitchFamily="18" charset="0"/>
                          </a:rPr>
                          <m:t>−1)</m:t>
                        </m:r>
                      </m:sup>
                      <m:e>
                        <m:r>
                          <a:rPr lang="en-IN" sz="2000" b="0" i="1" spc="5" smtClean="0">
                            <a:solidFill>
                              <a:srgbClr val="0070C0"/>
                            </a:solidFill>
                            <a:latin typeface="Cambria Math" panose="02040503050406030204" pitchFamily="18" charset="0"/>
                          </a:rPr>
                          <m:t>𝑖</m:t>
                        </m:r>
                      </m:e>
                    </m:nary>
                  </m:oMath>
                </a14:m>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f>
                      <m:fPr>
                        <m:ctrlPr>
                          <a:rPr lang="en-US" sz="2000" i="1" spc="5" smtClean="0">
                            <a:latin typeface="Cambria Math" panose="02040503050406030204" pitchFamily="18" charset="0"/>
                          </a:rPr>
                        </m:ctrlPr>
                      </m:fPr>
                      <m:num>
                        <m:r>
                          <m:rPr>
                            <m:nor/>
                          </m:rPr>
                          <a:rPr lang="en-US" sz="2000" spc="5" dirty="0">
                            <a:latin typeface="Times New Roman" panose="02020603050405020304" pitchFamily="18" charset="0"/>
                            <a:ea typeface="Calibri" panose="020F0502020204030204" pitchFamily="34" charset="0"/>
                          </a:rPr>
                          <m:t>(</m:t>
                        </m:r>
                        <m:r>
                          <m:rPr>
                            <m:nor/>
                          </m:rPr>
                          <a:rPr lang="en-US" sz="2000" spc="5" dirty="0">
                            <a:latin typeface="Times New Roman" panose="02020603050405020304" pitchFamily="18" charset="0"/>
                            <a:ea typeface="Calibri" panose="020F0502020204030204" pitchFamily="34" charset="0"/>
                          </a:rPr>
                          <m:t>n</m:t>
                        </m:r>
                        <m:r>
                          <m:rPr>
                            <m:nor/>
                          </m:rPr>
                          <a:rPr lang="en-US" sz="2000" spc="5" dirty="0">
                            <a:latin typeface="Times New Roman" panose="02020603050405020304" pitchFamily="18" charset="0"/>
                            <a:ea typeface="Calibri" panose="020F0502020204030204" pitchFamily="34" charset="0"/>
                          </a:rPr>
                          <m:t>−1)  ∗ (</m:t>
                        </m:r>
                        <m:r>
                          <m:rPr>
                            <m:nor/>
                          </m:rPr>
                          <a:rPr lang="en-US" sz="2000" spc="5" dirty="0">
                            <a:latin typeface="Times New Roman" panose="02020603050405020304" pitchFamily="18" charset="0"/>
                            <a:ea typeface="Calibri" panose="020F0502020204030204" pitchFamily="34" charset="0"/>
                          </a:rPr>
                          <m:t>n</m:t>
                        </m:r>
                        <m:r>
                          <m:rPr>
                            <m:nor/>
                          </m:rPr>
                          <a:rPr lang="en-US" sz="2000" spc="5" dirty="0">
                            <a:latin typeface="Times New Roman" panose="02020603050405020304" pitchFamily="18" charset="0"/>
                            <a:ea typeface="Calibri" panose="020F0502020204030204" pitchFamily="34" charset="0"/>
                          </a:rPr>
                          <m:t>−1+1)</m:t>
                        </m:r>
                      </m:num>
                      <m:den>
                        <m:r>
                          <a:rPr lang="en-IN" sz="2000" b="0" i="1" spc="5" smtClean="0">
                            <a:latin typeface="Cambria Math" panose="02040503050406030204" pitchFamily="18" charset="0"/>
                          </a:rPr>
                          <m:t>2</m:t>
                        </m:r>
                      </m:den>
                    </m:f>
                  </m:oMath>
                </a14:m>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f>
                      <m:fPr>
                        <m:ctrlPr>
                          <a:rPr lang="en-US" sz="2000" i="1" spc="5" smtClean="0">
                            <a:latin typeface="Cambria Math" panose="02040503050406030204" pitchFamily="18" charset="0"/>
                          </a:rPr>
                        </m:ctrlPr>
                      </m:fPr>
                      <m:num>
                        <m:sSup>
                          <m:sSupPr>
                            <m:ctrlPr>
                              <a:rPr lang="en-US" sz="2000" i="1" spc="5" smtClean="0">
                                <a:latin typeface="Cambria Math" panose="02040503050406030204" pitchFamily="18" charset="0"/>
                              </a:rPr>
                            </m:ctrlPr>
                          </m:sSupPr>
                          <m:e>
                            <m:r>
                              <a:rPr lang="en-IN" sz="2000" b="0" i="1" spc="5" smtClean="0">
                                <a:latin typeface="Cambria Math" panose="02040503050406030204" pitchFamily="18" charset="0"/>
                              </a:rPr>
                              <m:t>(</m:t>
                            </m:r>
                            <m:r>
                              <a:rPr lang="en-IN" sz="2000" b="0" i="1" spc="5" smtClean="0">
                                <a:latin typeface="Cambria Math" panose="02040503050406030204" pitchFamily="18" charset="0"/>
                              </a:rPr>
                              <m:t>𝑛</m:t>
                            </m:r>
                          </m:e>
                          <m:sup>
                            <m:r>
                              <a:rPr lang="en-IN" sz="2000" b="0" i="1" spc="5" smtClean="0">
                                <a:latin typeface="Cambria Math" panose="02040503050406030204" pitchFamily="18" charset="0"/>
                              </a:rPr>
                              <m:t>2</m:t>
                            </m:r>
                          </m:sup>
                        </m:sSup>
                        <m:r>
                          <a:rPr lang="en-IN" sz="2000" b="0" i="1" spc="5" smtClean="0">
                            <a:latin typeface="Cambria Math" panose="02040503050406030204" pitchFamily="18" charset="0"/>
                          </a:rPr>
                          <m:t>−</m:t>
                        </m:r>
                        <m:r>
                          <a:rPr lang="en-IN" sz="2000" b="0" i="1" spc="5" smtClean="0">
                            <a:latin typeface="Cambria Math" panose="02040503050406030204" pitchFamily="18" charset="0"/>
                          </a:rPr>
                          <m:t>𝑛</m:t>
                        </m:r>
                        <m:r>
                          <a:rPr lang="en-IN" sz="2000" b="0" i="1" spc="5" smtClean="0">
                            <a:latin typeface="Cambria Math" panose="02040503050406030204" pitchFamily="18" charset="0"/>
                          </a:rPr>
                          <m:t>)</m:t>
                        </m:r>
                      </m:num>
                      <m:den>
                        <m:r>
                          <a:rPr lang="en-IN" sz="2000" b="0" i="1" spc="5" smtClean="0">
                            <a:latin typeface="Cambria Math" panose="02040503050406030204" pitchFamily="18" charset="0"/>
                          </a:rPr>
                          <m:t>2</m:t>
                        </m:r>
                      </m:den>
                    </m:f>
                    <m:r>
                      <a:rPr lang="en-IN" sz="2000" b="0" i="0" spc="5" smtClean="0">
                        <a:latin typeface="Cambria Math" panose="02040503050406030204" pitchFamily="18" charset="0"/>
                      </a:rPr>
                      <m:t> </m:t>
                    </m:r>
                  </m:oMath>
                </a14:m>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O(n</a:t>
                </a:r>
                <a:r>
                  <a:rPr lang="en-US" sz="2000" spc="5" baseline="30000" dirty="0">
                    <a:latin typeface="Times New Roman" panose="02020603050405020304" pitchFamily="18" charset="0"/>
                    <a:ea typeface="Calibri" panose="020F0502020204030204" pitchFamily="34" charset="0"/>
                  </a:rPr>
                  <a:t>2</a:t>
                </a:r>
                <a:r>
                  <a:rPr lang="en-US" sz="2000" spc="5" dirty="0">
                    <a:latin typeface="Times New Roman" panose="02020603050405020304" pitchFamily="18" charset="0"/>
                    <a:ea typeface="Calibri" panose="020F0502020204030204" pitchFamily="34" charset="0"/>
                  </a:rPr>
                  <a:t>)    </a:t>
                </a:r>
                <a:r>
                  <a:rPr lang="en-US" sz="2400" spc="5" dirty="0">
                    <a:latin typeface="Times New Roman" panose="02020603050405020304" pitchFamily="18" charset="0"/>
                    <a:ea typeface="Calibri" panose="020F0502020204030204" pitchFamily="34" charset="0"/>
                  </a:rPr>
                  <a:t> [In average and worst case]</a:t>
                </a:r>
              </a:p>
            </p:txBody>
          </p:sp>
        </mc:Choice>
        <mc:Fallback xmlns="">
          <p:sp>
            <p:nvSpPr>
              <p:cNvPr id="3" name="Content Placeholder 2">
                <a:extLst>
                  <a:ext uri="{FF2B5EF4-FFF2-40B4-BE49-F238E27FC236}">
                    <a16:creationId xmlns:a16="http://schemas.microsoft.com/office/drawing/2014/main" id="{533485D0-B7DD-4122-88F4-54A65BB81713}"/>
                  </a:ext>
                </a:extLst>
              </p:cNvPr>
              <p:cNvSpPr>
                <a:spLocks noGrp="1" noRot="1" noChangeAspect="1" noMove="1" noResize="1" noEditPoints="1" noAdjustHandles="1" noChangeArrowheads="1" noChangeShapeType="1" noTextEdit="1"/>
              </p:cNvSpPr>
              <p:nvPr>
                <p:ph idx="1"/>
              </p:nvPr>
            </p:nvSpPr>
            <p:spPr>
              <a:xfrm>
                <a:off x="838200" y="681038"/>
                <a:ext cx="10515600" cy="5495925"/>
              </a:xfrm>
              <a:blipFill>
                <a:blip r:embed="rId2"/>
                <a:stretch>
                  <a:fillRect l="-63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52</a:t>
            </a:fld>
            <a:endParaRPr lang="en-IN"/>
          </a:p>
        </p:txBody>
      </p:sp>
      <p:sp>
        <p:nvSpPr>
          <p:cNvPr id="9" name="TextBox 8">
            <a:extLst>
              <a:ext uri="{FF2B5EF4-FFF2-40B4-BE49-F238E27FC236}">
                <a16:creationId xmlns:a16="http://schemas.microsoft.com/office/drawing/2014/main" id="{019C5A45-D123-458E-A283-7511004D2A02}"/>
              </a:ext>
            </a:extLst>
          </p:cNvPr>
          <p:cNvSpPr txBox="1"/>
          <p:nvPr/>
        </p:nvSpPr>
        <p:spPr>
          <a:xfrm>
            <a:off x="1849121" y="111738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pass-1</a:t>
            </a:r>
          </a:p>
        </p:txBody>
      </p:sp>
      <p:sp>
        <p:nvSpPr>
          <p:cNvPr id="10" name="TextBox 9">
            <a:extLst>
              <a:ext uri="{FF2B5EF4-FFF2-40B4-BE49-F238E27FC236}">
                <a16:creationId xmlns:a16="http://schemas.microsoft.com/office/drawing/2014/main" id="{FB6E547B-7080-4A90-878D-2CAAFDFB996B}"/>
              </a:ext>
            </a:extLst>
          </p:cNvPr>
          <p:cNvSpPr txBox="1"/>
          <p:nvPr/>
        </p:nvSpPr>
        <p:spPr>
          <a:xfrm>
            <a:off x="3352801" y="120882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pass-2</a:t>
            </a:r>
          </a:p>
        </p:txBody>
      </p:sp>
      <p:sp>
        <p:nvSpPr>
          <p:cNvPr id="11" name="TextBox 10">
            <a:extLst>
              <a:ext uri="{FF2B5EF4-FFF2-40B4-BE49-F238E27FC236}">
                <a16:creationId xmlns:a16="http://schemas.microsoft.com/office/drawing/2014/main" id="{604E05CC-ED49-43D5-BA4E-D1429D12002B}"/>
              </a:ext>
            </a:extLst>
          </p:cNvPr>
          <p:cNvSpPr txBox="1"/>
          <p:nvPr/>
        </p:nvSpPr>
        <p:spPr>
          <a:xfrm>
            <a:off x="6278881" y="111738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 (n-2)</a:t>
            </a:r>
          </a:p>
        </p:txBody>
      </p:sp>
      <p:sp>
        <p:nvSpPr>
          <p:cNvPr id="12" name="TextBox 11">
            <a:extLst>
              <a:ext uri="{FF2B5EF4-FFF2-40B4-BE49-F238E27FC236}">
                <a16:creationId xmlns:a16="http://schemas.microsoft.com/office/drawing/2014/main" id="{3274D640-6FB7-4DD3-9AE5-0EB314053578}"/>
              </a:ext>
            </a:extLst>
          </p:cNvPr>
          <p:cNvSpPr txBox="1"/>
          <p:nvPr/>
        </p:nvSpPr>
        <p:spPr>
          <a:xfrm>
            <a:off x="7660642" y="111738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 (n-1)</a:t>
            </a:r>
          </a:p>
        </p:txBody>
      </p:sp>
    </p:spTree>
    <p:extLst>
      <p:ext uri="{BB962C8B-B14F-4D97-AF65-F5344CB8AC3E}">
        <p14:creationId xmlns:p14="http://schemas.microsoft.com/office/powerpoint/2010/main" val="35607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down)">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8"/>
            <a:ext cx="10906760" cy="463190"/>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Bubble Sort – Time Complexity (Best case)</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8"/>
            <a:ext cx="10515600" cy="5495925"/>
          </a:xfrm>
        </p:spPr>
        <p:txBody>
          <a:bodyPr>
            <a:normAutofit/>
          </a:bodyPr>
          <a:lstStyle/>
          <a:p>
            <a:pPr marL="0" indent="0" algn="just">
              <a:lnSpc>
                <a:spcPct val="150000"/>
              </a:lnSpc>
              <a:buNone/>
            </a:pPr>
            <a:r>
              <a:rPr lang="en-US" sz="2400" b="1" spc="5" dirty="0">
                <a:latin typeface="Times New Roman" panose="02020603050405020304" pitchFamily="18" charset="0"/>
                <a:ea typeface="Calibri" panose="020F0502020204030204" pitchFamily="34" charset="0"/>
              </a:rPr>
              <a:t>If all the elements are in the sorted order</a:t>
            </a:r>
          </a:p>
          <a:p>
            <a:pPr marL="0" indent="0" algn="just">
              <a:lnSpc>
                <a:spcPct val="150000"/>
              </a:lnSpc>
              <a:buNone/>
            </a:pPr>
            <a:r>
              <a:rPr lang="en-US" sz="2000" spc="5" dirty="0">
                <a:latin typeface="Times New Roman" panose="02020603050405020304" pitchFamily="18" charset="0"/>
                <a:ea typeface="Calibri" panose="020F0502020204030204" pitchFamily="34" charset="0"/>
              </a:rPr>
              <a:t>T(n)    =     (n-1)      </a:t>
            </a:r>
          </a:p>
          <a:p>
            <a:pPr marL="0" indent="0" algn="just">
              <a:lnSpc>
                <a:spcPct val="150000"/>
              </a:lnSpc>
              <a:buNone/>
            </a:pPr>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O(n)    </a:t>
            </a:r>
          </a:p>
          <a:p>
            <a:pPr algn="just">
              <a:lnSpc>
                <a:spcPct val="200000"/>
              </a:lnSpc>
            </a:pPr>
            <a:r>
              <a:rPr lang="en-US" sz="2000" spc="5" dirty="0">
                <a:latin typeface="Times New Roman" panose="02020603050405020304" pitchFamily="18" charset="0"/>
                <a:ea typeface="Calibri" panose="020F0502020204030204" pitchFamily="34" charset="0"/>
                <a:cs typeface="Times New Roman" panose="02020603050405020304" pitchFamily="18" charset="0"/>
              </a:rPr>
              <a:t>Is bubble sorting algorithm is in-place sorting algorithm?</a:t>
            </a:r>
          </a:p>
          <a:p>
            <a:pPr algn="just">
              <a:lnSpc>
                <a:spcPct val="200000"/>
              </a:lnSpc>
            </a:pPr>
            <a:r>
              <a:rPr lang="en-US" sz="2000" spc="5" dirty="0">
                <a:latin typeface="Times New Roman" panose="02020603050405020304" pitchFamily="18" charset="0"/>
                <a:ea typeface="Calibri" panose="020F0502020204030204" pitchFamily="34" charset="0"/>
                <a:cs typeface="Times New Roman" panose="02020603050405020304" pitchFamily="18" charset="0"/>
              </a:rPr>
              <a:t>Yes</a:t>
            </a:r>
          </a:p>
          <a:p>
            <a:pPr algn="just">
              <a:lnSpc>
                <a:spcPct val="200000"/>
              </a:lnSpc>
            </a:pPr>
            <a:r>
              <a:rPr lang="en-US" sz="2000" spc="5" dirty="0">
                <a:latin typeface="Times New Roman" panose="02020603050405020304" pitchFamily="18" charset="0"/>
                <a:ea typeface="Calibri" panose="020F0502020204030204" pitchFamily="34" charset="0"/>
                <a:cs typeface="Times New Roman" panose="02020603050405020304" pitchFamily="18" charset="0"/>
              </a:rPr>
              <a:t>Is bubble sort is stable sorting algorithm ?</a:t>
            </a:r>
          </a:p>
          <a:p>
            <a:pPr algn="just">
              <a:lnSpc>
                <a:spcPct val="200000"/>
              </a:lnSpc>
            </a:pPr>
            <a:r>
              <a:rPr lang="en-US" sz="2000" spc="5" dirty="0">
                <a:latin typeface="Times New Roman" panose="02020603050405020304" pitchFamily="18" charset="0"/>
                <a:ea typeface="Calibri" panose="020F0502020204030204" pitchFamily="34" charset="0"/>
                <a:cs typeface="Times New Roman" panose="02020603050405020304" pitchFamily="18" charset="0"/>
              </a:rPr>
              <a:t>Yes</a:t>
            </a:r>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endParaRPr lang="en-US" sz="2000" spc="5" dirty="0">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53</a:t>
            </a:fld>
            <a:endParaRPr lang="en-IN"/>
          </a:p>
        </p:txBody>
      </p:sp>
      <p:sp>
        <p:nvSpPr>
          <p:cNvPr id="9" name="TextBox 8">
            <a:extLst>
              <a:ext uri="{FF2B5EF4-FFF2-40B4-BE49-F238E27FC236}">
                <a16:creationId xmlns:a16="http://schemas.microsoft.com/office/drawing/2014/main" id="{019C5A45-D123-458E-A283-7511004D2A02}"/>
              </a:ext>
            </a:extLst>
          </p:cNvPr>
          <p:cNvSpPr txBox="1"/>
          <p:nvPr/>
        </p:nvSpPr>
        <p:spPr>
          <a:xfrm>
            <a:off x="2829561" y="1347009"/>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pass-1</a:t>
            </a:r>
          </a:p>
        </p:txBody>
      </p:sp>
    </p:spTree>
    <p:extLst>
      <p:ext uri="{BB962C8B-B14F-4D97-AF65-F5344CB8AC3E}">
        <p14:creationId xmlns:p14="http://schemas.microsoft.com/office/powerpoint/2010/main" val="30499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365126"/>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Bubble Sort</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838200" y="1082351"/>
            <a:ext cx="10515600" cy="5094612"/>
          </a:xfrm>
        </p:spPr>
        <p:txBody>
          <a:bodyPr/>
          <a:lstStyle/>
          <a:p>
            <a:pPr marL="0" indent="0">
              <a:buNone/>
            </a:pPr>
            <a:r>
              <a:rPr lang="en-IN" dirty="0">
                <a:latin typeface="Times New Roman" panose="02020603050405020304" pitchFamily="18" charset="0"/>
                <a:cs typeface="Times New Roman" panose="02020603050405020304" pitchFamily="18" charset="0"/>
              </a:rPr>
              <a:t>Advantages</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It can detect whether the input is already sorted or not</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In-place sorting (no extra memory required)</a:t>
            </a:r>
          </a:p>
          <a:p>
            <a:pPr marL="1428750" lvl="2" indent="-514350">
              <a:buFont typeface="+mj-lt"/>
              <a:buAutoNum type="arabicPeriod"/>
            </a:pPr>
            <a:endParaRPr lang="en-IN" sz="24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Dis Advantages</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Too many comparisons</a:t>
            </a:r>
          </a:p>
          <a:p>
            <a:pPr marL="457200" lvl="1" indent="0">
              <a:buNone/>
            </a:pPr>
            <a:endParaRPr lang="en-IN"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54</a:t>
            </a:fld>
            <a:endParaRPr lang="en-IN"/>
          </a:p>
        </p:txBody>
      </p:sp>
    </p:spTree>
    <p:extLst>
      <p:ext uri="{BB962C8B-B14F-4D97-AF65-F5344CB8AC3E}">
        <p14:creationId xmlns:p14="http://schemas.microsoft.com/office/powerpoint/2010/main" val="2886203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8"/>
            <a:ext cx="10906760" cy="463190"/>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INSERTION SORT</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8"/>
            <a:ext cx="10906760" cy="5495925"/>
          </a:xfrm>
        </p:spPr>
        <p:txBody>
          <a:bodyPr>
            <a:normAutofit fontScale="85000" lnSpcReduction="10000"/>
          </a:bodyPr>
          <a:lstStyle/>
          <a:p>
            <a:pPr marL="0" indent="0" algn="just">
              <a:lnSpc>
                <a:spcPct val="150000"/>
              </a:lnSpc>
              <a:buNone/>
            </a:pPr>
            <a:r>
              <a:rPr lang="en-US" sz="2000" i="1" spc="5" dirty="0">
                <a:latin typeface="Times New Roman" panose="02020603050405020304" pitchFamily="18" charset="0"/>
                <a:ea typeface="Calibri" panose="020F0502020204030204" pitchFamily="34" charset="0"/>
              </a:rPr>
              <a:t>The idea of insertion sort is similar to the idea of sorting playing cards</a:t>
            </a:r>
          </a:p>
          <a:p>
            <a:pPr marL="0" indent="0" algn="just">
              <a:lnSpc>
                <a:spcPct val="150000"/>
              </a:lnSpc>
              <a:buNone/>
            </a:pPr>
            <a:r>
              <a:rPr lang="en-US" sz="2000" i="1" dirty="0">
                <a:latin typeface="Times New Roman" panose="02020603050405020304" pitchFamily="18" charset="0"/>
                <a:cs typeface="Times New Roman" panose="02020603050405020304" pitchFamily="18" charset="0"/>
              </a:rPr>
              <a:t>Pick a card and place it at the right place by moving cards to the right.</a:t>
            </a:r>
          </a:p>
          <a:p>
            <a:pPr algn="just">
              <a:lnSpc>
                <a:spcPct val="150000"/>
              </a:lnSpc>
            </a:pPr>
            <a:r>
              <a:rPr lang="en-US" sz="2000" dirty="0">
                <a:latin typeface="Times New Roman" panose="02020603050405020304" pitchFamily="18" charset="0"/>
                <a:cs typeface="Times New Roman" panose="02020603050405020304" pitchFamily="18" charset="0"/>
              </a:rPr>
              <a:t>Elements are considered in sorted and unsorted order.</a:t>
            </a:r>
          </a:p>
          <a:p>
            <a:pPr algn="just">
              <a:lnSpc>
                <a:spcPct val="150000"/>
              </a:lnSpc>
            </a:pPr>
            <a:r>
              <a:rPr lang="en-US" sz="2000" dirty="0">
                <a:latin typeface="Times New Roman" panose="02020603050405020304" pitchFamily="18" charset="0"/>
                <a:cs typeface="Times New Roman" panose="02020603050405020304" pitchFamily="18" charset="0"/>
              </a:rPr>
              <a:t>Every iteration moves an element from unsorted portion to sorted portion until all the elements are sorted in the list.</a:t>
            </a:r>
          </a:p>
          <a:p>
            <a:pPr algn="just">
              <a:lnSpc>
                <a:spcPct val="150000"/>
              </a:lnSpc>
            </a:pPr>
            <a:r>
              <a:rPr lang="en-US" sz="2200" dirty="0">
                <a:latin typeface="Times New Roman" panose="02020603050405020304" pitchFamily="18" charset="0"/>
                <a:cs typeface="Times New Roman" panose="02020603050405020304" pitchFamily="18" charset="0"/>
              </a:rPr>
              <a:t>The insertion sort algorithm is performed using the following steps...</a:t>
            </a:r>
          </a:p>
          <a:p>
            <a:pPr algn="just">
              <a:lnSpc>
                <a:spcPct val="150000"/>
              </a:lnSpc>
            </a:pPr>
            <a:r>
              <a:rPr lang="en-US" sz="2200" i="1" dirty="0">
                <a:latin typeface="Times New Roman" panose="02020603050405020304" pitchFamily="18" charset="0"/>
                <a:cs typeface="Times New Roman" panose="02020603050405020304" pitchFamily="18" charset="0"/>
              </a:rPr>
              <a:t>Step 1 </a:t>
            </a:r>
            <a:r>
              <a:rPr lang="en-US" sz="2200" dirty="0">
                <a:latin typeface="Times New Roman" panose="02020603050405020304" pitchFamily="18" charset="0"/>
                <a:cs typeface="Times New Roman" panose="02020603050405020304" pitchFamily="18" charset="0"/>
              </a:rPr>
              <a:t>- Assume that first element in the list is in sorted portion and all the remaining elements are in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unsorted portion.</a:t>
            </a:r>
          </a:p>
          <a:p>
            <a:pPr algn="just">
              <a:lnSpc>
                <a:spcPct val="150000"/>
              </a:lnSpc>
            </a:pPr>
            <a:r>
              <a:rPr lang="en-US" sz="2200" i="1" dirty="0">
                <a:latin typeface="Times New Roman" panose="02020603050405020304" pitchFamily="18" charset="0"/>
                <a:cs typeface="Times New Roman" panose="02020603050405020304" pitchFamily="18" charset="0"/>
              </a:rPr>
              <a:t>Step 2</a:t>
            </a:r>
            <a:r>
              <a:rPr lang="en-US" sz="2200" dirty="0">
                <a:latin typeface="Times New Roman" panose="02020603050405020304" pitchFamily="18" charset="0"/>
                <a:cs typeface="Times New Roman" panose="02020603050405020304" pitchFamily="18" charset="0"/>
              </a:rPr>
              <a:t>:  Take first element from the unsorted portion and insert that element into the sorted portion in the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order specified.</a:t>
            </a:r>
          </a:p>
          <a:p>
            <a:pPr algn="just">
              <a:lnSpc>
                <a:spcPct val="150000"/>
              </a:lnSpc>
            </a:pPr>
            <a:r>
              <a:rPr lang="en-US" sz="2200" i="1" dirty="0">
                <a:latin typeface="Times New Roman" panose="02020603050405020304" pitchFamily="18" charset="0"/>
                <a:cs typeface="Times New Roman" panose="02020603050405020304" pitchFamily="18" charset="0"/>
              </a:rPr>
              <a:t>Step 3</a:t>
            </a:r>
            <a:r>
              <a:rPr lang="en-US" sz="2200" dirty="0">
                <a:latin typeface="Times New Roman" panose="02020603050405020304" pitchFamily="18" charset="0"/>
                <a:cs typeface="Times New Roman" panose="02020603050405020304" pitchFamily="18" charset="0"/>
              </a:rPr>
              <a:t>:   Repeat the above process until all the elements from the unsorted portion are moved into the sorted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portion.</a:t>
            </a: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55</a:t>
            </a:fld>
            <a:endParaRPr lang="en-IN"/>
          </a:p>
        </p:txBody>
      </p:sp>
      <p:pic>
        <p:nvPicPr>
          <p:cNvPr id="8" name="Picture 7">
            <a:extLst>
              <a:ext uri="{FF2B5EF4-FFF2-40B4-BE49-F238E27FC236}">
                <a16:creationId xmlns:a16="http://schemas.microsoft.com/office/drawing/2014/main" id="{EA10AC42-54FE-45D0-BAB1-EC4DBCDEBC67}"/>
              </a:ext>
            </a:extLst>
          </p:cNvPr>
          <p:cNvPicPr>
            <a:picLocks noChangeAspect="1"/>
          </p:cNvPicPr>
          <p:nvPr/>
        </p:nvPicPr>
        <p:blipFill>
          <a:blip r:embed="rId2"/>
          <a:stretch>
            <a:fillRect/>
          </a:stretch>
        </p:blipFill>
        <p:spPr>
          <a:xfrm>
            <a:off x="9982200" y="681037"/>
            <a:ext cx="1480923" cy="1396449"/>
          </a:xfrm>
          <a:prstGeom prst="rect">
            <a:avLst/>
          </a:prstGeom>
        </p:spPr>
      </p:pic>
    </p:spTree>
    <p:extLst>
      <p:ext uri="{BB962C8B-B14F-4D97-AF65-F5344CB8AC3E}">
        <p14:creationId xmlns:p14="http://schemas.microsoft.com/office/powerpoint/2010/main" val="41101627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705" y="274638"/>
            <a:ext cx="10226351" cy="639762"/>
          </a:xfrm>
        </p:spPr>
        <p:txBody>
          <a:bodyPr/>
          <a:lstStyle/>
          <a:p>
            <a:pPr algn="ctr"/>
            <a:r>
              <a:rPr lang="en-US" sz="3600" dirty="0">
                <a:latin typeface="Times New Roman" pitchFamily="18" charset="0"/>
                <a:cs typeface="Times New Roman" pitchFamily="18" charset="0"/>
              </a:rPr>
              <a:t>Insertion Sort</a:t>
            </a:r>
            <a:endParaRPr lang="en-US" sz="3600" dirty="0"/>
          </a:p>
        </p:txBody>
      </p:sp>
      <p:sp>
        <p:nvSpPr>
          <p:cNvPr id="3" name="Content Placeholder 2"/>
          <p:cNvSpPr>
            <a:spLocks noGrp="1"/>
          </p:cNvSpPr>
          <p:nvPr>
            <p:ph idx="1"/>
          </p:nvPr>
        </p:nvSpPr>
        <p:spPr>
          <a:xfrm>
            <a:off x="578497" y="914401"/>
            <a:ext cx="11084767" cy="5211763"/>
          </a:xfrm>
        </p:spPr>
        <p:txBody>
          <a:bodyPr>
            <a:normAutofit fontScale="92500" lnSpcReduction="10000"/>
          </a:bodyPr>
          <a:lstStyle/>
          <a:p>
            <a:pPr>
              <a:lnSpc>
                <a:spcPct val="150000"/>
              </a:lnSpc>
            </a:pPr>
            <a:r>
              <a:rPr lang="en-US" sz="2400" dirty="0">
                <a:latin typeface="Times New Roman" pitchFamily="18" charset="0"/>
                <a:cs typeface="Times New Roman" pitchFamily="18" charset="0"/>
              </a:rPr>
              <a:t>The insertion sort scans input array </a:t>
            </a:r>
            <a:r>
              <a:rPr lang="en-US" sz="2400" i="1" dirty="0">
                <a:solidFill>
                  <a:srgbClr val="FF0000"/>
                </a:solidFill>
                <a:latin typeface="Times New Roman" pitchFamily="18" charset="0"/>
                <a:cs typeface="Times New Roman" pitchFamily="18" charset="0"/>
              </a:rPr>
              <a:t>a</a:t>
            </a:r>
            <a:r>
              <a:rPr lang="en-US" sz="2400" dirty="0">
                <a:latin typeface="Times New Roman" pitchFamily="18" charset="0"/>
                <a:cs typeface="Times New Roman" pitchFamily="18" charset="0"/>
              </a:rPr>
              <a:t> from a[1] to a[n], inserting each element a[k] into its proper position in the previously sorted sub array a[1], a[2], …., a[k-1]. </a:t>
            </a:r>
          </a:p>
          <a:p>
            <a:pPr>
              <a:lnSpc>
                <a:spcPct val="150000"/>
              </a:lnSpc>
            </a:pPr>
            <a:r>
              <a:rPr lang="en-US" sz="2400" dirty="0">
                <a:latin typeface="Times New Roman" pitchFamily="18" charset="0"/>
                <a:cs typeface="Times New Roman" pitchFamily="18" charset="0"/>
              </a:rPr>
              <a:t> a[1] by itself is trivially sorted.</a:t>
            </a:r>
          </a:p>
          <a:p>
            <a:pPr>
              <a:lnSpc>
                <a:spcPct val="150000"/>
              </a:lnSpc>
            </a:pPr>
            <a:r>
              <a:rPr lang="en-US" sz="2400" dirty="0">
                <a:latin typeface="Times New Roman" pitchFamily="18" charset="0"/>
                <a:cs typeface="Times New Roman" pitchFamily="18" charset="0"/>
              </a:rPr>
              <a:t>A[2] is inserted either before or after a[1], so that a[1], a[2] is sorted.</a:t>
            </a:r>
          </a:p>
          <a:p>
            <a:pPr>
              <a:lnSpc>
                <a:spcPct val="150000"/>
              </a:lnSpc>
            </a:pPr>
            <a:r>
              <a:rPr lang="en-US" sz="2400" dirty="0">
                <a:latin typeface="Times New Roman" pitchFamily="18" charset="0"/>
                <a:cs typeface="Times New Roman" pitchFamily="18" charset="0"/>
              </a:rPr>
              <a:t>a[3] is inserted in its proper place in a[1], a[2], that is, before  a[1], between a[1] and a[2], or after a[2], so that a[1], a[2], a[3] is sorted.</a:t>
            </a:r>
          </a:p>
          <a:p>
            <a:pPr marL="0" indent="0">
              <a:lnSpc>
                <a:spcPct val="150000"/>
              </a:lnSpc>
              <a:buNone/>
            </a:pPr>
            <a:r>
              <a:rPr lang="en-US" sz="2400" dirty="0">
                <a:latin typeface="Times New Roman" pitchFamily="18" charset="0"/>
                <a:cs typeface="Times New Roman" pitchFamily="18" charset="0"/>
              </a:rPr>
              <a:t>    …….</a:t>
            </a:r>
          </a:p>
          <a:p>
            <a:pPr>
              <a:lnSpc>
                <a:spcPct val="150000"/>
              </a:lnSpc>
            </a:pPr>
            <a:r>
              <a:rPr lang="en-US" sz="2400" dirty="0">
                <a:latin typeface="Times New Roman" pitchFamily="18" charset="0"/>
                <a:cs typeface="Times New Roman" pitchFamily="18" charset="0"/>
              </a:rPr>
              <a:t>a[n] is inserted into its proper place in a[1], a[2], …., a[n-1], so that a[1], a[2], ….., a[n] is sorted.</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a:t>Dr Somaraju Suvvari                                                                                                        NITP -- CS3401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71" y="274638"/>
            <a:ext cx="8969829" cy="527795"/>
          </a:xfrm>
        </p:spPr>
        <p:txBody>
          <a:bodyPr>
            <a:normAutofit fontScale="90000"/>
          </a:bodyPr>
          <a:lstStyle/>
          <a:p>
            <a:pPr algn="ctr"/>
            <a:r>
              <a:rPr lang="en-US" sz="3600" dirty="0">
                <a:latin typeface="Times New Roman" pitchFamily="18" charset="0"/>
                <a:cs typeface="Times New Roman" pitchFamily="18" charset="0"/>
              </a:rPr>
              <a:t>Insertion Sort - Example</a:t>
            </a:r>
            <a:endParaRPr lang="en-US" sz="3600" dirty="0"/>
          </a:p>
        </p:txBody>
      </p:sp>
      <p:sp>
        <p:nvSpPr>
          <p:cNvPr id="3" name="Content Placeholder 2"/>
          <p:cNvSpPr>
            <a:spLocks noGrp="1"/>
          </p:cNvSpPr>
          <p:nvPr>
            <p:ph idx="1"/>
          </p:nvPr>
        </p:nvSpPr>
        <p:spPr>
          <a:xfrm>
            <a:off x="1324947" y="914400"/>
            <a:ext cx="10534261" cy="5486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Example:  a[] =  {3, 7, 4, 9, 5, 2, 6, 1}. </a:t>
            </a:r>
          </a:p>
          <a:p>
            <a:pPr marL="0" indent="0">
              <a:buNone/>
            </a:pPr>
            <a:r>
              <a:rPr lang="en-US" sz="2000" dirty="0">
                <a:latin typeface="Times New Roman" panose="02020603050405020304" pitchFamily="18" charset="0"/>
                <a:cs typeface="Times New Roman" panose="02020603050405020304" pitchFamily="18" charset="0"/>
              </a:rPr>
              <a:t>In each step, the key under consideration is underlined. </a:t>
            </a:r>
          </a:p>
          <a:p>
            <a:pPr marL="0" indent="0">
              <a:buNone/>
            </a:pPr>
            <a:endParaRPr lang="en-US" sz="2000" u="sng" dirty="0">
              <a:latin typeface="Times New Roman" panose="02020603050405020304" pitchFamily="18" charset="0"/>
              <a:cs typeface="Times New Roman" panose="02020603050405020304" pitchFamily="18" charset="0"/>
            </a:endParaRPr>
          </a:p>
          <a:p>
            <a:pPr marL="0" indent="0">
              <a:buNone/>
            </a:pPr>
            <a:r>
              <a:rPr lang="en-US" sz="2200" u="sng"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(a[1] by itself is trivially sorted)</a:t>
            </a:r>
          </a:p>
          <a:p>
            <a:pPr marL="0" indent="0">
              <a:buNone/>
            </a:pPr>
            <a:r>
              <a:rPr lang="en-US" sz="2200" b="1"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7</a:t>
            </a:r>
            <a:r>
              <a:rPr lang="en-US" sz="2200" dirty="0">
                <a:latin typeface="Times New Roman" panose="02020603050405020304" pitchFamily="18" charset="0"/>
                <a:cs typeface="Times New Roman" panose="02020603050405020304" pitchFamily="18" charset="0"/>
              </a:rPr>
              <a:t> 			(7 is greater than its previous element, so no work to be done)</a:t>
            </a:r>
          </a:p>
          <a:p>
            <a:pPr marL="0" indent="0">
              <a:buNone/>
            </a:pPr>
            <a:r>
              <a:rPr lang="en-US" sz="2200" dirty="0">
                <a:latin typeface="Times New Roman" panose="02020603050405020304" pitchFamily="18" charset="0"/>
                <a:cs typeface="Times New Roman" panose="02020603050405020304" pitchFamily="18" charset="0"/>
              </a:rPr>
              <a:t>3 </a:t>
            </a:r>
            <a:r>
              <a:rPr lang="en-US" sz="2200" b="1" dirty="0">
                <a:latin typeface="Times New Roman" panose="02020603050405020304" pitchFamily="18" charset="0"/>
                <a:cs typeface="Times New Roman" panose="02020603050405020304" pitchFamily="18" charset="0"/>
              </a:rPr>
              <a:t>7</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(4 is less than its previous element, so move 4 to its previous place)</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7	 	</a:t>
            </a:r>
            <a:r>
              <a:rPr lang="en-US" sz="2200" dirty="0">
                <a:latin typeface="Times New Roman" panose="02020603050405020304" pitchFamily="18" charset="0"/>
                <a:cs typeface="Times New Roman" panose="02020603050405020304" pitchFamily="18" charset="0"/>
              </a:rPr>
              <a:t>(4 is greater than its previous element, so no work to be done)</a:t>
            </a:r>
          </a:p>
          <a:p>
            <a:pPr marL="0" indent="0">
              <a:buNone/>
            </a:pPr>
            <a:r>
              <a:rPr lang="en-US" sz="2200" dirty="0">
                <a:latin typeface="Times New Roman" panose="02020603050405020304" pitchFamily="18" charset="0"/>
                <a:cs typeface="Times New Roman" panose="02020603050405020304" pitchFamily="18" charset="0"/>
              </a:rPr>
              <a:t>3 4 </a:t>
            </a:r>
            <a:r>
              <a:rPr lang="en-US" sz="2200" b="1" dirty="0">
                <a:latin typeface="Times New Roman" panose="02020603050405020304" pitchFamily="18" charset="0"/>
                <a:cs typeface="Times New Roman" panose="02020603050405020304" pitchFamily="18" charset="0"/>
              </a:rPr>
              <a:t>7 </a:t>
            </a:r>
            <a:r>
              <a:rPr lang="en-US" sz="2200" u="sng" dirty="0">
                <a:latin typeface="Times New Roman" panose="02020603050405020304" pitchFamily="18" charset="0"/>
                <a:cs typeface="Times New Roman" panose="02020603050405020304" pitchFamily="18" charset="0"/>
              </a:rPr>
              <a:t>9</a:t>
            </a:r>
            <a:r>
              <a:rPr lang="en-US" sz="2200" dirty="0">
                <a:latin typeface="Times New Roman" panose="02020603050405020304" pitchFamily="18" charset="0"/>
                <a:cs typeface="Times New Roman" panose="02020603050405020304" pitchFamily="18" charset="0"/>
              </a:rPr>
              <a:t>  			(9 greater than its previous element, so no work to be done)</a:t>
            </a:r>
          </a:p>
          <a:p>
            <a:pPr marL="0" indent="0">
              <a:buNone/>
            </a:pPr>
            <a:r>
              <a:rPr lang="en-US" sz="2200" dirty="0">
                <a:latin typeface="Times New Roman" panose="02020603050405020304" pitchFamily="18" charset="0"/>
                <a:cs typeface="Times New Roman" panose="02020603050405020304" pitchFamily="18" charset="0"/>
              </a:rPr>
              <a:t>3 4 7 </a:t>
            </a:r>
            <a:r>
              <a:rPr lang="en-US" sz="2200" b="1" dirty="0">
                <a:latin typeface="Times New Roman" panose="02020603050405020304" pitchFamily="18" charset="0"/>
                <a:cs typeface="Times New Roman" panose="02020603050405020304" pitchFamily="18" charset="0"/>
              </a:rPr>
              <a:t>9</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(5 is less than its previous element, so move 5 to its previous place)</a:t>
            </a:r>
          </a:p>
          <a:p>
            <a:pPr marL="0" indent="0">
              <a:buNone/>
            </a:pPr>
            <a:r>
              <a:rPr lang="en-US" sz="2200" dirty="0">
                <a:latin typeface="Times New Roman" panose="02020603050405020304" pitchFamily="18" charset="0"/>
                <a:cs typeface="Times New Roman" panose="02020603050405020304" pitchFamily="18" charset="0"/>
              </a:rPr>
              <a:t>      3 4 </a:t>
            </a:r>
            <a:r>
              <a:rPr lang="en-US" sz="2200" b="1" dirty="0">
                <a:latin typeface="Times New Roman" panose="02020603050405020304" pitchFamily="18" charset="0"/>
                <a:cs typeface="Times New Roman" panose="02020603050405020304" pitchFamily="18" charset="0"/>
              </a:rPr>
              <a:t>7</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5 </a:t>
            </a:r>
            <a:r>
              <a:rPr lang="en-US" sz="2200" b="1" dirty="0">
                <a:latin typeface="Times New Roman" panose="02020603050405020304" pitchFamily="18" charset="0"/>
                <a:cs typeface="Times New Roman" panose="02020603050405020304" pitchFamily="18" charset="0"/>
              </a:rPr>
              <a:t>9  		</a:t>
            </a:r>
            <a:r>
              <a:rPr lang="en-US" sz="2200" dirty="0">
                <a:latin typeface="Times New Roman" panose="02020603050405020304" pitchFamily="18" charset="0"/>
                <a:cs typeface="Times New Roman" panose="02020603050405020304" pitchFamily="18" charset="0"/>
              </a:rPr>
              <a:t>(5 is less than its previous element, so move 5 to previous place)</a:t>
            </a:r>
          </a:p>
          <a:p>
            <a:pPr marL="0" indent="0">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3 </a:t>
            </a:r>
            <a:r>
              <a:rPr lang="en-US" sz="2200" b="1"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7 </a:t>
            </a:r>
            <a:r>
              <a:rPr lang="en-US" sz="2200" b="1" dirty="0">
                <a:latin typeface="Times New Roman" panose="02020603050405020304" pitchFamily="18" charset="0"/>
                <a:cs typeface="Times New Roman" panose="02020603050405020304" pitchFamily="18" charset="0"/>
              </a:rPr>
              <a:t>9           </a:t>
            </a:r>
            <a:r>
              <a:rPr lang="en-US" sz="2200" dirty="0">
                <a:latin typeface="Times New Roman" panose="02020603050405020304" pitchFamily="18" charset="0"/>
                <a:cs typeface="Times New Roman" panose="02020603050405020304" pitchFamily="18" charset="0"/>
              </a:rPr>
              <a:t>(5 is greater than its previous element, so no work to be done)</a:t>
            </a:r>
          </a:p>
        </p:txBody>
      </p:sp>
      <p:sp>
        <p:nvSpPr>
          <p:cNvPr id="4" name="Footer Placeholder 3"/>
          <p:cNvSpPr>
            <a:spLocks noGrp="1"/>
          </p:cNvSpPr>
          <p:nvPr>
            <p:ph type="ftr" sz="quarter" idx="11"/>
          </p:nvPr>
        </p:nvSpPr>
        <p:spPr/>
        <p:txBody>
          <a:bodyPr/>
          <a:lstStyle/>
          <a:p>
            <a:pPr>
              <a:defRPr/>
            </a:pPr>
            <a:r>
              <a:rPr lang="en-US"/>
              <a:t>Dr Somaraju Suvvari                                                                                                        NITP -- CS3401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71" y="274638"/>
            <a:ext cx="8969829" cy="527795"/>
          </a:xfrm>
        </p:spPr>
        <p:txBody>
          <a:bodyPr>
            <a:normAutofit fontScale="90000"/>
          </a:bodyPr>
          <a:lstStyle/>
          <a:p>
            <a:pPr algn="ctr"/>
            <a:r>
              <a:rPr lang="en-US" sz="3600" dirty="0">
                <a:latin typeface="Times New Roman" pitchFamily="18" charset="0"/>
                <a:cs typeface="Times New Roman" pitchFamily="18" charset="0"/>
              </a:rPr>
              <a:t>Insertion Sort - Example</a:t>
            </a:r>
            <a:endParaRPr lang="en-US" sz="3600" dirty="0"/>
          </a:p>
        </p:txBody>
      </p:sp>
      <p:sp>
        <p:nvSpPr>
          <p:cNvPr id="3" name="Content Placeholder 2"/>
          <p:cNvSpPr>
            <a:spLocks noGrp="1"/>
          </p:cNvSpPr>
          <p:nvPr>
            <p:ph idx="1"/>
          </p:nvPr>
        </p:nvSpPr>
        <p:spPr>
          <a:xfrm>
            <a:off x="1324947" y="914400"/>
            <a:ext cx="10319657" cy="5486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Example:  a[] =  {3, 7, 4, 9, 5, 2, 6, 1}. </a:t>
            </a:r>
          </a:p>
          <a:p>
            <a:pPr marL="0" indent="0">
              <a:buNone/>
            </a:pPr>
            <a:r>
              <a:rPr lang="en-US" sz="2000" dirty="0">
                <a:latin typeface="Times New Roman" panose="02020603050405020304" pitchFamily="18" charset="0"/>
                <a:cs typeface="Times New Roman" panose="02020603050405020304" pitchFamily="18" charset="0"/>
              </a:rPr>
              <a:t>In each step, the key under consideration is underlined. </a:t>
            </a:r>
          </a:p>
          <a:p>
            <a:pPr marL="0" indent="0">
              <a:buNone/>
            </a:pPr>
            <a:endParaRPr lang="en-US" sz="2000" u="sng"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3 4 5 7 </a:t>
            </a:r>
            <a:r>
              <a:rPr lang="en-US" sz="2000" b="1"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(2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3 4 5 </a:t>
            </a:r>
            <a:r>
              <a:rPr lang="en-US" sz="2000" b="1"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9		            (2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3 4  </a:t>
            </a:r>
            <a:r>
              <a:rPr lang="en-US" sz="2000" b="1"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7 9                         (2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3  </a:t>
            </a: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5 7 9                     (2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4 5 7 9	             (2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3 4 5 7 9</a:t>
            </a:r>
          </a:p>
          <a:p>
            <a:pPr marL="0" indent="0">
              <a:buNone/>
            </a:pPr>
            <a:r>
              <a:rPr lang="en-US" sz="2000" dirty="0">
                <a:latin typeface="Times New Roman" panose="02020603050405020304" pitchFamily="18" charset="0"/>
                <a:cs typeface="Times New Roman" panose="02020603050405020304" pitchFamily="18" charset="0"/>
              </a:rPr>
              <a:t>2 3 4 5 7 </a:t>
            </a:r>
            <a:r>
              <a:rPr lang="en-US" sz="2000" b="1"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(6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2 3 4 5 </a:t>
            </a:r>
            <a:r>
              <a:rPr lang="en-US" sz="2000" b="1"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9		             (6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2 3 4 </a:t>
            </a:r>
            <a:r>
              <a:rPr lang="en-US" sz="2000" b="1"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7 9                         (6 is greater than its previous element, so no work to be done)</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a:t>Dr Somaraju Suvvari                                                                                                        NITP -- CS3401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58</a:t>
            </a:fld>
            <a:endParaRPr lang="en-US"/>
          </a:p>
        </p:txBody>
      </p:sp>
    </p:spTree>
    <p:extLst>
      <p:ext uri="{BB962C8B-B14F-4D97-AF65-F5344CB8AC3E}">
        <p14:creationId xmlns:p14="http://schemas.microsoft.com/office/powerpoint/2010/main" val="425147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71" y="274638"/>
            <a:ext cx="8969829" cy="527795"/>
          </a:xfrm>
        </p:spPr>
        <p:txBody>
          <a:bodyPr>
            <a:normAutofit fontScale="90000"/>
          </a:bodyPr>
          <a:lstStyle/>
          <a:p>
            <a:pPr algn="ctr"/>
            <a:r>
              <a:rPr lang="en-US" sz="3600" dirty="0">
                <a:latin typeface="Times New Roman" pitchFamily="18" charset="0"/>
                <a:cs typeface="Times New Roman" pitchFamily="18" charset="0"/>
              </a:rPr>
              <a:t>Insertion Sort - Example</a:t>
            </a:r>
            <a:endParaRPr lang="en-US" sz="3600" dirty="0"/>
          </a:p>
        </p:txBody>
      </p:sp>
      <p:sp>
        <p:nvSpPr>
          <p:cNvPr id="3" name="Content Placeholder 2"/>
          <p:cNvSpPr>
            <a:spLocks noGrp="1"/>
          </p:cNvSpPr>
          <p:nvPr>
            <p:ph idx="1"/>
          </p:nvPr>
        </p:nvSpPr>
        <p:spPr>
          <a:xfrm>
            <a:off x="1324947" y="914400"/>
            <a:ext cx="10319657" cy="5486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Example:  a[] =  {3, 7, 4, 9, 5, 2, 6, 1}. </a:t>
            </a:r>
          </a:p>
          <a:p>
            <a:pPr marL="0" indent="0">
              <a:buNone/>
            </a:pPr>
            <a:r>
              <a:rPr lang="en-US" sz="2000" dirty="0">
                <a:latin typeface="Times New Roman" panose="02020603050405020304" pitchFamily="18" charset="0"/>
                <a:cs typeface="Times New Roman" panose="02020603050405020304" pitchFamily="18" charset="0"/>
              </a:rPr>
              <a:t>In each step, the key under consideration is underlined. </a:t>
            </a:r>
          </a:p>
          <a:p>
            <a:pPr marL="0" indent="0">
              <a:buNone/>
            </a:pPr>
            <a:endParaRPr lang="en-US" sz="2000" u="sng"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2 3 4 5 6 7 </a:t>
            </a:r>
            <a:r>
              <a:rPr lang="en-US" sz="2000" b="1"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(1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2 3 4 5 6 7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9  	            (1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2 3 4 5 </a:t>
            </a:r>
            <a:r>
              <a:rPr lang="en-US" sz="2000" b="1"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7  9                       (1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2 3 4 </a:t>
            </a:r>
            <a:r>
              <a:rPr lang="en-US" sz="2000" b="1"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6 7 9  	            (1 is less than its previous element, so move 2 to previous place)</a:t>
            </a:r>
          </a:p>
          <a:p>
            <a:pPr marL="0" indent="0">
              <a:buNone/>
            </a:pPr>
            <a:r>
              <a:rPr lang="en-US" sz="2000" dirty="0">
                <a:latin typeface="Times New Roman" panose="02020603050405020304" pitchFamily="18" charset="0"/>
                <a:cs typeface="Times New Roman" panose="02020603050405020304" pitchFamily="18" charset="0"/>
              </a:rPr>
              <a:t>                2 3 </a:t>
            </a: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itchFamily="18" charset="0"/>
                <a:cs typeface="Times New Roman" pitchFamily="18" charset="0"/>
              </a:rPr>
              <a:t> 5 6 7  9               (1 is less than its previous element, so move 2 to previous place)</a:t>
            </a:r>
          </a:p>
          <a:p>
            <a:pPr marL="0" indent="0">
              <a:buNone/>
            </a:pPr>
            <a:r>
              <a:rPr lang="en-US" sz="2000" dirty="0">
                <a:latin typeface="Times New Roman" pitchFamily="18" charset="0"/>
                <a:cs typeface="Times New Roman" pitchFamily="18" charset="0"/>
              </a:rPr>
              <a:t>                   2 </a:t>
            </a: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itchFamily="18" charset="0"/>
                <a:cs typeface="Times New Roman" pitchFamily="18" charset="0"/>
              </a:rPr>
              <a:t> 4 5 6 7  9            (1 is less than its previous element, so move 2 to previous place)</a:t>
            </a:r>
          </a:p>
          <a:p>
            <a:pPr marL="0" indent="0">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2</a:t>
            </a:r>
            <a:r>
              <a:rPr lang="en-US" sz="2000" dirty="0">
                <a:latin typeface="Times New Roman" pitchFamily="18" charset="0"/>
                <a:cs typeface="Times New Roman"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itchFamily="18" charset="0"/>
                <a:cs typeface="Times New Roman" pitchFamily="18" charset="0"/>
              </a:rPr>
              <a:t> 3 4 5 6 7  9         (1 is less than its previous element, so move 2 to previous place)</a:t>
            </a:r>
          </a:p>
          <a:p>
            <a:pPr marL="0" indent="0">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itchFamily="18" charset="0"/>
                <a:cs typeface="Times New Roman" pitchFamily="18" charset="0"/>
              </a:rPr>
              <a:t> 2 3 4 5 6 7  9</a:t>
            </a:r>
          </a:p>
          <a:p>
            <a:pPr marL="0" indent="0">
              <a:buNone/>
            </a:pPr>
            <a:r>
              <a:rPr lang="en-US" sz="2000" b="1" dirty="0">
                <a:latin typeface="Times New Roman" pitchFamily="18" charset="0"/>
                <a:cs typeface="Times New Roman" pitchFamily="18" charset="0"/>
              </a:rPr>
              <a:t>1 2 3 4 5 6 7  9</a:t>
            </a:r>
          </a:p>
          <a:p>
            <a:pPr marL="0" indent="0">
              <a:buNone/>
            </a:pP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a:t>Dr Somaraju Suvvari                                                                                                        NITP -- CS3401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59</a:t>
            </a:fld>
            <a:endParaRPr lang="en-US"/>
          </a:p>
        </p:txBody>
      </p:sp>
    </p:spTree>
    <p:extLst>
      <p:ext uri="{BB962C8B-B14F-4D97-AF65-F5344CB8AC3E}">
        <p14:creationId xmlns:p14="http://schemas.microsoft.com/office/powerpoint/2010/main" val="168665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365126"/>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Linear Search</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1007705"/>
            <a:ext cx="10515600" cy="5169257"/>
          </a:xfrm>
        </p:spPr>
        <p:txBody>
          <a:bodyPr>
            <a:normAutofit lnSpcReduction="10000"/>
          </a:bodyPr>
          <a:lstStyle/>
          <a:p>
            <a:pPr marL="0" indent="0" algn="just">
              <a:lnSpc>
                <a:spcPts val="1300"/>
              </a:lnSpc>
              <a:buNone/>
            </a:pP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r>
              <a:rPr lang="en-US" sz="2000" b="1" i="1" spc="5" dirty="0">
                <a:effectLst/>
                <a:latin typeface="Times New Roman" panose="02020603050405020304" pitchFamily="18" charset="0"/>
                <a:ea typeface="Calibri" panose="020F0502020204030204" pitchFamily="34" charset="0"/>
              </a:rPr>
              <a:t>Linear Search </a:t>
            </a:r>
            <a:r>
              <a:rPr lang="en-US" sz="2000" spc="5" dirty="0">
                <a:effectLst/>
                <a:latin typeface="Times New Roman" panose="02020603050405020304" pitchFamily="18" charset="0"/>
                <a:ea typeface="Calibri" panose="020F0502020204030204" pitchFamily="34" charset="0"/>
              </a:rPr>
              <a:t>– It is the process of comparing the given </a:t>
            </a:r>
            <a:r>
              <a:rPr lang="en-US" sz="2000" b="1" i="1" spc="5" dirty="0">
                <a:effectLst/>
                <a:latin typeface="Times New Roman" panose="02020603050405020304" pitchFamily="18" charset="0"/>
                <a:ea typeface="Calibri" panose="020F0502020204030204" pitchFamily="34" charset="0"/>
              </a:rPr>
              <a:t>searching element  s </a:t>
            </a:r>
            <a:r>
              <a:rPr lang="en-US" sz="2000" spc="5" dirty="0">
                <a:effectLst/>
                <a:latin typeface="Times New Roman" panose="02020603050405020304" pitchFamily="18" charset="0"/>
                <a:ea typeface="Calibri" panose="020F0502020204030204" pitchFamily="34" charset="0"/>
              </a:rPr>
              <a:t>with the each and every element in the given </a:t>
            </a:r>
            <a:r>
              <a:rPr lang="en-US" sz="2000" b="1" i="1" spc="5" dirty="0">
                <a:effectLst/>
                <a:latin typeface="Times New Roman" panose="02020603050405020304" pitchFamily="18" charset="0"/>
                <a:ea typeface="Calibri" panose="020F0502020204030204" pitchFamily="34" charset="0"/>
              </a:rPr>
              <a:t>list of elements A</a:t>
            </a:r>
            <a:r>
              <a:rPr lang="en-US" sz="2000" spc="5" dirty="0">
                <a:effectLst/>
                <a:latin typeface="Times New Roman" panose="02020603050405020304" pitchFamily="18" charset="0"/>
                <a:ea typeface="Calibri" panose="020F0502020204030204" pitchFamily="34" charset="0"/>
              </a:rPr>
              <a:t>. </a:t>
            </a:r>
          </a:p>
          <a:p>
            <a:pPr marL="0" indent="0" algn="just">
              <a:lnSpc>
                <a:spcPct val="150000"/>
              </a:lnSpc>
              <a:buNone/>
            </a:pPr>
            <a:endParaRPr lang="en-US" sz="2000" b="1" i="1" spc="5" dirty="0">
              <a:latin typeface="Times New Roman" panose="02020603050405020304" pitchFamily="18" charset="0"/>
              <a:ea typeface="Calibri" panose="020F0502020204030204" pitchFamily="34" charset="0"/>
            </a:endParaRPr>
          </a:p>
          <a:p>
            <a:pPr marL="0" indent="0" algn="just">
              <a:lnSpc>
                <a:spcPct val="150000"/>
              </a:lnSpc>
              <a:buNone/>
            </a:pPr>
            <a:endParaRPr lang="en-US" sz="2000" b="1" i="1" spc="5" dirty="0">
              <a:latin typeface="Times New Roman" panose="02020603050405020304" pitchFamily="18" charset="0"/>
              <a:ea typeface="Calibri" panose="020F0502020204030204" pitchFamily="34" charset="0"/>
            </a:endParaRPr>
          </a:p>
          <a:p>
            <a:pPr marL="0" indent="0" algn="just">
              <a:lnSpc>
                <a:spcPct val="150000"/>
              </a:lnSpc>
              <a:buNone/>
            </a:pPr>
            <a:endParaRPr lang="en-US" sz="2000" b="1" i="1" spc="5" dirty="0">
              <a:latin typeface="Times New Roman" panose="02020603050405020304" pitchFamily="18" charset="0"/>
              <a:ea typeface="Calibri" panose="020F0502020204030204" pitchFamily="34" charset="0"/>
            </a:endParaRPr>
          </a:p>
          <a:p>
            <a:pPr algn="just"/>
            <a:r>
              <a:rPr lang="en-US" sz="2000" dirty="0">
                <a:latin typeface="Times New Roman" panose="02020603050405020304" pitchFamily="18" charset="0"/>
                <a:cs typeface="Times New Roman" panose="02020603050405020304" pitchFamily="18" charset="0"/>
              </a:rPr>
              <a:t>Compares searching element with each and every element of the array/List (data structure), if the searching element </a:t>
            </a:r>
            <a:r>
              <a:rPr lang="en-US" sz="2000" b="1"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found in the list </a:t>
            </a:r>
            <a:r>
              <a:rPr lang="en-US" sz="2000" b="1" i="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then it returns the location of searching element from the list of elements  otherwise it returns the -1 –  </a:t>
            </a:r>
            <a:r>
              <a:rPr lang="en-US" sz="2000" b="1" i="1" dirty="0">
                <a:latin typeface="Times New Roman" panose="02020603050405020304" pitchFamily="18" charset="0"/>
                <a:cs typeface="Times New Roman" panose="02020603050405020304" pitchFamily="18" charset="0"/>
              </a:rPr>
              <a:t>sequential search</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Used mostly for unordered list of elements.</a:t>
            </a:r>
          </a:p>
          <a:p>
            <a:pPr algn="just"/>
            <a:r>
              <a:rPr lang="en-US" sz="2000" dirty="0">
                <a:latin typeface="Times New Roman" panose="02020603050405020304" pitchFamily="18" charset="0"/>
                <a:cs typeface="Times New Roman" panose="02020603050405020304" pitchFamily="18" charset="0"/>
              </a:rPr>
              <a:t>For ex: int A[] = {10, 12, 23, 75, 3, 4, 9, 1, 8, 5, 14, 34, 56, 76, 31, 26};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searching element </a:t>
            </a:r>
            <a:r>
              <a:rPr lang="en-US" sz="2000" b="1" i="1" dirty="0">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 8.</a:t>
            </a:r>
          </a:p>
          <a:p>
            <a:pPr algn="just"/>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is found at position 9.</a:t>
            </a:r>
          </a:p>
          <a:p>
            <a:pPr marL="0" indent="0" algn="just">
              <a:lnSpc>
                <a:spcPct val="150000"/>
              </a:lnSpc>
              <a:buNone/>
            </a:pPr>
            <a:endParaRPr lang="en-US" sz="2000" b="1" i="1" spc="5" dirty="0">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6</a:t>
            </a:fld>
            <a:endParaRPr lang="en-IN"/>
          </a:p>
        </p:txBody>
      </p:sp>
      <p:sp>
        <p:nvSpPr>
          <p:cNvPr id="7" name="TextBox 6">
            <a:extLst>
              <a:ext uri="{FF2B5EF4-FFF2-40B4-BE49-F238E27FC236}">
                <a16:creationId xmlns:a16="http://schemas.microsoft.com/office/drawing/2014/main" id="{0F917468-AB40-4134-A7D8-E3299BEB556F}"/>
              </a:ext>
            </a:extLst>
          </p:cNvPr>
          <p:cNvSpPr txBox="1"/>
          <p:nvPr/>
        </p:nvSpPr>
        <p:spPr>
          <a:xfrm>
            <a:off x="3938253" y="2634195"/>
            <a:ext cx="4315494" cy="923330"/>
          </a:xfrm>
          <a:prstGeom prst="rect">
            <a:avLst/>
          </a:prstGeom>
          <a:noFill/>
          <a:ln>
            <a:solidFill>
              <a:schemeClr val="tx1"/>
            </a:solidFill>
          </a:ln>
        </p:spPr>
        <p:txBody>
          <a:bodyPr wrap="square" rtlCol="0">
            <a:spAutoFit/>
          </a:bodyPr>
          <a:lstStyle/>
          <a:p>
            <a:r>
              <a:rPr lang="en-US" b="1"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is a list of elements,</a:t>
            </a:r>
          </a:p>
          <a:p>
            <a:r>
              <a:rPr lang="en-US" b="1"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is the element we wants to search in </a:t>
            </a:r>
            <a:r>
              <a:rPr lang="en-US" b="1"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p>
          <a:p>
            <a:r>
              <a:rPr lang="en-US" i="1" u="sng"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successful - position of the </a:t>
            </a:r>
            <a:r>
              <a:rPr lang="en-US" b="1"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in </a:t>
            </a:r>
            <a:r>
              <a:rPr lang="en-US" b="1" dirty="0">
                <a:latin typeface="Times New Roman" panose="02020603050405020304" pitchFamily="18" charset="0"/>
                <a:cs typeface="Times New Roman" panose="02020603050405020304" pitchFamily="18" charset="0"/>
              </a:rPr>
              <a:t>A</a:t>
            </a:r>
            <a:r>
              <a:rPr lang="en-US" dirty="0"/>
              <a:t>.</a:t>
            </a:r>
          </a:p>
        </p:txBody>
      </p:sp>
      <p:sp>
        <p:nvSpPr>
          <p:cNvPr id="9" name="TextBox 8">
            <a:extLst>
              <a:ext uri="{FF2B5EF4-FFF2-40B4-BE49-F238E27FC236}">
                <a16:creationId xmlns:a16="http://schemas.microsoft.com/office/drawing/2014/main" id="{9E153A9D-B5AE-4A4E-9844-FC093C641201}"/>
              </a:ext>
            </a:extLst>
          </p:cNvPr>
          <p:cNvSpPr txBox="1"/>
          <p:nvPr/>
        </p:nvSpPr>
        <p:spPr>
          <a:xfrm>
            <a:off x="2284950" y="2931144"/>
            <a:ext cx="1254617" cy="369332"/>
          </a:xfrm>
          <a:prstGeom prst="rect">
            <a:avLst/>
          </a:prstGeom>
          <a:noFill/>
        </p:spPr>
        <p:txBody>
          <a:bodyPr wrap="square" rtlCol="0">
            <a:spAutoFit/>
          </a:bodyPr>
          <a:lstStyle/>
          <a:p>
            <a:r>
              <a:rPr lang="en-US" b="1" dirty="0"/>
              <a:t>Notation</a:t>
            </a:r>
          </a:p>
        </p:txBody>
      </p:sp>
    </p:spTree>
    <p:extLst>
      <p:ext uri="{BB962C8B-B14F-4D97-AF65-F5344CB8AC3E}">
        <p14:creationId xmlns:p14="http://schemas.microsoft.com/office/powerpoint/2010/main" val="26151678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217848"/>
            <a:ext cx="10906760" cy="463190"/>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ALGORITHM – Insertion Sort</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8"/>
            <a:ext cx="10906760" cy="5495925"/>
          </a:xfrm>
        </p:spPr>
        <p:txBody>
          <a:bodyPr>
            <a:normAutofit lnSpcReduction="10000"/>
          </a:bodyPr>
          <a:lstStyle/>
          <a:p>
            <a:pPr>
              <a:lnSpc>
                <a:spcPct val="150000"/>
              </a:lnSpc>
            </a:pPr>
            <a:r>
              <a:rPr lang="en-US" sz="2200" dirty="0">
                <a:solidFill>
                  <a:srgbClr val="FF0000"/>
                </a:solidFill>
                <a:latin typeface="Times New Roman" panose="02020603050405020304" pitchFamily="18" charset="0"/>
                <a:cs typeface="Times New Roman" panose="02020603050405020304" pitchFamily="18" charset="0"/>
              </a:rPr>
              <a:t>Algorithm</a:t>
            </a:r>
          </a:p>
          <a:p>
            <a:pPr marL="0" indent="0">
              <a:lnSpc>
                <a:spcPct val="150000"/>
              </a:lnSpc>
              <a:buNone/>
            </a:pPr>
            <a:r>
              <a:rPr lang="en-US" sz="2200" dirty="0">
                <a:solidFill>
                  <a:srgbClr val="FF0000"/>
                </a:solidFill>
                <a:latin typeface="Times New Roman" panose="02020603050405020304" pitchFamily="18" charset="0"/>
                <a:cs typeface="Times New Roman" panose="02020603050405020304" pitchFamily="18" charset="0"/>
              </a:rPr>
              <a:t> </a:t>
            </a:r>
            <a:r>
              <a:rPr lang="en-US" sz="2200" dirty="0">
                <a:solidFill>
                  <a:srgbClr val="00B050"/>
                </a:solidFill>
                <a:latin typeface="Times New Roman" panose="02020603050405020304" pitchFamily="18" charset="0"/>
                <a:cs typeface="Times New Roman" panose="02020603050405020304" pitchFamily="18" charset="0"/>
              </a:rPr>
              <a:t>//Assumption is that index starts with 0</a:t>
            </a:r>
          </a:p>
          <a:p>
            <a:pPr lvl="1">
              <a:lnSpc>
                <a:spcPct val="150000"/>
              </a:lnSpc>
              <a:spcBef>
                <a:spcPts val="0"/>
              </a:spcBef>
            </a:pPr>
            <a:r>
              <a:rPr lang="en-US" sz="2200" dirty="0">
                <a:latin typeface="Times New Roman" pitchFamily="18" charset="0"/>
                <a:cs typeface="Times New Roman" pitchFamily="18" charset="0"/>
              </a:rPr>
              <a:t>int a[100] ; </a:t>
            </a:r>
            <a:r>
              <a:rPr lang="en-US" sz="2200" dirty="0">
                <a:solidFill>
                  <a:srgbClr val="FF0000"/>
                </a:solidFill>
                <a:latin typeface="Times New Roman" pitchFamily="18" charset="0"/>
                <a:cs typeface="Times New Roman" pitchFamily="18" charset="0"/>
              </a:rPr>
              <a:t>//declare array a of size 100  </a:t>
            </a:r>
          </a:p>
          <a:p>
            <a:pPr lvl="1">
              <a:lnSpc>
                <a:spcPct val="150000"/>
              </a:lnSpc>
              <a:spcBef>
                <a:spcPts val="0"/>
              </a:spcBef>
            </a:pPr>
            <a:r>
              <a:rPr lang="en-US" sz="2200" dirty="0">
                <a:latin typeface="Times New Roman" panose="02020603050405020304" pitchFamily="18" charset="0"/>
                <a:cs typeface="Times New Roman" panose="02020603050405020304" pitchFamily="18" charset="0"/>
              </a:rPr>
              <a:t>Input n  </a:t>
            </a:r>
            <a:r>
              <a:rPr lang="en-US" sz="2200" dirty="0">
                <a:solidFill>
                  <a:srgbClr val="FF0000"/>
                </a:solidFill>
                <a:latin typeface="Times New Roman" panose="02020603050405020304" pitchFamily="18" charset="0"/>
                <a:cs typeface="Times New Roman" panose="02020603050405020304" pitchFamily="18" charset="0"/>
              </a:rPr>
              <a:t>//  n is used to sort how many numbers</a:t>
            </a:r>
          </a:p>
          <a:p>
            <a:pPr lvl="1">
              <a:lnSpc>
                <a:spcPct val="150000"/>
              </a:lnSpc>
              <a:spcBef>
                <a:spcPts val="0"/>
              </a:spcBef>
            </a:pPr>
            <a:r>
              <a:rPr lang="en-US" sz="2200" dirty="0">
                <a:latin typeface="Times New Roman" panose="02020603050405020304" pitchFamily="18" charset="0"/>
                <a:cs typeface="Times New Roman" panose="02020603050405020304" pitchFamily="18" charset="0"/>
              </a:rPr>
              <a:t>for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0 to n-1  </a:t>
            </a:r>
            <a:r>
              <a:rPr lang="en-US" sz="2200" dirty="0">
                <a:solidFill>
                  <a:srgbClr val="FF0000"/>
                </a:solidFill>
                <a:latin typeface="Times New Roman" panose="02020603050405020304" pitchFamily="18" charset="0"/>
                <a:cs typeface="Times New Roman" panose="02020603050405020304" pitchFamily="18" charset="0"/>
              </a:rPr>
              <a:t>// read the array elements</a:t>
            </a:r>
          </a:p>
          <a:p>
            <a:pPr lvl="2">
              <a:lnSpc>
                <a:spcPct val="150000"/>
              </a:lnSpc>
              <a:spcBef>
                <a:spcPts val="0"/>
              </a:spcBef>
            </a:pPr>
            <a:r>
              <a:rPr lang="en-US" sz="2200" dirty="0">
                <a:latin typeface="Times New Roman" panose="02020603050405020304" pitchFamily="18" charset="0"/>
                <a:cs typeface="Times New Roman" panose="02020603050405020304" pitchFamily="18" charset="0"/>
              </a:rPr>
              <a:t>Read a[</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p>
          <a:p>
            <a:pPr lvl="1">
              <a:lnSpc>
                <a:spcPct val="150000"/>
              </a:lnSpc>
            </a:pPr>
            <a:r>
              <a:rPr lang="en-US" sz="2200" dirty="0">
                <a:latin typeface="Times New Roman" panose="02020603050405020304" pitchFamily="18" charset="0"/>
                <a:cs typeface="Times New Roman" panose="02020603050405020304" pitchFamily="18" charset="0"/>
              </a:rPr>
              <a:t>for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1 to n-1 </a:t>
            </a:r>
          </a:p>
          <a:p>
            <a:pPr lvl="2">
              <a:lnSpc>
                <a:spcPct val="150000"/>
              </a:lnSpc>
            </a:pPr>
            <a:r>
              <a:rPr lang="en-US" sz="2200" dirty="0">
                <a:latin typeface="Times New Roman" panose="02020603050405020304" pitchFamily="18" charset="0"/>
                <a:cs typeface="Times New Roman" panose="02020603050405020304" pitchFamily="18" charset="0"/>
              </a:rPr>
              <a:t>for (k =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k &gt; 0 and a[k] &lt; a[k-1]; k--) </a:t>
            </a:r>
          </a:p>
          <a:p>
            <a:pPr lvl="3">
              <a:lnSpc>
                <a:spcPct val="150000"/>
              </a:lnSpc>
            </a:pPr>
            <a:r>
              <a:rPr lang="en-US" sz="2200" dirty="0">
                <a:latin typeface="Times New Roman" panose="02020603050405020304" pitchFamily="18" charset="0"/>
                <a:cs typeface="Times New Roman" panose="02020603050405020304" pitchFamily="18" charset="0"/>
              </a:rPr>
              <a:t>swap a[k] and a[ k-1] </a:t>
            </a:r>
            <a:r>
              <a:rPr lang="en-US" sz="2200" i="1" dirty="0">
                <a:latin typeface="Times New Roman" panose="02020603050405020304" pitchFamily="18" charset="0"/>
                <a:cs typeface="Times New Roman" panose="02020603050405020304" pitchFamily="18" charset="0"/>
              </a:rPr>
              <a:t> </a:t>
            </a:r>
            <a:r>
              <a:rPr lang="en-US" sz="2200" i="1" dirty="0">
                <a:solidFill>
                  <a:srgbClr val="FF0000"/>
                </a:solidFill>
                <a:latin typeface="Times New Roman" panose="02020603050405020304" pitchFamily="18" charset="0"/>
                <a:cs typeface="Times New Roman" panose="02020603050405020304" pitchFamily="18" charset="0"/>
              </a:rPr>
              <a:t>// invariant: a[1..i] is sorted</a:t>
            </a:r>
          </a:p>
          <a:p>
            <a:pPr lvl="1">
              <a:lnSpc>
                <a:spcPct val="150000"/>
              </a:lnSpc>
            </a:pP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output a[1] to a[n]  </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60</a:t>
            </a:fld>
            <a:endParaRPr lang="en-IN"/>
          </a:p>
        </p:txBody>
      </p:sp>
    </p:spTree>
    <p:extLst>
      <p:ext uri="{BB962C8B-B14F-4D97-AF65-F5344CB8AC3E}">
        <p14:creationId xmlns:p14="http://schemas.microsoft.com/office/powerpoint/2010/main" val="67960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419100" y="250148"/>
            <a:ext cx="11353800" cy="463190"/>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Insertion Sort– Time Complexity (average and worst cases)</a:t>
            </a:r>
            <a:endParaRPr lang="en-IN"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8"/>
                <a:ext cx="10515600" cy="5495925"/>
              </a:xfrm>
            </p:spPr>
            <p:txBody>
              <a:bodyPr>
                <a:normAutofit/>
              </a:bodyPr>
              <a:lstStyle/>
              <a:p>
                <a:pPr marL="0" indent="0" algn="just">
                  <a:lnSpc>
                    <a:spcPct val="150000"/>
                  </a:lnSpc>
                  <a:buNone/>
                </a:pPr>
                <a:r>
                  <a:rPr lang="en-US" sz="2000" spc="5" dirty="0">
                    <a:latin typeface="Times New Roman" panose="02020603050405020304" pitchFamily="18" charset="0"/>
                    <a:ea typeface="Calibri" panose="020F0502020204030204" pitchFamily="34" charset="0"/>
                  </a:rPr>
                  <a:t>T(n)    =        1      +           2     +     …………     +         n-2          +    n-1     </a:t>
                </a:r>
              </a:p>
              <a:p>
                <a:pPr marL="0" indent="0" algn="just">
                  <a:lnSpc>
                    <a:spcPct val="150000"/>
                  </a:lnSpc>
                  <a:buNone/>
                </a:pPr>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nary>
                      <m:naryPr>
                        <m:chr m:val="∑"/>
                        <m:ctrlPr>
                          <a:rPr lang="en-US" sz="2400" i="1" spc="5">
                            <a:latin typeface="Cambria Math" panose="02040503050406030204" pitchFamily="18" charset="0"/>
                          </a:rPr>
                        </m:ctrlPr>
                      </m:naryPr>
                      <m:sub>
                        <m:r>
                          <m:rPr>
                            <m:brk m:alnAt="23"/>
                          </m:rPr>
                          <a:rPr lang="en-IN" sz="2400" i="1" spc="5">
                            <a:latin typeface="Cambria Math" panose="02040503050406030204" pitchFamily="18" charset="0"/>
                          </a:rPr>
                          <m:t>𝑖</m:t>
                        </m:r>
                        <m:r>
                          <a:rPr lang="en-IN" sz="2400" i="1" spc="5">
                            <a:latin typeface="Cambria Math" panose="02040503050406030204" pitchFamily="18" charset="0"/>
                          </a:rPr>
                          <m:t>=1</m:t>
                        </m:r>
                      </m:sub>
                      <m:sup>
                        <m:r>
                          <a:rPr lang="en-IN" sz="2400" i="1" spc="5">
                            <a:latin typeface="Cambria Math" panose="02040503050406030204" pitchFamily="18" charset="0"/>
                          </a:rPr>
                          <m:t>𝑖</m:t>
                        </m:r>
                        <m:r>
                          <a:rPr lang="en-IN" sz="2400" i="1" spc="5">
                            <a:latin typeface="Cambria Math" panose="02040503050406030204" pitchFamily="18" charset="0"/>
                          </a:rPr>
                          <m:t>=(</m:t>
                        </m:r>
                        <m:r>
                          <a:rPr lang="en-IN" sz="2400" i="1" spc="5">
                            <a:latin typeface="Cambria Math" panose="02040503050406030204" pitchFamily="18" charset="0"/>
                          </a:rPr>
                          <m:t>𝑛</m:t>
                        </m:r>
                        <m:r>
                          <a:rPr lang="en-IN" sz="2400" i="1" spc="5">
                            <a:latin typeface="Cambria Math" panose="02040503050406030204" pitchFamily="18" charset="0"/>
                          </a:rPr>
                          <m:t>−1)</m:t>
                        </m:r>
                      </m:sup>
                      <m:e>
                        <m:r>
                          <a:rPr lang="en-IN" sz="2400" i="1" spc="5" smtClean="0">
                            <a:solidFill>
                              <a:srgbClr val="0070C0"/>
                            </a:solidFill>
                            <a:latin typeface="Cambria Math" panose="02040503050406030204" pitchFamily="18" charset="0"/>
                          </a:rPr>
                          <m:t>𝑖</m:t>
                        </m:r>
                      </m:e>
                    </m:nary>
                  </m:oMath>
                </a14:m>
                <a:endParaRPr lang="en-US" sz="24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f>
                      <m:fPr>
                        <m:ctrlPr>
                          <a:rPr lang="en-US" sz="2000" i="1" spc="5">
                            <a:latin typeface="Cambria Math" panose="02040503050406030204" pitchFamily="18" charset="0"/>
                          </a:rPr>
                        </m:ctrlPr>
                      </m:fPr>
                      <m:num>
                        <m:r>
                          <m:rPr>
                            <m:nor/>
                          </m:rPr>
                          <a:rPr lang="en-US" sz="2000" spc="5" dirty="0">
                            <a:latin typeface="Times New Roman" panose="02020603050405020304" pitchFamily="18" charset="0"/>
                            <a:ea typeface="Calibri" panose="020F0502020204030204" pitchFamily="34" charset="0"/>
                          </a:rPr>
                          <m:t>(</m:t>
                        </m:r>
                        <m:r>
                          <m:rPr>
                            <m:nor/>
                          </m:rPr>
                          <a:rPr lang="en-US" sz="2000" spc="5" dirty="0">
                            <a:latin typeface="Times New Roman" panose="02020603050405020304" pitchFamily="18" charset="0"/>
                            <a:ea typeface="Calibri" panose="020F0502020204030204" pitchFamily="34" charset="0"/>
                          </a:rPr>
                          <m:t>n</m:t>
                        </m:r>
                        <m:r>
                          <m:rPr>
                            <m:nor/>
                          </m:rPr>
                          <a:rPr lang="en-US" sz="2000" spc="5" dirty="0">
                            <a:latin typeface="Times New Roman" panose="02020603050405020304" pitchFamily="18" charset="0"/>
                            <a:ea typeface="Calibri" panose="020F0502020204030204" pitchFamily="34" charset="0"/>
                          </a:rPr>
                          <m:t>−1)  ∗ (</m:t>
                        </m:r>
                        <m:r>
                          <m:rPr>
                            <m:nor/>
                          </m:rPr>
                          <a:rPr lang="en-US" sz="2000" spc="5" dirty="0">
                            <a:latin typeface="Times New Roman" panose="02020603050405020304" pitchFamily="18" charset="0"/>
                            <a:ea typeface="Calibri" panose="020F0502020204030204" pitchFamily="34" charset="0"/>
                          </a:rPr>
                          <m:t>n</m:t>
                        </m:r>
                        <m:r>
                          <m:rPr>
                            <m:nor/>
                          </m:rPr>
                          <a:rPr lang="en-US" sz="2000" spc="5" dirty="0">
                            <a:latin typeface="Times New Roman" panose="02020603050405020304" pitchFamily="18" charset="0"/>
                            <a:ea typeface="Calibri" panose="020F0502020204030204" pitchFamily="34" charset="0"/>
                          </a:rPr>
                          <m:t>−1+1)</m:t>
                        </m:r>
                      </m:num>
                      <m:den>
                        <m:r>
                          <a:rPr lang="en-IN" sz="2000" i="1" spc="5">
                            <a:latin typeface="Cambria Math" panose="02040503050406030204" pitchFamily="18" charset="0"/>
                          </a:rPr>
                          <m:t>2</m:t>
                        </m:r>
                      </m:den>
                    </m:f>
                  </m:oMath>
                </a14:m>
                <a:endParaRPr lang="en-US" sz="2000" spc="5" dirty="0">
                  <a:latin typeface="Times New Roman" panose="02020603050405020304" pitchFamily="18" charset="0"/>
                  <a:ea typeface="Calibri" panose="020F0502020204030204" pitchFamily="34"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f>
                      <m:fPr>
                        <m:ctrlPr>
                          <a:rPr lang="en-US" sz="2000" i="1" spc="5">
                            <a:latin typeface="Cambria Math" panose="02040503050406030204" pitchFamily="18" charset="0"/>
                          </a:rPr>
                        </m:ctrlPr>
                      </m:fPr>
                      <m:num>
                        <m:sSup>
                          <m:sSupPr>
                            <m:ctrlPr>
                              <a:rPr lang="en-US" sz="2000" i="1" spc="5">
                                <a:latin typeface="Cambria Math" panose="02040503050406030204" pitchFamily="18" charset="0"/>
                              </a:rPr>
                            </m:ctrlPr>
                          </m:sSupPr>
                          <m:e>
                            <m:r>
                              <a:rPr lang="en-IN" sz="2000" i="1" spc="5">
                                <a:latin typeface="Cambria Math" panose="02040503050406030204" pitchFamily="18" charset="0"/>
                              </a:rPr>
                              <m:t>(</m:t>
                            </m:r>
                            <m:r>
                              <a:rPr lang="en-IN" sz="2000" i="1" spc="5">
                                <a:latin typeface="Cambria Math" panose="02040503050406030204" pitchFamily="18" charset="0"/>
                              </a:rPr>
                              <m:t>𝑛</m:t>
                            </m:r>
                          </m:e>
                          <m:sup>
                            <m:r>
                              <a:rPr lang="en-IN" sz="2000" i="1" spc="5">
                                <a:latin typeface="Cambria Math" panose="02040503050406030204" pitchFamily="18" charset="0"/>
                              </a:rPr>
                              <m:t>2</m:t>
                            </m:r>
                          </m:sup>
                        </m:sSup>
                        <m:r>
                          <a:rPr lang="en-IN" sz="2000" i="1" spc="5">
                            <a:latin typeface="Cambria Math" panose="02040503050406030204" pitchFamily="18" charset="0"/>
                          </a:rPr>
                          <m:t>−</m:t>
                        </m:r>
                        <m:r>
                          <a:rPr lang="en-IN" sz="2000" i="1" spc="5">
                            <a:latin typeface="Cambria Math" panose="02040503050406030204" pitchFamily="18" charset="0"/>
                          </a:rPr>
                          <m:t>𝑛</m:t>
                        </m:r>
                        <m:r>
                          <a:rPr lang="en-IN" sz="2000" i="1" spc="5">
                            <a:latin typeface="Cambria Math" panose="02040503050406030204" pitchFamily="18" charset="0"/>
                          </a:rPr>
                          <m:t>)</m:t>
                        </m:r>
                      </m:num>
                      <m:den>
                        <m:r>
                          <a:rPr lang="en-IN" sz="2000" i="1" spc="5">
                            <a:latin typeface="Cambria Math" panose="02040503050406030204" pitchFamily="18" charset="0"/>
                          </a:rPr>
                          <m:t>2</m:t>
                        </m:r>
                      </m:den>
                    </m:f>
                    <m:r>
                      <a:rPr lang="en-IN" sz="2000" spc="5">
                        <a:latin typeface="Cambria Math" panose="02040503050406030204" pitchFamily="18" charset="0"/>
                      </a:rPr>
                      <m:t> </m:t>
                    </m:r>
                  </m:oMath>
                </a14:m>
                <a:endParaRPr lang="en-IN" sz="2000" spc="5" dirty="0">
                  <a:latin typeface="Times New Roman" panose="02020603050405020304" pitchFamily="18" charset="0"/>
                </a:endParaRPr>
              </a:p>
              <a:p>
                <a:pPr marL="0" indent="0" algn="just">
                  <a:lnSpc>
                    <a:spcPct val="150000"/>
                  </a:lnSpc>
                  <a:buNone/>
                </a:pPr>
                <a:r>
                  <a:rPr lang="en-US" sz="2000" spc="5" dirty="0">
                    <a:latin typeface="Times New Roman" panose="02020603050405020304" pitchFamily="18" charset="0"/>
                    <a:ea typeface="Calibri" panose="020F0502020204030204" pitchFamily="34" charset="0"/>
                  </a:rPr>
                  <a:t>          =    O(n</a:t>
                </a:r>
                <a:r>
                  <a:rPr lang="en-US" sz="2000" spc="5" baseline="30000" dirty="0">
                    <a:latin typeface="Times New Roman" panose="02020603050405020304" pitchFamily="18" charset="0"/>
                    <a:ea typeface="Calibri" panose="020F0502020204030204" pitchFamily="34" charset="0"/>
                  </a:rPr>
                  <a:t>2</a:t>
                </a:r>
                <a:r>
                  <a:rPr lang="en-US" sz="2000" spc="5" dirty="0">
                    <a:latin typeface="Times New Roman" panose="02020603050405020304" pitchFamily="18" charset="0"/>
                    <a:ea typeface="Calibri" panose="020F0502020204030204" pitchFamily="34" charset="0"/>
                  </a:rPr>
                  <a:t>)    </a:t>
                </a:r>
                <a:r>
                  <a:rPr lang="en-US" sz="2400" spc="5" dirty="0">
                    <a:latin typeface="Times New Roman" panose="02020603050405020304" pitchFamily="18" charset="0"/>
                    <a:ea typeface="Calibri" panose="020F0502020204030204" pitchFamily="34" charset="0"/>
                  </a:rPr>
                  <a:t> [In average and worst case]</a:t>
                </a:r>
              </a:p>
            </p:txBody>
          </p:sp>
        </mc:Choice>
        <mc:Fallback xmlns="">
          <p:sp>
            <p:nvSpPr>
              <p:cNvPr id="3" name="Content Placeholder 2">
                <a:extLst>
                  <a:ext uri="{FF2B5EF4-FFF2-40B4-BE49-F238E27FC236}">
                    <a16:creationId xmlns:a16="http://schemas.microsoft.com/office/drawing/2014/main" id="{533485D0-B7DD-4122-88F4-54A65BB81713}"/>
                  </a:ext>
                </a:extLst>
              </p:cNvPr>
              <p:cNvSpPr>
                <a:spLocks noGrp="1" noRot="1" noChangeAspect="1" noMove="1" noResize="1" noEditPoints="1" noAdjustHandles="1" noChangeArrowheads="1" noChangeShapeType="1" noTextEdit="1"/>
              </p:cNvSpPr>
              <p:nvPr>
                <p:ph idx="1"/>
              </p:nvPr>
            </p:nvSpPr>
            <p:spPr>
              <a:xfrm>
                <a:off x="838200" y="681038"/>
                <a:ext cx="10515600" cy="5495925"/>
              </a:xfrm>
              <a:blipFill>
                <a:blip r:embed="rId2"/>
                <a:stretch>
                  <a:fillRect l="-63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61</a:t>
            </a:fld>
            <a:endParaRPr lang="en-IN"/>
          </a:p>
        </p:txBody>
      </p:sp>
      <p:sp>
        <p:nvSpPr>
          <p:cNvPr id="9" name="TextBox 8">
            <a:extLst>
              <a:ext uri="{FF2B5EF4-FFF2-40B4-BE49-F238E27FC236}">
                <a16:creationId xmlns:a16="http://schemas.microsoft.com/office/drawing/2014/main" id="{019C5A45-D123-458E-A283-7511004D2A02}"/>
              </a:ext>
            </a:extLst>
          </p:cNvPr>
          <p:cNvSpPr txBox="1"/>
          <p:nvPr/>
        </p:nvSpPr>
        <p:spPr>
          <a:xfrm>
            <a:off x="1849121" y="111738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pass-1</a:t>
            </a:r>
          </a:p>
        </p:txBody>
      </p:sp>
      <p:sp>
        <p:nvSpPr>
          <p:cNvPr id="10" name="TextBox 9">
            <a:extLst>
              <a:ext uri="{FF2B5EF4-FFF2-40B4-BE49-F238E27FC236}">
                <a16:creationId xmlns:a16="http://schemas.microsoft.com/office/drawing/2014/main" id="{FB6E547B-7080-4A90-878D-2CAAFDFB996B}"/>
              </a:ext>
            </a:extLst>
          </p:cNvPr>
          <p:cNvSpPr txBox="1"/>
          <p:nvPr/>
        </p:nvSpPr>
        <p:spPr>
          <a:xfrm>
            <a:off x="3352801" y="120882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pass-2</a:t>
            </a:r>
          </a:p>
        </p:txBody>
      </p:sp>
      <p:sp>
        <p:nvSpPr>
          <p:cNvPr id="11" name="TextBox 10">
            <a:extLst>
              <a:ext uri="{FF2B5EF4-FFF2-40B4-BE49-F238E27FC236}">
                <a16:creationId xmlns:a16="http://schemas.microsoft.com/office/drawing/2014/main" id="{604E05CC-ED49-43D5-BA4E-D1429D12002B}"/>
              </a:ext>
            </a:extLst>
          </p:cNvPr>
          <p:cNvSpPr txBox="1"/>
          <p:nvPr/>
        </p:nvSpPr>
        <p:spPr>
          <a:xfrm>
            <a:off x="6278881" y="111738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 (n-2)</a:t>
            </a:r>
          </a:p>
        </p:txBody>
      </p:sp>
      <p:sp>
        <p:nvSpPr>
          <p:cNvPr id="12" name="TextBox 11">
            <a:extLst>
              <a:ext uri="{FF2B5EF4-FFF2-40B4-BE49-F238E27FC236}">
                <a16:creationId xmlns:a16="http://schemas.microsoft.com/office/drawing/2014/main" id="{3274D640-6FB7-4DD3-9AE5-0EB314053578}"/>
              </a:ext>
            </a:extLst>
          </p:cNvPr>
          <p:cNvSpPr txBox="1"/>
          <p:nvPr/>
        </p:nvSpPr>
        <p:spPr>
          <a:xfrm>
            <a:off x="7660642" y="1117387"/>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 (n-1)</a:t>
            </a:r>
          </a:p>
        </p:txBody>
      </p:sp>
    </p:spTree>
    <p:extLst>
      <p:ext uri="{BB962C8B-B14F-4D97-AF65-F5344CB8AC3E}">
        <p14:creationId xmlns:p14="http://schemas.microsoft.com/office/powerpoint/2010/main" val="203036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419100" y="84318"/>
            <a:ext cx="11353800" cy="463190"/>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Insertion Sort– Time Complexity (Best  case)</a:t>
            </a:r>
            <a:endParaRPr lang="en-IN"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681038"/>
                <a:ext cx="10515600" cy="5675312"/>
              </a:xfrm>
            </p:spPr>
            <p:txBody>
              <a:bodyPr>
                <a:normAutofit fontScale="92500" lnSpcReduction="20000"/>
              </a:bodyPr>
              <a:lstStyle/>
              <a:p>
                <a:pPr marL="0" indent="0" algn="just">
                  <a:lnSpc>
                    <a:spcPct val="120000"/>
                  </a:lnSpc>
                  <a:buNone/>
                </a:pPr>
                <a:r>
                  <a:rPr lang="en-US" sz="2000" spc="5" dirty="0">
                    <a:latin typeface="Times New Roman" panose="02020603050405020304" pitchFamily="18" charset="0"/>
                    <a:ea typeface="Calibri" panose="020F0502020204030204" pitchFamily="34" charset="0"/>
                  </a:rPr>
                  <a:t>The input is already in sorted order</a:t>
                </a:r>
              </a:p>
              <a:p>
                <a:pPr marL="0" indent="0" algn="just">
                  <a:lnSpc>
                    <a:spcPct val="120000"/>
                  </a:lnSpc>
                  <a:buNone/>
                </a:pPr>
                <a:r>
                  <a:rPr lang="en-US" sz="2000" spc="5" dirty="0">
                    <a:latin typeface="Times New Roman" panose="02020603050405020304" pitchFamily="18" charset="0"/>
                    <a:ea typeface="Calibri" panose="020F0502020204030204" pitchFamily="34" charset="0"/>
                  </a:rPr>
                  <a:t>T(n)    =        1         +           1           +     …………     +         1           +            1     </a:t>
                </a:r>
              </a:p>
              <a:p>
                <a:pPr marL="0" indent="0" algn="just">
                  <a:lnSpc>
                    <a:spcPct val="120000"/>
                  </a:lnSpc>
                  <a:buNone/>
                </a:pPr>
                <a:endParaRPr lang="en-US" sz="2000" spc="5" dirty="0">
                  <a:latin typeface="Times New Roman" panose="02020603050405020304" pitchFamily="18" charset="0"/>
                  <a:ea typeface="Calibri" panose="020F0502020204030204" pitchFamily="34" charset="0"/>
                </a:endParaRPr>
              </a:p>
              <a:p>
                <a:pPr marL="0" indent="0" algn="just">
                  <a:lnSpc>
                    <a:spcPct val="120000"/>
                  </a:lnSpc>
                  <a:buNone/>
                </a:pPr>
                <a:r>
                  <a:rPr lang="en-US" sz="2000" spc="5" dirty="0">
                    <a:latin typeface="Times New Roman" panose="02020603050405020304" pitchFamily="18" charset="0"/>
                    <a:ea typeface="Calibri" panose="020F0502020204030204" pitchFamily="34" charset="0"/>
                  </a:rPr>
                  <a:t>         </a:t>
                </a:r>
              </a:p>
              <a:p>
                <a:pPr marL="0" indent="0" algn="just">
                  <a:lnSpc>
                    <a:spcPct val="120000"/>
                  </a:lnSpc>
                  <a:buNone/>
                </a:pPr>
                <a:r>
                  <a:rPr lang="en-US" sz="2000" spc="5" dirty="0">
                    <a:latin typeface="Times New Roman" panose="02020603050405020304" pitchFamily="18" charset="0"/>
                    <a:ea typeface="Calibri" panose="020F0502020204030204" pitchFamily="34" charset="0"/>
                  </a:rPr>
                  <a:t>         </a:t>
                </a:r>
              </a:p>
              <a:p>
                <a:pPr marL="0" indent="0" algn="just">
                  <a:lnSpc>
                    <a:spcPct val="120000"/>
                  </a:lnSpc>
                  <a:buNone/>
                </a:pPr>
                <a:r>
                  <a:rPr lang="en-US" sz="2000" spc="5" dirty="0">
                    <a:latin typeface="Times New Roman" panose="02020603050405020304" pitchFamily="18" charset="0"/>
                    <a:ea typeface="Calibri" panose="020F0502020204030204" pitchFamily="34" charset="0"/>
                  </a:rPr>
                  <a:t>            =     </a:t>
                </a:r>
                <a14:m>
                  <m:oMath xmlns:m="http://schemas.openxmlformats.org/officeDocument/2006/math">
                    <m:nary>
                      <m:naryPr>
                        <m:chr m:val="∑"/>
                        <m:ctrlPr>
                          <a:rPr lang="en-US" sz="2600" i="1" spc="5" smtClean="0">
                            <a:latin typeface="Cambria Math" panose="02040503050406030204" pitchFamily="18" charset="0"/>
                          </a:rPr>
                        </m:ctrlPr>
                      </m:naryPr>
                      <m:sub>
                        <m:r>
                          <m:rPr>
                            <m:brk m:alnAt="23"/>
                          </m:rPr>
                          <a:rPr lang="en-IN" sz="2600" i="1" spc="5">
                            <a:latin typeface="Cambria Math" panose="02040503050406030204" pitchFamily="18" charset="0"/>
                          </a:rPr>
                          <m:t>𝑖</m:t>
                        </m:r>
                        <m:r>
                          <a:rPr lang="en-IN" sz="2600" i="1" spc="5">
                            <a:latin typeface="Cambria Math" panose="02040503050406030204" pitchFamily="18" charset="0"/>
                          </a:rPr>
                          <m:t>=1</m:t>
                        </m:r>
                      </m:sub>
                      <m:sup>
                        <m:r>
                          <a:rPr lang="en-IN" sz="2600" i="1" spc="5">
                            <a:latin typeface="Cambria Math" panose="02040503050406030204" pitchFamily="18" charset="0"/>
                          </a:rPr>
                          <m:t>𝑖</m:t>
                        </m:r>
                        <m:r>
                          <a:rPr lang="en-IN" sz="2600" i="1" spc="5">
                            <a:latin typeface="Cambria Math" panose="02040503050406030204" pitchFamily="18" charset="0"/>
                          </a:rPr>
                          <m:t>=(</m:t>
                        </m:r>
                        <m:r>
                          <a:rPr lang="en-IN" sz="2600" i="1" spc="5">
                            <a:latin typeface="Cambria Math" panose="02040503050406030204" pitchFamily="18" charset="0"/>
                          </a:rPr>
                          <m:t>𝑛</m:t>
                        </m:r>
                        <m:r>
                          <a:rPr lang="en-IN" sz="2600" i="1" spc="5">
                            <a:latin typeface="Cambria Math" panose="02040503050406030204" pitchFamily="18" charset="0"/>
                          </a:rPr>
                          <m:t>−1)</m:t>
                        </m:r>
                      </m:sup>
                      <m:e>
                        <m:r>
                          <a:rPr lang="en-IN" sz="2600" b="0" i="1" spc="5" smtClean="0">
                            <a:solidFill>
                              <a:srgbClr val="FF0000"/>
                            </a:solidFill>
                            <a:latin typeface="Cambria Math" panose="02040503050406030204" pitchFamily="18" charset="0"/>
                          </a:rPr>
                          <m:t>1</m:t>
                        </m:r>
                      </m:e>
                    </m:nary>
                  </m:oMath>
                </a14:m>
                <a:endParaRPr lang="en-US" sz="2600" spc="5" dirty="0">
                  <a:latin typeface="Times New Roman" panose="02020603050405020304" pitchFamily="18" charset="0"/>
                  <a:ea typeface="Calibri" panose="020F0502020204030204" pitchFamily="34" charset="0"/>
                </a:endParaRPr>
              </a:p>
              <a:p>
                <a:pPr marL="0" indent="0" algn="just">
                  <a:lnSpc>
                    <a:spcPct val="120000"/>
                  </a:lnSpc>
                  <a:buNone/>
                </a:pPr>
                <a:r>
                  <a:rPr lang="en-US" sz="2000" spc="5" dirty="0">
                    <a:latin typeface="Times New Roman" panose="02020603050405020304" pitchFamily="18" charset="0"/>
                    <a:ea typeface="Calibri" panose="020F0502020204030204" pitchFamily="34" charset="0"/>
                  </a:rPr>
                  <a:t>           =    (n-1)</a:t>
                </a:r>
              </a:p>
              <a:p>
                <a:pPr marL="0" indent="0" algn="just">
                  <a:lnSpc>
                    <a:spcPct val="120000"/>
                  </a:lnSpc>
                  <a:buNone/>
                </a:pPr>
                <a:r>
                  <a:rPr lang="en-US" sz="2000" spc="5" dirty="0">
                    <a:latin typeface="Times New Roman" panose="02020603050405020304" pitchFamily="18" charset="0"/>
                    <a:ea typeface="Calibri" panose="020F0502020204030204" pitchFamily="34" charset="0"/>
                  </a:rPr>
                  <a:t>           =    O(n)    </a:t>
                </a:r>
                <a:r>
                  <a:rPr lang="en-US" sz="2400" spc="5" dirty="0">
                    <a:latin typeface="Times New Roman" panose="02020603050405020304" pitchFamily="18" charset="0"/>
                    <a:ea typeface="Calibri" panose="020F0502020204030204" pitchFamily="34" charset="0"/>
                  </a:rPr>
                  <a:t> [In best case]</a:t>
                </a:r>
              </a:p>
              <a:p>
                <a:pPr algn="just">
                  <a:lnSpc>
                    <a:spcPct val="120000"/>
                  </a:lnSpc>
                </a:pPr>
                <a:r>
                  <a:rPr lang="en-US" sz="2400" spc="5" dirty="0">
                    <a:latin typeface="Times New Roman" panose="02020603050405020304" pitchFamily="18" charset="0"/>
                    <a:ea typeface="Calibri" panose="020F0502020204030204" pitchFamily="34" charset="0"/>
                    <a:cs typeface="Times New Roman" panose="02020603050405020304" pitchFamily="18" charset="0"/>
                  </a:rPr>
                  <a:t>Is Insertion sorting is in-place sorting algorithm?</a:t>
                </a:r>
              </a:p>
              <a:p>
                <a:pPr algn="just">
                  <a:lnSpc>
                    <a:spcPct val="120000"/>
                  </a:lnSpc>
                </a:pPr>
                <a:r>
                  <a:rPr lang="en-US" sz="2400" spc="5" dirty="0">
                    <a:latin typeface="Times New Roman" panose="02020603050405020304" pitchFamily="18" charset="0"/>
                    <a:ea typeface="Calibri" panose="020F0502020204030204" pitchFamily="34" charset="0"/>
                    <a:cs typeface="Times New Roman" panose="02020603050405020304" pitchFamily="18" charset="0"/>
                  </a:rPr>
                  <a:t>Yes</a:t>
                </a:r>
              </a:p>
              <a:p>
                <a:pPr algn="just">
                  <a:lnSpc>
                    <a:spcPct val="120000"/>
                  </a:lnSpc>
                </a:pPr>
                <a:r>
                  <a:rPr lang="en-US" sz="2400" spc="5" dirty="0">
                    <a:latin typeface="Times New Roman" panose="02020603050405020304" pitchFamily="18" charset="0"/>
                    <a:ea typeface="Calibri" panose="020F0502020204030204" pitchFamily="34" charset="0"/>
                    <a:cs typeface="Times New Roman" panose="02020603050405020304" pitchFamily="18" charset="0"/>
                  </a:rPr>
                  <a:t>Is selection sort is stable sorting algorithm ?</a:t>
                </a:r>
              </a:p>
              <a:p>
                <a:pPr algn="just">
                  <a:lnSpc>
                    <a:spcPct val="120000"/>
                  </a:lnSpc>
                </a:pPr>
                <a:r>
                  <a:rPr lang="en-US" sz="2400" spc="5" dirty="0">
                    <a:latin typeface="Times New Roman" panose="02020603050405020304" pitchFamily="18" charset="0"/>
                    <a:ea typeface="Calibri" panose="020F0502020204030204" pitchFamily="34" charset="0"/>
                    <a:cs typeface="Times New Roman" panose="02020603050405020304" pitchFamily="18" charset="0"/>
                  </a:rPr>
                  <a:t>Yes</a:t>
                </a:r>
                <a:endParaRPr lang="en-US" sz="2400" spc="5" dirty="0">
                  <a:latin typeface="Times New Roman" panose="02020603050405020304" pitchFamily="18" charset="0"/>
                  <a:ea typeface="Calibri" panose="020F0502020204030204" pitchFamily="34" charset="0"/>
                </a:endParaRPr>
              </a:p>
              <a:p>
                <a:pPr marL="0" indent="0" algn="just">
                  <a:lnSpc>
                    <a:spcPct val="150000"/>
                  </a:lnSpc>
                  <a:buNone/>
                </a:pPr>
                <a:endParaRPr lang="en-US" sz="2400" spc="5" dirty="0">
                  <a:latin typeface="Times New Roman" panose="02020603050405020304" pitchFamily="18" charset="0"/>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533485D0-B7DD-4122-88F4-54A65BB81713}"/>
                  </a:ext>
                </a:extLst>
              </p:cNvPr>
              <p:cNvSpPr>
                <a:spLocks noGrp="1" noRot="1" noChangeAspect="1" noMove="1" noResize="1" noEditPoints="1" noAdjustHandles="1" noChangeArrowheads="1" noChangeShapeType="1" noTextEdit="1"/>
              </p:cNvSpPr>
              <p:nvPr>
                <p:ph idx="1"/>
              </p:nvPr>
            </p:nvSpPr>
            <p:spPr>
              <a:xfrm>
                <a:off x="838200" y="681038"/>
                <a:ext cx="10515600" cy="5675312"/>
              </a:xfrm>
              <a:blipFill>
                <a:blip r:embed="rId2"/>
                <a:stretch>
                  <a:fillRect l="-696" t="-537"/>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62</a:t>
            </a:fld>
            <a:endParaRPr lang="en-IN"/>
          </a:p>
        </p:txBody>
      </p:sp>
      <p:sp>
        <p:nvSpPr>
          <p:cNvPr id="9" name="TextBox 8">
            <a:extLst>
              <a:ext uri="{FF2B5EF4-FFF2-40B4-BE49-F238E27FC236}">
                <a16:creationId xmlns:a16="http://schemas.microsoft.com/office/drawing/2014/main" id="{019C5A45-D123-458E-A283-7511004D2A02}"/>
              </a:ext>
            </a:extLst>
          </p:cNvPr>
          <p:cNvSpPr txBox="1"/>
          <p:nvPr/>
        </p:nvSpPr>
        <p:spPr>
          <a:xfrm>
            <a:off x="1889761" y="1714546"/>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pass-1</a:t>
            </a:r>
          </a:p>
        </p:txBody>
      </p:sp>
      <p:sp>
        <p:nvSpPr>
          <p:cNvPr id="10" name="TextBox 9">
            <a:extLst>
              <a:ext uri="{FF2B5EF4-FFF2-40B4-BE49-F238E27FC236}">
                <a16:creationId xmlns:a16="http://schemas.microsoft.com/office/drawing/2014/main" id="{FB6E547B-7080-4A90-878D-2CAAFDFB996B}"/>
              </a:ext>
            </a:extLst>
          </p:cNvPr>
          <p:cNvSpPr txBox="1"/>
          <p:nvPr/>
        </p:nvSpPr>
        <p:spPr>
          <a:xfrm>
            <a:off x="3517900" y="1739510"/>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pass-2</a:t>
            </a:r>
          </a:p>
        </p:txBody>
      </p:sp>
      <p:sp>
        <p:nvSpPr>
          <p:cNvPr id="11" name="TextBox 10">
            <a:extLst>
              <a:ext uri="{FF2B5EF4-FFF2-40B4-BE49-F238E27FC236}">
                <a16:creationId xmlns:a16="http://schemas.microsoft.com/office/drawing/2014/main" id="{604E05CC-ED49-43D5-BA4E-D1429D12002B}"/>
              </a:ext>
            </a:extLst>
          </p:cNvPr>
          <p:cNvSpPr txBox="1"/>
          <p:nvPr/>
        </p:nvSpPr>
        <p:spPr>
          <a:xfrm>
            <a:off x="6522201" y="1714546"/>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 (n-2)</a:t>
            </a:r>
          </a:p>
        </p:txBody>
      </p:sp>
      <p:sp>
        <p:nvSpPr>
          <p:cNvPr id="12" name="TextBox 11">
            <a:extLst>
              <a:ext uri="{FF2B5EF4-FFF2-40B4-BE49-F238E27FC236}">
                <a16:creationId xmlns:a16="http://schemas.microsoft.com/office/drawing/2014/main" id="{3274D640-6FB7-4DD3-9AE5-0EB314053578}"/>
              </a:ext>
            </a:extLst>
          </p:cNvPr>
          <p:cNvSpPr txBox="1"/>
          <p:nvPr/>
        </p:nvSpPr>
        <p:spPr>
          <a:xfrm>
            <a:off x="8259924" y="1714546"/>
            <a:ext cx="1209039" cy="738664"/>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Number of comparisons in pass (n-1)</a:t>
            </a:r>
          </a:p>
        </p:txBody>
      </p:sp>
    </p:spTree>
    <p:extLst>
      <p:ext uri="{BB962C8B-B14F-4D97-AF65-F5344CB8AC3E}">
        <p14:creationId xmlns:p14="http://schemas.microsoft.com/office/powerpoint/2010/main" val="29882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365126"/>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Insertion Sort</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838200" y="1082351"/>
            <a:ext cx="10515600" cy="5094612"/>
          </a:xfrm>
        </p:spPr>
        <p:txBody>
          <a:bodyPr/>
          <a:lstStyle/>
          <a:p>
            <a:pPr marL="0" indent="0">
              <a:buNone/>
            </a:pPr>
            <a:r>
              <a:rPr lang="en-IN" dirty="0">
                <a:latin typeface="Times New Roman" panose="02020603050405020304" pitchFamily="18" charset="0"/>
                <a:cs typeface="Times New Roman" panose="02020603050405020304" pitchFamily="18" charset="0"/>
              </a:rPr>
              <a:t>Advantages</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If the input is sorted [may not be completely] then it will do only n+d  comparisons, where d is the number of inversions.</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Insertion sort can sort the list as it receives [online] </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Practically more efficient than selection and bubble sort.</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In-place sorting (no extra memory required)</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Stable sorting.</a:t>
            </a:r>
          </a:p>
          <a:p>
            <a:pPr marL="1428750" lvl="2" indent="-514350">
              <a:buFont typeface="+mj-lt"/>
              <a:buAutoNum type="arabicPeriod"/>
            </a:pPr>
            <a:endParaRPr lang="en-IN" sz="24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Dis Advantages</a:t>
            </a:r>
          </a:p>
          <a:p>
            <a:pPr marL="1428750" lvl="2" indent="-514350">
              <a:buFont typeface="+mj-lt"/>
              <a:buAutoNum type="arabicPeriod"/>
            </a:pPr>
            <a:r>
              <a:rPr lang="en-IN" sz="2400" dirty="0">
                <a:latin typeface="Times New Roman" panose="02020603050405020304" pitchFamily="18" charset="0"/>
                <a:cs typeface="Times New Roman" panose="02020603050405020304" pitchFamily="18" charset="0"/>
              </a:rPr>
              <a:t>Too many comparisons (O(n</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if the input is sorted in reverse order.</a:t>
            </a:r>
          </a:p>
          <a:p>
            <a:pPr marL="457200" lvl="1" indent="0">
              <a:buNone/>
            </a:pPr>
            <a:endParaRPr lang="en-IN"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63</a:t>
            </a:fld>
            <a:endParaRPr lang="en-IN"/>
          </a:p>
        </p:txBody>
      </p:sp>
    </p:spTree>
    <p:extLst>
      <p:ext uri="{BB962C8B-B14F-4D97-AF65-F5344CB8AC3E}">
        <p14:creationId xmlns:p14="http://schemas.microsoft.com/office/powerpoint/2010/main" val="3614871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365126"/>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864637" y="1083404"/>
            <a:ext cx="10515600" cy="5094612"/>
          </a:xfrm>
        </p:spPr>
        <p:txBody>
          <a:bodyPr>
            <a:normAutofit/>
          </a:bodyPr>
          <a:lstStyle/>
          <a:p>
            <a:pPr algn="just">
              <a:lnSpc>
                <a:spcPct val="150000"/>
              </a:lnSpc>
            </a:pPr>
            <a:r>
              <a:rPr lang="en-US" sz="2400" i="1" dirty="0">
                <a:latin typeface="Times New Roman" panose="02020603050405020304" pitchFamily="18" charset="0"/>
                <a:cs typeface="Times New Roman" panose="02020603050405020304" pitchFamily="18" charset="0"/>
              </a:rPr>
              <a:t>Merge sort is a sorting algorithm that uses the divide, conquer, and combine algorithmic paradigm. </a:t>
            </a:r>
          </a:p>
          <a:p>
            <a:pPr marL="0" indent="0" algn="just">
              <a:lnSpc>
                <a:spcPct val="150000"/>
              </a:lnSpc>
              <a:buNone/>
            </a:pPr>
            <a:r>
              <a:rPr lang="en-US" sz="2400" i="1" dirty="0">
                <a:latin typeface="Times New Roman" panose="02020603050405020304" pitchFamily="18" charset="0"/>
                <a:cs typeface="Times New Roman" panose="02020603050405020304" pitchFamily="18" charset="0"/>
              </a:rPr>
              <a:t>Divide and Conquer – It is an algorithm design technique to solve problems. It </a:t>
            </a:r>
            <a:br>
              <a:rPr lang="en-US" sz="2400" i="1"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                                       follows three steps:</a:t>
            </a:r>
          </a:p>
          <a:p>
            <a:pPr marL="3200400" lvl="6" indent="-4572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Divide – Divide the given problem into smaller problems</a:t>
            </a:r>
          </a:p>
          <a:p>
            <a:pPr marL="3200400" lvl="6" indent="-4572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Conquer – Conquer the subproblems recursively</a:t>
            </a:r>
          </a:p>
          <a:p>
            <a:pPr marL="3200400" lvl="6" indent="-4572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Combine solutions of subproblems into one for the original problem</a:t>
            </a:r>
          </a:p>
          <a:p>
            <a:pPr marL="2743200" lvl="6" indent="0" algn="just">
              <a:lnSpc>
                <a:spcPct val="150000"/>
              </a:lnSpc>
              <a:buNone/>
            </a:pPr>
            <a:r>
              <a:rPr lang="en-US" sz="2000" i="1" dirty="0">
                <a:latin typeface="Times New Roman" panose="02020603050405020304" pitchFamily="18" charset="0"/>
                <a:cs typeface="Times New Roman" panose="02020603050405020304" pitchFamily="18" charset="0"/>
              </a:rPr>
              <a:t>(Examples – Binary search, Merge sort, Quick sort, </a:t>
            </a:r>
            <a:r>
              <a:rPr lang="en-US" sz="2000" i="1" dirty="0" err="1">
                <a:latin typeface="Times New Roman" panose="02020603050405020304" pitchFamily="18" charset="0"/>
                <a:cs typeface="Times New Roman" panose="02020603050405020304" pitchFamily="18" charset="0"/>
              </a:rPr>
              <a:t>etc</a:t>
            </a:r>
            <a:r>
              <a:rPr lang="en-US" sz="2000" i="1"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64</a:t>
            </a:fld>
            <a:endParaRPr lang="en-IN"/>
          </a:p>
        </p:txBody>
      </p:sp>
    </p:spTree>
    <p:extLst>
      <p:ext uri="{BB962C8B-B14F-4D97-AF65-F5344CB8AC3E}">
        <p14:creationId xmlns:p14="http://schemas.microsoft.com/office/powerpoint/2010/main" val="2441807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365126"/>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864637" y="1083404"/>
            <a:ext cx="10515600" cy="5094612"/>
          </a:xfrm>
        </p:spPr>
        <p:txBody>
          <a:bodyPr>
            <a:normAutofit/>
          </a:bodyPr>
          <a:lstStyle/>
          <a:p>
            <a:pPr algn="just">
              <a:lnSpc>
                <a:spcPct val="150000"/>
              </a:lnSpc>
            </a:pPr>
            <a:r>
              <a:rPr lang="en-US" sz="2400" i="1" dirty="0">
                <a:latin typeface="Times New Roman" panose="02020603050405020304" pitchFamily="18" charset="0"/>
                <a:cs typeface="Times New Roman" panose="02020603050405020304" pitchFamily="18" charset="0"/>
              </a:rPr>
              <a:t>Merging is the process of combining two sorted lists to make one bigger sorted list</a:t>
            </a:r>
          </a:p>
          <a:p>
            <a:pPr marL="0" indent="0" algn="just">
              <a:lnSpc>
                <a:spcPct val="150000"/>
              </a:lnSpc>
              <a:buNone/>
            </a:pPr>
            <a:r>
              <a:rPr lang="en-US" sz="2400" u="sng" dirty="0">
                <a:latin typeface="Times New Roman" panose="02020603050405020304" pitchFamily="18" charset="0"/>
                <a:cs typeface="Times New Roman" panose="02020603050405020304" pitchFamily="18" charset="0"/>
              </a:rPr>
              <a:t>Basic Idea of Merge sort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1. Divide the given input list into two halves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(Apply this step on the divided sub lists till the sub list size reached to one)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2. Recursively sort each sub list.</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3. Merge the two sorted sub lists (From bottom to top).</a:t>
            </a:r>
          </a:p>
          <a:p>
            <a:pPr marL="0" indent="0" algn="just">
              <a:lnSpc>
                <a:spcPct val="150000"/>
              </a:lnSpc>
              <a:buNone/>
            </a:pPr>
            <a:r>
              <a:rPr lang="en-US" sz="2000" i="1" dirty="0">
                <a:solidFill>
                  <a:srgbClr val="FF0000"/>
                </a:solidFill>
                <a:latin typeface="Times New Roman" panose="02020603050405020304" pitchFamily="18" charset="0"/>
                <a:cs typeface="Times New Roman" panose="02020603050405020304" pitchFamily="18" charset="0"/>
              </a:rPr>
              <a:t>Idea is to sort the size one sub lists and merge them, Apply this procedure for sizes 2, 4, 8, ……</a:t>
            </a:r>
          </a:p>
          <a:p>
            <a:pPr lvl="1" algn="just">
              <a:lnSpc>
                <a:spcPct val="150000"/>
              </a:lnSpc>
            </a:pPr>
            <a:endParaRPr lang="en-US" sz="2000" i="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i="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65</a:t>
            </a:fld>
            <a:endParaRPr lang="en-IN"/>
          </a:p>
        </p:txBody>
      </p:sp>
    </p:spTree>
    <p:extLst>
      <p:ext uri="{BB962C8B-B14F-4D97-AF65-F5344CB8AC3E}">
        <p14:creationId xmlns:p14="http://schemas.microsoft.com/office/powerpoint/2010/main" val="1920895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143022"/>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864637" y="682966"/>
            <a:ext cx="10515600" cy="5673384"/>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Sort the following eight elements using merge sort:    4, 2, 56, 8, 34, 1, 98, 23</a:t>
            </a:r>
          </a:p>
          <a:p>
            <a:pPr marL="0" indent="0" algn="just">
              <a:lnSpc>
                <a:spcPct val="100000"/>
              </a:lnSpc>
              <a:buNone/>
            </a:pPr>
            <a:r>
              <a:rPr lang="en-US" sz="2400" dirty="0">
                <a:solidFill>
                  <a:srgbClr val="7030A0"/>
                </a:solidFill>
                <a:latin typeface="Times New Roman" panose="02020603050405020304" pitchFamily="18" charset="0"/>
                <a:cs typeface="Times New Roman" panose="02020603050405020304" pitchFamily="18" charset="0"/>
              </a:rPr>
              <a:t>1. Divide the given input list into two halves</a:t>
            </a:r>
          </a:p>
          <a:p>
            <a:pPr marL="0" indent="0" algn="just">
              <a:lnSpc>
                <a:spcPct val="10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66</a:t>
            </a:fld>
            <a:endParaRPr lang="en-IN"/>
          </a:p>
        </p:txBody>
      </p:sp>
      <p:graphicFrame>
        <p:nvGraphicFramePr>
          <p:cNvPr id="6" name="Table 6">
            <a:extLst>
              <a:ext uri="{FF2B5EF4-FFF2-40B4-BE49-F238E27FC236}">
                <a16:creationId xmlns:a16="http://schemas.microsoft.com/office/drawing/2014/main" id="{B04BB57F-9117-47B6-BB10-1D7B5B7C49C3}"/>
              </a:ext>
            </a:extLst>
          </p:cNvPr>
          <p:cNvGraphicFramePr>
            <a:graphicFrameLocks noGrp="1"/>
          </p:cNvGraphicFramePr>
          <p:nvPr/>
        </p:nvGraphicFramePr>
        <p:xfrm>
          <a:off x="2032000" y="1785429"/>
          <a:ext cx="8128000" cy="3657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77360569"/>
                    </a:ext>
                  </a:extLst>
                </a:gridCol>
                <a:gridCol w="1016000">
                  <a:extLst>
                    <a:ext uri="{9D8B030D-6E8A-4147-A177-3AD203B41FA5}">
                      <a16:colId xmlns:a16="http://schemas.microsoft.com/office/drawing/2014/main" val="3401628509"/>
                    </a:ext>
                  </a:extLst>
                </a:gridCol>
                <a:gridCol w="1016000">
                  <a:extLst>
                    <a:ext uri="{9D8B030D-6E8A-4147-A177-3AD203B41FA5}">
                      <a16:colId xmlns:a16="http://schemas.microsoft.com/office/drawing/2014/main" val="2331280075"/>
                    </a:ext>
                  </a:extLst>
                </a:gridCol>
                <a:gridCol w="1016000">
                  <a:extLst>
                    <a:ext uri="{9D8B030D-6E8A-4147-A177-3AD203B41FA5}">
                      <a16:colId xmlns:a16="http://schemas.microsoft.com/office/drawing/2014/main" val="789134754"/>
                    </a:ext>
                  </a:extLst>
                </a:gridCol>
                <a:gridCol w="1016000">
                  <a:extLst>
                    <a:ext uri="{9D8B030D-6E8A-4147-A177-3AD203B41FA5}">
                      <a16:colId xmlns:a16="http://schemas.microsoft.com/office/drawing/2014/main" val="2575868208"/>
                    </a:ext>
                  </a:extLst>
                </a:gridCol>
                <a:gridCol w="1016000">
                  <a:extLst>
                    <a:ext uri="{9D8B030D-6E8A-4147-A177-3AD203B41FA5}">
                      <a16:colId xmlns:a16="http://schemas.microsoft.com/office/drawing/2014/main" val="4164593413"/>
                    </a:ext>
                  </a:extLst>
                </a:gridCol>
                <a:gridCol w="1016000">
                  <a:extLst>
                    <a:ext uri="{9D8B030D-6E8A-4147-A177-3AD203B41FA5}">
                      <a16:colId xmlns:a16="http://schemas.microsoft.com/office/drawing/2014/main" val="978354678"/>
                    </a:ext>
                  </a:extLst>
                </a:gridCol>
                <a:gridCol w="1016000">
                  <a:extLst>
                    <a:ext uri="{9D8B030D-6E8A-4147-A177-3AD203B41FA5}">
                      <a16:colId xmlns:a16="http://schemas.microsoft.com/office/drawing/2014/main" val="2860119756"/>
                    </a:ext>
                  </a:extLst>
                </a:gridCol>
              </a:tblGrid>
              <a:tr h="0">
                <a:tc>
                  <a:txBody>
                    <a:bodyPr/>
                    <a:lstStyle/>
                    <a:p>
                      <a:r>
                        <a:rPr lang="en-IN" dirty="0"/>
                        <a:t>  </a:t>
                      </a:r>
                      <a:r>
                        <a:rPr lang="en-IN" b="0" dirty="0">
                          <a:latin typeface="Times New Roman" panose="02020603050405020304" pitchFamily="18" charset="0"/>
                          <a:cs typeface="Times New Roman" panose="02020603050405020304" pitchFamily="18" charset="0"/>
                        </a:rPr>
                        <a:t>    </a:t>
                      </a:r>
                      <a:r>
                        <a:rPr lang="en-IN" b="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     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      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4470980"/>
                  </a:ext>
                </a:extLst>
              </a:tr>
            </a:tbl>
          </a:graphicData>
        </a:graphic>
      </p:graphicFrame>
      <p:sp>
        <p:nvSpPr>
          <p:cNvPr id="7" name="TextBox 6">
            <a:extLst>
              <a:ext uri="{FF2B5EF4-FFF2-40B4-BE49-F238E27FC236}">
                <a16:creationId xmlns:a16="http://schemas.microsoft.com/office/drawing/2014/main" id="{5BADF02B-1C9A-45F7-A121-D4AD39BF86C2}"/>
              </a:ext>
            </a:extLst>
          </p:cNvPr>
          <p:cNvSpPr txBox="1"/>
          <p:nvPr/>
        </p:nvSpPr>
        <p:spPr>
          <a:xfrm>
            <a:off x="1077166" y="1736725"/>
            <a:ext cx="954833" cy="400110"/>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A[1, 8]</a:t>
            </a:r>
          </a:p>
        </p:txBody>
      </p:sp>
      <p:grpSp>
        <p:nvGrpSpPr>
          <p:cNvPr id="37" name="Group 36">
            <a:extLst>
              <a:ext uri="{FF2B5EF4-FFF2-40B4-BE49-F238E27FC236}">
                <a16:creationId xmlns:a16="http://schemas.microsoft.com/office/drawing/2014/main" id="{1BF1D74F-4106-4B9F-84FF-51CC2F44CA69}"/>
              </a:ext>
            </a:extLst>
          </p:cNvPr>
          <p:cNvGrpSpPr/>
          <p:nvPr/>
        </p:nvGrpSpPr>
        <p:grpSpPr>
          <a:xfrm>
            <a:off x="5445965" y="2111914"/>
            <a:ext cx="1281406" cy="875264"/>
            <a:chOff x="5445965" y="2111914"/>
            <a:chExt cx="1281406" cy="875264"/>
          </a:xfrm>
        </p:grpSpPr>
        <p:cxnSp>
          <p:nvCxnSpPr>
            <p:cNvPr id="11" name="Connector: Elbow 10">
              <a:extLst>
                <a:ext uri="{FF2B5EF4-FFF2-40B4-BE49-F238E27FC236}">
                  <a16:creationId xmlns:a16="http://schemas.microsoft.com/office/drawing/2014/main" id="{FC8A7A59-701F-4257-AD26-A6DD1073099D}"/>
                </a:ext>
              </a:extLst>
            </p:cNvPr>
            <p:cNvCxnSpPr>
              <a:cxnSpLocks/>
            </p:cNvCxnSpPr>
            <p:nvPr/>
          </p:nvCxnSpPr>
          <p:spPr>
            <a:xfrm rot="5400000">
              <a:off x="5333351" y="2224528"/>
              <a:ext cx="875264" cy="6500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5168C3B-507B-4483-AE94-36D3A825BFA2}"/>
                </a:ext>
              </a:extLst>
            </p:cNvPr>
            <p:cNvCxnSpPr>
              <a:cxnSpLocks/>
            </p:cNvCxnSpPr>
            <p:nvPr/>
          </p:nvCxnSpPr>
          <p:spPr>
            <a:xfrm rot="16200000" flipH="1">
              <a:off x="6004032" y="2228804"/>
              <a:ext cx="815307" cy="6313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7" name="Table 27">
            <a:extLst>
              <a:ext uri="{FF2B5EF4-FFF2-40B4-BE49-F238E27FC236}">
                <a16:creationId xmlns:a16="http://schemas.microsoft.com/office/drawing/2014/main" id="{8AAFE250-CC3D-48ED-8AE9-EA57A669C5E4}"/>
              </a:ext>
            </a:extLst>
          </p:cNvPr>
          <p:cNvGraphicFramePr>
            <a:graphicFrameLocks noGrp="1"/>
          </p:cNvGraphicFramePr>
          <p:nvPr>
            <p:extLst>
              <p:ext uri="{D42A27DB-BD31-4B8C-83A1-F6EECF244321}">
                <p14:modId xmlns:p14="http://schemas.microsoft.com/office/powerpoint/2010/main" val="1849079940"/>
              </p:ext>
            </p:extLst>
          </p:nvPr>
        </p:nvGraphicFramePr>
        <p:xfrm>
          <a:off x="2985796" y="2979887"/>
          <a:ext cx="2631232" cy="365760"/>
        </p:xfrm>
        <a:graphic>
          <a:graphicData uri="http://schemas.openxmlformats.org/drawingml/2006/table">
            <a:tbl>
              <a:tblPr firstRow="1" bandRow="1">
                <a:tableStyleId>{5C22544A-7EE6-4342-B048-85BDC9FD1C3A}</a:tableStyleId>
              </a:tblPr>
              <a:tblGrid>
                <a:gridCol w="657808">
                  <a:extLst>
                    <a:ext uri="{9D8B030D-6E8A-4147-A177-3AD203B41FA5}">
                      <a16:colId xmlns:a16="http://schemas.microsoft.com/office/drawing/2014/main" val="2613397495"/>
                    </a:ext>
                  </a:extLst>
                </a:gridCol>
                <a:gridCol w="657808">
                  <a:extLst>
                    <a:ext uri="{9D8B030D-6E8A-4147-A177-3AD203B41FA5}">
                      <a16:colId xmlns:a16="http://schemas.microsoft.com/office/drawing/2014/main" val="1091220649"/>
                    </a:ext>
                  </a:extLst>
                </a:gridCol>
                <a:gridCol w="657808">
                  <a:extLst>
                    <a:ext uri="{9D8B030D-6E8A-4147-A177-3AD203B41FA5}">
                      <a16:colId xmlns:a16="http://schemas.microsoft.com/office/drawing/2014/main" val="34269492"/>
                    </a:ext>
                  </a:extLst>
                </a:gridCol>
                <a:gridCol w="657808">
                  <a:extLst>
                    <a:ext uri="{9D8B030D-6E8A-4147-A177-3AD203B41FA5}">
                      <a16:colId xmlns:a16="http://schemas.microsoft.com/office/drawing/2014/main" val="1485756847"/>
                    </a:ext>
                  </a:extLst>
                </a:gridCol>
              </a:tblGrid>
              <a:tr h="0">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56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005869"/>
                  </a:ext>
                </a:extLst>
              </a:tr>
            </a:tbl>
          </a:graphicData>
        </a:graphic>
      </p:graphicFrame>
      <p:graphicFrame>
        <p:nvGraphicFramePr>
          <p:cNvPr id="29" name="Table 27">
            <a:extLst>
              <a:ext uri="{FF2B5EF4-FFF2-40B4-BE49-F238E27FC236}">
                <a16:creationId xmlns:a16="http://schemas.microsoft.com/office/drawing/2014/main" id="{B2D38237-C787-4CFD-8FFB-E5750BBDAB41}"/>
              </a:ext>
            </a:extLst>
          </p:cNvPr>
          <p:cNvGraphicFramePr>
            <a:graphicFrameLocks noGrp="1"/>
          </p:cNvGraphicFramePr>
          <p:nvPr>
            <p:extLst>
              <p:ext uri="{D42A27DB-BD31-4B8C-83A1-F6EECF244321}">
                <p14:modId xmlns:p14="http://schemas.microsoft.com/office/powerpoint/2010/main" val="952000801"/>
              </p:ext>
            </p:extLst>
          </p:nvPr>
        </p:nvGraphicFramePr>
        <p:xfrm>
          <a:off x="6574974" y="2937789"/>
          <a:ext cx="2631232" cy="365760"/>
        </p:xfrm>
        <a:graphic>
          <a:graphicData uri="http://schemas.openxmlformats.org/drawingml/2006/table">
            <a:tbl>
              <a:tblPr firstRow="1" bandRow="1">
                <a:tableStyleId>{5C22544A-7EE6-4342-B048-85BDC9FD1C3A}</a:tableStyleId>
              </a:tblPr>
              <a:tblGrid>
                <a:gridCol w="657808">
                  <a:extLst>
                    <a:ext uri="{9D8B030D-6E8A-4147-A177-3AD203B41FA5}">
                      <a16:colId xmlns:a16="http://schemas.microsoft.com/office/drawing/2014/main" val="2613397495"/>
                    </a:ext>
                  </a:extLst>
                </a:gridCol>
                <a:gridCol w="657808">
                  <a:extLst>
                    <a:ext uri="{9D8B030D-6E8A-4147-A177-3AD203B41FA5}">
                      <a16:colId xmlns:a16="http://schemas.microsoft.com/office/drawing/2014/main" val="1091220649"/>
                    </a:ext>
                  </a:extLst>
                </a:gridCol>
                <a:gridCol w="657808">
                  <a:extLst>
                    <a:ext uri="{9D8B030D-6E8A-4147-A177-3AD203B41FA5}">
                      <a16:colId xmlns:a16="http://schemas.microsoft.com/office/drawing/2014/main" val="34269492"/>
                    </a:ext>
                  </a:extLst>
                </a:gridCol>
                <a:gridCol w="657808">
                  <a:extLst>
                    <a:ext uri="{9D8B030D-6E8A-4147-A177-3AD203B41FA5}">
                      <a16:colId xmlns:a16="http://schemas.microsoft.com/office/drawing/2014/main" val="1485756847"/>
                    </a:ext>
                  </a:extLst>
                </a:gridCol>
              </a:tblGrid>
              <a:tr h="0">
                <a:tc>
                  <a:txBody>
                    <a:bodyPr/>
                    <a:lstStyle/>
                    <a:p>
                      <a:pPr marL="0" algn="l" defTabSz="914400" rtl="0" eaLnBrk="1" latinLnBrk="0" hangingPunct="1"/>
                      <a:r>
                        <a:rPr lang="en-IN" sz="1800" b="0" kern="1200" dirty="0">
                          <a:solidFill>
                            <a:srgbClr val="00B050"/>
                          </a:solidFill>
                          <a:latin typeface="Times New Roman" panose="02020603050405020304" pitchFamily="18" charset="0"/>
                          <a:ea typeface="+mn-ea"/>
                          <a:cs typeface="Times New Roman" panose="02020603050405020304" pitchFamily="18" charset="0"/>
                        </a:rPr>
                        <a:t>   34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00B050"/>
                          </a:solidFill>
                          <a:latin typeface="Times New Roman" panose="02020603050405020304" pitchFamily="18" charset="0"/>
                          <a:ea typeface="+mn-ea"/>
                          <a:cs typeface="Times New Roman" panose="02020603050405020304" pitchFamily="18" charset="0"/>
                        </a:rPr>
                        <a:t>   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00B050"/>
                          </a:solidFill>
                          <a:latin typeface="Times New Roman" panose="02020603050405020304" pitchFamily="18" charset="0"/>
                          <a:ea typeface="+mn-ea"/>
                          <a:cs typeface="Times New Roman" panose="02020603050405020304" pitchFamily="18" charset="0"/>
                        </a:rPr>
                        <a:t>   98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00B050"/>
                          </a:solidFill>
                          <a:latin typeface="Times New Roman" panose="02020603050405020304" pitchFamily="18" charset="0"/>
                          <a:ea typeface="+mn-ea"/>
                          <a:cs typeface="Times New Roman" panose="02020603050405020304" pitchFamily="18" charset="0"/>
                        </a:rPr>
                        <a:t>   23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005869"/>
                  </a:ext>
                </a:extLst>
              </a:tr>
            </a:tbl>
          </a:graphicData>
        </a:graphic>
      </p:graphicFrame>
      <p:sp>
        <p:nvSpPr>
          <p:cNvPr id="31" name="TextBox 30">
            <a:extLst>
              <a:ext uri="{FF2B5EF4-FFF2-40B4-BE49-F238E27FC236}">
                <a16:creationId xmlns:a16="http://schemas.microsoft.com/office/drawing/2014/main" id="{45A4DBC3-5D76-4138-932B-E72433EF9577}"/>
              </a:ext>
            </a:extLst>
          </p:cNvPr>
          <p:cNvSpPr txBox="1"/>
          <p:nvPr/>
        </p:nvSpPr>
        <p:spPr>
          <a:xfrm>
            <a:off x="2019819" y="2945537"/>
            <a:ext cx="1085463" cy="400110"/>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A[1, 4]</a:t>
            </a:r>
          </a:p>
        </p:txBody>
      </p:sp>
      <p:sp>
        <p:nvSpPr>
          <p:cNvPr id="33" name="TextBox 32">
            <a:extLst>
              <a:ext uri="{FF2B5EF4-FFF2-40B4-BE49-F238E27FC236}">
                <a16:creationId xmlns:a16="http://schemas.microsoft.com/office/drawing/2014/main" id="{A89B99B3-81B8-4A7F-9CBF-0EDDFC0D2B5C}"/>
              </a:ext>
            </a:extLst>
          </p:cNvPr>
          <p:cNvSpPr txBox="1"/>
          <p:nvPr/>
        </p:nvSpPr>
        <p:spPr>
          <a:xfrm>
            <a:off x="9207758" y="2865689"/>
            <a:ext cx="1085463" cy="400110"/>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a:t>
            </a:r>
            <a:r>
              <a:rPr lang="en-IN" sz="2000" dirty="0">
                <a:solidFill>
                  <a:srgbClr val="00B050"/>
                </a:solidFill>
                <a:latin typeface="Times New Roman" panose="02020603050405020304" pitchFamily="18" charset="0"/>
                <a:cs typeface="Times New Roman" panose="02020603050405020304" pitchFamily="18" charset="0"/>
              </a:rPr>
              <a:t>A[5, 8]</a:t>
            </a:r>
          </a:p>
        </p:txBody>
      </p:sp>
      <p:grpSp>
        <p:nvGrpSpPr>
          <p:cNvPr id="36" name="Group 35">
            <a:extLst>
              <a:ext uri="{FF2B5EF4-FFF2-40B4-BE49-F238E27FC236}">
                <a16:creationId xmlns:a16="http://schemas.microsoft.com/office/drawing/2014/main" id="{495C16CE-D462-4C78-93A8-F5F010E95F4D}"/>
              </a:ext>
            </a:extLst>
          </p:cNvPr>
          <p:cNvGrpSpPr/>
          <p:nvPr/>
        </p:nvGrpSpPr>
        <p:grpSpPr>
          <a:xfrm>
            <a:off x="3650341" y="3312977"/>
            <a:ext cx="1281406" cy="875264"/>
            <a:chOff x="3650341" y="3312977"/>
            <a:chExt cx="1281406" cy="875264"/>
          </a:xfrm>
        </p:grpSpPr>
        <p:cxnSp>
          <p:nvCxnSpPr>
            <p:cNvPr id="34" name="Connector: Elbow 33">
              <a:extLst>
                <a:ext uri="{FF2B5EF4-FFF2-40B4-BE49-F238E27FC236}">
                  <a16:creationId xmlns:a16="http://schemas.microsoft.com/office/drawing/2014/main" id="{0D77AAE7-B718-460B-B2C9-5B68F043B595}"/>
                </a:ext>
              </a:extLst>
            </p:cNvPr>
            <p:cNvCxnSpPr>
              <a:cxnSpLocks/>
            </p:cNvCxnSpPr>
            <p:nvPr/>
          </p:nvCxnSpPr>
          <p:spPr>
            <a:xfrm rot="5400000">
              <a:off x="3537727" y="3425591"/>
              <a:ext cx="875264" cy="6500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D75CDE5-02BC-4A1B-B78C-46F561FFE21E}"/>
                </a:ext>
              </a:extLst>
            </p:cNvPr>
            <p:cNvCxnSpPr>
              <a:cxnSpLocks/>
            </p:cNvCxnSpPr>
            <p:nvPr/>
          </p:nvCxnSpPr>
          <p:spPr>
            <a:xfrm rot="16200000" flipH="1">
              <a:off x="4208408" y="3429867"/>
              <a:ext cx="815307" cy="6313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358DAE7-8A04-439E-9F1B-65751D0D487F}"/>
              </a:ext>
            </a:extLst>
          </p:cNvPr>
          <p:cNvGrpSpPr/>
          <p:nvPr/>
        </p:nvGrpSpPr>
        <p:grpSpPr>
          <a:xfrm>
            <a:off x="7234849" y="3307920"/>
            <a:ext cx="1281406" cy="875264"/>
            <a:chOff x="5445965" y="2111914"/>
            <a:chExt cx="1281406" cy="875264"/>
          </a:xfrm>
        </p:grpSpPr>
        <p:cxnSp>
          <p:nvCxnSpPr>
            <p:cNvPr id="39" name="Connector: Elbow 38">
              <a:extLst>
                <a:ext uri="{FF2B5EF4-FFF2-40B4-BE49-F238E27FC236}">
                  <a16:creationId xmlns:a16="http://schemas.microsoft.com/office/drawing/2014/main" id="{8C5CD145-5083-4602-9A2F-455290EC5930}"/>
                </a:ext>
              </a:extLst>
            </p:cNvPr>
            <p:cNvCxnSpPr>
              <a:cxnSpLocks/>
            </p:cNvCxnSpPr>
            <p:nvPr/>
          </p:nvCxnSpPr>
          <p:spPr>
            <a:xfrm rot="5400000">
              <a:off x="5333351" y="2224528"/>
              <a:ext cx="875264" cy="6500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E714541-C535-4ED3-B42C-684A3A6A505A}"/>
                </a:ext>
              </a:extLst>
            </p:cNvPr>
            <p:cNvCxnSpPr>
              <a:cxnSpLocks/>
            </p:cNvCxnSpPr>
            <p:nvPr/>
          </p:nvCxnSpPr>
          <p:spPr>
            <a:xfrm rot="16200000" flipH="1">
              <a:off x="6004032" y="2228804"/>
              <a:ext cx="815307" cy="6313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41" name="Table 41">
            <a:extLst>
              <a:ext uri="{FF2B5EF4-FFF2-40B4-BE49-F238E27FC236}">
                <a16:creationId xmlns:a16="http://schemas.microsoft.com/office/drawing/2014/main" id="{5BE344A2-7495-44B1-883D-55A63D61B34E}"/>
              </a:ext>
            </a:extLst>
          </p:cNvPr>
          <p:cNvGraphicFramePr>
            <a:graphicFrameLocks noGrp="1"/>
          </p:cNvGraphicFramePr>
          <p:nvPr>
            <p:extLst>
              <p:ext uri="{D42A27DB-BD31-4B8C-83A1-F6EECF244321}">
                <p14:modId xmlns:p14="http://schemas.microsoft.com/office/powerpoint/2010/main" val="2353331304"/>
              </p:ext>
            </p:extLst>
          </p:nvPr>
        </p:nvGraphicFramePr>
        <p:xfrm>
          <a:off x="3116941" y="4183184"/>
          <a:ext cx="1066800" cy="370840"/>
        </p:xfrm>
        <a:graphic>
          <a:graphicData uri="http://schemas.openxmlformats.org/drawingml/2006/table">
            <a:tbl>
              <a:tblPr bandRow="1">
                <a:tableStyleId>{5C22544A-7EE6-4342-B048-85BDC9FD1C3A}</a:tableStyleId>
              </a:tblPr>
              <a:tblGrid>
                <a:gridCol w="533400">
                  <a:extLst>
                    <a:ext uri="{9D8B030D-6E8A-4147-A177-3AD203B41FA5}">
                      <a16:colId xmlns:a16="http://schemas.microsoft.com/office/drawing/2014/main" val="1903748196"/>
                    </a:ext>
                  </a:extLst>
                </a:gridCol>
                <a:gridCol w="533400">
                  <a:extLst>
                    <a:ext uri="{9D8B030D-6E8A-4147-A177-3AD203B41FA5}">
                      <a16:colId xmlns:a16="http://schemas.microsoft.com/office/drawing/2014/main" val="1536601900"/>
                    </a:ext>
                  </a:extLst>
                </a:gridCol>
              </a:tblGrid>
              <a:tr h="370840">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graphicFrame>
        <p:nvGraphicFramePr>
          <p:cNvPr id="43" name="Table 41">
            <a:extLst>
              <a:ext uri="{FF2B5EF4-FFF2-40B4-BE49-F238E27FC236}">
                <a16:creationId xmlns:a16="http://schemas.microsoft.com/office/drawing/2014/main" id="{D3BF502C-7207-4968-991F-D1AABADC00AE}"/>
              </a:ext>
            </a:extLst>
          </p:cNvPr>
          <p:cNvGraphicFramePr>
            <a:graphicFrameLocks noGrp="1"/>
          </p:cNvGraphicFramePr>
          <p:nvPr>
            <p:extLst>
              <p:ext uri="{D42A27DB-BD31-4B8C-83A1-F6EECF244321}">
                <p14:modId xmlns:p14="http://schemas.microsoft.com/office/powerpoint/2010/main" val="2556835173"/>
              </p:ext>
            </p:extLst>
          </p:nvPr>
        </p:nvGraphicFramePr>
        <p:xfrm>
          <a:off x="4396273" y="4174345"/>
          <a:ext cx="1066800" cy="3657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903748196"/>
                    </a:ext>
                  </a:extLst>
                </a:gridCol>
                <a:gridCol w="533400">
                  <a:extLst>
                    <a:ext uri="{9D8B030D-6E8A-4147-A177-3AD203B41FA5}">
                      <a16:colId xmlns:a16="http://schemas.microsoft.com/office/drawing/2014/main" val="1536601900"/>
                    </a:ext>
                  </a:extLst>
                </a:gridCol>
              </a:tblGrid>
              <a:tr h="271531">
                <a:tc>
                  <a:txBody>
                    <a:bodyPr/>
                    <a:lstStyle/>
                    <a:p>
                      <a:r>
                        <a:rPr lang="en-IN" b="0" dirty="0">
                          <a:solidFill>
                            <a:srgbClr val="00B050"/>
                          </a:solidFill>
                          <a:latin typeface="Times New Roman" panose="02020603050405020304" pitchFamily="18" charset="0"/>
                          <a:cs typeface="Times New Roman" panose="02020603050405020304" pitchFamily="18" charset="0"/>
                        </a:rPr>
                        <a:t>  56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rgbClr val="00B050"/>
                          </a:solidFill>
                          <a:latin typeface="Times New Roman" panose="02020603050405020304" pitchFamily="18" charset="0"/>
                          <a:cs typeface="Times New Roman" panose="02020603050405020304" pitchFamily="18" charset="0"/>
                        </a:rPr>
                        <a:t>  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graphicFrame>
        <p:nvGraphicFramePr>
          <p:cNvPr id="45" name="Table 41">
            <a:extLst>
              <a:ext uri="{FF2B5EF4-FFF2-40B4-BE49-F238E27FC236}">
                <a16:creationId xmlns:a16="http://schemas.microsoft.com/office/drawing/2014/main" id="{46A7DCFF-AC23-45C0-BAE9-2B8AC9B8D4DA}"/>
              </a:ext>
            </a:extLst>
          </p:cNvPr>
          <p:cNvGraphicFramePr>
            <a:graphicFrameLocks noGrp="1"/>
          </p:cNvGraphicFramePr>
          <p:nvPr>
            <p:extLst>
              <p:ext uri="{D42A27DB-BD31-4B8C-83A1-F6EECF244321}">
                <p14:modId xmlns:p14="http://schemas.microsoft.com/office/powerpoint/2010/main" val="3065879275"/>
              </p:ext>
            </p:extLst>
          </p:nvPr>
        </p:nvGraphicFramePr>
        <p:xfrm>
          <a:off x="6715189" y="4169265"/>
          <a:ext cx="1066800" cy="3708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903748196"/>
                    </a:ext>
                  </a:extLst>
                </a:gridCol>
                <a:gridCol w="533400">
                  <a:extLst>
                    <a:ext uri="{9D8B030D-6E8A-4147-A177-3AD203B41FA5}">
                      <a16:colId xmlns:a16="http://schemas.microsoft.com/office/drawing/2014/main" val="1536601900"/>
                    </a:ext>
                  </a:extLst>
                </a:gridCol>
              </a:tblGrid>
              <a:tr h="370840">
                <a:tc>
                  <a:txBody>
                    <a:bodyPr/>
                    <a:lstStyle/>
                    <a:p>
                      <a:r>
                        <a:rPr lang="en-IN" b="0" dirty="0">
                          <a:solidFill>
                            <a:srgbClr val="FF0000"/>
                          </a:solidFill>
                          <a:latin typeface="Times New Roman" panose="02020603050405020304" pitchFamily="18" charset="0"/>
                          <a:cs typeface="Times New Roman" panose="02020603050405020304" pitchFamily="18" charset="0"/>
                        </a:rPr>
                        <a:t>  34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rgbClr val="FF0000"/>
                          </a:solidFill>
                          <a:latin typeface="Times New Roman" panose="02020603050405020304" pitchFamily="18" charset="0"/>
                          <a:cs typeface="Times New Roman" panose="02020603050405020304" pitchFamily="18" charset="0"/>
                        </a:rPr>
                        <a:t>  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graphicFrame>
        <p:nvGraphicFramePr>
          <p:cNvPr id="47" name="Table 41">
            <a:extLst>
              <a:ext uri="{FF2B5EF4-FFF2-40B4-BE49-F238E27FC236}">
                <a16:creationId xmlns:a16="http://schemas.microsoft.com/office/drawing/2014/main" id="{82F9E56D-9F9D-4088-A647-BB4352EF2FFC}"/>
              </a:ext>
            </a:extLst>
          </p:cNvPr>
          <p:cNvGraphicFramePr>
            <a:graphicFrameLocks noGrp="1"/>
          </p:cNvGraphicFramePr>
          <p:nvPr>
            <p:extLst>
              <p:ext uri="{D42A27DB-BD31-4B8C-83A1-F6EECF244321}">
                <p14:modId xmlns:p14="http://schemas.microsoft.com/office/powerpoint/2010/main" val="1814257041"/>
              </p:ext>
            </p:extLst>
          </p:nvPr>
        </p:nvGraphicFramePr>
        <p:xfrm>
          <a:off x="7945787" y="4173469"/>
          <a:ext cx="1197945" cy="370840"/>
        </p:xfrm>
        <a:graphic>
          <a:graphicData uri="http://schemas.openxmlformats.org/drawingml/2006/table">
            <a:tbl>
              <a:tblPr firstRow="1" bandRow="1">
                <a:tableStyleId>{5C22544A-7EE6-4342-B048-85BDC9FD1C3A}</a:tableStyleId>
              </a:tblPr>
              <a:tblGrid>
                <a:gridCol w="622556">
                  <a:extLst>
                    <a:ext uri="{9D8B030D-6E8A-4147-A177-3AD203B41FA5}">
                      <a16:colId xmlns:a16="http://schemas.microsoft.com/office/drawing/2014/main" val="1903748196"/>
                    </a:ext>
                  </a:extLst>
                </a:gridCol>
                <a:gridCol w="575389">
                  <a:extLst>
                    <a:ext uri="{9D8B030D-6E8A-4147-A177-3AD203B41FA5}">
                      <a16:colId xmlns:a16="http://schemas.microsoft.com/office/drawing/2014/main" val="1536601900"/>
                    </a:ext>
                  </a:extLst>
                </a:gridCol>
              </a:tblGrid>
              <a:tr h="370840">
                <a:tc>
                  <a:txBody>
                    <a:bodyPr/>
                    <a:lstStyle/>
                    <a:p>
                      <a:r>
                        <a:rPr lang="en-IN" b="0" dirty="0">
                          <a:solidFill>
                            <a:srgbClr val="00B050"/>
                          </a:solidFill>
                          <a:latin typeface="Times New Roman" panose="02020603050405020304" pitchFamily="18" charset="0"/>
                          <a:cs typeface="Times New Roman" panose="02020603050405020304" pitchFamily="18" charset="0"/>
                        </a:rPr>
                        <a:t>   98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IN" b="0" dirty="0">
                          <a:solidFill>
                            <a:srgbClr val="00B050"/>
                          </a:solidFill>
                          <a:latin typeface="Times New Roman" panose="02020603050405020304" pitchFamily="18" charset="0"/>
                          <a:cs typeface="Times New Roman" panose="02020603050405020304" pitchFamily="18" charset="0"/>
                        </a:rPr>
                        <a:t> 23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grpSp>
        <p:nvGrpSpPr>
          <p:cNvPr id="51" name="Group 50">
            <a:extLst>
              <a:ext uri="{FF2B5EF4-FFF2-40B4-BE49-F238E27FC236}">
                <a16:creationId xmlns:a16="http://schemas.microsoft.com/office/drawing/2014/main" id="{BB05475B-C6A6-4132-ABDB-CAD5E39A919E}"/>
              </a:ext>
            </a:extLst>
          </p:cNvPr>
          <p:cNvGrpSpPr/>
          <p:nvPr/>
        </p:nvGrpSpPr>
        <p:grpSpPr>
          <a:xfrm>
            <a:off x="2676242" y="4552137"/>
            <a:ext cx="1106513" cy="875264"/>
            <a:chOff x="3650341" y="3312977"/>
            <a:chExt cx="1281406" cy="875264"/>
          </a:xfrm>
        </p:grpSpPr>
        <p:cxnSp>
          <p:nvCxnSpPr>
            <p:cNvPr id="52" name="Connector: Elbow 51">
              <a:extLst>
                <a:ext uri="{FF2B5EF4-FFF2-40B4-BE49-F238E27FC236}">
                  <a16:creationId xmlns:a16="http://schemas.microsoft.com/office/drawing/2014/main" id="{F9E2634D-5F02-4283-B5BE-9DC6F5F98293}"/>
                </a:ext>
              </a:extLst>
            </p:cNvPr>
            <p:cNvCxnSpPr>
              <a:cxnSpLocks/>
            </p:cNvCxnSpPr>
            <p:nvPr/>
          </p:nvCxnSpPr>
          <p:spPr>
            <a:xfrm rot="5400000">
              <a:off x="3537727" y="3425591"/>
              <a:ext cx="875264" cy="6500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AB06342-C62A-483B-8E91-4BFCFA53AFD6}"/>
                </a:ext>
              </a:extLst>
            </p:cNvPr>
            <p:cNvCxnSpPr>
              <a:cxnSpLocks/>
            </p:cNvCxnSpPr>
            <p:nvPr/>
          </p:nvCxnSpPr>
          <p:spPr>
            <a:xfrm rot="16200000" flipH="1">
              <a:off x="4208408" y="3429867"/>
              <a:ext cx="815307" cy="6313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FC7C56EB-54BF-4B2D-BB7E-583E977DD883}"/>
              </a:ext>
            </a:extLst>
          </p:cNvPr>
          <p:cNvGrpSpPr/>
          <p:nvPr/>
        </p:nvGrpSpPr>
        <p:grpSpPr>
          <a:xfrm>
            <a:off x="4451655" y="4557081"/>
            <a:ext cx="1053406" cy="823646"/>
            <a:chOff x="3650341" y="3312977"/>
            <a:chExt cx="1281406" cy="875264"/>
          </a:xfrm>
        </p:grpSpPr>
        <p:cxnSp>
          <p:nvCxnSpPr>
            <p:cNvPr id="55" name="Connector: Elbow 54">
              <a:extLst>
                <a:ext uri="{FF2B5EF4-FFF2-40B4-BE49-F238E27FC236}">
                  <a16:creationId xmlns:a16="http://schemas.microsoft.com/office/drawing/2014/main" id="{BD6980C3-665E-4B39-9AC2-8F511BB91CCF}"/>
                </a:ext>
              </a:extLst>
            </p:cNvPr>
            <p:cNvCxnSpPr>
              <a:cxnSpLocks/>
            </p:cNvCxnSpPr>
            <p:nvPr/>
          </p:nvCxnSpPr>
          <p:spPr>
            <a:xfrm rot="5400000">
              <a:off x="3537727" y="3425591"/>
              <a:ext cx="875264" cy="6500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E9B837B0-2BED-4E9C-9856-BE38250CDCDC}"/>
                </a:ext>
              </a:extLst>
            </p:cNvPr>
            <p:cNvCxnSpPr>
              <a:cxnSpLocks/>
            </p:cNvCxnSpPr>
            <p:nvPr/>
          </p:nvCxnSpPr>
          <p:spPr>
            <a:xfrm rot="16200000" flipH="1">
              <a:off x="4208408" y="3429867"/>
              <a:ext cx="815307" cy="6313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963A203-5B9B-4AE7-9361-3909322D9FA2}"/>
              </a:ext>
            </a:extLst>
          </p:cNvPr>
          <p:cNvGrpSpPr/>
          <p:nvPr/>
        </p:nvGrpSpPr>
        <p:grpSpPr>
          <a:xfrm>
            <a:off x="8488457" y="4540106"/>
            <a:ext cx="939801" cy="864344"/>
            <a:chOff x="3650341" y="3312977"/>
            <a:chExt cx="1281406" cy="875264"/>
          </a:xfrm>
        </p:grpSpPr>
        <p:cxnSp>
          <p:nvCxnSpPr>
            <p:cNvPr id="58" name="Connector: Elbow 57">
              <a:extLst>
                <a:ext uri="{FF2B5EF4-FFF2-40B4-BE49-F238E27FC236}">
                  <a16:creationId xmlns:a16="http://schemas.microsoft.com/office/drawing/2014/main" id="{0D8E4A10-7498-407E-B18B-D6D509A45422}"/>
                </a:ext>
              </a:extLst>
            </p:cNvPr>
            <p:cNvCxnSpPr>
              <a:cxnSpLocks/>
            </p:cNvCxnSpPr>
            <p:nvPr/>
          </p:nvCxnSpPr>
          <p:spPr>
            <a:xfrm rot="5400000">
              <a:off x="3537727" y="3425591"/>
              <a:ext cx="875264" cy="6500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0A42C7A-D3D4-4515-8588-5F84D486ACC3}"/>
                </a:ext>
              </a:extLst>
            </p:cNvPr>
            <p:cNvCxnSpPr>
              <a:cxnSpLocks/>
            </p:cNvCxnSpPr>
            <p:nvPr/>
          </p:nvCxnSpPr>
          <p:spPr>
            <a:xfrm rot="16200000" flipH="1">
              <a:off x="4208408" y="3429867"/>
              <a:ext cx="815307" cy="6313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BA34B2EF-C3AB-4B98-B12F-7145C0346007}"/>
              </a:ext>
            </a:extLst>
          </p:cNvPr>
          <p:cNvGrpSpPr/>
          <p:nvPr/>
        </p:nvGrpSpPr>
        <p:grpSpPr>
          <a:xfrm>
            <a:off x="6765707" y="4552322"/>
            <a:ext cx="939801" cy="875264"/>
            <a:chOff x="3650341" y="3312977"/>
            <a:chExt cx="1281406" cy="875264"/>
          </a:xfrm>
        </p:grpSpPr>
        <p:cxnSp>
          <p:nvCxnSpPr>
            <p:cNvPr id="61" name="Connector: Elbow 60">
              <a:extLst>
                <a:ext uri="{FF2B5EF4-FFF2-40B4-BE49-F238E27FC236}">
                  <a16:creationId xmlns:a16="http://schemas.microsoft.com/office/drawing/2014/main" id="{3C17E72B-A64F-4992-9987-08B42C6C9D90}"/>
                </a:ext>
              </a:extLst>
            </p:cNvPr>
            <p:cNvCxnSpPr>
              <a:cxnSpLocks/>
            </p:cNvCxnSpPr>
            <p:nvPr/>
          </p:nvCxnSpPr>
          <p:spPr>
            <a:xfrm rot="5400000">
              <a:off x="3537727" y="3425591"/>
              <a:ext cx="875264" cy="6500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F242E3FA-CE6B-4C2F-92EC-652301590072}"/>
                </a:ext>
              </a:extLst>
            </p:cNvPr>
            <p:cNvCxnSpPr>
              <a:cxnSpLocks/>
            </p:cNvCxnSpPr>
            <p:nvPr/>
          </p:nvCxnSpPr>
          <p:spPr>
            <a:xfrm rot="16200000" flipH="1">
              <a:off x="4208408" y="3429867"/>
              <a:ext cx="815307" cy="6313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CA4BDB9F-3214-4DAE-B4CE-D0F78DF30FE0}"/>
              </a:ext>
            </a:extLst>
          </p:cNvPr>
          <p:cNvSpPr txBox="1"/>
          <p:nvPr/>
        </p:nvSpPr>
        <p:spPr>
          <a:xfrm>
            <a:off x="2483230" y="4163208"/>
            <a:ext cx="731421"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A[1,2</a:t>
            </a:r>
            <a:r>
              <a:rPr lang="en-IN" sz="1400" dirty="0">
                <a:latin typeface="Times New Roman" panose="02020603050405020304" pitchFamily="18" charset="0"/>
                <a:cs typeface="Times New Roman" panose="02020603050405020304" pitchFamily="18" charset="0"/>
              </a:rPr>
              <a:t>]</a:t>
            </a:r>
          </a:p>
        </p:txBody>
      </p:sp>
      <p:sp>
        <p:nvSpPr>
          <p:cNvPr id="66" name="TextBox 65">
            <a:extLst>
              <a:ext uri="{FF2B5EF4-FFF2-40B4-BE49-F238E27FC236}">
                <a16:creationId xmlns:a16="http://schemas.microsoft.com/office/drawing/2014/main" id="{10156A28-543F-40D6-B3EA-A70556D672B6}"/>
              </a:ext>
            </a:extLst>
          </p:cNvPr>
          <p:cNvSpPr txBox="1"/>
          <p:nvPr/>
        </p:nvSpPr>
        <p:spPr>
          <a:xfrm>
            <a:off x="5373256" y="4174622"/>
            <a:ext cx="691508" cy="307777"/>
          </a:xfrm>
          <a:prstGeom prst="rect">
            <a:avLst/>
          </a:prstGeom>
          <a:noFill/>
        </p:spPr>
        <p:txBody>
          <a:bodyPr wrap="square" rtlCol="0">
            <a:spAutoFit/>
          </a:bodyPr>
          <a:lstStyle/>
          <a:p>
            <a:r>
              <a:rPr lang="en-IN" sz="1400" dirty="0">
                <a:solidFill>
                  <a:srgbClr val="00B050"/>
                </a:solidFill>
                <a:latin typeface="Times New Roman" panose="02020603050405020304" pitchFamily="18" charset="0"/>
                <a:cs typeface="Times New Roman" panose="02020603050405020304" pitchFamily="18" charset="0"/>
              </a:rPr>
              <a:t> A[3,4]</a:t>
            </a:r>
          </a:p>
        </p:txBody>
      </p:sp>
      <p:sp>
        <p:nvSpPr>
          <p:cNvPr id="70" name="TextBox 69">
            <a:extLst>
              <a:ext uri="{FF2B5EF4-FFF2-40B4-BE49-F238E27FC236}">
                <a16:creationId xmlns:a16="http://schemas.microsoft.com/office/drawing/2014/main" id="{50945DC1-E296-4166-BC89-C61BDA34F298}"/>
              </a:ext>
            </a:extLst>
          </p:cNvPr>
          <p:cNvSpPr txBox="1"/>
          <p:nvPr/>
        </p:nvSpPr>
        <p:spPr>
          <a:xfrm>
            <a:off x="9143732" y="4186433"/>
            <a:ext cx="683078" cy="307777"/>
          </a:xfrm>
          <a:prstGeom prst="rect">
            <a:avLst/>
          </a:prstGeom>
          <a:noFill/>
        </p:spPr>
        <p:txBody>
          <a:bodyPr wrap="square" rtlCol="0">
            <a:spAutoFit/>
          </a:bodyPr>
          <a:lstStyle/>
          <a:p>
            <a:r>
              <a:rPr lang="en-IN" sz="1400" dirty="0">
                <a:solidFill>
                  <a:srgbClr val="00B050"/>
                </a:solidFill>
                <a:latin typeface="Times New Roman" panose="02020603050405020304" pitchFamily="18" charset="0"/>
                <a:cs typeface="Times New Roman" panose="02020603050405020304" pitchFamily="18" charset="0"/>
              </a:rPr>
              <a:t>A[7,8]</a:t>
            </a:r>
          </a:p>
        </p:txBody>
      </p:sp>
      <p:sp>
        <p:nvSpPr>
          <p:cNvPr id="72" name="TextBox 71">
            <a:extLst>
              <a:ext uri="{FF2B5EF4-FFF2-40B4-BE49-F238E27FC236}">
                <a16:creationId xmlns:a16="http://schemas.microsoft.com/office/drawing/2014/main" id="{33344E17-6D15-460D-B092-1FFBE92E5EBE}"/>
              </a:ext>
            </a:extLst>
          </p:cNvPr>
          <p:cNvSpPr txBox="1"/>
          <p:nvPr/>
        </p:nvSpPr>
        <p:spPr>
          <a:xfrm>
            <a:off x="5996278" y="4132127"/>
            <a:ext cx="734919"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A[5, 6]</a:t>
            </a:r>
          </a:p>
        </p:txBody>
      </p:sp>
      <p:sp>
        <p:nvSpPr>
          <p:cNvPr id="74" name="TextBox 73">
            <a:extLst>
              <a:ext uri="{FF2B5EF4-FFF2-40B4-BE49-F238E27FC236}">
                <a16:creationId xmlns:a16="http://schemas.microsoft.com/office/drawing/2014/main" id="{86CFCCFB-CB06-42C0-B3DA-9D03BF0CCA8E}"/>
              </a:ext>
            </a:extLst>
          </p:cNvPr>
          <p:cNvSpPr txBox="1"/>
          <p:nvPr/>
        </p:nvSpPr>
        <p:spPr>
          <a:xfrm>
            <a:off x="1712473" y="5392551"/>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t>
            </a:r>
            <a:r>
              <a:rPr lang="en-IN" sz="1400" dirty="0">
                <a:solidFill>
                  <a:srgbClr val="FF0000"/>
                </a:solidFill>
                <a:latin typeface="Times New Roman" panose="02020603050405020304" pitchFamily="18" charset="0"/>
                <a:cs typeface="Times New Roman" panose="02020603050405020304" pitchFamily="18" charset="0"/>
              </a:rPr>
              <a:t>A[1,1]</a:t>
            </a:r>
          </a:p>
        </p:txBody>
      </p:sp>
      <p:sp>
        <p:nvSpPr>
          <p:cNvPr id="76" name="TextBox 75">
            <a:extLst>
              <a:ext uri="{FF2B5EF4-FFF2-40B4-BE49-F238E27FC236}">
                <a16:creationId xmlns:a16="http://schemas.microsoft.com/office/drawing/2014/main" id="{A59CB3F0-3970-41DA-9670-AF1FF4B83187}"/>
              </a:ext>
            </a:extLst>
          </p:cNvPr>
          <p:cNvSpPr txBox="1"/>
          <p:nvPr/>
        </p:nvSpPr>
        <p:spPr>
          <a:xfrm>
            <a:off x="2913187" y="5381974"/>
            <a:ext cx="731421" cy="307777"/>
          </a:xfrm>
          <a:prstGeom prst="rect">
            <a:avLst/>
          </a:prstGeom>
          <a:noFill/>
        </p:spPr>
        <p:txBody>
          <a:bodyPr wrap="square" rtlCol="0">
            <a:spAutoFit/>
          </a:bodyPr>
          <a:lstStyle/>
          <a:p>
            <a:r>
              <a:rPr lang="en-IN" sz="1400" dirty="0">
                <a:solidFill>
                  <a:srgbClr val="00B050"/>
                </a:solidFill>
                <a:latin typeface="Times New Roman" panose="02020603050405020304" pitchFamily="18" charset="0"/>
                <a:cs typeface="Times New Roman" panose="02020603050405020304" pitchFamily="18" charset="0"/>
              </a:rPr>
              <a:t> A[2,2]</a:t>
            </a:r>
          </a:p>
        </p:txBody>
      </p:sp>
      <p:graphicFrame>
        <p:nvGraphicFramePr>
          <p:cNvPr id="77" name="Table 77">
            <a:extLst>
              <a:ext uri="{FF2B5EF4-FFF2-40B4-BE49-F238E27FC236}">
                <a16:creationId xmlns:a16="http://schemas.microsoft.com/office/drawing/2014/main" id="{3A05AF65-AAFE-4E39-949F-0C4B1FFC7A63}"/>
              </a:ext>
            </a:extLst>
          </p:cNvPr>
          <p:cNvGraphicFramePr>
            <a:graphicFrameLocks noGrp="1"/>
          </p:cNvGraphicFramePr>
          <p:nvPr>
            <p:extLst>
              <p:ext uri="{D42A27DB-BD31-4B8C-83A1-F6EECF244321}">
                <p14:modId xmlns:p14="http://schemas.microsoft.com/office/powerpoint/2010/main" val="411829962"/>
              </p:ext>
            </p:extLst>
          </p:nvPr>
        </p:nvGraphicFramePr>
        <p:xfrm>
          <a:off x="2423591" y="5398577"/>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 </a:t>
                      </a:r>
                      <a:r>
                        <a:rPr lang="en-IN" b="0" dirty="0">
                          <a:solidFill>
                            <a:srgbClr val="FF0000"/>
                          </a:solidFill>
                          <a:latin typeface="Times New Roman" panose="02020603050405020304" pitchFamily="18" charset="0"/>
                          <a:cs typeface="Times New Roman" panose="02020603050405020304" pitchFamily="18" charset="0"/>
                        </a:rPr>
                        <a:t>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79" name="Table 77">
            <a:extLst>
              <a:ext uri="{FF2B5EF4-FFF2-40B4-BE49-F238E27FC236}">
                <a16:creationId xmlns:a16="http://schemas.microsoft.com/office/drawing/2014/main" id="{8107A693-77AA-4E04-A9F4-20E772D4CA0A}"/>
              </a:ext>
            </a:extLst>
          </p:cNvPr>
          <p:cNvGraphicFramePr>
            <a:graphicFrameLocks noGrp="1"/>
          </p:cNvGraphicFramePr>
          <p:nvPr>
            <p:extLst>
              <p:ext uri="{D42A27DB-BD31-4B8C-83A1-F6EECF244321}">
                <p14:modId xmlns:p14="http://schemas.microsoft.com/office/powerpoint/2010/main" val="1605615100"/>
              </p:ext>
            </p:extLst>
          </p:nvPr>
        </p:nvGraphicFramePr>
        <p:xfrm>
          <a:off x="3589500" y="5393564"/>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b="0" dirty="0">
                          <a:solidFill>
                            <a:srgbClr val="00B050"/>
                          </a:solidFill>
                          <a:latin typeface="Times New Roman" panose="02020603050405020304" pitchFamily="18" charset="0"/>
                          <a:cs typeface="Times New Roman" panose="02020603050405020304" pitchFamily="18" charset="0"/>
                        </a:rPr>
                        <a:t> 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81" name="Table 77">
            <a:extLst>
              <a:ext uri="{FF2B5EF4-FFF2-40B4-BE49-F238E27FC236}">
                <a16:creationId xmlns:a16="http://schemas.microsoft.com/office/drawing/2014/main" id="{9AF1C4C3-D558-4879-85B8-0DE1AF280CB2}"/>
              </a:ext>
            </a:extLst>
          </p:cNvPr>
          <p:cNvGraphicFramePr>
            <a:graphicFrameLocks noGrp="1"/>
          </p:cNvGraphicFramePr>
          <p:nvPr>
            <p:extLst>
              <p:ext uri="{D42A27DB-BD31-4B8C-83A1-F6EECF244321}">
                <p14:modId xmlns:p14="http://schemas.microsoft.com/office/powerpoint/2010/main" val="4273773382"/>
              </p:ext>
            </p:extLst>
          </p:nvPr>
        </p:nvGraphicFramePr>
        <p:xfrm>
          <a:off x="8386756" y="5437318"/>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sz="1600" b="0" dirty="0">
                          <a:solidFill>
                            <a:srgbClr val="FF0000"/>
                          </a:solidFill>
                          <a:latin typeface="Times New Roman" panose="02020603050405020304" pitchFamily="18" charset="0"/>
                          <a:cs typeface="Times New Roman" panose="02020603050405020304" pitchFamily="18" charset="0"/>
                        </a:rPr>
                        <a:t>98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83" name="Table 77">
            <a:extLst>
              <a:ext uri="{FF2B5EF4-FFF2-40B4-BE49-F238E27FC236}">
                <a16:creationId xmlns:a16="http://schemas.microsoft.com/office/drawing/2014/main" id="{B5C3D72B-28E5-4263-925C-898D83E65033}"/>
              </a:ext>
            </a:extLst>
          </p:cNvPr>
          <p:cNvGraphicFramePr>
            <a:graphicFrameLocks noGrp="1"/>
          </p:cNvGraphicFramePr>
          <p:nvPr>
            <p:extLst>
              <p:ext uri="{D42A27DB-BD31-4B8C-83A1-F6EECF244321}">
                <p14:modId xmlns:p14="http://schemas.microsoft.com/office/powerpoint/2010/main" val="3736104838"/>
              </p:ext>
            </p:extLst>
          </p:nvPr>
        </p:nvGraphicFramePr>
        <p:xfrm>
          <a:off x="9248016" y="5400651"/>
          <a:ext cx="405083" cy="33528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17325">
                <a:tc>
                  <a:txBody>
                    <a:bodyPr/>
                    <a:lstStyle/>
                    <a:p>
                      <a:r>
                        <a:rPr lang="en-IN" sz="1600" b="0" dirty="0">
                          <a:solidFill>
                            <a:srgbClr val="00B050"/>
                          </a:solidFill>
                          <a:latin typeface="Times New Roman" panose="02020603050405020304" pitchFamily="18" charset="0"/>
                          <a:cs typeface="Times New Roman" panose="02020603050405020304" pitchFamily="18" charset="0"/>
                        </a:rPr>
                        <a:t>23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85" name="Table 77">
            <a:extLst>
              <a:ext uri="{FF2B5EF4-FFF2-40B4-BE49-F238E27FC236}">
                <a16:creationId xmlns:a16="http://schemas.microsoft.com/office/drawing/2014/main" id="{B3D211ED-0509-49E4-9C2B-A76527B8D1CA}"/>
              </a:ext>
            </a:extLst>
          </p:cNvPr>
          <p:cNvGraphicFramePr>
            <a:graphicFrameLocks noGrp="1"/>
          </p:cNvGraphicFramePr>
          <p:nvPr>
            <p:extLst>
              <p:ext uri="{D42A27DB-BD31-4B8C-83A1-F6EECF244321}">
                <p14:modId xmlns:p14="http://schemas.microsoft.com/office/powerpoint/2010/main" val="2353575789"/>
              </p:ext>
            </p:extLst>
          </p:nvPr>
        </p:nvGraphicFramePr>
        <p:xfrm>
          <a:off x="7486543" y="5385465"/>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sz="1600" b="0" dirty="0">
                          <a:solidFill>
                            <a:srgbClr val="00B050"/>
                          </a:solidFill>
                          <a:latin typeface="Times New Roman" panose="02020603050405020304" pitchFamily="18" charset="0"/>
                          <a:cs typeface="Times New Roman" panose="02020603050405020304" pitchFamily="18" charset="0"/>
                        </a:rPr>
                        <a:t> 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87" name="Table 77">
            <a:extLst>
              <a:ext uri="{FF2B5EF4-FFF2-40B4-BE49-F238E27FC236}">
                <a16:creationId xmlns:a16="http://schemas.microsoft.com/office/drawing/2014/main" id="{DC300D34-BFB5-4C36-A532-4BF0730A714C}"/>
              </a:ext>
            </a:extLst>
          </p:cNvPr>
          <p:cNvGraphicFramePr>
            <a:graphicFrameLocks noGrp="1"/>
          </p:cNvGraphicFramePr>
          <p:nvPr>
            <p:extLst>
              <p:ext uri="{D42A27DB-BD31-4B8C-83A1-F6EECF244321}">
                <p14:modId xmlns:p14="http://schemas.microsoft.com/office/powerpoint/2010/main" val="4048805728"/>
              </p:ext>
            </p:extLst>
          </p:nvPr>
        </p:nvGraphicFramePr>
        <p:xfrm>
          <a:off x="6553280" y="5444284"/>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sz="1600" b="0" dirty="0">
                          <a:solidFill>
                            <a:srgbClr val="FF0000"/>
                          </a:solidFill>
                          <a:latin typeface="Times New Roman" panose="02020603050405020304" pitchFamily="18" charset="0"/>
                          <a:cs typeface="Times New Roman" panose="02020603050405020304" pitchFamily="18" charset="0"/>
                        </a:rPr>
                        <a:t>34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89" name="Table 77">
            <a:extLst>
              <a:ext uri="{FF2B5EF4-FFF2-40B4-BE49-F238E27FC236}">
                <a16:creationId xmlns:a16="http://schemas.microsoft.com/office/drawing/2014/main" id="{00DFBEF2-9C3C-4435-BE5A-F817DC244906}"/>
              </a:ext>
            </a:extLst>
          </p:cNvPr>
          <p:cNvGraphicFramePr>
            <a:graphicFrameLocks noGrp="1"/>
          </p:cNvGraphicFramePr>
          <p:nvPr>
            <p:extLst>
              <p:ext uri="{D42A27DB-BD31-4B8C-83A1-F6EECF244321}">
                <p14:modId xmlns:p14="http://schemas.microsoft.com/office/powerpoint/2010/main" val="1463188653"/>
              </p:ext>
            </p:extLst>
          </p:nvPr>
        </p:nvGraphicFramePr>
        <p:xfrm>
          <a:off x="4378506" y="5368803"/>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sz="1600" b="0" dirty="0">
                          <a:solidFill>
                            <a:srgbClr val="FF0000"/>
                          </a:solidFill>
                          <a:latin typeface="Times New Roman" panose="02020603050405020304" pitchFamily="18" charset="0"/>
                          <a:cs typeface="Times New Roman" panose="02020603050405020304" pitchFamily="18" charset="0"/>
                        </a:rPr>
                        <a:t>56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91" name="Table 77">
            <a:extLst>
              <a:ext uri="{FF2B5EF4-FFF2-40B4-BE49-F238E27FC236}">
                <a16:creationId xmlns:a16="http://schemas.microsoft.com/office/drawing/2014/main" id="{A9D18B0C-E815-4C9F-BF4D-91B0C9ACFADC}"/>
              </a:ext>
            </a:extLst>
          </p:cNvPr>
          <p:cNvGraphicFramePr>
            <a:graphicFrameLocks noGrp="1"/>
          </p:cNvGraphicFramePr>
          <p:nvPr>
            <p:extLst>
              <p:ext uri="{D42A27DB-BD31-4B8C-83A1-F6EECF244321}">
                <p14:modId xmlns:p14="http://schemas.microsoft.com/office/powerpoint/2010/main" val="2575276342"/>
              </p:ext>
            </p:extLst>
          </p:nvPr>
        </p:nvGraphicFramePr>
        <p:xfrm>
          <a:off x="5322559" y="5329488"/>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b="0" dirty="0">
                          <a:solidFill>
                            <a:srgbClr val="00B050"/>
                          </a:solidFill>
                          <a:latin typeface="Times New Roman" panose="02020603050405020304" pitchFamily="18" charset="0"/>
                          <a:cs typeface="Times New Roman" panose="02020603050405020304" pitchFamily="18" charset="0"/>
                        </a:rPr>
                        <a:t> 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sp>
        <p:nvSpPr>
          <p:cNvPr id="93" name="TextBox 92">
            <a:extLst>
              <a:ext uri="{FF2B5EF4-FFF2-40B4-BE49-F238E27FC236}">
                <a16:creationId xmlns:a16="http://schemas.microsoft.com/office/drawing/2014/main" id="{A62461D5-8F0B-4FF1-95BF-8652EEF9BA7E}"/>
              </a:ext>
            </a:extLst>
          </p:cNvPr>
          <p:cNvSpPr txBox="1"/>
          <p:nvPr/>
        </p:nvSpPr>
        <p:spPr>
          <a:xfrm>
            <a:off x="5623630" y="5240780"/>
            <a:ext cx="731421" cy="307777"/>
          </a:xfrm>
          <a:prstGeom prst="rect">
            <a:avLst/>
          </a:prstGeom>
          <a:noFill/>
        </p:spPr>
        <p:txBody>
          <a:bodyPr wrap="square" rtlCol="0">
            <a:spAutoFit/>
          </a:bodyPr>
          <a:lstStyle/>
          <a:p>
            <a:r>
              <a:rPr lang="en-IN" sz="1400" dirty="0">
                <a:solidFill>
                  <a:srgbClr val="00B050"/>
                </a:solidFill>
                <a:latin typeface="Times New Roman" panose="02020603050405020304" pitchFamily="18" charset="0"/>
                <a:cs typeface="Times New Roman" panose="02020603050405020304" pitchFamily="18" charset="0"/>
              </a:rPr>
              <a:t> A[4,4]</a:t>
            </a:r>
          </a:p>
        </p:txBody>
      </p:sp>
      <p:sp>
        <p:nvSpPr>
          <p:cNvPr id="95" name="TextBox 94">
            <a:extLst>
              <a:ext uri="{FF2B5EF4-FFF2-40B4-BE49-F238E27FC236}">
                <a16:creationId xmlns:a16="http://schemas.microsoft.com/office/drawing/2014/main" id="{33D5C0E0-79DE-4E8F-BA42-0578EFC8459C}"/>
              </a:ext>
            </a:extLst>
          </p:cNvPr>
          <p:cNvSpPr txBox="1"/>
          <p:nvPr/>
        </p:nvSpPr>
        <p:spPr>
          <a:xfrm>
            <a:off x="3862200" y="5357365"/>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t>
            </a:r>
            <a:r>
              <a:rPr lang="en-IN" sz="1200" dirty="0">
                <a:solidFill>
                  <a:srgbClr val="FF0000"/>
                </a:solidFill>
                <a:latin typeface="Times New Roman" panose="02020603050405020304" pitchFamily="18" charset="0"/>
                <a:cs typeface="Times New Roman" panose="02020603050405020304" pitchFamily="18" charset="0"/>
              </a:rPr>
              <a:t>A[3,3]</a:t>
            </a:r>
          </a:p>
        </p:txBody>
      </p:sp>
      <p:sp>
        <p:nvSpPr>
          <p:cNvPr id="97" name="TextBox 96">
            <a:extLst>
              <a:ext uri="{FF2B5EF4-FFF2-40B4-BE49-F238E27FC236}">
                <a16:creationId xmlns:a16="http://schemas.microsoft.com/office/drawing/2014/main" id="{C8C75F6B-FB92-4DA4-A08F-405278959CBC}"/>
              </a:ext>
            </a:extLst>
          </p:cNvPr>
          <p:cNvSpPr txBox="1"/>
          <p:nvPr/>
        </p:nvSpPr>
        <p:spPr>
          <a:xfrm>
            <a:off x="7859056" y="5444284"/>
            <a:ext cx="683025" cy="276999"/>
          </a:xfrm>
          <a:prstGeom prst="rect">
            <a:avLst/>
          </a:prstGeom>
          <a:noFill/>
        </p:spPr>
        <p:txBody>
          <a:bodyPr wrap="square" rtlCol="0">
            <a:spAutoFit/>
          </a:bodyPr>
          <a:lstStyle/>
          <a:p>
            <a:r>
              <a:rPr lang="en-IN" sz="1200" dirty="0">
                <a:solidFill>
                  <a:srgbClr val="FF0000"/>
                </a:solidFill>
                <a:latin typeface="Times New Roman" panose="02020603050405020304" pitchFamily="18" charset="0"/>
                <a:cs typeface="Times New Roman" panose="02020603050405020304" pitchFamily="18" charset="0"/>
              </a:rPr>
              <a:t> A[7,7]</a:t>
            </a:r>
          </a:p>
        </p:txBody>
      </p:sp>
      <p:sp>
        <p:nvSpPr>
          <p:cNvPr id="99" name="TextBox 98">
            <a:extLst>
              <a:ext uri="{FF2B5EF4-FFF2-40B4-BE49-F238E27FC236}">
                <a16:creationId xmlns:a16="http://schemas.microsoft.com/office/drawing/2014/main" id="{3722693C-ED65-49BF-B12A-DC0105E016FD}"/>
              </a:ext>
            </a:extLst>
          </p:cNvPr>
          <p:cNvSpPr txBox="1"/>
          <p:nvPr/>
        </p:nvSpPr>
        <p:spPr>
          <a:xfrm>
            <a:off x="6889712" y="5392551"/>
            <a:ext cx="731421" cy="307777"/>
          </a:xfrm>
          <a:prstGeom prst="rect">
            <a:avLst/>
          </a:prstGeom>
          <a:noFill/>
        </p:spPr>
        <p:txBody>
          <a:bodyPr wrap="square" rtlCol="0">
            <a:spAutoFit/>
          </a:bodyPr>
          <a:lstStyle/>
          <a:p>
            <a:r>
              <a:rPr lang="en-IN" sz="1400" dirty="0">
                <a:solidFill>
                  <a:srgbClr val="00B050"/>
                </a:solidFill>
                <a:latin typeface="Times New Roman" panose="02020603050405020304" pitchFamily="18" charset="0"/>
                <a:cs typeface="Times New Roman" panose="02020603050405020304" pitchFamily="18" charset="0"/>
              </a:rPr>
              <a:t> A[6,6]</a:t>
            </a:r>
          </a:p>
        </p:txBody>
      </p:sp>
      <p:sp>
        <p:nvSpPr>
          <p:cNvPr id="101" name="TextBox 100">
            <a:extLst>
              <a:ext uri="{FF2B5EF4-FFF2-40B4-BE49-F238E27FC236}">
                <a16:creationId xmlns:a16="http://schemas.microsoft.com/office/drawing/2014/main" id="{3BB7C1F8-DF4F-40E8-9234-F995468D7964}"/>
              </a:ext>
            </a:extLst>
          </p:cNvPr>
          <p:cNvSpPr txBox="1"/>
          <p:nvPr/>
        </p:nvSpPr>
        <p:spPr>
          <a:xfrm>
            <a:off x="5950195" y="5434741"/>
            <a:ext cx="731421"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A[5,5]</a:t>
            </a:r>
          </a:p>
        </p:txBody>
      </p:sp>
      <p:sp>
        <p:nvSpPr>
          <p:cNvPr id="103" name="TextBox 102">
            <a:extLst>
              <a:ext uri="{FF2B5EF4-FFF2-40B4-BE49-F238E27FC236}">
                <a16:creationId xmlns:a16="http://schemas.microsoft.com/office/drawing/2014/main" id="{98318FE6-50E8-4FAF-B712-9A9BEFDCF7BA}"/>
              </a:ext>
            </a:extLst>
          </p:cNvPr>
          <p:cNvSpPr txBox="1"/>
          <p:nvPr/>
        </p:nvSpPr>
        <p:spPr>
          <a:xfrm>
            <a:off x="9671671" y="5392551"/>
            <a:ext cx="731421" cy="307777"/>
          </a:xfrm>
          <a:prstGeom prst="rect">
            <a:avLst/>
          </a:prstGeom>
          <a:noFill/>
        </p:spPr>
        <p:txBody>
          <a:bodyPr wrap="square" rtlCol="0">
            <a:spAutoFit/>
          </a:bodyPr>
          <a:lstStyle/>
          <a:p>
            <a:r>
              <a:rPr lang="en-IN" sz="1400" dirty="0">
                <a:solidFill>
                  <a:srgbClr val="00B050"/>
                </a:solidFill>
                <a:latin typeface="Times New Roman" panose="02020603050405020304" pitchFamily="18" charset="0"/>
                <a:cs typeface="Times New Roman" panose="02020603050405020304" pitchFamily="18" charset="0"/>
              </a:rPr>
              <a:t> A[8,8]</a:t>
            </a:r>
          </a:p>
        </p:txBody>
      </p:sp>
    </p:spTree>
    <p:extLst>
      <p:ext uri="{BB962C8B-B14F-4D97-AF65-F5344CB8AC3E}">
        <p14:creationId xmlns:p14="http://schemas.microsoft.com/office/powerpoint/2010/main" val="361737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down)">
                                      <p:cBhvr>
                                        <p:cTn id="25" dur="500"/>
                                        <p:tgtEl>
                                          <p:spTgt spid="37"/>
                                        </p:tgtEl>
                                      </p:cBhvr>
                                    </p:animEffect>
                                  </p:childTnLst>
                                </p:cTn>
                              </p:par>
                              <p:par>
                                <p:cTn id="26" presetID="22" presetClass="entr" presetSubtype="4"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down)">
                                      <p:cBhvr>
                                        <p:cTn id="31" dur="500"/>
                                        <p:tgtEl>
                                          <p:spTgt spid="31"/>
                                        </p:tgtEl>
                                      </p:cBhvr>
                                    </p:animEffect>
                                  </p:childTnLst>
                                </p:cTn>
                              </p:par>
                              <p:par>
                                <p:cTn id="32" presetID="22" presetClass="entr" presetSubtype="4"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wipe(down)">
                                      <p:cBhvr>
                                        <p:cTn id="45" dur="500"/>
                                        <p:tgtEl>
                                          <p:spTgt spid="64"/>
                                        </p:tgtEl>
                                      </p:cBhvr>
                                    </p:animEffect>
                                  </p:childTnLst>
                                </p:cTn>
                              </p:par>
                              <p:par>
                                <p:cTn id="46" presetID="22" presetClass="entr" presetSubtype="4"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down)">
                                      <p:cBhvr>
                                        <p:cTn id="48" dur="500"/>
                                        <p:tgtEl>
                                          <p:spTgt spid="41"/>
                                        </p:tgtEl>
                                      </p:cBhvr>
                                    </p:animEffect>
                                  </p:childTnLst>
                                </p:cTn>
                              </p:par>
                              <p:par>
                                <p:cTn id="49" presetID="22" presetClass="entr" presetSubtype="4"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down)">
                                      <p:cBhvr>
                                        <p:cTn id="54" dur="500"/>
                                        <p:tgtEl>
                                          <p:spTgt spid="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500"/>
                                        <p:tgtEl>
                                          <p:spTgt spid="38"/>
                                        </p:tgtEl>
                                      </p:cBhvr>
                                    </p:animEffect>
                                  </p:childTnLst>
                                </p:cTn>
                              </p:par>
                              <p:par>
                                <p:cTn id="60" presetID="22" presetClass="entr" presetSubtype="4"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down)">
                                      <p:cBhvr>
                                        <p:cTn id="65" dur="500"/>
                                        <p:tgtEl>
                                          <p:spTgt spid="72"/>
                                        </p:tgtEl>
                                      </p:cBhvr>
                                    </p:animEffect>
                                  </p:childTnLst>
                                </p:cTn>
                              </p:par>
                              <p:par>
                                <p:cTn id="66" presetID="22" presetClass="entr" presetSubtype="4" fill="hold"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wipe(down)">
                                      <p:cBhvr>
                                        <p:cTn id="71" dur="500"/>
                                        <p:tgtEl>
                                          <p:spTgt spid="7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wipe(down)">
                                      <p:cBhvr>
                                        <p:cTn id="76" dur="500"/>
                                        <p:tgtEl>
                                          <p:spTgt spid="51"/>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down)">
                                      <p:cBhvr>
                                        <p:cTn id="79" dur="500"/>
                                        <p:tgtEl>
                                          <p:spTgt spid="74"/>
                                        </p:tgtEl>
                                      </p:cBhvr>
                                    </p:animEffect>
                                  </p:childTnLst>
                                </p:cTn>
                              </p:par>
                              <p:par>
                                <p:cTn id="80" presetID="22" presetClass="entr" presetSubtype="4"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Effect transition="in" filter="wipe(down)">
                                      <p:cBhvr>
                                        <p:cTn id="82" dur="500"/>
                                        <p:tgtEl>
                                          <p:spTgt spid="77"/>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wipe(down)">
                                      <p:cBhvr>
                                        <p:cTn id="85" dur="500"/>
                                        <p:tgtEl>
                                          <p:spTgt spid="76"/>
                                        </p:tgtEl>
                                      </p:cBhvr>
                                    </p:animEffect>
                                  </p:childTnLst>
                                </p:cTn>
                              </p:par>
                              <p:par>
                                <p:cTn id="86" presetID="22" presetClass="entr" presetSubtype="4" fill="hold" nodeType="with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wipe(down)">
                                      <p:cBhvr>
                                        <p:cTn id="88" dur="500"/>
                                        <p:tgtEl>
                                          <p:spTgt spid="7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wipe(down)">
                                      <p:cBhvr>
                                        <p:cTn id="93" dur="500"/>
                                        <p:tgtEl>
                                          <p:spTgt spid="95"/>
                                        </p:tgtEl>
                                      </p:cBhvr>
                                    </p:animEffect>
                                  </p:childTnLst>
                                </p:cTn>
                              </p:par>
                              <p:par>
                                <p:cTn id="94" presetID="22" presetClass="entr" presetSubtype="4" fill="hold" nodeType="with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wipe(down)">
                                      <p:cBhvr>
                                        <p:cTn id="96" dur="500"/>
                                        <p:tgtEl>
                                          <p:spTgt spid="89"/>
                                        </p:tgtEl>
                                      </p:cBhvr>
                                    </p:animEffect>
                                  </p:childTnLst>
                                </p:cTn>
                              </p:par>
                              <p:par>
                                <p:cTn id="97" presetID="22" presetClass="entr" presetSubtype="4"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wipe(down)">
                                      <p:cBhvr>
                                        <p:cTn id="99" dur="500"/>
                                        <p:tgtEl>
                                          <p:spTgt spid="54"/>
                                        </p:tgtEl>
                                      </p:cBhvr>
                                    </p:animEffect>
                                  </p:childTnLst>
                                </p:cTn>
                              </p:par>
                              <p:par>
                                <p:cTn id="100" presetID="22" presetClass="entr" presetSubtype="4" fill="hold" nodeType="with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wipe(down)">
                                      <p:cBhvr>
                                        <p:cTn id="102" dur="500"/>
                                        <p:tgtEl>
                                          <p:spTgt spid="91"/>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animEffect transition="in" filter="wipe(down)">
                                      <p:cBhvr>
                                        <p:cTn id="105" dur="500"/>
                                        <p:tgtEl>
                                          <p:spTgt spid="9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wipe(down)">
                                      <p:cBhvr>
                                        <p:cTn id="110" dur="500"/>
                                        <p:tgtEl>
                                          <p:spTgt spid="60"/>
                                        </p:tgtEl>
                                      </p:cBhvr>
                                    </p:animEffect>
                                  </p:childTnLst>
                                </p:cTn>
                              </p:par>
                              <p:par>
                                <p:cTn id="111" presetID="22" presetClass="entr" presetSubtype="4"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animEffect transition="in" filter="wipe(down)">
                                      <p:cBhvr>
                                        <p:cTn id="113" dur="500"/>
                                        <p:tgtEl>
                                          <p:spTgt spid="87"/>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101"/>
                                        </p:tgtEl>
                                        <p:attrNameLst>
                                          <p:attrName>style.visibility</p:attrName>
                                        </p:attrNameLst>
                                      </p:cBhvr>
                                      <p:to>
                                        <p:strVal val="visible"/>
                                      </p:to>
                                    </p:set>
                                    <p:animEffect transition="in" filter="wipe(down)">
                                      <p:cBhvr>
                                        <p:cTn id="116" dur="500"/>
                                        <p:tgtEl>
                                          <p:spTgt spid="101"/>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99"/>
                                        </p:tgtEl>
                                        <p:attrNameLst>
                                          <p:attrName>style.visibility</p:attrName>
                                        </p:attrNameLst>
                                      </p:cBhvr>
                                      <p:to>
                                        <p:strVal val="visible"/>
                                      </p:to>
                                    </p:set>
                                    <p:animEffect transition="in" filter="wipe(down)">
                                      <p:cBhvr>
                                        <p:cTn id="119" dur="500"/>
                                        <p:tgtEl>
                                          <p:spTgt spid="99"/>
                                        </p:tgtEl>
                                      </p:cBhvr>
                                    </p:animEffect>
                                  </p:childTnLst>
                                </p:cTn>
                              </p:par>
                              <p:par>
                                <p:cTn id="120" presetID="22" presetClass="entr" presetSubtype="4" fill="hold" nodeType="withEffect">
                                  <p:stCondLst>
                                    <p:cond delay="0"/>
                                  </p:stCondLst>
                                  <p:childTnLst>
                                    <p:set>
                                      <p:cBhvr>
                                        <p:cTn id="121" dur="1" fill="hold">
                                          <p:stCondLst>
                                            <p:cond delay="0"/>
                                          </p:stCondLst>
                                        </p:cTn>
                                        <p:tgtEl>
                                          <p:spTgt spid="85"/>
                                        </p:tgtEl>
                                        <p:attrNameLst>
                                          <p:attrName>style.visibility</p:attrName>
                                        </p:attrNameLst>
                                      </p:cBhvr>
                                      <p:to>
                                        <p:strVal val="visible"/>
                                      </p:to>
                                    </p:set>
                                    <p:animEffect transition="in" filter="wipe(down)">
                                      <p:cBhvr>
                                        <p:cTn id="122" dur="500"/>
                                        <p:tgtEl>
                                          <p:spTgt spid="8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wipe(down)">
                                      <p:cBhvr>
                                        <p:cTn id="127" dur="500"/>
                                        <p:tgtEl>
                                          <p:spTgt spid="57"/>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97"/>
                                        </p:tgtEl>
                                        <p:attrNameLst>
                                          <p:attrName>style.visibility</p:attrName>
                                        </p:attrNameLst>
                                      </p:cBhvr>
                                      <p:to>
                                        <p:strVal val="visible"/>
                                      </p:to>
                                    </p:set>
                                    <p:animEffect transition="in" filter="wipe(down)">
                                      <p:cBhvr>
                                        <p:cTn id="130" dur="500"/>
                                        <p:tgtEl>
                                          <p:spTgt spid="97"/>
                                        </p:tgtEl>
                                      </p:cBhvr>
                                    </p:animEffect>
                                  </p:childTnLst>
                                </p:cTn>
                              </p:par>
                              <p:par>
                                <p:cTn id="131" presetID="22" presetClass="entr" presetSubtype="4" fill="hold" nodeType="withEffect">
                                  <p:stCondLst>
                                    <p:cond delay="0"/>
                                  </p:stCondLst>
                                  <p:childTnLst>
                                    <p:set>
                                      <p:cBhvr>
                                        <p:cTn id="132" dur="1" fill="hold">
                                          <p:stCondLst>
                                            <p:cond delay="0"/>
                                          </p:stCondLst>
                                        </p:cTn>
                                        <p:tgtEl>
                                          <p:spTgt spid="81"/>
                                        </p:tgtEl>
                                        <p:attrNameLst>
                                          <p:attrName>style.visibility</p:attrName>
                                        </p:attrNameLst>
                                      </p:cBhvr>
                                      <p:to>
                                        <p:strVal val="visible"/>
                                      </p:to>
                                    </p:set>
                                    <p:animEffect transition="in" filter="wipe(down)">
                                      <p:cBhvr>
                                        <p:cTn id="133" dur="500"/>
                                        <p:tgtEl>
                                          <p:spTgt spid="81"/>
                                        </p:tgtEl>
                                      </p:cBhvr>
                                    </p:animEffect>
                                  </p:childTnLst>
                                </p:cTn>
                              </p:par>
                              <p:par>
                                <p:cTn id="134" presetID="22" presetClass="entr" presetSubtype="4" fill="hold" nodeType="withEffect">
                                  <p:stCondLst>
                                    <p:cond delay="0"/>
                                  </p:stCondLst>
                                  <p:childTnLst>
                                    <p:set>
                                      <p:cBhvr>
                                        <p:cTn id="135" dur="1" fill="hold">
                                          <p:stCondLst>
                                            <p:cond delay="0"/>
                                          </p:stCondLst>
                                        </p:cTn>
                                        <p:tgtEl>
                                          <p:spTgt spid="83"/>
                                        </p:tgtEl>
                                        <p:attrNameLst>
                                          <p:attrName>style.visibility</p:attrName>
                                        </p:attrNameLst>
                                      </p:cBhvr>
                                      <p:to>
                                        <p:strVal val="visible"/>
                                      </p:to>
                                    </p:set>
                                    <p:animEffect transition="in" filter="wipe(down)">
                                      <p:cBhvr>
                                        <p:cTn id="136" dur="500"/>
                                        <p:tgtEl>
                                          <p:spTgt spid="83"/>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03"/>
                                        </p:tgtEl>
                                        <p:attrNameLst>
                                          <p:attrName>style.visibility</p:attrName>
                                        </p:attrNameLst>
                                      </p:cBhvr>
                                      <p:to>
                                        <p:strVal val="visible"/>
                                      </p:to>
                                    </p:set>
                                    <p:animEffect transition="in" filter="wipe(down)">
                                      <p:cBhvr>
                                        <p:cTn id="13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3" grpId="0"/>
      <p:bldP spid="64" grpId="0"/>
      <p:bldP spid="66" grpId="0"/>
      <p:bldP spid="70" grpId="0"/>
      <p:bldP spid="72" grpId="0"/>
      <p:bldP spid="74" grpId="0"/>
      <p:bldP spid="76" grpId="0"/>
      <p:bldP spid="93" grpId="0"/>
      <p:bldP spid="95" grpId="0"/>
      <p:bldP spid="97" grpId="0"/>
      <p:bldP spid="99" grpId="0"/>
      <p:bldP spid="101" grpId="0"/>
      <p:bldP spid="10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157508"/>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483156" y="1083404"/>
            <a:ext cx="10897081" cy="5140114"/>
          </a:xfrm>
        </p:spPr>
        <p:txBody>
          <a:bodyPr>
            <a:normAutofit/>
          </a:bodyPr>
          <a:lstStyle/>
          <a:p>
            <a:pPr marL="0" indent="0" algn="just">
              <a:lnSpc>
                <a:spcPct val="150000"/>
              </a:lnSpc>
              <a:buNone/>
            </a:pPr>
            <a:endParaRPr lang="en-US" sz="2400" i="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a:xfrm>
            <a:off x="4038600" y="6392272"/>
            <a:ext cx="4114800" cy="365125"/>
          </a:xfrm>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67</a:t>
            </a:fld>
            <a:endParaRPr lang="en-IN"/>
          </a:p>
        </p:txBody>
      </p:sp>
      <p:sp>
        <p:nvSpPr>
          <p:cNvPr id="7" name="TextBox 6">
            <a:extLst>
              <a:ext uri="{FF2B5EF4-FFF2-40B4-BE49-F238E27FC236}">
                <a16:creationId xmlns:a16="http://schemas.microsoft.com/office/drawing/2014/main" id="{DBB2C015-9F9D-4B8E-886B-53F0C5ECF7DB}"/>
              </a:ext>
            </a:extLst>
          </p:cNvPr>
          <p:cNvSpPr txBox="1"/>
          <p:nvPr/>
        </p:nvSpPr>
        <p:spPr>
          <a:xfrm>
            <a:off x="601918" y="707521"/>
            <a:ext cx="11106925" cy="458074"/>
          </a:xfrm>
          <a:prstGeom prst="rect">
            <a:avLst/>
          </a:prstGeom>
          <a:noFill/>
        </p:spPr>
        <p:txBody>
          <a:bodyPr wrap="square">
            <a:spAutoFit/>
          </a:bodyPr>
          <a:lstStyle/>
          <a:p>
            <a:pPr marL="0" indent="0">
              <a:lnSpc>
                <a:spcPct val="150000"/>
              </a:lnSpc>
              <a:buNone/>
            </a:pPr>
            <a:r>
              <a:rPr lang="en-US" sz="1800" dirty="0">
                <a:solidFill>
                  <a:srgbClr val="7030A0"/>
                </a:solidFill>
                <a:latin typeface="Times New Roman" panose="02020603050405020304" pitchFamily="18" charset="0"/>
                <a:cs typeface="Times New Roman" panose="02020603050405020304" pitchFamily="18" charset="0"/>
              </a:rPr>
              <a:t>2. Recursively sort each sub list and </a:t>
            </a:r>
            <a:r>
              <a:rPr lang="en-US" sz="1800" dirty="0">
                <a:solidFill>
                  <a:srgbClr val="FF0000"/>
                </a:solidFill>
                <a:latin typeface="Times New Roman" panose="02020603050405020304" pitchFamily="18" charset="0"/>
                <a:cs typeface="Times New Roman" panose="02020603050405020304" pitchFamily="18" charset="0"/>
              </a:rPr>
              <a:t>Merge the two sorted sub lists (From bottom to top).</a:t>
            </a:r>
          </a:p>
        </p:txBody>
      </p:sp>
      <p:sp>
        <p:nvSpPr>
          <p:cNvPr id="9" name="TextBox 8">
            <a:extLst>
              <a:ext uri="{FF2B5EF4-FFF2-40B4-BE49-F238E27FC236}">
                <a16:creationId xmlns:a16="http://schemas.microsoft.com/office/drawing/2014/main" id="{A351FEE4-D010-4F2D-BAE6-DA0A040FAA96}"/>
              </a:ext>
            </a:extLst>
          </p:cNvPr>
          <p:cNvSpPr txBox="1"/>
          <p:nvPr/>
        </p:nvSpPr>
        <p:spPr>
          <a:xfrm>
            <a:off x="447823" y="1509496"/>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A[1,1]</a:t>
            </a:r>
          </a:p>
        </p:txBody>
      </p:sp>
      <p:graphicFrame>
        <p:nvGraphicFramePr>
          <p:cNvPr id="11" name="Table 77">
            <a:extLst>
              <a:ext uri="{FF2B5EF4-FFF2-40B4-BE49-F238E27FC236}">
                <a16:creationId xmlns:a16="http://schemas.microsoft.com/office/drawing/2014/main" id="{14948204-50CD-4B6D-9B46-3623FF005BD7}"/>
              </a:ext>
            </a:extLst>
          </p:cNvPr>
          <p:cNvGraphicFramePr>
            <a:graphicFrameLocks noGrp="1"/>
          </p:cNvGraphicFramePr>
          <p:nvPr>
            <p:extLst>
              <p:ext uri="{D42A27DB-BD31-4B8C-83A1-F6EECF244321}">
                <p14:modId xmlns:p14="http://schemas.microsoft.com/office/powerpoint/2010/main" val="1779615457"/>
              </p:ext>
            </p:extLst>
          </p:nvPr>
        </p:nvGraphicFramePr>
        <p:xfrm>
          <a:off x="1160711" y="1446433"/>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 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sp>
        <p:nvSpPr>
          <p:cNvPr id="13" name="TextBox 12">
            <a:extLst>
              <a:ext uri="{FF2B5EF4-FFF2-40B4-BE49-F238E27FC236}">
                <a16:creationId xmlns:a16="http://schemas.microsoft.com/office/drawing/2014/main" id="{4DBB0ECC-4514-4484-B461-84BFF0F2C403}"/>
              </a:ext>
            </a:extLst>
          </p:cNvPr>
          <p:cNvSpPr txBox="1"/>
          <p:nvPr/>
        </p:nvSpPr>
        <p:spPr>
          <a:xfrm>
            <a:off x="1912971" y="1486307"/>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A[2,2]</a:t>
            </a:r>
          </a:p>
        </p:txBody>
      </p:sp>
      <p:graphicFrame>
        <p:nvGraphicFramePr>
          <p:cNvPr id="15" name="Table 77">
            <a:extLst>
              <a:ext uri="{FF2B5EF4-FFF2-40B4-BE49-F238E27FC236}">
                <a16:creationId xmlns:a16="http://schemas.microsoft.com/office/drawing/2014/main" id="{E90090B2-4969-43FC-9FCF-31E02E9455A2}"/>
              </a:ext>
            </a:extLst>
          </p:cNvPr>
          <p:cNvGraphicFramePr>
            <a:graphicFrameLocks noGrp="1"/>
          </p:cNvGraphicFramePr>
          <p:nvPr>
            <p:extLst>
              <p:ext uri="{D42A27DB-BD31-4B8C-83A1-F6EECF244321}">
                <p14:modId xmlns:p14="http://schemas.microsoft.com/office/powerpoint/2010/main" val="3085300821"/>
              </p:ext>
            </p:extLst>
          </p:nvPr>
        </p:nvGraphicFramePr>
        <p:xfrm>
          <a:off x="2544310" y="1432829"/>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 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17" name="Table 41">
            <a:extLst>
              <a:ext uri="{FF2B5EF4-FFF2-40B4-BE49-F238E27FC236}">
                <a16:creationId xmlns:a16="http://schemas.microsoft.com/office/drawing/2014/main" id="{6164A251-6D8B-44E9-BFBC-B2D708A27287}"/>
              </a:ext>
            </a:extLst>
          </p:cNvPr>
          <p:cNvGraphicFramePr>
            <a:graphicFrameLocks noGrp="1"/>
          </p:cNvGraphicFramePr>
          <p:nvPr>
            <p:extLst>
              <p:ext uri="{D42A27DB-BD31-4B8C-83A1-F6EECF244321}">
                <p14:modId xmlns:p14="http://schemas.microsoft.com/office/powerpoint/2010/main" val="985164236"/>
              </p:ext>
            </p:extLst>
          </p:nvPr>
        </p:nvGraphicFramePr>
        <p:xfrm>
          <a:off x="1498836" y="2381629"/>
          <a:ext cx="1066800" cy="370840"/>
        </p:xfrm>
        <a:graphic>
          <a:graphicData uri="http://schemas.openxmlformats.org/drawingml/2006/table">
            <a:tbl>
              <a:tblPr bandRow="1">
                <a:tableStyleId>{5C22544A-7EE6-4342-B048-85BDC9FD1C3A}</a:tableStyleId>
              </a:tblPr>
              <a:tblGrid>
                <a:gridCol w="533400">
                  <a:extLst>
                    <a:ext uri="{9D8B030D-6E8A-4147-A177-3AD203B41FA5}">
                      <a16:colId xmlns:a16="http://schemas.microsoft.com/office/drawing/2014/main" val="1903748196"/>
                    </a:ext>
                  </a:extLst>
                </a:gridCol>
                <a:gridCol w="533400">
                  <a:extLst>
                    <a:ext uri="{9D8B030D-6E8A-4147-A177-3AD203B41FA5}">
                      <a16:colId xmlns:a16="http://schemas.microsoft.com/office/drawing/2014/main" val="1536601900"/>
                    </a:ext>
                  </a:extLst>
                </a:gridCol>
              </a:tblGrid>
              <a:tr h="370840">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sp>
        <p:nvSpPr>
          <p:cNvPr id="19" name="TextBox 18">
            <a:extLst>
              <a:ext uri="{FF2B5EF4-FFF2-40B4-BE49-F238E27FC236}">
                <a16:creationId xmlns:a16="http://schemas.microsoft.com/office/drawing/2014/main" id="{37179E4A-4DE6-44DB-A132-FA6F0FE9DE9A}"/>
              </a:ext>
            </a:extLst>
          </p:cNvPr>
          <p:cNvSpPr txBox="1"/>
          <p:nvPr/>
        </p:nvSpPr>
        <p:spPr>
          <a:xfrm>
            <a:off x="873640" y="2368139"/>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a:t>
            </a:r>
          </a:p>
        </p:txBody>
      </p:sp>
      <p:graphicFrame>
        <p:nvGraphicFramePr>
          <p:cNvPr id="23" name="Table 41">
            <a:extLst>
              <a:ext uri="{FF2B5EF4-FFF2-40B4-BE49-F238E27FC236}">
                <a16:creationId xmlns:a16="http://schemas.microsoft.com/office/drawing/2014/main" id="{FB074D35-CDC2-4509-8C65-389AA195B7BD}"/>
              </a:ext>
            </a:extLst>
          </p:cNvPr>
          <p:cNvGraphicFramePr>
            <a:graphicFrameLocks noGrp="1"/>
          </p:cNvGraphicFramePr>
          <p:nvPr>
            <p:extLst>
              <p:ext uri="{D42A27DB-BD31-4B8C-83A1-F6EECF244321}">
                <p14:modId xmlns:p14="http://schemas.microsoft.com/office/powerpoint/2010/main" val="4112233049"/>
              </p:ext>
            </p:extLst>
          </p:nvPr>
        </p:nvGraphicFramePr>
        <p:xfrm>
          <a:off x="1497479" y="3108176"/>
          <a:ext cx="1066800" cy="370840"/>
        </p:xfrm>
        <a:graphic>
          <a:graphicData uri="http://schemas.openxmlformats.org/drawingml/2006/table">
            <a:tbl>
              <a:tblPr bandRow="1">
                <a:tableStyleId>{5C22544A-7EE6-4342-B048-85BDC9FD1C3A}</a:tableStyleId>
              </a:tblPr>
              <a:tblGrid>
                <a:gridCol w="533400">
                  <a:extLst>
                    <a:ext uri="{9D8B030D-6E8A-4147-A177-3AD203B41FA5}">
                      <a16:colId xmlns:a16="http://schemas.microsoft.com/office/drawing/2014/main" val="1903748196"/>
                    </a:ext>
                  </a:extLst>
                </a:gridCol>
                <a:gridCol w="533400">
                  <a:extLst>
                    <a:ext uri="{9D8B030D-6E8A-4147-A177-3AD203B41FA5}">
                      <a16:colId xmlns:a16="http://schemas.microsoft.com/office/drawing/2014/main" val="1536601900"/>
                    </a:ext>
                  </a:extLst>
                </a:gridCol>
              </a:tblGrid>
              <a:tr h="370840">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sp>
        <p:nvSpPr>
          <p:cNvPr id="24" name="TextBox 23">
            <a:extLst>
              <a:ext uri="{FF2B5EF4-FFF2-40B4-BE49-F238E27FC236}">
                <a16:creationId xmlns:a16="http://schemas.microsoft.com/office/drawing/2014/main" id="{06ACC9AB-ADA6-4838-89EB-B0667880E548}"/>
              </a:ext>
            </a:extLst>
          </p:cNvPr>
          <p:cNvSpPr txBox="1"/>
          <p:nvPr/>
        </p:nvSpPr>
        <p:spPr>
          <a:xfrm>
            <a:off x="822883" y="3152946"/>
            <a:ext cx="731421"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A[1,2</a:t>
            </a:r>
            <a:r>
              <a:rPr lang="en-IN" sz="1400" dirty="0">
                <a:latin typeface="Times New Roman" panose="02020603050405020304" pitchFamily="18" charset="0"/>
                <a:cs typeface="Times New Roman" panose="02020603050405020304" pitchFamily="18" charset="0"/>
              </a:rPr>
              <a:t>]</a:t>
            </a:r>
          </a:p>
        </p:txBody>
      </p:sp>
      <p:cxnSp>
        <p:nvCxnSpPr>
          <p:cNvPr id="26" name="Straight Arrow Connector 25">
            <a:extLst>
              <a:ext uri="{FF2B5EF4-FFF2-40B4-BE49-F238E27FC236}">
                <a16:creationId xmlns:a16="http://schemas.microsoft.com/office/drawing/2014/main" id="{520F7F6E-E707-4590-91FD-457D6029037B}"/>
              </a:ext>
            </a:extLst>
          </p:cNvPr>
          <p:cNvCxnSpPr>
            <a:cxnSpLocks/>
          </p:cNvCxnSpPr>
          <p:nvPr/>
        </p:nvCxnSpPr>
        <p:spPr>
          <a:xfrm>
            <a:off x="2030879" y="2777843"/>
            <a:ext cx="0" cy="3113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9" name="TextBox 48">
            <a:extLst>
              <a:ext uri="{FF2B5EF4-FFF2-40B4-BE49-F238E27FC236}">
                <a16:creationId xmlns:a16="http://schemas.microsoft.com/office/drawing/2014/main" id="{EA6676DE-57E4-4040-B01F-834E20AA1CB6}"/>
              </a:ext>
            </a:extLst>
          </p:cNvPr>
          <p:cNvSpPr txBox="1"/>
          <p:nvPr/>
        </p:nvSpPr>
        <p:spPr>
          <a:xfrm>
            <a:off x="3062443" y="1417746"/>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A[3,3]</a:t>
            </a:r>
          </a:p>
        </p:txBody>
      </p:sp>
      <p:graphicFrame>
        <p:nvGraphicFramePr>
          <p:cNvPr id="50" name="Table 77">
            <a:extLst>
              <a:ext uri="{FF2B5EF4-FFF2-40B4-BE49-F238E27FC236}">
                <a16:creationId xmlns:a16="http://schemas.microsoft.com/office/drawing/2014/main" id="{B2C7AE3A-EF75-4497-985F-22318F4ADE64}"/>
              </a:ext>
            </a:extLst>
          </p:cNvPr>
          <p:cNvGraphicFramePr>
            <a:graphicFrameLocks noGrp="1"/>
          </p:cNvGraphicFramePr>
          <p:nvPr>
            <p:extLst>
              <p:ext uri="{D42A27DB-BD31-4B8C-83A1-F6EECF244321}">
                <p14:modId xmlns:p14="http://schemas.microsoft.com/office/powerpoint/2010/main" val="3189809809"/>
              </p:ext>
            </p:extLst>
          </p:nvPr>
        </p:nvGraphicFramePr>
        <p:xfrm>
          <a:off x="3775331" y="1354683"/>
          <a:ext cx="525297" cy="370840"/>
        </p:xfrm>
        <a:graphic>
          <a:graphicData uri="http://schemas.openxmlformats.org/drawingml/2006/table">
            <a:tbl>
              <a:tblPr firstRow="1" bandRow="1">
                <a:tableStyleId>{5C22544A-7EE6-4342-B048-85BDC9FD1C3A}</a:tableStyleId>
              </a:tblPr>
              <a:tblGrid>
                <a:gridCol w="525297">
                  <a:extLst>
                    <a:ext uri="{9D8B030D-6E8A-4147-A177-3AD203B41FA5}">
                      <a16:colId xmlns:a16="http://schemas.microsoft.com/office/drawing/2014/main" val="4113522283"/>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56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sp>
        <p:nvSpPr>
          <p:cNvPr id="51" name="TextBox 50">
            <a:extLst>
              <a:ext uri="{FF2B5EF4-FFF2-40B4-BE49-F238E27FC236}">
                <a16:creationId xmlns:a16="http://schemas.microsoft.com/office/drawing/2014/main" id="{7AF19C49-273A-4A9D-BC07-488498DBC4FB}"/>
              </a:ext>
            </a:extLst>
          </p:cNvPr>
          <p:cNvSpPr txBox="1"/>
          <p:nvPr/>
        </p:nvSpPr>
        <p:spPr>
          <a:xfrm>
            <a:off x="4506752" y="1365046"/>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A[4,4]</a:t>
            </a:r>
          </a:p>
        </p:txBody>
      </p:sp>
      <p:graphicFrame>
        <p:nvGraphicFramePr>
          <p:cNvPr id="52" name="Table 77">
            <a:extLst>
              <a:ext uri="{FF2B5EF4-FFF2-40B4-BE49-F238E27FC236}">
                <a16:creationId xmlns:a16="http://schemas.microsoft.com/office/drawing/2014/main" id="{8981F905-4952-4119-9376-5F9953146283}"/>
              </a:ext>
            </a:extLst>
          </p:cNvPr>
          <p:cNvGraphicFramePr>
            <a:graphicFrameLocks noGrp="1"/>
          </p:cNvGraphicFramePr>
          <p:nvPr>
            <p:extLst>
              <p:ext uri="{D42A27DB-BD31-4B8C-83A1-F6EECF244321}">
                <p14:modId xmlns:p14="http://schemas.microsoft.com/office/powerpoint/2010/main" val="4171889713"/>
              </p:ext>
            </p:extLst>
          </p:nvPr>
        </p:nvGraphicFramePr>
        <p:xfrm>
          <a:off x="5152263" y="1344829"/>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 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sp>
        <p:nvSpPr>
          <p:cNvPr id="65" name="TextBox 64">
            <a:extLst>
              <a:ext uri="{FF2B5EF4-FFF2-40B4-BE49-F238E27FC236}">
                <a16:creationId xmlns:a16="http://schemas.microsoft.com/office/drawing/2014/main" id="{123152D4-5C8B-44F3-89E3-FA61872869D6}"/>
              </a:ext>
            </a:extLst>
          </p:cNvPr>
          <p:cNvSpPr txBox="1"/>
          <p:nvPr/>
        </p:nvSpPr>
        <p:spPr>
          <a:xfrm>
            <a:off x="884631" y="2076811"/>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Merge</a:t>
            </a:r>
          </a:p>
        </p:txBody>
      </p:sp>
      <p:graphicFrame>
        <p:nvGraphicFramePr>
          <p:cNvPr id="67" name="Table 41">
            <a:extLst>
              <a:ext uri="{FF2B5EF4-FFF2-40B4-BE49-F238E27FC236}">
                <a16:creationId xmlns:a16="http://schemas.microsoft.com/office/drawing/2014/main" id="{4E7D2AF5-81C2-4680-9499-0A46AA2B1ADB}"/>
              </a:ext>
            </a:extLst>
          </p:cNvPr>
          <p:cNvGraphicFramePr>
            <a:graphicFrameLocks noGrp="1"/>
          </p:cNvGraphicFramePr>
          <p:nvPr>
            <p:extLst>
              <p:ext uri="{D42A27DB-BD31-4B8C-83A1-F6EECF244321}">
                <p14:modId xmlns:p14="http://schemas.microsoft.com/office/powerpoint/2010/main" val="472895902"/>
              </p:ext>
            </p:extLst>
          </p:nvPr>
        </p:nvGraphicFramePr>
        <p:xfrm>
          <a:off x="4081018" y="2310532"/>
          <a:ext cx="1129160" cy="370840"/>
        </p:xfrm>
        <a:graphic>
          <a:graphicData uri="http://schemas.openxmlformats.org/drawingml/2006/table">
            <a:tbl>
              <a:tblPr bandRow="1">
                <a:tableStyleId>{5C22544A-7EE6-4342-B048-85BDC9FD1C3A}</a:tableStyleId>
              </a:tblPr>
              <a:tblGrid>
                <a:gridCol w="564580">
                  <a:extLst>
                    <a:ext uri="{9D8B030D-6E8A-4147-A177-3AD203B41FA5}">
                      <a16:colId xmlns:a16="http://schemas.microsoft.com/office/drawing/2014/main" val="1903748196"/>
                    </a:ext>
                  </a:extLst>
                </a:gridCol>
                <a:gridCol w="564580">
                  <a:extLst>
                    <a:ext uri="{9D8B030D-6E8A-4147-A177-3AD203B41FA5}">
                      <a16:colId xmlns:a16="http://schemas.microsoft.com/office/drawing/2014/main" val="1536601900"/>
                    </a:ext>
                  </a:extLst>
                </a:gridCol>
              </a:tblGrid>
              <a:tr h="370840">
                <a:tc>
                  <a:txBody>
                    <a:bodyPr/>
                    <a:lstStyle/>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   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   56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sp>
        <p:nvSpPr>
          <p:cNvPr id="69" name="TextBox 68">
            <a:extLst>
              <a:ext uri="{FF2B5EF4-FFF2-40B4-BE49-F238E27FC236}">
                <a16:creationId xmlns:a16="http://schemas.microsoft.com/office/drawing/2014/main" id="{50E12923-8AF3-4894-9EC4-64C33CA2D2B4}"/>
              </a:ext>
            </a:extLst>
          </p:cNvPr>
          <p:cNvSpPr txBox="1"/>
          <p:nvPr/>
        </p:nvSpPr>
        <p:spPr>
          <a:xfrm>
            <a:off x="3483816" y="2278380"/>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a:t>
            </a:r>
          </a:p>
        </p:txBody>
      </p:sp>
      <p:sp>
        <p:nvSpPr>
          <p:cNvPr id="71" name="TextBox 70">
            <a:extLst>
              <a:ext uri="{FF2B5EF4-FFF2-40B4-BE49-F238E27FC236}">
                <a16:creationId xmlns:a16="http://schemas.microsoft.com/office/drawing/2014/main" id="{978FBA62-7924-4F3D-8E50-C6C04BC07A5C}"/>
              </a:ext>
            </a:extLst>
          </p:cNvPr>
          <p:cNvSpPr txBox="1"/>
          <p:nvPr/>
        </p:nvSpPr>
        <p:spPr>
          <a:xfrm>
            <a:off x="3483816" y="2014811"/>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Merge</a:t>
            </a:r>
          </a:p>
        </p:txBody>
      </p:sp>
      <p:graphicFrame>
        <p:nvGraphicFramePr>
          <p:cNvPr id="72" name="Table 41">
            <a:extLst>
              <a:ext uri="{FF2B5EF4-FFF2-40B4-BE49-F238E27FC236}">
                <a16:creationId xmlns:a16="http://schemas.microsoft.com/office/drawing/2014/main" id="{5ABCFE1E-486E-4A48-AA62-D460970F0987}"/>
              </a:ext>
            </a:extLst>
          </p:cNvPr>
          <p:cNvGraphicFramePr>
            <a:graphicFrameLocks noGrp="1"/>
          </p:cNvGraphicFramePr>
          <p:nvPr>
            <p:extLst>
              <p:ext uri="{D42A27DB-BD31-4B8C-83A1-F6EECF244321}">
                <p14:modId xmlns:p14="http://schemas.microsoft.com/office/powerpoint/2010/main" val="1293827097"/>
              </p:ext>
            </p:extLst>
          </p:nvPr>
        </p:nvGraphicFramePr>
        <p:xfrm>
          <a:off x="4125714" y="3056729"/>
          <a:ext cx="1305038" cy="407924"/>
        </p:xfrm>
        <a:graphic>
          <a:graphicData uri="http://schemas.openxmlformats.org/drawingml/2006/table">
            <a:tbl>
              <a:tblPr bandRow="1">
                <a:tableStyleId>{5C22544A-7EE6-4342-B048-85BDC9FD1C3A}</a:tableStyleId>
              </a:tblPr>
              <a:tblGrid>
                <a:gridCol w="652519">
                  <a:extLst>
                    <a:ext uri="{9D8B030D-6E8A-4147-A177-3AD203B41FA5}">
                      <a16:colId xmlns:a16="http://schemas.microsoft.com/office/drawing/2014/main" val="1903748196"/>
                    </a:ext>
                  </a:extLst>
                </a:gridCol>
                <a:gridCol w="652519">
                  <a:extLst>
                    <a:ext uri="{9D8B030D-6E8A-4147-A177-3AD203B41FA5}">
                      <a16:colId xmlns:a16="http://schemas.microsoft.com/office/drawing/2014/main" val="1536601900"/>
                    </a:ext>
                  </a:extLst>
                </a:gridCol>
              </a:tblGrid>
              <a:tr h="407924">
                <a:tc>
                  <a:txBody>
                    <a:bodyPr/>
                    <a:lstStyle/>
                    <a:p>
                      <a:pPr marL="0" algn="l" defTabSz="914400" rtl="0" eaLnBrk="1" latinLnBrk="0" hangingPunct="1"/>
                      <a:r>
                        <a:rPr lang="en-IN" sz="2000" b="0" kern="1200" dirty="0">
                          <a:solidFill>
                            <a:srgbClr val="FF0000"/>
                          </a:solidFill>
                          <a:latin typeface="Times New Roman" panose="02020603050405020304" pitchFamily="18" charset="0"/>
                          <a:ea typeface="+mn-ea"/>
                          <a:cs typeface="Times New Roman" panose="02020603050405020304" pitchFamily="18" charset="0"/>
                        </a:rPr>
                        <a:t>  8</a:t>
                      </a:r>
                    </a:p>
                  </a:txBody>
                  <a:tcPr marT="50292" marB="5029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2000" b="0" kern="1200" dirty="0">
                          <a:solidFill>
                            <a:srgbClr val="FF0000"/>
                          </a:solidFill>
                          <a:latin typeface="Times New Roman" panose="02020603050405020304" pitchFamily="18" charset="0"/>
                          <a:ea typeface="+mn-ea"/>
                          <a:cs typeface="Times New Roman" panose="02020603050405020304" pitchFamily="18" charset="0"/>
                        </a:rPr>
                        <a:t>   56</a:t>
                      </a:r>
                    </a:p>
                  </a:txBody>
                  <a:tcPr marT="50292" marB="5029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sp>
        <p:nvSpPr>
          <p:cNvPr id="73" name="TextBox 72">
            <a:extLst>
              <a:ext uri="{FF2B5EF4-FFF2-40B4-BE49-F238E27FC236}">
                <a16:creationId xmlns:a16="http://schemas.microsoft.com/office/drawing/2014/main" id="{A9CEEB55-3F8C-481C-B0A6-6ADC1995BF9D}"/>
              </a:ext>
            </a:extLst>
          </p:cNvPr>
          <p:cNvSpPr txBox="1"/>
          <p:nvPr/>
        </p:nvSpPr>
        <p:spPr>
          <a:xfrm>
            <a:off x="3451120" y="3045393"/>
            <a:ext cx="731421"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A[3,4</a:t>
            </a:r>
            <a:r>
              <a:rPr lang="en-IN" sz="1400" dirty="0">
                <a:latin typeface="Times New Roman" panose="02020603050405020304" pitchFamily="18" charset="0"/>
                <a:cs typeface="Times New Roman" panose="02020603050405020304" pitchFamily="18" charset="0"/>
              </a:rPr>
              <a:t>]</a:t>
            </a:r>
          </a:p>
        </p:txBody>
      </p:sp>
      <p:cxnSp>
        <p:nvCxnSpPr>
          <p:cNvPr id="74" name="Straight Arrow Connector 73">
            <a:extLst>
              <a:ext uri="{FF2B5EF4-FFF2-40B4-BE49-F238E27FC236}">
                <a16:creationId xmlns:a16="http://schemas.microsoft.com/office/drawing/2014/main" id="{79E557EE-770C-482D-A469-0B379AB56B4C}"/>
              </a:ext>
            </a:extLst>
          </p:cNvPr>
          <p:cNvCxnSpPr>
            <a:cxnSpLocks/>
          </p:cNvCxnSpPr>
          <p:nvPr/>
        </p:nvCxnSpPr>
        <p:spPr>
          <a:xfrm>
            <a:off x="4636168" y="2716905"/>
            <a:ext cx="0" cy="3425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6" name="TextBox 75">
            <a:extLst>
              <a:ext uri="{FF2B5EF4-FFF2-40B4-BE49-F238E27FC236}">
                <a16:creationId xmlns:a16="http://schemas.microsoft.com/office/drawing/2014/main" id="{A396DC3A-A0AC-4448-BBD0-224BCC5DBD08}"/>
              </a:ext>
            </a:extLst>
          </p:cNvPr>
          <p:cNvSpPr txBox="1"/>
          <p:nvPr/>
        </p:nvSpPr>
        <p:spPr>
          <a:xfrm>
            <a:off x="865659" y="2743122"/>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Copy</a:t>
            </a:r>
          </a:p>
        </p:txBody>
      </p:sp>
      <p:sp>
        <p:nvSpPr>
          <p:cNvPr id="78" name="TextBox 77">
            <a:extLst>
              <a:ext uri="{FF2B5EF4-FFF2-40B4-BE49-F238E27FC236}">
                <a16:creationId xmlns:a16="http://schemas.microsoft.com/office/drawing/2014/main" id="{D2B43F79-7823-49D4-BF5E-FA0AF71C8D2B}"/>
              </a:ext>
            </a:extLst>
          </p:cNvPr>
          <p:cNvSpPr txBox="1"/>
          <p:nvPr/>
        </p:nvSpPr>
        <p:spPr>
          <a:xfrm>
            <a:off x="3537388" y="2750911"/>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Copy</a:t>
            </a:r>
          </a:p>
        </p:txBody>
      </p:sp>
      <p:sp>
        <p:nvSpPr>
          <p:cNvPr id="94" name="TextBox 93">
            <a:extLst>
              <a:ext uri="{FF2B5EF4-FFF2-40B4-BE49-F238E27FC236}">
                <a16:creationId xmlns:a16="http://schemas.microsoft.com/office/drawing/2014/main" id="{647CDE43-DB18-42C3-A86D-8F9D14F5844C}"/>
              </a:ext>
            </a:extLst>
          </p:cNvPr>
          <p:cNvSpPr txBox="1"/>
          <p:nvPr/>
        </p:nvSpPr>
        <p:spPr>
          <a:xfrm>
            <a:off x="5687742" y="1387139"/>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A[5,5]</a:t>
            </a:r>
          </a:p>
        </p:txBody>
      </p:sp>
      <p:graphicFrame>
        <p:nvGraphicFramePr>
          <p:cNvPr id="95" name="Table 77">
            <a:extLst>
              <a:ext uri="{FF2B5EF4-FFF2-40B4-BE49-F238E27FC236}">
                <a16:creationId xmlns:a16="http://schemas.microsoft.com/office/drawing/2014/main" id="{25463A3A-AE2F-406B-B6CB-9D4605A88403}"/>
              </a:ext>
            </a:extLst>
          </p:cNvPr>
          <p:cNvGraphicFramePr>
            <a:graphicFrameLocks noGrp="1"/>
          </p:cNvGraphicFramePr>
          <p:nvPr>
            <p:extLst>
              <p:ext uri="{D42A27DB-BD31-4B8C-83A1-F6EECF244321}">
                <p14:modId xmlns:p14="http://schemas.microsoft.com/office/powerpoint/2010/main" val="847059505"/>
              </p:ext>
            </p:extLst>
          </p:nvPr>
        </p:nvGraphicFramePr>
        <p:xfrm>
          <a:off x="6400630" y="1324076"/>
          <a:ext cx="525297" cy="370840"/>
        </p:xfrm>
        <a:graphic>
          <a:graphicData uri="http://schemas.openxmlformats.org/drawingml/2006/table">
            <a:tbl>
              <a:tblPr firstRow="1" bandRow="1">
                <a:tableStyleId>{5C22544A-7EE6-4342-B048-85BDC9FD1C3A}</a:tableStyleId>
              </a:tblPr>
              <a:tblGrid>
                <a:gridCol w="525297">
                  <a:extLst>
                    <a:ext uri="{9D8B030D-6E8A-4147-A177-3AD203B41FA5}">
                      <a16:colId xmlns:a16="http://schemas.microsoft.com/office/drawing/2014/main" val="4113522283"/>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34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sp>
        <p:nvSpPr>
          <p:cNvPr id="96" name="TextBox 95">
            <a:extLst>
              <a:ext uri="{FF2B5EF4-FFF2-40B4-BE49-F238E27FC236}">
                <a16:creationId xmlns:a16="http://schemas.microsoft.com/office/drawing/2014/main" id="{4AB678CC-A8DB-4EC6-BBE6-28A1E9CE4A02}"/>
              </a:ext>
            </a:extLst>
          </p:cNvPr>
          <p:cNvSpPr txBox="1"/>
          <p:nvPr/>
        </p:nvSpPr>
        <p:spPr>
          <a:xfrm>
            <a:off x="7132051" y="1334439"/>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A[6,6]</a:t>
            </a:r>
          </a:p>
        </p:txBody>
      </p:sp>
      <p:graphicFrame>
        <p:nvGraphicFramePr>
          <p:cNvPr id="97" name="Table 77">
            <a:extLst>
              <a:ext uri="{FF2B5EF4-FFF2-40B4-BE49-F238E27FC236}">
                <a16:creationId xmlns:a16="http://schemas.microsoft.com/office/drawing/2014/main" id="{4E989003-2F23-4775-81A2-334B61A5662F}"/>
              </a:ext>
            </a:extLst>
          </p:cNvPr>
          <p:cNvGraphicFramePr>
            <a:graphicFrameLocks noGrp="1"/>
          </p:cNvGraphicFramePr>
          <p:nvPr>
            <p:extLst>
              <p:ext uri="{D42A27DB-BD31-4B8C-83A1-F6EECF244321}">
                <p14:modId xmlns:p14="http://schemas.microsoft.com/office/powerpoint/2010/main" val="2230265591"/>
              </p:ext>
            </p:extLst>
          </p:nvPr>
        </p:nvGraphicFramePr>
        <p:xfrm>
          <a:off x="7777562" y="1314222"/>
          <a:ext cx="405083" cy="370840"/>
        </p:xfrm>
        <a:graphic>
          <a:graphicData uri="http://schemas.openxmlformats.org/drawingml/2006/table">
            <a:tbl>
              <a:tblPr firstRow="1" bandRow="1">
                <a:tableStyleId>{5C22544A-7EE6-4342-B048-85BDC9FD1C3A}</a:tableStyleId>
              </a:tblPr>
              <a:tblGrid>
                <a:gridCol w="405083">
                  <a:extLst>
                    <a:ext uri="{9D8B030D-6E8A-4147-A177-3AD203B41FA5}">
                      <a16:colId xmlns:a16="http://schemas.microsoft.com/office/drawing/2014/main" val="4113522283"/>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 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101" name="Table 41">
            <a:extLst>
              <a:ext uri="{FF2B5EF4-FFF2-40B4-BE49-F238E27FC236}">
                <a16:creationId xmlns:a16="http://schemas.microsoft.com/office/drawing/2014/main" id="{90B404C5-0A17-4033-8E20-B0818ADFF2EB}"/>
              </a:ext>
            </a:extLst>
          </p:cNvPr>
          <p:cNvGraphicFramePr>
            <a:graphicFrameLocks noGrp="1"/>
          </p:cNvGraphicFramePr>
          <p:nvPr>
            <p:extLst>
              <p:ext uri="{D42A27DB-BD31-4B8C-83A1-F6EECF244321}">
                <p14:modId xmlns:p14="http://schemas.microsoft.com/office/powerpoint/2010/main" val="469665885"/>
              </p:ext>
            </p:extLst>
          </p:nvPr>
        </p:nvGraphicFramePr>
        <p:xfrm>
          <a:off x="6715648" y="2279925"/>
          <a:ext cx="1129160" cy="370840"/>
        </p:xfrm>
        <a:graphic>
          <a:graphicData uri="http://schemas.openxmlformats.org/drawingml/2006/table">
            <a:tbl>
              <a:tblPr bandRow="1">
                <a:tableStyleId>{5C22544A-7EE6-4342-B048-85BDC9FD1C3A}</a:tableStyleId>
              </a:tblPr>
              <a:tblGrid>
                <a:gridCol w="564580">
                  <a:extLst>
                    <a:ext uri="{9D8B030D-6E8A-4147-A177-3AD203B41FA5}">
                      <a16:colId xmlns:a16="http://schemas.microsoft.com/office/drawing/2014/main" val="1903748196"/>
                    </a:ext>
                  </a:extLst>
                </a:gridCol>
                <a:gridCol w="564580">
                  <a:extLst>
                    <a:ext uri="{9D8B030D-6E8A-4147-A177-3AD203B41FA5}">
                      <a16:colId xmlns:a16="http://schemas.microsoft.com/office/drawing/2014/main" val="1536601900"/>
                    </a:ext>
                  </a:extLst>
                </a:gridCol>
              </a:tblGrid>
              <a:tr h="370840">
                <a:tc>
                  <a:txBody>
                    <a:bodyPr/>
                    <a:lstStyle/>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   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   34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sp>
        <p:nvSpPr>
          <p:cNvPr id="102" name="TextBox 101">
            <a:extLst>
              <a:ext uri="{FF2B5EF4-FFF2-40B4-BE49-F238E27FC236}">
                <a16:creationId xmlns:a16="http://schemas.microsoft.com/office/drawing/2014/main" id="{53AA28F2-01D9-403A-A5E9-B35B766EE863}"/>
              </a:ext>
            </a:extLst>
          </p:cNvPr>
          <p:cNvSpPr txBox="1"/>
          <p:nvPr/>
        </p:nvSpPr>
        <p:spPr>
          <a:xfrm>
            <a:off x="6109115" y="2247773"/>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a:t>
            </a:r>
          </a:p>
        </p:txBody>
      </p:sp>
      <p:sp>
        <p:nvSpPr>
          <p:cNvPr id="103" name="TextBox 102">
            <a:extLst>
              <a:ext uri="{FF2B5EF4-FFF2-40B4-BE49-F238E27FC236}">
                <a16:creationId xmlns:a16="http://schemas.microsoft.com/office/drawing/2014/main" id="{298AA214-48AA-4599-8EC1-568360720FE7}"/>
              </a:ext>
            </a:extLst>
          </p:cNvPr>
          <p:cNvSpPr txBox="1"/>
          <p:nvPr/>
        </p:nvSpPr>
        <p:spPr>
          <a:xfrm>
            <a:off x="5969854" y="1984374"/>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Merge</a:t>
            </a:r>
          </a:p>
        </p:txBody>
      </p:sp>
      <p:graphicFrame>
        <p:nvGraphicFramePr>
          <p:cNvPr id="104" name="Table 41">
            <a:extLst>
              <a:ext uri="{FF2B5EF4-FFF2-40B4-BE49-F238E27FC236}">
                <a16:creationId xmlns:a16="http://schemas.microsoft.com/office/drawing/2014/main" id="{63278899-D053-408B-A91A-F95FCCAB7098}"/>
              </a:ext>
            </a:extLst>
          </p:cNvPr>
          <p:cNvGraphicFramePr>
            <a:graphicFrameLocks noGrp="1"/>
          </p:cNvGraphicFramePr>
          <p:nvPr>
            <p:extLst>
              <p:ext uri="{D42A27DB-BD31-4B8C-83A1-F6EECF244321}">
                <p14:modId xmlns:p14="http://schemas.microsoft.com/office/powerpoint/2010/main" val="1763262140"/>
              </p:ext>
            </p:extLst>
          </p:nvPr>
        </p:nvGraphicFramePr>
        <p:xfrm>
          <a:off x="6732353" y="2979347"/>
          <a:ext cx="1066800" cy="370840"/>
        </p:xfrm>
        <a:graphic>
          <a:graphicData uri="http://schemas.openxmlformats.org/drawingml/2006/table">
            <a:tbl>
              <a:tblPr bandRow="1">
                <a:tableStyleId>{5C22544A-7EE6-4342-B048-85BDC9FD1C3A}</a:tableStyleId>
              </a:tblPr>
              <a:tblGrid>
                <a:gridCol w="533400">
                  <a:extLst>
                    <a:ext uri="{9D8B030D-6E8A-4147-A177-3AD203B41FA5}">
                      <a16:colId xmlns:a16="http://schemas.microsoft.com/office/drawing/2014/main" val="1903748196"/>
                    </a:ext>
                  </a:extLst>
                </a:gridCol>
                <a:gridCol w="533400">
                  <a:extLst>
                    <a:ext uri="{9D8B030D-6E8A-4147-A177-3AD203B41FA5}">
                      <a16:colId xmlns:a16="http://schemas.microsoft.com/office/drawing/2014/main" val="1536601900"/>
                    </a:ext>
                  </a:extLst>
                </a:gridCol>
              </a:tblGrid>
              <a:tr h="370840">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34</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sp>
        <p:nvSpPr>
          <p:cNvPr id="105" name="TextBox 104">
            <a:extLst>
              <a:ext uri="{FF2B5EF4-FFF2-40B4-BE49-F238E27FC236}">
                <a16:creationId xmlns:a16="http://schemas.microsoft.com/office/drawing/2014/main" id="{D9A932AA-FA0D-4B0A-9F13-1F6F71C1A61C}"/>
              </a:ext>
            </a:extLst>
          </p:cNvPr>
          <p:cNvSpPr txBox="1"/>
          <p:nvPr/>
        </p:nvSpPr>
        <p:spPr>
          <a:xfrm>
            <a:off x="6076419" y="3014786"/>
            <a:ext cx="731421"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A[5,6</a:t>
            </a:r>
            <a:r>
              <a:rPr lang="en-IN" sz="1400" dirty="0">
                <a:latin typeface="Times New Roman" panose="02020603050405020304" pitchFamily="18" charset="0"/>
                <a:cs typeface="Times New Roman" panose="02020603050405020304" pitchFamily="18" charset="0"/>
              </a:rPr>
              <a:t>]</a:t>
            </a:r>
          </a:p>
        </p:txBody>
      </p:sp>
      <p:sp>
        <p:nvSpPr>
          <p:cNvPr id="106" name="TextBox 105">
            <a:extLst>
              <a:ext uri="{FF2B5EF4-FFF2-40B4-BE49-F238E27FC236}">
                <a16:creationId xmlns:a16="http://schemas.microsoft.com/office/drawing/2014/main" id="{7EB86C68-EB8F-4AEA-9DBD-7D2561BF53F4}"/>
              </a:ext>
            </a:extLst>
          </p:cNvPr>
          <p:cNvSpPr txBox="1"/>
          <p:nvPr/>
        </p:nvSpPr>
        <p:spPr>
          <a:xfrm>
            <a:off x="5984217" y="2716963"/>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Copy</a:t>
            </a:r>
          </a:p>
        </p:txBody>
      </p:sp>
      <p:sp>
        <p:nvSpPr>
          <p:cNvPr id="107" name="TextBox 106">
            <a:extLst>
              <a:ext uri="{FF2B5EF4-FFF2-40B4-BE49-F238E27FC236}">
                <a16:creationId xmlns:a16="http://schemas.microsoft.com/office/drawing/2014/main" id="{EAF08364-19C7-4AC5-89A2-B0E25458B6E6}"/>
              </a:ext>
            </a:extLst>
          </p:cNvPr>
          <p:cNvSpPr txBox="1"/>
          <p:nvPr/>
        </p:nvSpPr>
        <p:spPr>
          <a:xfrm>
            <a:off x="8662676" y="1324076"/>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A[7,7]</a:t>
            </a:r>
          </a:p>
        </p:txBody>
      </p:sp>
      <p:graphicFrame>
        <p:nvGraphicFramePr>
          <p:cNvPr id="108" name="Table 77">
            <a:extLst>
              <a:ext uri="{FF2B5EF4-FFF2-40B4-BE49-F238E27FC236}">
                <a16:creationId xmlns:a16="http://schemas.microsoft.com/office/drawing/2014/main" id="{80324DBF-4507-41B5-B31B-EA954CEB48CF}"/>
              </a:ext>
            </a:extLst>
          </p:cNvPr>
          <p:cNvGraphicFramePr>
            <a:graphicFrameLocks noGrp="1"/>
          </p:cNvGraphicFramePr>
          <p:nvPr>
            <p:extLst>
              <p:ext uri="{D42A27DB-BD31-4B8C-83A1-F6EECF244321}">
                <p14:modId xmlns:p14="http://schemas.microsoft.com/office/powerpoint/2010/main" val="3932355220"/>
              </p:ext>
            </p:extLst>
          </p:nvPr>
        </p:nvGraphicFramePr>
        <p:xfrm>
          <a:off x="9375564" y="1261013"/>
          <a:ext cx="525297" cy="370840"/>
        </p:xfrm>
        <a:graphic>
          <a:graphicData uri="http://schemas.openxmlformats.org/drawingml/2006/table">
            <a:tbl>
              <a:tblPr firstRow="1" bandRow="1">
                <a:tableStyleId>{5C22544A-7EE6-4342-B048-85BDC9FD1C3A}</a:tableStyleId>
              </a:tblPr>
              <a:tblGrid>
                <a:gridCol w="525297">
                  <a:extLst>
                    <a:ext uri="{9D8B030D-6E8A-4147-A177-3AD203B41FA5}">
                      <a16:colId xmlns:a16="http://schemas.microsoft.com/office/drawing/2014/main" val="4113522283"/>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98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sp>
        <p:nvSpPr>
          <p:cNvPr id="109" name="TextBox 108">
            <a:extLst>
              <a:ext uri="{FF2B5EF4-FFF2-40B4-BE49-F238E27FC236}">
                <a16:creationId xmlns:a16="http://schemas.microsoft.com/office/drawing/2014/main" id="{22ADF5E5-ABF3-4552-9B1E-DEAB115999E5}"/>
              </a:ext>
            </a:extLst>
          </p:cNvPr>
          <p:cNvSpPr txBox="1"/>
          <p:nvPr/>
        </p:nvSpPr>
        <p:spPr>
          <a:xfrm>
            <a:off x="10106985" y="1271376"/>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 A[8,8]</a:t>
            </a:r>
          </a:p>
        </p:txBody>
      </p:sp>
      <p:graphicFrame>
        <p:nvGraphicFramePr>
          <p:cNvPr id="110" name="Table 77">
            <a:extLst>
              <a:ext uri="{FF2B5EF4-FFF2-40B4-BE49-F238E27FC236}">
                <a16:creationId xmlns:a16="http://schemas.microsoft.com/office/drawing/2014/main" id="{5B5216C8-4EF3-4528-B961-F2CD76EE0325}"/>
              </a:ext>
            </a:extLst>
          </p:cNvPr>
          <p:cNvGraphicFramePr>
            <a:graphicFrameLocks noGrp="1"/>
          </p:cNvGraphicFramePr>
          <p:nvPr>
            <p:extLst>
              <p:ext uri="{D42A27DB-BD31-4B8C-83A1-F6EECF244321}">
                <p14:modId xmlns:p14="http://schemas.microsoft.com/office/powerpoint/2010/main" val="2616247874"/>
              </p:ext>
            </p:extLst>
          </p:nvPr>
        </p:nvGraphicFramePr>
        <p:xfrm>
          <a:off x="10752496" y="1251159"/>
          <a:ext cx="511289" cy="370840"/>
        </p:xfrm>
        <a:graphic>
          <a:graphicData uri="http://schemas.openxmlformats.org/drawingml/2006/table">
            <a:tbl>
              <a:tblPr firstRow="1" bandRow="1">
                <a:tableStyleId>{5C22544A-7EE6-4342-B048-85BDC9FD1C3A}</a:tableStyleId>
              </a:tblPr>
              <a:tblGrid>
                <a:gridCol w="511289">
                  <a:extLst>
                    <a:ext uri="{9D8B030D-6E8A-4147-A177-3AD203B41FA5}">
                      <a16:colId xmlns:a16="http://schemas.microsoft.com/office/drawing/2014/main" val="4113522283"/>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23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519686"/>
                  </a:ext>
                </a:extLst>
              </a:tr>
            </a:tbl>
          </a:graphicData>
        </a:graphic>
      </p:graphicFrame>
      <p:graphicFrame>
        <p:nvGraphicFramePr>
          <p:cNvPr id="114" name="Table 41">
            <a:extLst>
              <a:ext uri="{FF2B5EF4-FFF2-40B4-BE49-F238E27FC236}">
                <a16:creationId xmlns:a16="http://schemas.microsoft.com/office/drawing/2014/main" id="{38DAA6BC-42C4-47E2-84C6-2B06F3C50761}"/>
              </a:ext>
            </a:extLst>
          </p:cNvPr>
          <p:cNvGraphicFramePr>
            <a:graphicFrameLocks noGrp="1"/>
          </p:cNvGraphicFramePr>
          <p:nvPr>
            <p:extLst>
              <p:ext uri="{D42A27DB-BD31-4B8C-83A1-F6EECF244321}">
                <p14:modId xmlns:p14="http://schemas.microsoft.com/office/powerpoint/2010/main" val="4139470378"/>
              </p:ext>
            </p:extLst>
          </p:nvPr>
        </p:nvGraphicFramePr>
        <p:xfrm>
          <a:off x="9681251" y="2216862"/>
          <a:ext cx="1129160" cy="370840"/>
        </p:xfrm>
        <a:graphic>
          <a:graphicData uri="http://schemas.openxmlformats.org/drawingml/2006/table">
            <a:tbl>
              <a:tblPr bandRow="1">
                <a:tableStyleId>{5C22544A-7EE6-4342-B048-85BDC9FD1C3A}</a:tableStyleId>
              </a:tblPr>
              <a:tblGrid>
                <a:gridCol w="564580">
                  <a:extLst>
                    <a:ext uri="{9D8B030D-6E8A-4147-A177-3AD203B41FA5}">
                      <a16:colId xmlns:a16="http://schemas.microsoft.com/office/drawing/2014/main" val="1903748196"/>
                    </a:ext>
                  </a:extLst>
                </a:gridCol>
                <a:gridCol w="564580">
                  <a:extLst>
                    <a:ext uri="{9D8B030D-6E8A-4147-A177-3AD203B41FA5}">
                      <a16:colId xmlns:a16="http://schemas.microsoft.com/office/drawing/2014/main" val="1536601900"/>
                    </a:ext>
                  </a:extLst>
                </a:gridCol>
              </a:tblGrid>
              <a:tr h="370840">
                <a:tc>
                  <a:txBody>
                    <a:bodyPr/>
                    <a:lstStyle/>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23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  98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sp>
        <p:nvSpPr>
          <p:cNvPr id="115" name="TextBox 114">
            <a:extLst>
              <a:ext uri="{FF2B5EF4-FFF2-40B4-BE49-F238E27FC236}">
                <a16:creationId xmlns:a16="http://schemas.microsoft.com/office/drawing/2014/main" id="{09AC5E68-C2E7-41D9-A913-204FEB2852E4}"/>
              </a:ext>
            </a:extLst>
          </p:cNvPr>
          <p:cNvSpPr txBox="1"/>
          <p:nvPr/>
        </p:nvSpPr>
        <p:spPr>
          <a:xfrm>
            <a:off x="9084049" y="2184710"/>
            <a:ext cx="73142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a:t>
            </a:r>
          </a:p>
        </p:txBody>
      </p:sp>
      <p:sp>
        <p:nvSpPr>
          <p:cNvPr id="116" name="TextBox 115">
            <a:extLst>
              <a:ext uri="{FF2B5EF4-FFF2-40B4-BE49-F238E27FC236}">
                <a16:creationId xmlns:a16="http://schemas.microsoft.com/office/drawing/2014/main" id="{57861227-237B-4EFC-B896-F55A9961955A}"/>
              </a:ext>
            </a:extLst>
          </p:cNvPr>
          <p:cNvSpPr txBox="1"/>
          <p:nvPr/>
        </p:nvSpPr>
        <p:spPr>
          <a:xfrm>
            <a:off x="8830240" y="1855528"/>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Merge</a:t>
            </a:r>
          </a:p>
        </p:txBody>
      </p:sp>
      <p:graphicFrame>
        <p:nvGraphicFramePr>
          <p:cNvPr id="117" name="Table 41">
            <a:extLst>
              <a:ext uri="{FF2B5EF4-FFF2-40B4-BE49-F238E27FC236}">
                <a16:creationId xmlns:a16="http://schemas.microsoft.com/office/drawing/2014/main" id="{F1032633-BB21-44E0-B45B-3A3B17F06BE0}"/>
              </a:ext>
            </a:extLst>
          </p:cNvPr>
          <p:cNvGraphicFramePr>
            <a:graphicFrameLocks noGrp="1"/>
          </p:cNvGraphicFramePr>
          <p:nvPr>
            <p:extLst>
              <p:ext uri="{D42A27DB-BD31-4B8C-83A1-F6EECF244321}">
                <p14:modId xmlns:p14="http://schemas.microsoft.com/office/powerpoint/2010/main" val="3120711352"/>
              </p:ext>
            </p:extLst>
          </p:nvPr>
        </p:nvGraphicFramePr>
        <p:xfrm>
          <a:off x="9725949" y="2916404"/>
          <a:ext cx="1066800" cy="407924"/>
        </p:xfrm>
        <a:graphic>
          <a:graphicData uri="http://schemas.openxmlformats.org/drawingml/2006/table">
            <a:tbl>
              <a:tblPr bandRow="1">
                <a:tableStyleId>{5C22544A-7EE6-4342-B048-85BDC9FD1C3A}</a:tableStyleId>
              </a:tblPr>
              <a:tblGrid>
                <a:gridCol w="533400">
                  <a:extLst>
                    <a:ext uri="{9D8B030D-6E8A-4147-A177-3AD203B41FA5}">
                      <a16:colId xmlns:a16="http://schemas.microsoft.com/office/drawing/2014/main" val="1903748196"/>
                    </a:ext>
                  </a:extLst>
                </a:gridCol>
                <a:gridCol w="533400">
                  <a:extLst>
                    <a:ext uri="{9D8B030D-6E8A-4147-A177-3AD203B41FA5}">
                      <a16:colId xmlns:a16="http://schemas.microsoft.com/office/drawing/2014/main" val="1536601900"/>
                    </a:ext>
                  </a:extLst>
                </a:gridCol>
              </a:tblGrid>
              <a:tr h="407924">
                <a:tc>
                  <a:txBody>
                    <a:bodyPr/>
                    <a:lstStyle/>
                    <a:p>
                      <a:pPr marL="0" algn="l" defTabSz="914400" rtl="0" eaLnBrk="1" latinLnBrk="0" hangingPunct="1"/>
                      <a:r>
                        <a:rPr lang="en-IN" sz="1600" b="0" kern="1200" dirty="0">
                          <a:solidFill>
                            <a:srgbClr val="FF0000"/>
                          </a:solidFill>
                          <a:latin typeface="Times New Roman" panose="02020603050405020304" pitchFamily="18" charset="0"/>
                          <a:ea typeface="+mn-ea"/>
                          <a:cs typeface="Times New Roman" panose="02020603050405020304" pitchFamily="18" charset="0"/>
                        </a:rPr>
                        <a:t>  23</a:t>
                      </a:r>
                    </a:p>
                  </a:txBody>
                  <a:tcPr marT="50292" marB="5029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600" b="0" kern="1200" dirty="0">
                          <a:solidFill>
                            <a:srgbClr val="FF0000"/>
                          </a:solidFill>
                          <a:latin typeface="Times New Roman" panose="02020603050405020304" pitchFamily="18" charset="0"/>
                          <a:ea typeface="+mn-ea"/>
                          <a:cs typeface="Times New Roman" panose="02020603050405020304" pitchFamily="18" charset="0"/>
                        </a:rPr>
                        <a:t>  98</a:t>
                      </a:r>
                    </a:p>
                  </a:txBody>
                  <a:tcPr marT="50292" marB="5029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1905624"/>
                  </a:ext>
                </a:extLst>
              </a:tr>
            </a:tbl>
          </a:graphicData>
        </a:graphic>
      </p:graphicFrame>
      <p:sp>
        <p:nvSpPr>
          <p:cNvPr id="118" name="TextBox 117">
            <a:extLst>
              <a:ext uri="{FF2B5EF4-FFF2-40B4-BE49-F238E27FC236}">
                <a16:creationId xmlns:a16="http://schemas.microsoft.com/office/drawing/2014/main" id="{666677D2-F885-4148-BA2F-F2402B75AC4C}"/>
              </a:ext>
            </a:extLst>
          </p:cNvPr>
          <p:cNvSpPr txBox="1"/>
          <p:nvPr/>
        </p:nvSpPr>
        <p:spPr>
          <a:xfrm>
            <a:off x="9051353" y="2951723"/>
            <a:ext cx="731421"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A[7,8</a:t>
            </a:r>
            <a:r>
              <a:rPr lang="en-IN" sz="1400" dirty="0">
                <a:latin typeface="Times New Roman" panose="02020603050405020304" pitchFamily="18" charset="0"/>
                <a:cs typeface="Times New Roman" panose="02020603050405020304" pitchFamily="18" charset="0"/>
              </a:rPr>
              <a:t>]</a:t>
            </a:r>
          </a:p>
        </p:txBody>
      </p:sp>
      <p:sp>
        <p:nvSpPr>
          <p:cNvPr id="119" name="TextBox 118">
            <a:extLst>
              <a:ext uri="{FF2B5EF4-FFF2-40B4-BE49-F238E27FC236}">
                <a16:creationId xmlns:a16="http://schemas.microsoft.com/office/drawing/2014/main" id="{CF12F3BB-7A15-4D2E-A03D-B78698B3B1B9}"/>
              </a:ext>
            </a:extLst>
          </p:cNvPr>
          <p:cNvSpPr txBox="1"/>
          <p:nvPr/>
        </p:nvSpPr>
        <p:spPr>
          <a:xfrm>
            <a:off x="8902666" y="2645751"/>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Copy</a:t>
            </a:r>
          </a:p>
        </p:txBody>
      </p:sp>
      <p:cxnSp>
        <p:nvCxnSpPr>
          <p:cNvPr id="120" name="Straight Arrow Connector 119">
            <a:extLst>
              <a:ext uri="{FF2B5EF4-FFF2-40B4-BE49-F238E27FC236}">
                <a16:creationId xmlns:a16="http://schemas.microsoft.com/office/drawing/2014/main" id="{14233888-981D-4995-AD38-7DAB61289E45}"/>
              </a:ext>
            </a:extLst>
          </p:cNvPr>
          <p:cNvCxnSpPr>
            <a:cxnSpLocks/>
          </p:cNvCxnSpPr>
          <p:nvPr/>
        </p:nvCxnSpPr>
        <p:spPr>
          <a:xfrm>
            <a:off x="10245732" y="2573578"/>
            <a:ext cx="0" cy="3425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1" name="Straight Arrow Connector 120">
            <a:extLst>
              <a:ext uri="{FF2B5EF4-FFF2-40B4-BE49-F238E27FC236}">
                <a16:creationId xmlns:a16="http://schemas.microsoft.com/office/drawing/2014/main" id="{D4DB2D51-EADD-4EF1-8A70-288271F54033}"/>
              </a:ext>
            </a:extLst>
          </p:cNvPr>
          <p:cNvCxnSpPr>
            <a:cxnSpLocks/>
          </p:cNvCxnSpPr>
          <p:nvPr/>
        </p:nvCxnSpPr>
        <p:spPr>
          <a:xfrm>
            <a:off x="7270798" y="2620298"/>
            <a:ext cx="0" cy="3425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6" name="TextBox 125">
            <a:extLst>
              <a:ext uri="{FF2B5EF4-FFF2-40B4-BE49-F238E27FC236}">
                <a16:creationId xmlns:a16="http://schemas.microsoft.com/office/drawing/2014/main" id="{AD1E9F9A-793B-4DC7-8AD0-755D5D472493}"/>
              </a:ext>
            </a:extLst>
          </p:cNvPr>
          <p:cNvSpPr txBox="1"/>
          <p:nvPr/>
        </p:nvSpPr>
        <p:spPr>
          <a:xfrm>
            <a:off x="846277" y="3595242"/>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Merge</a:t>
            </a:r>
          </a:p>
        </p:txBody>
      </p:sp>
      <p:graphicFrame>
        <p:nvGraphicFramePr>
          <p:cNvPr id="127" name="Table 27">
            <a:extLst>
              <a:ext uri="{FF2B5EF4-FFF2-40B4-BE49-F238E27FC236}">
                <a16:creationId xmlns:a16="http://schemas.microsoft.com/office/drawing/2014/main" id="{EED50AFC-2925-4C5B-B913-2087AEC2CB71}"/>
              </a:ext>
            </a:extLst>
          </p:cNvPr>
          <p:cNvGraphicFramePr>
            <a:graphicFrameLocks noGrp="1"/>
          </p:cNvGraphicFramePr>
          <p:nvPr>
            <p:extLst>
              <p:ext uri="{D42A27DB-BD31-4B8C-83A1-F6EECF244321}">
                <p14:modId xmlns:p14="http://schemas.microsoft.com/office/powerpoint/2010/main" val="2918526113"/>
              </p:ext>
            </p:extLst>
          </p:nvPr>
        </p:nvGraphicFramePr>
        <p:xfrm>
          <a:off x="2022388" y="3940770"/>
          <a:ext cx="2631232" cy="365760"/>
        </p:xfrm>
        <a:graphic>
          <a:graphicData uri="http://schemas.openxmlformats.org/drawingml/2006/table">
            <a:tbl>
              <a:tblPr firstRow="1" bandRow="1">
                <a:tableStyleId>{5C22544A-7EE6-4342-B048-85BDC9FD1C3A}</a:tableStyleId>
              </a:tblPr>
              <a:tblGrid>
                <a:gridCol w="657808">
                  <a:extLst>
                    <a:ext uri="{9D8B030D-6E8A-4147-A177-3AD203B41FA5}">
                      <a16:colId xmlns:a16="http://schemas.microsoft.com/office/drawing/2014/main" val="2613397495"/>
                    </a:ext>
                  </a:extLst>
                </a:gridCol>
                <a:gridCol w="657808">
                  <a:extLst>
                    <a:ext uri="{9D8B030D-6E8A-4147-A177-3AD203B41FA5}">
                      <a16:colId xmlns:a16="http://schemas.microsoft.com/office/drawing/2014/main" val="1091220649"/>
                    </a:ext>
                  </a:extLst>
                </a:gridCol>
                <a:gridCol w="657808">
                  <a:extLst>
                    <a:ext uri="{9D8B030D-6E8A-4147-A177-3AD203B41FA5}">
                      <a16:colId xmlns:a16="http://schemas.microsoft.com/office/drawing/2014/main" val="34269492"/>
                    </a:ext>
                  </a:extLst>
                </a:gridCol>
                <a:gridCol w="657808">
                  <a:extLst>
                    <a:ext uri="{9D8B030D-6E8A-4147-A177-3AD203B41FA5}">
                      <a16:colId xmlns:a16="http://schemas.microsoft.com/office/drawing/2014/main" val="1485756847"/>
                    </a:ext>
                  </a:extLst>
                </a:gridCol>
              </a:tblGrid>
              <a:tr h="0">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56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005869"/>
                  </a:ext>
                </a:extLst>
              </a:tr>
            </a:tbl>
          </a:graphicData>
        </a:graphic>
      </p:graphicFrame>
      <p:sp>
        <p:nvSpPr>
          <p:cNvPr id="128" name="TextBox 127">
            <a:extLst>
              <a:ext uri="{FF2B5EF4-FFF2-40B4-BE49-F238E27FC236}">
                <a16:creationId xmlns:a16="http://schemas.microsoft.com/office/drawing/2014/main" id="{87FDFB1B-BCE9-4360-A0CE-BB77D673F988}"/>
              </a:ext>
            </a:extLst>
          </p:cNvPr>
          <p:cNvSpPr txBox="1"/>
          <p:nvPr/>
        </p:nvSpPr>
        <p:spPr>
          <a:xfrm>
            <a:off x="1237727" y="3906420"/>
            <a:ext cx="731422" cy="400110"/>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a:t>
            </a:r>
          </a:p>
        </p:txBody>
      </p:sp>
      <p:grpSp>
        <p:nvGrpSpPr>
          <p:cNvPr id="140" name="Group 139">
            <a:extLst>
              <a:ext uri="{FF2B5EF4-FFF2-40B4-BE49-F238E27FC236}">
                <a16:creationId xmlns:a16="http://schemas.microsoft.com/office/drawing/2014/main" id="{8D3F7C77-14DC-4CAD-8677-B12D83E7B6A8}"/>
              </a:ext>
            </a:extLst>
          </p:cNvPr>
          <p:cNvGrpSpPr/>
          <p:nvPr/>
        </p:nvGrpSpPr>
        <p:grpSpPr>
          <a:xfrm>
            <a:off x="1334687" y="1812160"/>
            <a:ext cx="1290829" cy="574765"/>
            <a:chOff x="5788443" y="4096139"/>
            <a:chExt cx="1681602" cy="802432"/>
          </a:xfrm>
        </p:grpSpPr>
        <p:cxnSp>
          <p:nvCxnSpPr>
            <p:cNvPr id="141" name="Straight Connector 140">
              <a:extLst>
                <a:ext uri="{FF2B5EF4-FFF2-40B4-BE49-F238E27FC236}">
                  <a16:creationId xmlns:a16="http://schemas.microsoft.com/office/drawing/2014/main" id="{211157FB-C51A-4C5A-9D94-EE387E85A488}"/>
                </a:ext>
              </a:extLst>
            </p:cNvPr>
            <p:cNvCxnSpPr/>
            <p:nvPr/>
          </p:nvCxnSpPr>
          <p:spPr>
            <a:xfrm>
              <a:off x="5792769"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42" name="Straight Connector 141">
              <a:extLst>
                <a:ext uri="{FF2B5EF4-FFF2-40B4-BE49-F238E27FC236}">
                  <a16:creationId xmlns:a16="http://schemas.microsoft.com/office/drawing/2014/main" id="{23B6AED7-DBD1-4906-A31B-A76F0F52697A}"/>
                </a:ext>
              </a:extLst>
            </p:cNvPr>
            <p:cNvCxnSpPr/>
            <p:nvPr/>
          </p:nvCxnSpPr>
          <p:spPr>
            <a:xfrm>
              <a:off x="5788443" y="4506686"/>
              <a:ext cx="168160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3" name="Straight Connector 142">
              <a:extLst>
                <a:ext uri="{FF2B5EF4-FFF2-40B4-BE49-F238E27FC236}">
                  <a16:creationId xmlns:a16="http://schemas.microsoft.com/office/drawing/2014/main" id="{F8802F88-8CA9-4C4C-B5A3-BE9CC73BBD5B}"/>
                </a:ext>
              </a:extLst>
            </p:cNvPr>
            <p:cNvCxnSpPr/>
            <p:nvPr/>
          </p:nvCxnSpPr>
          <p:spPr>
            <a:xfrm>
              <a:off x="7470045"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44" name="Straight Arrow Connector 143">
              <a:extLst>
                <a:ext uri="{FF2B5EF4-FFF2-40B4-BE49-F238E27FC236}">
                  <a16:creationId xmlns:a16="http://schemas.microsoft.com/office/drawing/2014/main" id="{BCB628A6-C242-4DE2-9C23-00A6A0D061C9}"/>
                </a:ext>
              </a:extLst>
            </p:cNvPr>
            <p:cNvCxnSpPr/>
            <p:nvPr/>
          </p:nvCxnSpPr>
          <p:spPr>
            <a:xfrm>
              <a:off x="6706317" y="4506686"/>
              <a:ext cx="0" cy="3918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45" name="Group 144">
            <a:extLst>
              <a:ext uri="{FF2B5EF4-FFF2-40B4-BE49-F238E27FC236}">
                <a16:creationId xmlns:a16="http://schemas.microsoft.com/office/drawing/2014/main" id="{19A4B0A4-BF1D-4EFC-A894-4DAAC37C440A}"/>
              </a:ext>
            </a:extLst>
          </p:cNvPr>
          <p:cNvGrpSpPr/>
          <p:nvPr/>
        </p:nvGrpSpPr>
        <p:grpSpPr>
          <a:xfrm>
            <a:off x="9478241" y="1643647"/>
            <a:ext cx="1419912" cy="574765"/>
            <a:chOff x="5788443" y="4096139"/>
            <a:chExt cx="1681602" cy="802432"/>
          </a:xfrm>
        </p:grpSpPr>
        <p:cxnSp>
          <p:nvCxnSpPr>
            <p:cNvPr id="146" name="Straight Connector 145">
              <a:extLst>
                <a:ext uri="{FF2B5EF4-FFF2-40B4-BE49-F238E27FC236}">
                  <a16:creationId xmlns:a16="http://schemas.microsoft.com/office/drawing/2014/main" id="{6D83CD59-E525-430B-83A8-84F7C7A35317}"/>
                </a:ext>
              </a:extLst>
            </p:cNvPr>
            <p:cNvCxnSpPr/>
            <p:nvPr/>
          </p:nvCxnSpPr>
          <p:spPr>
            <a:xfrm>
              <a:off x="5792769"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47" name="Straight Connector 146">
              <a:extLst>
                <a:ext uri="{FF2B5EF4-FFF2-40B4-BE49-F238E27FC236}">
                  <a16:creationId xmlns:a16="http://schemas.microsoft.com/office/drawing/2014/main" id="{0A971592-F2B0-4C62-9159-CAAE1B721B7C}"/>
                </a:ext>
              </a:extLst>
            </p:cNvPr>
            <p:cNvCxnSpPr/>
            <p:nvPr/>
          </p:nvCxnSpPr>
          <p:spPr>
            <a:xfrm>
              <a:off x="5788443" y="4506686"/>
              <a:ext cx="168160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8" name="Straight Connector 147">
              <a:extLst>
                <a:ext uri="{FF2B5EF4-FFF2-40B4-BE49-F238E27FC236}">
                  <a16:creationId xmlns:a16="http://schemas.microsoft.com/office/drawing/2014/main" id="{A45F692F-C377-4F7A-AA0C-35A4A2E13E7B}"/>
                </a:ext>
              </a:extLst>
            </p:cNvPr>
            <p:cNvCxnSpPr/>
            <p:nvPr/>
          </p:nvCxnSpPr>
          <p:spPr>
            <a:xfrm>
              <a:off x="7470045"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49" name="Straight Arrow Connector 148">
              <a:extLst>
                <a:ext uri="{FF2B5EF4-FFF2-40B4-BE49-F238E27FC236}">
                  <a16:creationId xmlns:a16="http://schemas.microsoft.com/office/drawing/2014/main" id="{ECB0BE12-9DEB-4044-9C6D-E1E7D535D91D}"/>
                </a:ext>
              </a:extLst>
            </p:cNvPr>
            <p:cNvCxnSpPr/>
            <p:nvPr/>
          </p:nvCxnSpPr>
          <p:spPr>
            <a:xfrm>
              <a:off x="6706317" y="4506686"/>
              <a:ext cx="0" cy="3918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50" name="Group 149">
            <a:extLst>
              <a:ext uri="{FF2B5EF4-FFF2-40B4-BE49-F238E27FC236}">
                <a16:creationId xmlns:a16="http://schemas.microsoft.com/office/drawing/2014/main" id="{DAC8854B-6A6E-4472-9814-AD7870CE98B0}"/>
              </a:ext>
            </a:extLst>
          </p:cNvPr>
          <p:cNvGrpSpPr/>
          <p:nvPr/>
        </p:nvGrpSpPr>
        <p:grpSpPr>
          <a:xfrm>
            <a:off x="3890777" y="1739737"/>
            <a:ext cx="1419912" cy="574765"/>
            <a:chOff x="5788443" y="4096139"/>
            <a:chExt cx="1681602" cy="802432"/>
          </a:xfrm>
        </p:grpSpPr>
        <p:cxnSp>
          <p:nvCxnSpPr>
            <p:cNvPr id="151" name="Straight Connector 150">
              <a:extLst>
                <a:ext uri="{FF2B5EF4-FFF2-40B4-BE49-F238E27FC236}">
                  <a16:creationId xmlns:a16="http://schemas.microsoft.com/office/drawing/2014/main" id="{48317CD7-A33A-45CE-BF2E-1712D2544D30}"/>
                </a:ext>
              </a:extLst>
            </p:cNvPr>
            <p:cNvCxnSpPr/>
            <p:nvPr/>
          </p:nvCxnSpPr>
          <p:spPr>
            <a:xfrm>
              <a:off x="5792769"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52" name="Straight Connector 151">
              <a:extLst>
                <a:ext uri="{FF2B5EF4-FFF2-40B4-BE49-F238E27FC236}">
                  <a16:creationId xmlns:a16="http://schemas.microsoft.com/office/drawing/2014/main" id="{E6844147-8397-43FF-8466-3DB76288C8AD}"/>
                </a:ext>
              </a:extLst>
            </p:cNvPr>
            <p:cNvCxnSpPr/>
            <p:nvPr/>
          </p:nvCxnSpPr>
          <p:spPr>
            <a:xfrm>
              <a:off x="5788443" y="4506686"/>
              <a:ext cx="168160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3" name="Straight Connector 152">
              <a:extLst>
                <a:ext uri="{FF2B5EF4-FFF2-40B4-BE49-F238E27FC236}">
                  <a16:creationId xmlns:a16="http://schemas.microsoft.com/office/drawing/2014/main" id="{D571F3C4-471F-4B8D-B2BC-A0477E41006A}"/>
                </a:ext>
              </a:extLst>
            </p:cNvPr>
            <p:cNvCxnSpPr/>
            <p:nvPr/>
          </p:nvCxnSpPr>
          <p:spPr>
            <a:xfrm>
              <a:off x="7470045"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54" name="Straight Arrow Connector 153">
              <a:extLst>
                <a:ext uri="{FF2B5EF4-FFF2-40B4-BE49-F238E27FC236}">
                  <a16:creationId xmlns:a16="http://schemas.microsoft.com/office/drawing/2014/main" id="{FFCF8F0B-3148-4CFA-9A10-08157156FD46}"/>
                </a:ext>
              </a:extLst>
            </p:cNvPr>
            <p:cNvCxnSpPr/>
            <p:nvPr/>
          </p:nvCxnSpPr>
          <p:spPr>
            <a:xfrm>
              <a:off x="6706317" y="4506686"/>
              <a:ext cx="0" cy="3918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55" name="Group 154">
            <a:extLst>
              <a:ext uri="{FF2B5EF4-FFF2-40B4-BE49-F238E27FC236}">
                <a16:creationId xmlns:a16="http://schemas.microsoft.com/office/drawing/2014/main" id="{8EAE3D54-2754-45B1-87D1-C2EA3A3EEE00}"/>
              </a:ext>
            </a:extLst>
          </p:cNvPr>
          <p:cNvGrpSpPr/>
          <p:nvPr/>
        </p:nvGrpSpPr>
        <p:grpSpPr>
          <a:xfrm>
            <a:off x="6510853" y="1693175"/>
            <a:ext cx="1419912" cy="632242"/>
            <a:chOff x="5788443" y="4096139"/>
            <a:chExt cx="1681602" cy="802432"/>
          </a:xfrm>
        </p:grpSpPr>
        <p:cxnSp>
          <p:nvCxnSpPr>
            <p:cNvPr id="156" name="Straight Connector 155">
              <a:extLst>
                <a:ext uri="{FF2B5EF4-FFF2-40B4-BE49-F238E27FC236}">
                  <a16:creationId xmlns:a16="http://schemas.microsoft.com/office/drawing/2014/main" id="{240A2165-1B8A-48E8-A50E-49FD78890651}"/>
                </a:ext>
              </a:extLst>
            </p:cNvPr>
            <p:cNvCxnSpPr/>
            <p:nvPr/>
          </p:nvCxnSpPr>
          <p:spPr>
            <a:xfrm>
              <a:off x="5792769"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57" name="Straight Connector 156">
              <a:extLst>
                <a:ext uri="{FF2B5EF4-FFF2-40B4-BE49-F238E27FC236}">
                  <a16:creationId xmlns:a16="http://schemas.microsoft.com/office/drawing/2014/main" id="{4C830E94-D67B-41F0-92FB-3796FACB964E}"/>
                </a:ext>
              </a:extLst>
            </p:cNvPr>
            <p:cNvCxnSpPr/>
            <p:nvPr/>
          </p:nvCxnSpPr>
          <p:spPr>
            <a:xfrm>
              <a:off x="5788443" y="4506686"/>
              <a:ext cx="168160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8" name="Straight Connector 157">
              <a:extLst>
                <a:ext uri="{FF2B5EF4-FFF2-40B4-BE49-F238E27FC236}">
                  <a16:creationId xmlns:a16="http://schemas.microsoft.com/office/drawing/2014/main" id="{4D5E7288-627E-4E6B-9F2C-7FB15A69A851}"/>
                </a:ext>
              </a:extLst>
            </p:cNvPr>
            <p:cNvCxnSpPr/>
            <p:nvPr/>
          </p:nvCxnSpPr>
          <p:spPr>
            <a:xfrm>
              <a:off x="7470045"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59" name="Straight Arrow Connector 158">
              <a:extLst>
                <a:ext uri="{FF2B5EF4-FFF2-40B4-BE49-F238E27FC236}">
                  <a16:creationId xmlns:a16="http://schemas.microsoft.com/office/drawing/2014/main" id="{ED833228-2F83-44FE-B60E-8B020F3AFBA2}"/>
                </a:ext>
              </a:extLst>
            </p:cNvPr>
            <p:cNvCxnSpPr/>
            <p:nvPr/>
          </p:nvCxnSpPr>
          <p:spPr>
            <a:xfrm>
              <a:off x="6706317" y="4506686"/>
              <a:ext cx="0" cy="3918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0" name="Group 159">
            <a:extLst>
              <a:ext uri="{FF2B5EF4-FFF2-40B4-BE49-F238E27FC236}">
                <a16:creationId xmlns:a16="http://schemas.microsoft.com/office/drawing/2014/main" id="{A8D4FF75-AB69-4168-9099-558629900374}"/>
              </a:ext>
            </a:extLst>
          </p:cNvPr>
          <p:cNvGrpSpPr/>
          <p:nvPr/>
        </p:nvGrpSpPr>
        <p:grpSpPr>
          <a:xfrm>
            <a:off x="2028452" y="3470378"/>
            <a:ext cx="2515459" cy="475013"/>
            <a:chOff x="5788443" y="4096139"/>
            <a:chExt cx="1681602" cy="802432"/>
          </a:xfrm>
        </p:grpSpPr>
        <p:cxnSp>
          <p:nvCxnSpPr>
            <p:cNvPr id="161" name="Straight Connector 160">
              <a:extLst>
                <a:ext uri="{FF2B5EF4-FFF2-40B4-BE49-F238E27FC236}">
                  <a16:creationId xmlns:a16="http://schemas.microsoft.com/office/drawing/2014/main" id="{B826E571-19E6-4327-BE40-C03AE7D139DE}"/>
                </a:ext>
              </a:extLst>
            </p:cNvPr>
            <p:cNvCxnSpPr/>
            <p:nvPr/>
          </p:nvCxnSpPr>
          <p:spPr>
            <a:xfrm>
              <a:off x="5792769"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62" name="Straight Connector 161">
              <a:extLst>
                <a:ext uri="{FF2B5EF4-FFF2-40B4-BE49-F238E27FC236}">
                  <a16:creationId xmlns:a16="http://schemas.microsoft.com/office/drawing/2014/main" id="{3D4B30E1-9266-4146-9272-29E09913108C}"/>
                </a:ext>
              </a:extLst>
            </p:cNvPr>
            <p:cNvCxnSpPr/>
            <p:nvPr/>
          </p:nvCxnSpPr>
          <p:spPr>
            <a:xfrm>
              <a:off x="5788443" y="4506686"/>
              <a:ext cx="168160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63" name="Straight Connector 162">
              <a:extLst>
                <a:ext uri="{FF2B5EF4-FFF2-40B4-BE49-F238E27FC236}">
                  <a16:creationId xmlns:a16="http://schemas.microsoft.com/office/drawing/2014/main" id="{296020EE-9D73-4035-922E-FDD4F50EE782}"/>
                </a:ext>
              </a:extLst>
            </p:cNvPr>
            <p:cNvCxnSpPr/>
            <p:nvPr/>
          </p:nvCxnSpPr>
          <p:spPr>
            <a:xfrm>
              <a:off x="7470045"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64" name="Straight Arrow Connector 163">
              <a:extLst>
                <a:ext uri="{FF2B5EF4-FFF2-40B4-BE49-F238E27FC236}">
                  <a16:creationId xmlns:a16="http://schemas.microsoft.com/office/drawing/2014/main" id="{46BFE7C8-C1F1-4F7D-9133-9689738CD12B}"/>
                </a:ext>
              </a:extLst>
            </p:cNvPr>
            <p:cNvCxnSpPr/>
            <p:nvPr/>
          </p:nvCxnSpPr>
          <p:spPr>
            <a:xfrm>
              <a:off x="6706317" y="4506686"/>
              <a:ext cx="0" cy="3918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aphicFrame>
        <p:nvGraphicFramePr>
          <p:cNvPr id="165" name="Table 27">
            <a:extLst>
              <a:ext uri="{FF2B5EF4-FFF2-40B4-BE49-F238E27FC236}">
                <a16:creationId xmlns:a16="http://schemas.microsoft.com/office/drawing/2014/main" id="{27173E38-013C-4DD3-8BA7-F2241C734FAD}"/>
              </a:ext>
            </a:extLst>
          </p:cNvPr>
          <p:cNvGraphicFramePr>
            <a:graphicFrameLocks noGrp="1"/>
          </p:cNvGraphicFramePr>
          <p:nvPr>
            <p:extLst>
              <p:ext uri="{D42A27DB-BD31-4B8C-83A1-F6EECF244321}">
                <p14:modId xmlns:p14="http://schemas.microsoft.com/office/powerpoint/2010/main" val="3985466478"/>
              </p:ext>
            </p:extLst>
          </p:nvPr>
        </p:nvGraphicFramePr>
        <p:xfrm>
          <a:off x="2039264" y="4506362"/>
          <a:ext cx="2631232" cy="365760"/>
        </p:xfrm>
        <a:graphic>
          <a:graphicData uri="http://schemas.openxmlformats.org/drawingml/2006/table">
            <a:tbl>
              <a:tblPr firstRow="1" bandRow="1">
                <a:tableStyleId>{5C22544A-7EE6-4342-B048-85BDC9FD1C3A}</a:tableStyleId>
              </a:tblPr>
              <a:tblGrid>
                <a:gridCol w="657808">
                  <a:extLst>
                    <a:ext uri="{9D8B030D-6E8A-4147-A177-3AD203B41FA5}">
                      <a16:colId xmlns:a16="http://schemas.microsoft.com/office/drawing/2014/main" val="2613397495"/>
                    </a:ext>
                  </a:extLst>
                </a:gridCol>
                <a:gridCol w="657808">
                  <a:extLst>
                    <a:ext uri="{9D8B030D-6E8A-4147-A177-3AD203B41FA5}">
                      <a16:colId xmlns:a16="http://schemas.microsoft.com/office/drawing/2014/main" val="1091220649"/>
                    </a:ext>
                  </a:extLst>
                </a:gridCol>
                <a:gridCol w="657808">
                  <a:extLst>
                    <a:ext uri="{9D8B030D-6E8A-4147-A177-3AD203B41FA5}">
                      <a16:colId xmlns:a16="http://schemas.microsoft.com/office/drawing/2014/main" val="34269492"/>
                    </a:ext>
                  </a:extLst>
                </a:gridCol>
                <a:gridCol w="657808">
                  <a:extLst>
                    <a:ext uri="{9D8B030D-6E8A-4147-A177-3AD203B41FA5}">
                      <a16:colId xmlns:a16="http://schemas.microsoft.com/office/drawing/2014/main" val="1485756847"/>
                    </a:ext>
                  </a:extLst>
                </a:gridCol>
              </a:tblGrid>
              <a:tr h="0">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rgbClr val="FF0000"/>
                          </a:solidFill>
                          <a:latin typeface="Times New Roman" panose="02020603050405020304" pitchFamily="18" charset="0"/>
                          <a:ea typeface="+mn-ea"/>
                          <a:cs typeface="Times New Roman" panose="02020603050405020304" pitchFamily="18" charset="0"/>
                        </a:rPr>
                        <a:t> 56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005869"/>
                  </a:ext>
                </a:extLst>
              </a:tr>
            </a:tbl>
          </a:graphicData>
        </a:graphic>
      </p:graphicFrame>
      <p:cxnSp>
        <p:nvCxnSpPr>
          <p:cNvPr id="166" name="Straight Arrow Connector 165">
            <a:extLst>
              <a:ext uri="{FF2B5EF4-FFF2-40B4-BE49-F238E27FC236}">
                <a16:creationId xmlns:a16="http://schemas.microsoft.com/office/drawing/2014/main" id="{3FAD868F-8FD1-4AF0-A6AC-2BDC9035B501}"/>
              </a:ext>
            </a:extLst>
          </p:cNvPr>
          <p:cNvCxnSpPr>
            <a:cxnSpLocks/>
          </p:cNvCxnSpPr>
          <p:nvPr/>
        </p:nvCxnSpPr>
        <p:spPr>
          <a:xfrm>
            <a:off x="3338004" y="4318560"/>
            <a:ext cx="0" cy="212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7" name="TextBox 166">
            <a:extLst>
              <a:ext uri="{FF2B5EF4-FFF2-40B4-BE49-F238E27FC236}">
                <a16:creationId xmlns:a16="http://schemas.microsoft.com/office/drawing/2014/main" id="{FEE7996C-A55B-4A3F-84F3-435CFA4D063D}"/>
              </a:ext>
            </a:extLst>
          </p:cNvPr>
          <p:cNvSpPr txBox="1"/>
          <p:nvPr/>
        </p:nvSpPr>
        <p:spPr>
          <a:xfrm>
            <a:off x="1340999" y="4535353"/>
            <a:ext cx="731421"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A[1,4</a:t>
            </a:r>
            <a:r>
              <a:rPr lang="en-IN" sz="1400" dirty="0">
                <a:latin typeface="Times New Roman" panose="02020603050405020304" pitchFamily="18" charset="0"/>
                <a:cs typeface="Times New Roman" panose="02020603050405020304" pitchFamily="18" charset="0"/>
              </a:rPr>
              <a:t>]</a:t>
            </a:r>
          </a:p>
        </p:txBody>
      </p:sp>
      <p:sp>
        <p:nvSpPr>
          <p:cNvPr id="169" name="TextBox 168">
            <a:extLst>
              <a:ext uri="{FF2B5EF4-FFF2-40B4-BE49-F238E27FC236}">
                <a16:creationId xmlns:a16="http://schemas.microsoft.com/office/drawing/2014/main" id="{471B3B78-F5B7-4D61-BB49-716666262A10}"/>
              </a:ext>
            </a:extLst>
          </p:cNvPr>
          <p:cNvSpPr txBox="1"/>
          <p:nvPr/>
        </p:nvSpPr>
        <p:spPr>
          <a:xfrm>
            <a:off x="895500" y="4294984"/>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Copy</a:t>
            </a:r>
          </a:p>
        </p:txBody>
      </p:sp>
      <p:grpSp>
        <p:nvGrpSpPr>
          <p:cNvPr id="170" name="Group 169">
            <a:extLst>
              <a:ext uri="{FF2B5EF4-FFF2-40B4-BE49-F238E27FC236}">
                <a16:creationId xmlns:a16="http://schemas.microsoft.com/office/drawing/2014/main" id="{3641F665-763F-4A9A-94C1-D833B4006668}"/>
              </a:ext>
            </a:extLst>
          </p:cNvPr>
          <p:cNvGrpSpPr/>
          <p:nvPr/>
        </p:nvGrpSpPr>
        <p:grpSpPr>
          <a:xfrm>
            <a:off x="7234132" y="3360552"/>
            <a:ext cx="3043706" cy="475013"/>
            <a:chOff x="5788443" y="4096139"/>
            <a:chExt cx="1681602" cy="802432"/>
          </a:xfrm>
        </p:grpSpPr>
        <p:cxnSp>
          <p:nvCxnSpPr>
            <p:cNvPr id="171" name="Straight Connector 170">
              <a:extLst>
                <a:ext uri="{FF2B5EF4-FFF2-40B4-BE49-F238E27FC236}">
                  <a16:creationId xmlns:a16="http://schemas.microsoft.com/office/drawing/2014/main" id="{264F3536-661C-49CD-91D4-56E6AA747649}"/>
                </a:ext>
              </a:extLst>
            </p:cNvPr>
            <p:cNvCxnSpPr/>
            <p:nvPr/>
          </p:nvCxnSpPr>
          <p:spPr>
            <a:xfrm>
              <a:off x="5792769"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72" name="Straight Connector 171">
              <a:extLst>
                <a:ext uri="{FF2B5EF4-FFF2-40B4-BE49-F238E27FC236}">
                  <a16:creationId xmlns:a16="http://schemas.microsoft.com/office/drawing/2014/main" id="{D7B419FD-224F-418C-BB3C-2FE55626AB46}"/>
                </a:ext>
              </a:extLst>
            </p:cNvPr>
            <p:cNvCxnSpPr/>
            <p:nvPr/>
          </p:nvCxnSpPr>
          <p:spPr>
            <a:xfrm>
              <a:off x="5788443" y="4506686"/>
              <a:ext cx="168160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73" name="Straight Connector 172">
              <a:extLst>
                <a:ext uri="{FF2B5EF4-FFF2-40B4-BE49-F238E27FC236}">
                  <a16:creationId xmlns:a16="http://schemas.microsoft.com/office/drawing/2014/main" id="{8DC5040E-4C1B-46FF-83C6-4D0DC31C7CB5}"/>
                </a:ext>
              </a:extLst>
            </p:cNvPr>
            <p:cNvCxnSpPr/>
            <p:nvPr/>
          </p:nvCxnSpPr>
          <p:spPr>
            <a:xfrm>
              <a:off x="7470045"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74" name="Straight Arrow Connector 173">
              <a:extLst>
                <a:ext uri="{FF2B5EF4-FFF2-40B4-BE49-F238E27FC236}">
                  <a16:creationId xmlns:a16="http://schemas.microsoft.com/office/drawing/2014/main" id="{95347E34-60D7-4884-A16C-C89D07609546}"/>
                </a:ext>
              </a:extLst>
            </p:cNvPr>
            <p:cNvCxnSpPr/>
            <p:nvPr/>
          </p:nvCxnSpPr>
          <p:spPr>
            <a:xfrm>
              <a:off x="6706317" y="4506686"/>
              <a:ext cx="0" cy="3918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aphicFrame>
        <p:nvGraphicFramePr>
          <p:cNvPr id="175" name="Table 27">
            <a:extLst>
              <a:ext uri="{FF2B5EF4-FFF2-40B4-BE49-F238E27FC236}">
                <a16:creationId xmlns:a16="http://schemas.microsoft.com/office/drawing/2014/main" id="{DCDC9D64-2B7B-400A-899B-24A668AD674C}"/>
              </a:ext>
            </a:extLst>
          </p:cNvPr>
          <p:cNvGraphicFramePr>
            <a:graphicFrameLocks noGrp="1"/>
          </p:cNvGraphicFramePr>
          <p:nvPr>
            <p:extLst>
              <p:ext uri="{D42A27DB-BD31-4B8C-83A1-F6EECF244321}">
                <p14:modId xmlns:p14="http://schemas.microsoft.com/office/powerpoint/2010/main" val="815506437"/>
              </p:ext>
            </p:extLst>
          </p:nvPr>
        </p:nvGraphicFramePr>
        <p:xfrm>
          <a:off x="7556965" y="3856970"/>
          <a:ext cx="2631232" cy="365760"/>
        </p:xfrm>
        <a:graphic>
          <a:graphicData uri="http://schemas.openxmlformats.org/drawingml/2006/table">
            <a:tbl>
              <a:tblPr firstRow="1" bandRow="1">
                <a:tableStyleId>{5C22544A-7EE6-4342-B048-85BDC9FD1C3A}</a:tableStyleId>
              </a:tblPr>
              <a:tblGrid>
                <a:gridCol w="657808">
                  <a:extLst>
                    <a:ext uri="{9D8B030D-6E8A-4147-A177-3AD203B41FA5}">
                      <a16:colId xmlns:a16="http://schemas.microsoft.com/office/drawing/2014/main" val="2613397495"/>
                    </a:ext>
                  </a:extLst>
                </a:gridCol>
                <a:gridCol w="657808">
                  <a:extLst>
                    <a:ext uri="{9D8B030D-6E8A-4147-A177-3AD203B41FA5}">
                      <a16:colId xmlns:a16="http://schemas.microsoft.com/office/drawing/2014/main" val="1091220649"/>
                    </a:ext>
                  </a:extLst>
                </a:gridCol>
                <a:gridCol w="657808">
                  <a:extLst>
                    <a:ext uri="{9D8B030D-6E8A-4147-A177-3AD203B41FA5}">
                      <a16:colId xmlns:a16="http://schemas.microsoft.com/office/drawing/2014/main" val="34269492"/>
                    </a:ext>
                  </a:extLst>
                </a:gridCol>
                <a:gridCol w="657808">
                  <a:extLst>
                    <a:ext uri="{9D8B030D-6E8A-4147-A177-3AD203B41FA5}">
                      <a16:colId xmlns:a16="http://schemas.microsoft.com/office/drawing/2014/main" val="1485756847"/>
                    </a:ext>
                  </a:extLst>
                </a:gridCol>
              </a:tblGrid>
              <a:tr h="0">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23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34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1800" b="0" kern="1200" dirty="0">
                          <a:solidFill>
                            <a:schemeClr val="tx1"/>
                          </a:solidFill>
                          <a:latin typeface="Times New Roman" panose="02020603050405020304" pitchFamily="18" charset="0"/>
                          <a:ea typeface="+mn-ea"/>
                          <a:cs typeface="Times New Roman" panose="02020603050405020304" pitchFamily="18" charset="0"/>
                        </a:rPr>
                        <a:t> 98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005869"/>
                  </a:ext>
                </a:extLst>
              </a:tr>
            </a:tbl>
          </a:graphicData>
        </a:graphic>
      </p:graphicFrame>
      <p:sp>
        <p:nvSpPr>
          <p:cNvPr id="176" name="TextBox 175">
            <a:extLst>
              <a:ext uri="{FF2B5EF4-FFF2-40B4-BE49-F238E27FC236}">
                <a16:creationId xmlns:a16="http://schemas.microsoft.com/office/drawing/2014/main" id="{E6CE5A5F-3C10-4977-AE0D-3079BEAB26B6}"/>
              </a:ext>
            </a:extLst>
          </p:cNvPr>
          <p:cNvSpPr txBox="1"/>
          <p:nvPr/>
        </p:nvSpPr>
        <p:spPr>
          <a:xfrm>
            <a:off x="6925927" y="3815772"/>
            <a:ext cx="731422" cy="400110"/>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a:t>
            </a:r>
          </a:p>
        </p:txBody>
      </p:sp>
      <p:graphicFrame>
        <p:nvGraphicFramePr>
          <p:cNvPr id="177" name="Table 27">
            <a:extLst>
              <a:ext uri="{FF2B5EF4-FFF2-40B4-BE49-F238E27FC236}">
                <a16:creationId xmlns:a16="http://schemas.microsoft.com/office/drawing/2014/main" id="{53AC5E91-ED0F-4259-8B20-8A2FB10DBF12}"/>
              </a:ext>
            </a:extLst>
          </p:cNvPr>
          <p:cNvGraphicFramePr>
            <a:graphicFrameLocks noGrp="1"/>
          </p:cNvGraphicFramePr>
          <p:nvPr>
            <p:extLst>
              <p:ext uri="{D42A27DB-BD31-4B8C-83A1-F6EECF244321}">
                <p14:modId xmlns:p14="http://schemas.microsoft.com/office/powerpoint/2010/main" val="2257304065"/>
              </p:ext>
            </p:extLst>
          </p:nvPr>
        </p:nvGraphicFramePr>
        <p:xfrm>
          <a:off x="7579871" y="4437252"/>
          <a:ext cx="2631232" cy="405384"/>
        </p:xfrm>
        <a:graphic>
          <a:graphicData uri="http://schemas.openxmlformats.org/drawingml/2006/table">
            <a:tbl>
              <a:tblPr firstRow="1" bandRow="1">
                <a:tableStyleId>{5C22544A-7EE6-4342-B048-85BDC9FD1C3A}</a:tableStyleId>
              </a:tblPr>
              <a:tblGrid>
                <a:gridCol w="657808">
                  <a:extLst>
                    <a:ext uri="{9D8B030D-6E8A-4147-A177-3AD203B41FA5}">
                      <a16:colId xmlns:a16="http://schemas.microsoft.com/office/drawing/2014/main" val="2613397495"/>
                    </a:ext>
                  </a:extLst>
                </a:gridCol>
                <a:gridCol w="657808">
                  <a:extLst>
                    <a:ext uri="{9D8B030D-6E8A-4147-A177-3AD203B41FA5}">
                      <a16:colId xmlns:a16="http://schemas.microsoft.com/office/drawing/2014/main" val="1091220649"/>
                    </a:ext>
                  </a:extLst>
                </a:gridCol>
                <a:gridCol w="657808">
                  <a:extLst>
                    <a:ext uri="{9D8B030D-6E8A-4147-A177-3AD203B41FA5}">
                      <a16:colId xmlns:a16="http://schemas.microsoft.com/office/drawing/2014/main" val="34269492"/>
                    </a:ext>
                  </a:extLst>
                </a:gridCol>
                <a:gridCol w="657808">
                  <a:extLst>
                    <a:ext uri="{9D8B030D-6E8A-4147-A177-3AD203B41FA5}">
                      <a16:colId xmlns:a16="http://schemas.microsoft.com/office/drawing/2014/main" val="1485756847"/>
                    </a:ext>
                  </a:extLst>
                </a:gridCol>
              </a:tblGrid>
              <a:tr h="402336">
                <a:tc>
                  <a:txBody>
                    <a:bodyPr/>
                    <a:lstStyle/>
                    <a:p>
                      <a:pPr marL="0" algn="l" defTabSz="914400" rtl="0" eaLnBrk="1" latinLnBrk="0" hangingPunct="1"/>
                      <a:r>
                        <a:rPr lang="en-IN" sz="2000" b="0" kern="1200" dirty="0">
                          <a:solidFill>
                            <a:srgbClr val="FF0000"/>
                          </a:solidFill>
                          <a:latin typeface="Times New Roman" panose="02020603050405020304" pitchFamily="18" charset="0"/>
                          <a:ea typeface="+mn-ea"/>
                          <a:cs typeface="Times New Roman" panose="02020603050405020304" pitchFamily="18" charset="0"/>
                        </a:rPr>
                        <a:t>  1</a:t>
                      </a:r>
                    </a:p>
                  </a:txBody>
                  <a:tcPr marT="50292" marB="50292">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2000" b="0" kern="1200" dirty="0">
                          <a:solidFill>
                            <a:srgbClr val="FF0000"/>
                          </a:solidFill>
                          <a:latin typeface="Times New Roman" panose="02020603050405020304" pitchFamily="18" charset="0"/>
                          <a:ea typeface="+mn-ea"/>
                          <a:cs typeface="Times New Roman" panose="02020603050405020304" pitchFamily="18" charset="0"/>
                        </a:rPr>
                        <a:t>  23</a:t>
                      </a:r>
                    </a:p>
                  </a:txBody>
                  <a:tcPr marT="50292" marB="50292">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2000" b="0" kern="1200" dirty="0">
                          <a:solidFill>
                            <a:srgbClr val="FF0000"/>
                          </a:solidFill>
                          <a:latin typeface="Times New Roman" panose="02020603050405020304" pitchFamily="18" charset="0"/>
                          <a:ea typeface="+mn-ea"/>
                          <a:cs typeface="Times New Roman" panose="02020603050405020304" pitchFamily="18" charset="0"/>
                        </a:rPr>
                        <a:t>  34</a:t>
                      </a:r>
                    </a:p>
                  </a:txBody>
                  <a:tcPr marT="50292" marB="50292">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IN" sz="2000" b="0" kern="1200" dirty="0">
                          <a:solidFill>
                            <a:srgbClr val="FF0000"/>
                          </a:solidFill>
                          <a:latin typeface="Times New Roman" panose="02020603050405020304" pitchFamily="18" charset="0"/>
                          <a:ea typeface="+mn-ea"/>
                          <a:cs typeface="Times New Roman" panose="02020603050405020304" pitchFamily="18" charset="0"/>
                        </a:rPr>
                        <a:t> 98</a:t>
                      </a:r>
                    </a:p>
                  </a:txBody>
                  <a:tcPr marT="50292" marB="50292">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005869"/>
                  </a:ext>
                </a:extLst>
              </a:tr>
            </a:tbl>
          </a:graphicData>
        </a:graphic>
      </p:graphicFrame>
      <p:cxnSp>
        <p:nvCxnSpPr>
          <p:cNvPr id="178" name="Straight Arrow Connector 177">
            <a:extLst>
              <a:ext uri="{FF2B5EF4-FFF2-40B4-BE49-F238E27FC236}">
                <a16:creationId xmlns:a16="http://schemas.microsoft.com/office/drawing/2014/main" id="{3C95041C-4A4E-4239-8ADF-8CB734156E34}"/>
              </a:ext>
            </a:extLst>
          </p:cNvPr>
          <p:cNvCxnSpPr>
            <a:cxnSpLocks/>
          </p:cNvCxnSpPr>
          <p:nvPr/>
        </p:nvCxnSpPr>
        <p:spPr>
          <a:xfrm>
            <a:off x="8878611" y="4221083"/>
            <a:ext cx="0" cy="212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9" name="TextBox 178">
            <a:extLst>
              <a:ext uri="{FF2B5EF4-FFF2-40B4-BE49-F238E27FC236}">
                <a16:creationId xmlns:a16="http://schemas.microsoft.com/office/drawing/2014/main" id="{57340A6E-77BB-4EA1-866C-FA07C684A7A4}"/>
              </a:ext>
            </a:extLst>
          </p:cNvPr>
          <p:cNvSpPr txBox="1"/>
          <p:nvPr/>
        </p:nvSpPr>
        <p:spPr>
          <a:xfrm>
            <a:off x="6881606" y="4437876"/>
            <a:ext cx="731421"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A[5,8</a:t>
            </a:r>
            <a:r>
              <a:rPr lang="en-IN" sz="1400" dirty="0">
                <a:latin typeface="Times New Roman" panose="02020603050405020304" pitchFamily="18" charset="0"/>
                <a:cs typeface="Times New Roman" panose="02020603050405020304" pitchFamily="18" charset="0"/>
              </a:rPr>
              <a:t>]</a:t>
            </a:r>
          </a:p>
        </p:txBody>
      </p:sp>
      <p:sp>
        <p:nvSpPr>
          <p:cNvPr id="180" name="TextBox 179">
            <a:extLst>
              <a:ext uri="{FF2B5EF4-FFF2-40B4-BE49-F238E27FC236}">
                <a16:creationId xmlns:a16="http://schemas.microsoft.com/office/drawing/2014/main" id="{1A2F6C17-DA24-4E46-A8CA-0E20B3E04C74}"/>
              </a:ext>
            </a:extLst>
          </p:cNvPr>
          <p:cNvSpPr txBox="1"/>
          <p:nvPr/>
        </p:nvSpPr>
        <p:spPr>
          <a:xfrm>
            <a:off x="6022120" y="4170077"/>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Copy</a:t>
            </a:r>
          </a:p>
        </p:txBody>
      </p:sp>
      <p:grpSp>
        <p:nvGrpSpPr>
          <p:cNvPr id="181" name="Group 180">
            <a:extLst>
              <a:ext uri="{FF2B5EF4-FFF2-40B4-BE49-F238E27FC236}">
                <a16:creationId xmlns:a16="http://schemas.microsoft.com/office/drawing/2014/main" id="{B2EED713-3151-43E3-A017-AC66D3B5B66D}"/>
              </a:ext>
            </a:extLst>
          </p:cNvPr>
          <p:cNvGrpSpPr/>
          <p:nvPr/>
        </p:nvGrpSpPr>
        <p:grpSpPr>
          <a:xfrm>
            <a:off x="3332198" y="4874297"/>
            <a:ext cx="5931323" cy="475013"/>
            <a:chOff x="5788443" y="4096139"/>
            <a:chExt cx="1681602" cy="802432"/>
          </a:xfrm>
        </p:grpSpPr>
        <p:cxnSp>
          <p:nvCxnSpPr>
            <p:cNvPr id="182" name="Straight Connector 181">
              <a:extLst>
                <a:ext uri="{FF2B5EF4-FFF2-40B4-BE49-F238E27FC236}">
                  <a16:creationId xmlns:a16="http://schemas.microsoft.com/office/drawing/2014/main" id="{05875F15-1F18-42CD-8402-0D4D31316B4F}"/>
                </a:ext>
              </a:extLst>
            </p:cNvPr>
            <p:cNvCxnSpPr/>
            <p:nvPr/>
          </p:nvCxnSpPr>
          <p:spPr>
            <a:xfrm>
              <a:off x="5792769"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83" name="Straight Connector 182">
              <a:extLst>
                <a:ext uri="{FF2B5EF4-FFF2-40B4-BE49-F238E27FC236}">
                  <a16:creationId xmlns:a16="http://schemas.microsoft.com/office/drawing/2014/main" id="{FEDBC269-6692-456B-B12A-AE71DCA751AA}"/>
                </a:ext>
              </a:extLst>
            </p:cNvPr>
            <p:cNvCxnSpPr/>
            <p:nvPr/>
          </p:nvCxnSpPr>
          <p:spPr>
            <a:xfrm>
              <a:off x="5788443" y="4506686"/>
              <a:ext cx="168160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84" name="Straight Connector 183">
              <a:extLst>
                <a:ext uri="{FF2B5EF4-FFF2-40B4-BE49-F238E27FC236}">
                  <a16:creationId xmlns:a16="http://schemas.microsoft.com/office/drawing/2014/main" id="{F548FCAB-6AE1-4CC9-A4D2-17791BCFE656}"/>
                </a:ext>
              </a:extLst>
            </p:cNvPr>
            <p:cNvCxnSpPr/>
            <p:nvPr/>
          </p:nvCxnSpPr>
          <p:spPr>
            <a:xfrm>
              <a:off x="7470045" y="4096139"/>
              <a:ext cx="0" cy="410547"/>
            </a:xfrm>
            <a:prstGeom prst="line">
              <a:avLst/>
            </a:prstGeom>
          </p:spPr>
          <p:style>
            <a:lnRef idx="3">
              <a:schemeClr val="accent5"/>
            </a:lnRef>
            <a:fillRef idx="0">
              <a:schemeClr val="accent5"/>
            </a:fillRef>
            <a:effectRef idx="2">
              <a:schemeClr val="accent5"/>
            </a:effectRef>
            <a:fontRef idx="minor">
              <a:schemeClr val="tx1"/>
            </a:fontRef>
          </p:style>
        </p:cxnSp>
        <p:cxnSp>
          <p:nvCxnSpPr>
            <p:cNvPr id="185" name="Straight Arrow Connector 184">
              <a:extLst>
                <a:ext uri="{FF2B5EF4-FFF2-40B4-BE49-F238E27FC236}">
                  <a16:creationId xmlns:a16="http://schemas.microsoft.com/office/drawing/2014/main" id="{B9139CE2-1970-49F7-A280-BB5743A88F72}"/>
                </a:ext>
              </a:extLst>
            </p:cNvPr>
            <p:cNvCxnSpPr/>
            <p:nvPr/>
          </p:nvCxnSpPr>
          <p:spPr>
            <a:xfrm>
              <a:off x="6706317" y="4506686"/>
              <a:ext cx="0" cy="3918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aphicFrame>
        <p:nvGraphicFramePr>
          <p:cNvPr id="186" name="Table 6">
            <a:extLst>
              <a:ext uri="{FF2B5EF4-FFF2-40B4-BE49-F238E27FC236}">
                <a16:creationId xmlns:a16="http://schemas.microsoft.com/office/drawing/2014/main" id="{975D5EB8-9F1C-4D22-B5AE-92F1E76E8C5C}"/>
              </a:ext>
            </a:extLst>
          </p:cNvPr>
          <p:cNvGraphicFramePr>
            <a:graphicFrameLocks noGrp="1"/>
          </p:cNvGraphicFramePr>
          <p:nvPr>
            <p:extLst>
              <p:ext uri="{D42A27DB-BD31-4B8C-83A1-F6EECF244321}">
                <p14:modId xmlns:p14="http://schemas.microsoft.com/office/powerpoint/2010/main" val="1128777233"/>
              </p:ext>
            </p:extLst>
          </p:nvPr>
        </p:nvGraphicFramePr>
        <p:xfrm>
          <a:off x="2145725" y="5356970"/>
          <a:ext cx="8128000" cy="331305"/>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77360569"/>
                    </a:ext>
                  </a:extLst>
                </a:gridCol>
                <a:gridCol w="1016000">
                  <a:extLst>
                    <a:ext uri="{9D8B030D-6E8A-4147-A177-3AD203B41FA5}">
                      <a16:colId xmlns:a16="http://schemas.microsoft.com/office/drawing/2014/main" val="3401628509"/>
                    </a:ext>
                  </a:extLst>
                </a:gridCol>
                <a:gridCol w="1016000">
                  <a:extLst>
                    <a:ext uri="{9D8B030D-6E8A-4147-A177-3AD203B41FA5}">
                      <a16:colId xmlns:a16="http://schemas.microsoft.com/office/drawing/2014/main" val="2331280075"/>
                    </a:ext>
                  </a:extLst>
                </a:gridCol>
                <a:gridCol w="1016000">
                  <a:extLst>
                    <a:ext uri="{9D8B030D-6E8A-4147-A177-3AD203B41FA5}">
                      <a16:colId xmlns:a16="http://schemas.microsoft.com/office/drawing/2014/main" val="789134754"/>
                    </a:ext>
                  </a:extLst>
                </a:gridCol>
                <a:gridCol w="1016000">
                  <a:extLst>
                    <a:ext uri="{9D8B030D-6E8A-4147-A177-3AD203B41FA5}">
                      <a16:colId xmlns:a16="http://schemas.microsoft.com/office/drawing/2014/main" val="2575868208"/>
                    </a:ext>
                  </a:extLst>
                </a:gridCol>
                <a:gridCol w="1016000">
                  <a:extLst>
                    <a:ext uri="{9D8B030D-6E8A-4147-A177-3AD203B41FA5}">
                      <a16:colId xmlns:a16="http://schemas.microsoft.com/office/drawing/2014/main" val="4164593413"/>
                    </a:ext>
                  </a:extLst>
                </a:gridCol>
                <a:gridCol w="1016000">
                  <a:extLst>
                    <a:ext uri="{9D8B030D-6E8A-4147-A177-3AD203B41FA5}">
                      <a16:colId xmlns:a16="http://schemas.microsoft.com/office/drawing/2014/main" val="978354678"/>
                    </a:ext>
                  </a:extLst>
                </a:gridCol>
                <a:gridCol w="1016000">
                  <a:extLst>
                    <a:ext uri="{9D8B030D-6E8A-4147-A177-3AD203B41FA5}">
                      <a16:colId xmlns:a16="http://schemas.microsoft.com/office/drawing/2014/main" val="2860119756"/>
                    </a:ext>
                  </a:extLst>
                </a:gridCol>
              </a:tblGrid>
              <a:tr h="331305">
                <a:tc>
                  <a:txBody>
                    <a:bodyPr/>
                    <a:lstStyle/>
                    <a:p>
                      <a:pPr algn="ctr"/>
                      <a:r>
                        <a:rPr lang="en-IN" sz="1600" b="0" dirty="0">
                          <a:solidFill>
                            <a:schemeClr val="tx1"/>
                          </a:solidFill>
                          <a:latin typeface="Times New Roman" panose="02020603050405020304" pitchFamily="18" charset="0"/>
                          <a:cs typeface="Times New Roman" panose="02020603050405020304" pitchFamily="18" charset="0"/>
                        </a:rPr>
                        <a:t>1</a:t>
                      </a:r>
                    </a:p>
                  </a:txBody>
                  <a:tcPr marT="23461" marB="23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b="0" dirty="0">
                          <a:solidFill>
                            <a:schemeClr val="tx1"/>
                          </a:solidFill>
                          <a:latin typeface="Times New Roman" panose="02020603050405020304" pitchFamily="18" charset="0"/>
                          <a:cs typeface="Times New Roman" panose="02020603050405020304" pitchFamily="18" charset="0"/>
                        </a:rPr>
                        <a:t>2</a:t>
                      </a:r>
                    </a:p>
                  </a:txBody>
                  <a:tcPr marT="23461" marB="23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b="0" dirty="0">
                          <a:solidFill>
                            <a:schemeClr val="tx1"/>
                          </a:solidFill>
                          <a:latin typeface="Times New Roman" panose="02020603050405020304" pitchFamily="18" charset="0"/>
                          <a:cs typeface="Times New Roman" panose="02020603050405020304" pitchFamily="18" charset="0"/>
                        </a:rPr>
                        <a:t>4</a:t>
                      </a:r>
                    </a:p>
                  </a:txBody>
                  <a:tcPr marT="23461" marB="23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b="0" dirty="0">
                          <a:solidFill>
                            <a:schemeClr val="tx1"/>
                          </a:solidFill>
                          <a:latin typeface="Times New Roman" panose="02020603050405020304" pitchFamily="18" charset="0"/>
                          <a:cs typeface="Times New Roman" panose="02020603050405020304" pitchFamily="18" charset="0"/>
                        </a:rPr>
                        <a:t>8</a:t>
                      </a:r>
                    </a:p>
                  </a:txBody>
                  <a:tcPr marT="23461" marB="23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b="0" dirty="0">
                          <a:solidFill>
                            <a:schemeClr val="tx1"/>
                          </a:solidFill>
                          <a:latin typeface="Times New Roman" panose="02020603050405020304" pitchFamily="18" charset="0"/>
                          <a:cs typeface="Times New Roman" panose="02020603050405020304" pitchFamily="18" charset="0"/>
                        </a:rPr>
                        <a:t>23</a:t>
                      </a:r>
                    </a:p>
                  </a:txBody>
                  <a:tcPr marT="23461" marB="23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b="0" dirty="0">
                          <a:solidFill>
                            <a:schemeClr val="tx1"/>
                          </a:solidFill>
                          <a:latin typeface="Times New Roman" panose="02020603050405020304" pitchFamily="18" charset="0"/>
                          <a:cs typeface="Times New Roman" panose="02020603050405020304" pitchFamily="18" charset="0"/>
                        </a:rPr>
                        <a:t>34</a:t>
                      </a:r>
                    </a:p>
                  </a:txBody>
                  <a:tcPr marT="23461" marB="23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b="0" dirty="0">
                          <a:solidFill>
                            <a:schemeClr val="tx1"/>
                          </a:solidFill>
                          <a:latin typeface="Times New Roman" panose="02020603050405020304" pitchFamily="18" charset="0"/>
                          <a:cs typeface="Times New Roman" panose="02020603050405020304" pitchFamily="18" charset="0"/>
                        </a:rPr>
                        <a:t>56</a:t>
                      </a:r>
                    </a:p>
                  </a:txBody>
                  <a:tcPr marT="23461" marB="23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b="0" dirty="0">
                          <a:solidFill>
                            <a:schemeClr val="tx1"/>
                          </a:solidFill>
                          <a:latin typeface="Times New Roman" panose="02020603050405020304" pitchFamily="18" charset="0"/>
                          <a:cs typeface="Times New Roman" panose="02020603050405020304" pitchFamily="18" charset="0"/>
                        </a:rPr>
                        <a:t>98</a:t>
                      </a:r>
                    </a:p>
                  </a:txBody>
                  <a:tcPr marT="23461" marB="234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4470980"/>
                  </a:ext>
                </a:extLst>
              </a:tr>
            </a:tbl>
          </a:graphicData>
        </a:graphic>
      </p:graphicFrame>
      <p:sp>
        <p:nvSpPr>
          <p:cNvPr id="187" name="TextBox 186">
            <a:extLst>
              <a:ext uri="{FF2B5EF4-FFF2-40B4-BE49-F238E27FC236}">
                <a16:creationId xmlns:a16="http://schemas.microsoft.com/office/drawing/2014/main" id="{A57DAA8E-4FFF-4A02-8D49-117EECF6FB27}"/>
              </a:ext>
            </a:extLst>
          </p:cNvPr>
          <p:cNvSpPr txBox="1"/>
          <p:nvPr/>
        </p:nvSpPr>
        <p:spPr>
          <a:xfrm>
            <a:off x="1491309" y="5291643"/>
            <a:ext cx="731422" cy="400110"/>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a:t>
            </a:r>
          </a:p>
        </p:txBody>
      </p:sp>
      <p:sp>
        <p:nvSpPr>
          <p:cNvPr id="189" name="TextBox 188">
            <a:extLst>
              <a:ext uri="{FF2B5EF4-FFF2-40B4-BE49-F238E27FC236}">
                <a16:creationId xmlns:a16="http://schemas.microsoft.com/office/drawing/2014/main" id="{70BDDC39-57FA-4FDC-9595-893DFFA18514}"/>
              </a:ext>
            </a:extLst>
          </p:cNvPr>
          <p:cNvSpPr txBox="1"/>
          <p:nvPr/>
        </p:nvSpPr>
        <p:spPr>
          <a:xfrm>
            <a:off x="916979" y="5022282"/>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Merge</a:t>
            </a:r>
          </a:p>
        </p:txBody>
      </p:sp>
      <p:sp>
        <p:nvSpPr>
          <p:cNvPr id="191" name="TextBox 190">
            <a:extLst>
              <a:ext uri="{FF2B5EF4-FFF2-40B4-BE49-F238E27FC236}">
                <a16:creationId xmlns:a16="http://schemas.microsoft.com/office/drawing/2014/main" id="{E6189C4B-468A-40AC-8A92-5FBC8749E496}"/>
              </a:ext>
            </a:extLst>
          </p:cNvPr>
          <p:cNvSpPr txBox="1"/>
          <p:nvPr/>
        </p:nvSpPr>
        <p:spPr>
          <a:xfrm>
            <a:off x="917388" y="5624349"/>
            <a:ext cx="731421" cy="191105"/>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Copy</a:t>
            </a:r>
          </a:p>
        </p:txBody>
      </p:sp>
      <p:cxnSp>
        <p:nvCxnSpPr>
          <p:cNvPr id="192" name="Straight Arrow Connector 191">
            <a:extLst>
              <a:ext uri="{FF2B5EF4-FFF2-40B4-BE49-F238E27FC236}">
                <a16:creationId xmlns:a16="http://schemas.microsoft.com/office/drawing/2014/main" id="{561080CF-1CAB-44CF-AADC-560294148BD9}"/>
              </a:ext>
            </a:extLst>
          </p:cNvPr>
          <p:cNvCxnSpPr>
            <a:cxnSpLocks/>
          </p:cNvCxnSpPr>
          <p:nvPr/>
        </p:nvCxnSpPr>
        <p:spPr>
          <a:xfrm>
            <a:off x="6209725" y="5672494"/>
            <a:ext cx="0" cy="212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193" name="Table 6">
            <a:extLst>
              <a:ext uri="{FF2B5EF4-FFF2-40B4-BE49-F238E27FC236}">
                <a16:creationId xmlns:a16="http://schemas.microsoft.com/office/drawing/2014/main" id="{7C2F9AE2-4E7F-4BFC-8DEF-9C99BA9EA13C}"/>
              </a:ext>
            </a:extLst>
          </p:cNvPr>
          <p:cNvGraphicFramePr>
            <a:graphicFrameLocks noGrp="1"/>
          </p:cNvGraphicFramePr>
          <p:nvPr>
            <p:extLst>
              <p:ext uri="{D42A27DB-BD31-4B8C-83A1-F6EECF244321}">
                <p14:modId xmlns:p14="http://schemas.microsoft.com/office/powerpoint/2010/main" val="761234219"/>
              </p:ext>
            </p:extLst>
          </p:nvPr>
        </p:nvGraphicFramePr>
        <p:xfrm>
          <a:off x="2160928" y="5939157"/>
          <a:ext cx="8128000" cy="301186"/>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77360569"/>
                    </a:ext>
                  </a:extLst>
                </a:gridCol>
                <a:gridCol w="1016000">
                  <a:extLst>
                    <a:ext uri="{9D8B030D-6E8A-4147-A177-3AD203B41FA5}">
                      <a16:colId xmlns:a16="http://schemas.microsoft.com/office/drawing/2014/main" val="3401628509"/>
                    </a:ext>
                  </a:extLst>
                </a:gridCol>
                <a:gridCol w="1016000">
                  <a:extLst>
                    <a:ext uri="{9D8B030D-6E8A-4147-A177-3AD203B41FA5}">
                      <a16:colId xmlns:a16="http://schemas.microsoft.com/office/drawing/2014/main" val="2331280075"/>
                    </a:ext>
                  </a:extLst>
                </a:gridCol>
                <a:gridCol w="1016000">
                  <a:extLst>
                    <a:ext uri="{9D8B030D-6E8A-4147-A177-3AD203B41FA5}">
                      <a16:colId xmlns:a16="http://schemas.microsoft.com/office/drawing/2014/main" val="789134754"/>
                    </a:ext>
                  </a:extLst>
                </a:gridCol>
                <a:gridCol w="1016000">
                  <a:extLst>
                    <a:ext uri="{9D8B030D-6E8A-4147-A177-3AD203B41FA5}">
                      <a16:colId xmlns:a16="http://schemas.microsoft.com/office/drawing/2014/main" val="2575868208"/>
                    </a:ext>
                  </a:extLst>
                </a:gridCol>
                <a:gridCol w="1016000">
                  <a:extLst>
                    <a:ext uri="{9D8B030D-6E8A-4147-A177-3AD203B41FA5}">
                      <a16:colId xmlns:a16="http://schemas.microsoft.com/office/drawing/2014/main" val="4164593413"/>
                    </a:ext>
                  </a:extLst>
                </a:gridCol>
                <a:gridCol w="1016000">
                  <a:extLst>
                    <a:ext uri="{9D8B030D-6E8A-4147-A177-3AD203B41FA5}">
                      <a16:colId xmlns:a16="http://schemas.microsoft.com/office/drawing/2014/main" val="978354678"/>
                    </a:ext>
                  </a:extLst>
                </a:gridCol>
                <a:gridCol w="1016000">
                  <a:extLst>
                    <a:ext uri="{9D8B030D-6E8A-4147-A177-3AD203B41FA5}">
                      <a16:colId xmlns:a16="http://schemas.microsoft.com/office/drawing/2014/main" val="2860119756"/>
                    </a:ext>
                  </a:extLst>
                </a:gridCol>
              </a:tblGrid>
              <a:tr h="301186">
                <a:tc>
                  <a:txBody>
                    <a:bodyPr/>
                    <a:lstStyle/>
                    <a:p>
                      <a:pPr algn="ctr"/>
                      <a:r>
                        <a:rPr lang="en-IN" sz="1500" b="0" dirty="0">
                          <a:solidFill>
                            <a:srgbClr val="FF0000"/>
                          </a:solidFill>
                          <a:latin typeface="Times New Roman" panose="02020603050405020304" pitchFamily="18" charset="0"/>
                          <a:cs typeface="Times New Roman" panose="02020603050405020304" pitchFamily="18" charset="0"/>
                        </a:rPr>
                        <a:t>1</a:t>
                      </a:r>
                    </a:p>
                  </a:txBody>
                  <a:tcPr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0" dirty="0">
                          <a:solidFill>
                            <a:srgbClr val="FF0000"/>
                          </a:solidFill>
                          <a:latin typeface="Times New Roman" panose="02020603050405020304" pitchFamily="18" charset="0"/>
                          <a:cs typeface="Times New Roman" panose="02020603050405020304" pitchFamily="18" charset="0"/>
                        </a:rPr>
                        <a:t>2</a:t>
                      </a:r>
                    </a:p>
                  </a:txBody>
                  <a:tcPr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0" dirty="0">
                          <a:solidFill>
                            <a:srgbClr val="FF0000"/>
                          </a:solidFill>
                          <a:latin typeface="Times New Roman" panose="02020603050405020304" pitchFamily="18" charset="0"/>
                          <a:cs typeface="Times New Roman" panose="02020603050405020304" pitchFamily="18" charset="0"/>
                        </a:rPr>
                        <a:t>4</a:t>
                      </a:r>
                    </a:p>
                  </a:txBody>
                  <a:tcPr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0" dirty="0">
                          <a:solidFill>
                            <a:srgbClr val="FF0000"/>
                          </a:solidFill>
                          <a:latin typeface="Times New Roman" panose="02020603050405020304" pitchFamily="18" charset="0"/>
                          <a:cs typeface="Times New Roman" panose="02020603050405020304" pitchFamily="18" charset="0"/>
                        </a:rPr>
                        <a:t>8</a:t>
                      </a:r>
                    </a:p>
                  </a:txBody>
                  <a:tcPr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0" dirty="0">
                          <a:solidFill>
                            <a:srgbClr val="FF0000"/>
                          </a:solidFill>
                          <a:latin typeface="Times New Roman" panose="02020603050405020304" pitchFamily="18" charset="0"/>
                          <a:cs typeface="Times New Roman" panose="02020603050405020304" pitchFamily="18" charset="0"/>
                        </a:rPr>
                        <a:t>23</a:t>
                      </a:r>
                    </a:p>
                  </a:txBody>
                  <a:tcPr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0" dirty="0">
                          <a:solidFill>
                            <a:srgbClr val="FF0000"/>
                          </a:solidFill>
                          <a:latin typeface="Times New Roman" panose="02020603050405020304" pitchFamily="18" charset="0"/>
                          <a:cs typeface="Times New Roman" panose="02020603050405020304" pitchFamily="18" charset="0"/>
                        </a:rPr>
                        <a:t>34</a:t>
                      </a:r>
                    </a:p>
                  </a:txBody>
                  <a:tcPr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0" dirty="0">
                          <a:solidFill>
                            <a:srgbClr val="FF0000"/>
                          </a:solidFill>
                          <a:latin typeface="Times New Roman" panose="02020603050405020304" pitchFamily="18" charset="0"/>
                          <a:cs typeface="Times New Roman" panose="02020603050405020304" pitchFamily="18" charset="0"/>
                        </a:rPr>
                        <a:t>56</a:t>
                      </a:r>
                    </a:p>
                  </a:txBody>
                  <a:tcPr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500" b="0" dirty="0">
                          <a:solidFill>
                            <a:srgbClr val="FF0000"/>
                          </a:solidFill>
                          <a:latin typeface="Times New Roman" panose="02020603050405020304" pitchFamily="18" charset="0"/>
                          <a:cs typeface="Times New Roman" panose="02020603050405020304" pitchFamily="18" charset="0"/>
                        </a:rPr>
                        <a:t>98</a:t>
                      </a:r>
                    </a:p>
                  </a:txBody>
                  <a:tcPr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4470980"/>
                  </a:ext>
                </a:extLst>
              </a:tr>
            </a:tbl>
          </a:graphicData>
        </a:graphic>
      </p:graphicFrame>
      <p:sp>
        <p:nvSpPr>
          <p:cNvPr id="194" name="TextBox 193">
            <a:extLst>
              <a:ext uri="{FF2B5EF4-FFF2-40B4-BE49-F238E27FC236}">
                <a16:creationId xmlns:a16="http://schemas.microsoft.com/office/drawing/2014/main" id="{B21E4225-6747-4E41-BEBA-3AFE480E1C0A}"/>
              </a:ext>
            </a:extLst>
          </p:cNvPr>
          <p:cNvSpPr txBox="1"/>
          <p:nvPr/>
        </p:nvSpPr>
        <p:spPr>
          <a:xfrm>
            <a:off x="1470216" y="5881566"/>
            <a:ext cx="731421" cy="307777"/>
          </a:xfrm>
          <a:prstGeom prst="rect">
            <a:avLst/>
          </a:prstGeom>
          <a:no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 A[1,8</a:t>
            </a:r>
            <a:r>
              <a:rPr lang="en-IN" sz="1400" dirty="0">
                <a:latin typeface="Times New Roman" panose="02020603050405020304" pitchFamily="18" charset="0"/>
                <a:cs typeface="Times New Roman" panose="02020603050405020304" pitchFamily="18" charset="0"/>
              </a:rPr>
              <a:t>]</a:t>
            </a:r>
          </a:p>
        </p:txBody>
      </p:sp>
      <p:sp>
        <p:nvSpPr>
          <p:cNvPr id="195" name="TextBox 194">
            <a:extLst>
              <a:ext uri="{FF2B5EF4-FFF2-40B4-BE49-F238E27FC236}">
                <a16:creationId xmlns:a16="http://schemas.microsoft.com/office/drawing/2014/main" id="{F9C3A839-556D-420B-A667-8FB946094B8F}"/>
              </a:ext>
            </a:extLst>
          </p:cNvPr>
          <p:cNvSpPr txBox="1"/>
          <p:nvPr/>
        </p:nvSpPr>
        <p:spPr>
          <a:xfrm>
            <a:off x="6003018" y="3511822"/>
            <a:ext cx="731421" cy="307777"/>
          </a:xfrm>
          <a:prstGeom prst="rect">
            <a:avLst/>
          </a:prstGeom>
          <a:noFill/>
        </p:spPr>
        <p:txBody>
          <a:bodyPr wrap="square" rtlCol="0">
            <a:spAutoFit/>
          </a:bodyPr>
          <a:lstStyle/>
          <a:p>
            <a:r>
              <a:rPr lang="en-IN" sz="1400" b="1" dirty="0">
                <a:solidFill>
                  <a:srgbClr val="00B0F0"/>
                </a:solidFill>
                <a:latin typeface="Times New Roman" panose="02020603050405020304" pitchFamily="18" charset="0"/>
                <a:cs typeface="Times New Roman" panose="02020603050405020304" pitchFamily="18" charset="0"/>
              </a:rPr>
              <a:t>Merge</a:t>
            </a:r>
          </a:p>
        </p:txBody>
      </p:sp>
    </p:spTree>
    <p:extLst>
      <p:ext uri="{BB962C8B-B14F-4D97-AF65-F5344CB8AC3E}">
        <p14:creationId xmlns:p14="http://schemas.microsoft.com/office/powerpoint/2010/main" val="399693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animEffect transition="in" filter="wipe(down)">
                                      <p:cBhvr>
                                        <p:cTn id="19" dur="500"/>
                                        <p:tgtEl>
                                          <p:spTgt spid="1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down)">
                                      <p:cBhvr>
                                        <p:cTn id="22" dur="500"/>
                                        <p:tgtEl>
                                          <p:spTgt spid="6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down)">
                                      <p:cBhvr>
                                        <p:cTn id="33" dur="500"/>
                                        <p:tgtEl>
                                          <p:spTgt spid="76"/>
                                        </p:tgtEl>
                                      </p:cBhvr>
                                    </p:animEffect>
                                  </p:childTnLst>
                                </p:cTn>
                              </p:par>
                              <p:par>
                                <p:cTn id="34" presetID="22" presetClass="entr" presetSubtype="4"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down)">
                                      <p:cBhvr>
                                        <p:cTn id="47" dur="500"/>
                                        <p:tgtEl>
                                          <p:spTgt spid="49"/>
                                        </p:tgtEl>
                                      </p:cBhvr>
                                    </p:animEffect>
                                  </p:childTnLst>
                                </p:cTn>
                              </p:par>
                              <p:par>
                                <p:cTn id="48" presetID="22" presetClass="entr" presetSubtype="4"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down)">
                                      <p:cBhvr>
                                        <p:cTn id="50" dur="500"/>
                                        <p:tgtEl>
                                          <p:spTgt spid="5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down)">
                                      <p:cBhvr>
                                        <p:cTn id="53" dur="500"/>
                                        <p:tgtEl>
                                          <p:spTgt spid="51"/>
                                        </p:tgtEl>
                                      </p:cBhvr>
                                    </p:animEffect>
                                  </p:childTnLst>
                                </p:cTn>
                              </p:par>
                              <p:par>
                                <p:cTn id="54" presetID="22" presetClass="entr" presetSubtype="4"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down)">
                                      <p:cBhvr>
                                        <p:cTn id="56" dur="500"/>
                                        <p:tgtEl>
                                          <p:spTgt spid="52"/>
                                        </p:tgtEl>
                                      </p:cBhvr>
                                    </p:animEffect>
                                  </p:childTnLst>
                                </p:cTn>
                              </p:par>
                              <p:par>
                                <p:cTn id="57" presetID="22" presetClass="entr" presetSubtype="4"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animEffect transition="in" filter="wipe(down)">
                                      <p:cBhvr>
                                        <p:cTn id="59" dur="500"/>
                                        <p:tgtEl>
                                          <p:spTgt spid="15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down)">
                                      <p:cBhvr>
                                        <p:cTn id="62" dur="500"/>
                                        <p:tgtEl>
                                          <p:spTgt spid="71"/>
                                        </p:tgtEl>
                                      </p:cBhvr>
                                    </p:animEffect>
                                  </p:childTnLst>
                                </p:cTn>
                              </p:par>
                              <p:par>
                                <p:cTn id="63" presetID="22" presetClass="entr" presetSubtype="4"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wipe(down)">
                                      <p:cBhvr>
                                        <p:cTn id="65" dur="500"/>
                                        <p:tgtEl>
                                          <p:spTgt spid="6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wipe(down)">
                                      <p:cBhvr>
                                        <p:cTn id="68" dur="500"/>
                                        <p:tgtEl>
                                          <p:spTgt spid="6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wipe(down)">
                                      <p:cBhvr>
                                        <p:cTn id="73" dur="500"/>
                                        <p:tgtEl>
                                          <p:spTgt spid="73"/>
                                        </p:tgtEl>
                                      </p:cBhvr>
                                    </p:animEffect>
                                  </p:childTnLst>
                                </p:cTn>
                              </p:par>
                              <p:par>
                                <p:cTn id="74" presetID="22" presetClass="entr" presetSubtype="4" fill="hold"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down)">
                                      <p:cBhvr>
                                        <p:cTn id="76" dur="500"/>
                                        <p:tgtEl>
                                          <p:spTgt spid="72"/>
                                        </p:tgtEl>
                                      </p:cBhvr>
                                    </p:animEffect>
                                  </p:childTnLst>
                                </p:cTn>
                              </p:par>
                              <p:par>
                                <p:cTn id="77" presetID="22" presetClass="entr" presetSubtype="4" fill="hold"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down)">
                                      <p:cBhvr>
                                        <p:cTn id="79" dur="500"/>
                                        <p:tgtEl>
                                          <p:spTgt spid="74"/>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wipe(down)">
                                      <p:cBhvr>
                                        <p:cTn id="82" dur="500"/>
                                        <p:tgtEl>
                                          <p:spTgt spid="7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94"/>
                                        </p:tgtEl>
                                        <p:attrNameLst>
                                          <p:attrName>style.visibility</p:attrName>
                                        </p:attrNameLst>
                                      </p:cBhvr>
                                      <p:to>
                                        <p:strVal val="visible"/>
                                      </p:to>
                                    </p:set>
                                    <p:animEffect transition="in" filter="wipe(down)">
                                      <p:cBhvr>
                                        <p:cTn id="87" dur="500"/>
                                        <p:tgtEl>
                                          <p:spTgt spid="94"/>
                                        </p:tgtEl>
                                      </p:cBhvr>
                                    </p:animEffect>
                                  </p:childTnLst>
                                </p:cTn>
                              </p:par>
                              <p:par>
                                <p:cTn id="88" presetID="22" presetClass="entr" presetSubtype="4" fill="hold" nodeType="withEffect">
                                  <p:stCondLst>
                                    <p:cond delay="0"/>
                                  </p:stCondLst>
                                  <p:childTnLst>
                                    <p:set>
                                      <p:cBhvr>
                                        <p:cTn id="89" dur="1" fill="hold">
                                          <p:stCondLst>
                                            <p:cond delay="0"/>
                                          </p:stCondLst>
                                        </p:cTn>
                                        <p:tgtEl>
                                          <p:spTgt spid="95"/>
                                        </p:tgtEl>
                                        <p:attrNameLst>
                                          <p:attrName>style.visibility</p:attrName>
                                        </p:attrNameLst>
                                      </p:cBhvr>
                                      <p:to>
                                        <p:strVal val="visible"/>
                                      </p:to>
                                    </p:set>
                                    <p:animEffect transition="in" filter="wipe(down)">
                                      <p:cBhvr>
                                        <p:cTn id="90" dur="500"/>
                                        <p:tgtEl>
                                          <p:spTgt spid="95"/>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96"/>
                                        </p:tgtEl>
                                        <p:attrNameLst>
                                          <p:attrName>style.visibility</p:attrName>
                                        </p:attrNameLst>
                                      </p:cBhvr>
                                      <p:to>
                                        <p:strVal val="visible"/>
                                      </p:to>
                                    </p:set>
                                    <p:animEffect transition="in" filter="wipe(down)">
                                      <p:cBhvr>
                                        <p:cTn id="93" dur="500"/>
                                        <p:tgtEl>
                                          <p:spTgt spid="96"/>
                                        </p:tgtEl>
                                      </p:cBhvr>
                                    </p:animEffect>
                                  </p:childTnLst>
                                </p:cTn>
                              </p:par>
                              <p:par>
                                <p:cTn id="94" presetID="22" presetClass="entr" presetSubtype="4" fill="hold" nodeType="with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wipe(down)">
                                      <p:cBhvr>
                                        <p:cTn id="96" dur="500"/>
                                        <p:tgtEl>
                                          <p:spTgt spid="97"/>
                                        </p:tgtEl>
                                      </p:cBhvr>
                                    </p:animEffect>
                                  </p:childTnLst>
                                </p:cTn>
                              </p:par>
                              <p:par>
                                <p:cTn id="97" presetID="22" presetClass="entr" presetSubtype="4" fill="hold" nodeType="withEffect">
                                  <p:stCondLst>
                                    <p:cond delay="0"/>
                                  </p:stCondLst>
                                  <p:childTnLst>
                                    <p:set>
                                      <p:cBhvr>
                                        <p:cTn id="98" dur="1" fill="hold">
                                          <p:stCondLst>
                                            <p:cond delay="0"/>
                                          </p:stCondLst>
                                        </p:cTn>
                                        <p:tgtEl>
                                          <p:spTgt spid="155"/>
                                        </p:tgtEl>
                                        <p:attrNameLst>
                                          <p:attrName>style.visibility</p:attrName>
                                        </p:attrNameLst>
                                      </p:cBhvr>
                                      <p:to>
                                        <p:strVal val="visible"/>
                                      </p:to>
                                    </p:set>
                                    <p:animEffect transition="in" filter="wipe(down)">
                                      <p:cBhvr>
                                        <p:cTn id="99" dur="500"/>
                                        <p:tgtEl>
                                          <p:spTgt spid="155"/>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03"/>
                                        </p:tgtEl>
                                        <p:attrNameLst>
                                          <p:attrName>style.visibility</p:attrName>
                                        </p:attrNameLst>
                                      </p:cBhvr>
                                      <p:to>
                                        <p:strVal val="visible"/>
                                      </p:to>
                                    </p:set>
                                    <p:animEffect transition="in" filter="wipe(down)">
                                      <p:cBhvr>
                                        <p:cTn id="102" dur="500"/>
                                        <p:tgtEl>
                                          <p:spTgt spid="103"/>
                                        </p:tgtEl>
                                      </p:cBhvr>
                                    </p:animEffect>
                                  </p:childTnLst>
                                </p:cTn>
                              </p:par>
                              <p:par>
                                <p:cTn id="103" presetID="22" presetClass="entr" presetSubtype="4" fill="hold" nodeType="withEffect">
                                  <p:stCondLst>
                                    <p:cond delay="0"/>
                                  </p:stCondLst>
                                  <p:childTnLst>
                                    <p:set>
                                      <p:cBhvr>
                                        <p:cTn id="104" dur="1" fill="hold">
                                          <p:stCondLst>
                                            <p:cond delay="0"/>
                                          </p:stCondLst>
                                        </p:cTn>
                                        <p:tgtEl>
                                          <p:spTgt spid="101"/>
                                        </p:tgtEl>
                                        <p:attrNameLst>
                                          <p:attrName>style.visibility</p:attrName>
                                        </p:attrNameLst>
                                      </p:cBhvr>
                                      <p:to>
                                        <p:strVal val="visible"/>
                                      </p:to>
                                    </p:set>
                                    <p:animEffect transition="in" filter="wipe(down)">
                                      <p:cBhvr>
                                        <p:cTn id="105" dur="500"/>
                                        <p:tgtEl>
                                          <p:spTgt spid="101"/>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102"/>
                                        </p:tgtEl>
                                        <p:attrNameLst>
                                          <p:attrName>style.visibility</p:attrName>
                                        </p:attrNameLst>
                                      </p:cBhvr>
                                      <p:to>
                                        <p:strVal val="visible"/>
                                      </p:to>
                                    </p:set>
                                    <p:animEffect transition="in" filter="wipe(down)">
                                      <p:cBhvr>
                                        <p:cTn id="108" dur="500"/>
                                        <p:tgtEl>
                                          <p:spTgt spid="10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106"/>
                                        </p:tgtEl>
                                        <p:attrNameLst>
                                          <p:attrName>style.visibility</p:attrName>
                                        </p:attrNameLst>
                                      </p:cBhvr>
                                      <p:to>
                                        <p:strVal val="visible"/>
                                      </p:to>
                                    </p:set>
                                    <p:animEffect transition="in" filter="wipe(down)">
                                      <p:cBhvr>
                                        <p:cTn id="113" dur="500"/>
                                        <p:tgtEl>
                                          <p:spTgt spid="106"/>
                                        </p:tgtEl>
                                      </p:cBhvr>
                                    </p:animEffect>
                                  </p:childTnLst>
                                </p:cTn>
                              </p:par>
                              <p:par>
                                <p:cTn id="114" presetID="22" presetClass="entr" presetSubtype="4" fill="hold" nodeType="withEffect">
                                  <p:stCondLst>
                                    <p:cond delay="0"/>
                                  </p:stCondLst>
                                  <p:childTnLst>
                                    <p:set>
                                      <p:cBhvr>
                                        <p:cTn id="115" dur="1" fill="hold">
                                          <p:stCondLst>
                                            <p:cond delay="0"/>
                                          </p:stCondLst>
                                        </p:cTn>
                                        <p:tgtEl>
                                          <p:spTgt spid="121"/>
                                        </p:tgtEl>
                                        <p:attrNameLst>
                                          <p:attrName>style.visibility</p:attrName>
                                        </p:attrNameLst>
                                      </p:cBhvr>
                                      <p:to>
                                        <p:strVal val="visible"/>
                                      </p:to>
                                    </p:set>
                                    <p:animEffect transition="in" filter="wipe(down)">
                                      <p:cBhvr>
                                        <p:cTn id="116" dur="500"/>
                                        <p:tgtEl>
                                          <p:spTgt spid="121"/>
                                        </p:tgtEl>
                                      </p:cBhvr>
                                    </p:animEffect>
                                  </p:childTnLst>
                                </p:cTn>
                              </p:par>
                              <p:par>
                                <p:cTn id="117" presetID="22" presetClass="entr" presetSubtype="4" fill="hold" nodeType="withEffect">
                                  <p:stCondLst>
                                    <p:cond delay="0"/>
                                  </p:stCondLst>
                                  <p:childTnLst>
                                    <p:set>
                                      <p:cBhvr>
                                        <p:cTn id="118" dur="1" fill="hold">
                                          <p:stCondLst>
                                            <p:cond delay="0"/>
                                          </p:stCondLst>
                                        </p:cTn>
                                        <p:tgtEl>
                                          <p:spTgt spid="104"/>
                                        </p:tgtEl>
                                        <p:attrNameLst>
                                          <p:attrName>style.visibility</p:attrName>
                                        </p:attrNameLst>
                                      </p:cBhvr>
                                      <p:to>
                                        <p:strVal val="visible"/>
                                      </p:to>
                                    </p:set>
                                    <p:animEffect transition="in" filter="wipe(down)">
                                      <p:cBhvr>
                                        <p:cTn id="119" dur="500"/>
                                        <p:tgtEl>
                                          <p:spTgt spid="104"/>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105"/>
                                        </p:tgtEl>
                                        <p:attrNameLst>
                                          <p:attrName>style.visibility</p:attrName>
                                        </p:attrNameLst>
                                      </p:cBhvr>
                                      <p:to>
                                        <p:strVal val="visible"/>
                                      </p:to>
                                    </p:set>
                                    <p:animEffect transition="in" filter="wipe(down)">
                                      <p:cBhvr>
                                        <p:cTn id="122" dur="500"/>
                                        <p:tgtEl>
                                          <p:spTgt spid="10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07"/>
                                        </p:tgtEl>
                                        <p:attrNameLst>
                                          <p:attrName>style.visibility</p:attrName>
                                        </p:attrNameLst>
                                      </p:cBhvr>
                                      <p:to>
                                        <p:strVal val="visible"/>
                                      </p:to>
                                    </p:set>
                                    <p:animEffect transition="in" filter="wipe(down)">
                                      <p:cBhvr>
                                        <p:cTn id="127" dur="500"/>
                                        <p:tgtEl>
                                          <p:spTgt spid="107"/>
                                        </p:tgtEl>
                                      </p:cBhvr>
                                    </p:animEffect>
                                  </p:childTnLst>
                                </p:cTn>
                              </p:par>
                              <p:par>
                                <p:cTn id="128" presetID="22" presetClass="entr" presetSubtype="4" fill="hold" nodeType="withEffect">
                                  <p:stCondLst>
                                    <p:cond delay="0"/>
                                  </p:stCondLst>
                                  <p:childTnLst>
                                    <p:set>
                                      <p:cBhvr>
                                        <p:cTn id="129" dur="1" fill="hold">
                                          <p:stCondLst>
                                            <p:cond delay="0"/>
                                          </p:stCondLst>
                                        </p:cTn>
                                        <p:tgtEl>
                                          <p:spTgt spid="108"/>
                                        </p:tgtEl>
                                        <p:attrNameLst>
                                          <p:attrName>style.visibility</p:attrName>
                                        </p:attrNameLst>
                                      </p:cBhvr>
                                      <p:to>
                                        <p:strVal val="visible"/>
                                      </p:to>
                                    </p:set>
                                    <p:animEffect transition="in" filter="wipe(down)">
                                      <p:cBhvr>
                                        <p:cTn id="130" dur="500"/>
                                        <p:tgtEl>
                                          <p:spTgt spid="108"/>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09"/>
                                        </p:tgtEl>
                                        <p:attrNameLst>
                                          <p:attrName>style.visibility</p:attrName>
                                        </p:attrNameLst>
                                      </p:cBhvr>
                                      <p:to>
                                        <p:strVal val="visible"/>
                                      </p:to>
                                    </p:set>
                                    <p:animEffect transition="in" filter="wipe(down)">
                                      <p:cBhvr>
                                        <p:cTn id="133" dur="500"/>
                                        <p:tgtEl>
                                          <p:spTgt spid="109"/>
                                        </p:tgtEl>
                                      </p:cBhvr>
                                    </p:animEffect>
                                  </p:childTnLst>
                                </p:cTn>
                              </p:par>
                              <p:par>
                                <p:cTn id="134" presetID="22" presetClass="entr" presetSubtype="4" fill="hold" nodeType="withEffect">
                                  <p:stCondLst>
                                    <p:cond delay="0"/>
                                  </p:stCondLst>
                                  <p:childTnLst>
                                    <p:set>
                                      <p:cBhvr>
                                        <p:cTn id="135" dur="1" fill="hold">
                                          <p:stCondLst>
                                            <p:cond delay="0"/>
                                          </p:stCondLst>
                                        </p:cTn>
                                        <p:tgtEl>
                                          <p:spTgt spid="110"/>
                                        </p:tgtEl>
                                        <p:attrNameLst>
                                          <p:attrName>style.visibility</p:attrName>
                                        </p:attrNameLst>
                                      </p:cBhvr>
                                      <p:to>
                                        <p:strVal val="visible"/>
                                      </p:to>
                                    </p:set>
                                    <p:animEffect transition="in" filter="wipe(down)">
                                      <p:cBhvr>
                                        <p:cTn id="136" dur="500"/>
                                        <p:tgtEl>
                                          <p:spTgt spid="110"/>
                                        </p:tgtEl>
                                      </p:cBhvr>
                                    </p:animEffect>
                                  </p:childTnLst>
                                </p:cTn>
                              </p:par>
                              <p:par>
                                <p:cTn id="137" presetID="22" presetClass="entr" presetSubtype="4" fill="hold" nodeType="withEffect">
                                  <p:stCondLst>
                                    <p:cond delay="0"/>
                                  </p:stCondLst>
                                  <p:childTnLst>
                                    <p:set>
                                      <p:cBhvr>
                                        <p:cTn id="138" dur="1" fill="hold">
                                          <p:stCondLst>
                                            <p:cond delay="0"/>
                                          </p:stCondLst>
                                        </p:cTn>
                                        <p:tgtEl>
                                          <p:spTgt spid="145"/>
                                        </p:tgtEl>
                                        <p:attrNameLst>
                                          <p:attrName>style.visibility</p:attrName>
                                        </p:attrNameLst>
                                      </p:cBhvr>
                                      <p:to>
                                        <p:strVal val="visible"/>
                                      </p:to>
                                    </p:set>
                                    <p:animEffect transition="in" filter="wipe(down)">
                                      <p:cBhvr>
                                        <p:cTn id="139" dur="500"/>
                                        <p:tgtEl>
                                          <p:spTgt spid="145"/>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116"/>
                                        </p:tgtEl>
                                        <p:attrNameLst>
                                          <p:attrName>style.visibility</p:attrName>
                                        </p:attrNameLst>
                                      </p:cBhvr>
                                      <p:to>
                                        <p:strVal val="visible"/>
                                      </p:to>
                                    </p:set>
                                    <p:animEffect transition="in" filter="wipe(down)">
                                      <p:cBhvr>
                                        <p:cTn id="142" dur="500"/>
                                        <p:tgtEl>
                                          <p:spTgt spid="116"/>
                                        </p:tgtEl>
                                      </p:cBhvr>
                                    </p:animEffect>
                                  </p:childTnLst>
                                </p:cTn>
                              </p:par>
                              <p:par>
                                <p:cTn id="143" presetID="22" presetClass="entr" presetSubtype="4" fill="hold" nodeType="with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wipe(down)">
                                      <p:cBhvr>
                                        <p:cTn id="145" dur="500"/>
                                        <p:tgtEl>
                                          <p:spTgt spid="114"/>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115"/>
                                        </p:tgtEl>
                                        <p:attrNameLst>
                                          <p:attrName>style.visibility</p:attrName>
                                        </p:attrNameLst>
                                      </p:cBhvr>
                                      <p:to>
                                        <p:strVal val="visible"/>
                                      </p:to>
                                    </p:set>
                                    <p:animEffect transition="in" filter="wipe(down)">
                                      <p:cBhvr>
                                        <p:cTn id="148" dur="500"/>
                                        <p:tgtEl>
                                          <p:spTgt spid="11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119"/>
                                        </p:tgtEl>
                                        <p:attrNameLst>
                                          <p:attrName>style.visibility</p:attrName>
                                        </p:attrNameLst>
                                      </p:cBhvr>
                                      <p:to>
                                        <p:strVal val="visible"/>
                                      </p:to>
                                    </p:set>
                                    <p:animEffect transition="in" filter="wipe(down)">
                                      <p:cBhvr>
                                        <p:cTn id="153" dur="500"/>
                                        <p:tgtEl>
                                          <p:spTgt spid="119"/>
                                        </p:tgtEl>
                                      </p:cBhvr>
                                    </p:animEffect>
                                  </p:childTnLst>
                                </p:cTn>
                              </p:par>
                              <p:par>
                                <p:cTn id="154" presetID="22" presetClass="entr" presetSubtype="4" fill="hold" nodeType="withEffect">
                                  <p:stCondLst>
                                    <p:cond delay="0"/>
                                  </p:stCondLst>
                                  <p:childTnLst>
                                    <p:set>
                                      <p:cBhvr>
                                        <p:cTn id="155" dur="1" fill="hold">
                                          <p:stCondLst>
                                            <p:cond delay="0"/>
                                          </p:stCondLst>
                                        </p:cTn>
                                        <p:tgtEl>
                                          <p:spTgt spid="120"/>
                                        </p:tgtEl>
                                        <p:attrNameLst>
                                          <p:attrName>style.visibility</p:attrName>
                                        </p:attrNameLst>
                                      </p:cBhvr>
                                      <p:to>
                                        <p:strVal val="visible"/>
                                      </p:to>
                                    </p:set>
                                    <p:animEffect transition="in" filter="wipe(down)">
                                      <p:cBhvr>
                                        <p:cTn id="156" dur="500"/>
                                        <p:tgtEl>
                                          <p:spTgt spid="120"/>
                                        </p:tgtEl>
                                      </p:cBhvr>
                                    </p:animEffect>
                                  </p:childTnLst>
                                </p:cTn>
                              </p:par>
                              <p:par>
                                <p:cTn id="157" presetID="22" presetClass="entr" presetSubtype="4" fill="hold" nodeType="withEffect">
                                  <p:stCondLst>
                                    <p:cond delay="0"/>
                                  </p:stCondLst>
                                  <p:childTnLst>
                                    <p:set>
                                      <p:cBhvr>
                                        <p:cTn id="158" dur="1" fill="hold">
                                          <p:stCondLst>
                                            <p:cond delay="0"/>
                                          </p:stCondLst>
                                        </p:cTn>
                                        <p:tgtEl>
                                          <p:spTgt spid="117"/>
                                        </p:tgtEl>
                                        <p:attrNameLst>
                                          <p:attrName>style.visibility</p:attrName>
                                        </p:attrNameLst>
                                      </p:cBhvr>
                                      <p:to>
                                        <p:strVal val="visible"/>
                                      </p:to>
                                    </p:set>
                                    <p:animEffect transition="in" filter="wipe(down)">
                                      <p:cBhvr>
                                        <p:cTn id="159" dur="500"/>
                                        <p:tgtEl>
                                          <p:spTgt spid="117"/>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18"/>
                                        </p:tgtEl>
                                        <p:attrNameLst>
                                          <p:attrName>style.visibility</p:attrName>
                                        </p:attrNameLst>
                                      </p:cBhvr>
                                      <p:to>
                                        <p:strVal val="visible"/>
                                      </p:to>
                                    </p:set>
                                    <p:animEffect transition="in" filter="wipe(down)">
                                      <p:cBhvr>
                                        <p:cTn id="162" dur="500"/>
                                        <p:tgtEl>
                                          <p:spTgt spid="118"/>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126"/>
                                        </p:tgtEl>
                                        <p:attrNameLst>
                                          <p:attrName>style.visibility</p:attrName>
                                        </p:attrNameLst>
                                      </p:cBhvr>
                                      <p:to>
                                        <p:strVal val="visible"/>
                                      </p:to>
                                    </p:set>
                                    <p:animEffect transition="in" filter="wipe(down)">
                                      <p:cBhvr>
                                        <p:cTn id="167" dur="500"/>
                                        <p:tgtEl>
                                          <p:spTgt spid="126"/>
                                        </p:tgtEl>
                                      </p:cBhvr>
                                    </p:animEffect>
                                  </p:childTnLst>
                                </p:cTn>
                              </p:par>
                              <p:par>
                                <p:cTn id="168" presetID="22" presetClass="entr" presetSubtype="4" fill="hold" nodeType="withEffect">
                                  <p:stCondLst>
                                    <p:cond delay="0"/>
                                  </p:stCondLst>
                                  <p:childTnLst>
                                    <p:set>
                                      <p:cBhvr>
                                        <p:cTn id="169" dur="1" fill="hold">
                                          <p:stCondLst>
                                            <p:cond delay="0"/>
                                          </p:stCondLst>
                                        </p:cTn>
                                        <p:tgtEl>
                                          <p:spTgt spid="160"/>
                                        </p:tgtEl>
                                        <p:attrNameLst>
                                          <p:attrName>style.visibility</p:attrName>
                                        </p:attrNameLst>
                                      </p:cBhvr>
                                      <p:to>
                                        <p:strVal val="visible"/>
                                      </p:to>
                                    </p:set>
                                    <p:animEffect transition="in" filter="wipe(down)">
                                      <p:cBhvr>
                                        <p:cTn id="170" dur="500"/>
                                        <p:tgtEl>
                                          <p:spTgt spid="160"/>
                                        </p:tgtEl>
                                      </p:cBhvr>
                                    </p:animEffect>
                                  </p:childTnLst>
                                </p:cTn>
                              </p:par>
                              <p:par>
                                <p:cTn id="171" presetID="22" presetClass="entr" presetSubtype="4" fill="hold" nodeType="withEffect">
                                  <p:stCondLst>
                                    <p:cond delay="0"/>
                                  </p:stCondLst>
                                  <p:childTnLst>
                                    <p:set>
                                      <p:cBhvr>
                                        <p:cTn id="172" dur="1" fill="hold">
                                          <p:stCondLst>
                                            <p:cond delay="0"/>
                                          </p:stCondLst>
                                        </p:cTn>
                                        <p:tgtEl>
                                          <p:spTgt spid="127"/>
                                        </p:tgtEl>
                                        <p:attrNameLst>
                                          <p:attrName>style.visibility</p:attrName>
                                        </p:attrNameLst>
                                      </p:cBhvr>
                                      <p:to>
                                        <p:strVal val="visible"/>
                                      </p:to>
                                    </p:set>
                                    <p:animEffect transition="in" filter="wipe(down)">
                                      <p:cBhvr>
                                        <p:cTn id="173" dur="500"/>
                                        <p:tgtEl>
                                          <p:spTgt spid="127"/>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128"/>
                                        </p:tgtEl>
                                        <p:attrNameLst>
                                          <p:attrName>style.visibility</p:attrName>
                                        </p:attrNameLst>
                                      </p:cBhvr>
                                      <p:to>
                                        <p:strVal val="visible"/>
                                      </p:to>
                                    </p:set>
                                    <p:animEffect transition="in" filter="wipe(down)">
                                      <p:cBhvr>
                                        <p:cTn id="176" dur="500"/>
                                        <p:tgtEl>
                                          <p:spTgt spid="128"/>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grpId="0" nodeType="clickEffect">
                                  <p:stCondLst>
                                    <p:cond delay="0"/>
                                  </p:stCondLst>
                                  <p:childTnLst>
                                    <p:set>
                                      <p:cBhvr>
                                        <p:cTn id="180" dur="1" fill="hold">
                                          <p:stCondLst>
                                            <p:cond delay="0"/>
                                          </p:stCondLst>
                                        </p:cTn>
                                        <p:tgtEl>
                                          <p:spTgt spid="169"/>
                                        </p:tgtEl>
                                        <p:attrNameLst>
                                          <p:attrName>style.visibility</p:attrName>
                                        </p:attrNameLst>
                                      </p:cBhvr>
                                      <p:to>
                                        <p:strVal val="visible"/>
                                      </p:to>
                                    </p:set>
                                    <p:animEffect transition="in" filter="wipe(down)">
                                      <p:cBhvr>
                                        <p:cTn id="181" dur="500"/>
                                        <p:tgtEl>
                                          <p:spTgt spid="169"/>
                                        </p:tgtEl>
                                      </p:cBhvr>
                                    </p:animEffect>
                                  </p:childTnLst>
                                </p:cTn>
                              </p:par>
                              <p:par>
                                <p:cTn id="182" presetID="22" presetClass="entr" presetSubtype="4" fill="hold" nodeType="withEffect">
                                  <p:stCondLst>
                                    <p:cond delay="0"/>
                                  </p:stCondLst>
                                  <p:childTnLst>
                                    <p:set>
                                      <p:cBhvr>
                                        <p:cTn id="183" dur="1" fill="hold">
                                          <p:stCondLst>
                                            <p:cond delay="0"/>
                                          </p:stCondLst>
                                        </p:cTn>
                                        <p:tgtEl>
                                          <p:spTgt spid="166"/>
                                        </p:tgtEl>
                                        <p:attrNameLst>
                                          <p:attrName>style.visibility</p:attrName>
                                        </p:attrNameLst>
                                      </p:cBhvr>
                                      <p:to>
                                        <p:strVal val="visible"/>
                                      </p:to>
                                    </p:set>
                                    <p:animEffect transition="in" filter="wipe(down)">
                                      <p:cBhvr>
                                        <p:cTn id="184" dur="500"/>
                                        <p:tgtEl>
                                          <p:spTgt spid="166"/>
                                        </p:tgtEl>
                                      </p:cBhvr>
                                    </p:animEffect>
                                  </p:childTnLst>
                                </p:cTn>
                              </p:par>
                              <p:par>
                                <p:cTn id="185" presetID="22" presetClass="entr" presetSubtype="4" fill="hold" nodeType="withEffect">
                                  <p:stCondLst>
                                    <p:cond delay="0"/>
                                  </p:stCondLst>
                                  <p:childTnLst>
                                    <p:set>
                                      <p:cBhvr>
                                        <p:cTn id="186" dur="1" fill="hold">
                                          <p:stCondLst>
                                            <p:cond delay="0"/>
                                          </p:stCondLst>
                                        </p:cTn>
                                        <p:tgtEl>
                                          <p:spTgt spid="165"/>
                                        </p:tgtEl>
                                        <p:attrNameLst>
                                          <p:attrName>style.visibility</p:attrName>
                                        </p:attrNameLst>
                                      </p:cBhvr>
                                      <p:to>
                                        <p:strVal val="visible"/>
                                      </p:to>
                                    </p:set>
                                    <p:animEffect transition="in" filter="wipe(down)">
                                      <p:cBhvr>
                                        <p:cTn id="187" dur="500"/>
                                        <p:tgtEl>
                                          <p:spTgt spid="165"/>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167"/>
                                        </p:tgtEl>
                                        <p:attrNameLst>
                                          <p:attrName>style.visibility</p:attrName>
                                        </p:attrNameLst>
                                      </p:cBhvr>
                                      <p:to>
                                        <p:strVal val="visible"/>
                                      </p:to>
                                    </p:set>
                                    <p:animEffect transition="in" filter="wipe(down)">
                                      <p:cBhvr>
                                        <p:cTn id="190" dur="500"/>
                                        <p:tgtEl>
                                          <p:spTgt spid="167"/>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nodeType="clickEffect">
                                  <p:stCondLst>
                                    <p:cond delay="0"/>
                                  </p:stCondLst>
                                  <p:childTnLst>
                                    <p:set>
                                      <p:cBhvr>
                                        <p:cTn id="194" dur="1" fill="hold">
                                          <p:stCondLst>
                                            <p:cond delay="0"/>
                                          </p:stCondLst>
                                        </p:cTn>
                                        <p:tgtEl>
                                          <p:spTgt spid="170"/>
                                        </p:tgtEl>
                                        <p:attrNameLst>
                                          <p:attrName>style.visibility</p:attrName>
                                        </p:attrNameLst>
                                      </p:cBhvr>
                                      <p:to>
                                        <p:strVal val="visible"/>
                                      </p:to>
                                    </p:set>
                                    <p:animEffect transition="in" filter="wipe(down)">
                                      <p:cBhvr>
                                        <p:cTn id="195" dur="500"/>
                                        <p:tgtEl>
                                          <p:spTgt spid="170"/>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195"/>
                                        </p:tgtEl>
                                        <p:attrNameLst>
                                          <p:attrName>style.visibility</p:attrName>
                                        </p:attrNameLst>
                                      </p:cBhvr>
                                      <p:to>
                                        <p:strVal val="visible"/>
                                      </p:to>
                                    </p:set>
                                    <p:animEffect transition="in" filter="wipe(down)">
                                      <p:cBhvr>
                                        <p:cTn id="198" dur="500"/>
                                        <p:tgtEl>
                                          <p:spTgt spid="195"/>
                                        </p:tgtEl>
                                      </p:cBhvr>
                                    </p:animEffect>
                                  </p:childTnLst>
                                </p:cTn>
                              </p:par>
                              <p:par>
                                <p:cTn id="199" presetID="22" presetClass="entr" presetSubtype="4" fill="hold" nodeType="withEffect">
                                  <p:stCondLst>
                                    <p:cond delay="0"/>
                                  </p:stCondLst>
                                  <p:childTnLst>
                                    <p:set>
                                      <p:cBhvr>
                                        <p:cTn id="200" dur="1" fill="hold">
                                          <p:stCondLst>
                                            <p:cond delay="0"/>
                                          </p:stCondLst>
                                        </p:cTn>
                                        <p:tgtEl>
                                          <p:spTgt spid="175"/>
                                        </p:tgtEl>
                                        <p:attrNameLst>
                                          <p:attrName>style.visibility</p:attrName>
                                        </p:attrNameLst>
                                      </p:cBhvr>
                                      <p:to>
                                        <p:strVal val="visible"/>
                                      </p:to>
                                    </p:set>
                                    <p:animEffect transition="in" filter="wipe(down)">
                                      <p:cBhvr>
                                        <p:cTn id="201" dur="500"/>
                                        <p:tgtEl>
                                          <p:spTgt spid="175"/>
                                        </p:tgtEl>
                                      </p:cBhvr>
                                    </p:animEffect>
                                  </p:childTnLst>
                                </p:cTn>
                              </p:par>
                              <p:par>
                                <p:cTn id="202" presetID="22" presetClass="entr" presetSubtype="4" fill="hold" grpId="0" nodeType="withEffect">
                                  <p:stCondLst>
                                    <p:cond delay="0"/>
                                  </p:stCondLst>
                                  <p:childTnLst>
                                    <p:set>
                                      <p:cBhvr>
                                        <p:cTn id="203" dur="1" fill="hold">
                                          <p:stCondLst>
                                            <p:cond delay="0"/>
                                          </p:stCondLst>
                                        </p:cTn>
                                        <p:tgtEl>
                                          <p:spTgt spid="176"/>
                                        </p:tgtEl>
                                        <p:attrNameLst>
                                          <p:attrName>style.visibility</p:attrName>
                                        </p:attrNameLst>
                                      </p:cBhvr>
                                      <p:to>
                                        <p:strVal val="visible"/>
                                      </p:to>
                                    </p:set>
                                    <p:animEffect transition="in" filter="wipe(down)">
                                      <p:cBhvr>
                                        <p:cTn id="204" dur="500"/>
                                        <p:tgtEl>
                                          <p:spTgt spid="176"/>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grpId="0" nodeType="clickEffect">
                                  <p:stCondLst>
                                    <p:cond delay="0"/>
                                  </p:stCondLst>
                                  <p:childTnLst>
                                    <p:set>
                                      <p:cBhvr>
                                        <p:cTn id="208" dur="1" fill="hold">
                                          <p:stCondLst>
                                            <p:cond delay="0"/>
                                          </p:stCondLst>
                                        </p:cTn>
                                        <p:tgtEl>
                                          <p:spTgt spid="180"/>
                                        </p:tgtEl>
                                        <p:attrNameLst>
                                          <p:attrName>style.visibility</p:attrName>
                                        </p:attrNameLst>
                                      </p:cBhvr>
                                      <p:to>
                                        <p:strVal val="visible"/>
                                      </p:to>
                                    </p:set>
                                    <p:animEffect transition="in" filter="wipe(down)">
                                      <p:cBhvr>
                                        <p:cTn id="209" dur="500"/>
                                        <p:tgtEl>
                                          <p:spTgt spid="180"/>
                                        </p:tgtEl>
                                      </p:cBhvr>
                                    </p:animEffect>
                                  </p:childTnLst>
                                </p:cTn>
                              </p:par>
                              <p:par>
                                <p:cTn id="210" presetID="22" presetClass="entr" presetSubtype="4" fill="hold" nodeType="withEffect">
                                  <p:stCondLst>
                                    <p:cond delay="0"/>
                                  </p:stCondLst>
                                  <p:childTnLst>
                                    <p:set>
                                      <p:cBhvr>
                                        <p:cTn id="211" dur="1" fill="hold">
                                          <p:stCondLst>
                                            <p:cond delay="0"/>
                                          </p:stCondLst>
                                        </p:cTn>
                                        <p:tgtEl>
                                          <p:spTgt spid="178"/>
                                        </p:tgtEl>
                                        <p:attrNameLst>
                                          <p:attrName>style.visibility</p:attrName>
                                        </p:attrNameLst>
                                      </p:cBhvr>
                                      <p:to>
                                        <p:strVal val="visible"/>
                                      </p:to>
                                    </p:set>
                                    <p:animEffect transition="in" filter="wipe(down)">
                                      <p:cBhvr>
                                        <p:cTn id="212" dur="500"/>
                                        <p:tgtEl>
                                          <p:spTgt spid="178"/>
                                        </p:tgtEl>
                                      </p:cBhvr>
                                    </p:animEffect>
                                  </p:childTnLst>
                                </p:cTn>
                              </p:par>
                              <p:par>
                                <p:cTn id="213" presetID="22" presetClass="entr" presetSubtype="4" fill="hold" nodeType="withEffect">
                                  <p:stCondLst>
                                    <p:cond delay="0"/>
                                  </p:stCondLst>
                                  <p:childTnLst>
                                    <p:set>
                                      <p:cBhvr>
                                        <p:cTn id="214" dur="1" fill="hold">
                                          <p:stCondLst>
                                            <p:cond delay="0"/>
                                          </p:stCondLst>
                                        </p:cTn>
                                        <p:tgtEl>
                                          <p:spTgt spid="177"/>
                                        </p:tgtEl>
                                        <p:attrNameLst>
                                          <p:attrName>style.visibility</p:attrName>
                                        </p:attrNameLst>
                                      </p:cBhvr>
                                      <p:to>
                                        <p:strVal val="visible"/>
                                      </p:to>
                                    </p:set>
                                    <p:animEffect transition="in" filter="wipe(down)">
                                      <p:cBhvr>
                                        <p:cTn id="215" dur="500"/>
                                        <p:tgtEl>
                                          <p:spTgt spid="177"/>
                                        </p:tgtEl>
                                      </p:cBhvr>
                                    </p:animEffect>
                                  </p:childTnLst>
                                </p:cTn>
                              </p:par>
                              <p:par>
                                <p:cTn id="216" presetID="22" presetClass="entr" presetSubtype="4" fill="hold" grpId="0" nodeType="withEffect">
                                  <p:stCondLst>
                                    <p:cond delay="0"/>
                                  </p:stCondLst>
                                  <p:childTnLst>
                                    <p:set>
                                      <p:cBhvr>
                                        <p:cTn id="217" dur="1" fill="hold">
                                          <p:stCondLst>
                                            <p:cond delay="0"/>
                                          </p:stCondLst>
                                        </p:cTn>
                                        <p:tgtEl>
                                          <p:spTgt spid="179"/>
                                        </p:tgtEl>
                                        <p:attrNameLst>
                                          <p:attrName>style.visibility</p:attrName>
                                        </p:attrNameLst>
                                      </p:cBhvr>
                                      <p:to>
                                        <p:strVal val="visible"/>
                                      </p:to>
                                    </p:set>
                                    <p:animEffect transition="in" filter="wipe(down)">
                                      <p:cBhvr>
                                        <p:cTn id="218" dur="500"/>
                                        <p:tgtEl>
                                          <p:spTgt spid="179"/>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grpId="0" nodeType="clickEffect">
                                  <p:stCondLst>
                                    <p:cond delay="0"/>
                                  </p:stCondLst>
                                  <p:childTnLst>
                                    <p:set>
                                      <p:cBhvr>
                                        <p:cTn id="222" dur="1" fill="hold">
                                          <p:stCondLst>
                                            <p:cond delay="0"/>
                                          </p:stCondLst>
                                        </p:cTn>
                                        <p:tgtEl>
                                          <p:spTgt spid="189"/>
                                        </p:tgtEl>
                                        <p:attrNameLst>
                                          <p:attrName>style.visibility</p:attrName>
                                        </p:attrNameLst>
                                      </p:cBhvr>
                                      <p:to>
                                        <p:strVal val="visible"/>
                                      </p:to>
                                    </p:set>
                                    <p:animEffect transition="in" filter="wipe(down)">
                                      <p:cBhvr>
                                        <p:cTn id="223" dur="500"/>
                                        <p:tgtEl>
                                          <p:spTgt spid="189"/>
                                        </p:tgtEl>
                                      </p:cBhvr>
                                    </p:animEffect>
                                  </p:childTnLst>
                                </p:cTn>
                              </p:par>
                              <p:par>
                                <p:cTn id="224" presetID="22" presetClass="entr" presetSubtype="4" fill="hold" nodeType="withEffect">
                                  <p:stCondLst>
                                    <p:cond delay="0"/>
                                  </p:stCondLst>
                                  <p:childTnLst>
                                    <p:set>
                                      <p:cBhvr>
                                        <p:cTn id="225" dur="1" fill="hold">
                                          <p:stCondLst>
                                            <p:cond delay="0"/>
                                          </p:stCondLst>
                                        </p:cTn>
                                        <p:tgtEl>
                                          <p:spTgt spid="181"/>
                                        </p:tgtEl>
                                        <p:attrNameLst>
                                          <p:attrName>style.visibility</p:attrName>
                                        </p:attrNameLst>
                                      </p:cBhvr>
                                      <p:to>
                                        <p:strVal val="visible"/>
                                      </p:to>
                                    </p:set>
                                    <p:animEffect transition="in" filter="wipe(down)">
                                      <p:cBhvr>
                                        <p:cTn id="226" dur="500"/>
                                        <p:tgtEl>
                                          <p:spTgt spid="181"/>
                                        </p:tgtEl>
                                      </p:cBhvr>
                                    </p:animEffect>
                                  </p:childTnLst>
                                </p:cTn>
                              </p:par>
                              <p:par>
                                <p:cTn id="227" presetID="22" presetClass="entr" presetSubtype="4" fill="hold" nodeType="withEffect">
                                  <p:stCondLst>
                                    <p:cond delay="0"/>
                                  </p:stCondLst>
                                  <p:childTnLst>
                                    <p:set>
                                      <p:cBhvr>
                                        <p:cTn id="228" dur="1" fill="hold">
                                          <p:stCondLst>
                                            <p:cond delay="0"/>
                                          </p:stCondLst>
                                        </p:cTn>
                                        <p:tgtEl>
                                          <p:spTgt spid="186"/>
                                        </p:tgtEl>
                                        <p:attrNameLst>
                                          <p:attrName>style.visibility</p:attrName>
                                        </p:attrNameLst>
                                      </p:cBhvr>
                                      <p:to>
                                        <p:strVal val="visible"/>
                                      </p:to>
                                    </p:set>
                                    <p:animEffect transition="in" filter="wipe(down)">
                                      <p:cBhvr>
                                        <p:cTn id="229" dur="500"/>
                                        <p:tgtEl>
                                          <p:spTgt spid="186"/>
                                        </p:tgtEl>
                                      </p:cBhvr>
                                    </p:animEffect>
                                  </p:childTnLst>
                                </p:cTn>
                              </p:par>
                              <p:par>
                                <p:cTn id="230" presetID="22" presetClass="entr" presetSubtype="4" fill="hold" grpId="0" nodeType="withEffect">
                                  <p:stCondLst>
                                    <p:cond delay="0"/>
                                  </p:stCondLst>
                                  <p:childTnLst>
                                    <p:set>
                                      <p:cBhvr>
                                        <p:cTn id="231" dur="1" fill="hold">
                                          <p:stCondLst>
                                            <p:cond delay="0"/>
                                          </p:stCondLst>
                                        </p:cTn>
                                        <p:tgtEl>
                                          <p:spTgt spid="187"/>
                                        </p:tgtEl>
                                        <p:attrNameLst>
                                          <p:attrName>style.visibility</p:attrName>
                                        </p:attrNameLst>
                                      </p:cBhvr>
                                      <p:to>
                                        <p:strVal val="visible"/>
                                      </p:to>
                                    </p:set>
                                    <p:animEffect transition="in" filter="wipe(down)">
                                      <p:cBhvr>
                                        <p:cTn id="232" dur="500"/>
                                        <p:tgtEl>
                                          <p:spTgt spid="187"/>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0" nodeType="clickEffect">
                                  <p:stCondLst>
                                    <p:cond delay="0"/>
                                  </p:stCondLst>
                                  <p:childTnLst>
                                    <p:set>
                                      <p:cBhvr>
                                        <p:cTn id="236" dur="1" fill="hold">
                                          <p:stCondLst>
                                            <p:cond delay="0"/>
                                          </p:stCondLst>
                                        </p:cTn>
                                        <p:tgtEl>
                                          <p:spTgt spid="191"/>
                                        </p:tgtEl>
                                        <p:attrNameLst>
                                          <p:attrName>style.visibility</p:attrName>
                                        </p:attrNameLst>
                                      </p:cBhvr>
                                      <p:to>
                                        <p:strVal val="visible"/>
                                      </p:to>
                                    </p:set>
                                    <p:animEffect transition="in" filter="wipe(down)">
                                      <p:cBhvr>
                                        <p:cTn id="237" dur="500"/>
                                        <p:tgtEl>
                                          <p:spTgt spid="191"/>
                                        </p:tgtEl>
                                      </p:cBhvr>
                                    </p:animEffect>
                                  </p:childTnLst>
                                </p:cTn>
                              </p:par>
                              <p:par>
                                <p:cTn id="238" presetID="22" presetClass="entr" presetSubtype="4" fill="hold" grpId="0" nodeType="withEffect">
                                  <p:stCondLst>
                                    <p:cond delay="0"/>
                                  </p:stCondLst>
                                  <p:childTnLst>
                                    <p:set>
                                      <p:cBhvr>
                                        <p:cTn id="239" dur="1" fill="hold">
                                          <p:stCondLst>
                                            <p:cond delay="0"/>
                                          </p:stCondLst>
                                        </p:cTn>
                                        <p:tgtEl>
                                          <p:spTgt spid="194"/>
                                        </p:tgtEl>
                                        <p:attrNameLst>
                                          <p:attrName>style.visibility</p:attrName>
                                        </p:attrNameLst>
                                      </p:cBhvr>
                                      <p:to>
                                        <p:strVal val="visible"/>
                                      </p:to>
                                    </p:set>
                                    <p:animEffect transition="in" filter="wipe(down)">
                                      <p:cBhvr>
                                        <p:cTn id="240" dur="500"/>
                                        <p:tgtEl>
                                          <p:spTgt spid="194"/>
                                        </p:tgtEl>
                                      </p:cBhvr>
                                    </p:animEffect>
                                  </p:childTnLst>
                                </p:cTn>
                              </p:par>
                              <p:par>
                                <p:cTn id="241" presetID="22" presetClass="entr" presetSubtype="4" fill="hold" nodeType="withEffect">
                                  <p:stCondLst>
                                    <p:cond delay="0"/>
                                  </p:stCondLst>
                                  <p:childTnLst>
                                    <p:set>
                                      <p:cBhvr>
                                        <p:cTn id="242" dur="1" fill="hold">
                                          <p:stCondLst>
                                            <p:cond delay="0"/>
                                          </p:stCondLst>
                                        </p:cTn>
                                        <p:tgtEl>
                                          <p:spTgt spid="193"/>
                                        </p:tgtEl>
                                        <p:attrNameLst>
                                          <p:attrName>style.visibility</p:attrName>
                                        </p:attrNameLst>
                                      </p:cBhvr>
                                      <p:to>
                                        <p:strVal val="visible"/>
                                      </p:to>
                                    </p:set>
                                    <p:animEffect transition="in" filter="wipe(down)">
                                      <p:cBhvr>
                                        <p:cTn id="243" dur="500"/>
                                        <p:tgtEl>
                                          <p:spTgt spid="193"/>
                                        </p:tgtEl>
                                      </p:cBhvr>
                                    </p:animEffect>
                                  </p:childTnLst>
                                </p:cTn>
                              </p:par>
                              <p:par>
                                <p:cTn id="244" presetID="22" presetClass="entr" presetSubtype="4" fill="hold" nodeType="withEffect">
                                  <p:stCondLst>
                                    <p:cond delay="0"/>
                                  </p:stCondLst>
                                  <p:childTnLst>
                                    <p:set>
                                      <p:cBhvr>
                                        <p:cTn id="245" dur="1" fill="hold">
                                          <p:stCondLst>
                                            <p:cond delay="0"/>
                                          </p:stCondLst>
                                        </p:cTn>
                                        <p:tgtEl>
                                          <p:spTgt spid="192"/>
                                        </p:tgtEl>
                                        <p:attrNameLst>
                                          <p:attrName>style.visibility</p:attrName>
                                        </p:attrNameLst>
                                      </p:cBhvr>
                                      <p:to>
                                        <p:strVal val="visible"/>
                                      </p:to>
                                    </p:set>
                                    <p:animEffect transition="in" filter="wipe(down)">
                                      <p:cBhvr>
                                        <p:cTn id="246"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9" grpId="0"/>
      <p:bldP spid="24" grpId="0"/>
      <p:bldP spid="49" grpId="0"/>
      <p:bldP spid="51" grpId="0"/>
      <p:bldP spid="65" grpId="0"/>
      <p:bldP spid="69" grpId="0"/>
      <p:bldP spid="71" grpId="0"/>
      <p:bldP spid="73" grpId="0"/>
      <p:bldP spid="76" grpId="0"/>
      <p:bldP spid="78" grpId="0"/>
      <p:bldP spid="94" grpId="0"/>
      <p:bldP spid="96" grpId="0"/>
      <p:bldP spid="102" grpId="0"/>
      <p:bldP spid="103" grpId="0"/>
      <p:bldP spid="105" grpId="0"/>
      <p:bldP spid="106" grpId="0"/>
      <p:bldP spid="107" grpId="0"/>
      <p:bldP spid="109" grpId="0"/>
      <p:bldP spid="115" grpId="0"/>
      <p:bldP spid="116" grpId="0"/>
      <p:bldP spid="118" grpId="0"/>
      <p:bldP spid="119" grpId="0"/>
      <p:bldP spid="126" grpId="0"/>
      <p:bldP spid="128" grpId="0"/>
      <p:bldP spid="167" grpId="0"/>
      <p:bldP spid="169" grpId="0"/>
      <p:bldP spid="176" grpId="0"/>
      <p:bldP spid="179" grpId="0"/>
      <p:bldP spid="180" grpId="0"/>
      <p:bldP spid="187" grpId="0"/>
      <p:bldP spid="189" grpId="0"/>
      <p:bldP spid="191" grpId="0"/>
      <p:bldP spid="194" grpId="0"/>
      <p:bldP spid="19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64637" y="184321"/>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 (pseudo code)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864636" y="724265"/>
            <a:ext cx="10901265" cy="545375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Merge_Sort</a:t>
            </a:r>
            <a:r>
              <a:rPr lang="en-IN" sz="2400" dirty="0">
                <a:latin typeface="Times New Roman" panose="02020603050405020304" pitchFamily="18" charset="0"/>
                <a:cs typeface="Times New Roman" panose="02020603050405020304" pitchFamily="18" charset="0"/>
              </a:rPr>
              <a:t>(int A[], int low, int high)   </a:t>
            </a:r>
            <a:r>
              <a:rPr lang="en-IN" sz="1600" i="1" dirty="0">
                <a:solidFill>
                  <a:srgbClr val="FF0000"/>
                </a:solidFill>
                <a:latin typeface="Times New Roman" panose="02020603050405020304" pitchFamily="18" charset="0"/>
                <a:cs typeface="Times New Roman" panose="02020603050405020304" pitchFamily="18" charset="0"/>
              </a:rPr>
              <a:t>// A – input array, low – lower index, high – higher index</a:t>
            </a:r>
            <a:r>
              <a:rPr lang="en-IN" sz="16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if (low &lt;  high)   </a:t>
            </a:r>
            <a:r>
              <a:rPr lang="en-IN" sz="2000" i="1" dirty="0">
                <a:solidFill>
                  <a:srgbClr val="FF0000"/>
                </a:solidFill>
                <a:latin typeface="Times New Roman" panose="02020603050405020304" pitchFamily="18" charset="0"/>
                <a:cs typeface="Times New Roman" panose="02020603050405020304" pitchFamily="18" charset="0"/>
              </a:rPr>
              <a:t>// If there are more than one element</a:t>
            </a:r>
          </a:p>
          <a:p>
            <a:pPr marL="0" indent="0">
              <a:buNone/>
            </a:pPr>
            <a:r>
              <a:rPr lang="en-IN" sz="2400" dirty="0">
                <a:latin typeface="Times New Roman" panose="02020603050405020304" pitchFamily="18" charset="0"/>
                <a:cs typeface="Times New Roman" panose="02020603050405020304" pitchFamily="18" charset="0"/>
              </a:rPr>
              <a:t>      { int mid = (low + high) / 2;</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Merge_Sort</a:t>
            </a:r>
            <a:r>
              <a:rPr lang="en-IN" sz="2400" dirty="0">
                <a:latin typeface="Times New Roman" panose="02020603050405020304" pitchFamily="18" charset="0"/>
                <a:cs typeface="Times New Roman" panose="02020603050405020304" pitchFamily="18" charset="0"/>
              </a:rPr>
              <a:t>(A, low, mid);       </a:t>
            </a:r>
            <a:r>
              <a:rPr lang="en-IN" sz="2000" i="1" dirty="0">
                <a:solidFill>
                  <a:srgbClr val="FF0000"/>
                </a:solidFill>
                <a:latin typeface="Times New Roman" panose="02020603050405020304" pitchFamily="18" charset="0"/>
                <a:cs typeface="Times New Roman" panose="02020603050405020304" pitchFamily="18" charset="0"/>
              </a:rPr>
              <a:t>// call the merge sort on first half of the elements of A</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Merge_Sort</a:t>
            </a:r>
            <a:r>
              <a:rPr lang="en-IN" sz="2400" dirty="0">
                <a:latin typeface="Times New Roman" panose="02020603050405020304" pitchFamily="18" charset="0"/>
                <a:cs typeface="Times New Roman" panose="02020603050405020304" pitchFamily="18" charset="0"/>
              </a:rPr>
              <a:t>(A, mid+1, high); </a:t>
            </a:r>
            <a:r>
              <a:rPr lang="en-IN" sz="2000" i="1" dirty="0">
                <a:solidFill>
                  <a:srgbClr val="FF0000"/>
                </a:solidFill>
                <a:latin typeface="Times New Roman" panose="02020603050405020304" pitchFamily="18" charset="0"/>
                <a:cs typeface="Times New Roman" panose="02020603050405020304" pitchFamily="18" charset="0"/>
              </a:rPr>
              <a:t>// call the merge sort on second half of the elements of A</a:t>
            </a:r>
            <a:endParaRPr lang="en-IN" sz="20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Merge(A, low, mid, high);   </a:t>
            </a:r>
            <a:r>
              <a:rPr lang="en-IN" sz="2000" i="1" dirty="0">
                <a:solidFill>
                  <a:srgbClr val="FF0000"/>
                </a:solidFill>
                <a:latin typeface="Times New Roman" panose="02020603050405020304" pitchFamily="18" charset="0"/>
                <a:cs typeface="Times New Roman" panose="02020603050405020304" pitchFamily="18" charset="0"/>
              </a:rPr>
              <a:t>// Merge the sorted elements of the first half and second half</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68</a:t>
            </a:fld>
            <a:endParaRPr lang="en-IN"/>
          </a:p>
        </p:txBody>
      </p:sp>
    </p:spTree>
    <p:extLst>
      <p:ext uri="{BB962C8B-B14F-4D97-AF65-F5344CB8AC3E}">
        <p14:creationId xmlns:p14="http://schemas.microsoft.com/office/powerpoint/2010/main" val="90468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 (pseudo code)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void Merge(int A[], int low, int mid, int high)   </a:t>
            </a:r>
            <a:r>
              <a:rPr lang="en-IN" sz="1600" i="1" dirty="0">
                <a:solidFill>
                  <a:srgbClr val="FF0000"/>
                </a:solidFill>
                <a:latin typeface="Times New Roman" panose="02020603050405020304" pitchFamily="18" charset="0"/>
                <a:cs typeface="Times New Roman" panose="02020603050405020304" pitchFamily="18" charset="0"/>
              </a:rPr>
              <a:t>// A – input array, low – lower index, high – higher index</a:t>
            </a: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int i, j, k, t[high-low+1], n = high – low + 1;  </a:t>
            </a:r>
            <a:r>
              <a:rPr lang="en-IN" sz="2000" i="1" dirty="0">
                <a:solidFill>
                  <a:srgbClr val="FF0000"/>
                </a:solidFill>
                <a:latin typeface="Times New Roman" panose="02020603050405020304" pitchFamily="18" charset="0"/>
                <a:cs typeface="Times New Roman" panose="02020603050405020304" pitchFamily="18" charset="0"/>
              </a:rPr>
              <a:t>// t is a temporary array</a:t>
            </a:r>
          </a:p>
          <a:p>
            <a:pPr marL="0" indent="0">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      // i used for indexing array t;    j and k used for indexing on array A</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for(</a:t>
            </a:r>
            <a:r>
              <a:rPr lang="en-IN" sz="2400" dirty="0">
                <a:solidFill>
                  <a:srgbClr val="00B050"/>
                </a:solidFill>
                <a:latin typeface="Times New Roman" panose="02020603050405020304" pitchFamily="18" charset="0"/>
                <a:cs typeface="Times New Roman" panose="02020603050405020304" pitchFamily="18" charset="0"/>
              </a:rPr>
              <a:t>i=0, j = low, k = mid+1;</a:t>
            </a:r>
            <a:r>
              <a:rPr lang="en-IN" sz="2400" dirty="0">
                <a:latin typeface="Times New Roman" panose="02020603050405020304" pitchFamily="18" charset="0"/>
                <a:cs typeface="Times New Roman" panose="02020603050405020304" pitchFamily="18" charset="0"/>
              </a:rPr>
              <a:t> </a:t>
            </a:r>
            <a:r>
              <a:rPr lang="en-IN" sz="2400" dirty="0">
                <a:solidFill>
                  <a:srgbClr val="0070C0"/>
                </a:solidFill>
                <a:latin typeface="Times New Roman" panose="02020603050405020304" pitchFamily="18" charset="0"/>
                <a:cs typeface="Times New Roman" panose="02020603050405020304" pitchFamily="18" charset="0"/>
              </a:rPr>
              <a:t>j &lt;= mid &amp;&amp; k &lt;= high;      </a:t>
            </a: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800" dirty="0">
                <a:solidFill>
                  <a:srgbClr val="FFC000"/>
                </a:solidFill>
                <a:latin typeface="Times New Roman" panose="02020603050405020304" pitchFamily="18" charset="0"/>
                <a:cs typeface="Times New Roman" panose="02020603050405020304" pitchFamily="18" charset="0"/>
              </a:rPr>
              <a:t> </a:t>
            </a:r>
            <a:r>
              <a:rPr lang="en-IN" sz="1800" i="1" dirty="0">
                <a:solidFill>
                  <a:srgbClr val="FF0000"/>
                </a:solidFill>
                <a:latin typeface="Times New Roman" panose="02020603050405020304" pitchFamily="18" charset="0"/>
                <a:cs typeface="Times New Roman" panose="02020603050405020304" pitchFamily="18" charset="0"/>
              </a:rPr>
              <a:t>// if </a:t>
            </a:r>
            <a:r>
              <a:rPr lang="en-IN" sz="1800" i="1" dirty="0">
                <a:solidFill>
                  <a:srgbClr val="FFC000"/>
                </a:solidFill>
                <a:latin typeface="Times New Roman" panose="02020603050405020304" pitchFamily="18" charset="0"/>
                <a:cs typeface="Times New Roman" panose="02020603050405020304" pitchFamily="18" charset="0"/>
              </a:rPr>
              <a:t>j pointed element in smaller than k pointed element then  copy it into array t </a:t>
            </a:r>
            <a:r>
              <a:rPr lang="en-IN" sz="1800" i="1" dirty="0">
                <a:solidFill>
                  <a:srgbClr val="FF0000"/>
                </a:solidFill>
                <a:latin typeface="Times New Roman" panose="02020603050405020304" pitchFamily="18" charset="0"/>
                <a:cs typeface="Times New Roman" panose="02020603050405020304" pitchFamily="18" charset="0"/>
              </a:rPr>
              <a:t>otherwise </a:t>
            </a:r>
            <a:r>
              <a:rPr lang="en-IN" sz="1800" i="1" dirty="0">
                <a:solidFill>
                  <a:srgbClr val="002060"/>
                </a:solidFill>
                <a:latin typeface="Times New Roman" panose="02020603050405020304" pitchFamily="18" charset="0"/>
                <a:cs typeface="Times New Roman" panose="02020603050405020304" pitchFamily="18" charset="0"/>
              </a:rPr>
              <a:t>copy k pointed element</a:t>
            </a:r>
            <a:endParaRPr lang="en-IN" sz="1800" dirty="0">
              <a:solidFill>
                <a:srgbClr val="00206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solidFill>
                  <a:srgbClr val="C00000"/>
                </a:solidFill>
                <a:latin typeface="Times New Roman" panose="02020603050405020304" pitchFamily="18" charset="0"/>
                <a:cs typeface="Times New Roman" panose="02020603050405020304" pitchFamily="18" charset="0"/>
              </a:rPr>
              <a:t>        if</a:t>
            </a:r>
            <a:r>
              <a:rPr lang="en-IN" sz="2400" dirty="0">
                <a:latin typeface="Times New Roman" panose="02020603050405020304" pitchFamily="18" charset="0"/>
                <a:cs typeface="Times New Roman" panose="02020603050405020304" pitchFamily="18" charset="0"/>
              </a:rPr>
              <a:t> </a:t>
            </a:r>
            <a:r>
              <a:rPr lang="en-IN" sz="2400" dirty="0">
                <a:solidFill>
                  <a:srgbClr val="C00000"/>
                </a:solidFill>
                <a:latin typeface="Times New Roman" panose="02020603050405020304" pitchFamily="18" charset="0"/>
                <a:cs typeface="Times New Roman" panose="02020603050405020304" pitchFamily="18" charset="0"/>
              </a:rPr>
              <a:t>(A[j] &lt;= A[k]) </a:t>
            </a:r>
            <a:r>
              <a:rPr lang="en-IN" sz="2400" dirty="0">
                <a:solidFill>
                  <a:srgbClr val="FFC000"/>
                </a:solidFill>
                <a:latin typeface="Times New Roman" panose="02020603050405020304" pitchFamily="18" charset="0"/>
                <a:cs typeface="Times New Roman" panose="02020603050405020304" pitchFamily="18" charset="0"/>
              </a:rPr>
              <a:t>{t[i++] = A[</a:t>
            </a:r>
            <a:r>
              <a:rPr lang="en-IN" sz="2400">
                <a:solidFill>
                  <a:srgbClr val="FFC000"/>
                </a:solidFill>
                <a:latin typeface="Times New Roman" panose="02020603050405020304" pitchFamily="18" charset="0"/>
                <a:cs typeface="Times New Roman" panose="02020603050405020304" pitchFamily="18" charset="0"/>
              </a:rPr>
              <a:t>j++</a:t>
            </a:r>
            <a:r>
              <a:rPr lang="en-IN" sz="2400" dirty="0">
                <a:solidFill>
                  <a:srgbClr val="FFC000"/>
                </a:solidFill>
                <a:latin typeface="Times New Roman" panose="02020603050405020304" pitchFamily="18" charset="0"/>
                <a:cs typeface="Times New Roman" panose="02020603050405020304" pitchFamily="18" charset="0"/>
              </a:rPr>
              <a:t>];}</a:t>
            </a:r>
            <a:endParaRPr lang="en-IN" sz="2000" i="1" dirty="0">
              <a:solidFill>
                <a:srgbClr val="FF0000"/>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a:solidFill>
                  <a:srgbClr val="C00000"/>
                </a:solidFill>
                <a:latin typeface="Times New Roman" panose="02020603050405020304" pitchFamily="18" charset="0"/>
                <a:cs typeface="Times New Roman" panose="02020603050405020304" pitchFamily="18" charset="0"/>
              </a:rPr>
              <a:t>else</a:t>
            </a:r>
            <a:r>
              <a:rPr lang="en-IN" sz="2400" dirty="0">
                <a:latin typeface="Times New Roman" panose="02020603050405020304" pitchFamily="18" charset="0"/>
                <a:cs typeface="Times New Roman" panose="02020603050405020304" pitchFamily="18" charset="0"/>
              </a:rPr>
              <a:t>                     </a:t>
            </a:r>
            <a:r>
              <a:rPr lang="en-IN" sz="2400" dirty="0">
                <a:solidFill>
                  <a:srgbClr val="7030A0"/>
                </a:solidFill>
                <a:latin typeface="Times New Roman" panose="02020603050405020304" pitchFamily="18" charset="0"/>
                <a:cs typeface="Times New Roman" panose="02020603050405020304" pitchFamily="18" charset="0"/>
              </a:rPr>
              <a:t>{t[i++] = A[k++];} </a:t>
            </a:r>
          </a:p>
          <a:p>
            <a:pPr marL="0" indent="0">
              <a:lnSpc>
                <a:spcPct val="100000"/>
              </a:lnSpc>
              <a:spcBef>
                <a:spcPts val="0"/>
              </a:spcBef>
              <a:buNone/>
            </a:pPr>
            <a:r>
              <a:rPr lang="en-IN" sz="2400" dirty="0">
                <a:solidFill>
                  <a:srgbClr val="7030A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while(j&lt;=mid)  { t[i++] = A[j++];}    </a:t>
            </a:r>
            <a:r>
              <a:rPr lang="en-IN" sz="2000" i="1" dirty="0">
                <a:solidFill>
                  <a:srgbClr val="FF0000"/>
                </a:solidFill>
                <a:latin typeface="Times New Roman" panose="02020603050405020304" pitchFamily="18" charset="0"/>
                <a:cs typeface="Times New Roman" panose="02020603050405020304" pitchFamily="18" charset="0"/>
              </a:rPr>
              <a:t>// Copy the remaining elements in first half of A to 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while(k&lt;=high)  t[i++] = A[k++];}   </a:t>
            </a:r>
            <a:r>
              <a:rPr lang="en-IN" sz="2000" i="1" dirty="0">
                <a:solidFill>
                  <a:srgbClr val="FF0000"/>
                </a:solidFill>
                <a:latin typeface="Times New Roman" panose="02020603050405020304" pitchFamily="18" charset="0"/>
                <a:cs typeface="Times New Roman" panose="02020603050405020304" pitchFamily="18" charset="0"/>
              </a:rPr>
              <a:t>// Copy the remaining elements in second half of A to t</a:t>
            </a:r>
            <a:endParaRPr lang="en-IN"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/copy the sorted elements into array A into its respective positions</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i=0, j = low;        </a:t>
            </a:r>
            <a:endParaRPr lang="en-IN"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solidFill>
                  <a:srgbClr val="FF0000"/>
                </a:solidFill>
                <a:latin typeface="Times New Roman" panose="02020603050405020304" pitchFamily="18" charset="0"/>
                <a:cs typeface="Times New Roman" panose="02020603050405020304" pitchFamily="18" charset="0"/>
              </a:rPr>
              <a:t>      </a:t>
            </a:r>
            <a:r>
              <a:rPr lang="en-IN" sz="2400" dirty="0">
                <a:solidFill>
                  <a:srgbClr val="00B0F0"/>
                </a:solidFill>
                <a:latin typeface="Times New Roman" panose="02020603050405020304" pitchFamily="18" charset="0"/>
                <a:cs typeface="Times New Roman" panose="02020603050405020304" pitchFamily="18" charset="0"/>
              </a:rPr>
              <a:t>while(i &lt; n)</a:t>
            </a:r>
          </a:p>
          <a:p>
            <a:pPr marL="0" indent="0">
              <a:lnSpc>
                <a:spcPct val="100000"/>
              </a:lnSpc>
              <a:spcBef>
                <a:spcPts val="0"/>
              </a:spcBef>
              <a:buNone/>
            </a:pPr>
            <a:r>
              <a:rPr lang="en-IN" sz="2400" dirty="0">
                <a:solidFill>
                  <a:srgbClr val="00B0F0"/>
                </a:solidFill>
                <a:latin typeface="Times New Roman" panose="02020603050405020304" pitchFamily="18" charset="0"/>
                <a:cs typeface="Times New Roman" panose="02020603050405020304" pitchFamily="18" charset="0"/>
              </a:rPr>
              <a:t>        { A[j++] = t[i++];} </a:t>
            </a:r>
          </a:p>
          <a:p>
            <a:pPr marL="0" indent="0">
              <a:lnSpc>
                <a:spcPct val="100000"/>
              </a:lnSpc>
              <a:spcBef>
                <a:spcPts val="0"/>
              </a:spcBef>
              <a:buNone/>
            </a:pPr>
            <a:r>
              <a:rPr lang="en-IN" sz="2400" dirty="0">
                <a:solidFill>
                  <a:srgbClr val="00B0F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69</a:t>
            </a:fld>
            <a:endParaRPr lang="en-IN"/>
          </a:p>
        </p:txBody>
      </p:sp>
    </p:spTree>
    <p:extLst>
      <p:ext uri="{BB962C8B-B14F-4D97-AF65-F5344CB8AC3E}">
        <p14:creationId xmlns:p14="http://schemas.microsoft.com/office/powerpoint/2010/main" val="134512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wipe(down)">
                                      <p:cBhvr>
                                        <p:cTn id="70" dur="500"/>
                                        <p:tgtEl>
                                          <p:spTgt spid="3">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Effect transition="in" filter="wipe(down)">
                                      <p:cBhvr>
                                        <p:cTn id="7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365126"/>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Linear Search</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1007705"/>
            <a:ext cx="10890380" cy="5169257"/>
          </a:xfrm>
        </p:spPr>
        <p:txBody>
          <a:bodyPr>
            <a:normAutofit/>
          </a:bodyPr>
          <a:lstStyle/>
          <a:p>
            <a:pPr marL="0" indent="0" algn="just">
              <a:lnSpc>
                <a:spcPts val="1300"/>
              </a:lnSpc>
              <a:buNone/>
            </a:pPr>
            <a:endParaRPr lang="en-US" sz="1800" b="1" dirty="0">
              <a:latin typeface="Times New Roman" panose="02020603050405020304" pitchFamily="18" charset="0"/>
              <a:ea typeface="Calibri" panose="020F0502020204030204" pitchFamily="34" charset="0"/>
            </a:endParaRPr>
          </a:p>
          <a:p>
            <a:pPr marL="0" indent="0" algn="just">
              <a:lnSpc>
                <a:spcPts val="1300"/>
              </a:lnSpc>
              <a:buNone/>
            </a:pPr>
            <a:r>
              <a:rPr lang="en-US" sz="1800" b="1" dirty="0">
                <a:effectLst/>
                <a:latin typeface="Times New Roman" panose="02020603050405020304" pitchFamily="18" charset="0"/>
                <a:ea typeface="Calibri" panose="020F0502020204030204" pitchFamily="34" charset="0"/>
              </a:rPr>
              <a:t>Algorithm – Linear Sea</a:t>
            </a:r>
            <a:r>
              <a:rPr lang="en-US" sz="1800" b="1" dirty="0">
                <a:latin typeface="Times New Roman" panose="02020603050405020304" pitchFamily="18" charset="0"/>
                <a:ea typeface="Calibri" panose="020F0502020204030204" pitchFamily="34" charset="0"/>
              </a:rPr>
              <a:t>rch</a:t>
            </a:r>
          </a:p>
          <a:p>
            <a:pPr marL="0" indent="0" algn="just">
              <a:lnSpc>
                <a:spcPts val="1300"/>
              </a:lnSpc>
              <a:buNone/>
            </a:pPr>
            <a:r>
              <a:rPr lang="en-US" sz="1800" b="1" dirty="0" err="1">
                <a:effectLst/>
                <a:latin typeface="Times New Roman" panose="02020603050405020304" pitchFamily="18" charset="0"/>
                <a:ea typeface="Calibri" panose="020F0502020204030204" pitchFamily="34" charset="0"/>
              </a:rPr>
              <a:t>Linear</a:t>
            </a:r>
            <a:r>
              <a:rPr lang="en-US" sz="1800" b="1" dirty="0" err="1">
                <a:latin typeface="Times New Roman" panose="02020603050405020304" pitchFamily="18" charset="0"/>
                <a:ea typeface="Calibri" panose="020F0502020204030204" pitchFamily="34" charset="0"/>
              </a:rPr>
              <a:t>_Serach</a:t>
            </a:r>
            <a:r>
              <a:rPr lang="en-US" sz="1800" b="1" dirty="0">
                <a:latin typeface="Times New Roman" panose="02020603050405020304" pitchFamily="18" charset="0"/>
                <a:ea typeface="Calibri" panose="020F0502020204030204" pitchFamily="34" charset="0"/>
              </a:rPr>
              <a:t>(Element Type A[], Element Type s, int n)   </a:t>
            </a:r>
            <a:r>
              <a:rPr lang="en-US" sz="1800" i="1" dirty="0">
                <a:latin typeface="Times New Roman" panose="02020603050405020304" pitchFamily="18" charset="0"/>
                <a:ea typeface="Calibri" panose="020F0502020204030204" pitchFamily="34" charset="0"/>
              </a:rPr>
              <a:t>// n is the number of element in A</a:t>
            </a:r>
            <a:r>
              <a:rPr lang="en-US" sz="1800" i="1"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r>
              <a:rPr lang="en-US" sz="1800" b="1" dirty="0">
                <a:solidFill>
                  <a:srgbClr val="162F59"/>
                </a:solidFill>
                <a:latin typeface="Times New Roman" panose="02020603050405020304" pitchFamily="18" charset="0"/>
                <a:cs typeface="Times New Roman" panose="02020603050405020304" pitchFamily="18" charset="0"/>
              </a:rPr>
              <a:t>Step 1 – </a:t>
            </a:r>
            <a:r>
              <a:rPr lang="en-US" sz="1800" dirty="0">
                <a:latin typeface="Times New Roman" panose="02020603050405020304" pitchFamily="18" charset="0"/>
                <a:cs typeface="Times New Roman" panose="02020603050405020304" pitchFamily="18" charset="0"/>
              </a:rPr>
              <a:t>Let i := 0</a:t>
            </a:r>
          </a:p>
          <a:p>
            <a:pPr marL="0" indent="0" algn="just">
              <a:lnSpc>
                <a:spcPct val="150000"/>
              </a:lnSpc>
              <a:buNone/>
            </a:pPr>
            <a:r>
              <a:rPr lang="en-US" sz="1800" b="1" dirty="0">
                <a:solidFill>
                  <a:srgbClr val="162F59"/>
                </a:solidFill>
                <a:latin typeface="Times New Roman" panose="02020603050405020304" pitchFamily="18" charset="0"/>
                <a:cs typeface="Times New Roman" panose="02020603050405020304" pitchFamily="18" charset="0"/>
              </a:rPr>
              <a:t>Step 2:  </a:t>
            </a:r>
            <a:r>
              <a:rPr lang="en-US" sz="1800" dirty="0">
                <a:solidFill>
                  <a:srgbClr val="333333"/>
                </a:solidFill>
                <a:latin typeface="Times New Roman" panose="02020603050405020304" pitchFamily="18" charset="0"/>
                <a:cs typeface="Times New Roman" panose="02020603050405020304" pitchFamily="18" charset="0"/>
              </a:rPr>
              <a:t>Compare the searching element </a:t>
            </a:r>
            <a:r>
              <a:rPr lang="en-US" sz="1800" b="1" i="1" dirty="0">
                <a:solidFill>
                  <a:srgbClr val="333333"/>
                </a:solidFill>
                <a:latin typeface="Times New Roman" panose="02020603050405020304" pitchFamily="18" charset="0"/>
                <a:cs typeface="Times New Roman" panose="02020603050405020304" pitchFamily="18" charset="0"/>
              </a:rPr>
              <a:t>s</a:t>
            </a:r>
            <a:r>
              <a:rPr lang="en-US" sz="1800" dirty="0">
                <a:solidFill>
                  <a:srgbClr val="333333"/>
                </a:solidFill>
                <a:latin typeface="Times New Roman" panose="02020603050405020304" pitchFamily="18" charset="0"/>
                <a:cs typeface="Times New Roman" panose="02020603050405020304" pitchFamily="18" charset="0"/>
              </a:rPr>
              <a:t> with the </a:t>
            </a:r>
            <a:r>
              <a:rPr lang="en-US" sz="1800" dirty="0" err="1">
                <a:solidFill>
                  <a:srgbClr val="333333"/>
                </a:solidFill>
                <a:latin typeface="Times New Roman" panose="02020603050405020304" pitchFamily="18" charset="0"/>
                <a:cs typeface="Times New Roman" panose="02020603050405020304" pitchFamily="18" charset="0"/>
              </a:rPr>
              <a:t>i</a:t>
            </a:r>
            <a:r>
              <a:rPr lang="en-US" sz="1800" baseline="30000" dirty="0" err="1">
                <a:solidFill>
                  <a:srgbClr val="333333"/>
                </a:solidFill>
                <a:latin typeface="Times New Roman" panose="02020603050405020304" pitchFamily="18" charset="0"/>
                <a:cs typeface="Times New Roman" panose="02020603050405020304" pitchFamily="18" charset="0"/>
              </a:rPr>
              <a:t>th</a:t>
            </a:r>
            <a:r>
              <a:rPr lang="en-US" sz="1800" dirty="0">
                <a:solidFill>
                  <a:srgbClr val="333333"/>
                </a:solidFill>
                <a:latin typeface="Times New Roman" panose="02020603050405020304" pitchFamily="18" charset="0"/>
                <a:cs typeface="Times New Roman" panose="02020603050405020304" pitchFamily="18" charset="0"/>
              </a:rPr>
              <a:t> element in the list</a:t>
            </a:r>
            <a:r>
              <a:rPr lang="en-US" sz="1800" b="1" i="1" dirty="0">
                <a:solidFill>
                  <a:srgbClr val="333333"/>
                </a:solidFill>
                <a:latin typeface="Times New Roman" panose="02020603050405020304" pitchFamily="18" charset="0"/>
                <a:cs typeface="Times New Roman" panose="02020603050405020304" pitchFamily="18" charset="0"/>
              </a:rPr>
              <a:t> A</a:t>
            </a:r>
            <a:r>
              <a:rPr lang="en-US" sz="1800" dirty="0">
                <a:solidFill>
                  <a:srgbClr val="333333"/>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sz="1800" b="1" dirty="0">
                <a:solidFill>
                  <a:srgbClr val="162F59"/>
                </a:solidFill>
                <a:latin typeface="Times New Roman" panose="02020603050405020304" pitchFamily="18" charset="0"/>
                <a:cs typeface="Times New Roman" panose="02020603050405020304" pitchFamily="18" charset="0"/>
              </a:rPr>
              <a:t>Step 3 - </a:t>
            </a:r>
            <a:r>
              <a:rPr lang="en-US" sz="1800" dirty="0">
                <a:solidFill>
                  <a:srgbClr val="333333"/>
                </a:solidFill>
                <a:latin typeface="Times New Roman" panose="02020603050405020304" pitchFamily="18" charset="0"/>
                <a:cs typeface="Times New Roman" panose="02020603050405020304" pitchFamily="18" charset="0"/>
              </a:rPr>
              <a:t>If both are matched, then  return </a:t>
            </a:r>
            <a:r>
              <a:rPr lang="en-US" sz="1800" b="1" i="1" dirty="0">
                <a:solidFill>
                  <a:srgbClr val="333333"/>
                </a:solidFill>
                <a:latin typeface="Times New Roman" panose="02020603050405020304" pitchFamily="18" charset="0"/>
                <a:cs typeface="Times New Roman" panose="02020603050405020304" pitchFamily="18" charset="0"/>
              </a:rPr>
              <a:t>i+1.</a:t>
            </a:r>
            <a:endParaRPr lang="en-US" sz="1800"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solidFill>
                  <a:srgbClr val="162F59"/>
                </a:solidFill>
                <a:latin typeface="Times New Roman" panose="02020603050405020304" pitchFamily="18" charset="0"/>
                <a:cs typeface="Times New Roman" panose="02020603050405020304" pitchFamily="18" charset="0"/>
              </a:rPr>
              <a:t>Step 4 - </a:t>
            </a:r>
            <a:r>
              <a:rPr lang="en-US" sz="1800" dirty="0">
                <a:solidFill>
                  <a:srgbClr val="333333"/>
                </a:solidFill>
                <a:latin typeface="Times New Roman" panose="02020603050405020304" pitchFamily="18" charset="0"/>
                <a:cs typeface="Times New Roman" panose="02020603050405020304" pitchFamily="18" charset="0"/>
              </a:rPr>
              <a:t>If both are not matched, then increment </a:t>
            </a:r>
            <a:r>
              <a:rPr lang="en-US" sz="1800" b="1" i="1" dirty="0">
                <a:solidFill>
                  <a:srgbClr val="333333"/>
                </a:solidFill>
                <a:latin typeface="Times New Roman" panose="02020603050405020304" pitchFamily="18" charset="0"/>
                <a:cs typeface="Times New Roman" panose="02020603050405020304" pitchFamily="18" charset="0"/>
              </a:rPr>
              <a:t>i</a:t>
            </a:r>
            <a:r>
              <a:rPr lang="en-US" sz="1800" dirty="0">
                <a:solidFill>
                  <a:srgbClr val="333333"/>
                </a:solidFill>
                <a:latin typeface="Times New Roman" panose="02020603050405020304" pitchFamily="18" charset="0"/>
                <a:cs typeface="Times New Roman" panose="02020603050405020304" pitchFamily="18" charset="0"/>
              </a:rPr>
              <a:t>. If </a:t>
            </a:r>
            <a:r>
              <a:rPr lang="en-US" sz="1800" b="1" i="1" dirty="0">
                <a:solidFill>
                  <a:srgbClr val="333333"/>
                </a:solidFill>
                <a:latin typeface="Times New Roman" panose="02020603050405020304" pitchFamily="18" charset="0"/>
                <a:cs typeface="Times New Roman" panose="02020603050405020304" pitchFamily="18" charset="0"/>
              </a:rPr>
              <a:t>i</a:t>
            </a:r>
            <a:r>
              <a:rPr lang="en-US" sz="1800" dirty="0">
                <a:solidFill>
                  <a:srgbClr val="333333"/>
                </a:solidFill>
                <a:latin typeface="Times New Roman" panose="02020603050405020304" pitchFamily="18" charset="0"/>
                <a:cs typeface="Times New Roman" panose="02020603050405020304" pitchFamily="18" charset="0"/>
              </a:rPr>
              <a:t> is less than </a:t>
            </a:r>
            <a:r>
              <a:rPr lang="en-US" sz="1800" b="1" i="1" dirty="0">
                <a:solidFill>
                  <a:srgbClr val="333333"/>
                </a:solidFill>
                <a:latin typeface="Times New Roman" panose="02020603050405020304" pitchFamily="18" charset="0"/>
                <a:cs typeface="Times New Roman" panose="02020603050405020304" pitchFamily="18" charset="0"/>
              </a:rPr>
              <a:t>n</a:t>
            </a:r>
            <a:r>
              <a:rPr lang="en-US" sz="1800" dirty="0">
                <a:solidFill>
                  <a:srgbClr val="333333"/>
                </a:solidFill>
                <a:latin typeface="Times New Roman" panose="02020603050405020304" pitchFamily="18" charset="0"/>
                <a:cs typeface="Times New Roman" panose="02020603050405020304" pitchFamily="18" charset="0"/>
              </a:rPr>
              <a:t> and  then repeat the steps 2 and 3.</a:t>
            </a:r>
          </a:p>
          <a:p>
            <a:pPr marL="0" indent="0" algn="just">
              <a:lnSpc>
                <a:spcPct val="150000"/>
              </a:lnSpc>
              <a:buNone/>
            </a:pPr>
            <a:r>
              <a:rPr lang="en-US" sz="1800" b="1" dirty="0">
                <a:solidFill>
                  <a:srgbClr val="162F59"/>
                </a:solidFill>
                <a:latin typeface="Times New Roman" panose="02020603050405020304" pitchFamily="18" charset="0"/>
                <a:cs typeface="Times New Roman" panose="02020603050405020304" pitchFamily="18" charset="0"/>
              </a:rPr>
              <a:t>Step 5 - </a:t>
            </a:r>
            <a:r>
              <a:rPr lang="en-US" sz="1800" dirty="0">
                <a:solidFill>
                  <a:srgbClr val="333333"/>
                </a:solidFill>
                <a:latin typeface="Times New Roman" panose="02020603050405020304" pitchFamily="18" charset="0"/>
                <a:cs typeface="Times New Roman" panose="02020603050405020304" pitchFamily="18" charset="0"/>
              </a:rPr>
              <a:t> Return -1.   // Element not found</a:t>
            </a:r>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2000" b="1" i="1" spc="5" dirty="0">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7</a:t>
            </a:fld>
            <a:endParaRPr lang="en-IN"/>
          </a:p>
        </p:txBody>
      </p:sp>
    </p:spTree>
    <p:extLst>
      <p:ext uri="{BB962C8B-B14F-4D97-AF65-F5344CB8AC3E}">
        <p14:creationId xmlns:p14="http://schemas.microsoft.com/office/powerpoint/2010/main" val="3340035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 (pseudo code – Explanation with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buNone/>
            </a:pPr>
            <a:r>
              <a:rPr lang="en-IN" sz="2400" b="1" i="1" dirty="0">
                <a:solidFill>
                  <a:srgbClr val="FF0000"/>
                </a:solidFill>
                <a:latin typeface="Times New Roman" panose="02020603050405020304" pitchFamily="18" charset="0"/>
                <a:cs typeface="Times New Roman" panose="02020603050405020304" pitchFamily="18" charset="0"/>
              </a:rPr>
              <a:t>1. </a:t>
            </a:r>
            <a:r>
              <a:rPr lang="en-IN" sz="2400" b="1" i="1" dirty="0" err="1">
                <a:solidFill>
                  <a:srgbClr val="FF0000"/>
                </a:solidFill>
                <a:latin typeface="Times New Roman" panose="02020603050405020304" pitchFamily="18" charset="0"/>
                <a:cs typeface="Times New Roman" panose="02020603050405020304" pitchFamily="18" charset="0"/>
              </a:rPr>
              <a:t>Merge_Sort</a:t>
            </a:r>
            <a:r>
              <a:rPr lang="en-IN" sz="2400" b="1" i="1" dirty="0">
                <a:solidFill>
                  <a:srgbClr val="FF0000"/>
                </a:solidFill>
                <a:latin typeface="Times New Roman" panose="02020603050405020304" pitchFamily="18" charset="0"/>
                <a:cs typeface="Times New Roman" panose="02020603050405020304" pitchFamily="18" charset="0"/>
              </a:rPr>
              <a:t>(A, 0, 3)</a:t>
            </a:r>
          </a:p>
          <a:p>
            <a:pPr marL="0" indent="0">
              <a:buNone/>
            </a:pPr>
            <a:r>
              <a:rPr lang="en-IN" sz="2400" dirty="0">
                <a:latin typeface="Times New Roman" panose="02020603050405020304" pitchFamily="18" charset="0"/>
                <a:cs typeface="Times New Roman" panose="02020603050405020304" pitchFamily="18" charset="0"/>
              </a:rPr>
              <a:t>2. </a:t>
            </a:r>
            <a:r>
              <a:rPr lang="en-IN" sz="2400" dirty="0" err="1">
                <a:solidFill>
                  <a:srgbClr val="00B050"/>
                </a:solidFill>
                <a:latin typeface="Times New Roman" panose="02020603050405020304" pitchFamily="18" charset="0"/>
                <a:cs typeface="Times New Roman" panose="02020603050405020304" pitchFamily="18" charset="0"/>
              </a:rPr>
              <a:t>Merge_Sort</a:t>
            </a:r>
            <a:r>
              <a:rPr lang="en-IN" sz="2400" dirty="0">
                <a:solidFill>
                  <a:srgbClr val="00B050"/>
                </a:solidFill>
                <a:latin typeface="Times New Roman" panose="02020603050405020304" pitchFamily="18" charset="0"/>
                <a:cs typeface="Times New Roman" panose="02020603050405020304" pitchFamily="18" charset="0"/>
              </a:rPr>
              <a:t>(A, 0, 1)</a:t>
            </a:r>
          </a:p>
          <a:p>
            <a:pPr marL="0" indent="0">
              <a:buNone/>
            </a:pPr>
            <a:r>
              <a:rPr lang="en-IN" sz="2400" dirty="0">
                <a:latin typeface="Times New Roman" panose="02020603050405020304" pitchFamily="18" charset="0"/>
                <a:cs typeface="Times New Roman" panose="02020603050405020304" pitchFamily="18" charset="0"/>
              </a:rPr>
              <a:t>                     </a:t>
            </a:r>
            <a:r>
              <a:rPr lang="en-IN" sz="2400" dirty="0">
                <a:solidFill>
                  <a:srgbClr val="0070C0"/>
                </a:solidFill>
                <a:latin typeface="Times New Roman" panose="02020603050405020304" pitchFamily="18" charset="0"/>
                <a:cs typeface="Times New Roman" panose="02020603050405020304" pitchFamily="18" charset="0"/>
              </a:rPr>
              <a:t>2.1 </a:t>
            </a:r>
            <a:r>
              <a:rPr lang="en-IN" sz="2400" dirty="0" err="1">
                <a:solidFill>
                  <a:srgbClr val="0070C0"/>
                </a:solidFill>
                <a:latin typeface="Times New Roman" panose="02020603050405020304" pitchFamily="18" charset="0"/>
                <a:cs typeface="Times New Roman" panose="02020603050405020304" pitchFamily="18" charset="0"/>
              </a:rPr>
              <a:t>Merge_Sort</a:t>
            </a:r>
            <a:r>
              <a:rPr lang="en-IN" sz="2400" dirty="0">
                <a:solidFill>
                  <a:srgbClr val="0070C0"/>
                </a:solidFill>
                <a:latin typeface="Times New Roman" panose="02020603050405020304" pitchFamily="18" charset="0"/>
                <a:cs typeface="Times New Roman" panose="02020603050405020304" pitchFamily="18" charset="0"/>
              </a:rPr>
              <a:t>(A, 0, 0)</a:t>
            </a:r>
          </a:p>
          <a:p>
            <a:pPr marL="0" indent="0">
              <a:buNone/>
            </a:pPr>
            <a:r>
              <a:rPr lang="en-IN" sz="2400" dirty="0">
                <a:solidFill>
                  <a:srgbClr val="0070C0"/>
                </a:solidFill>
                <a:latin typeface="Times New Roman" panose="02020603050405020304" pitchFamily="18" charset="0"/>
                <a:cs typeface="Times New Roman" panose="02020603050405020304" pitchFamily="18" charset="0"/>
              </a:rPr>
              <a:t>                     2.2 </a:t>
            </a:r>
            <a:r>
              <a:rPr lang="en-IN" sz="2400" dirty="0" err="1">
                <a:solidFill>
                  <a:srgbClr val="0070C0"/>
                </a:solidFill>
                <a:latin typeface="Times New Roman" panose="02020603050405020304" pitchFamily="18" charset="0"/>
                <a:cs typeface="Times New Roman" panose="02020603050405020304" pitchFamily="18" charset="0"/>
              </a:rPr>
              <a:t>Merge_Sort</a:t>
            </a:r>
            <a:r>
              <a:rPr lang="en-IN" sz="2400" dirty="0">
                <a:solidFill>
                  <a:srgbClr val="0070C0"/>
                </a:solidFill>
                <a:latin typeface="Times New Roman" panose="02020603050405020304" pitchFamily="18" charset="0"/>
                <a:cs typeface="Times New Roman" panose="02020603050405020304" pitchFamily="18" charset="0"/>
              </a:rPr>
              <a:t>(A, 1, 1)</a:t>
            </a:r>
          </a:p>
          <a:p>
            <a:pPr marL="0" indent="0">
              <a:buNone/>
            </a:pPr>
            <a:r>
              <a:rPr lang="en-IN" sz="2400" dirty="0">
                <a:solidFill>
                  <a:srgbClr val="0070C0"/>
                </a:solidFill>
                <a:latin typeface="Times New Roman" panose="02020603050405020304" pitchFamily="18" charset="0"/>
                <a:cs typeface="Times New Roman" panose="02020603050405020304" pitchFamily="18" charset="0"/>
              </a:rPr>
              <a:t>                     2.3 Merge(A, 0, 0, 1)       </a:t>
            </a:r>
          </a:p>
          <a:p>
            <a:pPr marL="0" indent="0">
              <a:buNone/>
            </a:pPr>
            <a:r>
              <a:rPr lang="en-IN" sz="2400" dirty="0">
                <a:latin typeface="Times New Roman" panose="02020603050405020304" pitchFamily="18" charset="0"/>
                <a:cs typeface="Times New Roman" panose="02020603050405020304" pitchFamily="18" charset="0"/>
              </a:rPr>
              <a:t> 3. </a:t>
            </a:r>
            <a:r>
              <a:rPr lang="en-IN" sz="2400" dirty="0" err="1">
                <a:solidFill>
                  <a:srgbClr val="00B050"/>
                </a:solidFill>
                <a:latin typeface="Times New Roman" panose="02020603050405020304" pitchFamily="18" charset="0"/>
                <a:cs typeface="Times New Roman" panose="02020603050405020304" pitchFamily="18" charset="0"/>
              </a:rPr>
              <a:t>Merge_Sort</a:t>
            </a:r>
            <a:r>
              <a:rPr lang="en-IN" sz="2400" dirty="0">
                <a:solidFill>
                  <a:srgbClr val="00B050"/>
                </a:solidFill>
                <a:latin typeface="Times New Roman" panose="02020603050405020304" pitchFamily="18" charset="0"/>
                <a:cs typeface="Times New Roman" panose="02020603050405020304" pitchFamily="18" charset="0"/>
              </a:rPr>
              <a:t>(A, 2, 3)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a:solidFill>
                  <a:srgbClr val="FFC000"/>
                </a:solidFill>
                <a:latin typeface="Times New Roman" panose="02020603050405020304" pitchFamily="18" charset="0"/>
                <a:cs typeface="Times New Roman" panose="02020603050405020304" pitchFamily="18" charset="0"/>
              </a:rPr>
              <a:t>3.1 </a:t>
            </a:r>
            <a:r>
              <a:rPr lang="en-IN" sz="2400" dirty="0" err="1">
                <a:solidFill>
                  <a:srgbClr val="FFC000"/>
                </a:solidFill>
                <a:latin typeface="Times New Roman" panose="02020603050405020304" pitchFamily="18" charset="0"/>
                <a:cs typeface="Times New Roman" panose="02020603050405020304" pitchFamily="18" charset="0"/>
              </a:rPr>
              <a:t>Merge_Sort</a:t>
            </a:r>
            <a:r>
              <a:rPr lang="en-IN" sz="2400" dirty="0">
                <a:solidFill>
                  <a:srgbClr val="FFC000"/>
                </a:solidFill>
                <a:latin typeface="Times New Roman" panose="02020603050405020304" pitchFamily="18" charset="0"/>
                <a:cs typeface="Times New Roman" panose="02020603050405020304" pitchFamily="18" charset="0"/>
              </a:rPr>
              <a:t>(A, 2, 2)</a:t>
            </a:r>
          </a:p>
          <a:p>
            <a:pPr marL="0" indent="0">
              <a:buNone/>
            </a:pPr>
            <a:r>
              <a:rPr lang="en-IN" sz="2400" dirty="0">
                <a:solidFill>
                  <a:srgbClr val="FFC000"/>
                </a:solidFill>
                <a:latin typeface="Times New Roman" panose="02020603050405020304" pitchFamily="18" charset="0"/>
                <a:cs typeface="Times New Roman" panose="02020603050405020304" pitchFamily="18" charset="0"/>
              </a:rPr>
              <a:t>                     3.2 </a:t>
            </a:r>
            <a:r>
              <a:rPr lang="en-IN" sz="2400" dirty="0" err="1">
                <a:solidFill>
                  <a:srgbClr val="FFC000"/>
                </a:solidFill>
                <a:latin typeface="Times New Roman" panose="02020603050405020304" pitchFamily="18" charset="0"/>
                <a:cs typeface="Times New Roman" panose="02020603050405020304" pitchFamily="18" charset="0"/>
              </a:rPr>
              <a:t>Merge_Sort</a:t>
            </a:r>
            <a:r>
              <a:rPr lang="en-IN" sz="2400" dirty="0">
                <a:solidFill>
                  <a:srgbClr val="FFC000"/>
                </a:solidFill>
                <a:latin typeface="Times New Roman" panose="02020603050405020304" pitchFamily="18" charset="0"/>
                <a:cs typeface="Times New Roman" panose="02020603050405020304" pitchFamily="18" charset="0"/>
              </a:rPr>
              <a:t>(A, 3, 3)</a:t>
            </a:r>
          </a:p>
          <a:p>
            <a:pPr marL="0" indent="0">
              <a:buNone/>
            </a:pPr>
            <a:r>
              <a:rPr lang="en-IN" sz="2400" dirty="0">
                <a:solidFill>
                  <a:srgbClr val="FFC000"/>
                </a:solidFill>
                <a:latin typeface="Times New Roman" panose="02020603050405020304" pitchFamily="18" charset="0"/>
                <a:cs typeface="Times New Roman" panose="02020603050405020304" pitchFamily="18" charset="0"/>
              </a:rPr>
              <a:t>                     3.3 Merge(A, 2, 2, 3)</a:t>
            </a:r>
          </a:p>
          <a:p>
            <a:pPr marL="0" indent="0">
              <a:buNone/>
            </a:pPr>
            <a:r>
              <a:rPr lang="en-IN" sz="2400" dirty="0">
                <a:latin typeface="Times New Roman" panose="02020603050405020304" pitchFamily="18" charset="0"/>
                <a:cs typeface="Times New Roman" panose="02020603050405020304" pitchFamily="18" charset="0"/>
              </a:rPr>
              <a:t> 4. </a:t>
            </a:r>
            <a:r>
              <a:rPr lang="en-IN" sz="2400" dirty="0">
                <a:solidFill>
                  <a:srgbClr val="00B050"/>
                </a:solidFill>
                <a:latin typeface="Times New Roman" panose="02020603050405020304" pitchFamily="18" charset="0"/>
                <a:cs typeface="Times New Roman" panose="02020603050405020304" pitchFamily="18" charset="0"/>
              </a:rPr>
              <a:t>Merge(A, 0, 1, 3)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70</a:t>
            </a:fld>
            <a:endParaRPr lang="en-IN"/>
          </a:p>
        </p:txBody>
      </p:sp>
    </p:spTree>
    <p:extLst>
      <p:ext uri="{BB962C8B-B14F-4D97-AF65-F5344CB8AC3E}">
        <p14:creationId xmlns:p14="http://schemas.microsoft.com/office/powerpoint/2010/main" val="8663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recurrence equation of Merge Sort is:</a:t>
                </a:r>
              </a:p>
              <a:p>
                <a:pPr marL="0" indent="0">
                  <a:buNone/>
                </a:pPr>
                <a:r>
                  <a:rPr lang="en-IN" sz="2400" dirty="0">
                    <a:latin typeface="Times New Roman" panose="02020603050405020304" pitchFamily="18" charset="0"/>
                    <a:cs typeface="Times New Roman" panose="02020603050405020304" pitchFamily="18" charset="0"/>
                  </a:rPr>
                  <a:t>T(n) =    2T(n/2) + n     </a:t>
                </a:r>
                <a:r>
                  <a:rPr lang="en-IN" sz="2400" i="1" dirty="0">
                    <a:solidFill>
                      <a:srgbClr val="FF0000"/>
                    </a:solidFill>
                    <a:latin typeface="Times New Roman" panose="02020603050405020304" pitchFamily="18" charset="0"/>
                    <a:cs typeface="Times New Roman" panose="02020603050405020304" pitchFamily="18" charset="0"/>
                  </a:rPr>
                  <a:t>// Solving the two sub problems and time required for merging</a:t>
                </a:r>
              </a:p>
              <a:p>
                <a:pPr marL="0" indent="0">
                  <a:buNone/>
                </a:pPr>
                <a:r>
                  <a:rPr lang="en-IN" sz="2400" dirty="0">
                    <a:latin typeface="Times New Roman" panose="02020603050405020304" pitchFamily="18" charset="0"/>
                    <a:cs typeface="Times New Roman" panose="02020603050405020304" pitchFamily="18" charset="0"/>
                  </a:rPr>
                  <a:t>Apply masters theorem,</a:t>
                </a:r>
              </a:p>
              <a:p>
                <a:pPr marL="0" indent="0">
                  <a:buNone/>
                </a:pPr>
                <a:r>
                  <a:rPr lang="en-IN" sz="2400" dirty="0">
                    <a:latin typeface="Times New Roman" panose="02020603050405020304" pitchFamily="18" charset="0"/>
                    <a:cs typeface="Times New Roman" panose="02020603050405020304" pitchFamily="18" charset="0"/>
                  </a:rPr>
                  <a:t>a = 2, b= 2, </a:t>
                </a:r>
                <a14:m>
                  <m:oMath xmlns:m="http://schemas.openxmlformats.org/officeDocument/2006/math">
                    <m:sSup>
                      <m:sSupPr>
                        <m:ctrlPr>
                          <a:rPr lang="en-IN"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𝑛</m:t>
                        </m:r>
                      </m:e>
                      <m:sup>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𝑙𝑜</m:t>
                            </m:r>
                            <m:r>
                              <a:rPr lang="en-US" sz="2400" b="0" i="1" smtClean="0">
                                <a:latin typeface="Cambria Math" panose="02040503050406030204" pitchFamily="18" charset="0"/>
                                <a:cs typeface="Times New Roman" panose="02020603050405020304" pitchFamily="18" charset="0"/>
                              </a:rPr>
                              <m:t>𝑔</m:t>
                            </m:r>
                          </m:e>
                          <m:sub>
                            <m:r>
                              <a:rPr lang="en-IN" sz="2400" i="1">
                                <a:latin typeface="Cambria Math" panose="02040503050406030204" pitchFamily="18" charset="0"/>
                                <a:cs typeface="Times New Roman" panose="02020603050405020304" pitchFamily="18" charset="0"/>
                              </a:rPr>
                              <m:t>𝑏</m:t>
                            </m:r>
                          </m:sub>
                        </m:sSub>
                        <m:r>
                          <a:rPr lang="en-IN" sz="2400" i="1">
                            <a:latin typeface="Cambria Math" panose="02040503050406030204" pitchFamily="18" charset="0"/>
                            <a:cs typeface="Times New Roman" panose="02020603050405020304" pitchFamily="18" charset="0"/>
                          </a:rPr>
                          <m:t>𝑎</m:t>
                        </m:r>
                      </m:sup>
                    </m:sSup>
                    <m:r>
                      <a:rPr lang="en-IN" sz="2400" b="0" i="1" smtClean="0">
                        <a:latin typeface="Cambria Math" panose="02040503050406030204" pitchFamily="18" charset="0"/>
                        <a:cs typeface="Times New Roman" panose="02020603050405020304" pitchFamily="18" charset="0"/>
                      </a:rPr>
                      <m:t>   =</m:t>
                    </m:r>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𝑛</m:t>
                        </m:r>
                      </m:e>
                      <m:sup>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𝑙𝑜</m:t>
                            </m:r>
                            <m:r>
                              <a:rPr lang="en-US" sz="2400" b="0" i="1" smtClean="0">
                                <a:latin typeface="Cambria Math" panose="02040503050406030204" pitchFamily="18" charset="0"/>
                                <a:cs typeface="Times New Roman" panose="02020603050405020304" pitchFamily="18" charset="0"/>
                              </a:rPr>
                              <m:t>𝑔</m:t>
                            </m:r>
                          </m:e>
                          <m:sub>
                            <m:r>
                              <a:rPr lang="en-IN" sz="2400" b="0" i="1" smtClean="0">
                                <a:latin typeface="Cambria Math" panose="02040503050406030204" pitchFamily="18" charset="0"/>
                                <a:cs typeface="Times New Roman" panose="02020603050405020304" pitchFamily="18" charset="0"/>
                              </a:rPr>
                              <m:t>2</m:t>
                            </m:r>
                          </m:sub>
                        </m:sSub>
                        <m:r>
                          <a:rPr lang="en-IN" sz="2400" b="0" i="1" smtClean="0">
                            <a:latin typeface="Cambria Math" panose="02040503050406030204" pitchFamily="18" charset="0"/>
                            <a:cs typeface="Times New Roman" panose="02020603050405020304" pitchFamily="18" charset="0"/>
                          </a:rPr>
                          <m:t>2</m:t>
                        </m:r>
                      </m:sup>
                    </m:sSup>
                    <m:r>
                      <a:rPr lang="en-IN" sz="2400" b="0" i="1" smtClean="0">
                        <a:latin typeface="Cambria Math" panose="02040503050406030204" pitchFamily="18" charset="0"/>
                        <a:cs typeface="Times New Roman" panose="02020603050405020304" pitchFamily="18" charset="0"/>
                      </a:rPr>
                      <m:t> </m:t>
                    </m:r>
                  </m:oMath>
                </a14:m>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Case – 2 </a:t>
                </a:r>
              </a:p>
              <a:p>
                <a:pPr marL="0" indent="0">
                  <a:buNone/>
                </a:pPr>
                <a:r>
                  <a:rPr lang="pt-BR" sz="2400" dirty="0">
                    <a:latin typeface="Times New Roman" panose="02020603050405020304" pitchFamily="18" charset="0"/>
                    <a:cs typeface="Times New Roman" panose="02020603050405020304" pitchFamily="18" charset="0"/>
                  </a:rPr>
                  <a:t>T(n) = </a:t>
                </a:r>
                <a:r>
                  <a:rPr lang="el-GR" sz="2400" dirty="0">
                    <a:latin typeface="Times New Roman" panose="02020603050405020304" pitchFamily="18" charset="0"/>
                    <a:cs typeface="Times New Roman" panose="02020603050405020304" pitchFamily="18" charset="0"/>
                  </a:rPr>
                  <a:t>Θ(</a:t>
                </a:r>
                <a:r>
                  <a:rPr lang="en-IN" sz="2400" dirty="0">
                    <a:latin typeface="Times New Roman" panose="02020603050405020304" pitchFamily="18" charset="0"/>
                    <a:cs typeface="Times New Roman" panose="02020603050405020304" pitchFamily="18" charset="0"/>
                  </a:rPr>
                  <a:t>n * </a:t>
                </a:r>
                <a:r>
                  <a:rPr lang="en-IN" sz="2400" baseline="30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log</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n) =</a:t>
                </a:r>
                <a:r>
                  <a:rPr lang="el-GR" sz="2400" dirty="0">
                    <a:latin typeface="Times New Roman" panose="02020603050405020304" pitchFamily="18" charset="0"/>
                    <a:cs typeface="Times New Roman" panose="02020603050405020304" pitchFamily="18" charset="0"/>
                  </a:rPr>
                  <a:t> Θ</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log n)   </a:t>
                </a:r>
                <a:r>
                  <a:rPr lang="en-IN" sz="2400" dirty="0">
                    <a:solidFill>
                      <a:srgbClr val="FF0000"/>
                    </a:solidFill>
                    <a:latin typeface="Times New Roman" panose="02020603050405020304" pitchFamily="18" charset="0"/>
                    <a:cs typeface="Times New Roman" panose="02020603050405020304" pitchFamily="18" charset="0"/>
                  </a:rPr>
                  <a:t>// in all cases</a:t>
                </a:r>
              </a:p>
              <a:p>
                <a:pPr marL="0" indent="0">
                  <a:buNone/>
                </a:pPr>
                <a:endParaRPr lang="en-IN" sz="2400" dirty="0">
                  <a:solidFill>
                    <a:srgbClr val="00B05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97EB08E-0D1C-4489-8072-1FC1C290E5CC}"/>
                  </a:ext>
                </a:extLst>
              </p:cNvPr>
              <p:cNvSpPr>
                <a:spLocks noGrp="1" noRot="1" noChangeAspect="1" noMove="1" noResize="1" noEditPoints="1" noAdjustHandles="1" noChangeArrowheads="1" noChangeShapeType="1" noTextEdit="1"/>
              </p:cNvSpPr>
              <p:nvPr>
                <p:ph idx="1"/>
              </p:nvPr>
            </p:nvSpPr>
            <p:spPr>
              <a:xfrm>
                <a:off x="522514" y="635098"/>
                <a:ext cx="11374017" cy="5721251"/>
              </a:xfrm>
              <a:blipFill>
                <a:blip r:embed="rId2"/>
                <a:stretch>
                  <a:fillRect l="-857" t="-149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71</a:t>
            </a:fld>
            <a:endParaRPr lang="en-IN"/>
          </a:p>
        </p:txBody>
      </p:sp>
    </p:spTree>
    <p:extLst>
      <p:ext uri="{BB962C8B-B14F-4D97-AF65-F5344CB8AC3E}">
        <p14:creationId xmlns:p14="http://schemas.microsoft.com/office/powerpoint/2010/main" val="190518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  Time Complexity</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fontScale="85000" lnSpcReduction="10000"/>
          </a:bodyPr>
          <a:lstStyle/>
          <a:p>
            <a:pPr marL="0" indent="0">
              <a:buNone/>
            </a:pPr>
            <a:r>
              <a:rPr lang="en-IN" sz="2400" dirty="0">
                <a:solidFill>
                  <a:srgbClr val="FF0000"/>
                </a:solidFill>
                <a:latin typeface="Times New Roman" panose="02020603050405020304" pitchFamily="18" charset="0"/>
                <a:cs typeface="Times New Roman" panose="02020603050405020304" pitchFamily="18" charset="0"/>
              </a:rPr>
              <a:t>Another way</a:t>
            </a:r>
          </a:p>
          <a:p>
            <a:pPr marL="0" indent="0">
              <a:lnSpc>
                <a:spcPct val="110000"/>
              </a:lnSpc>
              <a:buNone/>
            </a:pPr>
            <a:r>
              <a:rPr lang="en-IN" sz="2400" dirty="0">
                <a:latin typeface="Times New Roman" panose="02020603050405020304" pitchFamily="18" charset="0"/>
                <a:cs typeface="Times New Roman" panose="02020603050405020304" pitchFamily="18" charset="0"/>
              </a:rPr>
              <a:t>T(n)     =  2T(n/2) + n  = 2</a:t>
            </a:r>
            <a:r>
              <a:rPr lang="en-IN" sz="2400" baseline="30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T(n/2</a:t>
            </a:r>
            <a:r>
              <a:rPr lang="en-IN" sz="2400" baseline="30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 n</a:t>
            </a:r>
          </a:p>
          <a:p>
            <a:pPr marL="0" indent="0">
              <a:lnSpc>
                <a:spcPct val="110000"/>
              </a:lnSpc>
              <a:buNone/>
            </a:pPr>
            <a:r>
              <a:rPr lang="en-IN" sz="2400" dirty="0">
                <a:latin typeface="Times New Roman" panose="02020603050405020304" pitchFamily="18" charset="0"/>
                <a:cs typeface="Times New Roman" panose="02020603050405020304" pitchFamily="18" charset="0"/>
              </a:rPr>
              <a:t>T(n/2)  =  2T(n/4) + n/2  , So T(n) = 2</a:t>
            </a:r>
            <a:r>
              <a:rPr lang="en-IN" sz="2400" dirty="0">
                <a:solidFill>
                  <a:srgbClr val="00B0F0"/>
                </a:solidFill>
                <a:latin typeface="Times New Roman" panose="02020603050405020304" pitchFamily="18" charset="0"/>
                <a:cs typeface="Times New Roman" panose="02020603050405020304" pitchFamily="18" charset="0"/>
              </a:rPr>
              <a:t>T(n/2) </a:t>
            </a:r>
            <a:r>
              <a:rPr lang="en-IN" sz="2400" dirty="0">
                <a:latin typeface="Times New Roman" panose="02020603050405020304" pitchFamily="18" charset="0"/>
                <a:cs typeface="Times New Roman" panose="02020603050405020304" pitchFamily="18" charset="0"/>
              </a:rPr>
              <a:t>+ n  =   2(</a:t>
            </a:r>
            <a:r>
              <a:rPr lang="en-IN" sz="2400" dirty="0">
                <a:solidFill>
                  <a:srgbClr val="00B0F0"/>
                </a:solidFill>
                <a:latin typeface="Times New Roman" panose="02020603050405020304" pitchFamily="18" charset="0"/>
                <a:cs typeface="Times New Roman" panose="02020603050405020304" pitchFamily="18" charset="0"/>
              </a:rPr>
              <a:t>2T(n/4) + n/2</a:t>
            </a:r>
            <a:r>
              <a:rPr lang="en-IN" sz="2400" dirty="0">
                <a:latin typeface="Times New Roman" panose="02020603050405020304" pitchFamily="18" charset="0"/>
                <a:cs typeface="Times New Roman" panose="02020603050405020304" pitchFamily="18" charset="0"/>
              </a:rPr>
              <a:t>) + n = 2</a:t>
            </a:r>
            <a:r>
              <a:rPr lang="en-IN" sz="2400" baseline="30000" dirty="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T(n/ 2</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    2n  </a:t>
            </a:r>
          </a:p>
          <a:p>
            <a:pPr marL="0" indent="0">
              <a:lnSpc>
                <a:spcPct val="110000"/>
              </a:lnSpc>
              <a:buNone/>
            </a:pPr>
            <a:r>
              <a:rPr lang="en-IN" sz="2400" dirty="0">
                <a:latin typeface="Times New Roman" panose="02020603050405020304" pitchFamily="18" charset="0"/>
                <a:cs typeface="Times New Roman" panose="02020603050405020304" pitchFamily="18" charset="0"/>
              </a:rPr>
              <a:t>T(n/4)  =  2T(n/8) + 1, So T(n) =  4</a:t>
            </a:r>
            <a:r>
              <a:rPr lang="en-IN" sz="2400" dirty="0">
                <a:solidFill>
                  <a:srgbClr val="00B0F0"/>
                </a:solidFill>
                <a:latin typeface="Times New Roman" panose="02020603050405020304" pitchFamily="18" charset="0"/>
                <a:cs typeface="Times New Roman" panose="02020603050405020304" pitchFamily="18" charset="0"/>
              </a:rPr>
              <a:t>T(n/4) </a:t>
            </a:r>
            <a:r>
              <a:rPr lang="en-IN" sz="2400" dirty="0">
                <a:latin typeface="Times New Roman" panose="02020603050405020304" pitchFamily="18" charset="0"/>
                <a:cs typeface="Times New Roman" panose="02020603050405020304" pitchFamily="18" charset="0"/>
              </a:rPr>
              <a:t>+ 2n  =  4 (</a:t>
            </a:r>
            <a:r>
              <a:rPr lang="en-IN" sz="2400" dirty="0">
                <a:solidFill>
                  <a:srgbClr val="00B0F0"/>
                </a:solidFill>
                <a:latin typeface="Times New Roman" panose="02020603050405020304" pitchFamily="18" charset="0"/>
                <a:cs typeface="Times New Roman" panose="02020603050405020304" pitchFamily="18" charset="0"/>
              </a:rPr>
              <a:t>2T(n/ 8) + n/4</a:t>
            </a:r>
            <a:r>
              <a:rPr lang="en-IN" sz="2400" dirty="0">
                <a:latin typeface="Times New Roman" panose="02020603050405020304" pitchFamily="18" charset="0"/>
                <a:cs typeface="Times New Roman" panose="02020603050405020304" pitchFamily="18" charset="0"/>
              </a:rPr>
              <a:t>) + 2n = 2</a:t>
            </a:r>
            <a:r>
              <a:rPr lang="en-IN" sz="2400" b="1" i="1" baseline="30000" dirty="0">
                <a:solidFill>
                  <a:srgbClr val="00B050"/>
                </a:solidFill>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T(n/ 2</a:t>
            </a:r>
            <a:r>
              <a:rPr lang="en-IN" sz="2400" b="1" i="1" baseline="30000" dirty="0">
                <a:solidFill>
                  <a:srgbClr val="00B050"/>
                </a:solidFill>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    3n </a:t>
            </a:r>
          </a:p>
          <a:p>
            <a:pPr marL="0" indent="0">
              <a:lnSpc>
                <a:spcPct val="110000"/>
              </a:lnSpc>
              <a:buNone/>
            </a:pPr>
            <a:r>
              <a:rPr lang="en-IN" sz="2400" dirty="0">
                <a:latin typeface="Times New Roman" panose="02020603050405020304" pitchFamily="18" charset="0"/>
                <a:cs typeface="Times New Roman" panose="02020603050405020304" pitchFamily="18" charset="0"/>
              </a:rPr>
              <a:t>              .</a:t>
            </a:r>
          </a:p>
          <a:p>
            <a:pPr marL="0" indent="0">
              <a:lnSpc>
                <a:spcPct val="110000"/>
              </a:lnSpc>
              <a:buNone/>
            </a:pPr>
            <a:r>
              <a:rPr lang="en-IN" sz="2400" dirty="0">
                <a:latin typeface="Times New Roman" panose="02020603050405020304" pitchFamily="18" charset="0"/>
                <a:cs typeface="Times New Roman" panose="02020603050405020304" pitchFamily="18" charset="0"/>
              </a:rPr>
              <a:t>              . </a:t>
            </a:r>
          </a:p>
          <a:p>
            <a:pPr marL="0" indent="0">
              <a:lnSpc>
                <a:spcPct val="110000"/>
              </a:lnSpc>
              <a:buNone/>
            </a:pPr>
            <a:r>
              <a:rPr lang="en-IN" sz="2400" dirty="0">
                <a:latin typeface="Times New Roman" panose="02020603050405020304" pitchFamily="18" charset="0"/>
                <a:cs typeface="Times New Roman" panose="02020603050405020304" pitchFamily="18" charset="0"/>
              </a:rPr>
              <a:t>              .</a:t>
            </a:r>
          </a:p>
          <a:p>
            <a:pPr marL="0" indent="0">
              <a:lnSpc>
                <a:spcPct val="110000"/>
              </a:lnSpc>
              <a:buNone/>
            </a:pPr>
            <a:r>
              <a:rPr lang="en-IN" sz="2400" dirty="0">
                <a:latin typeface="Times New Roman" panose="02020603050405020304" pitchFamily="18" charset="0"/>
                <a:cs typeface="Times New Roman" panose="02020603050405020304" pitchFamily="18" charset="0"/>
              </a:rPr>
              <a:t>              .</a:t>
            </a:r>
          </a:p>
          <a:p>
            <a:pPr marL="0" indent="0">
              <a:lnSpc>
                <a:spcPct val="110000"/>
              </a:lnSpc>
              <a:buNone/>
            </a:pPr>
            <a:r>
              <a:rPr lang="en-IN" sz="2400" dirty="0">
                <a:latin typeface="Times New Roman" panose="02020603050405020304" pitchFamily="18" charset="0"/>
                <a:cs typeface="Times New Roman" panose="02020603050405020304" pitchFamily="18" charset="0"/>
              </a:rPr>
              <a:t>T(n/2</a:t>
            </a:r>
            <a:r>
              <a:rPr lang="en-IN" sz="2400" baseline="30000" dirty="0">
                <a:latin typeface="Times New Roman" panose="02020603050405020304" pitchFamily="18" charset="0"/>
                <a:cs typeface="Times New Roman" panose="02020603050405020304" pitchFamily="18" charset="0"/>
              </a:rPr>
              <a:t>k-1</a:t>
            </a:r>
            <a:r>
              <a:rPr lang="en-IN" sz="2400" dirty="0">
                <a:latin typeface="Times New Roman" panose="02020603050405020304" pitchFamily="18" charset="0"/>
                <a:cs typeface="Times New Roman" panose="02020603050405020304" pitchFamily="18" charset="0"/>
              </a:rPr>
              <a:t>) = 2T(n/ 2</a:t>
            </a:r>
            <a:r>
              <a:rPr lang="en-IN" sz="2400" baseline="30000" dirty="0">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+ 1, So T(n) = 2</a:t>
            </a:r>
            <a:r>
              <a:rPr lang="en-IN" sz="2400" baseline="30000" dirty="0">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T(n/ 2</a:t>
            </a:r>
            <a:r>
              <a:rPr lang="en-IN" sz="2400" b="1" i="1" baseline="30000" dirty="0">
                <a:solidFill>
                  <a:srgbClr val="00B050"/>
                </a:solidFill>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a:t>
            </a:r>
            <a:r>
              <a:rPr lang="en-IN" sz="2400" b="1" i="1" dirty="0">
                <a:solidFill>
                  <a:srgbClr val="00B050"/>
                </a:solidFill>
                <a:latin typeface="Times New Roman" panose="02020603050405020304" pitchFamily="18" charset="0"/>
                <a:cs typeface="Times New Roman" panose="02020603050405020304" pitchFamily="18" charset="0"/>
              </a:rPr>
              <a:t>kn</a:t>
            </a:r>
          </a:p>
          <a:p>
            <a:pPr marL="0" indent="0">
              <a:lnSpc>
                <a:spcPct val="110000"/>
              </a:lnSpc>
              <a:buNone/>
            </a:pPr>
            <a:r>
              <a:rPr lang="en-IN" sz="2400" dirty="0">
                <a:latin typeface="Times New Roman" panose="02020603050405020304" pitchFamily="18" charset="0"/>
                <a:cs typeface="Times New Roman" panose="02020603050405020304" pitchFamily="18" charset="0"/>
              </a:rPr>
              <a:t>It stops when there is a single element, i.e., </a:t>
            </a:r>
            <a:r>
              <a:rPr lang="en-IN" sz="2400" dirty="0">
                <a:solidFill>
                  <a:srgbClr val="00B050"/>
                </a:solidFill>
                <a:latin typeface="Times New Roman" panose="02020603050405020304" pitchFamily="18" charset="0"/>
                <a:cs typeface="Times New Roman" panose="02020603050405020304" pitchFamily="18" charset="0"/>
              </a:rPr>
              <a:t>2</a:t>
            </a:r>
            <a:r>
              <a:rPr lang="en-IN" sz="2400" baseline="30000" dirty="0">
                <a:solidFill>
                  <a:srgbClr val="00B050"/>
                </a:solidFill>
                <a:latin typeface="Times New Roman" panose="02020603050405020304" pitchFamily="18" charset="0"/>
                <a:cs typeface="Times New Roman" panose="02020603050405020304" pitchFamily="18" charset="0"/>
              </a:rPr>
              <a:t>k </a:t>
            </a:r>
            <a:r>
              <a:rPr lang="en-IN" sz="2400" dirty="0">
                <a:solidFill>
                  <a:srgbClr val="00B050"/>
                </a:solidFill>
                <a:latin typeface="Times New Roman" panose="02020603050405020304" pitchFamily="18" charset="0"/>
                <a:cs typeface="Times New Roman" panose="02020603050405020304" pitchFamily="18" charset="0"/>
              </a:rPr>
              <a:t> = n       </a:t>
            </a:r>
            <a:r>
              <a:rPr lang="en-IN" sz="2400" dirty="0">
                <a:solidFill>
                  <a:srgbClr val="FF0000"/>
                </a:solidFill>
                <a:latin typeface="Times New Roman" panose="02020603050405020304" pitchFamily="18" charset="0"/>
                <a:cs typeface="Times New Roman" panose="02020603050405020304" pitchFamily="18" charset="0"/>
              </a:rPr>
              <a:t>// Stops when there is only one element or no elements</a:t>
            </a:r>
          </a:p>
          <a:p>
            <a:pPr marL="0" indent="0">
              <a:lnSpc>
                <a:spcPct val="110000"/>
              </a:lnSpc>
              <a:buNone/>
            </a:pPr>
            <a:r>
              <a:rPr lang="en-IN" sz="2400" dirty="0">
                <a:latin typeface="Times New Roman" panose="02020603050405020304" pitchFamily="18" charset="0"/>
                <a:cs typeface="Times New Roman" panose="02020603050405020304" pitchFamily="18" charset="0"/>
              </a:rPr>
              <a:t>Taking log on both sides, k = </a:t>
            </a:r>
            <a:r>
              <a:rPr lang="en-IN" sz="2400" dirty="0" err="1">
                <a:latin typeface="Times New Roman" panose="02020603050405020304" pitchFamily="18" charset="0"/>
                <a:cs typeface="Times New Roman" panose="02020603050405020304" pitchFamily="18" charset="0"/>
              </a:rPr>
              <a:t>logn</a:t>
            </a:r>
            <a:endParaRPr lang="en-IN" sz="2400" dirty="0">
              <a:latin typeface="Times New Roman" panose="02020603050405020304" pitchFamily="18" charset="0"/>
              <a:cs typeface="Times New Roman" panose="02020603050405020304" pitchFamily="18" charset="0"/>
            </a:endParaRPr>
          </a:p>
          <a:p>
            <a:pPr marL="0" indent="0">
              <a:lnSpc>
                <a:spcPct val="110000"/>
              </a:lnSpc>
              <a:buNone/>
            </a:pPr>
            <a:r>
              <a:rPr lang="en-IN" sz="2400" dirty="0">
                <a:latin typeface="Times New Roman" panose="02020603050405020304" pitchFamily="18" charset="0"/>
                <a:cs typeface="Times New Roman" panose="02020603050405020304" pitchFamily="18" charset="0"/>
              </a:rPr>
              <a:t>So, total number of comparisons are </a:t>
            </a:r>
            <a:r>
              <a:rPr lang="en-IN" sz="2400" i="1" dirty="0">
                <a:solidFill>
                  <a:srgbClr val="00B050"/>
                </a:solidFill>
                <a:latin typeface="Times New Roman" panose="02020603050405020304" pitchFamily="18" charset="0"/>
                <a:cs typeface="Times New Roman" panose="02020603050405020304" pitchFamily="18" charset="0"/>
              </a:rPr>
              <a:t>n </a:t>
            </a:r>
            <a:r>
              <a:rPr lang="en-IN" sz="2400" b="1" i="1" dirty="0" err="1">
                <a:solidFill>
                  <a:srgbClr val="00B050"/>
                </a:solidFill>
                <a:latin typeface="Times New Roman" panose="02020603050405020304" pitchFamily="18" charset="0"/>
                <a:cs typeface="Times New Roman" panose="02020603050405020304" pitchFamily="18" charset="0"/>
              </a:rPr>
              <a:t>logn</a:t>
            </a:r>
            <a:endParaRPr lang="en-IN" sz="2400" b="1" i="1" dirty="0">
              <a:solidFill>
                <a:srgbClr val="00B050"/>
              </a:solidFill>
              <a:latin typeface="Times New Roman" panose="02020603050405020304" pitchFamily="18" charset="0"/>
              <a:cs typeface="Times New Roman" panose="02020603050405020304" pitchFamily="18" charset="0"/>
            </a:endParaRPr>
          </a:p>
          <a:p>
            <a:pPr marL="0" indent="0">
              <a:lnSpc>
                <a:spcPct val="110000"/>
              </a:lnSpc>
              <a:buNone/>
            </a:pPr>
            <a:r>
              <a:rPr lang="en-IN" sz="2400" dirty="0">
                <a:latin typeface="Times New Roman" panose="02020603050405020304" pitchFamily="18" charset="0"/>
                <a:cs typeface="Times New Roman" panose="02020603050405020304" pitchFamily="18" charset="0"/>
              </a:rPr>
              <a:t>T(n) = O(n </a:t>
            </a:r>
            <a:r>
              <a:rPr lang="en-IN" sz="2400" dirty="0" err="1">
                <a:latin typeface="Times New Roman" panose="02020603050405020304" pitchFamily="18" charset="0"/>
                <a:cs typeface="Times New Roman" panose="02020603050405020304" pitchFamily="18" charset="0"/>
              </a:rPr>
              <a:t>logn</a:t>
            </a:r>
            <a:r>
              <a:rPr lang="en-IN" sz="2400" dirty="0">
                <a:latin typeface="Times New Roman" panose="02020603050405020304" pitchFamily="18" charset="0"/>
                <a:cs typeface="Times New Roman" panose="02020603050405020304" pitchFamily="18" charset="0"/>
              </a:rPr>
              <a:t>)</a:t>
            </a:r>
            <a:endParaRPr lang="en-IN" sz="2400" dirty="0">
              <a:solidFill>
                <a:srgbClr val="00B05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72</a:t>
            </a:fld>
            <a:endParaRPr lang="en-IN"/>
          </a:p>
        </p:txBody>
      </p:sp>
    </p:spTree>
    <p:extLst>
      <p:ext uri="{BB962C8B-B14F-4D97-AF65-F5344CB8AC3E}">
        <p14:creationId xmlns:p14="http://schemas.microsoft.com/office/powerpoint/2010/main" val="35224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wipe(down)">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Merge Sort  Space Complexity</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r>
              <a:rPr lang="en-IN" sz="2400" dirty="0">
                <a:solidFill>
                  <a:srgbClr val="00B050"/>
                </a:solidFill>
                <a:latin typeface="Times New Roman" panose="02020603050405020304" pitchFamily="18" charset="0"/>
                <a:cs typeface="Times New Roman" panose="02020603050405020304" pitchFamily="18" charset="0"/>
              </a:rPr>
              <a:t>At each iteration it takes temporary memory when doing the merging operation.</a:t>
            </a:r>
          </a:p>
          <a:p>
            <a:r>
              <a:rPr lang="en-IN" sz="2400" dirty="0">
                <a:solidFill>
                  <a:srgbClr val="00B050"/>
                </a:solidFill>
                <a:latin typeface="Times New Roman" panose="02020603050405020304" pitchFamily="18" charset="0"/>
                <a:cs typeface="Times New Roman" panose="02020603050405020304" pitchFamily="18" charset="0"/>
              </a:rPr>
              <a:t>It takes temporary arrays of size 2, 4, 8, …., n.</a:t>
            </a:r>
          </a:p>
          <a:p>
            <a:r>
              <a:rPr lang="en-IN" sz="2400" dirty="0">
                <a:solidFill>
                  <a:srgbClr val="00B050"/>
                </a:solidFill>
                <a:latin typeface="Times New Roman" panose="02020603050405020304" pitchFamily="18" charset="0"/>
                <a:cs typeface="Times New Roman" panose="02020603050405020304" pitchFamily="18" charset="0"/>
              </a:rPr>
              <a:t>So the merge sort takes extra memory of size n.</a:t>
            </a:r>
          </a:p>
          <a:p>
            <a:endParaRPr lang="en-IN" sz="2400" dirty="0">
              <a:solidFill>
                <a:srgbClr val="00B050"/>
              </a:solidFill>
              <a:latin typeface="Times New Roman" panose="02020603050405020304" pitchFamily="18" charset="0"/>
              <a:cs typeface="Times New Roman" panose="02020603050405020304" pitchFamily="18" charset="0"/>
            </a:endParaRPr>
          </a:p>
          <a:p>
            <a:endParaRPr lang="en-IN" sz="2400" dirty="0">
              <a:solidFill>
                <a:srgbClr val="00B050"/>
              </a:solidFill>
              <a:latin typeface="Times New Roman" panose="02020603050405020304" pitchFamily="18" charset="0"/>
              <a:cs typeface="Times New Roman" panose="02020603050405020304" pitchFamily="18" charset="0"/>
            </a:endParaRPr>
          </a:p>
          <a:p>
            <a:r>
              <a:rPr lang="en-IN" sz="2400" dirty="0">
                <a:solidFill>
                  <a:srgbClr val="FF0000"/>
                </a:solidFill>
                <a:latin typeface="Times New Roman" panose="02020603050405020304" pitchFamily="18" charset="0"/>
                <a:cs typeface="Times New Roman" panose="02020603050405020304" pitchFamily="18" charset="0"/>
              </a:rPr>
              <a:t>Space Complexity of Merge Sort is</a:t>
            </a:r>
          </a:p>
          <a:p>
            <a:pPr marL="0" indent="0">
              <a:buNone/>
            </a:pPr>
            <a:r>
              <a:rPr lang="en-IN" sz="2400" dirty="0">
                <a:solidFill>
                  <a:srgbClr val="FF0000"/>
                </a:solidFill>
                <a:latin typeface="Times New Roman" panose="02020603050405020304" pitchFamily="18" charset="0"/>
                <a:cs typeface="Times New Roman" panose="02020603050405020304" pitchFamily="18" charset="0"/>
              </a:rPr>
              <a:t>                        T(n) =  O(n)</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73</a:t>
            </a:fld>
            <a:endParaRPr lang="en-IN"/>
          </a:p>
        </p:txBody>
      </p:sp>
    </p:spTree>
    <p:extLst>
      <p:ext uri="{BB962C8B-B14F-4D97-AF65-F5344CB8AC3E}">
        <p14:creationId xmlns:p14="http://schemas.microsoft.com/office/powerpoint/2010/main" val="425578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365126"/>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864636" y="1083404"/>
            <a:ext cx="11050555" cy="5094612"/>
          </a:xfrm>
        </p:spPr>
        <p:txBody>
          <a:bodyPr>
            <a:normAutofit/>
          </a:bodyPr>
          <a:lstStyle/>
          <a:p>
            <a:pPr algn="just">
              <a:lnSpc>
                <a:spcPct val="150000"/>
              </a:lnSpc>
            </a:pPr>
            <a:r>
              <a:rPr lang="en-US" sz="2400" b="1" i="1" u="sng" dirty="0">
                <a:latin typeface="Times New Roman" panose="02020603050405020304" pitchFamily="18" charset="0"/>
                <a:cs typeface="Times New Roman" panose="02020603050405020304" pitchFamily="18" charset="0"/>
              </a:rPr>
              <a:t>Quick</a:t>
            </a:r>
            <a:r>
              <a:rPr lang="en-US" sz="2400" i="1" dirty="0">
                <a:latin typeface="Times New Roman" panose="02020603050405020304" pitchFamily="18" charset="0"/>
                <a:cs typeface="Times New Roman" panose="02020603050405020304" pitchFamily="18" charset="0"/>
              </a:rPr>
              <a:t> sort is also follows the divide, and conquer algorithmic paradigm. It is also called as partition-exchange sort.</a:t>
            </a:r>
          </a:p>
          <a:p>
            <a:pPr algn="just">
              <a:lnSpc>
                <a:spcPct val="150000"/>
              </a:lnSpc>
            </a:pPr>
            <a:r>
              <a:rPr lang="en-US" sz="2400" b="1" u="sng" dirty="0">
                <a:latin typeface="Times New Roman" panose="02020603050405020304" pitchFamily="18" charset="0"/>
                <a:cs typeface="Times New Roman" panose="02020603050405020304" pitchFamily="18" charset="0"/>
              </a:rPr>
              <a:t>Idea</a:t>
            </a:r>
          </a:p>
          <a:p>
            <a:pPr lvl="1" algn="just">
              <a:lnSpc>
                <a:spcPct val="150000"/>
              </a:lnSpc>
            </a:pPr>
            <a:r>
              <a:rPr lang="en-US" sz="2000" dirty="0">
                <a:latin typeface="Times New Roman" panose="02020603050405020304" pitchFamily="18" charset="0"/>
                <a:cs typeface="Times New Roman" panose="02020603050405020304" pitchFamily="18" charset="0"/>
              </a:rPr>
              <a:t>Select randomly one element (Call it as </a:t>
            </a:r>
            <a:r>
              <a:rPr lang="en-US" sz="2000" b="1" i="1" dirty="0">
                <a:solidFill>
                  <a:srgbClr val="FF0000"/>
                </a:solidFill>
                <a:latin typeface="Times New Roman" panose="02020603050405020304" pitchFamily="18" charset="0"/>
                <a:cs typeface="Times New Roman" panose="02020603050405020304" pitchFamily="18" charset="0"/>
              </a:rPr>
              <a:t>pivot</a:t>
            </a:r>
            <a:r>
              <a:rPr lang="en-US" sz="2000" dirty="0">
                <a:latin typeface="Times New Roman" panose="02020603050405020304" pitchFamily="18" charset="0"/>
                <a:cs typeface="Times New Roman" panose="02020603050405020304" pitchFamily="18" charset="0"/>
              </a:rPr>
              <a:t>) from the elements to sort (generally first element)</a:t>
            </a:r>
          </a:p>
          <a:p>
            <a:pPr lvl="1" algn="just">
              <a:lnSpc>
                <a:spcPct val="150000"/>
              </a:lnSpc>
            </a:pPr>
            <a:r>
              <a:rPr lang="en-US" sz="2000" dirty="0">
                <a:latin typeface="Times New Roman" panose="02020603050405020304" pitchFamily="18" charset="0"/>
                <a:cs typeface="Times New Roman" panose="02020603050405020304" pitchFamily="18" charset="0"/>
              </a:rPr>
              <a:t>Partition the given array into two subsists such that one list contains all the elements less than or equal to chosen element (pivot element) and the another list contains the elements greater than chosen element (pivot element)</a:t>
            </a:r>
          </a:p>
          <a:p>
            <a:pPr lvl="1" algn="just">
              <a:lnSpc>
                <a:spcPct val="150000"/>
              </a:lnSpc>
            </a:pPr>
            <a:r>
              <a:rPr lang="en-US" sz="2000" dirty="0">
                <a:latin typeface="Times New Roman" panose="02020603050405020304" pitchFamily="18" charset="0"/>
                <a:cs typeface="Times New Roman" panose="02020603050405020304" pitchFamily="18" charset="0"/>
              </a:rPr>
              <a:t>Now the pivot element is in its sorted position.</a:t>
            </a:r>
          </a:p>
          <a:p>
            <a:pPr lvl="1" algn="just">
              <a:lnSpc>
                <a:spcPct val="150000"/>
              </a:lnSpc>
            </a:pPr>
            <a:r>
              <a:rPr lang="en-US" sz="2000" dirty="0">
                <a:latin typeface="Times New Roman" panose="02020603050405020304" pitchFamily="18" charset="0"/>
                <a:cs typeface="Times New Roman" panose="02020603050405020304" pitchFamily="18" charset="0"/>
              </a:rPr>
              <a:t>Apply the same procedure on the sub lists till there are no sub lists.</a:t>
            </a:r>
          </a:p>
          <a:p>
            <a:pPr algn="just">
              <a:lnSpc>
                <a:spcPct val="150000"/>
              </a:lnSpc>
            </a:pPr>
            <a:endParaRPr lang="en-US"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74</a:t>
            </a:fld>
            <a:endParaRPr lang="en-IN"/>
          </a:p>
        </p:txBody>
      </p:sp>
    </p:spTree>
    <p:extLst>
      <p:ext uri="{BB962C8B-B14F-4D97-AF65-F5344CB8AC3E}">
        <p14:creationId xmlns:p14="http://schemas.microsoft.com/office/powerpoint/2010/main" val="188801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184321"/>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864636" y="724265"/>
            <a:ext cx="11050555" cy="5453751"/>
          </a:xfrm>
        </p:spPr>
        <p:txBody>
          <a:bodyPr>
            <a:normAutofit/>
          </a:bodyPr>
          <a:lstStyle/>
          <a:p>
            <a:pPr algn="just">
              <a:lnSpc>
                <a:spcPct val="100000"/>
              </a:lnSpc>
            </a:pPr>
            <a:r>
              <a:rPr lang="en-US" sz="2400" b="1" i="1" u="sng" dirty="0">
                <a:latin typeface="Times New Roman" panose="02020603050405020304" pitchFamily="18" charset="0"/>
                <a:cs typeface="Times New Roman" panose="02020603050405020304" pitchFamily="18" charset="0"/>
              </a:rPr>
              <a:t>Partition procedure</a:t>
            </a:r>
          </a:p>
          <a:p>
            <a:pPr marL="914400" lvl="1"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Select the first element in the list as </a:t>
            </a:r>
            <a:r>
              <a:rPr lang="en-US" sz="2000" b="1" i="1" u="sng" dirty="0">
                <a:latin typeface="Times New Roman" panose="02020603050405020304" pitchFamily="18" charset="0"/>
                <a:cs typeface="Times New Roman" panose="02020603050405020304" pitchFamily="18" charset="0"/>
              </a:rPr>
              <a:t>pivot</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element.</a:t>
            </a:r>
          </a:p>
          <a:p>
            <a:pPr marL="914400" lvl="1"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Initialize one pointer called it as </a:t>
            </a:r>
            <a:r>
              <a:rPr lang="en-US" sz="2000" b="1" i="1" u="sng" dirty="0">
                <a:latin typeface="Times New Roman" panose="02020603050405020304" pitchFamily="18" charset="0"/>
                <a:cs typeface="Times New Roman" panose="02020603050405020304" pitchFamily="18" charset="0"/>
              </a:rPr>
              <a:t>left</a:t>
            </a:r>
            <a:r>
              <a:rPr lang="en-US" sz="2000" dirty="0">
                <a:latin typeface="Times New Roman" panose="02020603050405020304" pitchFamily="18" charset="0"/>
                <a:cs typeface="Times New Roman" panose="02020603050405020304" pitchFamily="18" charset="0"/>
              </a:rPr>
              <a:t> at the </a:t>
            </a:r>
            <a:r>
              <a:rPr lang="en-US" sz="2000" b="1" dirty="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element of the list, and initialize another pointer called it as </a:t>
            </a:r>
            <a:r>
              <a:rPr lang="en-US" sz="2000" b="1" i="1" u="sng" dirty="0">
                <a:latin typeface="Times New Roman" panose="02020603050405020304" pitchFamily="18" charset="0"/>
                <a:cs typeface="Times New Roman" panose="02020603050405020304" pitchFamily="18" charset="0"/>
              </a:rPr>
              <a:t>right</a:t>
            </a:r>
            <a:r>
              <a:rPr lang="en-US" sz="2000" dirty="0">
                <a:latin typeface="Times New Roman" panose="02020603050405020304" pitchFamily="18" charset="0"/>
                <a:cs typeface="Times New Roman" panose="02020603050405020304" pitchFamily="18" charset="0"/>
              </a:rPr>
              <a:t> at the </a:t>
            </a:r>
            <a:r>
              <a:rPr lang="en-US" sz="2000" b="1" dirty="0">
                <a:latin typeface="Times New Roman" panose="02020603050405020304" pitchFamily="18" charset="0"/>
                <a:cs typeface="Times New Roman" panose="02020603050405020304" pitchFamily="18" charset="0"/>
              </a:rPr>
              <a:t>last </a:t>
            </a:r>
            <a:r>
              <a:rPr lang="en-US" sz="2000" dirty="0">
                <a:latin typeface="Times New Roman" panose="02020603050405020304" pitchFamily="18" charset="0"/>
                <a:cs typeface="Times New Roman" panose="02020603050405020304" pitchFamily="18" charset="0"/>
              </a:rPr>
              <a:t>element of the list.</a:t>
            </a:r>
          </a:p>
          <a:p>
            <a:pPr marL="914400" lvl="1"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Repeatedly move the left pointer to next position until the left pointer pointed element is less than or equal to pivot element or the pointer reached to last position.</a:t>
            </a:r>
          </a:p>
          <a:p>
            <a:pPr marL="914400" lvl="1"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Repeatedly move the right pointer to its previous position until the right pointer pointed element is greater  than  pivot element or the pointer reached to first position. </a:t>
            </a:r>
          </a:p>
          <a:p>
            <a:pPr marL="914400" lvl="1"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If left &lt; right  </a:t>
            </a:r>
            <a:r>
              <a:rPr lang="en-US" sz="2000" i="1" dirty="0">
                <a:solidFill>
                  <a:srgbClr val="FF0000"/>
                </a:solidFill>
                <a:latin typeface="Times New Roman" panose="02020603050405020304" pitchFamily="18" charset="0"/>
                <a:cs typeface="Times New Roman" panose="02020603050405020304" pitchFamily="18" charset="0"/>
              </a:rPr>
              <a:t>// if they do not cross each other </a:t>
            </a:r>
          </a:p>
          <a:p>
            <a:pPr marL="1371600" lvl="2"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Swap the elements pointed by left and right and continue the steps 3 and 4</a:t>
            </a:r>
          </a:p>
          <a:p>
            <a:pPr marL="914400" lvl="1"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If left &gt;= right  </a:t>
            </a:r>
            <a:r>
              <a:rPr lang="en-US" sz="2000" i="1" dirty="0">
                <a:solidFill>
                  <a:srgbClr val="FF0000"/>
                </a:solidFill>
                <a:latin typeface="Times New Roman" panose="02020603050405020304" pitchFamily="18" charset="0"/>
                <a:cs typeface="Times New Roman" panose="02020603050405020304" pitchFamily="18" charset="0"/>
              </a:rPr>
              <a:t>// if they cross each other or they both points same position</a:t>
            </a:r>
          </a:p>
          <a:p>
            <a:pPr marL="1371600" lvl="2" indent="-4572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Swap the right pointed element and the pivot element.</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75</a:t>
            </a:fld>
            <a:endParaRPr lang="en-IN"/>
          </a:p>
        </p:txBody>
      </p:sp>
    </p:spTree>
    <p:extLst>
      <p:ext uri="{BB962C8B-B14F-4D97-AF65-F5344CB8AC3E}">
        <p14:creationId xmlns:p14="http://schemas.microsoft.com/office/powerpoint/2010/main" val="427994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184321"/>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 (Example)</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76</a:t>
            </a:fld>
            <a:endParaRPr lang="en-IN"/>
          </a:p>
        </p:txBody>
      </p:sp>
      <p:graphicFrame>
        <p:nvGraphicFramePr>
          <p:cNvPr id="9" name="Table 9">
            <a:extLst>
              <a:ext uri="{FF2B5EF4-FFF2-40B4-BE49-F238E27FC236}">
                <a16:creationId xmlns:a16="http://schemas.microsoft.com/office/drawing/2014/main" id="{2C4B4CB3-1A45-4AF8-9982-EEC407C473C6}"/>
              </a:ext>
            </a:extLst>
          </p:cNvPr>
          <p:cNvGraphicFramePr>
            <a:graphicFrameLocks noGrp="1"/>
          </p:cNvGraphicFramePr>
          <p:nvPr>
            <p:ph idx="1"/>
            <p:extLst>
              <p:ext uri="{D42A27DB-BD31-4B8C-83A1-F6EECF244321}">
                <p14:modId xmlns:p14="http://schemas.microsoft.com/office/powerpoint/2010/main" val="1688354426"/>
              </p:ext>
            </p:extLst>
          </p:nvPr>
        </p:nvGraphicFramePr>
        <p:xfrm>
          <a:off x="1080796" y="1060515"/>
          <a:ext cx="10515600" cy="5242560"/>
        </p:xfrm>
        <a:graphic>
          <a:graphicData uri="http://schemas.openxmlformats.org/drawingml/2006/table">
            <a:tbl>
              <a:tblPr firstRow="1" lastRow="1" bandRow="1">
                <a:tableStyleId>{5C22544A-7EE6-4342-B048-85BDC9FD1C3A}</a:tableStyleId>
              </a:tblPr>
              <a:tblGrid>
                <a:gridCol w="757335">
                  <a:extLst>
                    <a:ext uri="{9D8B030D-6E8A-4147-A177-3AD203B41FA5}">
                      <a16:colId xmlns:a16="http://schemas.microsoft.com/office/drawing/2014/main" val="2297439852"/>
                    </a:ext>
                  </a:extLst>
                </a:gridCol>
                <a:gridCol w="727787">
                  <a:extLst>
                    <a:ext uri="{9D8B030D-6E8A-4147-A177-3AD203B41FA5}">
                      <a16:colId xmlns:a16="http://schemas.microsoft.com/office/drawing/2014/main" val="364062478"/>
                    </a:ext>
                  </a:extLst>
                </a:gridCol>
                <a:gridCol w="839756">
                  <a:extLst>
                    <a:ext uri="{9D8B030D-6E8A-4147-A177-3AD203B41FA5}">
                      <a16:colId xmlns:a16="http://schemas.microsoft.com/office/drawing/2014/main" val="3957729421"/>
                    </a:ext>
                  </a:extLst>
                </a:gridCol>
                <a:gridCol w="774440">
                  <a:extLst>
                    <a:ext uri="{9D8B030D-6E8A-4147-A177-3AD203B41FA5}">
                      <a16:colId xmlns:a16="http://schemas.microsoft.com/office/drawing/2014/main" val="1042977190"/>
                    </a:ext>
                  </a:extLst>
                </a:gridCol>
                <a:gridCol w="718457">
                  <a:extLst>
                    <a:ext uri="{9D8B030D-6E8A-4147-A177-3AD203B41FA5}">
                      <a16:colId xmlns:a16="http://schemas.microsoft.com/office/drawing/2014/main" val="2989985313"/>
                    </a:ext>
                  </a:extLst>
                </a:gridCol>
                <a:gridCol w="718458">
                  <a:extLst>
                    <a:ext uri="{9D8B030D-6E8A-4147-A177-3AD203B41FA5}">
                      <a16:colId xmlns:a16="http://schemas.microsoft.com/office/drawing/2014/main" val="1760686932"/>
                    </a:ext>
                  </a:extLst>
                </a:gridCol>
                <a:gridCol w="737118">
                  <a:extLst>
                    <a:ext uri="{9D8B030D-6E8A-4147-A177-3AD203B41FA5}">
                      <a16:colId xmlns:a16="http://schemas.microsoft.com/office/drawing/2014/main" val="3418157817"/>
                    </a:ext>
                  </a:extLst>
                </a:gridCol>
                <a:gridCol w="765110">
                  <a:extLst>
                    <a:ext uri="{9D8B030D-6E8A-4147-A177-3AD203B41FA5}">
                      <a16:colId xmlns:a16="http://schemas.microsoft.com/office/drawing/2014/main" val="3761789292"/>
                    </a:ext>
                  </a:extLst>
                </a:gridCol>
                <a:gridCol w="4477139">
                  <a:extLst>
                    <a:ext uri="{9D8B030D-6E8A-4147-A177-3AD203B41FA5}">
                      <a16:colId xmlns:a16="http://schemas.microsoft.com/office/drawing/2014/main" val="2421561673"/>
                    </a:ext>
                  </a:extLst>
                </a:gridCol>
              </a:tblGrid>
              <a:tr h="370840">
                <a:tc>
                  <a:txBody>
                    <a:bodyPr/>
                    <a:lstStyle/>
                    <a:p>
                      <a:r>
                        <a:rPr lang="en-IN" sz="1600" dirty="0">
                          <a:solidFill>
                            <a:srgbClr val="FF0000"/>
                          </a:solidFill>
                          <a:latin typeface="Times New Roman" panose="02020603050405020304" pitchFamily="18" charset="0"/>
                          <a:cs typeface="Times New Roman" panose="02020603050405020304" pitchFamily="18"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ysClr val="windowText" lastClr="000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ysClr val="windowText" lastClr="000000"/>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ysClr val="windowText" lastClr="000000"/>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ysClr val="windowText" lastClr="000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ysClr val="windowText" lastClr="000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solidFill>
                            <a:sysClr val="windowText" lastClr="000000"/>
                          </a:solidFill>
                          <a:latin typeface="Times New Roman" panose="02020603050405020304" pitchFamily="18" charset="0"/>
                          <a:cs typeface="Times New Roman" panose="02020603050405020304" pitchFamily="18" charset="0"/>
                        </a:rPr>
                        <a:t>                                     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884305"/>
                  </a:ext>
                </a:extLst>
              </a:tr>
              <a:tr h="182323">
                <a:tc>
                  <a:txBody>
                    <a:bodyPr/>
                    <a:lstStyle/>
                    <a:p>
                      <a:r>
                        <a:rPr lang="en-IN" sz="1300" dirty="0">
                          <a:solidFill>
                            <a:srgbClr val="FF0000"/>
                          </a:solidFill>
                          <a:latin typeface="Times New Roman" panose="02020603050405020304" pitchFamily="18" charset="0"/>
                          <a:cs typeface="Times New Roman" panose="02020603050405020304" pitchFamily="18" charset="0"/>
                        </a:rPr>
                        <a:t>PIVOT</a:t>
                      </a:r>
                    </a:p>
                    <a:p>
                      <a:r>
                        <a:rPr lang="en-IN" sz="1300" dirty="0">
                          <a:solidFill>
                            <a:srgbClr val="00B050"/>
                          </a:solidFill>
                          <a:latin typeface="Times New Roman" panose="02020603050405020304" pitchFamily="18" charset="0"/>
                          <a:cs typeface="Times New Roman" panose="02020603050405020304" pitchFamily="18" charset="0"/>
                        </a:rPr>
                        <a:t> LEFT</a:t>
                      </a:r>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endParaRPr lang="en-IN" sz="13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70C0"/>
                          </a:solidFill>
                          <a:latin typeface="Times New Roman" panose="02020603050405020304" pitchFamily="18" charset="0"/>
                          <a:cs typeface="Times New Roman" panose="02020603050405020304" pitchFamily="18" charset="0"/>
                        </a:rPr>
                        <a:t>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Move the left pointer until it finds the element greater than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7990001"/>
                  </a:ext>
                </a:extLst>
              </a:tr>
              <a:tr h="18542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B050"/>
                          </a:solidFill>
                          <a:latin typeface="Times New Roman" panose="02020603050405020304" pitchFamily="18" charset="0"/>
                          <a:cs typeface="Times New Roman" panose="02020603050405020304" pitchFamily="18" charset="0"/>
                        </a:rPr>
                        <a:t>LEFT</a:t>
                      </a: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5185601"/>
                  </a:ext>
                </a:extLst>
              </a:tr>
              <a:tr h="18542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B050"/>
                          </a:solidFill>
                          <a:latin typeface="Times New Roman" panose="02020603050405020304" pitchFamily="18" charset="0"/>
                          <a:cs typeface="Times New Roman" panose="02020603050405020304" pitchFamily="18" charset="0"/>
                        </a:rPr>
                        <a:t>LEFT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4077980"/>
                  </a:ext>
                </a:extLst>
              </a:tr>
              <a:tr h="37084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B050"/>
                          </a:solidFill>
                          <a:latin typeface="Times New Roman" panose="02020603050405020304" pitchFamily="18" charset="0"/>
                          <a:cs typeface="Times New Roman" panose="02020603050405020304" pitchFamily="18" charset="0"/>
                        </a:rPr>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8889534"/>
                  </a:ext>
                </a:extLst>
              </a:tr>
              <a:tr h="370840">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B050"/>
                          </a:solidFill>
                          <a:latin typeface="Times New Roman" panose="02020603050405020304" pitchFamily="18" charset="0"/>
                          <a:cs typeface="Times New Roman" panose="02020603050405020304" pitchFamily="18" charset="0"/>
                        </a:rPr>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right pointer until it finds the element smaller than or equal to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6417446"/>
                  </a:ext>
                </a:extLst>
              </a:tr>
              <a:tr h="370840">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70C0"/>
                          </a:solidFill>
                          <a:latin typeface="Times New Roman" panose="02020603050405020304" pitchFamily="18" charset="0"/>
                          <a:cs typeface="Times New Roman" panose="02020603050405020304" pitchFamily="18" charset="0"/>
                        </a:rPr>
                        <a:t>RIGHT</a:t>
                      </a:r>
                    </a:p>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4397961"/>
                  </a:ext>
                </a:extLst>
              </a:tr>
              <a:tr h="370840">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70C0"/>
                          </a:solidFill>
                          <a:latin typeface="Times New Roman" panose="02020603050405020304" pitchFamily="18" charset="0"/>
                          <a:cs typeface="Times New Roman" panose="02020603050405020304" pitchFamily="18" charset="0"/>
                        </a:rPr>
                        <a:t>RIGHT</a:t>
                      </a:r>
                    </a:p>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Swap left and right pointed elements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3436727"/>
                  </a:ext>
                </a:extLst>
              </a:tr>
              <a:tr h="370840">
                <a:tc>
                  <a:txBody>
                    <a:bodyPr/>
                    <a:lstStyle/>
                    <a:p>
                      <a:r>
                        <a:rPr lang="en-IN" sz="1800" dirty="0">
                          <a:solidFill>
                            <a:srgbClr val="FF0000"/>
                          </a:solidFill>
                          <a:latin typeface="Times New Roman" panose="02020603050405020304" pitchFamily="18" charset="0"/>
                          <a:cs typeface="Times New Roman" panose="02020603050405020304" pitchFamily="18"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left pointer until it finds the element greater than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9392431"/>
                  </a:ext>
                </a:extLst>
              </a:tr>
              <a:tr h="370840">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B050"/>
                          </a:solidFill>
                          <a:latin typeface="Times New Roman" panose="02020603050405020304" pitchFamily="18" charset="0"/>
                          <a:cs typeface="Times New Roman" panose="02020603050405020304" pitchFamily="18" charset="0"/>
                        </a:rPr>
                        <a:t>LEFT</a:t>
                      </a: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right pointer until it finds the element smaller than or equal to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5059507"/>
                  </a:ext>
                </a:extLst>
              </a:tr>
              <a:tr h="370840">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70C0"/>
                          </a:solidFill>
                          <a:latin typeface="Times New Roman" panose="02020603050405020304" pitchFamily="18" charset="0"/>
                          <a:cs typeface="Times New Roman" panose="02020603050405020304" pitchFamily="18" charset="0"/>
                        </a:rPr>
                        <a:t>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b="1" dirty="0">
                          <a:solidFill>
                            <a:sysClr val="windowText" lastClr="000000"/>
                          </a:solidFill>
                          <a:latin typeface="Times New Roman" panose="02020603050405020304" pitchFamily="18" charset="0"/>
                          <a:cs typeface="Times New Roman" panose="02020603050405020304" pitchFamily="18" charset="0"/>
                        </a:rPr>
                        <a:t>Swap the pivot element with right pointer pointed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7549202"/>
                  </a:ext>
                </a:extLst>
              </a:tr>
              <a:tr h="370840">
                <a:tc>
                  <a:txBody>
                    <a:bodyPr/>
                    <a:lstStyle/>
                    <a:p>
                      <a:r>
                        <a:rPr lang="en-IN" sz="1800" dirty="0">
                          <a:solidFill>
                            <a:schemeClr val="tx1"/>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5918704"/>
                  </a:ext>
                </a:extLst>
              </a:tr>
              <a:tr h="370840">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Now apply the partition procedure on left sub list of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6119084"/>
                  </a:ext>
                </a:extLst>
              </a:tr>
            </a:tbl>
          </a:graphicData>
        </a:graphic>
      </p:graphicFrame>
    </p:spTree>
    <p:extLst>
      <p:ext uri="{BB962C8B-B14F-4D97-AF65-F5344CB8AC3E}">
        <p14:creationId xmlns:p14="http://schemas.microsoft.com/office/powerpoint/2010/main" val="31512434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87929"/>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 (Example continuation)</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77</a:t>
            </a:fld>
            <a:endParaRPr lang="en-IN"/>
          </a:p>
        </p:txBody>
      </p:sp>
      <p:graphicFrame>
        <p:nvGraphicFramePr>
          <p:cNvPr id="9" name="Table 9">
            <a:extLst>
              <a:ext uri="{FF2B5EF4-FFF2-40B4-BE49-F238E27FC236}">
                <a16:creationId xmlns:a16="http://schemas.microsoft.com/office/drawing/2014/main" id="{2C4B4CB3-1A45-4AF8-9982-EEC407C473C6}"/>
              </a:ext>
            </a:extLst>
          </p:cNvPr>
          <p:cNvGraphicFramePr>
            <a:graphicFrameLocks noGrp="1"/>
          </p:cNvGraphicFramePr>
          <p:nvPr>
            <p:ph idx="1"/>
            <p:extLst>
              <p:ext uri="{D42A27DB-BD31-4B8C-83A1-F6EECF244321}">
                <p14:modId xmlns:p14="http://schemas.microsoft.com/office/powerpoint/2010/main" val="2858219121"/>
              </p:ext>
            </p:extLst>
          </p:nvPr>
        </p:nvGraphicFramePr>
        <p:xfrm>
          <a:off x="727787" y="499345"/>
          <a:ext cx="11066105" cy="6009640"/>
        </p:xfrm>
        <a:graphic>
          <a:graphicData uri="http://schemas.openxmlformats.org/drawingml/2006/table">
            <a:tbl>
              <a:tblPr firstRow="1" lastRow="1" bandRow="1">
                <a:tableStyleId>{5C22544A-7EE6-4342-B048-85BDC9FD1C3A}</a:tableStyleId>
              </a:tblPr>
              <a:tblGrid>
                <a:gridCol w="796983">
                  <a:extLst>
                    <a:ext uri="{9D8B030D-6E8A-4147-A177-3AD203B41FA5}">
                      <a16:colId xmlns:a16="http://schemas.microsoft.com/office/drawing/2014/main" val="2297439852"/>
                    </a:ext>
                  </a:extLst>
                </a:gridCol>
                <a:gridCol w="765888">
                  <a:extLst>
                    <a:ext uri="{9D8B030D-6E8A-4147-A177-3AD203B41FA5}">
                      <a16:colId xmlns:a16="http://schemas.microsoft.com/office/drawing/2014/main" val="364062478"/>
                    </a:ext>
                  </a:extLst>
                </a:gridCol>
                <a:gridCol w="883718">
                  <a:extLst>
                    <a:ext uri="{9D8B030D-6E8A-4147-A177-3AD203B41FA5}">
                      <a16:colId xmlns:a16="http://schemas.microsoft.com/office/drawing/2014/main" val="3957729421"/>
                    </a:ext>
                  </a:extLst>
                </a:gridCol>
                <a:gridCol w="814983">
                  <a:extLst>
                    <a:ext uri="{9D8B030D-6E8A-4147-A177-3AD203B41FA5}">
                      <a16:colId xmlns:a16="http://schemas.microsoft.com/office/drawing/2014/main" val="1042977190"/>
                    </a:ext>
                  </a:extLst>
                </a:gridCol>
                <a:gridCol w="756069">
                  <a:extLst>
                    <a:ext uri="{9D8B030D-6E8A-4147-A177-3AD203B41FA5}">
                      <a16:colId xmlns:a16="http://schemas.microsoft.com/office/drawing/2014/main" val="2989985313"/>
                    </a:ext>
                  </a:extLst>
                </a:gridCol>
                <a:gridCol w="756070">
                  <a:extLst>
                    <a:ext uri="{9D8B030D-6E8A-4147-A177-3AD203B41FA5}">
                      <a16:colId xmlns:a16="http://schemas.microsoft.com/office/drawing/2014/main" val="1760686932"/>
                    </a:ext>
                  </a:extLst>
                </a:gridCol>
                <a:gridCol w="775707">
                  <a:extLst>
                    <a:ext uri="{9D8B030D-6E8A-4147-A177-3AD203B41FA5}">
                      <a16:colId xmlns:a16="http://schemas.microsoft.com/office/drawing/2014/main" val="3418157817"/>
                    </a:ext>
                  </a:extLst>
                </a:gridCol>
                <a:gridCol w="883717">
                  <a:extLst>
                    <a:ext uri="{9D8B030D-6E8A-4147-A177-3AD203B41FA5}">
                      <a16:colId xmlns:a16="http://schemas.microsoft.com/office/drawing/2014/main" val="3761789292"/>
                    </a:ext>
                  </a:extLst>
                </a:gridCol>
                <a:gridCol w="4632970">
                  <a:extLst>
                    <a:ext uri="{9D8B030D-6E8A-4147-A177-3AD203B41FA5}">
                      <a16:colId xmlns:a16="http://schemas.microsoft.com/office/drawing/2014/main" val="2421561673"/>
                    </a:ext>
                  </a:extLst>
                </a:gridCol>
              </a:tblGrid>
              <a:tr h="370840">
                <a:tc>
                  <a:txBody>
                    <a:bodyPr/>
                    <a:lstStyle/>
                    <a:p>
                      <a:r>
                        <a:rPr 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dirty="0">
                          <a:solidFill>
                            <a:sysClr val="windowText" lastClr="000000"/>
                          </a:solidFill>
                          <a:latin typeface="Times New Roman" panose="02020603050405020304" pitchFamily="18" charset="0"/>
                          <a:cs typeface="Times New Roman" panose="02020603050405020304" pitchFamily="18" charset="0"/>
                        </a:rPr>
                        <a:t> 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884305"/>
                  </a:ext>
                </a:extLst>
              </a:tr>
              <a:tr h="144780">
                <a:tc>
                  <a:txBody>
                    <a:bodyPr/>
                    <a:lstStyle/>
                    <a:p>
                      <a:r>
                        <a:rPr lang="en-IN" sz="1300" dirty="0">
                          <a:solidFill>
                            <a:srgbClr val="FF0000"/>
                          </a:solidFill>
                          <a:latin typeface="Times New Roman" panose="02020603050405020304" pitchFamily="18" charset="0"/>
                          <a:cs typeface="Times New Roman" panose="02020603050405020304" pitchFamily="18" charset="0"/>
                        </a:rPr>
                        <a:t>PIVOT</a:t>
                      </a:r>
                    </a:p>
                    <a:p>
                      <a:r>
                        <a:rPr lang="en-IN" sz="1300" dirty="0">
                          <a:solidFill>
                            <a:srgbClr val="00B050"/>
                          </a:solidFill>
                          <a:latin typeface="Times New Roman" panose="02020603050405020304" pitchFamily="18" charset="0"/>
                          <a:cs typeface="Times New Roman" panose="02020603050405020304" pitchFamily="18" charset="0"/>
                        </a:rPr>
                        <a:t>LEFT</a:t>
                      </a:r>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endParaRPr lang="en-IN" sz="13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70C0"/>
                          </a:solidFill>
                          <a:latin typeface="Times New Roman" panose="02020603050405020304" pitchFamily="18" charset="0"/>
                          <a:cs typeface="Times New Roman" panose="02020603050405020304" pitchFamily="18" charset="0"/>
                        </a:rPr>
                        <a:t>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Move the left pointer until it finds the element greater than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7990001"/>
                  </a:ext>
                </a:extLst>
              </a:tr>
              <a:tr h="144780">
                <a:tc>
                  <a:txBody>
                    <a:bodyPr/>
                    <a:lstStyle/>
                    <a:p>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B050"/>
                          </a:solidFill>
                          <a:latin typeface="Times New Roman" panose="02020603050405020304" pitchFamily="18" charset="0"/>
                          <a:cs typeface="Times New Roman" panose="02020603050405020304" pitchFamily="18" charset="0"/>
                        </a:rPr>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right pointer until it finds the element smaller than or equal to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29539"/>
                  </a:ext>
                </a:extLst>
              </a:tr>
              <a:tr h="37084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70C0"/>
                          </a:solidFill>
                          <a:latin typeface="Times New Roman" panose="02020603050405020304" pitchFamily="18" charset="0"/>
                          <a:cs typeface="Times New Roman" panose="02020603050405020304" pitchFamily="18" charset="0"/>
                        </a:rPr>
                        <a:t>RIGHT</a:t>
                      </a:r>
                    </a:p>
                    <a:p>
                      <a:endParaRPr lang="en-IN" sz="13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5185601"/>
                  </a:ext>
                </a:extLst>
              </a:tr>
              <a:tr h="37084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70C0"/>
                          </a:solidFill>
                          <a:latin typeface="Times New Roman" panose="02020603050405020304" pitchFamily="18" charset="0"/>
                          <a:cs typeface="Times New Roman" panose="02020603050405020304" pitchFamily="18" charset="0"/>
                        </a:rPr>
                        <a:t>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88895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70C0"/>
                          </a:solidFill>
                          <a:latin typeface="Times New Roman" panose="02020603050405020304" pitchFamily="18" charset="0"/>
                          <a:cs typeface="Times New Roman" panose="02020603050405020304" pitchFamily="18" charset="0"/>
                        </a:rPr>
                        <a:t>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1" dirty="0">
                          <a:solidFill>
                            <a:sysClr val="windowText" lastClr="000000"/>
                          </a:solidFill>
                          <a:latin typeface="Times New Roman" panose="02020603050405020304" pitchFamily="18" charset="0"/>
                          <a:cs typeface="Times New Roman" panose="02020603050405020304" pitchFamily="18" charset="0"/>
                        </a:rPr>
                        <a:t>Swap the pivot element with right pointed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6417446"/>
                  </a:ext>
                </a:extLst>
              </a:tr>
              <a:tr h="370840">
                <a:tc>
                  <a:txBody>
                    <a:bodyPr/>
                    <a:lstStyle/>
                    <a:p>
                      <a:r>
                        <a:rPr lang="en-IN" sz="1800" dirty="0">
                          <a:solidFill>
                            <a:srgbClr val="FFC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4397961"/>
                  </a:ext>
                </a:extLst>
              </a:tr>
              <a:tr h="370840">
                <a:tc>
                  <a:txBody>
                    <a:bodyPr/>
                    <a:lstStyle/>
                    <a:p>
                      <a:endParaRPr lang="en-IN" sz="130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b="1" dirty="0">
                          <a:solidFill>
                            <a:sysClr val="windowText" lastClr="000000"/>
                          </a:solidFill>
                          <a:latin typeface="Times New Roman" panose="02020603050405020304" pitchFamily="18" charset="0"/>
                          <a:cs typeface="Times New Roman" panose="02020603050405020304" pitchFamily="18" charset="0"/>
                        </a:rPr>
                        <a:t>Now apply the partition procedure on right sub list of 4 (as left sub does not have any elements)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3436727"/>
                  </a:ext>
                </a:extLst>
              </a:tr>
              <a:tr h="370840">
                <a:tc>
                  <a:txBody>
                    <a:bodyPr/>
                    <a:lstStyle/>
                    <a:p>
                      <a:r>
                        <a:rPr lang="en-IN" sz="1800">
                          <a:solidFill>
                            <a:srgbClr val="FFC000"/>
                          </a:solidFill>
                          <a:latin typeface="Times New Roman" panose="02020603050405020304" pitchFamily="18" charset="0"/>
                          <a:cs typeface="Times New Roman" panose="02020603050405020304" pitchFamily="18" charset="0"/>
                        </a:rPr>
                        <a:t>     [4]</a:t>
                      </a:r>
                      <a:endParaRPr lang="en-IN" sz="18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a:solidFill>
                            <a:srgbClr val="FF0000"/>
                          </a:solidFill>
                          <a:latin typeface="Times New Roman" panose="02020603050405020304" pitchFamily="18" charset="0"/>
                          <a:cs typeface="Times New Roman" panose="02020603050405020304" pitchFamily="18" charset="0"/>
                        </a:rPr>
                        <a:t>[19  </a:t>
                      </a:r>
                      <a:endParaRPr lang="en-IN" sz="18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a:solidFill>
                            <a:sysClr val="windowText" lastClr="000000"/>
                          </a:solidFill>
                          <a:latin typeface="Times New Roman" panose="02020603050405020304" pitchFamily="18" charset="0"/>
                          <a:cs typeface="Times New Roman" panose="02020603050405020304" pitchFamily="18" charset="0"/>
                        </a:rPr>
                        <a:t>    12 </a:t>
                      </a:r>
                      <a:endParaRPr lang="en-IN" sz="18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a:solidFill>
                            <a:sysClr val="windowText" lastClr="000000"/>
                          </a:solidFill>
                          <a:latin typeface="Times New Roman" panose="02020603050405020304" pitchFamily="18" charset="0"/>
                          <a:cs typeface="Times New Roman" panose="02020603050405020304" pitchFamily="18" charset="0"/>
                        </a:rPr>
                        <a:t>   11]</a:t>
                      </a:r>
                      <a:endParaRPr lang="en-IN" sz="18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a:solidFill>
                            <a:srgbClr val="FFC000"/>
                          </a:solidFill>
                          <a:latin typeface="Times New Roman" panose="02020603050405020304" pitchFamily="18" charset="0"/>
                          <a:cs typeface="Times New Roman" panose="02020603050405020304" pitchFamily="18" charset="0"/>
                        </a:rPr>
                        <a:t>  [23]</a:t>
                      </a:r>
                      <a:endParaRPr lang="en-IN" sz="18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a:solidFill>
                            <a:sysClr val="windowText" lastClr="000000"/>
                          </a:solidFill>
                          <a:latin typeface="Times New Roman" panose="02020603050405020304" pitchFamily="18" charset="0"/>
                          <a:cs typeface="Times New Roman" panose="02020603050405020304" pitchFamily="18" charset="0"/>
                        </a:rPr>
                        <a:t> [25</a:t>
                      </a:r>
                      <a:endParaRPr lang="en-IN" sz="18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a:solidFill>
                            <a:sysClr val="windowText" lastClr="000000"/>
                          </a:solidFill>
                          <a:latin typeface="Times New Roman" panose="02020603050405020304" pitchFamily="18" charset="0"/>
                          <a:cs typeface="Times New Roman" panose="02020603050405020304" pitchFamily="18" charset="0"/>
                        </a:rPr>
                        <a:t>   89</a:t>
                      </a:r>
                      <a:endParaRPr lang="en-IN" sz="18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9392431"/>
                  </a:ext>
                </a:extLst>
              </a:tr>
              <a:tr h="394335">
                <a:tc>
                  <a:txBody>
                    <a:bodyPr/>
                    <a:lstStyle/>
                    <a:p>
                      <a:endParaRPr lang="en-IN" sz="130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FF0000"/>
                          </a:solidFill>
                          <a:latin typeface="Times New Roman" panose="02020603050405020304" pitchFamily="18" charset="0"/>
                          <a:cs typeface="Times New Roman" panose="02020603050405020304" pitchFamily="18" charset="0"/>
                        </a:rPr>
                        <a:t>PIVOT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B050"/>
                          </a:solidFill>
                          <a:latin typeface="Times New Roman" panose="02020603050405020304" pitchFamily="18" charset="0"/>
                          <a:cs typeface="Times New Roman" panose="02020603050405020304" pitchFamily="18" charset="0"/>
                        </a:rPr>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70C0"/>
                          </a:solidFill>
                          <a:latin typeface="Times New Roman" panose="02020603050405020304" pitchFamily="18" charset="0"/>
                          <a:cs typeface="Times New Roman" panose="02020603050405020304" pitchFamily="18" charset="0"/>
                        </a:rPr>
                        <a:t>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left pointer until it finds the element greater than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5059507"/>
                  </a:ext>
                </a:extLst>
              </a:tr>
              <a:tr h="243840">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B050"/>
                          </a:solidFill>
                          <a:latin typeface="Times New Roman" panose="02020603050405020304" pitchFamily="18" charset="0"/>
                          <a:cs typeface="Times New Roman" panose="02020603050405020304" pitchFamily="18" charset="0"/>
                        </a:rPr>
                        <a:t>LEFT</a:t>
                      </a: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B050"/>
                          </a:solidFill>
                          <a:latin typeface="Times New Roman" panose="02020603050405020304" pitchFamily="18" charset="0"/>
                          <a:cs typeface="Times New Roman" panose="02020603050405020304" pitchFamily="18" charset="0"/>
                        </a:rPr>
                        <a:t>   </a:t>
                      </a: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7549202"/>
                  </a:ext>
                </a:extLst>
              </a:tr>
              <a:tr h="243840">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B050"/>
                          </a:solidFill>
                          <a:latin typeface="Times New Roman" panose="02020603050405020304" pitchFamily="18" charset="0"/>
                          <a:cs typeface="Times New Roman" panose="02020603050405020304" pitchFamily="18" charset="0"/>
                        </a:rPr>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right pointer until it finds the element smaller than or equal to pivot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300" b="1" dirty="0">
                          <a:solidFill>
                            <a:sysClr val="windowText" lastClr="000000"/>
                          </a:solidFill>
                          <a:latin typeface="Times New Roman" panose="02020603050405020304" pitchFamily="18" charset="0"/>
                          <a:cs typeface="Times New Roman" panose="02020603050405020304" pitchFamily="18" charset="0"/>
                        </a:rPr>
                        <a:t>Swap the pivot element with right pointed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3120755"/>
                  </a:ext>
                </a:extLst>
              </a:tr>
              <a:tr h="370840">
                <a:tc>
                  <a:txBody>
                    <a:bodyPr/>
                    <a:lstStyle/>
                    <a:p>
                      <a:r>
                        <a:rPr lang="en-IN" sz="1800" dirty="0">
                          <a:solidFill>
                            <a:srgbClr val="FFC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5918704"/>
                  </a:ext>
                </a:extLst>
              </a:tr>
              <a:tr h="370840">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Now apply the partition procedure on left sub list of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6119084"/>
                  </a:ext>
                </a:extLst>
              </a:tr>
            </a:tbl>
          </a:graphicData>
        </a:graphic>
      </p:graphicFrame>
    </p:spTree>
    <p:extLst>
      <p:ext uri="{BB962C8B-B14F-4D97-AF65-F5344CB8AC3E}">
        <p14:creationId xmlns:p14="http://schemas.microsoft.com/office/powerpoint/2010/main" val="3386661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184321"/>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 (Example continuation)</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78</a:t>
            </a:fld>
            <a:endParaRPr lang="en-IN"/>
          </a:p>
        </p:txBody>
      </p:sp>
      <p:graphicFrame>
        <p:nvGraphicFramePr>
          <p:cNvPr id="9" name="Table 9">
            <a:extLst>
              <a:ext uri="{FF2B5EF4-FFF2-40B4-BE49-F238E27FC236}">
                <a16:creationId xmlns:a16="http://schemas.microsoft.com/office/drawing/2014/main" id="{2C4B4CB3-1A45-4AF8-9982-EEC407C473C6}"/>
              </a:ext>
            </a:extLst>
          </p:cNvPr>
          <p:cNvGraphicFramePr>
            <a:graphicFrameLocks noGrp="1"/>
          </p:cNvGraphicFramePr>
          <p:nvPr>
            <p:ph idx="1"/>
            <p:extLst>
              <p:ext uri="{D42A27DB-BD31-4B8C-83A1-F6EECF244321}">
                <p14:modId xmlns:p14="http://schemas.microsoft.com/office/powerpoint/2010/main" val="3977548851"/>
              </p:ext>
            </p:extLst>
          </p:nvPr>
        </p:nvGraphicFramePr>
        <p:xfrm>
          <a:off x="838200" y="717550"/>
          <a:ext cx="11066105" cy="5638800"/>
        </p:xfrm>
        <a:graphic>
          <a:graphicData uri="http://schemas.openxmlformats.org/drawingml/2006/table">
            <a:tbl>
              <a:tblPr firstRow="1" lastRow="1" bandRow="1">
                <a:tableStyleId>{5C22544A-7EE6-4342-B048-85BDC9FD1C3A}</a:tableStyleId>
              </a:tblPr>
              <a:tblGrid>
                <a:gridCol w="796983">
                  <a:extLst>
                    <a:ext uri="{9D8B030D-6E8A-4147-A177-3AD203B41FA5}">
                      <a16:colId xmlns:a16="http://schemas.microsoft.com/office/drawing/2014/main" val="2297439852"/>
                    </a:ext>
                  </a:extLst>
                </a:gridCol>
                <a:gridCol w="765888">
                  <a:extLst>
                    <a:ext uri="{9D8B030D-6E8A-4147-A177-3AD203B41FA5}">
                      <a16:colId xmlns:a16="http://schemas.microsoft.com/office/drawing/2014/main" val="364062478"/>
                    </a:ext>
                  </a:extLst>
                </a:gridCol>
                <a:gridCol w="883718">
                  <a:extLst>
                    <a:ext uri="{9D8B030D-6E8A-4147-A177-3AD203B41FA5}">
                      <a16:colId xmlns:a16="http://schemas.microsoft.com/office/drawing/2014/main" val="3957729421"/>
                    </a:ext>
                  </a:extLst>
                </a:gridCol>
                <a:gridCol w="814983">
                  <a:extLst>
                    <a:ext uri="{9D8B030D-6E8A-4147-A177-3AD203B41FA5}">
                      <a16:colId xmlns:a16="http://schemas.microsoft.com/office/drawing/2014/main" val="1042977190"/>
                    </a:ext>
                  </a:extLst>
                </a:gridCol>
                <a:gridCol w="756069">
                  <a:extLst>
                    <a:ext uri="{9D8B030D-6E8A-4147-A177-3AD203B41FA5}">
                      <a16:colId xmlns:a16="http://schemas.microsoft.com/office/drawing/2014/main" val="2989985313"/>
                    </a:ext>
                  </a:extLst>
                </a:gridCol>
                <a:gridCol w="756070">
                  <a:extLst>
                    <a:ext uri="{9D8B030D-6E8A-4147-A177-3AD203B41FA5}">
                      <a16:colId xmlns:a16="http://schemas.microsoft.com/office/drawing/2014/main" val="1760686932"/>
                    </a:ext>
                  </a:extLst>
                </a:gridCol>
                <a:gridCol w="775707">
                  <a:extLst>
                    <a:ext uri="{9D8B030D-6E8A-4147-A177-3AD203B41FA5}">
                      <a16:colId xmlns:a16="http://schemas.microsoft.com/office/drawing/2014/main" val="3418157817"/>
                    </a:ext>
                  </a:extLst>
                </a:gridCol>
                <a:gridCol w="883717">
                  <a:extLst>
                    <a:ext uri="{9D8B030D-6E8A-4147-A177-3AD203B41FA5}">
                      <a16:colId xmlns:a16="http://schemas.microsoft.com/office/drawing/2014/main" val="3761789292"/>
                    </a:ext>
                  </a:extLst>
                </a:gridCol>
                <a:gridCol w="4632970">
                  <a:extLst>
                    <a:ext uri="{9D8B030D-6E8A-4147-A177-3AD203B41FA5}">
                      <a16:colId xmlns:a16="http://schemas.microsoft.com/office/drawing/2014/main" val="2421561673"/>
                    </a:ext>
                  </a:extLst>
                </a:gridCol>
              </a:tblGrid>
              <a:tr h="370840">
                <a:tc>
                  <a:txBody>
                    <a:bodyPr/>
                    <a:lstStyle/>
                    <a:p>
                      <a:r>
                        <a:rPr lang="en-IN" sz="1800" dirty="0">
                          <a:solidFill>
                            <a:srgbClr val="FFC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0000"/>
                          </a:solidFill>
                          <a:latin typeface="Times New Roman" panose="02020603050405020304" pitchFamily="18" charset="0"/>
                          <a:cs typeface="Times New Roman" panose="02020603050405020304" pitchFamily="18" charset="0"/>
                        </a:rPr>
                        <a:t>    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dirty="0">
                          <a:solidFill>
                            <a:sysClr val="windowText" lastClr="000000"/>
                          </a:solidFill>
                          <a:latin typeface="Times New Roman" panose="02020603050405020304" pitchFamily="18" charset="0"/>
                          <a:cs typeface="Times New Roman" panose="02020603050405020304" pitchFamily="18" charset="0"/>
                        </a:rPr>
                        <a:t> 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884305"/>
                  </a:ext>
                </a:extLst>
              </a:tr>
              <a:tr h="243840">
                <a:tc>
                  <a:txBody>
                    <a:bodyPr/>
                    <a:lstStyle/>
                    <a:p>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FF0000"/>
                          </a:solidFill>
                          <a:latin typeface="Times New Roman" panose="02020603050405020304" pitchFamily="18" charset="0"/>
                          <a:cs typeface="Times New Roman" panose="02020603050405020304" pitchFamily="18" charset="0"/>
                        </a:rPr>
                        <a:t> PIVOT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B050"/>
                          </a:solidFill>
                          <a:latin typeface="Times New Roman" panose="02020603050405020304" pitchFamily="18" charset="0"/>
                          <a:cs typeface="Times New Roman" panose="02020603050405020304" pitchFamily="18" charset="0"/>
                        </a:rPr>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70C0"/>
                          </a:solidFill>
                          <a:latin typeface="Times New Roman" panose="02020603050405020304" pitchFamily="18" charset="0"/>
                          <a:cs typeface="Times New Roman" panose="02020603050405020304" pitchFamily="18" charset="0"/>
                        </a:rPr>
                        <a:t>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Move the left pointer until it finds the element greater than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7990001"/>
                  </a:ext>
                </a:extLst>
              </a:tr>
              <a:tr h="243840">
                <a:tc>
                  <a:txBody>
                    <a:bodyPr/>
                    <a:lstStyle/>
                    <a:p>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B050"/>
                          </a:solidFill>
                          <a:latin typeface="Times New Roman" panose="02020603050405020304" pitchFamily="18" charset="0"/>
                          <a:cs typeface="Times New Roman" panose="02020603050405020304" pitchFamily="18" charset="0"/>
                        </a:rPr>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right pointer until it finds the element smaller than or equal to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611256"/>
                  </a:ext>
                </a:extLst>
              </a:tr>
              <a:tr h="37084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70C0"/>
                          </a:solidFill>
                          <a:latin typeface="Times New Roman" panose="02020603050405020304" pitchFamily="18" charset="0"/>
                          <a:cs typeface="Times New Roman" panose="02020603050405020304" pitchFamily="18" charset="0"/>
                        </a:rPr>
                        <a:t>RIGHT</a:t>
                      </a: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5185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1" dirty="0">
                          <a:solidFill>
                            <a:sysClr val="windowText" lastClr="000000"/>
                          </a:solidFill>
                          <a:latin typeface="Times New Roman" panose="02020603050405020304" pitchFamily="18" charset="0"/>
                          <a:cs typeface="Times New Roman" panose="02020603050405020304" pitchFamily="18" charset="0"/>
                        </a:rPr>
                        <a:t>Swap the pivot element with right pointed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88895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C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a:t>
                      </a:r>
                      <a:r>
                        <a:rPr lang="en-IN" sz="1800" dirty="0">
                          <a:solidFill>
                            <a:srgbClr val="FFC000"/>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1" dirty="0">
                          <a:solidFill>
                            <a:sysClr val="windowText" lastClr="000000"/>
                          </a:solidFill>
                          <a:latin typeface="Times New Roman" panose="02020603050405020304" pitchFamily="18" charset="0"/>
                          <a:cs typeface="Times New Roman" panose="02020603050405020304" pitchFamily="18" charset="0"/>
                        </a:rPr>
                        <a:t>Now apply the partition procedure on right sub list of 11 (as left sub does not have any elements)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64174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C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There is only one element in the right sub list, so automatically is int its 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4397961"/>
                  </a:ext>
                </a:extLst>
              </a:tr>
              <a:tr h="37084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FF0000"/>
                          </a:solidFill>
                          <a:latin typeface="Times New Roman" panose="02020603050405020304" pitchFamily="18" charset="0"/>
                          <a:cs typeface="Times New Roman" panose="02020603050405020304" pitchFamily="18" charset="0"/>
                        </a:rPr>
                        <a:t>PIVOT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B050"/>
                          </a:solidFill>
                          <a:latin typeface="Times New Roman" panose="02020603050405020304" pitchFamily="18" charset="0"/>
                          <a:cs typeface="Times New Roman" panose="02020603050405020304" pitchFamily="18" charset="0"/>
                        </a:rPr>
                        <a:t>LEFT</a:t>
                      </a:r>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70C0"/>
                          </a:solidFill>
                          <a:latin typeface="Times New Roman" panose="02020603050405020304" pitchFamily="18" charset="0"/>
                          <a:cs typeface="Times New Roman" panose="02020603050405020304" pitchFamily="18" charset="0"/>
                        </a:rPr>
                        <a:t>RIGHT</a:t>
                      </a: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1" dirty="0">
                          <a:solidFill>
                            <a:sysClr val="windowText" lastClr="000000"/>
                          </a:solidFill>
                          <a:latin typeface="Times New Roman" panose="02020603050405020304" pitchFamily="18" charset="0"/>
                          <a:cs typeface="Times New Roman" panose="02020603050405020304" pitchFamily="18" charset="0"/>
                        </a:rPr>
                        <a:t>Now apply the partition procedure on right sub list of 23 (as left sub list already in sorted 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3436727"/>
                  </a:ext>
                </a:extLst>
              </a:tr>
              <a:tr h="370840">
                <a:tc>
                  <a:txBody>
                    <a:bodyPr/>
                    <a:lstStyle/>
                    <a:p>
                      <a:endParaRPr lang="en-IN" sz="14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4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4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4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4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4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a:solidFill>
                            <a:sysClr val="windowText" lastClr="000000"/>
                          </a:solidFill>
                          <a:latin typeface="Times New Roman" panose="02020603050405020304" pitchFamily="18" charset="0"/>
                          <a:cs typeface="Times New Roman" panose="02020603050405020304" pitchFamily="18" charset="0"/>
                        </a:rPr>
                        <a:t>  </a:t>
                      </a:r>
                      <a:r>
                        <a:rPr lang="en-IN" sz="1400" dirty="0">
                          <a:solidFill>
                            <a:srgbClr val="00B050"/>
                          </a:solidFill>
                          <a:latin typeface="Times New Roman" panose="02020603050405020304" pitchFamily="18" charset="0"/>
                          <a:cs typeface="Times New Roman" panose="02020603050405020304" pitchFamily="18" charset="0"/>
                        </a:rPr>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4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left pointer until it finds the element greater than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9392431"/>
                  </a:ext>
                </a:extLst>
              </a:tr>
              <a:tr h="37084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70C0"/>
                          </a:solidFill>
                          <a:latin typeface="Times New Roman" panose="02020603050405020304" pitchFamily="18" charset="0"/>
                          <a:cs typeface="Times New Roman" panose="02020603050405020304" pitchFamily="18" charset="0"/>
                        </a:rPr>
                        <a:t>RIGHT</a:t>
                      </a: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right pointer until it finds the element smaller than or equal to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5059507"/>
                  </a:ext>
                </a:extLst>
              </a:tr>
              <a:tr h="37084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70C0"/>
                          </a:solidFill>
                          <a:latin typeface="Times New Roman" panose="02020603050405020304" pitchFamily="18" charset="0"/>
                          <a:cs typeface="Times New Roman" panose="02020603050405020304" pitchFamily="18" charset="0"/>
                        </a:rPr>
                        <a:t>RIGHT</a:t>
                      </a: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1" dirty="0">
                          <a:solidFill>
                            <a:sysClr val="windowText" lastClr="000000"/>
                          </a:solidFill>
                          <a:latin typeface="Times New Roman" panose="02020603050405020304" pitchFamily="18" charset="0"/>
                          <a:cs typeface="Times New Roman" panose="02020603050405020304" pitchFamily="18" charset="0"/>
                        </a:rPr>
                        <a:t>Swap the pivot element with right pointed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75492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C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5918704"/>
                  </a:ext>
                </a:extLst>
              </a:tr>
              <a:tr h="370840">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1" dirty="0">
                          <a:solidFill>
                            <a:sysClr val="windowText" lastClr="000000"/>
                          </a:solidFill>
                          <a:latin typeface="Times New Roman" panose="02020603050405020304" pitchFamily="18" charset="0"/>
                          <a:cs typeface="Times New Roman" panose="02020603050405020304" pitchFamily="18" charset="0"/>
                        </a:rPr>
                        <a:t>Now apply the partition procedure on right sub list of 25 (as left sub does not have any elements)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6119084"/>
                  </a:ext>
                </a:extLst>
              </a:tr>
            </a:tbl>
          </a:graphicData>
        </a:graphic>
      </p:graphicFrame>
    </p:spTree>
    <p:extLst>
      <p:ext uri="{BB962C8B-B14F-4D97-AF65-F5344CB8AC3E}">
        <p14:creationId xmlns:p14="http://schemas.microsoft.com/office/powerpoint/2010/main" val="14255490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184321"/>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 (Example continuation)</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79</a:t>
            </a:fld>
            <a:endParaRPr lang="en-IN"/>
          </a:p>
        </p:txBody>
      </p:sp>
      <p:graphicFrame>
        <p:nvGraphicFramePr>
          <p:cNvPr id="9" name="Table 9">
            <a:extLst>
              <a:ext uri="{FF2B5EF4-FFF2-40B4-BE49-F238E27FC236}">
                <a16:creationId xmlns:a16="http://schemas.microsoft.com/office/drawing/2014/main" id="{2C4B4CB3-1A45-4AF8-9982-EEC407C473C6}"/>
              </a:ext>
            </a:extLst>
          </p:cNvPr>
          <p:cNvGraphicFramePr>
            <a:graphicFrameLocks noGrp="1"/>
          </p:cNvGraphicFramePr>
          <p:nvPr>
            <p:ph idx="1"/>
            <p:extLst>
              <p:ext uri="{D42A27DB-BD31-4B8C-83A1-F6EECF244321}">
                <p14:modId xmlns:p14="http://schemas.microsoft.com/office/powerpoint/2010/main" val="1466686112"/>
              </p:ext>
            </p:extLst>
          </p:nvPr>
        </p:nvGraphicFramePr>
        <p:xfrm>
          <a:off x="737118" y="1060515"/>
          <a:ext cx="11066105" cy="3135992"/>
        </p:xfrm>
        <a:graphic>
          <a:graphicData uri="http://schemas.openxmlformats.org/drawingml/2006/table">
            <a:tbl>
              <a:tblPr firstRow="1" lastRow="1" bandRow="1">
                <a:tableStyleId>{5C22544A-7EE6-4342-B048-85BDC9FD1C3A}</a:tableStyleId>
              </a:tblPr>
              <a:tblGrid>
                <a:gridCol w="796983">
                  <a:extLst>
                    <a:ext uri="{9D8B030D-6E8A-4147-A177-3AD203B41FA5}">
                      <a16:colId xmlns:a16="http://schemas.microsoft.com/office/drawing/2014/main" val="2297439852"/>
                    </a:ext>
                  </a:extLst>
                </a:gridCol>
                <a:gridCol w="765888">
                  <a:extLst>
                    <a:ext uri="{9D8B030D-6E8A-4147-A177-3AD203B41FA5}">
                      <a16:colId xmlns:a16="http://schemas.microsoft.com/office/drawing/2014/main" val="364062478"/>
                    </a:ext>
                  </a:extLst>
                </a:gridCol>
                <a:gridCol w="883718">
                  <a:extLst>
                    <a:ext uri="{9D8B030D-6E8A-4147-A177-3AD203B41FA5}">
                      <a16:colId xmlns:a16="http://schemas.microsoft.com/office/drawing/2014/main" val="3957729421"/>
                    </a:ext>
                  </a:extLst>
                </a:gridCol>
                <a:gridCol w="814983">
                  <a:extLst>
                    <a:ext uri="{9D8B030D-6E8A-4147-A177-3AD203B41FA5}">
                      <a16:colId xmlns:a16="http://schemas.microsoft.com/office/drawing/2014/main" val="1042977190"/>
                    </a:ext>
                  </a:extLst>
                </a:gridCol>
                <a:gridCol w="756069">
                  <a:extLst>
                    <a:ext uri="{9D8B030D-6E8A-4147-A177-3AD203B41FA5}">
                      <a16:colId xmlns:a16="http://schemas.microsoft.com/office/drawing/2014/main" val="2989985313"/>
                    </a:ext>
                  </a:extLst>
                </a:gridCol>
                <a:gridCol w="756070">
                  <a:extLst>
                    <a:ext uri="{9D8B030D-6E8A-4147-A177-3AD203B41FA5}">
                      <a16:colId xmlns:a16="http://schemas.microsoft.com/office/drawing/2014/main" val="1760686932"/>
                    </a:ext>
                  </a:extLst>
                </a:gridCol>
                <a:gridCol w="775707">
                  <a:extLst>
                    <a:ext uri="{9D8B030D-6E8A-4147-A177-3AD203B41FA5}">
                      <a16:colId xmlns:a16="http://schemas.microsoft.com/office/drawing/2014/main" val="3418157817"/>
                    </a:ext>
                  </a:extLst>
                </a:gridCol>
                <a:gridCol w="883717">
                  <a:extLst>
                    <a:ext uri="{9D8B030D-6E8A-4147-A177-3AD203B41FA5}">
                      <a16:colId xmlns:a16="http://schemas.microsoft.com/office/drawing/2014/main" val="3761789292"/>
                    </a:ext>
                  </a:extLst>
                </a:gridCol>
                <a:gridCol w="4632970">
                  <a:extLst>
                    <a:ext uri="{9D8B030D-6E8A-4147-A177-3AD203B41FA5}">
                      <a16:colId xmlns:a16="http://schemas.microsoft.com/office/drawing/2014/main" val="2421561673"/>
                    </a:ext>
                  </a:extLst>
                </a:gridCol>
              </a:tblGrid>
              <a:tr h="238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C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dirty="0">
                          <a:solidFill>
                            <a:sysClr val="windowText" lastClr="000000"/>
                          </a:solidFill>
                          <a:latin typeface="Times New Roman" panose="02020603050405020304" pitchFamily="18" charset="0"/>
                          <a:cs typeface="Times New Roman" panose="02020603050405020304" pitchFamily="18" charset="0"/>
                        </a:rPr>
                        <a:t> 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884305"/>
                  </a:ext>
                </a:extLst>
              </a:tr>
              <a:tr h="226463">
                <a:tc>
                  <a:txBody>
                    <a:bodyPr/>
                    <a:lstStyle/>
                    <a:p>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FF0000"/>
                          </a:solidFill>
                          <a:latin typeface="Times New Roman" panose="02020603050405020304" pitchFamily="18" charset="0"/>
                          <a:cs typeface="Times New Roman" panose="02020603050405020304" pitchFamily="18" charset="0"/>
                        </a:rPr>
                        <a:t>  PIVOT</a:t>
                      </a:r>
                    </a:p>
                    <a:p>
                      <a:r>
                        <a:rPr lang="en-IN" sz="1300" dirty="0">
                          <a:solidFill>
                            <a:srgbClr val="00B050"/>
                          </a:solidFill>
                          <a:latin typeface="Times New Roman" panose="02020603050405020304" pitchFamily="18" charset="0"/>
                          <a:cs typeface="Times New Roman" panose="02020603050405020304" pitchFamily="18" charset="0"/>
                        </a:rPr>
                        <a:t>  LEFT</a:t>
                      </a:r>
                      <a:endParaRPr lang="en-IN" sz="13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rgbClr val="0070C0"/>
                          </a:solidFill>
                          <a:latin typeface="Times New Roman" panose="02020603050405020304" pitchFamily="18" charset="0"/>
                          <a:cs typeface="Times New Roman" panose="02020603050405020304" pitchFamily="18" charset="0"/>
                        </a:rPr>
                        <a:t>  </a:t>
                      </a:r>
                      <a:endParaRPr lang="en-IN" sz="1300" dirty="0">
                        <a:solidFill>
                          <a:srgbClr val="00B050"/>
                        </a:solidFill>
                        <a:latin typeface="Times New Roman" panose="02020603050405020304" pitchFamily="18" charset="0"/>
                        <a:cs typeface="Times New Roman" panose="02020603050405020304" pitchFamily="18" charset="0"/>
                      </a:endParaRPr>
                    </a:p>
                    <a:p>
                      <a:r>
                        <a:rPr lang="en-IN" sz="1300" dirty="0">
                          <a:solidFill>
                            <a:srgbClr val="0070C0"/>
                          </a:solidFill>
                          <a:latin typeface="Times New Roman" panose="02020603050405020304" pitchFamily="18" charset="0"/>
                          <a:cs typeface="Times New Roman" panose="02020603050405020304" pitchFamily="18" charset="0"/>
                        </a:rPr>
                        <a:t>  RIGHT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Move the left pointer until it finds the element greater than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7990001"/>
                  </a:ext>
                </a:extLst>
              </a:tr>
              <a:tr h="226463">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rgbClr val="00B05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300" dirty="0">
                          <a:solidFill>
                            <a:sysClr val="windowText" lastClr="000000"/>
                          </a:solidFill>
                          <a:latin typeface="Times New Roman" panose="02020603050405020304" pitchFamily="18" charset="0"/>
                          <a:cs typeface="Times New Roman" panose="02020603050405020304" pitchFamily="18" charset="0"/>
                        </a:rPr>
                        <a:t>  </a:t>
                      </a:r>
                      <a:r>
                        <a:rPr lang="en-IN" sz="1300" dirty="0">
                          <a:solidFill>
                            <a:srgbClr val="00B050"/>
                          </a:solidFill>
                          <a:latin typeface="Times New Roman" panose="02020603050405020304" pitchFamily="18" charset="0"/>
                          <a:cs typeface="Times New Roman" panose="02020603050405020304" pitchFamily="18" charset="0"/>
                        </a:rPr>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ysClr val="windowText" lastClr="000000"/>
                          </a:solidFill>
                          <a:latin typeface="Times New Roman" panose="02020603050405020304" pitchFamily="18" charset="0"/>
                          <a:cs typeface="Times New Roman" panose="02020603050405020304" pitchFamily="18" charset="0"/>
                        </a:rPr>
                        <a:t>Move the right pointer until it finds the element smaller than or equal to pivot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5185601"/>
                  </a:ext>
                </a:extLst>
              </a:tr>
              <a:tr h="2264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C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ysClr val="windowText" lastClr="000000"/>
                          </a:solidFill>
                          <a:latin typeface="Times New Roman" panose="02020603050405020304" pitchFamily="18" charset="0"/>
                          <a:cs typeface="Times New Roman" panose="02020603050405020304" pitchFamily="18" charset="0"/>
                        </a:rPr>
                        <a:t>   </a:t>
                      </a:r>
                      <a:r>
                        <a:rPr lang="en-IN" sz="1800" dirty="0">
                          <a:solidFill>
                            <a:srgbClr val="FFC000"/>
                          </a:solidFill>
                          <a:latin typeface="Times New Roman" panose="02020603050405020304" pitchFamily="18" charset="0"/>
                          <a:cs typeface="Times New Roman" panose="02020603050405020304" pitchFamily="18" charset="0"/>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1" dirty="0">
                          <a:solidFill>
                            <a:sysClr val="windowText" lastClr="000000"/>
                          </a:solidFill>
                          <a:latin typeface="Times New Roman" panose="02020603050405020304" pitchFamily="18" charset="0"/>
                          <a:cs typeface="Times New Roman" panose="02020603050405020304" pitchFamily="18" charset="0"/>
                        </a:rPr>
                        <a:t>Swap the pivot element with right pointed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8889534"/>
                  </a:ext>
                </a:extLst>
              </a:tr>
              <a:tr h="238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FFC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800" dirty="0">
                          <a:solidFill>
                            <a:srgbClr val="FFC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1" dirty="0">
                          <a:solidFill>
                            <a:sysClr val="windowText" lastClr="000000"/>
                          </a:solidFill>
                          <a:latin typeface="Times New Roman" panose="02020603050405020304" pitchFamily="18" charset="0"/>
                          <a:cs typeface="Times New Roman" panose="02020603050405020304" pitchFamily="18" charset="0"/>
                        </a:rPr>
                        <a:t>Now apply the partition procedure on left sub list of 89  (as right sub list does not have any elements) </a:t>
                      </a:r>
                    </a:p>
                    <a:p>
                      <a:r>
                        <a:rPr lang="en-IN" sz="1300" dirty="0">
                          <a:solidFill>
                            <a:sysClr val="windowText" lastClr="000000"/>
                          </a:solidFill>
                          <a:latin typeface="Times New Roman" panose="02020603050405020304" pitchFamily="18" charset="0"/>
                          <a:cs typeface="Times New Roman" panose="02020603050405020304" pitchFamily="18" charset="0"/>
                        </a:rPr>
                        <a:t>There is only one element in the left sub list, so automatically it is in its 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6417446"/>
                  </a:ext>
                </a:extLst>
              </a:tr>
              <a:tr h="545192">
                <a:tc grid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300" dirty="0">
                        <a:solidFill>
                          <a:srgbClr val="0070C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3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4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4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400" dirty="0">
                        <a:solidFill>
                          <a:srgbClr val="FFC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4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4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4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sz="130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4397961"/>
                  </a:ext>
                </a:extLst>
              </a:tr>
            </a:tbl>
          </a:graphicData>
        </a:graphic>
      </p:graphicFrame>
    </p:spTree>
    <p:extLst>
      <p:ext uri="{BB962C8B-B14F-4D97-AF65-F5344CB8AC3E}">
        <p14:creationId xmlns:p14="http://schemas.microsoft.com/office/powerpoint/2010/main" val="404701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a:xfrm>
            <a:off x="838200" y="365126"/>
            <a:ext cx="10515600" cy="463191"/>
          </a:xfrm>
        </p:spPr>
        <p:txBody>
          <a:bodyPr>
            <a:normAutofit fontScale="90000"/>
          </a:bodyPr>
          <a:lstStyle/>
          <a:p>
            <a:pPr algn="ctr"/>
            <a:r>
              <a:rPr lang="en-US" sz="3600" spc="5" dirty="0">
                <a:solidFill>
                  <a:srgbClr val="00B0F0"/>
                </a:solidFill>
                <a:latin typeface="Times New Roman" panose="02020603050405020304" pitchFamily="18" charset="0"/>
                <a:ea typeface="Calibri" panose="020F0502020204030204" pitchFamily="34" charset="0"/>
              </a:rPr>
              <a:t>Linear Search</a:t>
            </a:r>
            <a:endParaRPr lang="en-IN" dirty="0">
              <a:solidFill>
                <a:srgbClr val="00B0F0"/>
              </a:solidFill>
            </a:endParaRPr>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a:xfrm>
            <a:off x="838200" y="1007705"/>
            <a:ext cx="10890380" cy="5169257"/>
          </a:xfrm>
        </p:spPr>
        <p:txBody>
          <a:bodyPr>
            <a:normAutofit fontScale="92500" lnSpcReduction="20000"/>
          </a:bodyPr>
          <a:lstStyle/>
          <a:p>
            <a:pPr marL="0" indent="0" algn="just">
              <a:lnSpc>
                <a:spcPts val="1300"/>
              </a:lnSpc>
              <a:buNone/>
            </a:pPr>
            <a:endParaRPr lang="en-US" sz="1800" b="1" dirty="0">
              <a:latin typeface="Times New Roman" panose="02020603050405020304" pitchFamily="18" charset="0"/>
              <a:ea typeface="Calibri" panose="020F0502020204030204" pitchFamily="34" charset="0"/>
            </a:endParaRPr>
          </a:p>
          <a:p>
            <a:pPr marL="0" indent="0" algn="just">
              <a:lnSpc>
                <a:spcPts val="1300"/>
              </a:lnSpc>
              <a:buNone/>
            </a:pPr>
            <a:r>
              <a:rPr lang="en-US" sz="1800" b="1" dirty="0">
                <a:effectLst/>
                <a:latin typeface="Times New Roman" panose="02020603050405020304" pitchFamily="18" charset="0"/>
                <a:ea typeface="Calibri" panose="020F0502020204030204" pitchFamily="34" charset="0"/>
              </a:rPr>
              <a:t>Algorithm – Linear Sea</a:t>
            </a:r>
            <a:r>
              <a:rPr lang="en-US" sz="1800" b="1" dirty="0">
                <a:latin typeface="Times New Roman" panose="02020603050405020304" pitchFamily="18" charset="0"/>
                <a:ea typeface="Calibri" panose="020F0502020204030204" pitchFamily="34" charset="0"/>
              </a:rPr>
              <a:t>rch</a:t>
            </a:r>
          </a:p>
          <a:p>
            <a:pPr marL="0" indent="0" algn="just">
              <a:lnSpc>
                <a:spcPts val="1300"/>
              </a:lnSpc>
              <a:buNone/>
            </a:pPr>
            <a:r>
              <a:rPr lang="en-US" sz="1800" b="1" dirty="0">
                <a:effectLst/>
                <a:latin typeface="Times New Roman" panose="02020603050405020304" pitchFamily="18" charset="0"/>
                <a:ea typeface="Calibri" panose="020F0502020204030204" pitchFamily="34" charset="0"/>
              </a:rPr>
              <a:t>Linear</a:t>
            </a:r>
            <a:r>
              <a:rPr lang="en-US" sz="1800" b="1" dirty="0">
                <a:latin typeface="Times New Roman" panose="02020603050405020304" pitchFamily="18" charset="0"/>
                <a:ea typeface="Calibri" panose="020F0502020204030204" pitchFamily="34" charset="0"/>
              </a:rPr>
              <a:t>_Serach(Element Type A[], Element Type s, int n)   </a:t>
            </a:r>
            <a:r>
              <a:rPr lang="en-US" sz="1800" i="1" dirty="0">
                <a:latin typeface="Times New Roman" panose="02020603050405020304" pitchFamily="18" charset="0"/>
                <a:ea typeface="Calibri" panose="020F0502020204030204" pitchFamily="34" charset="0"/>
              </a:rPr>
              <a:t>// n is the number of element in A</a:t>
            </a:r>
            <a:r>
              <a:rPr lang="en-US" sz="1800" i="1"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				</a:t>
            </a:r>
          </a:p>
          <a:p>
            <a:pPr marL="0" indent="0">
              <a:buNone/>
            </a:pPr>
            <a:r>
              <a:rPr lang="en-US" sz="1800" dirty="0">
                <a:latin typeface="Times New Roman" panose="02020603050405020304" pitchFamily="18" charset="0"/>
                <a:cs typeface="Times New Roman" panose="02020603050405020304" pitchFamily="18" charset="0"/>
              </a:rPr>
              <a:t>Step 1: [INITIALIZE] SET pos = -1, i = 0</a:t>
            </a:r>
          </a:p>
          <a:p>
            <a:pPr marL="0" indent="0">
              <a:buNone/>
            </a:pPr>
            <a:r>
              <a:rPr lang="en-US" sz="1800" dirty="0">
                <a:latin typeface="Times New Roman" panose="02020603050405020304" pitchFamily="18" charset="0"/>
                <a:cs typeface="Times New Roman" panose="02020603050405020304" pitchFamily="18" charset="0"/>
              </a:rPr>
              <a:t>Step 2: Repeat Step 3 and Step 4  while i &lt; n</a:t>
            </a:r>
          </a:p>
          <a:p>
            <a:pPr marL="0" indent="0">
              <a:buNone/>
            </a:pPr>
            <a:r>
              <a:rPr lang="en-US" sz="1800" dirty="0">
                <a:latin typeface="Times New Roman" panose="02020603050405020304" pitchFamily="18" charset="0"/>
                <a:cs typeface="Times New Roman" panose="02020603050405020304" pitchFamily="18" charset="0"/>
              </a:rPr>
              <a:t>Step 3: 	IF A[I] = </a:t>
            </a:r>
            <a:r>
              <a:rPr lang="en-US" sz="2200" i="1" dirty="0">
                <a:latin typeface="Times New Roman" panose="02020603050405020304" pitchFamily="18" charset="0"/>
                <a:cs typeface="Times New Roman" panose="02020603050405020304" pitchFamily="18" charset="0"/>
              </a:rPr>
              <a:t>s</a:t>
            </a:r>
          </a:p>
          <a:p>
            <a:pPr marL="0" indent="0">
              <a:buNone/>
            </a:pPr>
            <a:r>
              <a:rPr lang="en-US" sz="1800" dirty="0">
                <a:latin typeface="Times New Roman" panose="02020603050405020304" pitchFamily="18" charset="0"/>
                <a:cs typeface="Times New Roman" panose="02020603050405020304" pitchFamily="18" charset="0"/>
              </a:rPr>
              <a:t>		SET POS = i + 1</a:t>
            </a:r>
          </a:p>
          <a:p>
            <a:pPr marL="0" indent="0">
              <a:buNone/>
            </a:pPr>
            <a:r>
              <a:rPr lang="en-US" sz="1800" dirty="0">
                <a:latin typeface="Times New Roman" panose="02020603050405020304" pitchFamily="18" charset="0"/>
                <a:cs typeface="Times New Roman" panose="02020603050405020304" pitchFamily="18" charset="0"/>
              </a:rPr>
              <a:t>		PRINT “ Element found in position : POS”</a:t>
            </a:r>
          </a:p>
          <a:p>
            <a:pPr marL="0" indent="0">
              <a:buNone/>
            </a:pPr>
            <a:r>
              <a:rPr lang="en-US" sz="1800" dirty="0">
                <a:latin typeface="Times New Roman" panose="02020603050405020304" pitchFamily="18" charset="0"/>
                <a:cs typeface="Times New Roman" panose="02020603050405020304" pitchFamily="18" charset="0"/>
              </a:rPr>
              <a:t>		Go to Step  </a:t>
            </a:r>
          </a:p>
          <a:p>
            <a:pPr marL="0" indent="0">
              <a:buNone/>
            </a:pPr>
            <a:r>
              <a:rPr lang="en-US" sz="1800" dirty="0">
                <a:latin typeface="Times New Roman" panose="02020603050405020304" pitchFamily="18" charset="0"/>
                <a:cs typeface="Times New Roman" panose="02020603050405020304" pitchFamily="18" charset="0"/>
              </a:rPr>
              <a:t>             	[END OF IF]</a:t>
            </a:r>
          </a:p>
          <a:p>
            <a:pPr marL="0" indent="0">
              <a:buNone/>
            </a:pPr>
            <a:r>
              <a:rPr lang="en-US" sz="1800" dirty="0">
                <a:latin typeface="Times New Roman" panose="02020603050405020304" pitchFamily="18" charset="0"/>
                <a:cs typeface="Times New Roman" panose="02020603050405020304" pitchFamily="18" charset="0"/>
              </a:rPr>
              <a:t> Step 4: 	SET i = i + 1   </a:t>
            </a:r>
          </a:p>
          <a:p>
            <a:pPr marL="0" indent="0">
              <a:buNone/>
            </a:pPr>
            <a:r>
              <a:rPr lang="en-US" sz="1800" dirty="0">
                <a:latin typeface="Times New Roman" panose="02020603050405020304" pitchFamily="18" charset="0"/>
                <a:cs typeface="Times New Roman" panose="02020603050405020304" pitchFamily="18" charset="0"/>
              </a:rPr>
              <a:t>             [END OF LOOP]</a:t>
            </a:r>
          </a:p>
          <a:p>
            <a:pPr marL="0" indent="0">
              <a:buNone/>
            </a:pPr>
            <a:r>
              <a:rPr lang="en-US" sz="1800" dirty="0">
                <a:latin typeface="Times New Roman" panose="02020603050405020304" pitchFamily="18" charset="0"/>
                <a:cs typeface="Times New Roman" panose="02020603050405020304" pitchFamily="18" charset="0"/>
              </a:rPr>
              <a:t> Step 5: IF POS = –1</a:t>
            </a:r>
          </a:p>
          <a:p>
            <a:pPr marL="0" indent="0">
              <a:buNone/>
            </a:pPr>
            <a:r>
              <a:rPr lang="en-US" sz="1800" dirty="0">
                <a:latin typeface="Times New Roman" panose="02020603050405020304" pitchFamily="18" charset="0"/>
                <a:cs typeface="Times New Roman" panose="02020603050405020304" pitchFamily="18" charset="0"/>
              </a:rPr>
              <a:t>	PRINT VALUE IS NOT PRESENT IN THE ARRAY</a:t>
            </a:r>
          </a:p>
          <a:p>
            <a:pPr marL="0" indent="0">
              <a:buNone/>
            </a:pPr>
            <a:r>
              <a:rPr lang="en-US" sz="1800" dirty="0">
                <a:latin typeface="Times New Roman" panose="02020603050405020304" pitchFamily="18" charset="0"/>
                <a:cs typeface="Times New Roman" panose="02020603050405020304" pitchFamily="18" charset="0"/>
              </a:rPr>
              <a:t>              [END OF IF]</a:t>
            </a:r>
          </a:p>
          <a:p>
            <a:pPr marL="0" indent="0">
              <a:buNone/>
            </a:pPr>
            <a:r>
              <a:rPr lang="en-US" sz="1800" dirty="0">
                <a:latin typeface="Times New Roman" panose="02020603050405020304" pitchFamily="18" charset="0"/>
                <a:cs typeface="Times New Roman" panose="02020603050405020304" pitchFamily="18" charset="0"/>
              </a:rPr>
              <a:t>Step 6: EXIT</a:t>
            </a:r>
          </a:p>
          <a:p>
            <a:pPr marL="0" indent="0" algn="just">
              <a:lnSpc>
                <a:spcPct val="150000"/>
              </a:lnSpc>
              <a:buNone/>
            </a:pPr>
            <a:endParaRPr lang="en-US" sz="2000" b="1" i="1" spc="5" dirty="0">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8</a:t>
            </a:fld>
            <a:endParaRPr lang="en-IN" dirty="0"/>
          </a:p>
        </p:txBody>
      </p:sp>
      <p:sp>
        <p:nvSpPr>
          <p:cNvPr id="7" name="TextBox 6">
            <a:extLst>
              <a:ext uri="{FF2B5EF4-FFF2-40B4-BE49-F238E27FC236}">
                <a16:creationId xmlns:a16="http://schemas.microsoft.com/office/drawing/2014/main" id="{EE32EED9-84D2-442A-84B1-17876ED0D500}"/>
              </a:ext>
            </a:extLst>
          </p:cNvPr>
          <p:cNvSpPr txBox="1"/>
          <p:nvPr/>
        </p:nvSpPr>
        <p:spPr>
          <a:xfrm>
            <a:off x="7526091" y="5480963"/>
            <a:ext cx="4417093" cy="61555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 Complexity = O(n)</a:t>
            </a:r>
          </a:p>
          <a:p>
            <a:r>
              <a:rPr lang="en-US" sz="1600" dirty="0">
                <a:latin typeface="Times New Roman" panose="02020603050405020304" pitchFamily="18" charset="0"/>
                <a:cs typeface="Times New Roman" panose="02020603050405020304" pitchFamily="18" charset="0"/>
              </a:rPr>
              <a:t>// In the worst case it is making n comparisons</a:t>
            </a:r>
          </a:p>
        </p:txBody>
      </p:sp>
    </p:spTree>
    <p:extLst>
      <p:ext uri="{BB962C8B-B14F-4D97-AF65-F5344CB8AC3E}">
        <p14:creationId xmlns:p14="http://schemas.microsoft.com/office/powerpoint/2010/main" val="11103832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64637" y="184321"/>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 (pseudo code)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429208" y="724265"/>
            <a:ext cx="11336693" cy="545375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Quick_Sort</a:t>
            </a:r>
            <a:r>
              <a:rPr lang="en-IN" sz="2400" dirty="0">
                <a:latin typeface="Times New Roman" panose="02020603050405020304" pitchFamily="18" charset="0"/>
                <a:cs typeface="Times New Roman" panose="02020603050405020304" pitchFamily="18" charset="0"/>
              </a:rPr>
              <a:t>(int A[], int low, int high)   </a:t>
            </a:r>
            <a:r>
              <a:rPr lang="en-IN" sz="1600" i="1" dirty="0">
                <a:solidFill>
                  <a:srgbClr val="FF0000"/>
                </a:solidFill>
                <a:latin typeface="Times New Roman" panose="02020603050405020304" pitchFamily="18" charset="0"/>
                <a:cs typeface="Times New Roman" panose="02020603050405020304" pitchFamily="18" charset="0"/>
              </a:rPr>
              <a:t>// A – input array, p is the lower limit of A and q is the higher limit of A</a:t>
            </a:r>
            <a:endParaRPr lang="en-IN" sz="16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if (low &lt;  high)   </a:t>
            </a:r>
            <a:r>
              <a:rPr lang="en-IN" sz="2000" i="1" dirty="0">
                <a:solidFill>
                  <a:srgbClr val="FF0000"/>
                </a:solidFill>
                <a:latin typeface="Times New Roman" panose="02020603050405020304" pitchFamily="18" charset="0"/>
                <a:cs typeface="Times New Roman" panose="02020603050405020304" pitchFamily="18" charset="0"/>
              </a:rPr>
              <a:t>// If there are more than one element</a:t>
            </a:r>
          </a:p>
          <a:p>
            <a:pPr marL="0" indent="0">
              <a:buNone/>
            </a:pPr>
            <a:r>
              <a:rPr lang="en-IN" sz="2400" dirty="0">
                <a:latin typeface="Times New Roman" panose="02020603050405020304" pitchFamily="18" charset="0"/>
                <a:cs typeface="Times New Roman" panose="02020603050405020304" pitchFamily="18" charset="0"/>
              </a:rPr>
              <a:t>      { int  p = Partition(A, low, high);</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Quick_Sort</a:t>
            </a:r>
            <a:r>
              <a:rPr lang="en-IN" sz="2400" dirty="0">
                <a:latin typeface="Times New Roman" panose="02020603050405020304" pitchFamily="18" charset="0"/>
                <a:cs typeface="Times New Roman" panose="02020603050405020304" pitchFamily="18" charset="0"/>
              </a:rPr>
              <a:t>(A, low, p-1);       </a:t>
            </a:r>
            <a:r>
              <a:rPr lang="en-IN" sz="2000" i="1" dirty="0">
                <a:solidFill>
                  <a:srgbClr val="FF0000"/>
                </a:solidFill>
                <a:latin typeface="Times New Roman" panose="02020603050405020304" pitchFamily="18" charset="0"/>
                <a:cs typeface="Times New Roman" panose="02020603050405020304" pitchFamily="18" charset="0"/>
              </a:rPr>
              <a:t>// call the merge sort on first half of the elements of A</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Quick_Sort</a:t>
            </a:r>
            <a:r>
              <a:rPr lang="en-IN" sz="2400" dirty="0">
                <a:latin typeface="Times New Roman" panose="02020603050405020304" pitchFamily="18" charset="0"/>
                <a:cs typeface="Times New Roman" panose="02020603050405020304" pitchFamily="18" charset="0"/>
              </a:rPr>
              <a:t>(A, p+1, high); </a:t>
            </a:r>
            <a:r>
              <a:rPr lang="en-IN" sz="2000" i="1" dirty="0">
                <a:solidFill>
                  <a:srgbClr val="FF0000"/>
                </a:solidFill>
                <a:latin typeface="Times New Roman" panose="02020603050405020304" pitchFamily="18" charset="0"/>
                <a:cs typeface="Times New Roman" panose="02020603050405020304" pitchFamily="18" charset="0"/>
              </a:rPr>
              <a:t>// call the merge sort on second half of the elements of A</a:t>
            </a:r>
            <a:endParaRPr lang="en-IN" sz="20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80</a:t>
            </a:fld>
            <a:endParaRPr lang="en-IN"/>
          </a:p>
        </p:txBody>
      </p:sp>
    </p:spTree>
    <p:extLst>
      <p:ext uri="{BB962C8B-B14F-4D97-AF65-F5344CB8AC3E}">
        <p14:creationId xmlns:p14="http://schemas.microsoft.com/office/powerpoint/2010/main" val="36987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 (pseudo code)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int  Partition(int A[], int low, int high)   </a:t>
            </a:r>
            <a:r>
              <a:rPr lang="en-IN" sz="1600" i="1" dirty="0">
                <a:solidFill>
                  <a:srgbClr val="FF0000"/>
                </a:solidFill>
                <a:latin typeface="Times New Roman" panose="02020603050405020304" pitchFamily="18" charset="0"/>
                <a:cs typeface="Times New Roman" panose="02020603050405020304" pitchFamily="18" charset="0"/>
              </a:rPr>
              <a:t>// A – input array, low – lower index, high – higher index</a:t>
            </a: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int pivot = A[low], left = low, right = high;</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while(left &lt; right)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 while( left &lt; high  &amp;&amp;  A[left] &lt;= pivot)    {left++;}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while( right &gt; low &amp;&amp;  A[right]  &gt;  pivot)  {right--;}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if(left &lt; right)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swap( &amp;A[left], &amp;A[right]);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swap(&amp;A[low], &amp;A[right]);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return right;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  </a:t>
            </a: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81</a:t>
            </a:fld>
            <a:endParaRPr lang="en-IN"/>
          </a:p>
        </p:txBody>
      </p:sp>
    </p:spTree>
    <p:extLst>
      <p:ext uri="{BB962C8B-B14F-4D97-AF65-F5344CB8AC3E}">
        <p14:creationId xmlns:p14="http://schemas.microsoft.com/office/powerpoint/2010/main" val="401970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Pivot Selection strategies</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buNone/>
            </a:pPr>
            <a:r>
              <a:rPr lang="en-IN" sz="2400" i="1" dirty="0">
                <a:solidFill>
                  <a:srgbClr val="FF0000"/>
                </a:solidFill>
                <a:latin typeface="Times New Roman" panose="02020603050405020304" pitchFamily="18" charset="0"/>
                <a:cs typeface="Times New Roman" panose="02020603050405020304" pitchFamily="18" charset="0"/>
              </a:rPr>
              <a:t>Strategy -1 </a:t>
            </a:r>
          </a:p>
          <a:p>
            <a:pPr marL="0" indent="0">
              <a:buNone/>
            </a:pPr>
            <a:r>
              <a:rPr lang="en-IN" sz="2400" i="1"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popular one is selecting the first element as pivot element. This is good if input is random, but it is not good if the input is pre-sorted or sorted in reverse order.</a:t>
            </a:r>
          </a:p>
          <a:p>
            <a:pPr marL="0" indent="0">
              <a:buNone/>
            </a:pPr>
            <a:endParaRPr lang="en-IN" sz="2400" i="1" dirty="0">
              <a:solidFill>
                <a:srgbClr val="FF0000"/>
              </a:solidFill>
              <a:latin typeface="Times New Roman" panose="02020603050405020304" pitchFamily="18" charset="0"/>
              <a:cs typeface="Times New Roman" panose="02020603050405020304" pitchFamily="18" charset="0"/>
            </a:endParaRPr>
          </a:p>
          <a:p>
            <a:pPr marL="0" indent="0">
              <a:buNone/>
            </a:pPr>
            <a:r>
              <a:rPr lang="en-IN" sz="2400" i="1" dirty="0">
                <a:solidFill>
                  <a:srgbClr val="FF0000"/>
                </a:solidFill>
                <a:latin typeface="Times New Roman" panose="02020603050405020304" pitchFamily="18" charset="0"/>
                <a:cs typeface="Times New Roman" panose="02020603050405020304" pitchFamily="18" charset="0"/>
              </a:rPr>
              <a:t>Strategy -2 </a:t>
            </a:r>
          </a:p>
          <a:p>
            <a:pPr marL="0" indent="0">
              <a:buNone/>
            </a:pPr>
            <a:r>
              <a:rPr lang="en-IN" sz="2400" dirty="0">
                <a:latin typeface="Times New Roman" panose="02020603050405020304" pitchFamily="18" charset="0"/>
                <a:cs typeface="Times New Roman" panose="02020603050405020304" pitchFamily="18" charset="0"/>
              </a:rPr>
              <a:t>	The second strategy is choose the pivot randomly. It is the one of the preferable one.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i="1" dirty="0">
                <a:solidFill>
                  <a:srgbClr val="FF0000"/>
                </a:solidFill>
                <a:latin typeface="Times New Roman" panose="02020603050405020304" pitchFamily="18" charset="0"/>
                <a:cs typeface="Times New Roman" panose="02020603050405020304" pitchFamily="18" charset="0"/>
              </a:rPr>
              <a:t>Strategy -3 (Median of three partitioning) </a:t>
            </a:r>
          </a:p>
          <a:p>
            <a:pPr marL="0" indent="0">
              <a:buNone/>
            </a:pPr>
            <a:r>
              <a:rPr lang="en-IN" sz="2400" i="1" dirty="0">
                <a:solidFill>
                  <a:srgbClr val="FF0000"/>
                </a:solidFill>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  Pick three randomly and use the median of these three elements.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i="1" dirty="0">
                <a:latin typeface="Times New Roman" panose="02020603050405020304" pitchFamily="18" charset="0"/>
                <a:cs typeface="Times New Roman" panose="02020603050405020304" pitchFamily="18" charset="0"/>
              </a:rPr>
              <a:t>	</a:t>
            </a:r>
          </a:p>
          <a:p>
            <a:pPr marL="0" indent="0">
              <a:buNone/>
            </a:pPr>
            <a:endParaRPr lang="en-IN" sz="2400" i="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82</a:t>
            </a:fld>
            <a:endParaRPr lang="en-IN"/>
          </a:p>
        </p:txBody>
      </p:sp>
    </p:spTree>
    <p:extLst>
      <p:ext uri="{BB962C8B-B14F-4D97-AF65-F5344CB8AC3E}">
        <p14:creationId xmlns:p14="http://schemas.microsoft.com/office/powerpoint/2010/main" val="76883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buNone/>
                </a:pPr>
                <a:r>
                  <a:rPr lang="en-IN" sz="2400" b="1" dirty="0">
                    <a:solidFill>
                      <a:srgbClr val="FFC000"/>
                    </a:solidFill>
                    <a:latin typeface="Times New Roman" panose="02020603050405020304" pitchFamily="18" charset="0"/>
                    <a:cs typeface="Times New Roman" panose="02020603050405020304" pitchFamily="18" charset="0"/>
                  </a:rPr>
                  <a:t>Best Cases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recurrence equation of Quick Sort is:</a:t>
                </a:r>
              </a:p>
              <a:p>
                <a:pPr marL="0" indent="0">
                  <a:buNone/>
                </a:pPr>
                <a:r>
                  <a:rPr lang="en-IN" sz="2400" dirty="0">
                    <a:latin typeface="Times New Roman" panose="02020603050405020304" pitchFamily="18" charset="0"/>
                    <a:cs typeface="Times New Roman" panose="02020603050405020304" pitchFamily="18" charset="0"/>
                  </a:rPr>
                  <a:t>T(n) =    2T(n/2) + n     </a:t>
                </a:r>
                <a:r>
                  <a:rPr lang="en-IN" sz="2400" i="1" dirty="0">
                    <a:solidFill>
                      <a:srgbClr val="FF0000"/>
                    </a:solidFill>
                    <a:latin typeface="Times New Roman" panose="02020603050405020304" pitchFamily="18" charset="0"/>
                    <a:cs typeface="Times New Roman" panose="02020603050405020304" pitchFamily="18" charset="0"/>
                  </a:rPr>
                  <a:t>// Solving the two sub problems and time required for partitioning </a:t>
                </a:r>
              </a:p>
              <a:p>
                <a:pPr marL="0" indent="0">
                  <a:buNone/>
                </a:pPr>
                <a:r>
                  <a:rPr lang="en-IN" sz="2400" dirty="0">
                    <a:latin typeface="Times New Roman" panose="02020603050405020304" pitchFamily="18" charset="0"/>
                    <a:cs typeface="Times New Roman" panose="02020603050405020304" pitchFamily="18" charset="0"/>
                  </a:rPr>
                  <a:t>Apply masters theorem,</a:t>
                </a:r>
              </a:p>
              <a:p>
                <a:pPr marL="0" indent="0">
                  <a:buNone/>
                </a:pPr>
                <a:r>
                  <a:rPr lang="en-IN" sz="2400" dirty="0">
                    <a:latin typeface="Times New Roman" panose="02020603050405020304" pitchFamily="18" charset="0"/>
                    <a:cs typeface="Times New Roman" panose="02020603050405020304" pitchFamily="18" charset="0"/>
                  </a:rPr>
                  <a:t>a = 2, b= 2, </a:t>
                </a:r>
                <a14:m>
                  <m:oMath xmlns:m="http://schemas.openxmlformats.org/officeDocument/2006/math">
                    <m:sSup>
                      <m:sSupPr>
                        <m:ctrlPr>
                          <a:rPr lang="en-IN"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𝑛</m:t>
                        </m:r>
                      </m:e>
                      <m:sup>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𝑙𝑜</m:t>
                            </m:r>
                            <m:r>
                              <a:rPr lang="en-US" sz="2400" b="0" i="1" smtClean="0">
                                <a:latin typeface="Cambria Math" panose="02040503050406030204" pitchFamily="18" charset="0"/>
                                <a:cs typeface="Times New Roman" panose="02020603050405020304" pitchFamily="18" charset="0"/>
                              </a:rPr>
                              <m:t>𝑔</m:t>
                            </m:r>
                          </m:e>
                          <m:sub>
                            <m:r>
                              <a:rPr lang="en-IN" sz="2400" i="1">
                                <a:latin typeface="Cambria Math" panose="02040503050406030204" pitchFamily="18" charset="0"/>
                                <a:cs typeface="Times New Roman" panose="02020603050405020304" pitchFamily="18" charset="0"/>
                              </a:rPr>
                              <m:t>𝑏</m:t>
                            </m:r>
                          </m:sub>
                        </m:sSub>
                        <m:r>
                          <a:rPr lang="en-IN" sz="2400" i="1">
                            <a:latin typeface="Cambria Math" panose="02040503050406030204" pitchFamily="18" charset="0"/>
                            <a:cs typeface="Times New Roman" panose="02020603050405020304" pitchFamily="18" charset="0"/>
                          </a:rPr>
                          <m:t>𝑎</m:t>
                        </m:r>
                      </m:sup>
                    </m:sSup>
                    <m:r>
                      <a:rPr lang="en-IN" sz="2400" b="0" i="1" smtClean="0">
                        <a:latin typeface="Cambria Math" panose="02040503050406030204" pitchFamily="18" charset="0"/>
                        <a:cs typeface="Times New Roman" panose="02020603050405020304" pitchFamily="18" charset="0"/>
                      </a:rPr>
                      <m:t>   =</m:t>
                    </m:r>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𝑛</m:t>
                        </m:r>
                      </m:e>
                      <m:sup>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𝑙𝑜</m:t>
                            </m:r>
                            <m:r>
                              <a:rPr lang="en-US" sz="2400" b="0" i="1" smtClean="0">
                                <a:latin typeface="Cambria Math" panose="02040503050406030204" pitchFamily="18" charset="0"/>
                                <a:cs typeface="Times New Roman" panose="02020603050405020304" pitchFamily="18" charset="0"/>
                              </a:rPr>
                              <m:t>𝑔</m:t>
                            </m:r>
                          </m:e>
                          <m:sub>
                            <m:r>
                              <a:rPr lang="en-IN" sz="2400" b="0" i="1" smtClean="0">
                                <a:latin typeface="Cambria Math" panose="02040503050406030204" pitchFamily="18" charset="0"/>
                                <a:cs typeface="Times New Roman" panose="02020603050405020304" pitchFamily="18" charset="0"/>
                              </a:rPr>
                              <m:t>2</m:t>
                            </m:r>
                          </m:sub>
                        </m:sSub>
                        <m:r>
                          <a:rPr lang="en-IN" sz="2400" b="0" i="1" smtClean="0">
                            <a:latin typeface="Cambria Math" panose="02040503050406030204" pitchFamily="18" charset="0"/>
                            <a:cs typeface="Times New Roman" panose="02020603050405020304" pitchFamily="18" charset="0"/>
                          </a:rPr>
                          <m:t>2</m:t>
                        </m:r>
                      </m:sup>
                    </m:sSup>
                    <m:r>
                      <a:rPr lang="en-IN" sz="2400" b="0" i="1" smtClean="0">
                        <a:latin typeface="Cambria Math" panose="02040503050406030204" pitchFamily="18" charset="0"/>
                        <a:cs typeface="Times New Roman" panose="02020603050405020304" pitchFamily="18" charset="0"/>
                      </a:rPr>
                      <m:t> </m:t>
                    </m:r>
                  </m:oMath>
                </a14:m>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Case – 2 </a:t>
                </a:r>
              </a:p>
              <a:p>
                <a:pPr marL="0" indent="0">
                  <a:buNone/>
                </a:pPr>
                <a:r>
                  <a:rPr lang="pt-BR" sz="2400" dirty="0">
                    <a:latin typeface="Times New Roman" panose="02020603050405020304" pitchFamily="18" charset="0"/>
                    <a:cs typeface="Times New Roman" panose="02020603050405020304" pitchFamily="18" charset="0"/>
                  </a:rPr>
                  <a:t>T(n) = </a:t>
                </a:r>
                <a:r>
                  <a:rPr lang="el-GR" sz="2400" dirty="0">
                    <a:latin typeface="Times New Roman" panose="02020603050405020304" pitchFamily="18" charset="0"/>
                    <a:cs typeface="Times New Roman" panose="02020603050405020304" pitchFamily="18" charset="0"/>
                  </a:rPr>
                  <a:t>Θ(</a:t>
                </a:r>
                <a:r>
                  <a:rPr lang="en-IN" sz="2400" dirty="0">
                    <a:latin typeface="Times New Roman" panose="02020603050405020304" pitchFamily="18" charset="0"/>
                    <a:cs typeface="Times New Roman" panose="02020603050405020304" pitchFamily="18" charset="0"/>
                  </a:rPr>
                  <a:t>n * </a:t>
                </a:r>
                <a:r>
                  <a:rPr lang="en-IN" sz="2400" baseline="30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log</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n) =</a:t>
                </a:r>
                <a:r>
                  <a:rPr lang="el-GR" sz="2400" dirty="0">
                    <a:latin typeface="Times New Roman" panose="02020603050405020304" pitchFamily="18" charset="0"/>
                    <a:cs typeface="Times New Roman" panose="02020603050405020304" pitchFamily="18" charset="0"/>
                  </a:rPr>
                  <a:t> Θ</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log n)   </a:t>
                </a:r>
                <a:r>
                  <a:rPr lang="en-IN" sz="2400" dirty="0">
                    <a:solidFill>
                      <a:srgbClr val="FF0000"/>
                    </a:solidFill>
                    <a:latin typeface="Times New Roman" panose="02020603050405020304" pitchFamily="18" charset="0"/>
                    <a:cs typeface="Times New Roman" panose="02020603050405020304" pitchFamily="18" charset="0"/>
                  </a:rPr>
                  <a:t>// in best case</a:t>
                </a:r>
              </a:p>
              <a:p>
                <a:pPr marL="0" indent="0">
                  <a:buNone/>
                </a:pPr>
                <a:endParaRPr lang="en-IN" sz="2400" dirty="0">
                  <a:solidFill>
                    <a:srgbClr val="00B050"/>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97EB08E-0D1C-4489-8072-1FC1C290E5CC}"/>
                  </a:ext>
                </a:extLst>
              </p:cNvPr>
              <p:cNvSpPr>
                <a:spLocks noGrp="1" noRot="1" noChangeAspect="1" noMove="1" noResize="1" noEditPoints="1" noAdjustHandles="1" noChangeArrowheads="1" noChangeShapeType="1" noTextEdit="1"/>
              </p:cNvSpPr>
              <p:nvPr>
                <p:ph idx="1"/>
              </p:nvPr>
            </p:nvSpPr>
            <p:spPr>
              <a:xfrm>
                <a:off x="522514" y="635098"/>
                <a:ext cx="11374017" cy="5721251"/>
              </a:xfrm>
              <a:blipFill>
                <a:blip r:embed="rId2"/>
                <a:stretch>
                  <a:fillRect l="-857" t="-149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83</a:t>
            </a:fld>
            <a:endParaRPr lang="en-IN"/>
          </a:p>
        </p:txBody>
      </p:sp>
    </p:spTree>
    <p:extLst>
      <p:ext uri="{BB962C8B-B14F-4D97-AF65-F5344CB8AC3E}">
        <p14:creationId xmlns:p14="http://schemas.microsoft.com/office/powerpoint/2010/main" val="361769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lnSpcReduction="10000"/>
              </a:bodyPr>
              <a:lstStyle/>
              <a:p>
                <a:pPr marL="0" indent="0">
                  <a:buNone/>
                </a:pPr>
                <a:r>
                  <a:rPr lang="en-IN" sz="2400" b="1" dirty="0">
                    <a:solidFill>
                      <a:srgbClr val="FFC000"/>
                    </a:solidFill>
                    <a:latin typeface="Times New Roman" panose="02020603050405020304" pitchFamily="18" charset="0"/>
                    <a:cs typeface="Times New Roman" panose="02020603050405020304" pitchFamily="18" charset="0"/>
                  </a:rPr>
                  <a:t>Worst Cases</a:t>
                </a:r>
              </a:p>
              <a:p>
                <a:pPr marL="0" indent="0">
                  <a:buNone/>
                </a:pPr>
                <a:r>
                  <a:rPr lang="en-IN" sz="2400" i="1" dirty="0">
                    <a:solidFill>
                      <a:srgbClr val="FF0000"/>
                    </a:solidFill>
                    <a:latin typeface="Times New Roman" panose="02020603050405020304" pitchFamily="18" charset="0"/>
                    <a:cs typeface="Times New Roman" panose="02020603050405020304" pitchFamily="18" charset="0"/>
                  </a:rPr>
                  <a:t>If the data is already sorted, and first element is the pivot element</a:t>
                </a:r>
              </a:p>
              <a:p>
                <a:pPr marL="0" indent="0">
                  <a:buNone/>
                </a:pPr>
                <a:r>
                  <a:rPr lang="en-IN" sz="2400" i="1" dirty="0">
                    <a:solidFill>
                      <a:srgbClr val="FF0000"/>
                    </a:solidFill>
                    <a:latin typeface="Times New Roman" panose="02020603050405020304" pitchFamily="18" charset="0"/>
                    <a:cs typeface="Times New Roman" panose="02020603050405020304" pitchFamily="18" charset="0"/>
                  </a:rPr>
                  <a:t> 				or</a:t>
                </a:r>
              </a:p>
              <a:p>
                <a:pPr marL="0" indent="0">
                  <a:buNone/>
                </a:pPr>
                <a:r>
                  <a:rPr lang="en-IN" sz="2400" i="1" dirty="0">
                    <a:solidFill>
                      <a:srgbClr val="FF0000"/>
                    </a:solidFill>
                    <a:latin typeface="Times New Roman" panose="02020603050405020304" pitchFamily="18" charset="0"/>
                    <a:cs typeface="Times New Roman" panose="02020603050405020304" pitchFamily="18" charset="0"/>
                  </a:rPr>
                  <a:t>The pivot is the smallest element all the time</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recurrence equation of Quick Sort is:</a:t>
                </a:r>
              </a:p>
              <a:p>
                <a:pPr marL="0" indent="0">
                  <a:buNone/>
                </a:pPr>
                <a:r>
                  <a:rPr lang="en-IN" sz="2400" dirty="0">
                    <a:latin typeface="Times New Roman" panose="02020603050405020304" pitchFamily="18" charset="0"/>
                    <a:cs typeface="Times New Roman" panose="02020603050405020304" pitchFamily="18" charset="0"/>
                  </a:rPr>
                  <a:t>T(n)       =    T(n-1) + T(0) + n     </a:t>
                </a:r>
                <a:r>
                  <a:rPr lang="en-IN" sz="2000" i="1" dirty="0">
                    <a:solidFill>
                      <a:srgbClr val="FF0000"/>
                    </a:solidFill>
                    <a:latin typeface="Times New Roman" panose="02020603050405020304" pitchFamily="18" charset="0"/>
                    <a:cs typeface="Times New Roman" panose="02020603050405020304" pitchFamily="18" charset="0"/>
                  </a:rPr>
                  <a:t>// We ignore the T(0) in all the below equations also</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T(n-1)    =    T(n-2) + T(0) + n-1 = T(n-2) + n + n-1</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T(n-2)    =    T(n-3) + T(1) + n-2 = T(n-3) + n + n-1+ n-2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                          - - - - - - - - -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                          - - - - - - - -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T(2)  = T(1) + 2  = n + n-1 + n-2 + n-3 + ……… + 2  + T (1)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US" sz="2400" spc="5" dirty="0">
                    <a:solidFill>
                      <a:schemeClr val="tx1"/>
                    </a:solidFill>
                    <a:latin typeface="Times New Roman" panose="02020603050405020304" pitchFamily="18" charset="0"/>
                    <a:ea typeface="Calibri" panose="020F0502020204030204" pitchFamily="34" charset="0"/>
                  </a:rPr>
                  <a:t>   </a:t>
                </a:r>
                <a14:m>
                  <m:oMath xmlns:m="http://schemas.openxmlformats.org/officeDocument/2006/math">
                    <m:nary>
                      <m:naryPr>
                        <m:chr m:val="∑"/>
                        <m:ctrlPr>
                          <a:rPr lang="en-US" sz="2400" i="1" spc="5" smtClean="0">
                            <a:solidFill>
                              <a:schemeClr val="tx1"/>
                            </a:solidFill>
                            <a:latin typeface="Cambria Math" panose="02040503050406030204" pitchFamily="18" charset="0"/>
                          </a:rPr>
                        </m:ctrlPr>
                      </m:naryPr>
                      <m:sub>
                        <m:r>
                          <m:rPr>
                            <m:brk m:alnAt="23"/>
                          </m:rPr>
                          <a:rPr lang="en-IN" sz="2400" b="0" i="1" spc="5" smtClean="0">
                            <a:solidFill>
                              <a:schemeClr val="tx1"/>
                            </a:solidFill>
                            <a:latin typeface="Cambria Math" panose="02040503050406030204" pitchFamily="18" charset="0"/>
                          </a:rPr>
                          <m:t>𝑖</m:t>
                        </m:r>
                        <m:r>
                          <a:rPr lang="en-IN" sz="2400" b="0" i="1" spc="5" smtClean="0">
                            <a:solidFill>
                              <a:schemeClr val="tx1"/>
                            </a:solidFill>
                            <a:latin typeface="Cambria Math" panose="02040503050406030204" pitchFamily="18" charset="0"/>
                          </a:rPr>
                          <m:t>=2</m:t>
                        </m:r>
                      </m:sub>
                      <m:sup>
                        <m:r>
                          <a:rPr lang="en-IN" sz="2400" b="0" i="1" spc="5" smtClean="0">
                            <a:solidFill>
                              <a:schemeClr val="tx1"/>
                            </a:solidFill>
                            <a:latin typeface="Cambria Math" panose="02040503050406030204" pitchFamily="18" charset="0"/>
                          </a:rPr>
                          <m:t>𝑖</m:t>
                        </m:r>
                        <m:r>
                          <a:rPr lang="en-IN" sz="2400" b="0" i="1" spc="5" smtClean="0">
                            <a:solidFill>
                              <a:schemeClr val="tx1"/>
                            </a:solidFill>
                            <a:latin typeface="Cambria Math" panose="02040503050406030204" pitchFamily="18" charset="0"/>
                          </a:rPr>
                          <m:t>=</m:t>
                        </m:r>
                        <m:r>
                          <a:rPr lang="en-IN" sz="2400" b="0" i="1" spc="5" smtClean="0">
                            <a:solidFill>
                              <a:schemeClr val="tx1"/>
                            </a:solidFill>
                            <a:latin typeface="Cambria Math" panose="02040503050406030204" pitchFamily="18" charset="0"/>
                          </a:rPr>
                          <m:t>𝑛</m:t>
                        </m:r>
                      </m:sup>
                      <m:e>
                        <m:r>
                          <a:rPr lang="en-IN" sz="2400" b="0" i="1" spc="5" smtClean="0">
                            <a:solidFill>
                              <a:schemeClr val="tx1"/>
                            </a:solidFill>
                            <a:latin typeface="Cambria Math" panose="02040503050406030204" pitchFamily="18" charset="0"/>
                          </a:rPr>
                          <m:t>𝑖</m:t>
                        </m:r>
                      </m:e>
                    </m:nary>
                  </m:oMath>
                </a14:m>
                <a:r>
                  <a:rPr lang="en-IN" sz="2400" dirty="0">
                    <a:solidFill>
                      <a:schemeClr val="tx1"/>
                    </a:solidFill>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O(n</a:t>
                </a:r>
                <a:r>
                  <a:rPr lang="en-IN" sz="2400" baseline="30000" dirty="0">
                    <a:solidFill>
                      <a:schemeClr val="tx1"/>
                    </a:solidFill>
                    <a:latin typeface="Times New Roman" panose="02020603050405020304" pitchFamily="18" charset="0"/>
                    <a:cs typeface="Times New Roman" panose="02020603050405020304" pitchFamily="18" charset="0"/>
                  </a:rPr>
                  <a:t>2</a:t>
                </a:r>
                <a:r>
                  <a:rPr lang="en-IN" sz="2400" dirty="0">
                    <a:solidFill>
                      <a:schemeClr val="tx1"/>
                    </a:solidFill>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997EB08E-0D1C-4489-8072-1FC1C290E5CC}"/>
                  </a:ext>
                </a:extLst>
              </p:cNvPr>
              <p:cNvSpPr>
                <a:spLocks noGrp="1" noRot="1" noChangeAspect="1" noMove="1" noResize="1" noEditPoints="1" noAdjustHandles="1" noChangeArrowheads="1" noChangeShapeType="1" noTextEdit="1"/>
              </p:cNvSpPr>
              <p:nvPr>
                <p:ph idx="1"/>
              </p:nvPr>
            </p:nvSpPr>
            <p:spPr>
              <a:xfrm>
                <a:off x="522514" y="635098"/>
                <a:ext cx="11374017" cy="5721251"/>
              </a:xfrm>
              <a:blipFill>
                <a:blip r:embed="rId2"/>
                <a:stretch>
                  <a:fillRect l="-857" t="-213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84</a:t>
            </a:fld>
            <a:endParaRPr lang="en-IN"/>
          </a:p>
        </p:txBody>
      </p:sp>
    </p:spTree>
    <p:extLst>
      <p:ext uri="{BB962C8B-B14F-4D97-AF65-F5344CB8AC3E}">
        <p14:creationId xmlns:p14="http://schemas.microsoft.com/office/powerpoint/2010/main" val="25991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down)">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Quick Sort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lnSpcReduction="10000"/>
              </a:bodyPr>
              <a:lstStyle/>
              <a:p>
                <a:pPr marL="0" indent="0">
                  <a:buNone/>
                </a:pPr>
                <a:r>
                  <a:rPr lang="en-IN" sz="2400" b="1" dirty="0">
                    <a:solidFill>
                      <a:srgbClr val="FFC000"/>
                    </a:solidFill>
                    <a:latin typeface="Times New Roman" panose="02020603050405020304" pitchFamily="18" charset="0"/>
                    <a:cs typeface="Times New Roman" panose="02020603050405020304" pitchFamily="18" charset="0"/>
                  </a:rPr>
                  <a:t>Average Case</a:t>
                </a:r>
              </a:p>
              <a:p>
                <a:pPr marL="0" indent="0">
                  <a:buNone/>
                </a:pPr>
                <a:r>
                  <a:rPr lang="en-US" sz="2000" b="0" i="0" dirty="0">
                    <a:solidFill>
                      <a:srgbClr val="21242C"/>
                    </a:solidFill>
                    <a:effectLst/>
                    <a:latin typeface="Times New Roman" panose="02020603050405020304" pitchFamily="18" charset="0"/>
                    <a:cs typeface="Times New Roman" panose="02020603050405020304" pitchFamily="18" charset="0"/>
                  </a:rPr>
                  <a:t>The average-case running time of the quick sort cannot be better than the best-case running time. </a:t>
                </a:r>
              </a:p>
              <a:p>
                <a:pPr marL="0" indent="0">
                  <a:buNone/>
                </a:pPr>
                <a:r>
                  <a:rPr lang="en-US" sz="2000" b="0" i="0" dirty="0">
                    <a:solidFill>
                      <a:srgbClr val="21242C"/>
                    </a:solidFill>
                    <a:effectLst/>
                    <a:latin typeface="Times New Roman" panose="02020603050405020304" pitchFamily="18" charset="0"/>
                    <a:cs typeface="Times New Roman" panose="02020603050405020304" pitchFamily="18" charset="0"/>
                  </a:rPr>
                  <a:t>First, let’s </a:t>
                </a:r>
                <a:r>
                  <a:rPr lang="en-US" sz="2000" dirty="0">
                    <a:solidFill>
                      <a:srgbClr val="21242C"/>
                    </a:solidFill>
                    <a:latin typeface="Times New Roman" panose="02020603050405020304" pitchFamily="18" charset="0"/>
                    <a:cs typeface="Times New Roman" panose="02020603050405020304" pitchFamily="18" charset="0"/>
                  </a:rPr>
                  <a:t>understand </a:t>
                </a:r>
                <a:r>
                  <a:rPr lang="en-US" sz="2000" b="0" i="0" dirty="0">
                    <a:solidFill>
                      <a:srgbClr val="21242C"/>
                    </a:solidFill>
                    <a:effectLst/>
                    <a:latin typeface="Times New Roman" panose="02020603050405020304" pitchFamily="18" charset="0"/>
                    <a:cs typeface="Times New Roman" panose="02020603050405020304" pitchFamily="18" charset="0"/>
                  </a:rPr>
                  <a:t>that we don't always get evenly balanced partitions.</a:t>
                </a:r>
              </a:p>
              <a:p>
                <a:pPr marL="0" indent="0">
                  <a:buNone/>
                </a:pPr>
                <a:r>
                  <a:rPr lang="en-US" sz="2000" b="0" i="0" dirty="0">
                    <a:solidFill>
                      <a:srgbClr val="21242C"/>
                    </a:solidFill>
                    <a:effectLst/>
                    <a:latin typeface="Times New Roman" panose="02020603050405020304" pitchFamily="18" charset="0"/>
                    <a:cs typeface="Times New Roman" panose="02020603050405020304" pitchFamily="18" charset="0"/>
                  </a:rPr>
                  <a:t>Lets assume that our pivot partitions the array into two partitions of size n/4 and 3n/4 (25% in one side and 75% another side). (You may also assume n/10 and 9n/10, or n/5 and 4n/5, etc. …)</a:t>
                </a:r>
              </a:p>
              <a:p>
                <a:pPr marL="0" indent="0">
                  <a:buNone/>
                </a:pPr>
                <a:r>
                  <a:rPr lang="en-US" sz="2000" dirty="0">
                    <a:solidFill>
                      <a:srgbClr val="21242C"/>
                    </a:solidFill>
                    <a:latin typeface="Times New Roman" panose="02020603050405020304" pitchFamily="18" charset="0"/>
                    <a:cs typeface="Times New Roman" panose="02020603050405020304" pitchFamily="18" charset="0"/>
                  </a:rPr>
                  <a:t>                                                                                   n</a:t>
                </a:r>
              </a:p>
              <a:p>
                <a:pPr marL="0" indent="0">
                  <a:buNone/>
                </a:pPr>
                <a:r>
                  <a:rPr lang="en-US" sz="2000" b="0" i="0" dirty="0">
                    <a:solidFill>
                      <a:srgbClr val="21242C"/>
                    </a:solidFill>
                    <a:effectLst/>
                    <a:latin typeface="Times New Roman" panose="02020603050405020304" pitchFamily="18" charset="0"/>
                    <a:cs typeface="Times New Roman" panose="02020603050405020304" pitchFamily="18" charset="0"/>
                  </a:rPr>
                  <a:t>                                                                  n/4                                3n/4</a:t>
                </a:r>
              </a:p>
              <a:p>
                <a:pPr marL="0" indent="0">
                  <a:buNone/>
                </a:pPr>
                <a:r>
                  <a:rPr lang="en-US" sz="2000" dirty="0">
                    <a:solidFill>
                      <a:srgbClr val="21242C"/>
                    </a:solidFill>
                    <a:latin typeface="Times New Roman" panose="02020603050405020304" pitchFamily="18" charset="0"/>
                    <a:cs typeface="Times New Roman" panose="02020603050405020304" pitchFamily="18" charset="0"/>
                  </a:rPr>
                  <a:t>                                                       n/16             3n/16       3n/16             9n/16 </a:t>
                </a:r>
                <a:endParaRPr lang="en-US" sz="2000" b="0" i="0" dirty="0">
                  <a:solidFill>
                    <a:srgbClr val="21242C"/>
                  </a:solidFill>
                  <a:effectLst/>
                  <a:latin typeface="Times New Roman" panose="02020603050405020304" pitchFamily="18" charset="0"/>
                  <a:cs typeface="Times New Roman" panose="02020603050405020304" pitchFamily="18" charset="0"/>
                </a:endParaRPr>
              </a:p>
              <a:p>
                <a:pPr marL="0" indent="0">
                  <a:buNone/>
                </a:pPr>
                <a:r>
                  <a:rPr lang="en-IN" sz="2400" b="1" dirty="0">
                    <a:solidFill>
                      <a:srgbClr val="FFC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 - - - - - - - - -  - - - - - - - - - -  - - - - </a:t>
                </a:r>
              </a:p>
              <a:p>
                <a:pPr marL="0" indent="0">
                  <a:buNone/>
                </a:pPr>
                <a:r>
                  <a:rPr lang="en-IN" sz="2400" dirty="0">
                    <a:latin typeface="Times New Roman" panose="02020603050405020304" pitchFamily="18" charset="0"/>
                    <a:cs typeface="Times New Roman" panose="02020603050405020304" pitchFamily="18" charset="0"/>
                  </a:rPr>
                  <a:t>                                              - - - - - - - - - -  - - - - - - - - - -  - - - - </a:t>
                </a:r>
              </a:p>
              <a:p>
                <a:pPr marL="0" indent="0">
                  <a:buNone/>
                </a:pPr>
                <a:r>
                  <a:rPr lang="en-IN" sz="2400" dirty="0">
                    <a:latin typeface="Times New Roman" panose="02020603050405020304" pitchFamily="18" charset="0"/>
                    <a:cs typeface="Times New Roman" panose="02020603050405020304" pitchFamily="18" charset="0"/>
                  </a:rPr>
                  <a:t>Work at each level is O(n)</a:t>
                </a:r>
              </a:p>
              <a:p>
                <a:pPr marL="0" indent="0">
                  <a:buNone/>
                </a:pPr>
                <a:r>
                  <a:rPr lang="en-IN" sz="2200" dirty="0">
                    <a:latin typeface="Times New Roman" panose="02020603050405020304" pitchFamily="18" charset="0"/>
                    <a:cs typeface="Times New Roman" panose="02020603050405020304" pitchFamily="18" charset="0"/>
                  </a:rPr>
                  <a:t>Total number of levels is (i.e. the splitting will go on till we get the problem size 1) = O(</a:t>
                </a:r>
                <a14:m>
                  <m:oMath xmlns:m="http://schemas.openxmlformats.org/officeDocument/2006/math">
                    <m:sSub>
                      <m:sSubPr>
                        <m:ctrlPr>
                          <a:rPr lang="en-IN" sz="2000" i="1" smtClean="0">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𝑙𝑜</m:t>
                        </m:r>
                        <m:r>
                          <a:rPr lang="en-US" sz="2000" b="0" i="1" smtClean="0">
                            <a:latin typeface="Cambria Math" panose="02040503050406030204" pitchFamily="18" charset="0"/>
                            <a:cs typeface="Times New Roman" panose="02020603050405020304" pitchFamily="18" charset="0"/>
                          </a:rPr>
                          <m:t>𝑔</m:t>
                        </m:r>
                      </m:e>
                      <m:sub>
                        <m:r>
                          <a:rPr lang="en-IN" sz="2000" b="0" i="1" smtClean="0">
                            <a:latin typeface="Cambria Math" panose="02040503050406030204" pitchFamily="18" charset="0"/>
                            <a:cs typeface="Times New Roman" panose="02020603050405020304" pitchFamily="18" charset="0"/>
                          </a:rPr>
                          <m:t>4/3</m:t>
                        </m:r>
                      </m:sub>
                    </m:sSub>
                    <m:r>
                      <a:rPr lang="en-IN" sz="2000" b="0" i="1" smtClean="0">
                        <a:latin typeface="Cambria Math" panose="02040503050406030204" pitchFamily="18" charset="0"/>
                        <a:cs typeface="Times New Roman" panose="02020603050405020304" pitchFamily="18" charset="0"/>
                      </a:rPr>
                      <m:t>𝑛</m:t>
                    </m:r>
                  </m:oMath>
                </a14:m>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[Note: The right side will go more depth] [left side depth is </a:t>
                </a:r>
                <a14:m>
                  <m:oMath xmlns:m="http://schemas.openxmlformats.org/officeDocument/2006/math">
                    <m:sSub>
                      <m:sSubPr>
                        <m:ctrlPr>
                          <a:rPr lang="en-IN" sz="2400" i="1" smtClean="0">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𝑙𝑜</m:t>
                        </m:r>
                        <m:r>
                          <a:rPr lang="en-US" sz="2400" b="0" i="1" smtClean="0">
                            <a:latin typeface="Cambria Math" panose="02040503050406030204" pitchFamily="18" charset="0"/>
                            <a:cs typeface="Times New Roman" panose="02020603050405020304" pitchFamily="18" charset="0"/>
                          </a:rPr>
                          <m:t>𝑔</m:t>
                        </m:r>
                      </m:e>
                      <m:sub>
                        <m:r>
                          <a:rPr lang="en-IN" sz="2400" b="0" i="1" smtClean="0">
                            <a:latin typeface="Cambria Math" panose="02040503050406030204" pitchFamily="18" charset="0"/>
                            <a:cs typeface="Times New Roman" panose="02020603050405020304" pitchFamily="18" charset="0"/>
                          </a:rPr>
                          <m:t>4</m:t>
                        </m:r>
                      </m:sub>
                    </m:sSub>
                    <m:r>
                      <a:rPr lang="en-IN" sz="2400" b="0" i="1" smtClean="0">
                        <a:latin typeface="Cambria Math" panose="02040503050406030204" pitchFamily="18" charset="0"/>
                        <a:cs typeface="Times New Roman" panose="02020603050405020304" pitchFamily="18" charset="0"/>
                      </a:rPr>
                      <m:t>𝑛</m:t>
                    </m:r>
                  </m:oMath>
                </a14:m>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So the total time complexity = T(n) = O(n </a:t>
                </a:r>
                <a:r>
                  <a:rPr lang="en-IN" sz="2200" dirty="0" err="1">
                    <a:latin typeface="Times New Roman" panose="02020603050405020304" pitchFamily="18" charset="0"/>
                    <a:cs typeface="Times New Roman" panose="02020603050405020304" pitchFamily="18" charset="0"/>
                  </a:rPr>
                  <a:t>logn</a:t>
                </a:r>
                <a:r>
                  <a:rPr lang="en-IN" sz="22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97EB08E-0D1C-4489-8072-1FC1C290E5CC}"/>
                  </a:ext>
                </a:extLst>
              </p:cNvPr>
              <p:cNvSpPr>
                <a:spLocks noGrp="1" noRot="1" noChangeAspect="1" noMove="1" noResize="1" noEditPoints="1" noAdjustHandles="1" noChangeArrowheads="1" noChangeShapeType="1" noTextEdit="1"/>
              </p:cNvSpPr>
              <p:nvPr>
                <p:ph idx="1"/>
              </p:nvPr>
            </p:nvSpPr>
            <p:spPr>
              <a:xfrm>
                <a:off x="522514" y="635098"/>
                <a:ext cx="11374017" cy="5721251"/>
              </a:xfrm>
              <a:blipFill>
                <a:blip r:embed="rId2"/>
                <a:stretch>
                  <a:fillRect l="-857" t="-213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85</a:t>
            </a:fld>
            <a:endParaRPr lang="en-IN"/>
          </a:p>
        </p:txBody>
      </p:sp>
      <p:cxnSp>
        <p:nvCxnSpPr>
          <p:cNvPr id="7" name="Straight Arrow Connector 6">
            <a:extLst>
              <a:ext uri="{FF2B5EF4-FFF2-40B4-BE49-F238E27FC236}">
                <a16:creationId xmlns:a16="http://schemas.microsoft.com/office/drawing/2014/main" id="{0E95948F-5E67-4B1D-A3BA-3E4BD80BCE46}"/>
              </a:ext>
            </a:extLst>
          </p:cNvPr>
          <p:cNvCxnSpPr/>
          <p:nvPr/>
        </p:nvCxnSpPr>
        <p:spPr>
          <a:xfrm flipH="1">
            <a:off x="5085184" y="2659224"/>
            <a:ext cx="718457" cy="26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071BD60-C7FD-40F6-9803-F050A0368FF2}"/>
              </a:ext>
            </a:extLst>
          </p:cNvPr>
          <p:cNvCxnSpPr>
            <a:cxnSpLocks/>
          </p:cNvCxnSpPr>
          <p:nvPr/>
        </p:nvCxnSpPr>
        <p:spPr>
          <a:xfrm>
            <a:off x="6096000" y="2611106"/>
            <a:ext cx="1023257" cy="289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395BFB0-0AB2-4322-AB80-F1AAEC89A9B4}"/>
              </a:ext>
            </a:extLst>
          </p:cNvPr>
          <p:cNvCxnSpPr/>
          <p:nvPr/>
        </p:nvCxnSpPr>
        <p:spPr>
          <a:xfrm flipH="1">
            <a:off x="4446037" y="2988380"/>
            <a:ext cx="289249" cy="20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71DEC9-81DF-40E2-9B55-6B9C90CF8143}"/>
              </a:ext>
            </a:extLst>
          </p:cNvPr>
          <p:cNvCxnSpPr/>
          <p:nvPr/>
        </p:nvCxnSpPr>
        <p:spPr>
          <a:xfrm>
            <a:off x="5103845" y="3015581"/>
            <a:ext cx="354563" cy="24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7A55563-DB66-42A6-B721-AB5E3A538BF2}"/>
              </a:ext>
            </a:extLst>
          </p:cNvPr>
          <p:cNvCxnSpPr/>
          <p:nvPr/>
        </p:nvCxnSpPr>
        <p:spPr>
          <a:xfrm flipH="1">
            <a:off x="6876661" y="2995629"/>
            <a:ext cx="242596" cy="19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D92E1A9-5663-474C-A6D5-EC23063BFDE8}"/>
              </a:ext>
            </a:extLst>
          </p:cNvPr>
          <p:cNvCxnSpPr/>
          <p:nvPr/>
        </p:nvCxnSpPr>
        <p:spPr>
          <a:xfrm>
            <a:off x="7567126" y="3042282"/>
            <a:ext cx="261257" cy="19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69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down)">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wipe(down)">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522514" y="95154"/>
            <a:ext cx="11374016"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Bucket Sort</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Bucket sort is applied when the input is uniformly distributed over a range and even it is used in the case where there are floating point numbers in a fixed range.</a:t>
            </a:r>
          </a:p>
          <a:p>
            <a:pPr marL="0" indent="0">
              <a:lnSpc>
                <a:spcPct val="150000"/>
              </a:lnSpc>
              <a:buNone/>
            </a:pPr>
            <a:r>
              <a:rPr lang="en-IN" sz="2000" b="1" dirty="0">
                <a:latin typeface="Times New Roman" panose="02020603050405020304" pitchFamily="18" charset="0"/>
                <a:cs typeface="Times New Roman" panose="02020603050405020304" pitchFamily="18" charset="0"/>
              </a:rPr>
              <a:t>Idea:</a:t>
            </a:r>
          </a:p>
          <a:p>
            <a:pPr marL="457200" indent="-457200">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Sorts the elements by first dividing the given elements into several groups called </a:t>
            </a:r>
            <a:r>
              <a:rPr lang="en-US" sz="2000" b="1" i="0" dirty="0">
                <a:effectLst/>
                <a:latin typeface="Times New Roman" panose="02020603050405020304" pitchFamily="18" charset="0"/>
                <a:cs typeface="Times New Roman" panose="02020603050405020304" pitchFamily="18" charset="0"/>
              </a:rPr>
              <a:t>buckets</a:t>
            </a:r>
            <a:r>
              <a:rPr lang="en-US" sz="2000" b="0" i="0" dirty="0">
                <a:effectLst/>
                <a:latin typeface="Times New Roman" panose="02020603050405020304" pitchFamily="18" charset="0"/>
                <a:cs typeface="Times New Roman" panose="02020603050405020304" pitchFamily="18" charset="0"/>
              </a:rPr>
              <a:t>. </a:t>
            </a:r>
          </a:p>
          <a:p>
            <a:pPr marL="457200" indent="-457200">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The elements in each</a:t>
            </a:r>
            <a:r>
              <a:rPr lang="en-US" sz="2000" i="0" dirty="0">
                <a:effectLst/>
                <a:latin typeface="Times New Roman" panose="02020603050405020304" pitchFamily="18" charset="0"/>
                <a:cs typeface="Times New Roman" panose="02020603050405020304" pitchFamily="18" charset="0"/>
              </a:rPr>
              <a:t> bucket</a:t>
            </a:r>
            <a:r>
              <a:rPr lang="en-US" sz="2000" b="0" i="0" dirty="0">
                <a:effectLst/>
                <a:latin typeface="Times New Roman" panose="02020603050405020304" pitchFamily="18" charset="0"/>
                <a:cs typeface="Times New Roman" panose="02020603050405020304" pitchFamily="18" charset="0"/>
              </a:rPr>
              <a:t> are sorted using any of the suitable sorting algorithms or by recursively calling the same algorithm.</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Collect the elements from the first bucket to last bucket</a:t>
            </a:r>
            <a:endParaRPr lang="en-US" sz="2000" b="0" i="0" dirty="0">
              <a:effectLst/>
              <a:latin typeface="Times New Roman" panose="02020603050405020304" pitchFamily="18" charset="0"/>
              <a:cs typeface="Times New Roman" panose="02020603050405020304" pitchFamily="18" charset="0"/>
            </a:endParaRPr>
          </a:p>
          <a:p>
            <a:pPr marL="0" indent="0">
              <a:lnSpc>
                <a:spcPct val="150000"/>
              </a:lnSpc>
              <a:buNone/>
            </a:pPr>
            <a:endParaRPr lang="en-US" sz="17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86</a:t>
            </a:fld>
            <a:endParaRPr lang="en-IN"/>
          </a:p>
        </p:txBody>
      </p:sp>
    </p:spTree>
    <p:extLst>
      <p:ext uri="{BB962C8B-B14F-4D97-AF65-F5344CB8AC3E}">
        <p14:creationId xmlns:p14="http://schemas.microsoft.com/office/powerpoint/2010/main" val="26917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522514" y="95154"/>
            <a:ext cx="11374016"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Bucket Sort</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For example consider the elements: 56, 23, 46, 3, 1, 89, 45, 73. [the elements are in the range 1 to 100]</a:t>
            </a:r>
          </a:p>
          <a:p>
            <a:pPr marL="0" indent="0">
              <a:lnSpc>
                <a:spcPct val="150000"/>
              </a:lnSpc>
              <a:buNone/>
            </a:pPr>
            <a:r>
              <a:rPr lang="en-US" sz="1700" dirty="0">
                <a:latin typeface="Times New Roman" panose="02020603050405020304" pitchFamily="18" charset="0"/>
                <a:cs typeface="Times New Roman" panose="02020603050405020304" pitchFamily="18" charset="0"/>
              </a:rPr>
              <a:t>Assume we use four buckets [1-25 in one bucket, 26-50 in second bucket, 51-75 in third bucket and remining in fourth bucket]</a:t>
            </a:r>
          </a:p>
          <a:p>
            <a:pPr marL="0" indent="0">
              <a:lnSpc>
                <a:spcPct val="150000"/>
              </a:lnSpc>
              <a:buNone/>
            </a:pPr>
            <a:endParaRPr lang="en-US" sz="1700" dirty="0">
              <a:latin typeface="Times New Roman" panose="02020603050405020304" pitchFamily="18" charset="0"/>
              <a:cs typeface="Times New Roman" panose="02020603050405020304" pitchFamily="18" charset="0"/>
            </a:endParaRPr>
          </a:p>
          <a:p>
            <a:pPr marL="0" indent="0">
              <a:lnSpc>
                <a:spcPct val="150000"/>
              </a:lnSpc>
              <a:buNone/>
            </a:pPr>
            <a:endParaRPr lang="en-US" sz="1700" dirty="0">
              <a:latin typeface="Times New Roman" panose="02020603050405020304" pitchFamily="18" charset="0"/>
              <a:cs typeface="Times New Roman" panose="02020603050405020304" pitchFamily="18" charset="0"/>
            </a:endParaRPr>
          </a:p>
          <a:p>
            <a:pPr marL="0" indent="0">
              <a:lnSpc>
                <a:spcPct val="150000"/>
              </a:lnSpc>
              <a:buNone/>
            </a:pPr>
            <a:endParaRPr lang="en-US" sz="1700" dirty="0">
              <a:latin typeface="Times New Roman" panose="02020603050405020304" pitchFamily="18" charset="0"/>
              <a:cs typeface="Times New Roman" panose="02020603050405020304" pitchFamily="18" charset="0"/>
            </a:endParaRPr>
          </a:p>
          <a:p>
            <a:pPr marL="0" indent="0">
              <a:lnSpc>
                <a:spcPct val="150000"/>
              </a:lnSpc>
              <a:buNone/>
            </a:pP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Now sort the elements in each bucket using the suitable sorting algorithm </a:t>
            </a:r>
            <a:r>
              <a:rPr lang="en-US" sz="1500" dirty="0">
                <a:latin typeface="Times New Roman" panose="02020603050405020304" pitchFamily="18" charset="0"/>
                <a:cs typeface="Times New Roman" panose="02020603050405020304" pitchFamily="18" charset="0"/>
              </a:rPr>
              <a:t>(Quick sort or insertion sort, or any other sorting algorithm)</a:t>
            </a:r>
          </a:p>
          <a:p>
            <a:pPr marL="0" indent="0">
              <a:lnSpc>
                <a:spcPct val="150000"/>
              </a:lnSpc>
              <a:buNone/>
            </a:pPr>
            <a:endParaRPr lang="en-US" sz="1500" dirty="0">
              <a:latin typeface="Times New Roman" panose="02020603050405020304" pitchFamily="18" charset="0"/>
              <a:cs typeface="Times New Roman" panose="02020603050405020304" pitchFamily="18" charset="0"/>
            </a:endParaRPr>
          </a:p>
          <a:p>
            <a:pPr marL="0" indent="0">
              <a:lnSpc>
                <a:spcPct val="150000"/>
              </a:lnSpc>
              <a:buNone/>
            </a:pPr>
            <a:endParaRPr lang="en-US" sz="1500" dirty="0">
              <a:latin typeface="Times New Roman" panose="02020603050405020304" pitchFamily="18" charset="0"/>
              <a:cs typeface="Times New Roman" panose="02020603050405020304" pitchFamily="18" charset="0"/>
            </a:endParaRPr>
          </a:p>
          <a:p>
            <a:pPr marL="0" indent="0">
              <a:lnSpc>
                <a:spcPct val="150000"/>
              </a:lnSpc>
              <a:buNone/>
            </a:pPr>
            <a:endParaRPr lang="en-US" sz="1500" dirty="0">
              <a:latin typeface="Times New Roman" panose="02020603050405020304" pitchFamily="18" charset="0"/>
              <a:cs typeface="Times New Roman" panose="02020603050405020304" pitchFamily="18" charset="0"/>
            </a:endParaRPr>
          </a:p>
          <a:p>
            <a:pPr marL="0" indent="0">
              <a:lnSpc>
                <a:spcPct val="150000"/>
              </a:lnSpc>
              <a:buNone/>
            </a:pPr>
            <a:r>
              <a:rPr lang="en-US" sz="1500" dirty="0">
                <a:latin typeface="Times New Roman" panose="02020603050405020304" pitchFamily="18" charset="0"/>
                <a:cs typeface="Times New Roman" panose="02020603050405020304" pitchFamily="18" charset="0"/>
              </a:rPr>
              <a:t>Now collect the elements from the buckets: 1, 3, 23, 45, 46, 56, 73, 89</a:t>
            </a:r>
          </a:p>
          <a:p>
            <a:pPr marL="0" indent="0">
              <a:lnSpc>
                <a:spcPct val="150000"/>
              </a:lnSpc>
              <a:buNone/>
            </a:pPr>
            <a:endParaRPr lang="en-US" sz="17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87</a:t>
            </a:fld>
            <a:endParaRPr lang="en-IN"/>
          </a:p>
        </p:txBody>
      </p:sp>
      <p:graphicFrame>
        <p:nvGraphicFramePr>
          <p:cNvPr id="7" name="Table 7">
            <a:extLst>
              <a:ext uri="{FF2B5EF4-FFF2-40B4-BE49-F238E27FC236}">
                <a16:creationId xmlns:a16="http://schemas.microsoft.com/office/drawing/2014/main" id="{334E0CF4-54F7-4353-B20A-045FA0FB3873}"/>
              </a:ext>
            </a:extLst>
          </p:cNvPr>
          <p:cNvGraphicFramePr>
            <a:graphicFrameLocks noGrp="1"/>
          </p:cNvGraphicFramePr>
          <p:nvPr>
            <p:extLst>
              <p:ext uri="{D42A27DB-BD31-4B8C-83A1-F6EECF244321}">
                <p14:modId xmlns:p14="http://schemas.microsoft.com/office/powerpoint/2010/main" val="4224854549"/>
              </p:ext>
            </p:extLst>
          </p:nvPr>
        </p:nvGraphicFramePr>
        <p:xfrm>
          <a:off x="651588" y="1945640"/>
          <a:ext cx="4064001" cy="1483360"/>
        </p:xfrm>
        <a:graphic>
          <a:graphicData uri="http://schemas.openxmlformats.org/drawingml/2006/table">
            <a:tbl>
              <a:tblPr firstRow="1" bandRow="1">
                <a:tableStyleId>{5C22544A-7EE6-4342-B048-85BDC9FD1C3A}</a:tableStyleId>
              </a:tblPr>
              <a:tblGrid>
                <a:gridCol w="897294">
                  <a:extLst>
                    <a:ext uri="{9D8B030D-6E8A-4147-A177-3AD203B41FA5}">
                      <a16:colId xmlns:a16="http://schemas.microsoft.com/office/drawing/2014/main" val="2414074597"/>
                    </a:ext>
                  </a:extLst>
                </a:gridCol>
                <a:gridCol w="1110343">
                  <a:extLst>
                    <a:ext uri="{9D8B030D-6E8A-4147-A177-3AD203B41FA5}">
                      <a16:colId xmlns:a16="http://schemas.microsoft.com/office/drawing/2014/main" val="672218702"/>
                    </a:ext>
                  </a:extLst>
                </a:gridCol>
                <a:gridCol w="970383">
                  <a:extLst>
                    <a:ext uri="{9D8B030D-6E8A-4147-A177-3AD203B41FA5}">
                      <a16:colId xmlns:a16="http://schemas.microsoft.com/office/drawing/2014/main" val="3980363752"/>
                    </a:ext>
                  </a:extLst>
                </a:gridCol>
                <a:gridCol w="1085981">
                  <a:extLst>
                    <a:ext uri="{9D8B030D-6E8A-4147-A177-3AD203B41FA5}">
                      <a16:colId xmlns:a16="http://schemas.microsoft.com/office/drawing/2014/main" val="3967967360"/>
                    </a:ext>
                  </a:extLst>
                </a:gridCol>
              </a:tblGrid>
              <a:tr h="370840">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Bucket-1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Bucket-2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Bucket-3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Bucket-4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7810380"/>
                  </a:ext>
                </a:extLst>
              </a:tr>
              <a:tr h="370840">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6264235"/>
                  </a:ext>
                </a:extLst>
              </a:tr>
              <a:tr h="370840">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5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6833568"/>
                  </a:ext>
                </a:extLst>
              </a:tr>
              <a:tr h="370840">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5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5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5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99989"/>
                  </a:ext>
                </a:extLst>
              </a:tr>
            </a:tbl>
          </a:graphicData>
        </a:graphic>
      </p:graphicFrame>
      <p:graphicFrame>
        <p:nvGraphicFramePr>
          <p:cNvPr id="6" name="Table 7">
            <a:extLst>
              <a:ext uri="{FF2B5EF4-FFF2-40B4-BE49-F238E27FC236}">
                <a16:creationId xmlns:a16="http://schemas.microsoft.com/office/drawing/2014/main" id="{90899E6B-D4FF-4A30-915B-55AC228F1118}"/>
              </a:ext>
            </a:extLst>
          </p:cNvPr>
          <p:cNvGraphicFramePr>
            <a:graphicFrameLocks noGrp="1"/>
          </p:cNvGraphicFramePr>
          <p:nvPr>
            <p:extLst>
              <p:ext uri="{D42A27DB-BD31-4B8C-83A1-F6EECF244321}">
                <p14:modId xmlns:p14="http://schemas.microsoft.com/office/powerpoint/2010/main" val="3430759144"/>
              </p:ext>
            </p:extLst>
          </p:nvPr>
        </p:nvGraphicFramePr>
        <p:xfrm>
          <a:off x="651587" y="4131310"/>
          <a:ext cx="4064001" cy="1483360"/>
        </p:xfrm>
        <a:graphic>
          <a:graphicData uri="http://schemas.openxmlformats.org/drawingml/2006/table">
            <a:tbl>
              <a:tblPr firstRow="1" bandRow="1">
                <a:tableStyleId>{5C22544A-7EE6-4342-B048-85BDC9FD1C3A}</a:tableStyleId>
              </a:tblPr>
              <a:tblGrid>
                <a:gridCol w="897294">
                  <a:extLst>
                    <a:ext uri="{9D8B030D-6E8A-4147-A177-3AD203B41FA5}">
                      <a16:colId xmlns:a16="http://schemas.microsoft.com/office/drawing/2014/main" val="2414074597"/>
                    </a:ext>
                  </a:extLst>
                </a:gridCol>
                <a:gridCol w="1110343">
                  <a:extLst>
                    <a:ext uri="{9D8B030D-6E8A-4147-A177-3AD203B41FA5}">
                      <a16:colId xmlns:a16="http://schemas.microsoft.com/office/drawing/2014/main" val="672218702"/>
                    </a:ext>
                  </a:extLst>
                </a:gridCol>
                <a:gridCol w="970383">
                  <a:extLst>
                    <a:ext uri="{9D8B030D-6E8A-4147-A177-3AD203B41FA5}">
                      <a16:colId xmlns:a16="http://schemas.microsoft.com/office/drawing/2014/main" val="3980363752"/>
                    </a:ext>
                  </a:extLst>
                </a:gridCol>
                <a:gridCol w="1085981">
                  <a:extLst>
                    <a:ext uri="{9D8B030D-6E8A-4147-A177-3AD203B41FA5}">
                      <a16:colId xmlns:a16="http://schemas.microsoft.com/office/drawing/2014/main" val="3967967360"/>
                    </a:ext>
                  </a:extLst>
                </a:gridCol>
              </a:tblGrid>
              <a:tr h="370840">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Bucket-1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Bucket-2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Bucket-3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Bucket-4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7810380"/>
                  </a:ext>
                </a:extLst>
              </a:tr>
              <a:tr h="370840">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6264235"/>
                  </a:ext>
                </a:extLst>
              </a:tr>
              <a:tr h="370840">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    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5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6833568"/>
                  </a:ext>
                </a:extLst>
              </a:tr>
              <a:tr h="370840">
                <a:tc>
                  <a:txBody>
                    <a:bodyPr/>
                    <a:lstStyle/>
                    <a:p>
                      <a:r>
                        <a:rPr lang="en-IN" sz="1500" b="0" dirty="0">
                          <a:solidFill>
                            <a:sysClr val="windowText" lastClr="000000"/>
                          </a:solidFill>
                          <a:latin typeface="Times New Roman" panose="02020603050405020304" pitchFamily="18" charset="0"/>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5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5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5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99989"/>
                  </a:ext>
                </a:extLst>
              </a:tr>
            </a:tbl>
          </a:graphicData>
        </a:graphic>
      </p:graphicFrame>
    </p:spTree>
    <p:extLst>
      <p:ext uri="{BB962C8B-B14F-4D97-AF65-F5344CB8AC3E}">
        <p14:creationId xmlns:p14="http://schemas.microsoft.com/office/powerpoint/2010/main" val="88643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522514" y="95154"/>
            <a:ext cx="11374016"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Bucket Sort (Pseudo code)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lnSpcReduction="10000"/>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#define B 100</a:t>
            </a:r>
          </a:p>
          <a:p>
            <a:pPr marL="0" indent="0">
              <a:lnSpc>
                <a:spcPct val="100000"/>
              </a:lnSpc>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Bucket_Sort</a:t>
            </a:r>
            <a:r>
              <a:rPr lang="en-US" sz="2000" dirty="0">
                <a:latin typeface="Times New Roman" panose="02020603050405020304" pitchFamily="18" charset="0"/>
                <a:cs typeface="Times New Roman" panose="02020603050405020304" pitchFamily="18" charset="0"/>
              </a:rPr>
              <a:t>(int A[], int n, int p) </a:t>
            </a:r>
          </a:p>
          <a:p>
            <a:pPr marL="0" indent="0">
              <a:lnSpc>
                <a:spcPct val="100000"/>
              </a:lnSpc>
              <a:buNone/>
            </a:pPr>
            <a:r>
              <a:rPr lang="en-US" sz="1800" dirty="0">
                <a:solidFill>
                  <a:srgbClr val="FF0000"/>
                </a:solidFill>
                <a:latin typeface="Times New Roman" panose="02020603050405020304" pitchFamily="18" charset="0"/>
                <a:cs typeface="Times New Roman" panose="02020603050405020304" pitchFamily="18" charset="0"/>
              </a:rPr>
              <a:t>//n is the number of elements, p is the maximum allowed element (For example if our input range is 1 to 100 then p is 100</a:t>
            </a:r>
          </a:p>
          <a:p>
            <a:pPr marL="0" indent="0">
              <a:lnSpc>
                <a:spcPct val="100000"/>
              </a:lnSpc>
              <a:buNone/>
            </a:pPr>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j, k; </a:t>
            </a:r>
          </a:p>
          <a:p>
            <a:pPr marL="0" indent="0">
              <a:lnSpc>
                <a:spcPct val="100000"/>
              </a:lnSpc>
              <a:buNone/>
            </a:pPr>
            <a:r>
              <a:rPr lang="en-US" sz="2000" dirty="0">
                <a:latin typeface="Times New Roman" panose="02020603050405020304" pitchFamily="18" charset="0"/>
                <a:cs typeface="Times New Roman" panose="02020603050405020304" pitchFamily="18" charset="0"/>
              </a:rPr>
              <a:t>    int buckets[B]; </a:t>
            </a:r>
          </a:p>
          <a:p>
            <a:pPr marL="0" indent="0">
              <a:lnSpc>
                <a:spcPct val="100000"/>
              </a:lnSpc>
              <a:buNone/>
            </a:pPr>
            <a:r>
              <a:rPr lang="en-US" sz="2000" dirty="0">
                <a:latin typeface="Times New Roman" panose="02020603050405020304" pitchFamily="18" charset="0"/>
                <a:cs typeface="Times New Roman" panose="02020603050405020304" pitchFamily="18" charset="0"/>
              </a:rPr>
              <a:t>    for(j=0; j&lt; n; j++)    </a:t>
            </a:r>
          </a:p>
          <a:p>
            <a:pPr marL="0" indent="0">
              <a:lnSpc>
                <a:spcPct val="100000"/>
              </a:lnSpc>
              <a:buNone/>
            </a:pPr>
            <a:r>
              <a:rPr lang="en-US" sz="2000" dirty="0">
                <a:latin typeface="Times New Roman" panose="02020603050405020304" pitchFamily="18" charset="0"/>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Insert(A[</a:t>
            </a:r>
            <a:r>
              <a:rPr lang="en-US" sz="2000" b="1" i="1" dirty="0" err="1">
                <a:latin typeface="Times New Roman" panose="02020603050405020304" pitchFamily="18" charset="0"/>
                <a:cs typeface="Times New Roman" panose="02020603050405020304" pitchFamily="18" charset="0"/>
              </a:rPr>
              <a:t>i</a:t>
            </a:r>
            <a:r>
              <a:rPr lang="en-US" sz="2000" b="1" i="1" dirty="0">
                <a:latin typeface="Times New Roman" panose="02020603050405020304" pitchFamily="18" charset="0"/>
                <a:cs typeface="Times New Roman" panose="02020603050405020304" pitchFamily="18" charset="0"/>
              </a:rPr>
              <a:t>], buckets[A[</a:t>
            </a:r>
            <a:r>
              <a:rPr lang="en-US" sz="2000" b="1" i="1" dirty="0" err="1">
                <a:latin typeface="Times New Roman" panose="02020603050405020304" pitchFamily="18" charset="0"/>
                <a:cs typeface="Times New Roman" panose="02020603050405020304" pitchFamily="18" charset="0"/>
              </a:rPr>
              <a:t>i</a:t>
            </a:r>
            <a:r>
              <a:rPr lang="en-US" sz="2000" b="1" i="1" dirty="0">
                <a:latin typeface="Times New Roman" panose="02020603050405020304" pitchFamily="18" charset="0"/>
                <a:cs typeface="Times New Roman" panose="02020603050405020304" pitchFamily="18" charset="0"/>
              </a:rPr>
              <a:t>]/(p/B)]);</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 Insert the element A[</a:t>
            </a:r>
            <a:r>
              <a:rPr lang="en-US" sz="2000" i="1" dirty="0" err="1">
                <a:solidFill>
                  <a:srgbClr val="FF0000"/>
                </a:solidFill>
                <a:latin typeface="Times New Roman" panose="02020603050405020304" pitchFamily="18" charset="0"/>
                <a:cs typeface="Times New Roman" panose="02020603050405020304" pitchFamily="18" charset="0"/>
              </a:rPr>
              <a:t>i</a:t>
            </a:r>
            <a:r>
              <a:rPr lang="en-US" sz="2000" i="1" dirty="0">
                <a:solidFill>
                  <a:srgbClr val="FF0000"/>
                </a:solidFill>
                <a:latin typeface="Times New Roman" panose="02020603050405020304" pitchFamily="18" charset="0"/>
                <a:cs typeface="Times New Roman" panose="02020603050405020304" pitchFamily="18" charset="0"/>
              </a:rPr>
              <a:t>] in the bucket A[</a:t>
            </a:r>
            <a:r>
              <a:rPr lang="en-US" sz="2000" i="1" dirty="0" err="1">
                <a:solidFill>
                  <a:srgbClr val="FF0000"/>
                </a:solidFill>
                <a:latin typeface="Times New Roman" panose="02020603050405020304" pitchFamily="18" charset="0"/>
                <a:cs typeface="Times New Roman" panose="02020603050405020304" pitchFamily="18" charset="0"/>
              </a:rPr>
              <a:t>i</a:t>
            </a:r>
            <a:r>
              <a:rPr lang="en-US" sz="2000" i="1" dirty="0">
                <a:solidFill>
                  <a:srgbClr val="FF0000"/>
                </a:solidFill>
                <a:latin typeface="Times New Roman" panose="02020603050405020304" pitchFamily="18" charset="0"/>
                <a:cs typeface="Times New Roman" panose="02020603050405020304" pitchFamily="18" charset="0"/>
              </a:rPr>
              <a:t>]/(p/B)</a:t>
            </a:r>
          </a:p>
          <a:p>
            <a:pPr marL="0" indent="0">
              <a:lnSpc>
                <a:spcPct val="100000"/>
              </a:lnSpc>
              <a:buNone/>
            </a:pPr>
            <a:r>
              <a:rPr lang="en-US" sz="2000" dirty="0">
                <a:latin typeface="Times New Roman" panose="02020603050405020304" pitchFamily="18" charset="0"/>
                <a:cs typeface="Times New Roman" panose="02020603050405020304" pitchFamily="18" charset="0"/>
              </a:rPr>
              <a:t>     for(j=0; j&lt;B; j++)</a:t>
            </a:r>
          </a:p>
          <a:p>
            <a:pPr marL="0" indent="0">
              <a:lnSpc>
                <a:spcPct val="100000"/>
              </a:lnSpc>
              <a:buNone/>
            </a:pPr>
            <a:r>
              <a:rPr lang="en-US" sz="2000" b="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Sort(B[j]);</a:t>
            </a:r>
            <a:r>
              <a:rPr lang="en-US" sz="2000" i="1" dirty="0">
                <a:latin typeface="Times New Roman" panose="02020603050405020304" pitchFamily="18" charset="0"/>
                <a:cs typeface="Times New Roman" panose="02020603050405020304" pitchFamily="18" charset="0"/>
              </a:rPr>
              <a:t> // </a:t>
            </a:r>
            <a:r>
              <a:rPr lang="en-US" sz="2000" i="1" dirty="0">
                <a:solidFill>
                  <a:srgbClr val="FF0000"/>
                </a:solidFill>
                <a:latin typeface="Times New Roman" panose="02020603050405020304" pitchFamily="18" charset="0"/>
                <a:cs typeface="Times New Roman" panose="02020603050405020304" pitchFamily="18" charset="0"/>
              </a:rPr>
              <a:t>Sort the elements in bucket j</a:t>
            </a:r>
          </a:p>
          <a:p>
            <a:pPr marL="0" indent="0">
              <a:lnSpc>
                <a:spcPct val="100000"/>
              </a:lnSpc>
              <a:buNone/>
            </a:pPr>
            <a:r>
              <a:rPr lang="en-US" sz="2000" dirty="0">
                <a:latin typeface="Times New Roman" panose="02020603050405020304" pitchFamily="18" charset="0"/>
                <a:cs typeface="Times New Roman" panose="02020603050405020304" pitchFamily="18" charset="0"/>
              </a:rPr>
              <a:t>     k=0;</a:t>
            </a:r>
          </a:p>
          <a:p>
            <a:pPr marL="0" indent="0">
              <a:lnSpc>
                <a:spcPct val="100000"/>
              </a:lnSpc>
              <a:buNone/>
            </a:pPr>
            <a:r>
              <a:rPr lang="en-US" sz="2000" dirty="0">
                <a:latin typeface="Times New Roman" panose="02020603050405020304" pitchFamily="18" charset="0"/>
                <a:cs typeface="Times New Roman" panose="02020603050405020304" pitchFamily="18" charset="0"/>
              </a:rPr>
              <a:t>     for(j=0; j&lt;B; j++)</a:t>
            </a:r>
          </a:p>
          <a:p>
            <a:pPr marL="0" indent="0">
              <a:lnSpc>
                <a:spcPct val="100000"/>
              </a:lnSpc>
              <a:buNone/>
            </a:pPr>
            <a:r>
              <a:rPr lang="en-US" sz="2000" dirty="0">
                <a:latin typeface="Times New Roman" panose="02020603050405020304" pitchFamily="18" charset="0"/>
                <a:cs typeface="Times New Roman" panose="02020603050405020304" pitchFamily="18" charset="0"/>
              </a:rPr>
              <a:t>         k = </a:t>
            </a:r>
            <a:r>
              <a:rPr lang="en-US" sz="2000" b="1" i="1" dirty="0">
                <a:latin typeface="Times New Roman" panose="02020603050405020304" pitchFamily="18" charset="0"/>
                <a:cs typeface="Times New Roman" panose="02020603050405020304" pitchFamily="18" charset="0"/>
              </a:rPr>
              <a:t>Concatenate(A, k, B[j], k);</a:t>
            </a:r>
            <a:r>
              <a:rPr lang="en-US" sz="2000" b="1" dirty="0">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//k is the number of elements in A, after concatenating the first bucket </a:t>
            </a:r>
          </a:p>
          <a:p>
            <a:pPr marL="0" indent="0">
              <a:lnSpc>
                <a:spcPct val="100000"/>
              </a:lnSpc>
              <a:buNone/>
            </a:pPr>
            <a:r>
              <a:rPr lang="en-US" sz="2000" i="1" dirty="0">
                <a:solidFill>
                  <a:srgbClr val="FF0000"/>
                </a:solidFill>
                <a:latin typeface="Times New Roman" panose="02020603050405020304" pitchFamily="18" charset="0"/>
                <a:cs typeface="Times New Roman" panose="02020603050405020304" pitchFamily="18" charset="0"/>
              </a:rPr>
              <a:t>                                                        //elements to array A k is updated with the number of elements in Bucket j      </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88</a:t>
            </a:fld>
            <a:endParaRPr lang="en-IN"/>
          </a:p>
        </p:txBody>
      </p:sp>
    </p:spTree>
    <p:extLst>
      <p:ext uri="{BB962C8B-B14F-4D97-AF65-F5344CB8AC3E}">
        <p14:creationId xmlns:p14="http://schemas.microsoft.com/office/powerpoint/2010/main" val="57203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down)">
                                      <p:cBhvr>
                                        <p:cTn id="45" dur="500"/>
                                        <p:tgtEl>
                                          <p:spTgt spid="3">
                                            <p:txEl>
                                              <p:pRg st="10" end="1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wipe(down)">
                                      <p:cBhvr>
                                        <p:cTn id="48" dur="500"/>
                                        <p:tgtEl>
                                          <p:spTgt spid="3">
                                            <p:txEl>
                                              <p:pRg st="11" end="1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wipe(down)">
                                      <p:cBhvr>
                                        <p:cTn id="51" dur="500"/>
                                        <p:tgtEl>
                                          <p:spTgt spid="3">
                                            <p:txEl>
                                              <p:pRg st="12" end="1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wipe(down)">
                                      <p:cBhvr>
                                        <p:cTn id="5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Bucket Sort Complexity</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Best Case and average case</a:t>
            </a:r>
          </a:p>
          <a:p>
            <a:pPr marL="0" indent="0">
              <a:buNone/>
            </a:pPr>
            <a:r>
              <a:rPr lang="en-IN" sz="2400" dirty="0">
                <a:latin typeface="Times New Roman" panose="02020603050405020304" pitchFamily="18" charset="0"/>
                <a:cs typeface="Times New Roman" panose="02020603050405020304" pitchFamily="18" charset="0"/>
              </a:rPr>
              <a:t>If the elements in buckets are already sorted and we used insertion sort or elements are distributed evenly</a:t>
            </a:r>
          </a:p>
          <a:p>
            <a:pPr marL="0" indent="0">
              <a:buNone/>
            </a:pPr>
            <a:r>
              <a:rPr lang="en-IN" sz="2400" dirty="0">
                <a:latin typeface="Times New Roman" panose="02020603050405020304" pitchFamily="18" charset="0"/>
                <a:cs typeface="Times New Roman" panose="02020603050405020304" pitchFamily="18" charset="0"/>
              </a:rPr>
              <a:t>   T(n) = O(n)  //if n &gt;&gt; k, where k is the number of buckets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Worst case</a:t>
            </a:r>
          </a:p>
          <a:p>
            <a:pPr marL="0" indent="0">
              <a:buNone/>
            </a:pPr>
            <a:r>
              <a:rPr lang="en-IN" sz="2400" dirty="0">
                <a:latin typeface="Times New Roman" panose="02020603050405020304" pitchFamily="18" charset="0"/>
                <a:cs typeface="Times New Roman" panose="02020603050405020304" pitchFamily="18" charset="0"/>
              </a:rPr>
              <a:t> If most of the elements are fall in fewer buckets and elements are already in the sorted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reverse order and we used insertion sort</a:t>
            </a:r>
          </a:p>
          <a:p>
            <a:pPr marL="0" indent="0">
              <a:buNone/>
            </a:pPr>
            <a:r>
              <a:rPr lang="en-IN" sz="2400" dirty="0">
                <a:latin typeface="Times New Roman" panose="02020603050405020304" pitchFamily="18" charset="0"/>
                <a:cs typeface="Times New Roman" panose="02020603050405020304" pitchFamily="18" charset="0"/>
              </a:rPr>
              <a:t>     T(n) = O(n</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Space Complexity</a:t>
            </a:r>
          </a:p>
          <a:p>
            <a:pPr marL="0" indent="0">
              <a:buNone/>
            </a:pPr>
            <a:r>
              <a:rPr lang="en-IN" sz="2400" dirty="0">
                <a:latin typeface="Times New Roman" panose="02020603050405020304" pitchFamily="18" charset="0"/>
                <a:cs typeface="Times New Roman" panose="02020603050405020304" pitchFamily="18" charset="0"/>
              </a:rPr>
              <a:t>    T(n)  = O(</a:t>
            </a:r>
            <a:r>
              <a:rPr lang="en-IN" sz="2400" dirty="0" err="1">
                <a:latin typeface="Times New Roman" panose="02020603050405020304" pitchFamily="18" charset="0"/>
                <a:cs typeface="Times New Roman" panose="02020603050405020304" pitchFamily="18" charset="0"/>
              </a:rPr>
              <a:t>nk</a:t>
            </a:r>
            <a:r>
              <a:rPr lang="en-IN" sz="24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89</a:t>
            </a:fld>
            <a:endParaRPr lang="en-IN"/>
          </a:p>
        </p:txBody>
      </p:sp>
    </p:spTree>
    <p:extLst>
      <p:ext uri="{BB962C8B-B14F-4D97-AF65-F5344CB8AC3E}">
        <p14:creationId xmlns:p14="http://schemas.microsoft.com/office/powerpoint/2010/main" val="11899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down)">
                                      <p:cBhvr>
                                        <p:cTn id="29" dur="500"/>
                                        <p:tgtEl>
                                          <p:spTgt spid="3">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9965" y="752781"/>
            <a:ext cx="554543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List of elements </a:t>
            </a:r>
            <a:r>
              <a:rPr lang="en-US" b="1" i="1" dirty="0">
                <a:latin typeface="Times New Roman" panose="02020603050405020304" pitchFamily="18" charset="0"/>
                <a:cs typeface="Times New Roman" panose="02020603050405020304" pitchFamily="18" charset="0"/>
              </a:rPr>
              <a:t>A []  ={ 56, 20, 40, 55, 32, 12, 50, 99 }</a:t>
            </a:r>
          </a:p>
          <a:p>
            <a:r>
              <a:rPr lang="en-US" b="1"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 12</a:t>
            </a:r>
          </a:p>
        </p:txBody>
      </p:sp>
      <p:graphicFrame>
        <p:nvGraphicFramePr>
          <p:cNvPr id="6" name="Table 5"/>
          <p:cNvGraphicFramePr>
            <a:graphicFrameLocks noGrp="1"/>
          </p:cNvGraphicFramePr>
          <p:nvPr>
            <p:extLst>
              <p:ext uri="{D42A27DB-BD31-4B8C-83A1-F6EECF244321}">
                <p14:modId xmlns:p14="http://schemas.microsoft.com/office/powerpoint/2010/main" val="367894205"/>
              </p:ext>
            </p:extLst>
          </p:nvPr>
        </p:nvGraphicFramePr>
        <p:xfrm>
          <a:off x="523744" y="981619"/>
          <a:ext cx="5288916" cy="741680"/>
        </p:xfrm>
        <a:graphic>
          <a:graphicData uri="http://schemas.openxmlformats.org/drawingml/2006/table">
            <a:tbl>
              <a:tblPr firstRow="1" bandRow="1">
                <a:tableStyleId>{5940675A-B579-460E-94D1-54222C63F5DA}</a:tableStyleId>
              </a:tblPr>
              <a:tblGrid>
                <a:gridCol w="595630">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648018">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648018">
                  <a:extLst>
                    <a:ext uri="{9D8B030D-6E8A-4147-A177-3AD203B41FA5}">
                      <a16:colId xmlns:a16="http://schemas.microsoft.com/office/drawing/2014/main" val="20005"/>
                    </a:ext>
                  </a:extLst>
                </a:gridCol>
                <a:gridCol w="700405">
                  <a:extLst>
                    <a:ext uri="{9D8B030D-6E8A-4147-A177-3AD203B41FA5}">
                      <a16:colId xmlns:a16="http://schemas.microsoft.com/office/drawing/2014/main" val="20006"/>
                    </a:ext>
                  </a:extLst>
                </a:gridCol>
                <a:gridCol w="700405">
                  <a:extLst>
                    <a:ext uri="{9D8B030D-6E8A-4147-A177-3AD203B41FA5}">
                      <a16:colId xmlns:a16="http://schemas.microsoft.com/office/drawing/2014/main" val="20007"/>
                    </a:ext>
                  </a:extLst>
                </a:gridCol>
              </a:tblGrid>
              <a:tr h="370840">
                <a:tc>
                  <a:txBody>
                    <a:bodyPr/>
                    <a:lstStyle/>
                    <a:p>
                      <a:r>
                        <a:rPr lang="en-US" dirty="0"/>
                        <a:t>56</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55</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8" name="Down Arrow 7"/>
          <p:cNvSpPr/>
          <p:nvPr/>
        </p:nvSpPr>
        <p:spPr>
          <a:xfrm>
            <a:off x="639439" y="580010"/>
            <a:ext cx="218940" cy="309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4116437954"/>
              </p:ext>
            </p:extLst>
          </p:nvPr>
        </p:nvGraphicFramePr>
        <p:xfrm>
          <a:off x="631064" y="3168420"/>
          <a:ext cx="5288916" cy="741680"/>
        </p:xfrm>
        <a:graphic>
          <a:graphicData uri="http://schemas.openxmlformats.org/drawingml/2006/table">
            <a:tbl>
              <a:tblPr firstRow="1" bandRow="1">
                <a:tableStyleId>{5940675A-B579-460E-94D1-54222C63F5DA}</a:tableStyleId>
              </a:tblPr>
              <a:tblGrid>
                <a:gridCol w="595630">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648018">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648018">
                  <a:extLst>
                    <a:ext uri="{9D8B030D-6E8A-4147-A177-3AD203B41FA5}">
                      <a16:colId xmlns:a16="http://schemas.microsoft.com/office/drawing/2014/main" val="20005"/>
                    </a:ext>
                  </a:extLst>
                </a:gridCol>
                <a:gridCol w="700405">
                  <a:extLst>
                    <a:ext uri="{9D8B030D-6E8A-4147-A177-3AD203B41FA5}">
                      <a16:colId xmlns:a16="http://schemas.microsoft.com/office/drawing/2014/main" val="20006"/>
                    </a:ext>
                  </a:extLst>
                </a:gridCol>
                <a:gridCol w="700405">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56</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40</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55</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0" name="Curved Down Arrow 9"/>
          <p:cNvSpPr/>
          <p:nvPr/>
        </p:nvSpPr>
        <p:spPr>
          <a:xfrm>
            <a:off x="759854" y="2833352"/>
            <a:ext cx="798490" cy="2704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4140536042"/>
              </p:ext>
            </p:extLst>
          </p:nvPr>
        </p:nvGraphicFramePr>
        <p:xfrm>
          <a:off x="616038" y="4556734"/>
          <a:ext cx="5288916" cy="741680"/>
        </p:xfrm>
        <a:graphic>
          <a:graphicData uri="http://schemas.openxmlformats.org/drawingml/2006/table">
            <a:tbl>
              <a:tblPr firstRow="1" bandRow="1">
                <a:tableStyleId>{5940675A-B579-460E-94D1-54222C63F5DA}</a:tableStyleId>
              </a:tblPr>
              <a:tblGrid>
                <a:gridCol w="595630">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648018">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648018">
                  <a:extLst>
                    <a:ext uri="{9D8B030D-6E8A-4147-A177-3AD203B41FA5}">
                      <a16:colId xmlns:a16="http://schemas.microsoft.com/office/drawing/2014/main" val="20005"/>
                    </a:ext>
                  </a:extLst>
                </a:gridCol>
                <a:gridCol w="700405">
                  <a:extLst>
                    <a:ext uri="{9D8B030D-6E8A-4147-A177-3AD203B41FA5}">
                      <a16:colId xmlns:a16="http://schemas.microsoft.com/office/drawing/2014/main" val="20006"/>
                    </a:ext>
                  </a:extLst>
                </a:gridCol>
                <a:gridCol w="700405">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56</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55</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3" name="Curved Down Arrow 12"/>
          <p:cNvSpPr/>
          <p:nvPr/>
        </p:nvSpPr>
        <p:spPr>
          <a:xfrm>
            <a:off x="744828" y="4221666"/>
            <a:ext cx="798490" cy="2704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583446401"/>
              </p:ext>
            </p:extLst>
          </p:nvPr>
        </p:nvGraphicFramePr>
        <p:xfrm>
          <a:off x="628918" y="5874148"/>
          <a:ext cx="5288916" cy="741680"/>
        </p:xfrm>
        <a:graphic>
          <a:graphicData uri="http://schemas.openxmlformats.org/drawingml/2006/table">
            <a:tbl>
              <a:tblPr firstRow="1" bandRow="1">
                <a:tableStyleId>{5940675A-B579-460E-94D1-54222C63F5DA}</a:tableStyleId>
              </a:tblPr>
              <a:tblGrid>
                <a:gridCol w="595630">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648018">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648018">
                  <a:extLst>
                    <a:ext uri="{9D8B030D-6E8A-4147-A177-3AD203B41FA5}">
                      <a16:colId xmlns:a16="http://schemas.microsoft.com/office/drawing/2014/main" val="20005"/>
                    </a:ext>
                  </a:extLst>
                </a:gridCol>
                <a:gridCol w="700405">
                  <a:extLst>
                    <a:ext uri="{9D8B030D-6E8A-4147-A177-3AD203B41FA5}">
                      <a16:colId xmlns:a16="http://schemas.microsoft.com/office/drawing/2014/main" val="20006"/>
                    </a:ext>
                  </a:extLst>
                </a:gridCol>
                <a:gridCol w="700405">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56</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55</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6" name="Curved Down Arrow 15"/>
          <p:cNvSpPr/>
          <p:nvPr/>
        </p:nvSpPr>
        <p:spPr>
          <a:xfrm>
            <a:off x="744828" y="5609980"/>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Down Arrow 16"/>
          <p:cNvSpPr/>
          <p:nvPr/>
        </p:nvSpPr>
        <p:spPr>
          <a:xfrm>
            <a:off x="1556198" y="4221666"/>
            <a:ext cx="665410" cy="2704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a:off x="1627028" y="2833352"/>
            <a:ext cx="665410" cy="2704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2292438" y="4221666"/>
            <a:ext cx="665410" cy="2704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Down Arrow 19"/>
          <p:cNvSpPr/>
          <p:nvPr/>
        </p:nvSpPr>
        <p:spPr>
          <a:xfrm>
            <a:off x="1543318" y="5609980"/>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a:off x="2230188" y="5609979"/>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p:cNvSpPr/>
          <p:nvPr/>
        </p:nvSpPr>
        <p:spPr>
          <a:xfrm>
            <a:off x="2951403" y="5597035"/>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4" name="Table 23"/>
          <p:cNvGraphicFramePr>
            <a:graphicFrameLocks noGrp="1"/>
          </p:cNvGraphicFramePr>
          <p:nvPr>
            <p:extLst>
              <p:ext uri="{D42A27DB-BD31-4B8C-83A1-F6EECF244321}">
                <p14:modId xmlns:p14="http://schemas.microsoft.com/office/powerpoint/2010/main" val="2891394743"/>
              </p:ext>
            </p:extLst>
          </p:nvPr>
        </p:nvGraphicFramePr>
        <p:xfrm>
          <a:off x="6448022" y="2427412"/>
          <a:ext cx="5288916" cy="741680"/>
        </p:xfrm>
        <a:graphic>
          <a:graphicData uri="http://schemas.openxmlformats.org/drawingml/2006/table">
            <a:tbl>
              <a:tblPr firstRow="1" bandRow="1">
                <a:tableStyleId>{5940675A-B579-460E-94D1-54222C63F5DA}</a:tableStyleId>
              </a:tblPr>
              <a:tblGrid>
                <a:gridCol w="595630">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648018">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648018">
                  <a:extLst>
                    <a:ext uri="{9D8B030D-6E8A-4147-A177-3AD203B41FA5}">
                      <a16:colId xmlns:a16="http://schemas.microsoft.com/office/drawing/2014/main" val="20005"/>
                    </a:ext>
                  </a:extLst>
                </a:gridCol>
                <a:gridCol w="700405">
                  <a:extLst>
                    <a:ext uri="{9D8B030D-6E8A-4147-A177-3AD203B41FA5}">
                      <a16:colId xmlns:a16="http://schemas.microsoft.com/office/drawing/2014/main" val="20006"/>
                    </a:ext>
                  </a:extLst>
                </a:gridCol>
                <a:gridCol w="700405">
                  <a:extLst>
                    <a:ext uri="{9D8B030D-6E8A-4147-A177-3AD203B41FA5}">
                      <a16:colId xmlns:a16="http://schemas.microsoft.com/office/drawing/2014/main" val="20007"/>
                    </a:ext>
                  </a:extLst>
                </a:gridCol>
              </a:tblGrid>
              <a:tr h="370840">
                <a:tc>
                  <a:txBody>
                    <a:bodyPr/>
                    <a:lstStyle/>
                    <a:p>
                      <a:pPr marL="0" algn="l" defTabSz="914400" rtl="0" eaLnBrk="1" latinLnBrk="0" hangingPunct="1"/>
                      <a:r>
                        <a:rPr lang="en-US" sz="1800" kern="1200" dirty="0">
                          <a:solidFill>
                            <a:schemeClr val="tx1"/>
                          </a:solidFill>
                          <a:latin typeface="+mn-lt"/>
                          <a:ea typeface="+mn-ea"/>
                          <a:cs typeface="+mn-cs"/>
                        </a:rPr>
                        <a:t>56</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55</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12</a:t>
                      </a:r>
                    </a:p>
                  </a:txBody>
                  <a:tcPr>
                    <a:lnB w="12700" cap="flat" cmpd="sng" algn="ctr">
                      <a:solidFill>
                        <a:schemeClr val="tx1"/>
                      </a:solidFill>
                      <a:prstDash val="solid"/>
                      <a:round/>
                      <a:headEnd type="none" w="med" len="med"/>
                      <a:tailEnd type="none" w="med" len="med"/>
                    </a:lnB>
                    <a:solidFill>
                      <a:schemeClr val="accent3"/>
                    </a:solidFill>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Curved Down Arrow 24"/>
          <p:cNvSpPr/>
          <p:nvPr/>
        </p:nvSpPr>
        <p:spPr>
          <a:xfrm>
            <a:off x="6563932" y="2163244"/>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p:cNvSpPr/>
          <p:nvPr/>
        </p:nvSpPr>
        <p:spPr>
          <a:xfrm>
            <a:off x="7362422" y="2163244"/>
            <a:ext cx="631065" cy="2329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Down Arrow 26"/>
          <p:cNvSpPr/>
          <p:nvPr/>
        </p:nvSpPr>
        <p:spPr>
          <a:xfrm>
            <a:off x="8049292" y="2163243"/>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Down Arrow 27"/>
          <p:cNvSpPr/>
          <p:nvPr/>
        </p:nvSpPr>
        <p:spPr>
          <a:xfrm>
            <a:off x="8770507" y="2150299"/>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Down Arrow 29"/>
          <p:cNvSpPr/>
          <p:nvPr/>
        </p:nvSpPr>
        <p:spPr>
          <a:xfrm>
            <a:off x="9491722" y="2118276"/>
            <a:ext cx="727660" cy="245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796624650"/>
              </p:ext>
            </p:extLst>
          </p:nvPr>
        </p:nvGraphicFramePr>
        <p:xfrm>
          <a:off x="637293" y="2058902"/>
          <a:ext cx="5288916" cy="741680"/>
        </p:xfrm>
        <a:graphic>
          <a:graphicData uri="http://schemas.openxmlformats.org/drawingml/2006/table">
            <a:tbl>
              <a:tblPr firstRow="1" bandRow="1">
                <a:tableStyleId>{5940675A-B579-460E-94D1-54222C63F5DA}</a:tableStyleId>
              </a:tblPr>
              <a:tblGrid>
                <a:gridCol w="595630">
                  <a:extLst>
                    <a:ext uri="{9D8B030D-6E8A-4147-A177-3AD203B41FA5}">
                      <a16:colId xmlns:a16="http://schemas.microsoft.com/office/drawing/2014/main" val="20000"/>
                    </a:ext>
                  </a:extLst>
                </a:gridCol>
                <a:gridCol w="595630">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648018">
                  <a:extLst>
                    <a:ext uri="{9D8B030D-6E8A-4147-A177-3AD203B41FA5}">
                      <a16:colId xmlns:a16="http://schemas.microsoft.com/office/drawing/2014/main" val="20003"/>
                    </a:ext>
                  </a:extLst>
                </a:gridCol>
                <a:gridCol w="700405">
                  <a:extLst>
                    <a:ext uri="{9D8B030D-6E8A-4147-A177-3AD203B41FA5}">
                      <a16:colId xmlns:a16="http://schemas.microsoft.com/office/drawing/2014/main" val="20004"/>
                    </a:ext>
                  </a:extLst>
                </a:gridCol>
                <a:gridCol w="648018">
                  <a:extLst>
                    <a:ext uri="{9D8B030D-6E8A-4147-A177-3AD203B41FA5}">
                      <a16:colId xmlns:a16="http://schemas.microsoft.com/office/drawing/2014/main" val="20005"/>
                    </a:ext>
                  </a:extLst>
                </a:gridCol>
                <a:gridCol w="700405">
                  <a:extLst>
                    <a:ext uri="{9D8B030D-6E8A-4147-A177-3AD203B41FA5}">
                      <a16:colId xmlns:a16="http://schemas.microsoft.com/office/drawing/2014/main" val="20006"/>
                    </a:ext>
                  </a:extLst>
                </a:gridCol>
                <a:gridCol w="700405">
                  <a:extLst>
                    <a:ext uri="{9D8B030D-6E8A-4147-A177-3AD203B41FA5}">
                      <a16:colId xmlns:a16="http://schemas.microsoft.com/office/drawing/2014/main" val="20007"/>
                    </a:ext>
                  </a:extLst>
                </a:gridCol>
              </a:tblGrid>
              <a:tr h="370840">
                <a:tc>
                  <a:txBody>
                    <a:bodyPr/>
                    <a:lstStyle/>
                    <a:p>
                      <a:r>
                        <a:rPr lang="en-US" dirty="0"/>
                        <a:t>56</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rgbClr val="FFC000"/>
                    </a:solidFill>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55</a:t>
                      </a:r>
                    </a:p>
                  </a:txBody>
                  <a:tcPr>
                    <a:lnB w="12700" cap="flat" cmpd="sng" algn="ctr">
                      <a:solidFill>
                        <a:schemeClr val="tx1"/>
                      </a:solidFill>
                      <a:prstDash val="solid"/>
                      <a:round/>
                      <a:headEnd type="none" w="med" len="med"/>
                      <a:tailEnd type="none" w="med" len="med"/>
                    </a:lnB>
                  </a:tcPr>
                </a:tc>
                <a:tc>
                  <a:txBody>
                    <a:bodyPr/>
                    <a:lstStyle/>
                    <a:p>
                      <a:r>
                        <a:rPr lang="en-US" dirty="0"/>
                        <a:t>32</a:t>
                      </a:r>
                    </a:p>
                  </a:txBody>
                  <a:tcPr>
                    <a:lnB w="12700" cap="flat" cmpd="sng" algn="ctr">
                      <a:solidFill>
                        <a:schemeClr val="tx1"/>
                      </a:solidFill>
                      <a:prstDash val="solid"/>
                      <a:round/>
                      <a:headEnd type="none" w="med" len="med"/>
                      <a:tailEnd type="none" w="med" len="med"/>
                    </a:lnB>
                  </a:tcPr>
                </a:tc>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99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3" name="Curved Down Arrow 32"/>
          <p:cNvSpPr/>
          <p:nvPr/>
        </p:nvSpPr>
        <p:spPr>
          <a:xfrm>
            <a:off x="807076" y="1747843"/>
            <a:ext cx="798490" cy="2704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466085" y="291045"/>
            <a:ext cx="774882"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 = 12</a:t>
            </a:r>
          </a:p>
        </p:txBody>
      </p:sp>
      <p:sp>
        <p:nvSpPr>
          <p:cNvPr id="36" name="Down Arrow 35"/>
          <p:cNvSpPr/>
          <p:nvPr/>
        </p:nvSpPr>
        <p:spPr>
          <a:xfrm>
            <a:off x="9855552" y="3193961"/>
            <a:ext cx="419635" cy="515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835709" y="3845791"/>
            <a:ext cx="4039686" cy="646331"/>
          </a:xfrm>
          <a:prstGeom prst="rect">
            <a:avLst/>
          </a:prstGeom>
          <a:noFill/>
        </p:spPr>
        <p:txBody>
          <a:bodyPr wrap="square" rtlCol="0">
            <a:spAutoFit/>
          </a:bodyPr>
          <a:lstStyle/>
          <a:p>
            <a:pPr algn="ctr"/>
            <a:r>
              <a:rPr lang="en-US" dirty="0"/>
              <a:t>Matched at index 5</a:t>
            </a:r>
          </a:p>
          <a:p>
            <a:pPr algn="ctr"/>
            <a:r>
              <a:rPr lang="en-US" dirty="0"/>
              <a:t>6 comparisons are used.</a:t>
            </a:r>
          </a:p>
        </p:txBody>
      </p:sp>
      <p:sp>
        <p:nvSpPr>
          <p:cNvPr id="2" name="TextBox 1">
            <a:extLst>
              <a:ext uri="{FF2B5EF4-FFF2-40B4-BE49-F238E27FC236}">
                <a16:creationId xmlns:a16="http://schemas.microsoft.com/office/drawing/2014/main" id="{96AAE776-65A4-4E80-B9F6-E08767569FFD}"/>
              </a:ext>
            </a:extLst>
          </p:cNvPr>
          <p:cNvSpPr txBox="1"/>
          <p:nvPr/>
        </p:nvSpPr>
        <p:spPr>
          <a:xfrm>
            <a:off x="2456228" y="67719"/>
            <a:ext cx="51109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Linear Search - Example</a:t>
            </a:r>
          </a:p>
        </p:txBody>
      </p:sp>
      <p:sp>
        <p:nvSpPr>
          <p:cNvPr id="3" name="TextBox 2">
            <a:extLst>
              <a:ext uri="{FF2B5EF4-FFF2-40B4-BE49-F238E27FC236}">
                <a16:creationId xmlns:a16="http://schemas.microsoft.com/office/drawing/2014/main" id="{905D32EC-8B36-4AFA-B63D-D9912F72A064}"/>
              </a:ext>
            </a:extLst>
          </p:cNvPr>
          <p:cNvSpPr txBox="1"/>
          <p:nvPr/>
        </p:nvSpPr>
        <p:spPr>
          <a:xfrm>
            <a:off x="1399501" y="1574324"/>
            <a:ext cx="774882"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 = 12</a:t>
            </a:r>
          </a:p>
        </p:txBody>
      </p:sp>
      <p:sp>
        <p:nvSpPr>
          <p:cNvPr id="5" name="TextBox 4">
            <a:extLst>
              <a:ext uri="{FF2B5EF4-FFF2-40B4-BE49-F238E27FC236}">
                <a16:creationId xmlns:a16="http://schemas.microsoft.com/office/drawing/2014/main" id="{185ACEF4-7A5A-4B0C-95A6-67B37FC01C27}"/>
              </a:ext>
            </a:extLst>
          </p:cNvPr>
          <p:cNvSpPr txBox="1"/>
          <p:nvPr/>
        </p:nvSpPr>
        <p:spPr>
          <a:xfrm>
            <a:off x="9503806" y="1743985"/>
            <a:ext cx="774882"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 = 12</a:t>
            </a:r>
          </a:p>
        </p:txBody>
      </p:sp>
      <p:sp>
        <p:nvSpPr>
          <p:cNvPr id="14" name="TextBox 13">
            <a:extLst>
              <a:ext uri="{FF2B5EF4-FFF2-40B4-BE49-F238E27FC236}">
                <a16:creationId xmlns:a16="http://schemas.microsoft.com/office/drawing/2014/main" id="{549199B9-1BEA-45C4-A821-12F331A1EBD8}"/>
              </a:ext>
            </a:extLst>
          </p:cNvPr>
          <p:cNvSpPr txBox="1"/>
          <p:nvPr/>
        </p:nvSpPr>
        <p:spPr>
          <a:xfrm>
            <a:off x="2165904" y="2721256"/>
            <a:ext cx="774882"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 = 12</a:t>
            </a:r>
          </a:p>
        </p:txBody>
      </p:sp>
      <p:sp>
        <p:nvSpPr>
          <p:cNvPr id="44" name="TextBox 43">
            <a:extLst>
              <a:ext uri="{FF2B5EF4-FFF2-40B4-BE49-F238E27FC236}">
                <a16:creationId xmlns:a16="http://schemas.microsoft.com/office/drawing/2014/main" id="{EB034F45-A574-492C-83D0-62D307E68AE0}"/>
              </a:ext>
            </a:extLst>
          </p:cNvPr>
          <p:cNvSpPr txBox="1"/>
          <p:nvPr/>
        </p:nvSpPr>
        <p:spPr>
          <a:xfrm>
            <a:off x="3171805" y="5322135"/>
            <a:ext cx="774882"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 = 12</a:t>
            </a:r>
          </a:p>
        </p:txBody>
      </p:sp>
      <p:sp>
        <p:nvSpPr>
          <p:cNvPr id="46" name="TextBox 45">
            <a:extLst>
              <a:ext uri="{FF2B5EF4-FFF2-40B4-BE49-F238E27FC236}">
                <a16:creationId xmlns:a16="http://schemas.microsoft.com/office/drawing/2014/main" id="{62342354-BEDF-4447-BA60-FA97760C1F9C}"/>
              </a:ext>
            </a:extLst>
          </p:cNvPr>
          <p:cNvSpPr txBox="1"/>
          <p:nvPr/>
        </p:nvSpPr>
        <p:spPr>
          <a:xfrm>
            <a:off x="2540351" y="3974712"/>
            <a:ext cx="774882" cy="338554"/>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 = 12</a:t>
            </a:r>
          </a:p>
        </p:txBody>
      </p:sp>
      <p:sp>
        <p:nvSpPr>
          <p:cNvPr id="47" name="Footer Placeholder 46">
            <a:extLst>
              <a:ext uri="{FF2B5EF4-FFF2-40B4-BE49-F238E27FC236}">
                <a16:creationId xmlns:a16="http://schemas.microsoft.com/office/drawing/2014/main" id="{9A7DFC31-6E93-4C08-89EB-2D761B022EFF}"/>
              </a:ext>
            </a:extLst>
          </p:cNvPr>
          <p:cNvSpPr>
            <a:spLocks noGrp="1"/>
          </p:cNvSpPr>
          <p:nvPr>
            <p:ph type="ftr" sz="quarter" idx="11"/>
          </p:nvPr>
        </p:nvSpPr>
        <p:spPr/>
        <p:txBody>
          <a:bodyPr/>
          <a:lstStyle/>
          <a:p>
            <a:r>
              <a:rPr lang="en-IN"/>
              <a:t>Dr Somaraju Suvvari                                                                                                        NITP -- CS3401</a:t>
            </a:r>
          </a:p>
        </p:txBody>
      </p:sp>
      <p:sp>
        <p:nvSpPr>
          <p:cNvPr id="48" name="Slide Number Placeholder 47">
            <a:extLst>
              <a:ext uri="{FF2B5EF4-FFF2-40B4-BE49-F238E27FC236}">
                <a16:creationId xmlns:a16="http://schemas.microsoft.com/office/drawing/2014/main" id="{9DD5117D-B277-4941-A630-7B58B59F67A1}"/>
              </a:ext>
            </a:extLst>
          </p:cNvPr>
          <p:cNvSpPr>
            <a:spLocks noGrp="1"/>
          </p:cNvSpPr>
          <p:nvPr>
            <p:ph type="sldNum" sz="quarter" idx="12"/>
          </p:nvPr>
        </p:nvSpPr>
        <p:spPr/>
        <p:txBody>
          <a:bodyPr/>
          <a:lstStyle/>
          <a:p>
            <a:fld id="{11B1A458-33C9-4BF4-B91A-A10851AC5830}" type="slidenum">
              <a:rPr lang="en-IN" smtClean="0"/>
              <a:t>9</a:t>
            </a:fld>
            <a:endParaRPr lang="en-IN"/>
          </a:p>
        </p:txBody>
      </p:sp>
    </p:spTree>
    <p:extLst>
      <p:ext uri="{BB962C8B-B14F-4D97-AF65-F5344CB8AC3E}">
        <p14:creationId xmlns:p14="http://schemas.microsoft.com/office/powerpoint/2010/main" val="328550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par>
                                <p:cTn id="22" presetID="2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down)">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down)">
                                      <p:cBhvr>
                                        <p:cTn id="63" dur="500"/>
                                        <p:tgtEl>
                                          <p:spTgt spid="2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par>
                                <p:cTn id="70" presetID="22" presetClass="entr" presetSubtype="4"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down)">
                                      <p:cBhvr>
                                        <p:cTn id="72" dur="500"/>
                                        <p:tgtEl>
                                          <p:spTgt spid="15"/>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down)">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down)">
                                      <p:cBhvr>
                                        <p:cTn id="80" dur="500"/>
                                        <p:tgtEl>
                                          <p:spTgt spid="2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down)">
                                      <p:cBhvr>
                                        <p:cTn id="83" dur="500"/>
                                        <p:tgtEl>
                                          <p:spTgt spid="26"/>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down)">
                                      <p:cBhvr>
                                        <p:cTn id="86" dur="500"/>
                                        <p:tgtEl>
                                          <p:spTgt spid="27"/>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down)">
                                      <p:cBhvr>
                                        <p:cTn id="89" dur="500"/>
                                        <p:tgtEl>
                                          <p:spTgt spid="28"/>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wipe(down)">
                                      <p:cBhvr>
                                        <p:cTn id="92" dur="500"/>
                                        <p:tgtEl>
                                          <p:spTgt spid="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down)">
                                      <p:cBhvr>
                                        <p:cTn id="95" dur="500"/>
                                        <p:tgtEl>
                                          <p:spTgt spid="30"/>
                                        </p:tgtEl>
                                      </p:cBhvr>
                                    </p:animEffect>
                                  </p:childTnLst>
                                </p:cTn>
                              </p:par>
                              <p:par>
                                <p:cTn id="96" presetID="22" presetClass="entr" presetSubtype="4" fill="hold" nodeType="with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down)">
                                      <p:cBhvr>
                                        <p:cTn id="98" dur="500"/>
                                        <p:tgtEl>
                                          <p:spTgt spid="2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wipe(down)">
                                      <p:cBhvr>
                                        <p:cTn id="103" dur="500"/>
                                        <p:tgtEl>
                                          <p:spTgt spid="36"/>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wipe(down)">
                                      <p:cBhvr>
                                        <p:cTn id="10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6" grpId="0" animBg="1"/>
      <p:bldP spid="17" grpId="0" animBg="1"/>
      <p:bldP spid="18" grpId="0" animBg="1"/>
      <p:bldP spid="19" grpId="0" animBg="1"/>
      <p:bldP spid="20" grpId="0" animBg="1"/>
      <p:bldP spid="21" grpId="0" animBg="1"/>
      <p:bldP spid="22" grpId="0" animBg="1"/>
      <p:bldP spid="25" grpId="0" animBg="1"/>
      <p:bldP spid="26" grpId="0" animBg="1"/>
      <p:bldP spid="27" grpId="0" animBg="1"/>
      <p:bldP spid="28" grpId="0" animBg="1"/>
      <p:bldP spid="30" grpId="0" animBg="1"/>
      <p:bldP spid="33" grpId="0" animBg="1"/>
      <p:bldP spid="35" grpId="0"/>
      <p:bldP spid="36" grpId="0" animBg="1"/>
      <p:bldP spid="37" grpId="0"/>
      <p:bldP spid="3" grpId="0"/>
      <p:bldP spid="5" grpId="0"/>
      <p:bldP spid="14" grpId="0"/>
      <p:bldP spid="44" grpId="0"/>
      <p:bldP spid="4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Hashing</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50000"/>
              </a:lnSpc>
              <a:buNone/>
            </a:pPr>
            <a:r>
              <a:rPr lang="en-IN" sz="2400" b="1" i="1" dirty="0">
                <a:latin typeface="Times New Roman" panose="02020603050405020304" pitchFamily="18" charset="0"/>
                <a:cs typeface="Times New Roman" panose="02020603050405020304" pitchFamily="18" charset="0"/>
              </a:rPr>
              <a:t>Hashing </a:t>
            </a:r>
            <a:r>
              <a:rPr lang="en-IN" sz="2400" dirty="0">
                <a:latin typeface="Times New Roman" panose="02020603050405020304" pitchFamily="18" charset="0"/>
                <a:cs typeface="Times New Roman" panose="02020603050405020304" pitchFamily="18" charset="0"/>
              </a:rPr>
              <a:t> -   Hashing is a technique used for storing and retrieving information as quickly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as possible.</a:t>
            </a:r>
            <a:endParaRPr lang="en-IN" sz="2400" b="1" i="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b="1" i="1"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i="1" dirty="0">
                <a:latin typeface="Times New Roman" panose="02020603050405020304" pitchFamily="18" charset="0"/>
                <a:cs typeface="Times New Roman" panose="02020603050405020304" pitchFamily="18" charset="0"/>
              </a:rPr>
              <a:t>Why Hashing? </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Most of the searching algorithms like linear search, Binary search do the searching operation in linear or logarithmic time. We want to do more quicker than these algorithms. Hashing is a technique do more faster than these algorithms (most or the times we want to search in constant time).</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90</a:t>
            </a:fld>
            <a:endParaRPr lang="en-IN"/>
          </a:p>
        </p:txBody>
      </p:sp>
    </p:spTree>
    <p:extLst>
      <p:ext uri="{BB962C8B-B14F-4D97-AF65-F5344CB8AC3E}">
        <p14:creationId xmlns:p14="http://schemas.microsoft.com/office/powerpoint/2010/main" val="373124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Hashing</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fontScale="92500" lnSpcReduction="10000"/>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For example we want an algorithm for knowing the first repeated character in a given string?</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Solution -1: If the given string stored in the array, compare each character with every other character in the array, if any your comparison is successful first time, then we can conclude that  present comparing character is the one first repeated on the in the given string. The complexity of this algorithm is O(n</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Solution -2:  Create an array of size 256 (since there are totally 256 distinct ASCII characters) and initialize all with zeros. For each of the input character in the given string go to its corresponding position in the array and increment the value. Since we are using arrays and it takes constant time for reaching its location. When incrementing first time whose count is two, then we conclude that this is the first repeating character in the given string. The complexity of this algorithm is O(n).</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The second solution uses here a hashing technique.</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91</a:t>
            </a:fld>
            <a:endParaRPr lang="en-IN"/>
          </a:p>
        </p:txBody>
      </p:sp>
    </p:spTree>
    <p:extLst>
      <p:ext uri="{BB962C8B-B14F-4D97-AF65-F5344CB8AC3E}">
        <p14:creationId xmlns:p14="http://schemas.microsoft.com/office/powerpoint/2010/main" val="124154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Components of Hashing</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fontScale="92500" lnSpcReduction="10000"/>
          </a:bodyPr>
          <a:lstStyle/>
          <a:p>
            <a:pPr marL="457200" indent="-457200" algn="just">
              <a:lnSpc>
                <a:spcPct val="150000"/>
              </a:lnSpc>
              <a:buFont typeface="+mj-lt"/>
              <a:buAutoNum type="arabicPeriod"/>
            </a:pPr>
            <a:r>
              <a:rPr lang="en-IN" sz="2400" b="1" dirty="0">
                <a:latin typeface="Times New Roman" panose="02020603050405020304" pitchFamily="18" charset="0"/>
                <a:cs typeface="Times New Roman" panose="02020603050405020304" pitchFamily="18" charset="0"/>
              </a:rPr>
              <a:t>Hash Table </a:t>
            </a:r>
            <a:r>
              <a:rPr lang="en-IN" sz="2400" dirty="0">
                <a:latin typeface="Times New Roman" panose="02020603050405020304" pitchFamily="18" charset="0"/>
                <a:cs typeface="Times New Roman" panose="02020603050405020304" pitchFamily="18" charset="0"/>
              </a:rPr>
              <a:t>– An array to store the elements (The common convention to have the table run from </a:t>
            </a:r>
            <a:r>
              <a:rPr lang="en-IN" sz="2400" i="1"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to </a:t>
            </a:r>
            <a:r>
              <a:rPr lang="en-IN" sz="2400" i="1" dirty="0">
                <a:latin typeface="Times New Roman" panose="02020603050405020304" pitchFamily="18" charset="0"/>
                <a:cs typeface="Times New Roman" panose="02020603050405020304" pitchFamily="18" charset="0"/>
              </a:rPr>
              <a:t>TableSize-1</a:t>
            </a:r>
            <a:r>
              <a:rPr lang="en-IN" sz="2400" dirty="0">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a:pPr>
            <a:r>
              <a:rPr lang="en-IN" sz="2400" b="1" dirty="0">
                <a:latin typeface="Times New Roman" panose="02020603050405020304" pitchFamily="18" charset="0"/>
                <a:cs typeface="Times New Roman" panose="02020603050405020304" pitchFamily="18" charset="0"/>
              </a:rPr>
              <a:t>Hash Function  </a:t>
            </a:r>
            <a:r>
              <a:rPr lang="en-IN" sz="2400" dirty="0">
                <a:latin typeface="Times New Roman" panose="02020603050405020304" pitchFamily="18" charset="0"/>
                <a:cs typeface="Times New Roman" panose="02020603050405020304" pitchFamily="18" charset="0"/>
              </a:rPr>
              <a:t>- It is a specific method for calculating the array index from the element. Each key (key is a string with a n associated value) is mapped into some number in the range 0 to TableSize-1 and placed in the appropriate cell. The mapping is called hash function. For example the following is a common hash function used in most of the applications where the input keys are integers:</a:t>
            </a:r>
          </a:p>
          <a:p>
            <a:pPr marL="0" indent="0" algn="just">
              <a:lnSpc>
                <a:spcPct val="150000"/>
              </a:lnSpc>
              <a:buNone/>
            </a:pPr>
            <a:r>
              <a:rPr lang="en-IN" sz="2400" b="1" i="1" dirty="0">
                <a:latin typeface="Times New Roman" panose="02020603050405020304" pitchFamily="18" charset="0"/>
                <a:cs typeface="Times New Roman" panose="02020603050405020304" pitchFamily="18" charset="0"/>
              </a:rPr>
              <a:t>                                                         Key % TableSize</a:t>
            </a:r>
            <a:r>
              <a:rPr lang="en-IN" sz="2400" dirty="0">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startAt="3"/>
            </a:pPr>
            <a:r>
              <a:rPr lang="en-IN" sz="2400" b="1" dirty="0">
                <a:latin typeface="Times New Roman" panose="02020603050405020304" pitchFamily="18" charset="0"/>
                <a:cs typeface="Times New Roman" panose="02020603050405020304" pitchFamily="18" charset="0"/>
              </a:rPr>
              <a:t>Collision Resolution Technique </a:t>
            </a:r>
            <a:r>
              <a:rPr lang="en-IN" sz="2400" dirty="0">
                <a:latin typeface="Times New Roman" panose="02020603050405020304" pitchFamily="18" charset="0"/>
                <a:cs typeface="Times New Roman" panose="02020603050405020304" pitchFamily="18" charset="0"/>
              </a:rPr>
              <a:t>-   Algorithms and Data Structures to handle the situation such that if two keys are hashed into the same array index (Must give alternative location for the second one).</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92</a:t>
            </a:fld>
            <a:endParaRPr lang="en-IN"/>
          </a:p>
        </p:txBody>
      </p:sp>
    </p:spTree>
    <p:extLst>
      <p:ext uri="{BB962C8B-B14F-4D97-AF65-F5344CB8AC3E}">
        <p14:creationId xmlns:p14="http://schemas.microsoft.com/office/powerpoint/2010/main" val="194194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Hashing</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An efficient hash function should be designed so that it distributes the index values of inserted elements uniformly across the table.</a:t>
            </a:r>
          </a:p>
          <a:p>
            <a:pPr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An efficient collision resolution technique must compute an alternative index for a key whose hash index corresponding to a location previously inserted in the hash table.</a:t>
            </a:r>
          </a:p>
          <a:p>
            <a:pPr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must choose a hash function which can be calculated quickly, returns value with in the range of locations in our table and minimizes collisions.	</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93</a:t>
            </a:fld>
            <a:endParaRPr lang="en-IN"/>
          </a:p>
        </p:txBody>
      </p:sp>
    </p:spTree>
    <p:extLst>
      <p:ext uri="{BB962C8B-B14F-4D97-AF65-F5344CB8AC3E}">
        <p14:creationId xmlns:p14="http://schemas.microsoft.com/office/powerpoint/2010/main" val="106585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Hashing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Store the following elements in a hash table of size 8 using any suitable hash function</a:t>
            </a:r>
          </a:p>
          <a:p>
            <a:pPr marL="0" indent="0" algn="ctr">
              <a:lnSpc>
                <a:spcPct val="150000"/>
              </a:lnSpc>
              <a:buNone/>
            </a:pPr>
            <a:r>
              <a:rPr lang="en-IN" sz="2400" dirty="0">
                <a:latin typeface="Times New Roman" panose="02020603050405020304" pitchFamily="18" charset="0"/>
                <a:cs typeface="Times New Roman" panose="02020603050405020304" pitchFamily="18" charset="0"/>
              </a:rPr>
              <a:t>2, 7, 13, 16, 25</a:t>
            </a:r>
          </a:p>
          <a:p>
            <a:pPr marL="0" indent="0">
              <a:lnSpc>
                <a:spcPct val="150000"/>
              </a:lnSpc>
              <a:buNone/>
            </a:pPr>
            <a:r>
              <a:rPr lang="en-IN" sz="2400" dirty="0">
                <a:latin typeface="Times New Roman" panose="02020603050405020304" pitchFamily="18" charset="0"/>
                <a:cs typeface="Times New Roman" panose="02020603050405020304" pitchFamily="18" charset="0"/>
              </a:rPr>
              <a:t>We use the following hash function:</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h(x)  =  x % TableSize</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h(2)  =  2 % 8  =  2</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h(7)  =  7 % 8 </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 7</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94</a:t>
            </a:fld>
            <a:endParaRPr lang="en-IN"/>
          </a:p>
        </p:txBody>
      </p:sp>
      <p:graphicFrame>
        <p:nvGraphicFramePr>
          <p:cNvPr id="6" name="Table 6">
            <a:extLst>
              <a:ext uri="{FF2B5EF4-FFF2-40B4-BE49-F238E27FC236}">
                <a16:creationId xmlns:a16="http://schemas.microsoft.com/office/drawing/2014/main" id="{076D7C7C-4E38-42EC-892F-851BE0AD639E}"/>
              </a:ext>
            </a:extLst>
          </p:cNvPr>
          <p:cNvGraphicFramePr>
            <a:graphicFrameLocks noGrp="1"/>
          </p:cNvGraphicFramePr>
          <p:nvPr>
            <p:extLst>
              <p:ext uri="{D42A27DB-BD31-4B8C-83A1-F6EECF244321}">
                <p14:modId xmlns:p14="http://schemas.microsoft.com/office/powerpoint/2010/main" val="1506552796"/>
              </p:ext>
            </p:extLst>
          </p:nvPr>
        </p:nvGraphicFramePr>
        <p:xfrm>
          <a:off x="1317430" y="3429000"/>
          <a:ext cx="963127" cy="2966720"/>
        </p:xfrm>
        <a:graphic>
          <a:graphicData uri="http://schemas.openxmlformats.org/drawingml/2006/table">
            <a:tbl>
              <a:tblPr firstRow="1" bandRow="1">
                <a:tableStyleId>{5940675A-B579-460E-94D1-54222C63F5DA}</a:tableStyleId>
              </a:tblPr>
              <a:tblGrid>
                <a:gridCol w="963127">
                  <a:extLst>
                    <a:ext uri="{9D8B030D-6E8A-4147-A177-3AD203B41FA5}">
                      <a16:colId xmlns:a16="http://schemas.microsoft.com/office/drawing/2014/main" val="894248438"/>
                    </a:ext>
                  </a:extLst>
                </a:gridCol>
              </a:tblGrid>
              <a:tr h="370840">
                <a:tc>
                  <a:txBody>
                    <a:bodyPr/>
                    <a:lstStyle/>
                    <a:p>
                      <a:endParaRPr lang="en-IN" dirty="0"/>
                    </a:p>
                  </a:txBody>
                  <a:tcPr/>
                </a:tc>
                <a:extLst>
                  <a:ext uri="{0D108BD9-81ED-4DB2-BD59-A6C34878D82A}">
                    <a16:rowId xmlns:a16="http://schemas.microsoft.com/office/drawing/2014/main" val="1377395725"/>
                  </a:ext>
                </a:extLst>
              </a:tr>
              <a:tr h="370840">
                <a:tc>
                  <a:txBody>
                    <a:bodyPr/>
                    <a:lstStyle/>
                    <a:p>
                      <a:endParaRPr lang="en-IN" dirty="0"/>
                    </a:p>
                  </a:txBody>
                  <a:tcPr/>
                </a:tc>
                <a:extLst>
                  <a:ext uri="{0D108BD9-81ED-4DB2-BD59-A6C34878D82A}">
                    <a16:rowId xmlns:a16="http://schemas.microsoft.com/office/drawing/2014/main" val="2592576342"/>
                  </a:ext>
                </a:extLst>
              </a:tr>
              <a:tr h="370840">
                <a:tc>
                  <a:txBody>
                    <a:bodyPr/>
                    <a:lstStyle/>
                    <a:p>
                      <a:endParaRPr lang="en-IN"/>
                    </a:p>
                  </a:txBody>
                  <a:tcPr/>
                </a:tc>
                <a:extLst>
                  <a:ext uri="{0D108BD9-81ED-4DB2-BD59-A6C34878D82A}">
                    <a16:rowId xmlns:a16="http://schemas.microsoft.com/office/drawing/2014/main" val="2345817206"/>
                  </a:ext>
                </a:extLst>
              </a:tr>
              <a:tr h="370840">
                <a:tc>
                  <a:txBody>
                    <a:bodyPr/>
                    <a:lstStyle/>
                    <a:p>
                      <a:endParaRPr lang="en-IN" dirty="0"/>
                    </a:p>
                  </a:txBody>
                  <a:tcPr/>
                </a:tc>
                <a:extLst>
                  <a:ext uri="{0D108BD9-81ED-4DB2-BD59-A6C34878D82A}">
                    <a16:rowId xmlns:a16="http://schemas.microsoft.com/office/drawing/2014/main" val="2490586243"/>
                  </a:ext>
                </a:extLst>
              </a:tr>
              <a:tr h="370840">
                <a:tc>
                  <a:txBody>
                    <a:bodyPr/>
                    <a:lstStyle/>
                    <a:p>
                      <a:endParaRPr lang="en-IN" dirty="0"/>
                    </a:p>
                  </a:txBody>
                  <a:tcPr/>
                </a:tc>
                <a:extLst>
                  <a:ext uri="{0D108BD9-81ED-4DB2-BD59-A6C34878D82A}">
                    <a16:rowId xmlns:a16="http://schemas.microsoft.com/office/drawing/2014/main" val="2031190332"/>
                  </a:ext>
                </a:extLst>
              </a:tr>
              <a:tr h="370840">
                <a:tc>
                  <a:txBody>
                    <a:bodyPr/>
                    <a:lstStyle/>
                    <a:p>
                      <a:endParaRPr lang="en-IN" dirty="0"/>
                    </a:p>
                  </a:txBody>
                  <a:tcPr/>
                </a:tc>
                <a:extLst>
                  <a:ext uri="{0D108BD9-81ED-4DB2-BD59-A6C34878D82A}">
                    <a16:rowId xmlns:a16="http://schemas.microsoft.com/office/drawing/2014/main" val="2004953217"/>
                  </a:ext>
                </a:extLst>
              </a:tr>
              <a:tr h="370840">
                <a:tc>
                  <a:txBody>
                    <a:bodyPr/>
                    <a:lstStyle/>
                    <a:p>
                      <a:endParaRPr lang="en-IN" dirty="0"/>
                    </a:p>
                  </a:txBody>
                  <a:tcPr/>
                </a:tc>
                <a:extLst>
                  <a:ext uri="{0D108BD9-81ED-4DB2-BD59-A6C34878D82A}">
                    <a16:rowId xmlns:a16="http://schemas.microsoft.com/office/drawing/2014/main" val="989394648"/>
                  </a:ext>
                </a:extLst>
              </a:tr>
              <a:tr h="370840">
                <a:tc>
                  <a:txBody>
                    <a:bodyPr/>
                    <a:lstStyle/>
                    <a:p>
                      <a:endParaRPr lang="en-IN" dirty="0"/>
                    </a:p>
                  </a:txBody>
                  <a:tcPr/>
                </a:tc>
                <a:extLst>
                  <a:ext uri="{0D108BD9-81ED-4DB2-BD59-A6C34878D82A}">
                    <a16:rowId xmlns:a16="http://schemas.microsoft.com/office/drawing/2014/main" val="3944308205"/>
                  </a:ext>
                </a:extLst>
              </a:tr>
            </a:tbl>
          </a:graphicData>
        </a:graphic>
      </p:graphicFrame>
      <p:grpSp>
        <p:nvGrpSpPr>
          <p:cNvPr id="24" name="Group 23">
            <a:extLst>
              <a:ext uri="{FF2B5EF4-FFF2-40B4-BE49-F238E27FC236}">
                <a16:creationId xmlns:a16="http://schemas.microsoft.com/office/drawing/2014/main" id="{02BAEBCA-D1AE-4FB9-A2F7-48E91FC20248}"/>
              </a:ext>
            </a:extLst>
          </p:cNvPr>
          <p:cNvGrpSpPr/>
          <p:nvPr/>
        </p:nvGrpSpPr>
        <p:grpSpPr>
          <a:xfrm>
            <a:off x="1000058" y="3382915"/>
            <a:ext cx="393572" cy="2947565"/>
            <a:chOff x="1000058" y="3382915"/>
            <a:chExt cx="393572" cy="2947565"/>
          </a:xfrm>
        </p:grpSpPr>
        <p:sp>
          <p:nvSpPr>
            <p:cNvPr id="9" name="TextBox 8">
              <a:extLst>
                <a:ext uri="{FF2B5EF4-FFF2-40B4-BE49-F238E27FC236}">
                  <a16:creationId xmlns:a16="http://schemas.microsoft.com/office/drawing/2014/main" id="{D76AAFF9-D430-4415-8182-F6F11FB41D3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11" name="TextBox 10">
              <a:extLst>
                <a:ext uri="{FF2B5EF4-FFF2-40B4-BE49-F238E27FC236}">
                  <a16:creationId xmlns:a16="http://schemas.microsoft.com/office/drawing/2014/main" id="{CDD8085F-9668-403C-9CCA-05A57761E8DD}"/>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13" name="TextBox 12">
              <a:extLst>
                <a:ext uri="{FF2B5EF4-FFF2-40B4-BE49-F238E27FC236}">
                  <a16:creationId xmlns:a16="http://schemas.microsoft.com/office/drawing/2014/main" id="{88B5EFA8-1B1D-4BE4-B950-1933287CBC1A}"/>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15" name="TextBox 14">
              <a:extLst>
                <a:ext uri="{FF2B5EF4-FFF2-40B4-BE49-F238E27FC236}">
                  <a16:creationId xmlns:a16="http://schemas.microsoft.com/office/drawing/2014/main" id="{C2A21491-BE4E-43E8-B5E2-56D787D9D922}"/>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17" name="TextBox 16">
              <a:extLst>
                <a:ext uri="{FF2B5EF4-FFF2-40B4-BE49-F238E27FC236}">
                  <a16:creationId xmlns:a16="http://schemas.microsoft.com/office/drawing/2014/main" id="{C94E1F5E-89F1-4502-B8A6-10224E7FC0D3}"/>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19" name="TextBox 18">
              <a:extLst>
                <a:ext uri="{FF2B5EF4-FFF2-40B4-BE49-F238E27FC236}">
                  <a16:creationId xmlns:a16="http://schemas.microsoft.com/office/drawing/2014/main" id="{4819693C-65D1-4B99-B6CD-2C1A4FFA2F20}"/>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21" name="TextBox 20">
              <a:extLst>
                <a:ext uri="{FF2B5EF4-FFF2-40B4-BE49-F238E27FC236}">
                  <a16:creationId xmlns:a16="http://schemas.microsoft.com/office/drawing/2014/main" id="{AE479140-37F1-43B1-AEF3-5BBA16CA2E19}"/>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23" name="TextBox 22">
              <a:extLst>
                <a:ext uri="{FF2B5EF4-FFF2-40B4-BE49-F238E27FC236}">
                  <a16:creationId xmlns:a16="http://schemas.microsoft.com/office/drawing/2014/main" id="{4CD78918-3154-46B6-8381-3BE17B100209}"/>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graphicFrame>
        <p:nvGraphicFramePr>
          <p:cNvPr id="25" name="Table 6">
            <a:extLst>
              <a:ext uri="{FF2B5EF4-FFF2-40B4-BE49-F238E27FC236}">
                <a16:creationId xmlns:a16="http://schemas.microsoft.com/office/drawing/2014/main" id="{AE98198C-B155-424B-B5FB-A3876E9A0B3B}"/>
              </a:ext>
            </a:extLst>
          </p:cNvPr>
          <p:cNvGraphicFramePr>
            <a:graphicFrameLocks noGrp="1"/>
          </p:cNvGraphicFramePr>
          <p:nvPr>
            <p:extLst>
              <p:ext uri="{D42A27DB-BD31-4B8C-83A1-F6EECF244321}">
                <p14:modId xmlns:p14="http://schemas.microsoft.com/office/powerpoint/2010/main" val="135174141"/>
              </p:ext>
            </p:extLst>
          </p:nvPr>
        </p:nvGraphicFramePr>
        <p:xfrm>
          <a:off x="5781479" y="3316120"/>
          <a:ext cx="963127" cy="2966720"/>
        </p:xfrm>
        <a:graphic>
          <a:graphicData uri="http://schemas.openxmlformats.org/drawingml/2006/table">
            <a:tbl>
              <a:tblPr firstRow="1" bandRow="1">
                <a:tableStyleId>{5940675A-B579-460E-94D1-54222C63F5DA}</a:tableStyleId>
              </a:tblPr>
              <a:tblGrid>
                <a:gridCol w="963127">
                  <a:extLst>
                    <a:ext uri="{9D8B030D-6E8A-4147-A177-3AD203B41FA5}">
                      <a16:colId xmlns:a16="http://schemas.microsoft.com/office/drawing/2014/main" val="894248438"/>
                    </a:ext>
                  </a:extLst>
                </a:gridCol>
              </a:tblGrid>
              <a:tr h="370840">
                <a:tc>
                  <a:txBody>
                    <a:bodyPr/>
                    <a:lstStyle/>
                    <a:p>
                      <a:endParaRPr lang="en-IN" dirty="0"/>
                    </a:p>
                  </a:txBody>
                  <a:tcPr/>
                </a:tc>
                <a:extLst>
                  <a:ext uri="{0D108BD9-81ED-4DB2-BD59-A6C34878D82A}">
                    <a16:rowId xmlns:a16="http://schemas.microsoft.com/office/drawing/2014/main" val="1377395725"/>
                  </a:ext>
                </a:extLst>
              </a:tr>
              <a:tr h="370840">
                <a:tc>
                  <a:txBody>
                    <a:bodyPr/>
                    <a:lstStyle/>
                    <a:p>
                      <a:endParaRPr lang="en-IN" dirty="0"/>
                    </a:p>
                  </a:txBody>
                  <a:tcPr/>
                </a:tc>
                <a:extLst>
                  <a:ext uri="{0D108BD9-81ED-4DB2-BD59-A6C34878D82A}">
                    <a16:rowId xmlns:a16="http://schemas.microsoft.com/office/drawing/2014/main" val="2592576342"/>
                  </a:ext>
                </a:extLst>
              </a:tr>
              <a:tr h="370840">
                <a:tc>
                  <a:txBody>
                    <a:bodyPr/>
                    <a:lstStyle/>
                    <a:p>
                      <a:r>
                        <a:rPr lang="en-IN" dirty="0"/>
                        <a:t>      2</a:t>
                      </a:r>
                    </a:p>
                  </a:txBody>
                  <a:tcPr/>
                </a:tc>
                <a:extLst>
                  <a:ext uri="{0D108BD9-81ED-4DB2-BD59-A6C34878D82A}">
                    <a16:rowId xmlns:a16="http://schemas.microsoft.com/office/drawing/2014/main" val="2345817206"/>
                  </a:ext>
                </a:extLst>
              </a:tr>
              <a:tr h="370840">
                <a:tc>
                  <a:txBody>
                    <a:bodyPr/>
                    <a:lstStyle/>
                    <a:p>
                      <a:endParaRPr lang="en-IN" dirty="0"/>
                    </a:p>
                  </a:txBody>
                  <a:tcPr/>
                </a:tc>
                <a:extLst>
                  <a:ext uri="{0D108BD9-81ED-4DB2-BD59-A6C34878D82A}">
                    <a16:rowId xmlns:a16="http://schemas.microsoft.com/office/drawing/2014/main" val="2490586243"/>
                  </a:ext>
                </a:extLst>
              </a:tr>
              <a:tr h="370840">
                <a:tc>
                  <a:txBody>
                    <a:bodyPr/>
                    <a:lstStyle/>
                    <a:p>
                      <a:endParaRPr lang="en-IN" dirty="0"/>
                    </a:p>
                  </a:txBody>
                  <a:tcPr/>
                </a:tc>
                <a:extLst>
                  <a:ext uri="{0D108BD9-81ED-4DB2-BD59-A6C34878D82A}">
                    <a16:rowId xmlns:a16="http://schemas.microsoft.com/office/drawing/2014/main" val="2031190332"/>
                  </a:ext>
                </a:extLst>
              </a:tr>
              <a:tr h="370840">
                <a:tc>
                  <a:txBody>
                    <a:bodyPr/>
                    <a:lstStyle/>
                    <a:p>
                      <a:endParaRPr lang="en-IN" dirty="0"/>
                    </a:p>
                  </a:txBody>
                  <a:tcPr/>
                </a:tc>
                <a:extLst>
                  <a:ext uri="{0D108BD9-81ED-4DB2-BD59-A6C34878D82A}">
                    <a16:rowId xmlns:a16="http://schemas.microsoft.com/office/drawing/2014/main" val="2004953217"/>
                  </a:ext>
                </a:extLst>
              </a:tr>
              <a:tr h="370840">
                <a:tc>
                  <a:txBody>
                    <a:bodyPr/>
                    <a:lstStyle/>
                    <a:p>
                      <a:endParaRPr lang="en-IN" dirty="0"/>
                    </a:p>
                  </a:txBody>
                  <a:tcPr/>
                </a:tc>
                <a:extLst>
                  <a:ext uri="{0D108BD9-81ED-4DB2-BD59-A6C34878D82A}">
                    <a16:rowId xmlns:a16="http://schemas.microsoft.com/office/drawing/2014/main" val="989394648"/>
                  </a:ext>
                </a:extLst>
              </a:tr>
              <a:tr h="370840">
                <a:tc>
                  <a:txBody>
                    <a:bodyPr/>
                    <a:lstStyle/>
                    <a:p>
                      <a:endParaRPr lang="en-IN" dirty="0"/>
                    </a:p>
                  </a:txBody>
                  <a:tcPr/>
                </a:tc>
                <a:extLst>
                  <a:ext uri="{0D108BD9-81ED-4DB2-BD59-A6C34878D82A}">
                    <a16:rowId xmlns:a16="http://schemas.microsoft.com/office/drawing/2014/main" val="3944308205"/>
                  </a:ext>
                </a:extLst>
              </a:tr>
            </a:tbl>
          </a:graphicData>
        </a:graphic>
      </p:graphicFrame>
      <p:grpSp>
        <p:nvGrpSpPr>
          <p:cNvPr id="26" name="Group 25">
            <a:extLst>
              <a:ext uri="{FF2B5EF4-FFF2-40B4-BE49-F238E27FC236}">
                <a16:creationId xmlns:a16="http://schemas.microsoft.com/office/drawing/2014/main" id="{88013749-BFF9-476D-BFF5-383F7C10387B}"/>
              </a:ext>
            </a:extLst>
          </p:cNvPr>
          <p:cNvGrpSpPr/>
          <p:nvPr/>
        </p:nvGrpSpPr>
        <p:grpSpPr>
          <a:xfrm>
            <a:off x="5406699" y="3325697"/>
            <a:ext cx="393572" cy="2947565"/>
            <a:chOff x="1000058" y="3382915"/>
            <a:chExt cx="393572" cy="2947565"/>
          </a:xfrm>
        </p:grpSpPr>
        <p:sp>
          <p:nvSpPr>
            <p:cNvPr id="27" name="TextBox 26">
              <a:extLst>
                <a:ext uri="{FF2B5EF4-FFF2-40B4-BE49-F238E27FC236}">
                  <a16:creationId xmlns:a16="http://schemas.microsoft.com/office/drawing/2014/main" id="{CE46FED7-8F72-4BA3-97C4-F9D195494B6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28" name="TextBox 27">
              <a:extLst>
                <a:ext uri="{FF2B5EF4-FFF2-40B4-BE49-F238E27FC236}">
                  <a16:creationId xmlns:a16="http://schemas.microsoft.com/office/drawing/2014/main" id="{83A63804-67BE-4D6B-B158-07E2F387A0AC}"/>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29" name="TextBox 28">
              <a:extLst>
                <a:ext uri="{FF2B5EF4-FFF2-40B4-BE49-F238E27FC236}">
                  <a16:creationId xmlns:a16="http://schemas.microsoft.com/office/drawing/2014/main" id="{544C4841-A6A8-47E2-A482-F880DDE45691}"/>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30" name="TextBox 29">
              <a:extLst>
                <a:ext uri="{FF2B5EF4-FFF2-40B4-BE49-F238E27FC236}">
                  <a16:creationId xmlns:a16="http://schemas.microsoft.com/office/drawing/2014/main" id="{61DE418C-4AA7-4D0C-89E9-4C2C4B94BE42}"/>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31" name="TextBox 30">
              <a:extLst>
                <a:ext uri="{FF2B5EF4-FFF2-40B4-BE49-F238E27FC236}">
                  <a16:creationId xmlns:a16="http://schemas.microsoft.com/office/drawing/2014/main" id="{4CC2DC37-4240-4374-9720-AB48980413BE}"/>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32" name="TextBox 31">
              <a:extLst>
                <a:ext uri="{FF2B5EF4-FFF2-40B4-BE49-F238E27FC236}">
                  <a16:creationId xmlns:a16="http://schemas.microsoft.com/office/drawing/2014/main" id="{74D900A8-1E68-42A3-BC42-42D1EE2F8420}"/>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33" name="TextBox 32">
              <a:extLst>
                <a:ext uri="{FF2B5EF4-FFF2-40B4-BE49-F238E27FC236}">
                  <a16:creationId xmlns:a16="http://schemas.microsoft.com/office/drawing/2014/main" id="{82992E11-76ED-47AA-9070-7DB4D23E0557}"/>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34" name="TextBox 33">
              <a:extLst>
                <a:ext uri="{FF2B5EF4-FFF2-40B4-BE49-F238E27FC236}">
                  <a16:creationId xmlns:a16="http://schemas.microsoft.com/office/drawing/2014/main" id="{5FF81E66-0889-4F64-A9DB-CCF6FF9F2F7F}"/>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graphicFrame>
        <p:nvGraphicFramePr>
          <p:cNvPr id="35" name="Table 6">
            <a:extLst>
              <a:ext uri="{FF2B5EF4-FFF2-40B4-BE49-F238E27FC236}">
                <a16:creationId xmlns:a16="http://schemas.microsoft.com/office/drawing/2014/main" id="{B9D6255D-0C68-4265-A68C-F255800E7D7B}"/>
              </a:ext>
            </a:extLst>
          </p:cNvPr>
          <p:cNvGraphicFramePr>
            <a:graphicFrameLocks noGrp="1"/>
          </p:cNvGraphicFramePr>
          <p:nvPr>
            <p:extLst>
              <p:ext uri="{D42A27DB-BD31-4B8C-83A1-F6EECF244321}">
                <p14:modId xmlns:p14="http://schemas.microsoft.com/office/powerpoint/2010/main" val="3539991397"/>
              </p:ext>
            </p:extLst>
          </p:nvPr>
        </p:nvGraphicFramePr>
        <p:xfrm>
          <a:off x="9673121" y="3033794"/>
          <a:ext cx="963127" cy="2966720"/>
        </p:xfrm>
        <a:graphic>
          <a:graphicData uri="http://schemas.openxmlformats.org/drawingml/2006/table">
            <a:tbl>
              <a:tblPr firstRow="1" bandRow="1">
                <a:tableStyleId>{5940675A-B579-460E-94D1-54222C63F5DA}</a:tableStyleId>
              </a:tblPr>
              <a:tblGrid>
                <a:gridCol w="963127">
                  <a:extLst>
                    <a:ext uri="{9D8B030D-6E8A-4147-A177-3AD203B41FA5}">
                      <a16:colId xmlns:a16="http://schemas.microsoft.com/office/drawing/2014/main" val="894248438"/>
                    </a:ext>
                  </a:extLst>
                </a:gridCol>
              </a:tblGrid>
              <a:tr h="370840">
                <a:tc>
                  <a:txBody>
                    <a:bodyPr/>
                    <a:lstStyle/>
                    <a:p>
                      <a:endParaRPr lang="en-IN" dirty="0"/>
                    </a:p>
                  </a:txBody>
                  <a:tcPr/>
                </a:tc>
                <a:extLst>
                  <a:ext uri="{0D108BD9-81ED-4DB2-BD59-A6C34878D82A}">
                    <a16:rowId xmlns:a16="http://schemas.microsoft.com/office/drawing/2014/main" val="1377395725"/>
                  </a:ext>
                </a:extLst>
              </a:tr>
              <a:tr h="370840">
                <a:tc>
                  <a:txBody>
                    <a:bodyPr/>
                    <a:lstStyle/>
                    <a:p>
                      <a:endParaRPr lang="en-IN" dirty="0"/>
                    </a:p>
                  </a:txBody>
                  <a:tcPr/>
                </a:tc>
                <a:extLst>
                  <a:ext uri="{0D108BD9-81ED-4DB2-BD59-A6C34878D82A}">
                    <a16:rowId xmlns:a16="http://schemas.microsoft.com/office/drawing/2014/main" val="2592576342"/>
                  </a:ext>
                </a:extLst>
              </a:tr>
              <a:tr h="370840">
                <a:tc>
                  <a:txBody>
                    <a:bodyPr/>
                    <a:lstStyle/>
                    <a:p>
                      <a:r>
                        <a:rPr lang="en-IN" dirty="0"/>
                        <a:t>      2</a:t>
                      </a:r>
                    </a:p>
                  </a:txBody>
                  <a:tcPr/>
                </a:tc>
                <a:extLst>
                  <a:ext uri="{0D108BD9-81ED-4DB2-BD59-A6C34878D82A}">
                    <a16:rowId xmlns:a16="http://schemas.microsoft.com/office/drawing/2014/main" val="2345817206"/>
                  </a:ext>
                </a:extLst>
              </a:tr>
              <a:tr h="370840">
                <a:tc>
                  <a:txBody>
                    <a:bodyPr/>
                    <a:lstStyle/>
                    <a:p>
                      <a:endParaRPr lang="en-IN" dirty="0"/>
                    </a:p>
                  </a:txBody>
                  <a:tcPr/>
                </a:tc>
                <a:extLst>
                  <a:ext uri="{0D108BD9-81ED-4DB2-BD59-A6C34878D82A}">
                    <a16:rowId xmlns:a16="http://schemas.microsoft.com/office/drawing/2014/main" val="2490586243"/>
                  </a:ext>
                </a:extLst>
              </a:tr>
              <a:tr h="370840">
                <a:tc>
                  <a:txBody>
                    <a:bodyPr/>
                    <a:lstStyle/>
                    <a:p>
                      <a:endParaRPr lang="en-IN" dirty="0"/>
                    </a:p>
                  </a:txBody>
                  <a:tcPr/>
                </a:tc>
                <a:extLst>
                  <a:ext uri="{0D108BD9-81ED-4DB2-BD59-A6C34878D82A}">
                    <a16:rowId xmlns:a16="http://schemas.microsoft.com/office/drawing/2014/main" val="2031190332"/>
                  </a:ext>
                </a:extLst>
              </a:tr>
              <a:tr h="370840">
                <a:tc>
                  <a:txBody>
                    <a:bodyPr/>
                    <a:lstStyle/>
                    <a:p>
                      <a:endParaRPr lang="en-IN" dirty="0"/>
                    </a:p>
                  </a:txBody>
                  <a:tcPr/>
                </a:tc>
                <a:extLst>
                  <a:ext uri="{0D108BD9-81ED-4DB2-BD59-A6C34878D82A}">
                    <a16:rowId xmlns:a16="http://schemas.microsoft.com/office/drawing/2014/main" val="2004953217"/>
                  </a:ext>
                </a:extLst>
              </a:tr>
              <a:tr h="370840">
                <a:tc>
                  <a:txBody>
                    <a:bodyPr/>
                    <a:lstStyle/>
                    <a:p>
                      <a:endParaRPr lang="en-IN" dirty="0"/>
                    </a:p>
                  </a:txBody>
                  <a:tcPr/>
                </a:tc>
                <a:extLst>
                  <a:ext uri="{0D108BD9-81ED-4DB2-BD59-A6C34878D82A}">
                    <a16:rowId xmlns:a16="http://schemas.microsoft.com/office/drawing/2014/main" val="989394648"/>
                  </a:ext>
                </a:extLst>
              </a:tr>
              <a:tr h="370840">
                <a:tc>
                  <a:txBody>
                    <a:bodyPr/>
                    <a:lstStyle/>
                    <a:p>
                      <a:r>
                        <a:rPr lang="en-IN" dirty="0"/>
                        <a:t>       7</a:t>
                      </a:r>
                    </a:p>
                  </a:txBody>
                  <a:tcPr/>
                </a:tc>
                <a:extLst>
                  <a:ext uri="{0D108BD9-81ED-4DB2-BD59-A6C34878D82A}">
                    <a16:rowId xmlns:a16="http://schemas.microsoft.com/office/drawing/2014/main" val="3944308205"/>
                  </a:ext>
                </a:extLst>
              </a:tr>
            </a:tbl>
          </a:graphicData>
        </a:graphic>
      </p:graphicFrame>
      <p:grpSp>
        <p:nvGrpSpPr>
          <p:cNvPr id="36" name="Group 35">
            <a:extLst>
              <a:ext uri="{FF2B5EF4-FFF2-40B4-BE49-F238E27FC236}">
                <a16:creationId xmlns:a16="http://schemas.microsoft.com/office/drawing/2014/main" id="{5EFB7B20-AC85-48DE-BA35-65657E21BFCC}"/>
              </a:ext>
            </a:extLst>
          </p:cNvPr>
          <p:cNvGrpSpPr/>
          <p:nvPr/>
        </p:nvGrpSpPr>
        <p:grpSpPr>
          <a:xfrm>
            <a:off x="9298341" y="3043371"/>
            <a:ext cx="393572" cy="2947565"/>
            <a:chOff x="1000058" y="3382915"/>
            <a:chExt cx="393572" cy="2947565"/>
          </a:xfrm>
        </p:grpSpPr>
        <p:sp>
          <p:nvSpPr>
            <p:cNvPr id="37" name="TextBox 36">
              <a:extLst>
                <a:ext uri="{FF2B5EF4-FFF2-40B4-BE49-F238E27FC236}">
                  <a16:creationId xmlns:a16="http://schemas.microsoft.com/office/drawing/2014/main" id="{7C654D94-8FB6-43D3-A1CC-C7970B7D00F1}"/>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38" name="TextBox 37">
              <a:extLst>
                <a:ext uri="{FF2B5EF4-FFF2-40B4-BE49-F238E27FC236}">
                  <a16:creationId xmlns:a16="http://schemas.microsoft.com/office/drawing/2014/main" id="{58452FD9-C1CA-49BA-81C9-46BD90791CB8}"/>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39" name="TextBox 38">
              <a:extLst>
                <a:ext uri="{FF2B5EF4-FFF2-40B4-BE49-F238E27FC236}">
                  <a16:creationId xmlns:a16="http://schemas.microsoft.com/office/drawing/2014/main" id="{A8D4435C-B249-41CA-9D6B-0BA50447D2A4}"/>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40" name="TextBox 39">
              <a:extLst>
                <a:ext uri="{FF2B5EF4-FFF2-40B4-BE49-F238E27FC236}">
                  <a16:creationId xmlns:a16="http://schemas.microsoft.com/office/drawing/2014/main" id="{6751E7D9-1BDB-41A4-85DC-82348A9E820B}"/>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41" name="TextBox 40">
              <a:extLst>
                <a:ext uri="{FF2B5EF4-FFF2-40B4-BE49-F238E27FC236}">
                  <a16:creationId xmlns:a16="http://schemas.microsoft.com/office/drawing/2014/main" id="{107AF7FA-CC65-4A41-83C4-15E136A85707}"/>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42" name="TextBox 41">
              <a:extLst>
                <a:ext uri="{FF2B5EF4-FFF2-40B4-BE49-F238E27FC236}">
                  <a16:creationId xmlns:a16="http://schemas.microsoft.com/office/drawing/2014/main" id="{FC701984-6E20-486B-BBED-43F6C0FC065F}"/>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43" name="TextBox 42">
              <a:extLst>
                <a:ext uri="{FF2B5EF4-FFF2-40B4-BE49-F238E27FC236}">
                  <a16:creationId xmlns:a16="http://schemas.microsoft.com/office/drawing/2014/main" id="{65F18404-5B8F-4E29-A321-BEE98A8742A4}"/>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44" name="TextBox 43">
              <a:extLst>
                <a:ext uri="{FF2B5EF4-FFF2-40B4-BE49-F238E27FC236}">
                  <a16:creationId xmlns:a16="http://schemas.microsoft.com/office/drawing/2014/main" id="{04018E9D-74ED-4E0D-A8AE-3D313319FB14}"/>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Tree>
    <p:extLst>
      <p:ext uri="{BB962C8B-B14F-4D97-AF65-F5344CB8AC3E}">
        <p14:creationId xmlns:p14="http://schemas.microsoft.com/office/powerpoint/2010/main" val="30602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wipe(down)">
                                      <p:cBhvr>
                                        <p:cTn id="44" dur="500"/>
                                        <p:tgtEl>
                                          <p:spTgt spid="3">
                                            <p:txEl>
                                              <p:pRg st="5" end="5"/>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down)">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down)">
                                      <p:cBhvr>
                                        <p:cTn id="52" dur="500"/>
                                        <p:tgtEl>
                                          <p:spTgt spid="35"/>
                                        </p:tgtEl>
                                      </p:cBhvr>
                                    </p:animEffect>
                                  </p:childTnLst>
                                </p:cTn>
                              </p:par>
                              <p:par>
                                <p:cTn id="53" presetID="22" presetClass="entr" presetSubtype="4"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down)">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Hashing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ctr">
              <a:lnSpc>
                <a:spcPct val="150000"/>
              </a:lnSpc>
              <a:buNone/>
            </a:pPr>
            <a:r>
              <a:rPr lang="en-IN" sz="2400" dirty="0">
                <a:latin typeface="Times New Roman" panose="02020603050405020304" pitchFamily="18" charset="0"/>
                <a:cs typeface="Times New Roman" panose="02020603050405020304" pitchFamily="18" charset="0"/>
              </a:rPr>
              <a:t>2, 7, 13, 16, 25</a:t>
            </a:r>
          </a:p>
          <a:p>
            <a:pPr marL="0" indent="0">
              <a:lnSpc>
                <a:spcPct val="150000"/>
              </a:lnSpc>
              <a:buNone/>
            </a:pPr>
            <a:r>
              <a:rPr lang="en-IN" sz="2400" dirty="0">
                <a:latin typeface="Times New Roman" panose="02020603050405020304" pitchFamily="18" charset="0"/>
                <a:cs typeface="Times New Roman" panose="02020603050405020304" pitchFamily="18" charset="0"/>
              </a:rPr>
              <a:t>                        h(13)  =  13 % 8 = 5</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h(16)  =  16 % 8 = 0</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h(25)  =  25 % 8 = 1</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95</a:t>
            </a:fld>
            <a:endParaRPr lang="en-IN"/>
          </a:p>
        </p:txBody>
      </p:sp>
      <p:graphicFrame>
        <p:nvGraphicFramePr>
          <p:cNvPr id="35" name="Table 6">
            <a:extLst>
              <a:ext uri="{FF2B5EF4-FFF2-40B4-BE49-F238E27FC236}">
                <a16:creationId xmlns:a16="http://schemas.microsoft.com/office/drawing/2014/main" id="{B9D6255D-0C68-4265-A68C-F255800E7D7B}"/>
              </a:ext>
            </a:extLst>
          </p:cNvPr>
          <p:cNvGraphicFramePr>
            <a:graphicFrameLocks noGrp="1"/>
          </p:cNvGraphicFramePr>
          <p:nvPr>
            <p:extLst>
              <p:ext uri="{D42A27DB-BD31-4B8C-83A1-F6EECF244321}">
                <p14:modId xmlns:p14="http://schemas.microsoft.com/office/powerpoint/2010/main" val="2637434606"/>
              </p:ext>
            </p:extLst>
          </p:nvPr>
        </p:nvGraphicFramePr>
        <p:xfrm>
          <a:off x="1023643" y="1326292"/>
          <a:ext cx="963127" cy="2966720"/>
        </p:xfrm>
        <a:graphic>
          <a:graphicData uri="http://schemas.openxmlformats.org/drawingml/2006/table">
            <a:tbl>
              <a:tblPr firstRow="1" bandRow="1">
                <a:tableStyleId>{5940675A-B579-460E-94D1-54222C63F5DA}</a:tableStyleId>
              </a:tblPr>
              <a:tblGrid>
                <a:gridCol w="963127">
                  <a:extLst>
                    <a:ext uri="{9D8B030D-6E8A-4147-A177-3AD203B41FA5}">
                      <a16:colId xmlns:a16="http://schemas.microsoft.com/office/drawing/2014/main" val="894248438"/>
                    </a:ext>
                  </a:extLst>
                </a:gridCol>
              </a:tblGrid>
              <a:tr h="370840">
                <a:tc>
                  <a:txBody>
                    <a:bodyPr/>
                    <a:lstStyle/>
                    <a:p>
                      <a:endParaRPr lang="en-IN" dirty="0"/>
                    </a:p>
                  </a:txBody>
                  <a:tcPr/>
                </a:tc>
                <a:extLst>
                  <a:ext uri="{0D108BD9-81ED-4DB2-BD59-A6C34878D82A}">
                    <a16:rowId xmlns:a16="http://schemas.microsoft.com/office/drawing/2014/main" val="1377395725"/>
                  </a:ext>
                </a:extLst>
              </a:tr>
              <a:tr h="370840">
                <a:tc>
                  <a:txBody>
                    <a:bodyPr/>
                    <a:lstStyle/>
                    <a:p>
                      <a:endParaRPr lang="en-IN" dirty="0"/>
                    </a:p>
                  </a:txBody>
                  <a:tcPr/>
                </a:tc>
                <a:extLst>
                  <a:ext uri="{0D108BD9-81ED-4DB2-BD59-A6C34878D82A}">
                    <a16:rowId xmlns:a16="http://schemas.microsoft.com/office/drawing/2014/main" val="2592576342"/>
                  </a:ext>
                </a:extLst>
              </a:tr>
              <a:tr h="370840">
                <a:tc>
                  <a:txBody>
                    <a:bodyPr/>
                    <a:lstStyle/>
                    <a:p>
                      <a:r>
                        <a:rPr lang="en-IN" dirty="0"/>
                        <a:t>      2</a:t>
                      </a:r>
                    </a:p>
                  </a:txBody>
                  <a:tcPr/>
                </a:tc>
                <a:extLst>
                  <a:ext uri="{0D108BD9-81ED-4DB2-BD59-A6C34878D82A}">
                    <a16:rowId xmlns:a16="http://schemas.microsoft.com/office/drawing/2014/main" val="2345817206"/>
                  </a:ext>
                </a:extLst>
              </a:tr>
              <a:tr h="370840">
                <a:tc>
                  <a:txBody>
                    <a:bodyPr/>
                    <a:lstStyle/>
                    <a:p>
                      <a:endParaRPr lang="en-IN" dirty="0"/>
                    </a:p>
                  </a:txBody>
                  <a:tcPr/>
                </a:tc>
                <a:extLst>
                  <a:ext uri="{0D108BD9-81ED-4DB2-BD59-A6C34878D82A}">
                    <a16:rowId xmlns:a16="http://schemas.microsoft.com/office/drawing/2014/main" val="2490586243"/>
                  </a:ext>
                </a:extLst>
              </a:tr>
              <a:tr h="370840">
                <a:tc>
                  <a:txBody>
                    <a:bodyPr/>
                    <a:lstStyle/>
                    <a:p>
                      <a:endParaRPr lang="en-IN" dirty="0"/>
                    </a:p>
                  </a:txBody>
                  <a:tcPr/>
                </a:tc>
                <a:extLst>
                  <a:ext uri="{0D108BD9-81ED-4DB2-BD59-A6C34878D82A}">
                    <a16:rowId xmlns:a16="http://schemas.microsoft.com/office/drawing/2014/main" val="2031190332"/>
                  </a:ext>
                </a:extLst>
              </a:tr>
              <a:tr h="370840">
                <a:tc>
                  <a:txBody>
                    <a:bodyPr/>
                    <a:lstStyle/>
                    <a:p>
                      <a:endParaRPr lang="en-IN" dirty="0"/>
                    </a:p>
                  </a:txBody>
                  <a:tcPr/>
                </a:tc>
                <a:extLst>
                  <a:ext uri="{0D108BD9-81ED-4DB2-BD59-A6C34878D82A}">
                    <a16:rowId xmlns:a16="http://schemas.microsoft.com/office/drawing/2014/main" val="2004953217"/>
                  </a:ext>
                </a:extLst>
              </a:tr>
              <a:tr h="370840">
                <a:tc>
                  <a:txBody>
                    <a:bodyPr/>
                    <a:lstStyle/>
                    <a:p>
                      <a:endParaRPr lang="en-IN" dirty="0"/>
                    </a:p>
                  </a:txBody>
                  <a:tcPr/>
                </a:tc>
                <a:extLst>
                  <a:ext uri="{0D108BD9-81ED-4DB2-BD59-A6C34878D82A}">
                    <a16:rowId xmlns:a16="http://schemas.microsoft.com/office/drawing/2014/main" val="989394648"/>
                  </a:ext>
                </a:extLst>
              </a:tr>
              <a:tr h="370840">
                <a:tc>
                  <a:txBody>
                    <a:bodyPr/>
                    <a:lstStyle/>
                    <a:p>
                      <a:r>
                        <a:rPr lang="en-IN" dirty="0"/>
                        <a:t>       7</a:t>
                      </a:r>
                    </a:p>
                  </a:txBody>
                  <a:tcPr/>
                </a:tc>
                <a:extLst>
                  <a:ext uri="{0D108BD9-81ED-4DB2-BD59-A6C34878D82A}">
                    <a16:rowId xmlns:a16="http://schemas.microsoft.com/office/drawing/2014/main" val="3944308205"/>
                  </a:ext>
                </a:extLst>
              </a:tr>
            </a:tbl>
          </a:graphicData>
        </a:graphic>
      </p:graphicFrame>
      <p:grpSp>
        <p:nvGrpSpPr>
          <p:cNvPr id="36" name="Group 35">
            <a:extLst>
              <a:ext uri="{FF2B5EF4-FFF2-40B4-BE49-F238E27FC236}">
                <a16:creationId xmlns:a16="http://schemas.microsoft.com/office/drawing/2014/main" id="{5EFB7B20-AC85-48DE-BA35-65657E21BFCC}"/>
              </a:ext>
            </a:extLst>
          </p:cNvPr>
          <p:cNvGrpSpPr/>
          <p:nvPr/>
        </p:nvGrpSpPr>
        <p:grpSpPr>
          <a:xfrm>
            <a:off x="648863" y="1335869"/>
            <a:ext cx="393572" cy="2947565"/>
            <a:chOff x="1000058" y="3382915"/>
            <a:chExt cx="393572" cy="2947565"/>
          </a:xfrm>
        </p:grpSpPr>
        <p:sp>
          <p:nvSpPr>
            <p:cNvPr id="37" name="TextBox 36">
              <a:extLst>
                <a:ext uri="{FF2B5EF4-FFF2-40B4-BE49-F238E27FC236}">
                  <a16:creationId xmlns:a16="http://schemas.microsoft.com/office/drawing/2014/main" id="{7C654D94-8FB6-43D3-A1CC-C7970B7D00F1}"/>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38" name="TextBox 37">
              <a:extLst>
                <a:ext uri="{FF2B5EF4-FFF2-40B4-BE49-F238E27FC236}">
                  <a16:creationId xmlns:a16="http://schemas.microsoft.com/office/drawing/2014/main" id="{58452FD9-C1CA-49BA-81C9-46BD90791CB8}"/>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39" name="TextBox 38">
              <a:extLst>
                <a:ext uri="{FF2B5EF4-FFF2-40B4-BE49-F238E27FC236}">
                  <a16:creationId xmlns:a16="http://schemas.microsoft.com/office/drawing/2014/main" id="{A8D4435C-B249-41CA-9D6B-0BA50447D2A4}"/>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40" name="TextBox 39">
              <a:extLst>
                <a:ext uri="{FF2B5EF4-FFF2-40B4-BE49-F238E27FC236}">
                  <a16:creationId xmlns:a16="http://schemas.microsoft.com/office/drawing/2014/main" id="{6751E7D9-1BDB-41A4-85DC-82348A9E820B}"/>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41" name="TextBox 40">
              <a:extLst>
                <a:ext uri="{FF2B5EF4-FFF2-40B4-BE49-F238E27FC236}">
                  <a16:creationId xmlns:a16="http://schemas.microsoft.com/office/drawing/2014/main" id="{107AF7FA-CC65-4A41-83C4-15E136A85707}"/>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42" name="TextBox 41">
              <a:extLst>
                <a:ext uri="{FF2B5EF4-FFF2-40B4-BE49-F238E27FC236}">
                  <a16:creationId xmlns:a16="http://schemas.microsoft.com/office/drawing/2014/main" id="{FC701984-6E20-486B-BBED-43F6C0FC065F}"/>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43" name="TextBox 42">
              <a:extLst>
                <a:ext uri="{FF2B5EF4-FFF2-40B4-BE49-F238E27FC236}">
                  <a16:creationId xmlns:a16="http://schemas.microsoft.com/office/drawing/2014/main" id="{65F18404-5B8F-4E29-A321-BEE98A8742A4}"/>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44" name="TextBox 43">
              <a:extLst>
                <a:ext uri="{FF2B5EF4-FFF2-40B4-BE49-F238E27FC236}">
                  <a16:creationId xmlns:a16="http://schemas.microsoft.com/office/drawing/2014/main" id="{04018E9D-74ED-4E0D-A8AE-3D313319FB14}"/>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graphicFrame>
        <p:nvGraphicFramePr>
          <p:cNvPr id="45" name="Table 6">
            <a:extLst>
              <a:ext uri="{FF2B5EF4-FFF2-40B4-BE49-F238E27FC236}">
                <a16:creationId xmlns:a16="http://schemas.microsoft.com/office/drawing/2014/main" id="{1679DA3C-CA41-4FEE-9026-8ECC36A8B93D}"/>
              </a:ext>
            </a:extLst>
          </p:cNvPr>
          <p:cNvGraphicFramePr>
            <a:graphicFrameLocks noGrp="1"/>
          </p:cNvGraphicFramePr>
          <p:nvPr>
            <p:extLst>
              <p:ext uri="{D42A27DB-BD31-4B8C-83A1-F6EECF244321}">
                <p14:modId xmlns:p14="http://schemas.microsoft.com/office/powerpoint/2010/main" val="174612240"/>
              </p:ext>
            </p:extLst>
          </p:nvPr>
        </p:nvGraphicFramePr>
        <p:xfrm>
          <a:off x="3557036" y="2012363"/>
          <a:ext cx="963127" cy="2966720"/>
        </p:xfrm>
        <a:graphic>
          <a:graphicData uri="http://schemas.openxmlformats.org/drawingml/2006/table">
            <a:tbl>
              <a:tblPr firstRow="1" bandRow="1">
                <a:tableStyleId>{5940675A-B579-460E-94D1-54222C63F5DA}</a:tableStyleId>
              </a:tblPr>
              <a:tblGrid>
                <a:gridCol w="963127">
                  <a:extLst>
                    <a:ext uri="{9D8B030D-6E8A-4147-A177-3AD203B41FA5}">
                      <a16:colId xmlns:a16="http://schemas.microsoft.com/office/drawing/2014/main" val="894248438"/>
                    </a:ext>
                  </a:extLst>
                </a:gridCol>
              </a:tblGrid>
              <a:tr h="370840">
                <a:tc>
                  <a:txBody>
                    <a:bodyPr/>
                    <a:lstStyle/>
                    <a:p>
                      <a:endParaRPr lang="en-IN" dirty="0"/>
                    </a:p>
                  </a:txBody>
                  <a:tcPr/>
                </a:tc>
                <a:extLst>
                  <a:ext uri="{0D108BD9-81ED-4DB2-BD59-A6C34878D82A}">
                    <a16:rowId xmlns:a16="http://schemas.microsoft.com/office/drawing/2014/main" val="1377395725"/>
                  </a:ext>
                </a:extLst>
              </a:tr>
              <a:tr h="370840">
                <a:tc>
                  <a:txBody>
                    <a:bodyPr/>
                    <a:lstStyle/>
                    <a:p>
                      <a:endParaRPr lang="en-IN" dirty="0"/>
                    </a:p>
                  </a:txBody>
                  <a:tcPr/>
                </a:tc>
                <a:extLst>
                  <a:ext uri="{0D108BD9-81ED-4DB2-BD59-A6C34878D82A}">
                    <a16:rowId xmlns:a16="http://schemas.microsoft.com/office/drawing/2014/main" val="2592576342"/>
                  </a:ext>
                </a:extLst>
              </a:tr>
              <a:tr h="370840">
                <a:tc>
                  <a:txBody>
                    <a:bodyPr/>
                    <a:lstStyle/>
                    <a:p>
                      <a:r>
                        <a:rPr lang="en-IN" dirty="0"/>
                        <a:t>      2</a:t>
                      </a:r>
                    </a:p>
                  </a:txBody>
                  <a:tcPr/>
                </a:tc>
                <a:extLst>
                  <a:ext uri="{0D108BD9-81ED-4DB2-BD59-A6C34878D82A}">
                    <a16:rowId xmlns:a16="http://schemas.microsoft.com/office/drawing/2014/main" val="2345817206"/>
                  </a:ext>
                </a:extLst>
              </a:tr>
              <a:tr h="370840">
                <a:tc>
                  <a:txBody>
                    <a:bodyPr/>
                    <a:lstStyle/>
                    <a:p>
                      <a:endParaRPr lang="en-IN" dirty="0"/>
                    </a:p>
                  </a:txBody>
                  <a:tcPr/>
                </a:tc>
                <a:extLst>
                  <a:ext uri="{0D108BD9-81ED-4DB2-BD59-A6C34878D82A}">
                    <a16:rowId xmlns:a16="http://schemas.microsoft.com/office/drawing/2014/main" val="2490586243"/>
                  </a:ext>
                </a:extLst>
              </a:tr>
              <a:tr h="370840">
                <a:tc>
                  <a:txBody>
                    <a:bodyPr/>
                    <a:lstStyle/>
                    <a:p>
                      <a:endParaRPr lang="en-IN" dirty="0"/>
                    </a:p>
                  </a:txBody>
                  <a:tcPr/>
                </a:tc>
                <a:extLst>
                  <a:ext uri="{0D108BD9-81ED-4DB2-BD59-A6C34878D82A}">
                    <a16:rowId xmlns:a16="http://schemas.microsoft.com/office/drawing/2014/main" val="2031190332"/>
                  </a:ext>
                </a:extLst>
              </a:tr>
              <a:tr h="370840">
                <a:tc>
                  <a:txBody>
                    <a:bodyPr/>
                    <a:lstStyle/>
                    <a:p>
                      <a:r>
                        <a:rPr lang="en-IN" dirty="0"/>
                        <a:t>    13</a:t>
                      </a:r>
                    </a:p>
                  </a:txBody>
                  <a:tcPr/>
                </a:tc>
                <a:extLst>
                  <a:ext uri="{0D108BD9-81ED-4DB2-BD59-A6C34878D82A}">
                    <a16:rowId xmlns:a16="http://schemas.microsoft.com/office/drawing/2014/main" val="2004953217"/>
                  </a:ext>
                </a:extLst>
              </a:tr>
              <a:tr h="370840">
                <a:tc>
                  <a:txBody>
                    <a:bodyPr/>
                    <a:lstStyle/>
                    <a:p>
                      <a:endParaRPr lang="en-IN" dirty="0"/>
                    </a:p>
                  </a:txBody>
                  <a:tcPr/>
                </a:tc>
                <a:extLst>
                  <a:ext uri="{0D108BD9-81ED-4DB2-BD59-A6C34878D82A}">
                    <a16:rowId xmlns:a16="http://schemas.microsoft.com/office/drawing/2014/main" val="989394648"/>
                  </a:ext>
                </a:extLst>
              </a:tr>
              <a:tr h="370840">
                <a:tc>
                  <a:txBody>
                    <a:bodyPr/>
                    <a:lstStyle/>
                    <a:p>
                      <a:r>
                        <a:rPr lang="en-IN" dirty="0"/>
                        <a:t>       7</a:t>
                      </a:r>
                    </a:p>
                  </a:txBody>
                  <a:tcPr/>
                </a:tc>
                <a:extLst>
                  <a:ext uri="{0D108BD9-81ED-4DB2-BD59-A6C34878D82A}">
                    <a16:rowId xmlns:a16="http://schemas.microsoft.com/office/drawing/2014/main" val="3944308205"/>
                  </a:ext>
                </a:extLst>
              </a:tr>
            </a:tbl>
          </a:graphicData>
        </a:graphic>
      </p:graphicFrame>
      <p:grpSp>
        <p:nvGrpSpPr>
          <p:cNvPr id="46" name="Group 45">
            <a:extLst>
              <a:ext uri="{FF2B5EF4-FFF2-40B4-BE49-F238E27FC236}">
                <a16:creationId xmlns:a16="http://schemas.microsoft.com/office/drawing/2014/main" id="{CC86F21E-2623-495A-A9E3-FD06CE633F04}"/>
              </a:ext>
            </a:extLst>
          </p:cNvPr>
          <p:cNvGrpSpPr/>
          <p:nvPr/>
        </p:nvGrpSpPr>
        <p:grpSpPr>
          <a:xfrm>
            <a:off x="3182256" y="2021940"/>
            <a:ext cx="393572" cy="2947565"/>
            <a:chOff x="1000058" y="3382915"/>
            <a:chExt cx="393572" cy="2947565"/>
          </a:xfrm>
        </p:grpSpPr>
        <p:sp>
          <p:nvSpPr>
            <p:cNvPr id="47" name="TextBox 46">
              <a:extLst>
                <a:ext uri="{FF2B5EF4-FFF2-40B4-BE49-F238E27FC236}">
                  <a16:creationId xmlns:a16="http://schemas.microsoft.com/office/drawing/2014/main" id="{3BA0B7D7-9024-4A92-8FD9-A6DE5840950A}"/>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48" name="TextBox 47">
              <a:extLst>
                <a:ext uri="{FF2B5EF4-FFF2-40B4-BE49-F238E27FC236}">
                  <a16:creationId xmlns:a16="http://schemas.microsoft.com/office/drawing/2014/main" id="{E265FCCD-98B6-4125-891D-E2FEC1019AFA}"/>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49" name="TextBox 48">
              <a:extLst>
                <a:ext uri="{FF2B5EF4-FFF2-40B4-BE49-F238E27FC236}">
                  <a16:creationId xmlns:a16="http://schemas.microsoft.com/office/drawing/2014/main" id="{D3BA6650-EEC9-41B5-A496-AD39F067963B}"/>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50" name="TextBox 49">
              <a:extLst>
                <a:ext uri="{FF2B5EF4-FFF2-40B4-BE49-F238E27FC236}">
                  <a16:creationId xmlns:a16="http://schemas.microsoft.com/office/drawing/2014/main" id="{99D73ECB-C656-4F6B-8351-977D85934F06}"/>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51" name="TextBox 50">
              <a:extLst>
                <a:ext uri="{FF2B5EF4-FFF2-40B4-BE49-F238E27FC236}">
                  <a16:creationId xmlns:a16="http://schemas.microsoft.com/office/drawing/2014/main" id="{4AD17377-8A53-4ED5-95D5-9B0D070D5BBD}"/>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52" name="TextBox 51">
              <a:extLst>
                <a:ext uri="{FF2B5EF4-FFF2-40B4-BE49-F238E27FC236}">
                  <a16:creationId xmlns:a16="http://schemas.microsoft.com/office/drawing/2014/main" id="{DBD10146-E6E3-450A-90FD-F8F5329D555A}"/>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53" name="TextBox 52">
              <a:extLst>
                <a:ext uri="{FF2B5EF4-FFF2-40B4-BE49-F238E27FC236}">
                  <a16:creationId xmlns:a16="http://schemas.microsoft.com/office/drawing/2014/main" id="{14CC14D4-00AC-4A95-BF2D-5814D1055750}"/>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54" name="TextBox 53">
              <a:extLst>
                <a:ext uri="{FF2B5EF4-FFF2-40B4-BE49-F238E27FC236}">
                  <a16:creationId xmlns:a16="http://schemas.microsoft.com/office/drawing/2014/main" id="{43888693-DF8E-4C75-AB7D-4826334C650A}"/>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graphicFrame>
        <p:nvGraphicFramePr>
          <p:cNvPr id="55" name="Table 6">
            <a:extLst>
              <a:ext uri="{FF2B5EF4-FFF2-40B4-BE49-F238E27FC236}">
                <a16:creationId xmlns:a16="http://schemas.microsoft.com/office/drawing/2014/main" id="{C39C7D6A-9D02-4A66-BC2C-1421D7D7F622}"/>
              </a:ext>
            </a:extLst>
          </p:cNvPr>
          <p:cNvGraphicFramePr>
            <a:graphicFrameLocks noGrp="1"/>
          </p:cNvGraphicFramePr>
          <p:nvPr>
            <p:extLst>
              <p:ext uri="{D42A27DB-BD31-4B8C-83A1-F6EECF244321}">
                <p14:modId xmlns:p14="http://schemas.microsoft.com/office/powerpoint/2010/main" val="219863595"/>
              </p:ext>
            </p:extLst>
          </p:nvPr>
        </p:nvGraphicFramePr>
        <p:xfrm>
          <a:off x="6576266" y="2693184"/>
          <a:ext cx="963127" cy="2966720"/>
        </p:xfrm>
        <a:graphic>
          <a:graphicData uri="http://schemas.openxmlformats.org/drawingml/2006/table">
            <a:tbl>
              <a:tblPr firstRow="1" bandRow="1">
                <a:tableStyleId>{5940675A-B579-460E-94D1-54222C63F5DA}</a:tableStyleId>
              </a:tblPr>
              <a:tblGrid>
                <a:gridCol w="963127">
                  <a:extLst>
                    <a:ext uri="{9D8B030D-6E8A-4147-A177-3AD203B41FA5}">
                      <a16:colId xmlns:a16="http://schemas.microsoft.com/office/drawing/2014/main" val="894248438"/>
                    </a:ext>
                  </a:extLst>
                </a:gridCol>
              </a:tblGrid>
              <a:tr h="370840">
                <a:tc>
                  <a:txBody>
                    <a:bodyPr/>
                    <a:lstStyle/>
                    <a:p>
                      <a:r>
                        <a:rPr lang="en-IN" dirty="0"/>
                        <a:t>    16</a:t>
                      </a:r>
                    </a:p>
                  </a:txBody>
                  <a:tcPr/>
                </a:tc>
                <a:extLst>
                  <a:ext uri="{0D108BD9-81ED-4DB2-BD59-A6C34878D82A}">
                    <a16:rowId xmlns:a16="http://schemas.microsoft.com/office/drawing/2014/main" val="1377395725"/>
                  </a:ext>
                </a:extLst>
              </a:tr>
              <a:tr h="370840">
                <a:tc>
                  <a:txBody>
                    <a:bodyPr/>
                    <a:lstStyle/>
                    <a:p>
                      <a:endParaRPr lang="en-IN" dirty="0"/>
                    </a:p>
                  </a:txBody>
                  <a:tcPr/>
                </a:tc>
                <a:extLst>
                  <a:ext uri="{0D108BD9-81ED-4DB2-BD59-A6C34878D82A}">
                    <a16:rowId xmlns:a16="http://schemas.microsoft.com/office/drawing/2014/main" val="2592576342"/>
                  </a:ext>
                </a:extLst>
              </a:tr>
              <a:tr h="370840">
                <a:tc>
                  <a:txBody>
                    <a:bodyPr/>
                    <a:lstStyle/>
                    <a:p>
                      <a:r>
                        <a:rPr lang="en-IN" dirty="0"/>
                        <a:t>      2</a:t>
                      </a:r>
                    </a:p>
                  </a:txBody>
                  <a:tcPr/>
                </a:tc>
                <a:extLst>
                  <a:ext uri="{0D108BD9-81ED-4DB2-BD59-A6C34878D82A}">
                    <a16:rowId xmlns:a16="http://schemas.microsoft.com/office/drawing/2014/main" val="2345817206"/>
                  </a:ext>
                </a:extLst>
              </a:tr>
              <a:tr h="370840">
                <a:tc>
                  <a:txBody>
                    <a:bodyPr/>
                    <a:lstStyle/>
                    <a:p>
                      <a:endParaRPr lang="en-IN" dirty="0"/>
                    </a:p>
                  </a:txBody>
                  <a:tcPr/>
                </a:tc>
                <a:extLst>
                  <a:ext uri="{0D108BD9-81ED-4DB2-BD59-A6C34878D82A}">
                    <a16:rowId xmlns:a16="http://schemas.microsoft.com/office/drawing/2014/main" val="2490586243"/>
                  </a:ext>
                </a:extLst>
              </a:tr>
              <a:tr h="370840">
                <a:tc>
                  <a:txBody>
                    <a:bodyPr/>
                    <a:lstStyle/>
                    <a:p>
                      <a:endParaRPr lang="en-IN" dirty="0"/>
                    </a:p>
                  </a:txBody>
                  <a:tcPr/>
                </a:tc>
                <a:extLst>
                  <a:ext uri="{0D108BD9-81ED-4DB2-BD59-A6C34878D82A}">
                    <a16:rowId xmlns:a16="http://schemas.microsoft.com/office/drawing/2014/main" val="2031190332"/>
                  </a:ext>
                </a:extLst>
              </a:tr>
              <a:tr h="370840">
                <a:tc>
                  <a:txBody>
                    <a:bodyPr/>
                    <a:lstStyle/>
                    <a:p>
                      <a:r>
                        <a:rPr lang="en-IN" dirty="0"/>
                        <a:t>    13</a:t>
                      </a:r>
                    </a:p>
                  </a:txBody>
                  <a:tcPr/>
                </a:tc>
                <a:extLst>
                  <a:ext uri="{0D108BD9-81ED-4DB2-BD59-A6C34878D82A}">
                    <a16:rowId xmlns:a16="http://schemas.microsoft.com/office/drawing/2014/main" val="2004953217"/>
                  </a:ext>
                </a:extLst>
              </a:tr>
              <a:tr h="370840">
                <a:tc>
                  <a:txBody>
                    <a:bodyPr/>
                    <a:lstStyle/>
                    <a:p>
                      <a:endParaRPr lang="en-IN" dirty="0"/>
                    </a:p>
                  </a:txBody>
                  <a:tcPr/>
                </a:tc>
                <a:extLst>
                  <a:ext uri="{0D108BD9-81ED-4DB2-BD59-A6C34878D82A}">
                    <a16:rowId xmlns:a16="http://schemas.microsoft.com/office/drawing/2014/main" val="989394648"/>
                  </a:ext>
                </a:extLst>
              </a:tr>
              <a:tr h="370840">
                <a:tc>
                  <a:txBody>
                    <a:bodyPr/>
                    <a:lstStyle/>
                    <a:p>
                      <a:r>
                        <a:rPr lang="en-IN" dirty="0"/>
                        <a:t>       7</a:t>
                      </a:r>
                    </a:p>
                  </a:txBody>
                  <a:tcPr/>
                </a:tc>
                <a:extLst>
                  <a:ext uri="{0D108BD9-81ED-4DB2-BD59-A6C34878D82A}">
                    <a16:rowId xmlns:a16="http://schemas.microsoft.com/office/drawing/2014/main" val="3944308205"/>
                  </a:ext>
                </a:extLst>
              </a:tr>
            </a:tbl>
          </a:graphicData>
        </a:graphic>
      </p:graphicFrame>
      <p:grpSp>
        <p:nvGrpSpPr>
          <p:cNvPr id="56" name="Group 55">
            <a:extLst>
              <a:ext uri="{FF2B5EF4-FFF2-40B4-BE49-F238E27FC236}">
                <a16:creationId xmlns:a16="http://schemas.microsoft.com/office/drawing/2014/main" id="{A846EC01-9239-4A76-9274-A70CDA178C83}"/>
              </a:ext>
            </a:extLst>
          </p:cNvPr>
          <p:cNvGrpSpPr/>
          <p:nvPr/>
        </p:nvGrpSpPr>
        <p:grpSpPr>
          <a:xfrm>
            <a:off x="6201486" y="2702761"/>
            <a:ext cx="393572" cy="2947565"/>
            <a:chOff x="1000058" y="3382915"/>
            <a:chExt cx="393572" cy="2947565"/>
          </a:xfrm>
        </p:grpSpPr>
        <p:sp>
          <p:nvSpPr>
            <p:cNvPr id="57" name="TextBox 56">
              <a:extLst>
                <a:ext uri="{FF2B5EF4-FFF2-40B4-BE49-F238E27FC236}">
                  <a16:creationId xmlns:a16="http://schemas.microsoft.com/office/drawing/2014/main" id="{02D6FE1B-6993-4F01-9BF0-E8F95187628F}"/>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58" name="TextBox 57">
              <a:extLst>
                <a:ext uri="{FF2B5EF4-FFF2-40B4-BE49-F238E27FC236}">
                  <a16:creationId xmlns:a16="http://schemas.microsoft.com/office/drawing/2014/main" id="{6EF24354-2BD4-40A5-935C-988A19597E03}"/>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59" name="TextBox 58">
              <a:extLst>
                <a:ext uri="{FF2B5EF4-FFF2-40B4-BE49-F238E27FC236}">
                  <a16:creationId xmlns:a16="http://schemas.microsoft.com/office/drawing/2014/main" id="{3BF483C2-E6E0-4576-B361-433E7139F0E2}"/>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60" name="TextBox 59">
              <a:extLst>
                <a:ext uri="{FF2B5EF4-FFF2-40B4-BE49-F238E27FC236}">
                  <a16:creationId xmlns:a16="http://schemas.microsoft.com/office/drawing/2014/main" id="{DFFF71E3-1998-4E93-9EC0-EDFFBC921F12}"/>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61" name="TextBox 60">
              <a:extLst>
                <a:ext uri="{FF2B5EF4-FFF2-40B4-BE49-F238E27FC236}">
                  <a16:creationId xmlns:a16="http://schemas.microsoft.com/office/drawing/2014/main" id="{4FB6FE1E-8FF5-485A-AE4B-0CF21A19A442}"/>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62" name="TextBox 61">
              <a:extLst>
                <a:ext uri="{FF2B5EF4-FFF2-40B4-BE49-F238E27FC236}">
                  <a16:creationId xmlns:a16="http://schemas.microsoft.com/office/drawing/2014/main" id="{FEDDA041-7939-420D-B60B-C684CC6CD081}"/>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63" name="TextBox 62">
              <a:extLst>
                <a:ext uri="{FF2B5EF4-FFF2-40B4-BE49-F238E27FC236}">
                  <a16:creationId xmlns:a16="http://schemas.microsoft.com/office/drawing/2014/main" id="{5E588148-B13C-4B26-9879-8000D789693D}"/>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64" name="TextBox 63">
              <a:extLst>
                <a:ext uri="{FF2B5EF4-FFF2-40B4-BE49-F238E27FC236}">
                  <a16:creationId xmlns:a16="http://schemas.microsoft.com/office/drawing/2014/main" id="{E31DACBE-68EC-4C0B-9070-8FB776E72284}"/>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graphicFrame>
        <p:nvGraphicFramePr>
          <p:cNvPr id="66" name="Table 6">
            <a:extLst>
              <a:ext uri="{FF2B5EF4-FFF2-40B4-BE49-F238E27FC236}">
                <a16:creationId xmlns:a16="http://schemas.microsoft.com/office/drawing/2014/main" id="{456BAE85-96BC-44BF-B6DC-09E418A05CFA}"/>
              </a:ext>
            </a:extLst>
          </p:cNvPr>
          <p:cNvGraphicFramePr>
            <a:graphicFrameLocks noGrp="1"/>
          </p:cNvGraphicFramePr>
          <p:nvPr>
            <p:extLst>
              <p:ext uri="{D42A27DB-BD31-4B8C-83A1-F6EECF244321}">
                <p14:modId xmlns:p14="http://schemas.microsoft.com/office/powerpoint/2010/main" val="560284933"/>
              </p:ext>
            </p:extLst>
          </p:nvPr>
        </p:nvGraphicFramePr>
        <p:xfrm>
          <a:off x="9854421" y="3380046"/>
          <a:ext cx="963127" cy="2966720"/>
        </p:xfrm>
        <a:graphic>
          <a:graphicData uri="http://schemas.openxmlformats.org/drawingml/2006/table">
            <a:tbl>
              <a:tblPr firstRow="1" bandRow="1">
                <a:tableStyleId>{5940675A-B579-460E-94D1-54222C63F5DA}</a:tableStyleId>
              </a:tblPr>
              <a:tblGrid>
                <a:gridCol w="963127">
                  <a:extLst>
                    <a:ext uri="{9D8B030D-6E8A-4147-A177-3AD203B41FA5}">
                      <a16:colId xmlns:a16="http://schemas.microsoft.com/office/drawing/2014/main" val="894248438"/>
                    </a:ext>
                  </a:extLst>
                </a:gridCol>
              </a:tblGrid>
              <a:tr h="370840">
                <a:tc>
                  <a:txBody>
                    <a:bodyPr/>
                    <a:lstStyle/>
                    <a:p>
                      <a:r>
                        <a:rPr lang="en-IN" dirty="0"/>
                        <a:t>    16</a:t>
                      </a:r>
                    </a:p>
                  </a:txBody>
                  <a:tcPr/>
                </a:tc>
                <a:extLst>
                  <a:ext uri="{0D108BD9-81ED-4DB2-BD59-A6C34878D82A}">
                    <a16:rowId xmlns:a16="http://schemas.microsoft.com/office/drawing/2014/main" val="1377395725"/>
                  </a:ext>
                </a:extLst>
              </a:tr>
              <a:tr h="370840">
                <a:tc>
                  <a:txBody>
                    <a:bodyPr/>
                    <a:lstStyle/>
                    <a:p>
                      <a:r>
                        <a:rPr lang="en-IN" dirty="0"/>
                        <a:t>     25</a:t>
                      </a:r>
                    </a:p>
                  </a:txBody>
                  <a:tcPr/>
                </a:tc>
                <a:extLst>
                  <a:ext uri="{0D108BD9-81ED-4DB2-BD59-A6C34878D82A}">
                    <a16:rowId xmlns:a16="http://schemas.microsoft.com/office/drawing/2014/main" val="2592576342"/>
                  </a:ext>
                </a:extLst>
              </a:tr>
              <a:tr h="370840">
                <a:tc>
                  <a:txBody>
                    <a:bodyPr/>
                    <a:lstStyle/>
                    <a:p>
                      <a:r>
                        <a:rPr lang="en-IN" dirty="0"/>
                        <a:t>      2</a:t>
                      </a:r>
                    </a:p>
                  </a:txBody>
                  <a:tcPr/>
                </a:tc>
                <a:extLst>
                  <a:ext uri="{0D108BD9-81ED-4DB2-BD59-A6C34878D82A}">
                    <a16:rowId xmlns:a16="http://schemas.microsoft.com/office/drawing/2014/main" val="2345817206"/>
                  </a:ext>
                </a:extLst>
              </a:tr>
              <a:tr h="370840">
                <a:tc>
                  <a:txBody>
                    <a:bodyPr/>
                    <a:lstStyle/>
                    <a:p>
                      <a:endParaRPr lang="en-IN" dirty="0"/>
                    </a:p>
                  </a:txBody>
                  <a:tcPr/>
                </a:tc>
                <a:extLst>
                  <a:ext uri="{0D108BD9-81ED-4DB2-BD59-A6C34878D82A}">
                    <a16:rowId xmlns:a16="http://schemas.microsoft.com/office/drawing/2014/main" val="2490586243"/>
                  </a:ext>
                </a:extLst>
              </a:tr>
              <a:tr h="370840">
                <a:tc>
                  <a:txBody>
                    <a:bodyPr/>
                    <a:lstStyle/>
                    <a:p>
                      <a:endParaRPr lang="en-IN" dirty="0"/>
                    </a:p>
                  </a:txBody>
                  <a:tcPr/>
                </a:tc>
                <a:extLst>
                  <a:ext uri="{0D108BD9-81ED-4DB2-BD59-A6C34878D82A}">
                    <a16:rowId xmlns:a16="http://schemas.microsoft.com/office/drawing/2014/main" val="2031190332"/>
                  </a:ext>
                </a:extLst>
              </a:tr>
              <a:tr h="370840">
                <a:tc>
                  <a:txBody>
                    <a:bodyPr/>
                    <a:lstStyle/>
                    <a:p>
                      <a:r>
                        <a:rPr lang="en-IN" dirty="0"/>
                        <a:t>    13</a:t>
                      </a:r>
                    </a:p>
                  </a:txBody>
                  <a:tcPr/>
                </a:tc>
                <a:extLst>
                  <a:ext uri="{0D108BD9-81ED-4DB2-BD59-A6C34878D82A}">
                    <a16:rowId xmlns:a16="http://schemas.microsoft.com/office/drawing/2014/main" val="2004953217"/>
                  </a:ext>
                </a:extLst>
              </a:tr>
              <a:tr h="370840">
                <a:tc>
                  <a:txBody>
                    <a:bodyPr/>
                    <a:lstStyle/>
                    <a:p>
                      <a:endParaRPr lang="en-IN" dirty="0"/>
                    </a:p>
                  </a:txBody>
                  <a:tcPr/>
                </a:tc>
                <a:extLst>
                  <a:ext uri="{0D108BD9-81ED-4DB2-BD59-A6C34878D82A}">
                    <a16:rowId xmlns:a16="http://schemas.microsoft.com/office/drawing/2014/main" val="989394648"/>
                  </a:ext>
                </a:extLst>
              </a:tr>
              <a:tr h="370840">
                <a:tc>
                  <a:txBody>
                    <a:bodyPr/>
                    <a:lstStyle/>
                    <a:p>
                      <a:r>
                        <a:rPr lang="en-IN" dirty="0"/>
                        <a:t>       7</a:t>
                      </a:r>
                    </a:p>
                  </a:txBody>
                  <a:tcPr/>
                </a:tc>
                <a:extLst>
                  <a:ext uri="{0D108BD9-81ED-4DB2-BD59-A6C34878D82A}">
                    <a16:rowId xmlns:a16="http://schemas.microsoft.com/office/drawing/2014/main" val="3944308205"/>
                  </a:ext>
                </a:extLst>
              </a:tr>
            </a:tbl>
          </a:graphicData>
        </a:graphic>
      </p:graphicFrame>
      <p:grpSp>
        <p:nvGrpSpPr>
          <p:cNvPr id="67" name="Group 66">
            <a:extLst>
              <a:ext uri="{FF2B5EF4-FFF2-40B4-BE49-F238E27FC236}">
                <a16:creationId xmlns:a16="http://schemas.microsoft.com/office/drawing/2014/main" id="{6316F3FE-31DA-4719-873C-EF3605E1449A}"/>
              </a:ext>
            </a:extLst>
          </p:cNvPr>
          <p:cNvGrpSpPr/>
          <p:nvPr/>
        </p:nvGrpSpPr>
        <p:grpSpPr>
          <a:xfrm>
            <a:off x="9479641" y="3389623"/>
            <a:ext cx="393572" cy="2947565"/>
            <a:chOff x="1000058" y="3382915"/>
            <a:chExt cx="393572" cy="2947565"/>
          </a:xfrm>
        </p:grpSpPr>
        <p:sp>
          <p:nvSpPr>
            <p:cNvPr id="68" name="TextBox 67">
              <a:extLst>
                <a:ext uri="{FF2B5EF4-FFF2-40B4-BE49-F238E27FC236}">
                  <a16:creationId xmlns:a16="http://schemas.microsoft.com/office/drawing/2014/main" id="{2998F182-0826-4425-9E04-9ED846555D3D}"/>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69" name="TextBox 68">
              <a:extLst>
                <a:ext uri="{FF2B5EF4-FFF2-40B4-BE49-F238E27FC236}">
                  <a16:creationId xmlns:a16="http://schemas.microsoft.com/office/drawing/2014/main" id="{31B35206-DCE4-42BE-89BA-9A362FFF85E7}"/>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70" name="TextBox 69">
              <a:extLst>
                <a:ext uri="{FF2B5EF4-FFF2-40B4-BE49-F238E27FC236}">
                  <a16:creationId xmlns:a16="http://schemas.microsoft.com/office/drawing/2014/main" id="{BAF3A6E7-9C51-4264-9DD2-49845937358B}"/>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71" name="TextBox 70">
              <a:extLst>
                <a:ext uri="{FF2B5EF4-FFF2-40B4-BE49-F238E27FC236}">
                  <a16:creationId xmlns:a16="http://schemas.microsoft.com/office/drawing/2014/main" id="{13C29FB7-7B4F-4D34-8ADE-3B680DADDC8D}"/>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72" name="TextBox 71">
              <a:extLst>
                <a:ext uri="{FF2B5EF4-FFF2-40B4-BE49-F238E27FC236}">
                  <a16:creationId xmlns:a16="http://schemas.microsoft.com/office/drawing/2014/main" id="{7E8E3333-1CCB-4872-972B-D6EF44D2E4A6}"/>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73" name="TextBox 72">
              <a:extLst>
                <a:ext uri="{FF2B5EF4-FFF2-40B4-BE49-F238E27FC236}">
                  <a16:creationId xmlns:a16="http://schemas.microsoft.com/office/drawing/2014/main" id="{A28334B5-594B-4964-B629-4C7B49BA2A07}"/>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74" name="TextBox 73">
              <a:extLst>
                <a:ext uri="{FF2B5EF4-FFF2-40B4-BE49-F238E27FC236}">
                  <a16:creationId xmlns:a16="http://schemas.microsoft.com/office/drawing/2014/main" id="{A5566E31-7708-4F36-A953-4ED85FA56B7C}"/>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75" name="TextBox 74">
              <a:extLst>
                <a:ext uri="{FF2B5EF4-FFF2-40B4-BE49-F238E27FC236}">
                  <a16:creationId xmlns:a16="http://schemas.microsoft.com/office/drawing/2014/main" id="{BB705FF1-8A16-4B7D-A46C-8116BA28075A}"/>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Tree>
    <p:extLst>
      <p:ext uri="{BB962C8B-B14F-4D97-AF65-F5344CB8AC3E}">
        <p14:creationId xmlns:p14="http://schemas.microsoft.com/office/powerpoint/2010/main" val="334081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par>
                                <p:cTn id="13" presetID="22" presetClass="entr" presetSubtype="4"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down)">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par>
                                <p:cTn id="26" presetID="22" presetClass="entr" presetSubtype="4"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500"/>
                                        <p:tgtEl>
                                          <p:spTgt spid="5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down)">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wipe(down)">
                                      <p:cBhvr>
                                        <p:cTn id="38" dur="500"/>
                                        <p:tgtEl>
                                          <p:spTgt spid="67"/>
                                        </p:tgtEl>
                                      </p:cBhvr>
                                    </p:animEffect>
                                  </p:childTnLst>
                                </p:cTn>
                              </p:par>
                              <p:par>
                                <p:cTn id="39" presetID="22" presetClass="entr" presetSubtype="4"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down)">
                                      <p:cBhvr>
                                        <p:cTn id="4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Collision Resolution Techniques</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Collision</a:t>
            </a:r>
            <a:r>
              <a:rPr lang="en-IN" sz="2400" dirty="0">
                <a:latin typeface="Times New Roman" panose="02020603050405020304" pitchFamily="18" charset="0"/>
                <a:cs typeface="Times New Roman" panose="02020603050405020304" pitchFamily="18" charset="0"/>
              </a:rPr>
              <a:t> – “</a:t>
            </a:r>
            <a:r>
              <a:rPr lang="en-IN" sz="2400" i="1" dirty="0">
                <a:latin typeface="Times New Roman" panose="02020603050405020304" pitchFamily="18" charset="0"/>
                <a:cs typeface="Times New Roman" panose="02020603050405020304" pitchFamily="18" charset="0"/>
              </a:rPr>
              <a:t>When two or more keys hashing into the same location”</a:t>
            </a: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Collision Resolution Techniques</a:t>
            </a:r>
          </a:p>
          <a:p>
            <a:pPr lvl="1" algn="just">
              <a:lnSpc>
                <a:spcPct val="150000"/>
              </a:lnSpc>
            </a:pPr>
            <a:r>
              <a:rPr lang="en-IN" sz="2000" u="sng" dirty="0">
                <a:latin typeface="Times New Roman" panose="02020603050405020304" pitchFamily="18" charset="0"/>
                <a:cs typeface="Times New Roman" panose="02020603050405020304" pitchFamily="18" charset="0"/>
              </a:rPr>
              <a:t>Direct Chaining</a:t>
            </a:r>
          </a:p>
          <a:p>
            <a:pPr lvl="2" algn="just">
              <a:lnSpc>
                <a:spcPct val="150000"/>
              </a:lnSpc>
            </a:pPr>
            <a:r>
              <a:rPr lang="en-IN" sz="1800" i="1" dirty="0">
                <a:latin typeface="Times New Roman" panose="02020603050405020304" pitchFamily="18" charset="0"/>
                <a:cs typeface="Times New Roman" panose="02020603050405020304" pitchFamily="18" charset="0"/>
              </a:rPr>
              <a:t>Separate Chaining</a:t>
            </a:r>
          </a:p>
          <a:p>
            <a:pPr lvl="1" algn="just">
              <a:lnSpc>
                <a:spcPct val="150000"/>
              </a:lnSpc>
            </a:pPr>
            <a:r>
              <a:rPr lang="en-IN" sz="2000" u="sng" dirty="0">
                <a:latin typeface="Times New Roman" panose="02020603050405020304" pitchFamily="18" charset="0"/>
                <a:cs typeface="Times New Roman" panose="02020603050405020304" pitchFamily="18" charset="0"/>
              </a:rPr>
              <a:t>Open Addressing</a:t>
            </a:r>
          </a:p>
          <a:p>
            <a:pPr lvl="2" algn="just">
              <a:lnSpc>
                <a:spcPct val="150000"/>
              </a:lnSpc>
            </a:pPr>
            <a:r>
              <a:rPr lang="en-IN" sz="1800" i="1" dirty="0">
                <a:latin typeface="Times New Roman" panose="02020603050405020304" pitchFamily="18" charset="0"/>
                <a:cs typeface="Times New Roman" panose="02020603050405020304" pitchFamily="18" charset="0"/>
              </a:rPr>
              <a:t>Linear Probing</a:t>
            </a:r>
          </a:p>
          <a:p>
            <a:pPr lvl="2" algn="just">
              <a:lnSpc>
                <a:spcPct val="150000"/>
              </a:lnSpc>
            </a:pPr>
            <a:r>
              <a:rPr lang="en-IN" sz="1800" i="1" dirty="0">
                <a:latin typeface="Times New Roman" panose="02020603050405020304" pitchFamily="18" charset="0"/>
                <a:cs typeface="Times New Roman" panose="02020603050405020304" pitchFamily="18" charset="0"/>
              </a:rPr>
              <a:t>Quadratic Probing</a:t>
            </a:r>
          </a:p>
          <a:p>
            <a:pPr lvl="2" algn="just">
              <a:lnSpc>
                <a:spcPct val="150000"/>
              </a:lnSpc>
            </a:pPr>
            <a:r>
              <a:rPr lang="en-IN" sz="1800" i="1" dirty="0">
                <a:latin typeface="Times New Roman" panose="02020603050405020304" pitchFamily="18" charset="0"/>
                <a:cs typeface="Times New Roman" panose="02020603050405020304" pitchFamily="18" charset="0"/>
              </a:rPr>
              <a:t>Double Hashing</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96</a:t>
            </a:fld>
            <a:endParaRPr lang="en-IN"/>
          </a:p>
        </p:txBody>
      </p:sp>
    </p:spTree>
    <p:extLst>
      <p:ext uri="{BB962C8B-B14F-4D97-AF65-F5344CB8AC3E}">
        <p14:creationId xmlns:p14="http://schemas.microsoft.com/office/powerpoint/2010/main" val="420383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Collision Resolution Techniques – Separate Chaining</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50000"/>
              </a:lnSpc>
              <a:buNone/>
            </a:pPr>
            <a:r>
              <a:rPr lang="en-IN" sz="2000" b="1" u="sng" dirty="0">
                <a:latin typeface="Times New Roman" panose="02020603050405020304" pitchFamily="18" charset="0"/>
                <a:cs typeface="Times New Roman" panose="02020603050405020304" pitchFamily="18" charset="0"/>
              </a:rPr>
              <a:t>Separate Chaining</a:t>
            </a:r>
            <a:r>
              <a:rPr lang="en-IN" sz="2000" dirty="0">
                <a:latin typeface="Times New Roman" panose="02020603050405020304" pitchFamily="18" charset="0"/>
                <a:cs typeface="Times New Roman" panose="02020603050405020304" pitchFamily="18" charset="0"/>
              </a:rPr>
              <a:t>  - When two or more elements has to the same location, then these records are constituted into a single linked list called as chain.</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For example consider the following set of elements:  20, 9, 17, 39, 43, 78, 69, 23, 12, 33, 48, 4, 7.</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Hash TableSize = 10 and hash function h(x) = x % TableSize.</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a:xfrm>
            <a:off x="6912429" y="6432549"/>
            <a:ext cx="4114800" cy="365125"/>
          </a:xfrm>
        </p:spPr>
        <p:txBody>
          <a:bodyPr/>
          <a:lstStyle/>
          <a:p>
            <a:r>
              <a:rPr lang="en-IN" dirty="0"/>
              <a:t>Dr </a:t>
            </a:r>
            <a:r>
              <a:rPr lang="en-IN" dirty="0" err="1"/>
              <a:t>Somaraju</a:t>
            </a:r>
            <a:r>
              <a:rPr lang="en-IN" dirty="0"/>
              <a:t> </a:t>
            </a:r>
            <a:r>
              <a:rPr lang="en-IN" dirty="0" err="1"/>
              <a:t>Suvvari</a:t>
            </a:r>
            <a:r>
              <a:rPr lang="en-IN" dirty="0"/>
              <a:t>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97</a:t>
            </a:fld>
            <a:endParaRPr lang="en-IN"/>
          </a:p>
        </p:txBody>
      </p:sp>
      <p:graphicFrame>
        <p:nvGraphicFramePr>
          <p:cNvPr id="6" name="Table 6">
            <a:extLst>
              <a:ext uri="{FF2B5EF4-FFF2-40B4-BE49-F238E27FC236}">
                <a16:creationId xmlns:a16="http://schemas.microsoft.com/office/drawing/2014/main" id="{29B4C78A-BD7A-4A7F-9CE6-7931775CB6EB}"/>
              </a:ext>
            </a:extLst>
          </p:cNvPr>
          <p:cNvGraphicFramePr>
            <a:graphicFrameLocks noGrp="1"/>
          </p:cNvGraphicFramePr>
          <p:nvPr>
            <p:extLst>
              <p:ext uri="{D42A27DB-BD31-4B8C-83A1-F6EECF244321}">
                <p14:modId xmlns:p14="http://schemas.microsoft.com/office/powerpoint/2010/main" val="673962646"/>
              </p:ext>
            </p:extLst>
          </p:nvPr>
        </p:nvGraphicFramePr>
        <p:xfrm>
          <a:off x="1727977" y="2735078"/>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a:p>
                  </a:txBody>
                  <a:tcPr/>
                </a:tc>
                <a:extLst>
                  <a:ext uri="{0D108BD9-81ED-4DB2-BD59-A6C34878D82A}">
                    <a16:rowId xmlns:a16="http://schemas.microsoft.com/office/drawing/2014/main" val="3415274060"/>
                  </a:ext>
                </a:extLst>
              </a:tr>
              <a:tr h="370840">
                <a:tc>
                  <a:txBody>
                    <a:bodyPr/>
                    <a:lstStyle/>
                    <a:p>
                      <a:endParaRPr lang="en-IN"/>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endParaRPr lang="en-IN" dirty="0"/>
                    </a:p>
                  </a:txBody>
                  <a:tcPr/>
                </a:tc>
                <a:extLst>
                  <a:ext uri="{0D108BD9-81ED-4DB2-BD59-A6C34878D82A}">
                    <a16:rowId xmlns:a16="http://schemas.microsoft.com/office/drawing/2014/main" val="3715947741"/>
                  </a:ext>
                </a:extLst>
              </a:tr>
            </a:tbl>
          </a:graphicData>
        </a:graphic>
      </p:graphicFrame>
      <p:grpSp>
        <p:nvGrpSpPr>
          <p:cNvPr id="20" name="Group 19">
            <a:extLst>
              <a:ext uri="{FF2B5EF4-FFF2-40B4-BE49-F238E27FC236}">
                <a16:creationId xmlns:a16="http://schemas.microsoft.com/office/drawing/2014/main" id="{6646A6A0-F699-4079-9202-DBD5CB40074F}"/>
              </a:ext>
            </a:extLst>
          </p:cNvPr>
          <p:cNvGrpSpPr/>
          <p:nvPr/>
        </p:nvGrpSpPr>
        <p:grpSpPr>
          <a:xfrm>
            <a:off x="1398036" y="2735077"/>
            <a:ext cx="438410" cy="3697472"/>
            <a:chOff x="1398036" y="2735077"/>
            <a:chExt cx="438410" cy="3697472"/>
          </a:xfrm>
        </p:grpSpPr>
        <p:grpSp>
          <p:nvGrpSpPr>
            <p:cNvPr id="7" name="Group 6">
              <a:extLst>
                <a:ext uri="{FF2B5EF4-FFF2-40B4-BE49-F238E27FC236}">
                  <a16:creationId xmlns:a16="http://schemas.microsoft.com/office/drawing/2014/main" id="{B0B34BA1-17F5-43D3-BCE6-287B77DC5BBA}"/>
                </a:ext>
              </a:extLst>
            </p:cNvPr>
            <p:cNvGrpSpPr/>
            <p:nvPr/>
          </p:nvGrpSpPr>
          <p:grpSpPr>
            <a:xfrm>
              <a:off x="1442874" y="2735077"/>
              <a:ext cx="393572" cy="2947565"/>
              <a:chOff x="1000058" y="3382915"/>
              <a:chExt cx="393572" cy="2947565"/>
            </a:xfrm>
          </p:grpSpPr>
          <p:sp>
            <p:nvSpPr>
              <p:cNvPr id="8" name="TextBox 7">
                <a:extLst>
                  <a:ext uri="{FF2B5EF4-FFF2-40B4-BE49-F238E27FC236}">
                    <a16:creationId xmlns:a16="http://schemas.microsoft.com/office/drawing/2014/main" id="{2D4C37C1-F865-476B-9AD5-DAD18CC50DE4}"/>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9" name="TextBox 8">
                <a:extLst>
                  <a:ext uri="{FF2B5EF4-FFF2-40B4-BE49-F238E27FC236}">
                    <a16:creationId xmlns:a16="http://schemas.microsoft.com/office/drawing/2014/main" id="{55A09EAD-6199-43DA-BF10-225DC24B9687}"/>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10" name="TextBox 9">
                <a:extLst>
                  <a:ext uri="{FF2B5EF4-FFF2-40B4-BE49-F238E27FC236}">
                    <a16:creationId xmlns:a16="http://schemas.microsoft.com/office/drawing/2014/main" id="{117EFB34-998D-4072-99A8-5D88CE7DED2A}"/>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11" name="TextBox 10">
                <a:extLst>
                  <a:ext uri="{FF2B5EF4-FFF2-40B4-BE49-F238E27FC236}">
                    <a16:creationId xmlns:a16="http://schemas.microsoft.com/office/drawing/2014/main" id="{B9E2E556-AF76-48DF-8638-4AB7BAF84C49}"/>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12" name="TextBox 11">
                <a:extLst>
                  <a:ext uri="{FF2B5EF4-FFF2-40B4-BE49-F238E27FC236}">
                    <a16:creationId xmlns:a16="http://schemas.microsoft.com/office/drawing/2014/main" id="{02BCAAA8-AC07-4F66-94A3-7810142629C9}"/>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13" name="TextBox 12">
                <a:extLst>
                  <a:ext uri="{FF2B5EF4-FFF2-40B4-BE49-F238E27FC236}">
                    <a16:creationId xmlns:a16="http://schemas.microsoft.com/office/drawing/2014/main" id="{56F7430A-269E-47B2-9585-D84596FD89E1}"/>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14" name="TextBox 13">
                <a:extLst>
                  <a:ext uri="{FF2B5EF4-FFF2-40B4-BE49-F238E27FC236}">
                    <a16:creationId xmlns:a16="http://schemas.microsoft.com/office/drawing/2014/main" id="{BE8A2872-3DEC-4A5A-B899-0900CD3BCE55}"/>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15" name="TextBox 14">
                <a:extLst>
                  <a:ext uri="{FF2B5EF4-FFF2-40B4-BE49-F238E27FC236}">
                    <a16:creationId xmlns:a16="http://schemas.microsoft.com/office/drawing/2014/main" id="{C8AE3FF3-53B0-446B-A04B-9F62FE69060E}"/>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17" name="TextBox 16">
              <a:extLst>
                <a:ext uri="{FF2B5EF4-FFF2-40B4-BE49-F238E27FC236}">
                  <a16:creationId xmlns:a16="http://schemas.microsoft.com/office/drawing/2014/main" id="{E86A22B2-7D78-48E6-B822-58482071378A}"/>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19" name="TextBox 18">
              <a:extLst>
                <a:ext uri="{FF2B5EF4-FFF2-40B4-BE49-F238E27FC236}">
                  <a16:creationId xmlns:a16="http://schemas.microsoft.com/office/drawing/2014/main" id="{B33DC902-F52F-4A7B-A997-76E8547C9829}"/>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graphicFrame>
        <p:nvGraphicFramePr>
          <p:cNvPr id="21" name="Table 21">
            <a:extLst>
              <a:ext uri="{FF2B5EF4-FFF2-40B4-BE49-F238E27FC236}">
                <a16:creationId xmlns:a16="http://schemas.microsoft.com/office/drawing/2014/main" id="{9CA9ED6A-9912-4E23-A090-F069D7F29774}"/>
              </a:ext>
            </a:extLst>
          </p:cNvPr>
          <p:cNvGraphicFramePr>
            <a:graphicFrameLocks noGrp="1"/>
          </p:cNvGraphicFramePr>
          <p:nvPr>
            <p:extLst>
              <p:ext uri="{D42A27DB-BD31-4B8C-83A1-F6EECF244321}">
                <p14:modId xmlns:p14="http://schemas.microsoft.com/office/powerpoint/2010/main" val="3965161398"/>
              </p:ext>
            </p:extLst>
          </p:nvPr>
        </p:nvGraphicFramePr>
        <p:xfrm>
          <a:off x="2775598" y="2735077"/>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23" name="Straight Arrow Connector 22">
            <a:extLst>
              <a:ext uri="{FF2B5EF4-FFF2-40B4-BE49-F238E27FC236}">
                <a16:creationId xmlns:a16="http://schemas.microsoft.com/office/drawing/2014/main" id="{A9413B0C-D9E9-4EEB-A8C4-E6B2AA80EC73}"/>
              </a:ext>
            </a:extLst>
          </p:cNvPr>
          <p:cNvCxnSpPr>
            <a:endCxn id="21" idx="1"/>
          </p:cNvCxnSpPr>
          <p:nvPr/>
        </p:nvCxnSpPr>
        <p:spPr>
          <a:xfrm>
            <a:off x="2280557" y="2919743"/>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Connector 24">
            <a:extLst>
              <a:ext uri="{FF2B5EF4-FFF2-40B4-BE49-F238E27FC236}">
                <a16:creationId xmlns:a16="http://schemas.microsoft.com/office/drawing/2014/main" id="{827EF74D-658B-4032-9745-19FEDBEB1E5A}"/>
              </a:ext>
            </a:extLst>
          </p:cNvPr>
          <p:cNvCxnSpPr/>
          <p:nvPr/>
        </p:nvCxnSpPr>
        <p:spPr>
          <a:xfrm>
            <a:off x="3284376" y="2735077"/>
            <a:ext cx="354563" cy="36583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aphicFrame>
        <p:nvGraphicFramePr>
          <p:cNvPr id="26" name="Table 21">
            <a:extLst>
              <a:ext uri="{FF2B5EF4-FFF2-40B4-BE49-F238E27FC236}">
                <a16:creationId xmlns:a16="http://schemas.microsoft.com/office/drawing/2014/main" id="{5904315E-AF34-4AC2-B25C-033F3F1AB994}"/>
              </a:ext>
            </a:extLst>
          </p:cNvPr>
          <p:cNvGraphicFramePr>
            <a:graphicFrameLocks noGrp="1"/>
          </p:cNvGraphicFramePr>
          <p:nvPr>
            <p:extLst>
              <p:ext uri="{D42A27DB-BD31-4B8C-83A1-F6EECF244321}">
                <p14:modId xmlns:p14="http://schemas.microsoft.com/office/powerpoint/2010/main" val="2066069729"/>
              </p:ext>
            </p:extLst>
          </p:nvPr>
        </p:nvGraphicFramePr>
        <p:xfrm>
          <a:off x="2775598" y="3455439"/>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27" name="Straight Arrow Connector 26">
            <a:extLst>
              <a:ext uri="{FF2B5EF4-FFF2-40B4-BE49-F238E27FC236}">
                <a16:creationId xmlns:a16="http://schemas.microsoft.com/office/drawing/2014/main" id="{F53CF31D-BFD6-4CF5-8187-319BC73205A2}"/>
              </a:ext>
            </a:extLst>
          </p:cNvPr>
          <p:cNvCxnSpPr>
            <a:endCxn id="26" idx="1"/>
          </p:cNvCxnSpPr>
          <p:nvPr/>
        </p:nvCxnSpPr>
        <p:spPr>
          <a:xfrm>
            <a:off x="2280557" y="3640105"/>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442A10EF-B383-477E-991B-6651BD3E1897}"/>
              </a:ext>
            </a:extLst>
          </p:cNvPr>
          <p:cNvCxnSpPr/>
          <p:nvPr/>
        </p:nvCxnSpPr>
        <p:spPr>
          <a:xfrm>
            <a:off x="3284376" y="3455439"/>
            <a:ext cx="354563" cy="36583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aphicFrame>
        <p:nvGraphicFramePr>
          <p:cNvPr id="29" name="Table 21">
            <a:extLst>
              <a:ext uri="{FF2B5EF4-FFF2-40B4-BE49-F238E27FC236}">
                <a16:creationId xmlns:a16="http://schemas.microsoft.com/office/drawing/2014/main" id="{B99B9AB4-06A4-4909-AF8C-5101C03FC41F}"/>
              </a:ext>
            </a:extLst>
          </p:cNvPr>
          <p:cNvGraphicFramePr>
            <a:graphicFrameLocks noGrp="1"/>
          </p:cNvGraphicFramePr>
          <p:nvPr>
            <p:extLst>
              <p:ext uri="{D42A27DB-BD31-4B8C-83A1-F6EECF244321}">
                <p14:modId xmlns:p14="http://schemas.microsoft.com/office/powerpoint/2010/main" val="4014499118"/>
              </p:ext>
            </p:extLst>
          </p:nvPr>
        </p:nvGraphicFramePr>
        <p:xfrm>
          <a:off x="2782078" y="3890584"/>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30" name="Straight Arrow Connector 29">
            <a:extLst>
              <a:ext uri="{FF2B5EF4-FFF2-40B4-BE49-F238E27FC236}">
                <a16:creationId xmlns:a16="http://schemas.microsoft.com/office/drawing/2014/main" id="{899E3CDA-FF40-429C-9409-ACF8033A9071}"/>
              </a:ext>
            </a:extLst>
          </p:cNvPr>
          <p:cNvCxnSpPr>
            <a:endCxn id="29" idx="1"/>
          </p:cNvCxnSpPr>
          <p:nvPr/>
        </p:nvCxnSpPr>
        <p:spPr>
          <a:xfrm>
            <a:off x="2287037" y="4075250"/>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32" name="Table 21">
            <a:extLst>
              <a:ext uri="{FF2B5EF4-FFF2-40B4-BE49-F238E27FC236}">
                <a16:creationId xmlns:a16="http://schemas.microsoft.com/office/drawing/2014/main" id="{3A607277-07BE-4B6A-979F-681030ACD2E7}"/>
              </a:ext>
            </a:extLst>
          </p:cNvPr>
          <p:cNvGraphicFramePr>
            <a:graphicFrameLocks noGrp="1"/>
          </p:cNvGraphicFramePr>
          <p:nvPr>
            <p:extLst>
              <p:ext uri="{D42A27DB-BD31-4B8C-83A1-F6EECF244321}">
                <p14:modId xmlns:p14="http://schemas.microsoft.com/office/powerpoint/2010/main" val="2216116183"/>
              </p:ext>
            </p:extLst>
          </p:nvPr>
        </p:nvGraphicFramePr>
        <p:xfrm>
          <a:off x="2782078" y="4319973"/>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33" name="Straight Arrow Connector 32">
            <a:extLst>
              <a:ext uri="{FF2B5EF4-FFF2-40B4-BE49-F238E27FC236}">
                <a16:creationId xmlns:a16="http://schemas.microsoft.com/office/drawing/2014/main" id="{8DEF9501-0B96-456D-A519-7BE5896DC91B}"/>
              </a:ext>
            </a:extLst>
          </p:cNvPr>
          <p:cNvCxnSpPr>
            <a:endCxn id="32" idx="1"/>
          </p:cNvCxnSpPr>
          <p:nvPr/>
        </p:nvCxnSpPr>
        <p:spPr>
          <a:xfrm>
            <a:off x="2287037" y="4504639"/>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Connector 33">
            <a:extLst>
              <a:ext uri="{FF2B5EF4-FFF2-40B4-BE49-F238E27FC236}">
                <a16:creationId xmlns:a16="http://schemas.microsoft.com/office/drawing/2014/main" id="{543F878E-8CD3-4B1B-8255-9526A5EDA14C}"/>
              </a:ext>
            </a:extLst>
          </p:cNvPr>
          <p:cNvCxnSpPr/>
          <p:nvPr/>
        </p:nvCxnSpPr>
        <p:spPr>
          <a:xfrm>
            <a:off x="3290856" y="4281635"/>
            <a:ext cx="354563" cy="36583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aphicFrame>
        <p:nvGraphicFramePr>
          <p:cNvPr id="35" name="Table 21">
            <a:extLst>
              <a:ext uri="{FF2B5EF4-FFF2-40B4-BE49-F238E27FC236}">
                <a16:creationId xmlns:a16="http://schemas.microsoft.com/office/drawing/2014/main" id="{A7DC73A3-0521-4ABD-95FA-C50102E9AA65}"/>
              </a:ext>
            </a:extLst>
          </p:cNvPr>
          <p:cNvGraphicFramePr>
            <a:graphicFrameLocks noGrp="1"/>
          </p:cNvGraphicFramePr>
          <p:nvPr>
            <p:extLst>
              <p:ext uri="{D42A27DB-BD31-4B8C-83A1-F6EECF244321}">
                <p14:modId xmlns:p14="http://schemas.microsoft.com/office/powerpoint/2010/main" val="3775780245"/>
              </p:ext>
            </p:extLst>
          </p:nvPr>
        </p:nvGraphicFramePr>
        <p:xfrm>
          <a:off x="2768081" y="5306329"/>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36" name="Straight Arrow Connector 35">
            <a:extLst>
              <a:ext uri="{FF2B5EF4-FFF2-40B4-BE49-F238E27FC236}">
                <a16:creationId xmlns:a16="http://schemas.microsoft.com/office/drawing/2014/main" id="{484CF006-462E-43EF-8EDD-0D5D3322BA3A}"/>
              </a:ext>
            </a:extLst>
          </p:cNvPr>
          <p:cNvCxnSpPr>
            <a:endCxn id="35" idx="1"/>
          </p:cNvCxnSpPr>
          <p:nvPr/>
        </p:nvCxnSpPr>
        <p:spPr>
          <a:xfrm>
            <a:off x="2273040" y="5490995"/>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38" name="Table 21">
            <a:extLst>
              <a:ext uri="{FF2B5EF4-FFF2-40B4-BE49-F238E27FC236}">
                <a16:creationId xmlns:a16="http://schemas.microsoft.com/office/drawing/2014/main" id="{7B27BAEE-2363-4060-A3C5-9D4762654357}"/>
              </a:ext>
            </a:extLst>
          </p:cNvPr>
          <p:cNvGraphicFramePr>
            <a:graphicFrameLocks noGrp="1"/>
          </p:cNvGraphicFramePr>
          <p:nvPr>
            <p:extLst>
              <p:ext uri="{D42A27DB-BD31-4B8C-83A1-F6EECF244321}">
                <p14:modId xmlns:p14="http://schemas.microsoft.com/office/powerpoint/2010/main" val="912984420"/>
              </p:ext>
            </p:extLst>
          </p:nvPr>
        </p:nvGraphicFramePr>
        <p:xfrm>
          <a:off x="2775598" y="5742974"/>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39" name="Straight Arrow Connector 38">
            <a:extLst>
              <a:ext uri="{FF2B5EF4-FFF2-40B4-BE49-F238E27FC236}">
                <a16:creationId xmlns:a16="http://schemas.microsoft.com/office/drawing/2014/main" id="{B2AB540C-F3F8-4EB7-B4F3-7CB9FF573F0B}"/>
              </a:ext>
            </a:extLst>
          </p:cNvPr>
          <p:cNvCxnSpPr>
            <a:endCxn id="38" idx="1"/>
          </p:cNvCxnSpPr>
          <p:nvPr/>
        </p:nvCxnSpPr>
        <p:spPr>
          <a:xfrm>
            <a:off x="2280557" y="5927640"/>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41" name="Table 21">
            <a:extLst>
              <a:ext uri="{FF2B5EF4-FFF2-40B4-BE49-F238E27FC236}">
                <a16:creationId xmlns:a16="http://schemas.microsoft.com/office/drawing/2014/main" id="{D8C6FB09-1334-4891-8B77-A114C750AF52}"/>
              </a:ext>
            </a:extLst>
          </p:cNvPr>
          <p:cNvGraphicFramePr>
            <a:graphicFrameLocks noGrp="1"/>
          </p:cNvGraphicFramePr>
          <p:nvPr>
            <p:extLst>
              <p:ext uri="{D42A27DB-BD31-4B8C-83A1-F6EECF244321}">
                <p14:modId xmlns:p14="http://schemas.microsoft.com/office/powerpoint/2010/main" val="2767153110"/>
              </p:ext>
            </p:extLst>
          </p:nvPr>
        </p:nvGraphicFramePr>
        <p:xfrm>
          <a:off x="2782078" y="6138160"/>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42" name="Straight Arrow Connector 41">
            <a:extLst>
              <a:ext uri="{FF2B5EF4-FFF2-40B4-BE49-F238E27FC236}">
                <a16:creationId xmlns:a16="http://schemas.microsoft.com/office/drawing/2014/main" id="{74BB0CC0-630B-450C-8A63-D04B6DA754CA}"/>
              </a:ext>
            </a:extLst>
          </p:cNvPr>
          <p:cNvCxnSpPr>
            <a:endCxn id="41" idx="1"/>
          </p:cNvCxnSpPr>
          <p:nvPr/>
        </p:nvCxnSpPr>
        <p:spPr>
          <a:xfrm>
            <a:off x="2287037" y="6322826"/>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44" name="Table 21">
            <a:extLst>
              <a:ext uri="{FF2B5EF4-FFF2-40B4-BE49-F238E27FC236}">
                <a16:creationId xmlns:a16="http://schemas.microsoft.com/office/drawing/2014/main" id="{A2AE4DD2-2992-4AAA-8946-B36E6E8CEB17}"/>
              </a:ext>
            </a:extLst>
          </p:cNvPr>
          <p:cNvGraphicFramePr>
            <a:graphicFrameLocks noGrp="1"/>
          </p:cNvGraphicFramePr>
          <p:nvPr>
            <p:extLst>
              <p:ext uri="{D42A27DB-BD31-4B8C-83A1-F6EECF244321}">
                <p14:modId xmlns:p14="http://schemas.microsoft.com/office/powerpoint/2010/main" val="1792354354"/>
              </p:ext>
            </p:extLst>
          </p:nvPr>
        </p:nvGraphicFramePr>
        <p:xfrm>
          <a:off x="4190743" y="3873173"/>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45" name="Straight Arrow Connector 44">
            <a:extLst>
              <a:ext uri="{FF2B5EF4-FFF2-40B4-BE49-F238E27FC236}">
                <a16:creationId xmlns:a16="http://schemas.microsoft.com/office/drawing/2014/main" id="{3EA2B6CC-191C-4D69-8ECA-A3A78528B79E}"/>
              </a:ext>
            </a:extLst>
          </p:cNvPr>
          <p:cNvCxnSpPr>
            <a:endCxn id="44" idx="1"/>
          </p:cNvCxnSpPr>
          <p:nvPr/>
        </p:nvCxnSpPr>
        <p:spPr>
          <a:xfrm>
            <a:off x="3695702" y="4057839"/>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47" name="Table 21">
            <a:extLst>
              <a:ext uri="{FF2B5EF4-FFF2-40B4-BE49-F238E27FC236}">
                <a16:creationId xmlns:a16="http://schemas.microsoft.com/office/drawing/2014/main" id="{A3749A84-6659-47EB-863A-46E44230E8BE}"/>
              </a:ext>
            </a:extLst>
          </p:cNvPr>
          <p:cNvGraphicFramePr>
            <a:graphicFrameLocks noGrp="1"/>
          </p:cNvGraphicFramePr>
          <p:nvPr>
            <p:extLst>
              <p:ext uri="{D42A27DB-BD31-4B8C-83A1-F6EECF244321}">
                <p14:modId xmlns:p14="http://schemas.microsoft.com/office/powerpoint/2010/main" val="3476507523"/>
              </p:ext>
            </p:extLst>
          </p:nvPr>
        </p:nvGraphicFramePr>
        <p:xfrm>
          <a:off x="5599408" y="3893100"/>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48" name="Straight Arrow Connector 47">
            <a:extLst>
              <a:ext uri="{FF2B5EF4-FFF2-40B4-BE49-F238E27FC236}">
                <a16:creationId xmlns:a16="http://schemas.microsoft.com/office/drawing/2014/main" id="{345A35CB-4BE8-4F35-AB0B-F56902BAEB1F}"/>
              </a:ext>
            </a:extLst>
          </p:cNvPr>
          <p:cNvCxnSpPr>
            <a:endCxn id="47" idx="1"/>
          </p:cNvCxnSpPr>
          <p:nvPr/>
        </p:nvCxnSpPr>
        <p:spPr>
          <a:xfrm>
            <a:off x="5104367" y="4077766"/>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FAD7FA13-3400-480A-9DAF-121FEAA06DE4}"/>
              </a:ext>
            </a:extLst>
          </p:cNvPr>
          <p:cNvCxnSpPr/>
          <p:nvPr/>
        </p:nvCxnSpPr>
        <p:spPr>
          <a:xfrm>
            <a:off x="6108186" y="3893100"/>
            <a:ext cx="354563" cy="36583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aphicFrame>
        <p:nvGraphicFramePr>
          <p:cNvPr id="59" name="Table 21">
            <a:extLst>
              <a:ext uri="{FF2B5EF4-FFF2-40B4-BE49-F238E27FC236}">
                <a16:creationId xmlns:a16="http://schemas.microsoft.com/office/drawing/2014/main" id="{11133FE3-1907-4E99-9661-4A6F3423524A}"/>
              </a:ext>
            </a:extLst>
          </p:cNvPr>
          <p:cNvGraphicFramePr>
            <a:graphicFrameLocks noGrp="1"/>
          </p:cNvGraphicFramePr>
          <p:nvPr>
            <p:extLst>
              <p:ext uri="{D42A27DB-BD31-4B8C-83A1-F6EECF244321}">
                <p14:modId xmlns:p14="http://schemas.microsoft.com/office/powerpoint/2010/main" val="4011203210"/>
              </p:ext>
            </p:extLst>
          </p:nvPr>
        </p:nvGraphicFramePr>
        <p:xfrm>
          <a:off x="4172079" y="5249307"/>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60" name="Straight Arrow Connector 59">
            <a:extLst>
              <a:ext uri="{FF2B5EF4-FFF2-40B4-BE49-F238E27FC236}">
                <a16:creationId xmlns:a16="http://schemas.microsoft.com/office/drawing/2014/main" id="{A1EC8371-A2ED-46F1-8AC9-C52EAB5E6F9B}"/>
              </a:ext>
            </a:extLst>
          </p:cNvPr>
          <p:cNvCxnSpPr>
            <a:endCxn id="59" idx="1"/>
          </p:cNvCxnSpPr>
          <p:nvPr/>
        </p:nvCxnSpPr>
        <p:spPr>
          <a:xfrm>
            <a:off x="3677038" y="5433973"/>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978A3EB9-D37E-435C-958E-D5EC91386970}"/>
              </a:ext>
            </a:extLst>
          </p:cNvPr>
          <p:cNvCxnSpPr/>
          <p:nvPr/>
        </p:nvCxnSpPr>
        <p:spPr>
          <a:xfrm>
            <a:off x="4680857" y="5249307"/>
            <a:ext cx="354563" cy="36583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aphicFrame>
        <p:nvGraphicFramePr>
          <p:cNvPr id="62" name="Table 21">
            <a:extLst>
              <a:ext uri="{FF2B5EF4-FFF2-40B4-BE49-F238E27FC236}">
                <a16:creationId xmlns:a16="http://schemas.microsoft.com/office/drawing/2014/main" id="{D457C1DF-4EE4-4D50-84C8-AFEA53ADEB0D}"/>
              </a:ext>
            </a:extLst>
          </p:cNvPr>
          <p:cNvGraphicFramePr>
            <a:graphicFrameLocks noGrp="1"/>
          </p:cNvGraphicFramePr>
          <p:nvPr>
            <p:extLst>
              <p:ext uri="{D42A27DB-BD31-4B8C-83A1-F6EECF244321}">
                <p14:modId xmlns:p14="http://schemas.microsoft.com/office/powerpoint/2010/main" val="3055707276"/>
              </p:ext>
            </p:extLst>
          </p:nvPr>
        </p:nvGraphicFramePr>
        <p:xfrm>
          <a:off x="4200850" y="5737972"/>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63" name="Straight Arrow Connector 62">
            <a:extLst>
              <a:ext uri="{FF2B5EF4-FFF2-40B4-BE49-F238E27FC236}">
                <a16:creationId xmlns:a16="http://schemas.microsoft.com/office/drawing/2014/main" id="{70BABD1A-406F-4A02-B836-E21F9E239014}"/>
              </a:ext>
            </a:extLst>
          </p:cNvPr>
          <p:cNvCxnSpPr>
            <a:endCxn id="62" idx="1"/>
          </p:cNvCxnSpPr>
          <p:nvPr/>
        </p:nvCxnSpPr>
        <p:spPr>
          <a:xfrm>
            <a:off x="3705809" y="5922638"/>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4" name="Straight Connector 63">
            <a:extLst>
              <a:ext uri="{FF2B5EF4-FFF2-40B4-BE49-F238E27FC236}">
                <a16:creationId xmlns:a16="http://schemas.microsoft.com/office/drawing/2014/main" id="{230E0E65-BD98-4B80-B4A3-35C7DC6C9343}"/>
              </a:ext>
            </a:extLst>
          </p:cNvPr>
          <p:cNvCxnSpPr/>
          <p:nvPr/>
        </p:nvCxnSpPr>
        <p:spPr>
          <a:xfrm>
            <a:off x="4709628" y="5737972"/>
            <a:ext cx="354563" cy="36583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aphicFrame>
        <p:nvGraphicFramePr>
          <p:cNvPr id="65" name="Table 21">
            <a:extLst>
              <a:ext uri="{FF2B5EF4-FFF2-40B4-BE49-F238E27FC236}">
                <a16:creationId xmlns:a16="http://schemas.microsoft.com/office/drawing/2014/main" id="{928E3BA2-2AD2-4D93-8BFF-655F58C49D6D}"/>
              </a:ext>
            </a:extLst>
          </p:cNvPr>
          <p:cNvGraphicFramePr>
            <a:graphicFrameLocks noGrp="1"/>
          </p:cNvGraphicFramePr>
          <p:nvPr>
            <p:extLst>
              <p:ext uri="{D42A27DB-BD31-4B8C-83A1-F6EECF244321}">
                <p14:modId xmlns:p14="http://schemas.microsoft.com/office/powerpoint/2010/main" val="2595246088"/>
              </p:ext>
            </p:extLst>
          </p:nvPr>
        </p:nvGraphicFramePr>
        <p:xfrm>
          <a:off x="4194370" y="6139323"/>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66" name="Straight Arrow Connector 65">
            <a:extLst>
              <a:ext uri="{FF2B5EF4-FFF2-40B4-BE49-F238E27FC236}">
                <a16:creationId xmlns:a16="http://schemas.microsoft.com/office/drawing/2014/main" id="{8C92C5B5-61DF-455D-A8E1-F57586E01ABE}"/>
              </a:ext>
            </a:extLst>
          </p:cNvPr>
          <p:cNvCxnSpPr>
            <a:endCxn id="65" idx="1"/>
          </p:cNvCxnSpPr>
          <p:nvPr/>
        </p:nvCxnSpPr>
        <p:spPr>
          <a:xfrm>
            <a:off x="3699329" y="6323989"/>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68" name="Table 21">
            <a:extLst>
              <a:ext uri="{FF2B5EF4-FFF2-40B4-BE49-F238E27FC236}">
                <a16:creationId xmlns:a16="http://schemas.microsoft.com/office/drawing/2014/main" id="{EC2C07A9-1553-4008-A6AA-C3564884D884}"/>
              </a:ext>
            </a:extLst>
          </p:cNvPr>
          <p:cNvGraphicFramePr>
            <a:graphicFrameLocks noGrp="1"/>
          </p:cNvGraphicFramePr>
          <p:nvPr>
            <p:extLst>
              <p:ext uri="{D42A27DB-BD31-4B8C-83A1-F6EECF244321}">
                <p14:modId xmlns:p14="http://schemas.microsoft.com/office/powerpoint/2010/main" val="2830535759"/>
              </p:ext>
            </p:extLst>
          </p:nvPr>
        </p:nvGraphicFramePr>
        <p:xfrm>
          <a:off x="5598371" y="6103334"/>
          <a:ext cx="916474" cy="370840"/>
        </p:xfrm>
        <a:graphic>
          <a:graphicData uri="http://schemas.openxmlformats.org/drawingml/2006/table">
            <a:tbl>
              <a:tblPr firstRow="1" bandRow="1">
                <a:tableStyleId>{5C22544A-7EE6-4342-B048-85BDC9FD1C3A}</a:tableStyleId>
              </a:tblPr>
              <a:tblGrid>
                <a:gridCol w="458237">
                  <a:extLst>
                    <a:ext uri="{9D8B030D-6E8A-4147-A177-3AD203B41FA5}">
                      <a16:colId xmlns:a16="http://schemas.microsoft.com/office/drawing/2014/main" val="4085980050"/>
                    </a:ext>
                  </a:extLst>
                </a:gridCol>
                <a:gridCol w="458237">
                  <a:extLst>
                    <a:ext uri="{9D8B030D-6E8A-4147-A177-3AD203B41FA5}">
                      <a16:colId xmlns:a16="http://schemas.microsoft.com/office/drawing/2014/main" val="2902420339"/>
                    </a:ext>
                  </a:extLst>
                </a:gridCol>
              </a:tblGrid>
              <a:tr h="370840">
                <a:tc>
                  <a:txBody>
                    <a:bodyPr/>
                    <a:lstStyle/>
                    <a:p>
                      <a:r>
                        <a:rPr lang="en-IN" sz="1600" b="0" dirty="0">
                          <a:solidFill>
                            <a:sysClr val="windowText" lastClr="000000"/>
                          </a:solidFill>
                          <a:latin typeface="Times New Roman" panose="02020603050405020304" pitchFamily="18" charset="0"/>
                          <a:cs typeface="Times New Roman" panose="02020603050405020304" pitchFamily="18" charset="0"/>
                        </a:rPr>
                        <a:t> 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980870"/>
                  </a:ext>
                </a:extLst>
              </a:tr>
            </a:tbl>
          </a:graphicData>
        </a:graphic>
      </p:graphicFrame>
      <p:cxnSp>
        <p:nvCxnSpPr>
          <p:cNvPr id="69" name="Straight Arrow Connector 68">
            <a:extLst>
              <a:ext uri="{FF2B5EF4-FFF2-40B4-BE49-F238E27FC236}">
                <a16:creationId xmlns:a16="http://schemas.microsoft.com/office/drawing/2014/main" id="{92DD2AF2-96BD-4167-87AE-8C3AF2C1EC63}"/>
              </a:ext>
            </a:extLst>
          </p:cNvPr>
          <p:cNvCxnSpPr>
            <a:endCxn id="68" idx="1"/>
          </p:cNvCxnSpPr>
          <p:nvPr/>
        </p:nvCxnSpPr>
        <p:spPr>
          <a:xfrm>
            <a:off x="5103330" y="6288000"/>
            <a:ext cx="495041" cy="7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0" name="Straight Connector 69">
            <a:extLst>
              <a:ext uri="{FF2B5EF4-FFF2-40B4-BE49-F238E27FC236}">
                <a16:creationId xmlns:a16="http://schemas.microsoft.com/office/drawing/2014/main" id="{C4414440-F9F7-4187-B9AC-563A8D44EE8E}"/>
              </a:ext>
            </a:extLst>
          </p:cNvPr>
          <p:cNvCxnSpPr/>
          <p:nvPr/>
        </p:nvCxnSpPr>
        <p:spPr>
          <a:xfrm>
            <a:off x="6107149" y="6103334"/>
            <a:ext cx="354563" cy="36583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729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down)">
                                      <p:cBhvr>
                                        <p:cTn id="34" dur="500"/>
                                        <p:tgtEl>
                                          <p:spTgt spid="26"/>
                                        </p:tgtEl>
                                      </p:cBhvr>
                                    </p:animEffect>
                                  </p:childTnLst>
                                </p:cTn>
                              </p:par>
                              <p:par>
                                <p:cTn id="35" presetID="22" presetClass="entr" presetSubtype="4"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par>
                                <p:cTn id="38" presetID="22" presetClass="entr" presetSubtype="4"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par>
                                <p:cTn id="44" presetID="22" presetClass="entr" presetSubtype="4"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par>
                                <p:cTn id="50" presetID="22" presetClass="entr" presetSubtype="4"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down)">
                                      <p:cBhvr>
                                        <p:cTn id="52" dur="500"/>
                                        <p:tgtEl>
                                          <p:spTgt spid="44"/>
                                        </p:tgtEl>
                                      </p:cBhvr>
                                    </p:animEffect>
                                  </p:childTnLst>
                                </p:cTn>
                              </p:par>
                              <p:par>
                                <p:cTn id="53" presetID="22" presetClass="entr" presetSubtype="4"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par>
                                <p:cTn id="56" presetID="22" presetClass="entr" presetSubtype="4"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down)">
                                      <p:cBhvr>
                                        <p:cTn id="58" dur="500"/>
                                        <p:tgtEl>
                                          <p:spTgt spid="49"/>
                                        </p:tgtEl>
                                      </p:cBhvr>
                                    </p:animEffect>
                                  </p:childTnLst>
                                </p:cTn>
                              </p:par>
                              <p:par>
                                <p:cTn id="59" presetID="22" presetClass="entr" presetSubtype="4"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wipe(down)">
                                      <p:cBhvr>
                                        <p:cTn id="61" dur="500"/>
                                        <p:tgtEl>
                                          <p:spTgt spid="47"/>
                                        </p:tgtEl>
                                      </p:cBhvr>
                                    </p:animEffect>
                                  </p:childTnLst>
                                </p:cTn>
                              </p:par>
                              <p:par>
                                <p:cTn id="62" presetID="22" presetClass="entr" presetSubtype="4"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par>
                                <p:cTn id="65" presetID="22" presetClass="entr" presetSubtype="4"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par>
                                <p:cTn id="68" presetID="22" presetClass="entr" presetSubtype="4"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down)">
                                      <p:cBhvr>
                                        <p:cTn id="73" dur="500"/>
                                        <p:tgtEl>
                                          <p:spTgt spid="36"/>
                                        </p:tgtEl>
                                      </p:cBhvr>
                                    </p:animEffect>
                                  </p:childTnLst>
                                </p:cTn>
                              </p:par>
                              <p:par>
                                <p:cTn id="74" presetID="22" presetClass="entr" presetSubtype="4"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par>
                                <p:cTn id="77" presetID="22" presetClass="entr" presetSubtype="4" fill="hold"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wipe(down)">
                                      <p:cBhvr>
                                        <p:cTn id="79" dur="500"/>
                                        <p:tgtEl>
                                          <p:spTgt spid="60"/>
                                        </p:tgtEl>
                                      </p:cBhvr>
                                    </p:animEffect>
                                  </p:childTnLst>
                                </p:cTn>
                              </p:par>
                              <p:par>
                                <p:cTn id="80" presetID="22" presetClass="entr" presetSubtype="4"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down)">
                                      <p:cBhvr>
                                        <p:cTn id="82" dur="500"/>
                                        <p:tgtEl>
                                          <p:spTgt spid="59"/>
                                        </p:tgtEl>
                                      </p:cBhvr>
                                    </p:animEffect>
                                  </p:childTnLst>
                                </p:cTn>
                              </p:par>
                              <p:par>
                                <p:cTn id="83" presetID="22" presetClass="entr" presetSubtype="4" fill="hold" nodeType="with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wipe(down)">
                                      <p:cBhvr>
                                        <p:cTn id="85" dur="500"/>
                                        <p:tgtEl>
                                          <p:spTgt spid="61"/>
                                        </p:tgtEl>
                                      </p:cBhvr>
                                    </p:animEffect>
                                  </p:childTnLst>
                                </p:cTn>
                              </p:par>
                              <p:par>
                                <p:cTn id="86" presetID="22" presetClass="entr" presetSubtype="4" fill="hold" nodeType="with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wipe(down)">
                                      <p:cBhvr>
                                        <p:cTn id="88" dur="500"/>
                                        <p:tgtEl>
                                          <p:spTgt spid="64"/>
                                        </p:tgtEl>
                                      </p:cBhvr>
                                    </p:animEffect>
                                  </p:childTnLst>
                                </p:cTn>
                              </p:par>
                              <p:par>
                                <p:cTn id="89" presetID="22" presetClass="entr" presetSubtype="4"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down)">
                                      <p:cBhvr>
                                        <p:cTn id="91" dur="500"/>
                                        <p:tgtEl>
                                          <p:spTgt spid="62"/>
                                        </p:tgtEl>
                                      </p:cBhvr>
                                    </p:animEffect>
                                  </p:childTnLst>
                                </p:cTn>
                              </p:par>
                              <p:par>
                                <p:cTn id="92" presetID="22" presetClass="entr" presetSubtype="4" fill="hold"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wipe(down)">
                                      <p:cBhvr>
                                        <p:cTn id="94" dur="500"/>
                                        <p:tgtEl>
                                          <p:spTgt spid="63"/>
                                        </p:tgtEl>
                                      </p:cBhvr>
                                    </p:animEffect>
                                  </p:childTnLst>
                                </p:cTn>
                              </p:par>
                              <p:par>
                                <p:cTn id="95" presetID="22" presetClass="entr" presetSubtype="4" fill="hold"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wipe(down)">
                                      <p:cBhvr>
                                        <p:cTn id="97" dur="500"/>
                                        <p:tgtEl>
                                          <p:spTgt spid="38"/>
                                        </p:tgtEl>
                                      </p:cBhvr>
                                    </p:animEffect>
                                  </p:childTnLst>
                                </p:cTn>
                              </p:par>
                              <p:par>
                                <p:cTn id="98" presetID="22" presetClass="entr" presetSubtype="4"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wipe(down)">
                                      <p:cBhvr>
                                        <p:cTn id="100" dur="500"/>
                                        <p:tgtEl>
                                          <p:spTgt spid="39"/>
                                        </p:tgtEl>
                                      </p:cBhvr>
                                    </p:animEffect>
                                  </p:childTnLst>
                                </p:cTn>
                              </p:par>
                              <p:par>
                                <p:cTn id="101" presetID="22" presetClass="entr" presetSubtype="4" fill="hold" nodeType="with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wipe(down)">
                                      <p:cBhvr>
                                        <p:cTn id="103" dur="500"/>
                                        <p:tgtEl>
                                          <p:spTgt spid="42"/>
                                        </p:tgtEl>
                                      </p:cBhvr>
                                    </p:animEffect>
                                  </p:childTnLst>
                                </p:cTn>
                              </p:par>
                              <p:par>
                                <p:cTn id="104" presetID="22" presetClass="entr" presetSubtype="4" fill="hold"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down)">
                                      <p:cBhvr>
                                        <p:cTn id="106" dur="500"/>
                                        <p:tgtEl>
                                          <p:spTgt spid="41"/>
                                        </p:tgtEl>
                                      </p:cBhvr>
                                    </p:animEffect>
                                  </p:childTnLst>
                                </p:cTn>
                              </p:par>
                              <p:par>
                                <p:cTn id="107" presetID="22" presetClass="entr" presetSubtype="4"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wipe(down)">
                                      <p:cBhvr>
                                        <p:cTn id="109" dur="500"/>
                                        <p:tgtEl>
                                          <p:spTgt spid="66"/>
                                        </p:tgtEl>
                                      </p:cBhvr>
                                    </p:animEffect>
                                  </p:childTnLst>
                                </p:cTn>
                              </p:par>
                              <p:par>
                                <p:cTn id="110" presetID="22" presetClass="entr" presetSubtype="4" fill="hold"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wipe(down)">
                                      <p:cBhvr>
                                        <p:cTn id="112" dur="500"/>
                                        <p:tgtEl>
                                          <p:spTgt spid="65"/>
                                        </p:tgtEl>
                                      </p:cBhvr>
                                    </p:animEffect>
                                  </p:childTnLst>
                                </p:cTn>
                              </p:par>
                              <p:par>
                                <p:cTn id="113" presetID="22" presetClass="entr" presetSubtype="4"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Effect transition="in" filter="wipe(down)">
                                      <p:cBhvr>
                                        <p:cTn id="115" dur="500"/>
                                        <p:tgtEl>
                                          <p:spTgt spid="69"/>
                                        </p:tgtEl>
                                      </p:cBhvr>
                                    </p:animEffect>
                                  </p:childTnLst>
                                </p:cTn>
                              </p:par>
                              <p:par>
                                <p:cTn id="116" presetID="22" presetClass="entr" presetSubtype="4" fill="hold"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wipe(down)">
                                      <p:cBhvr>
                                        <p:cTn id="118" dur="500"/>
                                        <p:tgtEl>
                                          <p:spTgt spid="68"/>
                                        </p:tgtEl>
                                      </p:cBhvr>
                                    </p:animEffect>
                                  </p:childTnLst>
                                </p:cTn>
                              </p:par>
                              <p:par>
                                <p:cTn id="119" presetID="22" presetClass="entr" presetSubtype="4" fill="hold"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wipe(down)">
                                      <p:cBhvr>
                                        <p:cTn id="121" dur="500"/>
                                        <p:tgtEl>
                                          <p:spTgt spid="70"/>
                                        </p:tgtEl>
                                      </p:cBhvr>
                                    </p:animEffect>
                                  </p:childTnLst>
                                </p:cTn>
                              </p:par>
                              <p:par>
                                <p:cTn id="122" presetID="22" presetClass="entr" presetSubtype="4" fill="hold"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wipe(down)">
                                      <p:cBhvr>
                                        <p:cTn id="1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Collision Resolution Technique – Linear Probing</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lnSpcReduction="10000"/>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Separate chaining has the limitation of requiring pointers. This results in slow the algorithm down a bit because of the time required to allocate the new cells, and also require the implementation of a second data structure.</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Open addressing hashing is an alternative technique to resolve the collisions. When a collision occurs an alternative location is tried until an empty location is found. </a:t>
            </a: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Linear Probing </a:t>
            </a: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We search the hash table sequentially starting from the original hash location till we find the free location.</a:t>
            </a:r>
          </a:p>
          <a:p>
            <a:pPr marL="0" indent="0" algn="just">
              <a:lnSpc>
                <a:spcPct val="100000"/>
              </a:lnSpc>
              <a:spcBef>
                <a:spcPts val="0"/>
              </a:spcBef>
              <a:buNone/>
            </a:pPr>
            <a:r>
              <a:rPr lang="en-IN" sz="2400" b="1"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Rehash(x)  = (x+1) % TableSize</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 (x+2) % TableSize    </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IN" sz="2400" i="1" dirty="0">
                <a:latin typeface="Times New Roman" panose="02020603050405020304" pitchFamily="18" charset="0"/>
                <a:cs typeface="Times New Roman" panose="02020603050405020304" pitchFamily="18" charset="0"/>
              </a:rPr>
              <a:t>                                                  . </a:t>
            </a:r>
          </a:p>
          <a:p>
            <a:pPr marL="0" indent="0" algn="just">
              <a:lnSpc>
                <a:spcPct val="100000"/>
              </a:lnSpc>
              <a:buNone/>
            </a:pPr>
            <a:endParaRPr lang="en-IN" sz="24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98</a:t>
            </a:fld>
            <a:endParaRPr lang="en-IN"/>
          </a:p>
        </p:txBody>
      </p:sp>
    </p:spTree>
    <p:extLst>
      <p:ext uri="{BB962C8B-B14F-4D97-AF65-F5344CB8AC3E}">
        <p14:creationId xmlns:p14="http://schemas.microsoft.com/office/powerpoint/2010/main" val="317867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D23-72C3-40FD-B47F-5C3D6A076F05}"/>
              </a:ext>
            </a:extLst>
          </p:cNvPr>
          <p:cNvSpPr>
            <a:spLocks noGrp="1"/>
          </p:cNvSpPr>
          <p:nvPr>
            <p:ph type="title"/>
          </p:nvPr>
        </p:nvSpPr>
        <p:spPr>
          <a:xfrm>
            <a:off x="838200" y="95154"/>
            <a:ext cx="10515600" cy="539944"/>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 Linear Probing (Example)</a:t>
            </a:r>
          </a:p>
        </p:txBody>
      </p:sp>
      <p:sp>
        <p:nvSpPr>
          <p:cNvPr id="3" name="Content Placeholder 2">
            <a:extLst>
              <a:ext uri="{FF2B5EF4-FFF2-40B4-BE49-F238E27FC236}">
                <a16:creationId xmlns:a16="http://schemas.microsoft.com/office/drawing/2014/main" id="{997EB08E-0D1C-4489-8072-1FC1C290E5CC}"/>
              </a:ext>
            </a:extLst>
          </p:cNvPr>
          <p:cNvSpPr>
            <a:spLocks noGrp="1"/>
          </p:cNvSpPr>
          <p:nvPr>
            <p:ph idx="1"/>
          </p:nvPr>
        </p:nvSpPr>
        <p:spPr>
          <a:xfrm>
            <a:off x="522514" y="635098"/>
            <a:ext cx="11374017" cy="5721251"/>
          </a:xfrm>
        </p:spPr>
        <p:txBody>
          <a:bodyPr>
            <a:normAutofit/>
          </a:bodyPr>
          <a:lstStyle/>
          <a:p>
            <a:pPr marL="0" indent="0" algn="just">
              <a:lnSpc>
                <a:spcPct val="100000"/>
              </a:lnSpc>
              <a:buNone/>
            </a:pPr>
            <a:r>
              <a:rPr lang="en-IN" sz="2400" i="1" dirty="0">
                <a:latin typeface="Times New Roman" panose="02020603050405020304" pitchFamily="18" charset="0"/>
                <a:cs typeface="Times New Roman" panose="02020603050405020304" pitchFamily="18" charset="0"/>
              </a:rPr>
              <a:t>Consider the elements: 79, 18, 49, 58, 69</a:t>
            </a:r>
          </a:p>
          <a:p>
            <a:pPr marL="0" indent="0" algn="just">
              <a:lnSpc>
                <a:spcPct val="100000"/>
              </a:lnSpc>
              <a:buNone/>
            </a:pPr>
            <a:r>
              <a:rPr lang="en-IN" sz="2400" i="1" dirty="0">
                <a:latin typeface="Times New Roman" panose="02020603050405020304" pitchFamily="18" charset="0"/>
                <a:cs typeface="Times New Roman" panose="02020603050405020304" pitchFamily="18" charset="0"/>
              </a:rPr>
              <a:t>Hash TableSize = 10 and h(x) = x % TableSize</a:t>
            </a:r>
          </a:p>
          <a:p>
            <a:pPr marL="0" indent="0" algn="just">
              <a:lnSpc>
                <a:spcPct val="100000"/>
              </a:lnSpc>
              <a:spcBef>
                <a:spcPts val="0"/>
              </a:spcBef>
              <a:buNone/>
            </a:pPr>
            <a:r>
              <a:rPr lang="en-IN" sz="2000" i="1" dirty="0">
                <a:solidFill>
                  <a:srgbClr val="FF0000"/>
                </a:solidFill>
                <a:latin typeface="Times New Roman" panose="02020603050405020304" pitchFamily="18" charset="0"/>
                <a:cs typeface="Times New Roman" panose="02020603050405020304" pitchFamily="18" charset="0"/>
              </a:rPr>
              <a:t>Empty Table</a:t>
            </a:r>
          </a:p>
        </p:txBody>
      </p:sp>
      <p:sp>
        <p:nvSpPr>
          <p:cNvPr id="4" name="Footer Placeholder 3">
            <a:extLst>
              <a:ext uri="{FF2B5EF4-FFF2-40B4-BE49-F238E27FC236}">
                <a16:creationId xmlns:a16="http://schemas.microsoft.com/office/drawing/2014/main" id="{18A59D3D-EEA2-4081-B989-6B5C5101E10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F63757A9-9DA0-4B1D-B779-8576A1AB67CA}"/>
              </a:ext>
            </a:extLst>
          </p:cNvPr>
          <p:cNvSpPr>
            <a:spLocks noGrp="1"/>
          </p:cNvSpPr>
          <p:nvPr>
            <p:ph type="sldNum" sz="quarter" idx="12"/>
          </p:nvPr>
        </p:nvSpPr>
        <p:spPr/>
        <p:txBody>
          <a:bodyPr/>
          <a:lstStyle/>
          <a:p>
            <a:fld id="{11B1A458-33C9-4BF4-B91A-A10851AC5830}" type="slidenum">
              <a:rPr lang="en-IN" smtClean="0"/>
              <a:t>99</a:t>
            </a:fld>
            <a:endParaRPr lang="en-IN"/>
          </a:p>
        </p:txBody>
      </p:sp>
      <p:graphicFrame>
        <p:nvGraphicFramePr>
          <p:cNvPr id="6" name="Table 6">
            <a:extLst>
              <a:ext uri="{FF2B5EF4-FFF2-40B4-BE49-F238E27FC236}">
                <a16:creationId xmlns:a16="http://schemas.microsoft.com/office/drawing/2014/main" id="{8C6D9310-78A5-4A44-AEE8-55156B8F599C}"/>
              </a:ext>
            </a:extLst>
          </p:cNvPr>
          <p:cNvGraphicFramePr>
            <a:graphicFrameLocks noGrp="1"/>
          </p:cNvGraphicFramePr>
          <p:nvPr>
            <p:extLst>
              <p:ext uri="{D42A27DB-BD31-4B8C-83A1-F6EECF244321}">
                <p14:modId xmlns:p14="http://schemas.microsoft.com/office/powerpoint/2010/main" val="2425441772"/>
              </p:ext>
            </p:extLst>
          </p:nvPr>
        </p:nvGraphicFramePr>
        <p:xfrm>
          <a:off x="849445" y="2203234"/>
          <a:ext cx="552580" cy="3708400"/>
        </p:xfrm>
        <a:graphic>
          <a:graphicData uri="http://schemas.openxmlformats.org/drawingml/2006/table">
            <a:tbl>
              <a:tblPr firstRow="1" bandRow="1">
                <a:tableStyleId>{C4B1156A-380E-4F78-BDF5-A606A8083BF9}</a:tableStyleId>
              </a:tblPr>
              <a:tblGrid>
                <a:gridCol w="552580">
                  <a:extLst>
                    <a:ext uri="{9D8B030D-6E8A-4147-A177-3AD203B41FA5}">
                      <a16:colId xmlns:a16="http://schemas.microsoft.com/office/drawing/2014/main" val="3707542346"/>
                    </a:ext>
                  </a:extLst>
                </a:gridCol>
              </a:tblGrid>
              <a:tr h="370840">
                <a:tc>
                  <a:txBody>
                    <a:bodyPr/>
                    <a:lstStyle/>
                    <a:p>
                      <a:endParaRPr lang="en-IN"/>
                    </a:p>
                  </a:txBody>
                  <a:tcPr/>
                </a:tc>
                <a:extLst>
                  <a:ext uri="{0D108BD9-81ED-4DB2-BD59-A6C34878D82A}">
                    <a16:rowId xmlns:a16="http://schemas.microsoft.com/office/drawing/2014/main" val="3415274060"/>
                  </a:ext>
                </a:extLst>
              </a:tr>
              <a:tr h="370840">
                <a:tc>
                  <a:txBody>
                    <a:bodyPr/>
                    <a:lstStyle/>
                    <a:p>
                      <a:endParaRPr lang="en-IN"/>
                    </a:p>
                  </a:txBody>
                  <a:tcPr/>
                </a:tc>
                <a:extLst>
                  <a:ext uri="{0D108BD9-81ED-4DB2-BD59-A6C34878D82A}">
                    <a16:rowId xmlns:a16="http://schemas.microsoft.com/office/drawing/2014/main" val="2722155885"/>
                  </a:ext>
                </a:extLst>
              </a:tr>
              <a:tr h="370840">
                <a:tc>
                  <a:txBody>
                    <a:bodyPr/>
                    <a:lstStyle/>
                    <a:p>
                      <a:endParaRPr lang="en-IN"/>
                    </a:p>
                  </a:txBody>
                  <a:tcPr/>
                </a:tc>
                <a:extLst>
                  <a:ext uri="{0D108BD9-81ED-4DB2-BD59-A6C34878D82A}">
                    <a16:rowId xmlns:a16="http://schemas.microsoft.com/office/drawing/2014/main" val="3796073545"/>
                  </a:ext>
                </a:extLst>
              </a:tr>
              <a:tr h="370840">
                <a:tc>
                  <a:txBody>
                    <a:bodyPr/>
                    <a:lstStyle/>
                    <a:p>
                      <a:endParaRPr lang="en-IN"/>
                    </a:p>
                  </a:txBody>
                  <a:tcPr/>
                </a:tc>
                <a:extLst>
                  <a:ext uri="{0D108BD9-81ED-4DB2-BD59-A6C34878D82A}">
                    <a16:rowId xmlns:a16="http://schemas.microsoft.com/office/drawing/2014/main" val="1491652703"/>
                  </a:ext>
                </a:extLst>
              </a:tr>
              <a:tr h="370840">
                <a:tc>
                  <a:txBody>
                    <a:bodyPr/>
                    <a:lstStyle/>
                    <a:p>
                      <a:endParaRPr lang="en-IN"/>
                    </a:p>
                  </a:txBody>
                  <a:tcPr/>
                </a:tc>
                <a:extLst>
                  <a:ext uri="{0D108BD9-81ED-4DB2-BD59-A6C34878D82A}">
                    <a16:rowId xmlns:a16="http://schemas.microsoft.com/office/drawing/2014/main" val="504015469"/>
                  </a:ext>
                </a:extLst>
              </a:tr>
              <a:tr h="370840">
                <a:tc>
                  <a:txBody>
                    <a:bodyPr/>
                    <a:lstStyle/>
                    <a:p>
                      <a:endParaRPr lang="en-IN"/>
                    </a:p>
                  </a:txBody>
                  <a:tcPr/>
                </a:tc>
                <a:extLst>
                  <a:ext uri="{0D108BD9-81ED-4DB2-BD59-A6C34878D82A}">
                    <a16:rowId xmlns:a16="http://schemas.microsoft.com/office/drawing/2014/main" val="2005698091"/>
                  </a:ext>
                </a:extLst>
              </a:tr>
              <a:tr h="370840">
                <a:tc>
                  <a:txBody>
                    <a:bodyPr/>
                    <a:lstStyle/>
                    <a:p>
                      <a:endParaRPr lang="en-IN" dirty="0"/>
                    </a:p>
                  </a:txBody>
                  <a:tcPr/>
                </a:tc>
                <a:extLst>
                  <a:ext uri="{0D108BD9-81ED-4DB2-BD59-A6C34878D82A}">
                    <a16:rowId xmlns:a16="http://schemas.microsoft.com/office/drawing/2014/main" val="3746335376"/>
                  </a:ext>
                </a:extLst>
              </a:tr>
              <a:tr h="370840">
                <a:tc>
                  <a:txBody>
                    <a:bodyPr/>
                    <a:lstStyle/>
                    <a:p>
                      <a:endParaRPr lang="en-IN"/>
                    </a:p>
                  </a:txBody>
                  <a:tcPr/>
                </a:tc>
                <a:extLst>
                  <a:ext uri="{0D108BD9-81ED-4DB2-BD59-A6C34878D82A}">
                    <a16:rowId xmlns:a16="http://schemas.microsoft.com/office/drawing/2014/main" val="1167300235"/>
                  </a:ext>
                </a:extLst>
              </a:tr>
              <a:tr h="370840">
                <a:tc>
                  <a:txBody>
                    <a:bodyPr/>
                    <a:lstStyle/>
                    <a:p>
                      <a:endParaRPr lang="en-IN" dirty="0"/>
                    </a:p>
                  </a:txBody>
                  <a:tcPr/>
                </a:tc>
                <a:extLst>
                  <a:ext uri="{0D108BD9-81ED-4DB2-BD59-A6C34878D82A}">
                    <a16:rowId xmlns:a16="http://schemas.microsoft.com/office/drawing/2014/main" val="2698039267"/>
                  </a:ext>
                </a:extLst>
              </a:tr>
              <a:tr h="370840">
                <a:tc>
                  <a:txBody>
                    <a:bodyPr/>
                    <a:lstStyle/>
                    <a:p>
                      <a:endParaRPr lang="en-IN" dirty="0"/>
                    </a:p>
                  </a:txBody>
                  <a:tcPr/>
                </a:tc>
                <a:extLst>
                  <a:ext uri="{0D108BD9-81ED-4DB2-BD59-A6C34878D82A}">
                    <a16:rowId xmlns:a16="http://schemas.microsoft.com/office/drawing/2014/main" val="3715947741"/>
                  </a:ext>
                </a:extLst>
              </a:tr>
            </a:tbl>
          </a:graphicData>
        </a:graphic>
      </p:graphicFrame>
      <p:grpSp>
        <p:nvGrpSpPr>
          <p:cNvPr id="7" name="Group 6">
            <a:extLst>
              <a:ext uri="{FF2B5EF4-FFF2-40B4-BE49-F238E27FC236}">
                <a16:creationId xmlns:a16="http://schemas.microsoft.com/office/drawing/2014/main" id="{DA47323C-7278-449B-9461-23D082E71771}"/>
              </a:ext>
            </a:extLst>
          </p:cNvPr>
          <p:cNvGrpSpPr/>
          <p:nvPr/>
        </p:nvGrpSpPr>
        <p:grpSpPr>
          <a:xfrm>
            <a:off x="519504" y="2203233"/>
            <a:ext cx="438410" cy="3697472"/>
            <a:chOff x="1398036" y="2735077"/>
            <a:chExt cx="438410" cy="3697472"/>
          </a:xfrm>
        </p:grpSpPr>
        <p:grpSp>
          <p:nvGrpSpPr>
            <p:cNvPr id="8" name="Group 7">
              <a:extLst>
                <a:ext uri="{FF2B5EF4-FFF2-40B4-BE49-F238E27FC236}">
                  <a16:creationId xmlns:a16="http://schemas.microsoft.com/office/drawing/2014/main" id="{62E3DCDF-D83F-41DB-90BA-385F8846524D}"/>
                </a:ext>
              </a:extLst>
            </p:cNvPr>
            <p:cNvGrpSpPr/>
            <p:nvPr/>
          </p:nvGrpSpPr>
          <p:grpSpPr>
            <a:xfrm>
              <a:off x="1442874" y="2735077"/>
              <a:ext cx="393572" cy="2947565"/>
              <a:chOff x="1000058" y="3382915"/>
              <a:chExt cx="393572" cy="2947565"/>
            </a:xfrm>
          </p:grpSpPr>
          <p:sp>
            <p:nvSpPr>
              <p:cNvPr id="11" name="TextBox 10">
                <a:extLst>
                  <a:ext uri="{FF2B5EF4-FFF2-40B4-BE49-F238E27FC236}">
                    <a16:creationId xmlns:a16="http://schemas.microsoft.com/office/drawing/2014/main" id="{43095246-C9CB-4E0E-9E37-868481B861A0}"/>
                  </a:ext>
                </a:extLst>
              </p:cNvPr>
              <p:cNvSpPr txBox="1"/>
              <p:nvPr/>
            </p:nvSpPr>
            <p:spPr>
              <a:xfrm>
                <a:off x="1000058" y="3382915"/>
                <a:ext cx="374780" cy="369332"/>
              </a:xfrm>
              <a:prstGeom prst="rect">
                <a:avLst/>
              </a:prstGeom>
              <a:noFill/>
            </p:spPr>
            <p:txBody>
              <a:bodyPr wrap="square" rtlCol="0">
                <a:spAutoFit/>
              </a:bodyPr>
              <a:lstStyle/>
              <a:p>
                <a:r>
                  <a:rPr lang="en-IN" dirty="0"/>
                  <a:t>0</a:t>
                </a:r>
              </a:p>
            </p:txBody>
          </p:sp>
          <p:sp>
            <p:nvSpPr>
              <p:cNvPr id="12" name="TextBox 11">
                <a:extLst>
                  <a:ext uri="{FF2B5EF4-FFF2-40B4-BE49-F238E27FC236}">
                    <a16:creationId xmlns:a16="http://schemas.microsoft.com/office/drawing/2014/main" id="{2AA2183D-9409-43EA-AB77-56C198CA6856}"/>
                  </a:ext>
                </a:extLst>
              </p:cNvPr>
              <p:cNvSpPr txBox="1"/>
              <p:nvPr/>
            </p:nvSpPr>
            <p:spPr>
              <a:xfrm>
                <a:off x="1018850" y="3748753"/>
                <a:ext cx="374780" cy="369332"/>
              </a:xfrm>
              <a:prstGeom prst="rect">
                <a:avLst/>
              </a:prstGeom>
              <a:noFill/>
            </p:spPr>
            <p:txBody>
              <a:bodyPr wrap="square" rtlCol="0">
                <a:spAutoFit/>
              </a:bodyPr>
              <a:lstStyle/>
              <a:p>
                <a:r>
                  <a:rPr lang="en-IN" dirty="0"/>
                  <a:t>1</a:t>
                </a:r>
              </a:p>
            </p:txBody>
          </p:sp>
          <p:sp>
            <p:nvSpPr>
              <p:cNvPr id="13" name="TextBox 12">
                <a:extLst>
                  <a:ext uri="{FF2B5EF4-FFF2-40B4-BE49-F238E27FC236}">
                    <a16:creationId xmlns:a16="http://schemas.microsoft.com/office/drawing/2014/main" id="{21016A62-DD2E-4F0F-9EF1-78F9F13551CC}"/>
                  </a:ext>
                </a:extLst>
              </p:cNvPr>
              <p:cNvSpPr txBox="1"/>
              <p:nvPr/>
            </p:nvSpPr>
            <p:spPr>
              <a:xfrm>
                <a:off x="1018850" y="5961148"/>
                <a:ext cx="374780" cy="369332"/>
              </a:xfrm>
              <a:prstGeom prst="rect">
                <a:avLst/>
              </a:prstGeom>
              <a:noFill/>
            </p:spPr>
            <p:txBody>
              <a:bodyPr wrap="square" rtlCol="0">
                <a:spAutoFit/>
              </a:bodyPr>
              <a:lstStyle/>
              <a:p>
                <a:r>
                  <a:rPr lang="en-IN" dirty="0"/>
                  <a:t>7</a:t>
                </a:r>
              </a:p>
            </p:txBody>
          </p:sp>
          <p:sp>
            <p:nvSpPr>
              <p:cNvPr id="14" name="TextBox 13">
                <a:extLst>
                  <a:ext uri="{FF2B5EF4-FFF2-40B4-BE49-F238E27FC236}">
                    <a16:creationId xmlns:a16="http://schemas.microsoft.com/office/drawing/2014/main" id="{A0292AE6-9194-437C-8BFA-046D871A093E}"/>
                  </a:ext>
                </a:extLst>
              </p:cNvPr>
              <p:cNvSpPr txBox="1"/>
              <p:nvPr/>
            </p:nvSpPr>
            <p:spPr>
              <a:xfrm>
                <a:off x="1011333" y="4885416"/>
                <a:ext cx="374780" cy="369332"/>
              </a:xfrm>
              <a:prstGeom prst="rect">
                <a:avLst/>
              </a:prstGeom>
              <a:noFill/>
            </p:spPr>
            <p:txBody>
              <a:bodyPr wrap="square" rtlCol="0">
                <a:spAutoFit/>
              </a:bodyPr>
              <a:lstStyle/>
              <a:p>
                <a:r>
                  <a:rPr lang="en-IN" dirty="0"/>
                  <a:t>4</a:t>
                </a:r>
              </a:p>
            </p:txBody>
          </p:sp>
          <p:sp>
            <p:nvSpPr>
              <p:cNvPr id="15" name="TextBox 14">
                <a:extLst>
                  <a:ext uri="{FF2B5EF4-FFF2-40B4-BE49-F238E27FC236}">
                    <a16:creationId xmlns:a16="http://schemas.microsoft.com/office/drawing/2014/main" id="{E6F257FA-CA58-4286-82F4-2ED5896447C6}"/>
                  </a:ext>
                </a:extLst>
              </p:cNvPr>
              <p:cNvSpPr txBox="1"/>
              <p:nvPr/>
            </p:nvSpPr>
            <p:spPr>
              <a:xfrm>
                <a:off x="1011333" y="5222482"/>
                <a:ext cx="374780" cy="369332"/>
              </a:xfrm>
              <a:prstGeom prst="rect">
                <a:avLst/>
              </a:prstGeom>
              <a:noFill/>
            </p:spPr>
            <p:txBody>
              <a:bodyPr wrap="square" rtlCol="0">
                <a:spAutoFit/>
              </a:bodyPr>
              <a:lstStyle/>
              <a:p>
                <a:r>
                  <a:rPr lang="en-IN" dirty="0"/>
                  <a:t>5</a:t>
                </a:r>
              </a:p>
            </p:txBody>
          </p:sp>
          <p:sp>
            <p:nvSpPr>
              <p:cNvPr id="16" name="TextBox 15">
                <a:extLst>
                  <a:ext uri="{FF2B5EF4-FFF2-40B4-BE49-F238E27FC236}">
                    <a16:creationId xmlns:a16="http://schemas.microsoft.com/office/drawing/2014/main" id="{766D00FE-71A6-4F3E-B7E9-1A6F0F0AED94}"/>
                  </a:ext>
                </a:extLst>
              </p:cNvPr>
              <p:cNvSpPr txBox="1"/>
              <p:nvPr/>
            </p:nvSpPr>
            <p:spPr>
              <a:xfrm>
                <a:off x="1011333" y="5591815"/>
                <a:ext cx="374780" cy="369332"/>
              </a:xfrm>
              <a:prstGeom prst="rect">
                <a:avLst/>
              </a:prstGeom>
              <a:noFill/>
            </p:spPr>
            <p:txBody>
              <a:bodyPr wrap="square" rtlCol="0">
                <a:spAutoFit/>
              </a:bodyPr>
              <a:lstStyle/>
              <a:p>
                <a:r>
                  <a:rPr lang="en-IN" dirty="0"/>
                  <a:t>6</a:t>
                </a:r>
              </a:p>
            </p:txBody>
          </p:sp>
          <p:sp>
            <p:nvSpPr>
              <p:cNvPr id="17" name="TextBox 16">
                <a:extLst>
                  <a:ext uri="{FF2B5EF4-FFF2-40B4-BE49-F238E27FC236}">
                    <a16:creationId xmlns:a16="http://schemas.microsoft.com/office/drawing/2014/main" id="{C53DB33E-A73A-4109-8C50-2BC1F7F6633D}"/>
                  </a:ext>
                </a:extLst>
              </p:cNvPr>
              <p:cNvSpPr txBox="1"/>
              <p:nvPr/>
            </p:nvSpPr>
            <p:spPr>
              <a:xfrm>
                <a:off x="1000058" y="4487418"/>
                <a:ext cx="374780" cy="369332"/>
              </a:xfrm>
              <a:prstGeom prst="rect">
                <a:avLst/>
              </a:prstGeom>
              <a:noFill/>
            </p:spPr>
            <p:txBody>
              <a:bodyPr wrap="square" rtlCol="0">
                <a:spAutoFit/>
              </a:bodyPr>
              <a:lstStyle/>
              <a:p>
                <a:r>
                  <a:rPr lang="en-IN" dirty="0"/>
                  <a:t>3</a:t>
                </a:r>
              </a:p>
            </p:txBody>
          </p:sp>
          <p:sp>
            <p:nvSpPr>
              <p:cNvPr id="18" name="TextBox 17">
                <a:extLst>
                  <a:ext uri="{FF2B5EF4-FFF2-40B4-BE49-F238E27FC236}">
                    <a16:creationId xmlns:a16="http://schemas.microsoft.com/office/drawing/2014/main" id="{4DA58E1A-D9CC-434E-BB21-275BEA24EEEA}"/>
                  </a:ext>
                </a:extLst>
              </p:cNvPr>
              <p:cNvSpPr txBox="1"/>
              <p:nvPr/>
            </p:nvSpPr>
            <p:spPr>
              <a:xfrm>
                <a:off x="1018850" y="4147822"/>
                <a:ext cx="374780" cy="369332"/>
              </a:xfrm>
              <a:prstGeom prst="rect">
                <a:avLst/>
              </a:prstGeom>
              <a:noFill/>
            </p:spPr>
            <p:txBody>
              <a:bodyPr wrap="square" rtlCol="0">
                <a:spAutoFit/>
              </a:bodyPr>
              <a:lstStyle/>
              <a:p>
                <a:r>
                  <a:rPr lang="en-IN" dirty="0"/>
                  <a:t>2</a:t>
                </a:r>
              </a:p>
            </p:txBody>
          </p:sp>
        </p:grpSp>
        <p:sp>
          <p:nvSpPr>
            <p:cNvPr id="9" name="TextBox 8">
              <a:extLst>
                <a:ext uri="{FF2B5EF4-FFF2-40B4-BE49-F238E27FC236}">
                  <a16:creationId xmlns:a16="http://schemas.microsoft.com/office/drawing/2014/main" id="{2B31B8A1-2E1A-48FC-9E05-6F9F86EED055}"/>
                </a:ext>
              </a:extLst>
            </p:cNvPr>
            <p:cNvSpPr txBox="1"/>
            <p:nvPr/>
          </p:nvSpPr>
          <p:spPr>
            <a:xfrm>
              <a:off x="1427907" y="5693885"/>
              <a:ext cx="374780" cy="369332"/>
            </a:xfrm>
            <a:prstGeom prst="rect">
              <a:avLst/>
            </a:prstGeom>
            <a:noFill/>
          </p:spPr>
          <p:txBody>
            <a:bodyPr wrap="square" rtlCol="0">
              <a:spAutoFit/>
            </a:bodyPr>
            <a:lstStyle/>
            <a:p>
              <a:r>
                <a:rPr lang="en-IN" dirty="0"/>
                <a:t>8</a:t>
              </a:r>
            </a:p>
          </p:txBody>
        </p:sp>
        <p:sp>
          <p:nvSpPr>
            <p:cNvPr id="10" name="TextBox 9">
              <a:extLst>
                <a:ext uri="{FF2B5EF4-FFF2-40B4-BE49-F238E27FC236}">
                  <a16:creationId xmlns:a16="http://schemas.microsoft.com/office/drawing/2014/main" id="{C319B9C3-8980-45C3-8B56-029DB3FA4BC9}"/>
                </a:ext>
              </a:extLst>
            </p:cNvPr>
            <p:cNvSpPr txBox="1"/>
            <p:nvPr/>
          </p:nvSpPr>
          <p:spPr>
            <a:xfrm>
              <a:off x="1398036" y="6063217"/>
              <a:ext cx="374780" cy="369332"/>
            </a:xfrm>
            <a:prstGeom prst="rect">
              <a:avLst/>
            </a:prstGeom>
            <a:noFill/>
          </p:spPr>
          <p:txBody>
            <a:bodyPr wrap="square" rtlCol="0">
              <a:spAutoFit/>
            </a:bodyPr>
            <a:lstStyle/>
            <a:p>
              <a:r>
                <a:rPr lang="en-IN" dirty="0"/>
                <a:t> 9</a:t>
              </a:r>
            </a:p>
          </p:txBody>
        </p:sp>
      </p:grpSp>
      <p:sp>
        <p:nvSpPr>
          <p:cNvPr id="59" name="Oval 58">
            <a:extLst>
              <a:ext uri="{FF2B5EF4-FFF2-40B4-BE49-F238E27FC236}">
                <a16:creationId xmlns:a16="http://schemas.microsoft.com/office/drawing/2014/main" id="{0D13CA60-4FB7-421D-A126-11CEE016E672}"/>
              </a:ext>
            </a:extLst>
          </p:cNvPr>
          <p:cNvSpPr/>
          <p:nvPr/>
        </p:nvSpPr>
        <p:spPr>
          <a:xfrm>
            <a:off x="957199" y="1810843"/>
            <a:ext cx="501035"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Tree>
    <p:extLst>
      <p:ext uri="{BB962C8B-B14F-4D97-AF65-F5344CB8AC3E}">
        <p14:creationId xmlns:p14="http://schemas.microsoft.com/office/powerpoint/2010/main" val="409337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13890</TotalTime>
  <Words>16299</Words>
  <Application>Microsoft Office PowerPoint</Application>
  <PresentationFormat>Widescreen</PresentationFormat>
  <Paragraphs>3348</Paragraphs>
  <Slides>110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110</vt:i4>
      </vt:variant>
    </vt:vector>
  </HeadingPairs>
  <TitlesOfParts>
    <vt:vector size="117" baseType="lpstr">
      <vt:lpstr>Arial</vt:lpstr>
      <vt:lpstr>Calibri</vt:lpstr>
      <vt:lpstr>Calibri Light</vt:lpstr>
      <vt:lpstr>Cambria Math</vt:lpstr>
      <vt:lpstr>Times New Roman</vt:lpstr>
      <vt:lpstr>Wingdings</vt:lpstr>
      <vt:lpstr>Office Theme</vt:lpstr>
      <vt:lpstr>DATA STRUCTURES (CS3401)</vt:lpstr>
      <vt:lpstr>The Course</vt:lpstr>
      <vt:lpstr>PowerPoint Presentation</vt:lpstr>
      <vt:lpstr>UNIT VI: Searching &amp; Sorting</vt:lpstr>
      <vt:lpstr>SEARCHING </vt:lpstr>
      <vt:lpstr>Linear Search</vt:lpstr>
      <vt:lpstr>Linear Search</vt:lpstr>
      <vt:lpstr>Linear Search</vt:lpstr>
      <vt:lpstr>PowerPoint Presentation</vt:lpstr>
      <vt:lpstr>Complexity Analysis</vt:lpstr>
      <vt:lpstr>Limitations of Linear Search</vt:lpstr>
      <vt:lpstr>Binary Search</vt:lpstr>
      <vt:lpstr>PowerPoint Presentation</vt:lpstr>
      <vt:lpstr>PowerPoint Presentation</vt:lpstr>
      <vt:lpstr>PowerPoint Presentation</vt:lpstr>
      <vt:lpstr>PowerPoint Presentation</vt:lpstr>
      <vt:lpstr>Binary Search</vt:lpstr>
      <vt:lpstr>Cases-Binary Search</vt:lpstr>
      <vt:lpstr>Worst Case: element is not found</vt:lpstr>
      <vt:lpstr>Binary Search Time Complexity</vt:lpstr>
      <vt:lpstr>Binary Search Time Complexity</vt:lpstr>
      <vt:lpstr>SORTING</vt:lpstr>
      <vt:lpstr>SORTING</vt:lpstr>
      <vt:lpstr>SORTING - Terminology</vt:lpstr>
      <vt:lpstr>SELECTION SORTING</vt:lpstr>
      <vt:lpstr>Selection Sorting</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ALGORITHM - Selection Sort </vt:lpstr>
      <vt:lpstr>Selection Sort– Time Complexity</vt:lpstr>
      <vt:lpstr>Selection Sort</vt:lpstr>
      <vt:lpstr>Selection Sort</vt:lpstr>
      <vt:lpstr>Bubble sort</vt:lpstr>
      <vt:lpstr>Bubble sort</vt:lpstr>
      <vt:lpstr>Example - Sorting the given numbers using Bubble Sort</vt:lpstr>
      <vt:lpstr>Example - Sorting the given numbers using Bubble Sort</vt:lpstr>
      <vt:lpstr>Example - Sorting the given numbers using Bubble Sort</vt:lpstr>
      <vt:lpstr>Example - Sorting the given numbers using Bubble Sort</vt:lpstr>
      <vt:lpstr>Example - Sorting the given numbers using Bubble Sort</vt:lpstr>
      <vt:lpstr>Example - Sorting the given numbers using Bubble Sort</vt:lpstr>
      <vt:lpstr>Example - Sorting the given numbers using Bubble Sort</vt:lpstr>
      <vt:lpstr>ALGORITHM - Bubble Sort </vt:lpstr>
      <vt:lpstr>Bubble Sort – Time Complexity (average and worst cases)</vt:lpstr>
      <vt:lpstr>Bubble Sort – Time Complexity (Best case)</vt:lpstr>
      <vt:lpstr>Bubble Sort</vt:lpstr>
      <vt:lpstr>INSERTION SORT</vt:lpstr>
      <vt:lpstr>Insertion Sort</vt:lpstr>
      <vt:lpstr>Insertion Sort - Example</vt:lpstr>
      <vt:lpstr>Insertion Sort - Example</vt:lpstr>
      <vt:lpstr>Insertion Sort - Example</vt:lpstr>
      <vt:lpstr>ALGORITHM – Insertion Sort</vt:lpstr>
      <vt:lpstr>Insertion Sort– Time Complexity (average and worst cases)</vt:lpstr>
      <vt:lpstr>Insertion Sort– Time Complexity (Best  case)</vt:lpstr>
      <vt:lpstr>Insertion Sort</vt:lpstr>
      <vt:lpstr>Merge Sort</vt:lpstr>
      <vt:lpstr>Merge Sort</vt:lpstr>
      <vt:lpstr>Merge Sort (Example)</vt:lpstr>
      <vt:lpstr>Merge Sort (Example)</vt:lpstr>
      <vt:lpstr>Merge Sort (pseudo code)</vt:lpstr>
      <vt:lpstr>Merge Sort (pseudo code)</vt:lpstr>
      <vt:lpstr>Merge Sort (pseudo code – Explanation with example)</vt:lpstr>
      <vt:lpstr>Merge Sort  Time Complexity</vt:lpstr>
      <vt:lpstr>Merge Sort  Time Complexity</vt:lpstr>
      <vt:lpstr>Merge Sort  Space Complexity</vt:lpstr>
      <vt:lpstr>Quick Sort</vt:lpstr>
      <vt:lpstr>Quick Sort</vt:lpstr>
      <vt:lpstr>Quick Sort (Example)</vt:lpstr>
      <vt:lpstr>Quick Sort (Example continuation)</vt:lpstr>
      <vt:lpstr>Quick Sort (Example continuation)</vt:lpstr>
      <vt:lpstr>Quick Sort (Example continuation)</vt:lpstr>
      <vt:lpstr>Quick Sort (pseudo code)</vt:lpstr>
      <vt:lpstr>Quick Sort (pseudo code)</vt:lpstr>
      <vt:lpstr>Pivot Selection strategies</vt:lpstr>
      <vt:lpstr>Quick Sort  Time Complexity</vt:lpstr>
      <vt:lpstr>Quick Sort  Time Complexity</vt:lpstr>
      <vt:lpstr>Quick Sort  Time Complexity</vt:lpstr>
      <vt:lpstr>Bucket Sort</vt:lpstr>
      <vt:lpstr>Bucket Sort</vt:lpstr>
      <vt:lpstr>Bucket Sort (Pseudo code)</vt:lpstr>
      <vt:lpstr>Bucket Sort Complexity</vt:lpstr>
      <vt:lpstr>Hashing</vt:lpstr>
      <vt:lpstr>Hashing</vt:lpstr>
      <vt:lpstr>Components of Hashing</vt:lpstr>
      <vt:lpstr>Hashing</vt:lpstr>
      <vt:lpstr>Hashing (Example)</vt:lpstr>
      <vt:lpstr>Hashing (Example)</vt:lpstr>
      <vt:lpstr>Collision Resolution Techniques</vt:lpstr>
      <vt:lpstr>Collision Resolution Techniques – Separate Chaining</vt:lpstr>
      <vt:lpstr>Collision Resolution Technique – Linear Probing</vt:lpstr>
      <vt:lpstr> Linear Probing (Example)</vt:lpstr>
      <vt:lpstr> Linear Probing (Example)</vt:lpstr>
      <vt:lpstr> Linear Probing (Example)</vt:lpstr>
      <vt:lpstr> Linear Probing (Example)</vt:lpstr>
      <vt:lpstr> Linear Probing (Example)</vt:lpstr>
      <vt:lpstr> Linear Probing (Example)</vt:lpstr>
      <vt:lpstr>Collision Resolution Technique – Quadratic Probing</vt:lpstr>
      <vt:lpstr> Quadratic Probing (Example)</vt:lpstr>
      <vt:lpstr> Quadratic Probing (Example)</vt:lpstr>
      <vt:lpstr>Collision Resolution Technique – Double Hashing</vt:lpstr>
      <vt:lpstr>Heap Sort will be discussed after covering priority queues and trees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(CS3401)</dc:title>
  <dc:creator>SOMARAJU SUVVARI</dc:creator>
  <cp:lastModifiedBy>SOMARAJU SUVVARI</cp:lastModifiedBy>
  <cp:revision>1061</cp:revision>
  <dcterms:created xsi:type="dcterms:W3CDTF">2020-08-27T21:09:17Z</dcterms:created>
  <dcterms:modified xsi:type="dcterms:W3CDTF">2021-10-06T12:03:50Z</dcterms:modified>
</cp:coreProperties>
</file>