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</p:sldMasterIdLst>
  <p:notesMasterIdLst>
    <p:notesMasterId r:id="rId20"/>
  </p:notesMasterIdLst>
  <p:handoutMasterIdLst>
    <p:handoutMasterId r:id="rId21"/>
  </p:handoutMasterIdLst>
  <p:sldIdLst>
    <p:sldId id="302" r:id="rId3"/>
    <p:sldId id="304" r:id="rId4"/>
    <p:sldId id="411" r:id="rId5"/>
    <p:sldId id="423" r:id="rId6"/>
    <p:sldId id="424" r:id="rId7"/>
    <p:sldId id="425" r:id="rId8"/>
    <p:sldId id="416" r:id="rId9"/>
    <p:sldId id="419" r:id="rId10"/>
    <p:sldId id="417" r:id="rId11"/>
    <p:sldId id="426" r:id="rId12"/>
    <p:sldId id="418" r:id="rId13"/>
    <p:sldId id="427" r:id="rId14"/>
    <p:sldId id="421" r:id="rId15"/>
    <p:sldId id="422" r:id="rId16"/>
    <p:sldId id="395" r:id="rId17"/>
    <p:sldId id="326" r:id="rId18"/>
    <p:sldId id="420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5256" autoAdjust="0"/>
  </p:normalViewPr>
  <p:slideViewPr>
    <p:cSldViewPr>
      <p:cViewPr varScale="1">
        <p:scale>
          <a:sx n="82" d="100"/>
          <a:sy n="82" d="100"/>
        </p:scale>
        <p:origin x="581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0EA8413-3B55-4770-8D5E-2C8ACC46846B}" type="datetimeFigureOut">
              <a:rPr lang="en-US"/>
              <a:pPr>
                <a:defRPr/>
              </a:pPr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63A488A-F5B9-4B91-BBD5-B57A09D27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D6A0B6E-C844-4A79-BF86-342901444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9D6EE-AABD-40F6-9909-5BEFA64FC9D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E8419-D799-49B2-820D-720DE45BA1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6A0B6E-C844-4A79-BF86-342901444C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6A0B6E-C844-4A79-BF86-342901444C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F9343-A2F9-4873-ADDB-627474219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7DA00-8536-416E-8057-60E2F56BD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D0724-586C-4B65-A883-50C046537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F150-061A-428F-97A7-2C560DA0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5D35-C8B1-4AA1-8C84-552ABD49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31074-7EBA-4DCA-AB49-C9DBF490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EB8B9-4BD8-4B93-862B-5C73DB49B3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46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5B3AD-35E0-489C-8AE9-1B0826F7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94BC2-9A46-415E-BB1A-15B5D37C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45C1-7C5E-4764-A8B6-F6EAE85A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E126D-975A-48AD-8BAB-8464B31887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271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F9823-ACEE-41E0-A3AE-EBB80204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7625-371E-49F2-B667-72C63842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2F2FA-2A56-4ACA-9C2D-438842D5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E9CE4-37B7-4209-8ADF-AFAF27A84A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28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FD142A-0127-4BA0-9BFF-4A80F288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147CD6-290E-4F02-89CD-D2C2AEAB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3D1A8A-C396-42C8-8F63-1E833917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E7E2F-84D2-4149-9988-E3261319B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773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C7D8315-D122-441D-8526-B2F3069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CE6815-F40E-4EA5-9361-C5A16398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658CC8-F7B4-4B8D-95B2-79894892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68C3D-8088-4A0A-9C38-B57F98C5D8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62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91FD9C-CD31-45FB-84AE-41B8417C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7FBA49-47D6-4A12-8CF9-014BD81A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AD10F6-3137-4090-AB11-FF8C48DA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9F7B9-AB50-4B43-92D0-81101EC642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734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3C06BB3-6C5F-410B-9A18-3E690394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2103E41-2C6A-4A5E-A51B-23FED9EC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9DF0C1-3B86-4427-9DAA-23F54B61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C4A40-A8CA-4432-BCDA-464EFF0D31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490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D2059F-67F4-4D6F-9BAB-8EC72F56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6D3F295-DCE5-4F84-87B5-33579DD6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52894B-51D1-4059-9F6A-ABE83243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42AC6-C794-4E16-9C82-CF35CFBF9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91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79508-DB6F-4745-8CEA-5138A795D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AB5466-248E-4B75-BC34-D2D13B09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A0D531-58AF-491F-BE65-43D3767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916285-DF43-41AB-8A48-4E24D0A3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0AB22-9B31-4AAD-959B-6881EA229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207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B2FC6-58B1-4BA1-9BF9-889D1751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D339A-25EE-4CAB-AE4E-CAA071CA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F8CC-61C5-4CE7-8E83-59A0FE69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BE81B2-F224-4A7F-85FB-B6516F7930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51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B9EDE-7E12-4842-945E-B6D04566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E3554-FC82-4E7B-BCF2-07C210A5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71E6C-037F-422E-80E4-E3DA20BF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BDC091-D54A-4760-A7B9-3D05F01CAD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66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E0983-79B3-4951-B107-F70C76D8B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95BE0-BE3D-453D-BC80-760F0071E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7B20A-FEA3-494F-B09E-6027C7362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94843-1D41-4AD0-8265-50771AE3C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847D5-DDEC-4320-8AEB-7070B25E5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03638-3EBE-4C1B-A9C9-E9E8028A5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96877-C938-4399-90AA-0FADF1990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AA919D-DAE9-42D4-84EC-EBD231CC6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1">
            <a:extLst>
              <a:ext uri="{FF2B5EF4-FFF2-40B4-BE49-F238E27FC236}">
                <a16:creationId xmlns:a16="http://schemas.microsoft.com/office/drawing/2014/main" id="{68D51EB0-F830-44F7-BCE2-B0F5B8C53F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3B78394B-9D89-4AF9-B791-5FCF7244C6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2EFD2-A5F2-4521-A496-0F7350D08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965D-3F5F-4A26-86C6-A8888D55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5FED-16FA-4C06-83FE-BEF4DABD5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2386398-ADBA-4AEE-A9A7-DCE3274DCA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65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82296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700" b="1" i="1" spc="-15" dirty="0">
                <a:solidFill>
                  <a:srgbClr val="92D050"/>
                </a:solidFill>
                <a:latin typeface="Times New Roman" panose="02020603050405020304" pitchFamily="18" charset="0"/>
                <a:ea typeface="Calibri Light" panose="020F0302020204030204" pitchFamily="34" charset="0"/>
              </a:rPr>
              <a:t>CS3401)</a:t>
            </a:r>
            <a:endParaRPr lang="en-US" sz="27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4648200"/>
            <a:ext cx="8229600" cy="15240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Somaraju Suvvari, </a:t>
            </a:r>
          </a:p>
          <a:p>
            <a:pPr marL="0" indent="0" algn="ctr" eaLnBrk="1" hangingPunct="1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Prof, Dept. of  CSE, NIT Patna.</a:t>
            </a:r>
          </a:p>
          <a:p>
            <a:pPr marL="0" indent="0" algn="ctr" eaLnBrk="1" hangingPunct="1">
              <a:buNone/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somaraju@nitp.ac.in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soma2402@gmail.com;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10820400" cy="365125"/>
          </a:xfrm>
        </p:spPr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1143000" cy="365125"/>
          </a:xfrm>
        </p:spPr>
        <p:txBody>
          <a:bodyPr/>
          <a:lstStyle/>
          <a:p>
            <a:pPr>
              <a:defRPr/>
            </a:pPr>
            <a:fld id="{E41D059C-5EC6-444A-ABF9-AF16E38A1FC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411162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Theorem (Examples)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3562"/>
                <a:ext cx="10972800" cy="56086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 T(n) = T(2n/3) + 1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case -2, so T(n)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 T(n) = 3T(n/4) +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nlogn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a =3, b= 4, f(n) = n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</a:t>
                </a: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0.793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f(n)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I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where  ↋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0.2. 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case-3.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Regularity condition: </a:t>
                </a:r>
                <a:r>
                  <a:rPr lang="en-I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a.f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IN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3(n/4)log(n/4) ≤  3/4.n </a:t>
                </a:r>
                <a:r>
                  <a:rPr lang="en-I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I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  for c=3/4</a:t>
                </a:r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T(n)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3562"/>
                <a:ext cx="10972800" cy="5608638"/>
              </a:xfrm>
              <a:blipFill>
                <a:blip r:embed="rId2"/>
                <a:stretch>
                  <a:fillRect l="-889" t="-8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170DA-4393-4921-BEBB-C5624E3C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13B9C-DBA5-46D5-8F68-416EB050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26D-975A-48AD-8BAB-8464B318878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8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411162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Theorem (Examples)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3562"/>
                <a:ext cx="10972800" cy="56086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9. T(n) = 2T(n/2) + n logn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a = 2, b = 2, 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a=2, b=2,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</a:t>
                </a: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</a:t>
                </a: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Can not apply master theorem. As f(n)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nlogn / n = logn , which is     </a:t>
                </a:r>
                <a:b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asyptotically less than n</a:t>
                </a:r>
                <a14:m>
                  <m:oMath xmlns:m="http://schemas.openxmlformats.org/officeDocument/2006/math">
                    <m:r>
                      <a:rPr lang="pt-BR" sz="24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any bpositive constant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(It is not polynomial larger)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 T(n) = 2T(n/2) +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(n).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a= 2, b= 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</a:t>
                </a: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 and f(n)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 and thus we have case-2.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T(n)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9. T(n) = 8T(n/2) +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</a:t>
                </a:r>
                <a:r>
                  <a:rPr lang="en-I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a= 8, b= 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</a:t>
                </a: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 and f(n)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</a:t>
                </a:r>
                <a:r>
                  <a:rPr lang="en-I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thus we have case-1      </a:t>
                </a:r>
                <a:b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with ↋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So, T(n)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</a:t>
                </a:r>
                <a:r>
                  <a:rPr lang="en-I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3562"/>
                <a:ext cx="10972800" cy="5608638"/>
              </a:xfrm>
              <a:blipFill>
                <a:blip r:embed="rId3"/>
                <a:stretch>
                  <a:fillRect l="-889" t="-869" b="-2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2535A-9ECD-4A8D-9952-2B9C2515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BCF0-9A7C-40F0-AFCE-0B7A1E44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26D-975A-48AD-8BAB-8464B318878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21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411162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Theorem (Examples)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3562"/>
                <a:ext cx="10972800" cy="56086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9.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7T(n/2) +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</a:t>
                </a:r>
                <a:r>
                  <a:rPr lang="en-I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a= 7, b= 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</a:t>
                </a: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2.81 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</a:t>
                </a:r>
                <a:r>
                  <a:rPr lang="en-I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thus we have case-1      </a:t>
                </a:r>
                <a:b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with ↋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0.8. So, T(n)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3562"/>
                <a:ext cx="10972800" cy="5608638"/>
              </a:xfrm>
              <a:blipFill>
                <a:blip r:embed="rId3"/>
                <a:stretch>
                  <a:fillRect l="-889" t="-8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2535A-9ECD-4A8D-9952-2B9C2515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BCF0-9A7C-40F0-AFCE-0B7A1E44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26D-975A-48AD-8BAB-8464B318878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4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9734-8705-46B1-8A58-91962808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</p:spPr>
        <p:txBody>
          <a:bodyPr/>
          <a:lstStyle/>
          <a:p>
            <a:r>
              <a:rPr lang="en-US" sz="3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 of Different Algorithms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B174BA-97B2-4A52-861B-FDC857EAF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066800"/>
            <a:ext cx="8000999" cy="4953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F364B-7E8D-41EB-B4B2-2B58F0D4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0ABDA-09E3-4FF5-B4AA-C72DA990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26D-975A-48AD-8BAB-8464B318878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85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9734-8705-46B1-8A58-91962808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</p:spPr>
        <p:txBody>
          <a:bodyPr/>
          <a:lstStyle/>
          <a:p>
            <a:r>
              <a:rPr lang="en-US" sz="3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Different Algorithms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F364B-7E8D-41EB-B4B2-2B58F0D4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0ABDA-09E3-4FF5-B4AA-C72DA990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26D-975A-48AD-8BAB-8464B3188780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9568BA-E38E-443B-BC11-BE5C3CD71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143000"/>
            <a:ext cx="9982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59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" y="174535"/>
            <a:ext cx="322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Nested Loops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00" y="1058396"/>
            <a:ext cx="322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M=10,N=5;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for(j=0;j&lt;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0900" y="1112103"/>
            <a:ext cx="3545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loop is executed N times when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loop will be executed M times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to 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loop is executed M times,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time complexity is M*N.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0" y="289088"/>
            <a:ext cx="3721100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M=10,N=10;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for(j=1;j&lt;=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=j*2)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19855" y="2021920"/>
            <a:ext cx="3187700" cy="175432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loop is executed log(N) times when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loop will be executed M times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to 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time complexity is M*log(N).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4187566"/>
            <a:ext cx="3721100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M=10,;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for(j=0;j&lt;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M;j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is (M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)-Quadratic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3871016"/>
            <a:ext cx="372110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M=10,;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for(j=0;j&lt;=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j++)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50087" y="3776246"/>
            <a:ext cx="3867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j=0 		             1-time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j=0,1		             2-times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j=0,1,2	             3-times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………………..                     …………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………………..                     …………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=9, j=0,1, …, 9	            10-times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------------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55 times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            ------------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M(M+1)/2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is (M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)-Quadratic </a:t>
            </a:r>
          </a:p>
          <a:p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7835900" y="4572000"/>
            <a:ext cx="314187" cy="294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9247394" y="1574382"/>
            <a:ext cx="466311" cy="459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68B17A4-B29B-4B41-9D18-E20AB050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9C7699D-AF6D-4FC6-9916-61669643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26D-975A-48AD-8BAB-8464B318878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7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/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3677"/>
            <a:ext cx="6324600" cy="2873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for-loop to iterate with each element in the 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++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check if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is equal to "k" or not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k)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1;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return 1, if you find "k"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return 0, if you didn't find "k"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97" y="3874158"/>
            <a:ext cx="70194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0 ------------&gt; 1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 ------------&gt; n+1 times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--------------&gt; n times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if(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k) --&gt; n times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return 1 ---------&gt; 1(if "k" is there in the array)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return 0 ---------&gt; 1(if "k" is not there in the array) </a:t>
            </a:r>
          </a:p>
          <a:p>
            <a:pPr lvl="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</a:t>
            </a:r>
          </a:p>
          <a:p>
            <a:pPr lvl="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3n+4</a:t>
            </a:r>
          </a:p>
          <a:p>
            <a:pPr lvl="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843677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T(n)=3n+4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f(n)=n,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c * f(n)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3n+4 &lt;=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n&gt;=2, c=5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n=2, 3*2+4 &lt; =5*2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n=3, 3*3+4 &lt;5*3 =&gt; 13&lt; 15.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1400" y="4034226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is O(n)</a:t>
            </a:r>
          </a:p>
        </p:txBody>
      </p:sp>
      <p:sp>
        <p:nvSpPr>
          <p:cNvPr id="2" name="Down Arrow 1"/>
          <p:cNvSpPr/>
          <p:nvPr/>
        </p:nvSpPr>
        <p:spPr>
          <a:xfrm>
            <a:off x="1650672" y="3666363"/>
            <a:ext cx="270456" cy="367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9318716">
            <a:off x="6186344" y="3067729"/>
            <a:ext cx="1378039" cy="285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668AFB-85A1-4B34-9B0A-6092602E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41907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Big-Oh Examples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9559803-E5E7-44D5-96B2-DC4FAF80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4C4CDB-FD03-4EA3-93AA-1EF040B2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26D-975A-48AD-8BAB-8464B318878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36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6E09-B0F3-43BA-A06F-F51C0AE3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0" y="2514600"/>
            <a:ext cx="109728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D19A5-0780-4B35-B7CB-A3758449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99B98-3019-496A-A8F0-FF21C055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26D-975A-48AD-8BAB-8464B318878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97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</a:rPr>
              <a:t>DATA STRUCTURES</a:t>
            </a:r>
          </a:p>
          <a:p>
            <a:pPr eaLnBrk="1" hangingPunct="1"/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 </a:t>
            </a:r>
            <a:r>
              <a:rPr lang="en-US" dirty="0" err="1"/>
              <a:t>Somaraju</a:t>
            </a:r>
            <a:r>
              <a:rPr lang="en-US" dirty="0"/>
              <a:t> </a:t>
            </a:r>
            <a:r>
              <a:rPr lang="en-US" dirty="0" err="1"/>
              <a:t>Suvvari</a:t>
            </a:r>
            <a:r>
              <a:rPr lang="en-US" dirty="0"/>
              <a:t>                                                                NITP -- CS3401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2D165-9836-459E-A6CB-A89CCE63F12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411162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Theorem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624681"/>
                <a:ext cx="11353800" cy="56086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Master Theorem applies to recurrences of the following form: 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(n) = aT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f(n)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a ≥ 1 and b &gt; 1 are constants and f(n) is an asymptotically positive function.</a:t>
                </a: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3 cases: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  f(n) =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for some constant ↋ &gt; 0, then T 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I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𝑙𝑜𝑏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  f(n)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I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then T(n)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𝑙𝑜𝑏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f(n)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I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with ↋  &gt; 0, and f(n) satisfies the regularity condition, then 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T(n)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Θ(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f(n)). </a:t>
                </a:r>
              </a:p>
              <a:p>
                <a:pPr marL="0" indent="0">
                  <a:buNone/>
                </a:pP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Regularity condition: </a:t>
                </a:r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≤  c.f(n)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some constant c &lt; 1 for all sufficiently large n.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624681"/>
                <a:ext cx="11353800" cy="5608638"/>
              </a:xfrm>
              <a:blipFill>
                <a:blip r:embed="rId2"/>
                <a:stretch>
                  <a:fillRect l="-859" t="-8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FE0F6-A84A-4DD8-9E9E-5192CD80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D13E4-FC1F-4FBF-8C57-C6CF87DD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26D-975A-48AD-8BAB-8464B318878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2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411162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Theorem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624681"/>
                <a:ext cx="11353800" cy="560863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 on master theorem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each of the three cases, we compare the function f(n)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p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𝒍𝒐</m:t>
                            </m:r>
                            <m:r>
                              <a:rPr lang="en-I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I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I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sup>
                    </m:sSup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Intuitively the larger of the these two functions determines the solution to the recurrence.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in case-1,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p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𝒍𝒐</m:t>
                            </m:r>
                            <m:r>
                              <a:rPr lang="en-I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I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I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sup>
                    </m:sSup>
                  </m:oMath>
                </a14:m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larger, then the solution is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I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𝑙𝑜𝑏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in case-3, the function f(n) is the larger, then the solution is T(n)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(f(n))</a:t>
                </a: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case-2, the two functions are the of same size, we multiply a logarithmic factor and the solution is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T(n) =  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𝑙𝑜𝑏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(f(n).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624681"/>
                <a:ext cx="11353800" cy="5608638"/>
              </a:xfrm>
              <a:blipFill>
                <a:blip r:embed="rId2"/>
                <a:stretch>
                  <a:fillRect l="-859" b="-1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FE0F6-A84A-4DD8-9E9E-5192CD80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D13E4-FC1F-4FBF-8C57-C6CF87DD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26D-975A-48AD-8BAB-8464B318878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8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411162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Theorem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624681"/>
                <a:ext cx="11353800" cy="560863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 on master theorem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first case, not only must f(n) be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𝑙𝑜𝑏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must be polynomial smaller, i.e., f(n) must be asymptotically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𝑙𝑜𝑏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some constant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0. </a:t>
                </a:r>
              </a:p>
              <a:p>
                <a:pPr>
                  <a:lnSpc>
                    <a:spcPct val="150000"/>
                  </a:lnSpc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third case, not only must f(n) be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𝑙𝑜𝑏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r>
                      <a:rPr lang="en-I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 must also polynomially larger and in addition satisfy the “regularity” condition that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a.f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(n/b) ≤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c.f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(n).</a:t>
                </a:r>
              </a:p>
              <a:p>
                <a:pPr>
                  <a:lnSpc>
                    <a:spcPct val="150000"/>
                  </a:lnSpc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624681"/>
                <a:ext cx="11353800" cy="5608638"/>
              </a:xfrm>
              <a:blipFill>
                <a:blip r:embed="rId2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FE0F6-A84A-4DD8-9E9E-5192CD80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D13E4-FC1F-4FBF-8C57-C6CF87DD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26D-975A-48AD-8BAB-8464B318878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89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411162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Theorem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624681"/>
                <a:ext cx="11353800" cy="560863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 on master theorem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the three cases do not cover all the possibilities for (n). There is a gap between case-1 and case-2 when f(n) is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𝑙𝑜𝑏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but not polynomially  smaller.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there is a gap between case-2 and case-3 when f(n) is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𝑙𝑜𝑏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but not polynomially larger.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function f(n) falls into one of these gaps or if the regularity condition in case-3 fails to hold, you cannot use the master method to solve the recurrence.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624681"/>
                <a:ext cx="11353800" cy="5608638"/>
              </a:xfrm>
              <a:blipFill>
                <a:blip r:embed="rId2"/>
                <a:stretch>
                  <a:fillRect l="-859" r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FE0F6-A84A-4DD8-9E9E-5192CD80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D13E4-FC1F-4FBF-8C57-C6CF87DD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26D-975A-48AD-8BAB-8464B318878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38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411162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Theorem (Examples)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86581"/>
                <a:ext cx="11277600" cy="5684838"/>
              </a:xfrm>
            </p:spPr>
            <p:txBody>
              <a:bodyPr/>
              <a:lstStyle/>
              <a:p>
                <a:pPr>
                  <a:buAutoNum type="arabicPeriod"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3T(n/2) + n</a:t>
                </a: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pt-BR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f(n) = n</a:t>
                </a: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a = 3, b=2,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pt-BR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Case-3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T(n)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Θ(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T(n) = 4T(n/2) + n</a:t>
                </a: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pt-BR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a=4,  b=2,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</a:t>
                </a: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Case-2 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T(n)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Θ(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 n)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86581"/>
                <a:ext cx="11277600" cy="5684838"/>
              </a:xfrm>
              <a:blipFill>
                <a:blip r:embed="rId2"/>
                <a:stretch>
                  <a:fillRect l="-811" t="-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E6794-3116-4091-9413-BD2A0A59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7632A-99A6-47F8-A2AF-2E48AF7C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26D-975A-48AD-8BAB-8464B318878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14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411162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Theorem (Examples)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3562"/>
                <a:ext cx="10972800" cy="56848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 T (n) = T (n/2) + 2</a:t>
                </a: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pt-BR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a=1, b=2,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</a:t>
                </a: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Can not apply master theorem. As f(n)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polynomially </a:t>
                </a:r>
                <a:b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larger than n</a:t>
                </a:r>
                <a14:m>
                  <m:oMath xmlns:m="http://schemas.openxmlformats.org/officeDocument/2006/math">
                    <m:r>
                      <a:rPr lang="pt-BR" sz="240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any positive constant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I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(But T(n)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Θ(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T (n) = 2</a:t>
                </a: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(n/2) + n</a:t>
                </a: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pt-BR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Does not apply, since </a:t>
                </a:r>
                <a:r>
                  <a:rPr lang="pt-B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a constant</a:t>
                </a:r>
              </a:p>
              <a:p>
                <a:pPr marL="0" indent="0">
                  <a:buNone/>
                </a:pP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3562"/>
                <a:ext cx="10972800" cy="5684838"/>
              </a:xfrm>
              <a:blipFill>
                <a:blip r:embed="rId2"/>
                <a:stretch>
                  <a:fillRect l="-889" r="-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23C71-D27C-47D4-8C0F-7E8B4FB1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CEC1C-D810-4A51-B95B-2C3DA7EF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26D-975A-48AD-8BAB-8464B318878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411162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Theorem (Examples)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3562"/>
                <a:ext cx="10972800" cy="56086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T (n) = 64T (n/8) − n</a:t>
                </a: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 n 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pt-BR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Does not apply, since </a:t>
                </a:r>
                <a:r>
                  <a: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is not positive</a:t>
                </a:r>
              </a:p>
              <a:p>
                <a:pPr marL="0" indent="0">
                  <a:buNone/>
                </a:pPr>
                <a:endParaRPr lang="pt-BR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 startAt="6"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(n) = 16T (n/4) + n 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pt-BR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 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a=16, b= 4,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</a:t>
                </a:r>
                <a:r>
                  <a:rPr lang="pt-BR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case-1,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</a:t>
                </a:r>
              </a:p>
              <a:p>
                <a:pPr marL="0" indent="0">
                  <a:buNone/>
                </a:pP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T(n) =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</a:t>
                </a:r>
                <a:r>
                  <a:rPr lang="en-I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3562"/>
                <a:ext cx="10972800" cy="5608638"/>
              </a:xfrm>
              <a:blipFill>
                <a:blip r:embed="rId2"/>
                <a:stretch>
                  <a:fillRect l="-889" t="-8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170DA-4393-4921-BEBB-C5624E3C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13B9C-DBA5-46D5-8F68-416EB050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26D-975A-48AD-8BAB-8464B318878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66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9254</TotalTime>
  <Words>1944</Words>
  <Application>Microsoft Office PowerPoint</Application>
  <PresentationFormat>Widescreen</PresentationFormat>
  <Paragraphs>214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1_Office Theme</vt:lpstr>
      <vt:lpstr>DATA STRUCTURES (CS3401)</vt:lpstr>
      <vt:lpstr>The Course</vt:lpstr>
      <vt:lpstr>Master Theorem</vt:lpstr>
      <vt:lpstr>Master Theorem</vt:lpstr>
      <vt:lpstr>Master Theorem</vt:lpstr>
      <vt:lpstr>Master Theorem</vt:lpstr>
      <vt:lpstr>Master Theorem (Examples)</vt:lpstr>
      <vt:lpstr>Master Theorem (Examples)</vt:lpstr>
      <vt:lpstr>Master Theorem (Examples)</vt:lpstr>
      <vt:lpstr>Master Theorem (Examples)</vt:lpstr>
      <vt:lpstr>Master Theorem (Examples)</vt:lpstr>
      <vt:lpstr>Master Theorem (Examples)</vt:lpstr>
      <vt:lpstr>Numerical Comparison of Different Algorithms</vt:lpstr>
      <vt:lpstr>Comparison of Different Algorithms</vt:lpstr>
      <vt:lpstr>PowerPoint Presentation</vt:lpstr>
      <vt:lpstr>Big-Oh Examples</vt:lpstr>
      <vt:lpstr>Thank You</vt:lpstr>
    </vt:vector>
  </TitlesOfParts>
  <Company>nitw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– information – knowledge</dc:title>
  <dc:creator>cse</dc:creator>
  <cp:lastModifiedBy>SOMARAJU SUVVARI</cp:lastModifiedBy>
  <cp:revision>405</cp:revision>
  <dcterms:created xsi:type="dcterms:W3CDTF">2007-09-24T06:41:29Z</dcterms:created>
  <dcterms:modified xsi:type="dcterms:W3CDTF">2021-08-27T10:07:38Z</dcterms:modified>
</cp:coreProperties>
</file>