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02" r:id="rId2"/>
    <p:sldId id="304" r:id="rId3"/>
    <p:sldId id="305" r:id="rId4"/>
    <p:sldId id="306" r:id="rId5"/>
    <p:sldId id="434" r:id="rId6"/>
    <p:sldId id="435" r:id="rId7"/>
    <p:sldId id="264" r:id="rId8"/>
    <p:sldId id="269" r:id="rId9"/>
    <p:sldId id="437" r:id="rId10"/>
    <p:sldId id="265" r:id="rId11"/>
    <p:sldId id="436" r:id="rId12"/>
    <p:sldId id="266" r:id="rId13"/>
    <p:sldId id="268" r:id="rId14"/>
    <p:sldId id="439" r:id="rId15"/>
    <p:sldId id="441" r:id="rId16"/>
    <p:sldId id="459" r:id="rId17"/>
    <p:sldId id="460" r:id="rId18"/>
    <p:sldId id="461" r:id="rId19"/>
    <p:sldId id="462" r:id="rId20"/>
    <p:sldId id="463" r:id="rId21"/>
    <p:sldId id="447" r:id="rId22"/>
    <p:sldId id="450" r:id="rId23"/>
    <p:sldId id="446" r:id="rId24"/>
    <p:sldId id="452" r:id="rId25"/>
    <p:sldId id="453" r:id="rId26"/>
    <p:sldId id="281" r:id="rId27"/>
    <p:sldId id="454" r:id="rId28"/>
    <p:sldId id="455" r:id="rId29"/>
    <p:sldId id="278" r:id="rId30"/>
    <p:sldId id="279" r:id="rId31"/>
    <p:sldId id="280" r:id="rId32"/>
    <p:sldId id="464" r:id="rId33"/>
    <p:sldId id="106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MARAJU SUVVARI" initials="SS" lastIdx="1" clrIdx="0">
    <p:extLst>
      <p:ext uri="{19B8F6BF-5375-455C-9EA6-DF929625EA0E}">
        <p15:presenceInfo xmlns:p15="http://schemas.microsoft.com/office/powerpoint/2012/main" userId="81eaa0b1c517a1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20C00-49D2-4ACB-8A0E-CA9CFE6A2DD6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A2F4D-E418-4C46-937E-D3C5FD686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83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9D6EE-AABD-40F6-9909-5BEFA64FC9D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5E8419-D799-49B2-820D-720DE45BA1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5E8419-D799-49B2-820D-720DE45BA1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0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A2F4D-E418-4C46-937E-D3C5FD68664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16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A2F4D-E418-4C46-937E-D3C5FD686646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56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DEEF-2026-41D3-99F3-11D6D16CA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0DD69-AE29-492B-BC27-44491805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502A3-E3D5-4C0A-8FD0-A84893A7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EC4D-A48F-4FA8-97A2-3EBF1B15C625}" type="datetime1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2D57-BEB3-4A86-A602-B7A6CD07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2C97C-189B-4A6B-AC78-503C349B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0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D8BF-51AA-4E2A-957E-E7D380D9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45CD4-2AA4-44D0-A226-1EC94C567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874C3-AFAD-45E6-B8E0-ECEF8720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2739-15F8-4278-A7B2-D114C261B68E}" type="datetime1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C009E-BEDC-47E6-A6A3-73A6EFF8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77E96-288C-429B-8671-A011956C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24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EBCD1-4E28-4225-8203-33E564E85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90F08-F555-421A-ABDF-D839B9294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BB5F-A71A-4ECC-ACAD-7C949893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C11-B879-43B2-AEEC-D9016C2128AB}" type="datetime1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89CAA-DE1F-400E-8F71-776691B0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98AE8-6B91-4E9A-906B-6093F971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9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E243-7034-45CB-8938-FDEE85D6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7C2D7-0A13-4195-A144-45CC7086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A487-88AE-41CC-9462-9F5AC8D3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C98E-BE57-49A1-A3F6-7E9C7F8A8B1D}" type="datetime1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389A6-68B1-4710-81E3-B3B13F49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2C078-F458-46E0-BD37-CF0210F8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5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78DA-81C5-4DC7-BDF9-DE4E8D85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437A-EA42-4DAF-B4A2-2E9C8230F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8AB1-E2CB-4FA7-8372-E79FC382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60C3-F20F-4EE6-BE3B-3112BF088A2B}" type="datetime1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0CAD3-CD12-448E-9505-B91E24B9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B1107-0517-4AA2-8704-17194F6C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34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82DD-6846-4841-8430-9F173037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8C02D-4F7A-4D5E-8A1B-B7E0E159B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8D6BD-F764-402F-B7D6-58769209B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238CB-8321-41B1-B3C3-11B1EE86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8BC8-B4F6-4D4F-BF72-6EA7C84C92FA}" type="datetime1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FDB7C-1CA8-4D2D-9487-83805FF7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9CF47-EB8F-41D5-8B8B-5B99B3B5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49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CB51-425C-43D2-8052-3488113A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7E3A3-858B-4FCC-AD93-56700BDC4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0D6D6-D5B3-4606-B0FA-B4BA5567E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FBEE8-CFA4-49AA-80F4-5C809C5E4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08A14-6F8C-4829-99B2-4E7547F04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6C805-1FC3-4795-A111-C5281478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47F3-2E0C-4A6F-AA2F-220CB1E25634}" type="datetime1">
              <a:rPr lang="en-IN" smtClean="0"/>
              <a:t>31-08-2021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BE5F0-BB3F-4A6C-BE89-28B7B4EA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34FEE-6CFA-4E3D-AEB1-98385B7E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32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8566-F77E-47DB-A99B-B09CB041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EC361-ABF8-494B-82C6-40A77CA8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3DF4-6F08-49C2-8F00-9C1AFA3BBEA1}" type="datetime1">
              <a:rPr lang="en-IN" smtClean="0"/>
              <a:t>31-08-2021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85198-2DE7-4166-82AD-ACDD1AC0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07F72-1264-4CE7-851F-FCBC82BA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45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02D73-C313-4C24-B325-FBA87A1C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34F5-C2AB-4AF3-A572-97BD0A5C33D7}" type="datetime1">
              <a:rPr lang="en-IN" smtClean="0"/>
              <a:t>31-08-2021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13EB7-B3C7-42BD-9ABA-ACD7F4E0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EF780-14F9-4882-B3F0-9EB64E8B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0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944A-6CFE-4D52-9A04-13A025D2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C4F61-F6E8-4568-AD54-C50183165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EFC94-1DD3-4CA5-878D-257CDACA0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220E0-9EA1-41CC-95C7-35660B07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A6BD-A535-4460-A5FD-D8747DE7B425}" type="datetime1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3B1B4-C509-4051-B3D3-3DD81C4E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940BC-18A9-4FEE-A2B8-534399D7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24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E3C7-1CC1-4C41-9482-7AD47F6E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41F2E-7224-4DAC-81D9-3B0C73406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C00DB-0407-4996-8524-B532C547A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1A751-99F6-467F-822E-8C4CC79A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3B17-FA57-4DE5-9EFC-40320156BED7}" type="datetime1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ABE9-ABB8-4495-ABEF-EADAAC83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F66A1-EA3A-415C-93E3-08A1DB44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7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C79F0-F9C6-4AE1-A18F-F0826D9B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31061-01D6-4C80-B758-56A7F0FB8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FCAD2-93CA-4DBB-8505-614943034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668ED-3B9B-40B5-85E0-0C3712321BDE}" type="datetime1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E0BBC-FA46-4084-805E-A6F54786E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9889-CB96-4C2B-BD37-382A703E7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A458-33C9-4BF4-B91A-A10851AC5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7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040363"/>
            <a:ext cx="8229600" cy="17526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700" b="1" i="1" spc="-15" dirty="0">
                <a:solidFill>
                  <a:srgbClr val="92D050"/>
                </a:solidFill>
                <a:latin typeface="Times New Roman" panose="02020603050405020304" pitchFamily="18" charset="0"/>
                <a:ea typeface="Calibri Light" panose="020F0302020204030204" pitchFamily="34" charset="0"/>
              </a:rPr>
              <a:t>CS3401)</a:t>
            </a:r>
            <a:endParaRPr lang="en-US" sz="27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4648200"/>
            <a:ext cx="8229600" cy="1524000"/>
          </a:xfrm>
        </p:spPr>
        <p:txBody>
          <a:bodyPr>
            <a:normAutofit fontScale="92500" lnSpcReduction="20000"/>
          </a:bodyPr>
          <a:lstStyle/>
          <a:p>
            <a:pPr marL="0" indent="0" algn="ctr" eaLnBrk="1" hangingPunct="1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Somaraju Suvvari, </a:t>
            </a:r>
          </a:p>
          <a:p>
            <a:pPr marL="0" indent="0" algn="ctr" eaLnBrk="1" hangingPunct="1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Prof, Dept. of  CSE, NIT Patna.</a:t>
            </a:r>
          </a:p>
          <a:p>
            <a:pPr marL="0" indent="0" algn="ctr" eaLnBrk="1" hangingPunct="1">
              <a:buNone/>
            </a:pP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somaraju@nitp.ac.in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ctr" eaLnBrk="1" hangingPunct="1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soma2402@gmail.com;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356351"/>
            <a:ext cx="10820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 Somaraju </a:t>
            </a:r>
            <a:r>
              <a:rPr lang="en-US" dirty="0" err="1"/>
              <a:t>Suvvari</a:t>
            </a:r>
            <a:r>
              <a:rPr lang="en-US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1143000" cy="365125"/>
          </a:xfrm>
        </p:spPr>
        <p:txBody>
          <a:bodyPr/>
          <a:lstStyle/>
          <a:p>
            <a:pPr>
              <a:defRPr/>
            </a:pPr>
            <a:fld id="{E41D059C-5EC6-444A-ABF9-AF16E38A1FC7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584" y="66294"/>
            <a:ext cx="8976049" cy="3820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82" y="336333"/>
            <a:ext cx="11337236" cy="5765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Doubly Linked List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linked list which contains a pointer to the next as well as the previous node in the sequence.</a:t>
            </a:r>
          </a:p>
          <a:p>
            <a:pPr lvl="1" algn="just">
              <a:lnSpc>
                <a:spcPct val="160000"/>
              </a:lnSpc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pointer-points to the address of previous node</a:t>
            </a:r>
          </a:p>
          <a:p>
            <a:pPr lvl="1" algn="just">
              <a:lnSpc>
                <a:spcPct val="160000"/>
              </a:lnSpc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-pointer points to the address of the next node</a:t>
            </a: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Circular Doubly Linked List</a:t>
            </a:r>
          </a:p>
          <a:p>
            <a:pPr lvl="1" algn="just">
              <a:lnSpc>
                <a:spcPct val="15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doubly linked list where the first node &lt;prev pointer&gt; is connected to the last node and the last node &lt;next pointer&gt; will connect to the first node.</a:t>
            </a:r>
          </a:p>
          <a:p>
            <a:pPr lvl="1" algn="just">
              <a:lnSpc>
                <a:spcPct val="150000"/>
              </a:lnSpc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076C3-9B10-4E64-BFFF-135337DC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4B8A5-8546-4879-B356-E6FDC60C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10</a:t>
            </a:fld>
            <a:endParaRPr lang="en-IN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C309E2C-4D27-4FAD-B75C-E8D30763B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247433"/>
              </p:ext>
            </p:extLst>
          </p:nvPr>
        </p:nvGraphicFramePr>
        <p:xfrm>
          <a:off x="2404910" y="2959067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91E17C4-ABD3-4635-8570-192EDEDB7B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441756"/>
              </p:ext>
            </p:extLst>
          </p:nvPr>
        </p:nvGraphicFramePr>
        <p:xfrm>
          <a:off x="4948815" y="2956717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C5204482-9D40-4C78-9F13-2AAAB3C852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962718"/>
              </p:ext>
            </p:extLst>
          </p:nvPr>
        </p:nvGraphicFramePr>
        <p:xfrm>
          <a:off x="7436451" y="2940301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8FB0A6-2799-44F0-B521-15945B9D752D}"/>
              </a:ext>
            </a:extLst>
          </p:cNvPr>
          <p:cNvSpPr txBox="1"/>
          <p:nvPr/>
        </p:nvSpPr>
        <p:spPr>
          <a:xfrm>
            <a:off x="1139198" y="2933871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A4CF13-F650-4102-A96D-6673E7455635}"/>
              </a:ext>
            </a:extLst>
          </p:cNvPr>
          <p:cNvCxnSpPr/>
          <p:nvPr/>
        </p:nvCxnSpPr>
        <p:spPr>
          <a:xfrm flipV="1">
            <a:off x="1898853" y="3146362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997705-82FB-4BC9-A7FD-2422A7D69FC3}"/>
              </a:ext>
            </a:extLst>
          </p:cNvPr>
          <p:cNvCxnSpPr/>
          <p:nvPr/>
        </p:nvCxnSpPr>
        <p:spPr>
          <a:xfrm flipV="1">
            <a:off x="4133955" y="3214602"/>
            <a:ext cx="99237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BFBF8A-6A1F-4ACC-A5C1-64E88289BDD0}"/>
              </a:ext>
            </a:extLst>
          </p:cNvPr>
          <p:cNvCxnSpPr/>
          <p:nvPr/>
        </p:nvCxnSpPr>
        <p:spPr>
          <a:xfrm flipH="1">
            <a:off x="4094954" y="3041580"/>
            <a:ext cx="93989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0758F7-7A76-46E0-A519-015F91113844}"/>
              </a:ext>
            </a:extLst>
          </p:cNvPr>
          <p:cNvCxnSpPr/>
          <p:nvPr/>
        </p:nvCxnSpPr>
        <p:spPr>
          <a:xfrm flipV="1">
            <a:off x="6584152" y="3233739"/>
            <a:ext cx="109161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FDD0BE-DA41-40E0-9F2E-F1236ACF15C4}"/>
              </a:ext>
            </a:extLst>
          </p:cNvPr>
          <p:cNvCxnSpPr/>
          <p:nvPr/>
        </p:nvCxnSpPr>
        <p:spPr>
          <a:xfrm flipH="1">
            <a:off x="6602368" y="3060717"/>
            <a:ext cx="103388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6758B3D9-D3B7-4879-88BA-9C5D6E298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288440"/>
              </p:ext>
            </p:extLst>
          </p:nvPr>
        </p:nvGraphicFramePr>
        <p:xfrm>
          <a:off x="1933770" y="5386989"/>
          <a:ext cx="193706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CBB0AA58-E2A6-4791-A156-CD2632AB89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163862"/>
              </p:ext>
            </p:extLst>
          </p:nvPr>
        </p:nvGraphicFramePr>
        <p:xfrm>
          <a:off x="4477675" y="5376948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5BD573AC-14D0-471F-9115-348A254A9B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519904"/>
              </p:ext>
            </p:extLst>
          </p:nvPr>
        </p:nvGraphicFramePr>
        <p:xfrm>
          <a:off x="6965311" y="5360532"/>
          <a:ext cx="19370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E4BD48A-B098-403F-BB83-C7F9CB779FA9}"/>
              </a:ext>
            </a:extLst>
          </p:cNvPr>
          <p:cNvSpPr txBox="1"/>
          <p:nvPr/>
        </p:nvSpPr>
        <p:spPr>
          <a:xfrm>
            <a:off x="667929" y="5352971"/>
            <a:ext cx="759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1B39D6-C8E2-4BA2-A0D7-30C7DB09B82B}"/>
              </a:ext>
            </a:extLst>
          </p:cNvPr>
          <p:cNvCxnSpPr/>
          <p:nvPr/>
        </p:nvCxnSpPr>
        <p:spPr>
          <a:xfrm flipV="1">
            <a:off x="1427713" y="5566593"/>
            <a:ext cx="462950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10001B-C3B7-4E68-9A9C-04A42CDCE2DC}"/>
              </a:ext>
            </a:extLst>
          </p:cNvPr>
          <p:cNvCxnSpPr>
            <a:cxnSpLocks/>
          </p:cNvCxnSpPr>
          <p:nvPr/>
        </p:nvCxnSpPr>
        <p:spPr>
          <a:xfrm flipV="1">
            <a:off x="3662815" y="5634833"/>
            <a:ext cx="99237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701082-AFB6-4973-974B-EB2CA3AEF798}"/>
              </a:ext>
            </a:extLst>
          </p:cNvPr>
          <p:cNvCxnSpPr>
            <a:cxnSpLocks/>
          </p:cNvCxnSpPr>
          <p:nvPr/>
        </p:nvCxnSpPr>
        <p:spPr>
          <a:xfrm flipH="1">
            <a:off x="3623814" y="5461811"/>
            <a:ext cx="93989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55A6CD-EB64-440C-AD1E-D915028FA5AC}"/>
              </a:ext>
            </a:extLst>
          </p:cNvPr>
          <p:cNvCxnSpPr>
            <a:cxnSpLocks/>
          </p:cNvCxnSpPr>
          <p:nvPr/>
        </p:nvCxnSpPr>
        <p:spPr>
          <a:xfrm flipV="1">
            <a:off x="6113012" y="5653970"/>
            <a:ext cx="109161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552095-16B7-42DE-B555-611C84B79779}"/>
              </a:ext>
            </a:extLst>
          </p:cNvPr>
          <p:cNvCxnSpPr>
            <a:cxnSpLocks/>
          </p:cNvCxnSpPr>
          <p:nvPr/>
        </p:nvCxnSpPr>
        <p:spPr>
          <a:xfrm flipH="1">
            <a:off x="6131228" y="5480948"/>
            <a:ext cx="103388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1034FF-83B0-49F0-B1E1-9BB1E44D49D5}"/>
              </a:ext>
            </a:extLst>
          </p:cNvPr>
          <p:cNvGrpSpPr/>
          <p:nvPr/>
        </p:nvGrpSpPr>
        <p:grpSpPr>
          <a:xfrm>
            <a:off x="2296340" y="4862737"/>
            <a:ext cx="7266483" cy="1295960"/>
            <a:chOff x="2361803" y="5242952"/>
            <a:chExt cx="7266483" cy="12959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5F72475-8F24-4822-B848-22DF953FDD08}"/>
                </a:ext>
              </a:extLst>
            </p:cNvPr>
            <p:cNvGrpSpPr/>
            <p:nvPr/>
          </p:nvGrpSpPr>
          <p:grpSpPr>
            <a:xfrm>
              <a:off x="2386418" y="5242952"/>
              <a:ext cx="7241868" cy="701145"/>
              <a:chOff x="4542182" y="4646645"/>
              <a:chExt cx="4816348" cy="701145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CFB00C6-7A70-4E96-9C7A-17B8C62BDC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00702" y="5317298"/>
                <a:ext cx="457828" cy="304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9CE9A16-EB62-4052-BFF4-15A9F2DE948A}"/>
                  </a:ext>
                </a:extLst>
              </p:cNvPr>
              <p:cNvCxnSpPr/>
              <p:nvPr/>
            </p:nvCxnSpPr>
            <p:spPr>
              <a:xfrm flipV="1">
                <a:off x="9339943" y="4646645"/>
                <a:ext cx="0" cy="6874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99E8707-0FFF-431A-8BF6-C3F0B1645795}"/>
                  </a:ext>
                </a:extLst>
              </p:cNvPr>
              <p:cNvCxnSpPr/>
              <p:nvPr/>
            </p:nvCxnSpPr>
            <p:spPr>
              <a:xfrm flipH="1">
                <a:off x="4544008" y="4646645"/>
                <a:ext cx="47772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1CE31A0-4776-4ADA-AA2F-D430020BDF88}"/>
                  </a:ext>
                </a:extLst>
              </p:cNvPr>
              <p:cNvCxnSpPr/>
              <p:nvPr/>
            </p:nvCxnSpPr>
            <p:spPr>
              <a:xfrm>
                <a:off x="4542182" y="4646645"/>
                <a:ext cx="0" cy="5119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91A0A3A-B92B-4404-A0E5-2C8D755CD1F2}"/>
                </a:ext>
              </a:extLst>
            </p:cNvPr>
            <p:cNvCxnSpPr/>
            <p:nvPr/>
          </p:nvCxnSpPr>
          <p:spPr>
            <a:xfrm>
              <a:off x="2361803" y="6145779"/>
              <a:ext cx="0" cy="3931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EC41583-0133-49A3-8141-516156ADC266}"/>
                </a:ext>
              </a:extLst>
            </p:cNvPr>
            <p:cNvCxnSpPr/>
            <p:nvPr/>
          </p:nvCxnSpPr>
          <p:spPr>
            <a:xfrm>
              <a:off x="2361803" y="6538912"/>
              <a:ext cx="65220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AD61576-54E2-401E-AC1A-6D1117FDAFB6}"/>
                </a:ext>
              </a:extLst>
            </p:cNvPr>
            <p:cNvCxnSpPr/>
            <p:nvPr/>
          </p:nvCxnSpPr>
          <p:spPr>
            <a:xfrm flipV="1">
              <a:off x="8883886" y="6145779"/>
              <a:ext cx="0" cy="393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761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3E0A-BE04-4F50-8EB6-D8DEE5C8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548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SLL/CSLL/DLL/CDLL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1DDC-E78A-4A5E-876B-5EBA6D98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674"/>
            <a:ext cx="10515600" cy="50572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– 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When implementing the Linked list we will call first node as header  node;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programmers considers the first node in the list as header node.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programmers create a dummy node and considers it as a header node and it links to the first node of the list.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27D4F-55B0-4632-9A7A-614DA8AE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793E0-024E-4BDB-8716-1E4584B2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74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754"/>
            <a:ext cx="10515600" cy="5212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Operations-Linked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5780"/>
            <a:ext cx="10515600" cy="542118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at the beginning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at the end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before a given node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after a given node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from beginning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from the end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given node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after a given node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Display/Traversing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730C6-D72E-46B3-81EC-CDE5B711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5726D-A712-48F7-8CA4-D56E8EE3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90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22" y="1031794"/>
            <a:ext cx="11052533" cy="5010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singly linked list is list of elements, where each element consists of data and next pointer as values.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Elements are connected through a link(address).</a:t>
            </a:r>
          </a:p>
        </p:txBody>
      </p:sp>
      <p:sp>
        <p:nvSpPr>
          <p:cNvPr id="6" name="Curved Up Arrow 5"/>
          <p:cNvSpPr/>
          <p:nvPr/>
        </p:nvSpPr>
        <p:spPr>
          <a:xfrm rot="6731852">
            <a:off x="2269392" y="3486283"/>
            <a:ext cx="583095" cy="44291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3135134">
            <a:off x="8000854" y="3913443"/>
            <a:ext cx="1108999" cy="24927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0301" y="4085434"/>
            <a:ext cx="14842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Starting node in start/head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44174" y="4563311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node next is NULL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DA53FA-F911-47C6-B7E4-10E7D098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6BF28C-AF73-4050-A9F1-1D954DD1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13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E61BBC-F867-48B6-B9AD-D9EC86E66AE8}"/>
              </a:ext>
            </a:extLst>
          </p:cNvPr>
          <p:cNvSpPr txBox="1"/>
          <p:nvPr/>
        </p:nvSpPr>
        <p:spPr>
          <a:xfrm>
            <a:off x="2800173" y="3023595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B6B5936-DD1A-4FBC-A935-075BD1BE7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744"/>
              </p:ext>
            </p:extLst>
          </p:nvPr>
        </p:nvGraphicFramePr>
        <p:xfrm>
          <a:off x="2855782" y="3387647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x2000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1FC3649-1552-4C8E-BABF-9032405B7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715900"/>
              </p:ext>
            </p:extLst>
          </p:nvPr>
        </p:nvGraphicFramePr>
        <p:xfrm>
          <a:off x="3774670" y="3379526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A1D2FA4-60B0-4266-A2D9-970C26DF1B3B}"/>
              </a:ext>
            </a:extLst>
          </p:cNvPr>
          <p:cNvSpPr txBox="1"/>
          <p:nvPr/>
        </p:nvSpPr>
        <p:spPr>
          <a:xfrm>
            <a:off x="4132419" y="377033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B8C27C-614B-49A5-BBDF-516E31F18681}"/>
              </a:ext>
            </a:extLst>
          </p:cNvPr>
          <p:cNvCxnSpPr>
            <a:cxnSpLocks/>
          </p:cNvCxnSpPr>
          <p:nvPr/>
        </p:nvCxnSpPr>
        <p:spPr>
          <a:xfrm>
            <a:off x="3453136" y="3607694"/>
            <a:ext cx="3933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921360-B12C-4706-BDEB-E618CC38BA74}"/>
              </a:ext>
            </a:extLst>
          </p:cNvPr>
          <p:cNvSpPr txBox="1"/>
          <p:nvPr/>
        </p:nvSpPr>
        <p:spPr>
          <a:xfrm>
            <a:off x="5549732" y="3768137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B2251A2-C717-4499-8DBD-DD802CD9E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78251"/>
              </p:ext>
            </p:extLst>
          </p:nvPr>
        </p:nvGraphicFramePr>
        <p:xfrm>
          <a:off x="6921516" y="3381142"/>
          <a:ext cx="121986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76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B411B2F-F8C7-46EF-B130-A1D04F0284A2}"/>
              </a:ext>
            </a:extLst>
          </p:cNvPr>
          <p:cNvSpPr txBox="1"/>
          <p:nvPr/>
        </p:nvSpPr>
        <p:spPr>
          <a:xfrm>
            <a:off x="7042052" y="3778573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BCF354-31CF-4CAB-A9AE-7D98082AE06F}"/>
              </a:ext>
            </a:extLst>
          </p:cNvPr>
          <p:cNvCxnSpPr>
            <a:cxnSpLocks/>
          </p:cNvCxnSpPr>
          <p:nvPr/>
        </p:nvCxnSpPr>
        <p:spPr>
          <a:xfrm flipV="1">
            <a:off x="6515427" y="3555012"/>
            <a:ext cx="397512" cy="180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5289DED-D302-4F62-9893-A5DA25B18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24386"/>
              </p:ext>
            </p:extLst>
          </p:nvPr>
        </p:nvGraphicFramePr>
        <p:xfrm>
          <a:off x="5295559" y="3397907"/>
          <a:ext cx="1219868" cy="377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58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575EC3-B7AA-44BD-8D46-7F4B347F148A}"/>
              </a:ext>
            </a:extLst>
          </p:cNvPr>
          <p:cNvCxnSpPr>
            <a:cxnSpLocks/>
          </p:cNvCxnSpPr>
          <p:nvPr/>
        </p:nvCxnSpPr>
        <p:spPr>
          <a:xfrm>
            <a:off x="4994539" y="3607694"/>
            <a:ext cx="3933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9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6D09-7F1E-4858-8742-697E2EA0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745"/>
            <a:ext cx="10515600" cy="493291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SLL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A59F-18C7-4161-9874-00A2F368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4442"/>
            <a:ext cx="10515600" cy="540252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Define the structure of 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Node SLL;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ElementType Element;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Node *next;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Define the set of operations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(SLL *h, ElementType);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Insert_Before_X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(SLL *h, ElementType, ElementType);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Insert_After_X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(SLL *h, ElementType, ElementType);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ElementType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(SLL *, ElementType);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ElementType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Delete_Begin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(SLL *);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ElementType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(SLL *);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Traverse(SLL *);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Search(SLL *, Element Type);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7FCFD-5B86-49B6-9F5C-6B4C691C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9E7AF-0300-4E9A-A3FC-642AB7D4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892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E85-F8E0-4F4E-BC78-67A93165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136525"/>
            <a:ext cx="10515600" cy="463193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SLL – Insert_End()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6C17-9782-4776-A498-8D04AF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7" y="699796"/>
            <a:ext cx="11075436" cy="5477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setup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the node structure will be defined and header node will be created.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Node SLL;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Node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{int data;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SLL *next;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}*head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NULL;</a:t>
            </a: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AF71-DB70-4591-AD94-75AA1BA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52B6-A321-4D7B-A2CE-E62D9BC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15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B3738-50BF-42B3-B005-D2004C1F6198}"/>
              </a:ext>
            </a:extLst>
          </p:cNvPr>
          <p:cNvSpPr txBox="1"/>
          <p:nvPr/>
        </p:nvSpPr>
        <p:spPr>
          <a:xfrm>
            <a:off x="2400551" y="4110614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543ED3-F683-4E8B-93CC-53F6C6F8F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8695"/>
              </p:ext>
            </p:extLst>
          </p:nvPr>
        </p:nvGraphicFramePr>
        <p:xfrm>
          <a:off x="2316728" y="4479946"/>
          <a:ext cx="81835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0C3492-BB09-43FE-851F-C7C90844C085}"/>
              </a:ext>
            </a:extLst>
          </p:cNvPr>
          <p:cNvSpPr txBox="1"/>
          <p:nvPr/>
        </p:nvSpPr>
        <p:spPr>
          <a:xfrm>
            <a:off x="2375143" y="4881564"/>
            <a:ext cx="75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</p:spTree>
    <p:extLst>
      <p:ext uri="{BB962C8B-B14F-4D97-AF65-F5344CB8AC3E}">
        <p14:creationId xmlns:p14="http://schemas.microsoft.com/office/powerpoint/2010/main" val="310742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E85-F8E0-4F4E-BC78-67A93165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136525"/>
            <a:ext cx="10515600" cy="463193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SLL – Insert_End()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6C17-9782-4776-A498-8D04AF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7" y="699796"/>
            <a:ext cx="11075436" cy="5477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Insert_End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(SLL *head, int x)</a:t>
            </a:r>
          </a:p>
          <a:p>
            <a:pPr marL="0" indent="0" algn="just">
              <a:buNone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New data element x, The list h;</a:t>
            </a:r>
          </a:p>
          <a:p>
            <a:pPr marL="0" indent="0" algn="just">
              <a:buNone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A new node with data x is added to the end of the list h;</a:t>
            </a:r>
          </a:p>
          <a:p>
            <a:pPr marL="0" indent="0" algn="just">
              <a:buNone/>
            </a:pPr>
            <a:endParaRPr lang="en-US" sz="2000" b="1" i="1" dirty="0">
              <a:solidFill>
                <a:srgbClr val="162F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 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given value x and make 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next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as NULL.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set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</a:t>
            </a:r>
          </a:p>
          <a:p>
            <a:pPr lvl="1" algn="just"/>
            <a:r>
              <a:rPr lang="en-US" sz="16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   4.1    -    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a node pointer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16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4.2 - 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moving the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 its next node until it reaches to the last node in the list</a:t>
            </a:r>
            <a:b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(until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equal to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 algn="just"/>
            <a:r>
              <a:rPr lang="en-US" sz="16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  4.3    -    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600" b="1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 – </a:t>
            </a:r>
            <a:r>
              <a:rPr lang="en-IN" sz="20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This function is also used to create a list with n elements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AF71-DB70-4591-AD94-75AA1BA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52B6-A321-4D7B-A2CE-E62D9BC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9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E85-F8E0-4F4E-BC78-67A93165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136525"/>
            <a:ext cx="10515600" cy="463193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SLL – Insert_End()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6C17-9782-4776-A498-8D04AF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7" y="699796"/>
            <a:ext cx="11075436" cy="547716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 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given value x and make 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 → next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AF71-DB70-4591-AD94-75AA1BA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52B6-A321-4D7B-A2CE-E62D9BC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17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857E8-BEE2-4797-AF58-A6FB81202428}"/>
              </a:ext>
            </a:extLst>
          </p:cNvPr>
          <p:cNvSpPr txBox="1"/>
          <p:nvPr/>
        </p:nvSpPr>
        <p:spPr>
          <a:xfrm>
            <a:off x="772885" y="1380952"/>
            <a:ext cx="9678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SLL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new_node=(SLL *) malloc(sizeof(SLL ));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Assume that memory is available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data = x;   new_nodenext = NULL;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83FBA6-C9E4-433B-A82D-C4897937509C}"/>
              </a:ext>
            </a:extLst>
          </p:cNvPr>
          <p:cNvGraphicFramePr>
            <a:graphicFrameLocks noGrp="1"/>
          </p:cNvGraphicFramePr>
          <p:nvPr/>
        </p:nvGraphicFramePr>
        <p:xfrm>
          <a:off x="1808608" y="3412136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02EC0D-8B47-43B4-85CB-BDD37973E5AF}"/>
              </a:ext>
            </a:extLst>
          </p:cNvPr>
          <p:cNvSpPr txBox="1"/>
          <p:nvPr/>
        </p:nvSpPr>
        <p:spPr>
          <a:xfrm>
            <a:off x="2124576" y="3843249"/>
            <a:ext cx="712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86AF8-2B0E-43DB-8B22-86232F222F9F}"/>
              </a:ext>
            </a:extLst>
          </p:cNvPr>
          <p:cNvSpPr txBox="1"/>
          <p:nvPr/>
        </p:nvSpPr>
        <p:spPr>
          <a:xfrm>
            <a:off x="1963370" y="3067196"/>
            <a:ext cx="103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</a:p>
        </p:txBody>
      </p:sp>
      <p:sp>
        <p:nvSpPr>
          <p:cNvPr id="10" name="Down Arrow 53">
            <a:extLst>
              <a:ext uri="{FF2B5EF4-FFF2-40B4-BE49-F238E27FC236}">
                <a16:creationId xmlns:a16="http://schemas.microsoft.com/office/drawing/2014/main" id="{56780B50-8535-45BE-A5BD-62E8B1F253F2}"/>
              </a:ext>
            </a:extLst>
          </p:cNvPr>
          <p:cNvSpPr/>
          <p:nvPr/>
        </p:nvSpPr>
        <p:spPr>
          <a:xfrm>
            <a:off x="2229763" y="2639246"/>
            <a:ext cx="502162" cy="495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70646-24C5-4665-A17B-55C522BCDB8B}"/>
              </a:ext>
            </a:extLst>
          </p:cNvPr>
          <p:cNvSpPr txBox="1"/>
          <p:nvPr/>
        </p:nvSpPr>
        <p:spPr>
          <a:xfrm>
            <a:off x="10684580" y="699796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A296464-6DCA-4D23-B00B-E4930F869012}"/>
              </a:ext>
            </a:extLst>
          </p:cNvPr>
          <p:cNvGraphicFramePr>
            <a:graphicFrameLocks noGrp="1"/>
          </p:cNvGraphicFramePr>
          <p:nvPr/>
        </p:nvGraphicFramePr>
        <p:xfrm>
          <a:off x="10600757" y="1069128"/>
          <a:ext cx="81835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56CA378-610A-4671-95B9-D910BBEABB99}"/>
              </a:ext>
            </a:extLst>
          </p:cNvPr>
          <p:cNvSpPr txBox="1"/>
          <p:nvPr/>
        </p:nvSpPr>
        <p:spPr>
          <a:xfrm>
            <a:off x="10659172" y="1470746"/>
            <a:ext cx="75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</p:spTree>
    <p:extLst>
      <p:ext uri="{BB962C8B-B14F-4D97-AF65-F5344CB8AC3E}">
        <p14:creationId xmlns:p14="http://schemas.microsoft.com/office/powerpoint/2010/main" val="59747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 animBg="1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E85-F8E0-4F4E-BC78-67A93165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136525"/>
            <a:ext cx="10515600" cy="463193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SLL – Insert_End()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6C17-9782-4776-A498-8D04AF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7" y="699796"/>
            <a:ext cx="11075436" cy="547716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2 -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heck whether list is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YES</a:t>
            </a:r>
          </a:p>
          <a:p>
            <a:pPr algn="just"/>
            <a:endParaRPr lang="en-US" sz="2000" b="1" i="1" dirty="0">
              <a:solidFill>
                <a:srgbClr val="162F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set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</a:t>
            </a:r>
          </a:p>
          <a:p>
            <a:pPr lvl="1" algn="just"/>
            <a:r>
              <a:rPr lang="en-US" sz="16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4.1 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Declare a node pointer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 Assume that there are already some nodes are there in the list.</a:t>
            </a:r>
          </a:p>
          <a:p>
            <a:pPr marL="0" indent="0" algn="just">
              <a:buNone/>
            </a:pP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SLL *temp = head;  </a:t>
            </a: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 - </a:t>
            </a: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AF71-DB70-4591-AD94-75AA1BA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52B6-A321-4D7B-A2CE-E62D9BC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18</a:t>
            </a:fld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70646-24C5-4665-A17B-55C522BCDB8B}"/>
              </a:ext>
            </a:extLst>
          </p:cNvPr>
          <p:cNvSpPr txBox="1"/>
          <p:nvPr/>
        </p:nvSpPr>
        <p:spPr>
          <a:xfrm>
            <a:off x="7166939" y="788435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A296464-6DCA-4D23-B00B-E4930F869012}"/>
              </a:ext>
            </a:extLst>
          </p:cNvPr>
          <p:cNvGraphicFramePr>
            <a:graphicFrameLocks noGrp="1"/>
          </p:cNvGraphicFramePr>
          <p:nvPr/>
        </p:nvGraphicFramePr>
        <p:xfrm>
          <a:off x="7125027" y="1154327"/>
          <a:ext cx="818357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EF913B-1684-403F-BCAD-DF63389F9E9D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 flipV="1">
            <a:off x="7943384" y="1309464"/>
            <a:ext cx="1488335" cy="1250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824048-EC4C-4605-A021-3660215BF298}"/>
              </a:ext>
            </a:extLst>
          </p:cNvPr>
          <p:cNvSpPr txBox="1"/>
          <p:nvPr/>
        </p:nvSpPr>
        <p:spPr>
          <a:xfrm>
            <a:off x="7184194" y="1525763"/>
            <a:ext cx="75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3DCCB8-14E2-4E0D-98A8-6358ABF70599}"/>
              </a:ext>
            </a:extLst>
          </p:cNvPr>
          <p:cNvSpPr txBox="1"/>
          <p:nvPr/>
        </p:nvSpPr>
        <p:spPr>
          <a:xfrm>
            <a:off x="4554485" y="4585144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head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B6FADA6-5539-4AAD-BBDC-7C90ED3B23B4}"/>
              </a:ext>
            </a:extLst>
          </p:cNvPr>
          <p:cNvGraphicFramePr>
            <a:graphicFrameLocks noGrp="1"/>
          </p:cNvGraphicFramePr>
          <p:nvPr/>
        </p:nvGraphicFramePr>
        <p:xfrm>
          <a:off x="4631142" y="4961189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E7D7FD9-6DE5-493A-B9F0-600A913244B2}"/>
              </a:ext>
            </a:extLst>
          </p:cNvPr>
          <p:cNvGraphicFramePr>
            <a:graphicFrameLocks noGrp="1"/>
          </p:cNvGraphicFramePr>
          <p:nvPr/>
        </p:nvGraphicFramePr>
        <p:xfrm>
          <a:off x="5710687" y="4933276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BB398E5-D756-4358-A34F-7429047A196F}"/>
              </a:ext>
            </a:extLst>
          </p:cNvPr>
          <p:cNvSpPr txBox="1"/>
          <p:nvPr/>
        </p:nvSpPr>
        <p:spPr>
          <a:xfrm>
            <a:off x="5888365" y="5318845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1CF2AC-EA08-4FE6-ADCE-2226921874C7}"/>
              </a:ext>
            </a:extLst>
          </p:cNvPr>
          <p:cNvCxnSpPr/>
          <p:nvPr/>
        </p:nvCxnSpPr>
        <p:spPr>
          <a:xfrm flipV="1">
            <a:off x="5209082" y="5153383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48D0668-5166-4D9E-9BAC-4529E21EB8F4}"/>
              </a:ext>
            </a:extLst>
          </p:cNvPr>
          <p:cNvGraphicFramePr>
            <a:graphicFrameLocks noGrp="1"/>
          </p:cNvGraphicFramePr>
          <p:nvPr/>
        </p:nvGraphicFramePr>
        <p:xfrm>
          <a:off x="7214643" y="4954476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42FB86D1-816D-4E65-8F39-E3039F60AB87}"/>
              </a:ext>
            </a:extLst>
          </p:cNvPr>
          <p:cNvSpPr txBox="1"/>
          <p:nvPr/>
        </p:nvSpPr>
        <p:spPr>
          <a:xfrm>
            <a:off x="7302705" y="5329895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6F9F05-2D31-421E-B576-0C2E982FA68D}"/>
              </a:ext>
            </a:extLst>
          </p:cNvPr>
          <p:cNvCxnSpPr/>
          <p:nvPr/>
        </p:nvCxnSpPr>
        <p:spPr>
          <a:xfrm flipV="1">
            <a:off x="6910097" y="5118696"/>
            <a:ext cx="304546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290496-48E4-4BBB-A317-EC54EC1BDCDC}"/>
              </a:ext>
            </a:extLst>
          </p:cNvPr>
          <p:cNvSpPr txBox="1"/>
          <p:nvPr/>
        </p:nvSpPr>
        <p:spPr>
          <a:xfrm>
            <a:off x="4695129" y="5318845"/>
            <a:ext cx="75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B696702-A7BE-4C65-877F-875590218F26}"/>
              </a:ext>
            </a:extLst>
          </p:cNvPr>
          <p:cNvGraphicFramePr>
            <a:graphicFrameLocks noGrp="1"/>
          </p:cNvGraphicFramePr>
          <p:nvPr/>
        </p:nvGraphicFramePr>
        <p:xfrm>
          <a:off x="9431719" y="1124044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A9724F3-CC3C-42C1-B47E-28C91019ED8B}"/>
              </a:ext>
            </a:extLst>
          </p:cNvPr>
          <p:cNvSpPr txBox="1"/>
          <p:nvPr/>
        </p:nvSpPr>
        <p:spPr>
          <a:xfrm>
            <a:off x="9747687" y="1555157"/>
            <a:ext cx="712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26E1ED-0B90-4201-A46A-D38322212E67}"/>
              </a:ext>
            </a:extLst>
          </p:cNvPr>
          <p:cNvSpPr txBox="1"/>
          <p:nvPr/>
        </p:nvSpPr>
        <p:spPr>
          <a:xfrm>
            <a:off x="9586481" y="779104"/>
            <a:ext cx="103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2FBDE9-3D3A-4CF7-BD51-F1F3AB5B7184}"/>
              </a:ext>
            </a:extLst>
          </p:cNvPr>
          <p:cNvGrpSpPr/>
          <p:nvPr/>
        </p:nvGrpSpPr>
        <p:grpSpPr>
          <a:xfrm>
            <a:off x="5669249" y="5299946"/>
            <a:ext cx="766337" cy="714906"/>
            <a:chOff x="2445000" y="2658327"/>
            <a:chExt cx="766337" cy="714906"/>
          </a:xfrm>
        </p:grpSpPr>
        <p:sp>
          <p:nvSpPr>
            <p:cNvPr id="30" name="Up Arrow 50">
              <a:extLst>
                <a:ext uri="{FF2B5EF4-FFF2-40B4-BE49-F238E27FC236}">
                  <a16:creationId xmlns:a16="http://schemas.microsoft.com/office/drawing/2014/main" id="{09870751-5183-45E1-A035-A49883698927}"/>
                </a:ext>
              </a:extLst>
            </p:cNvPr>
            <p:cNvSpPr/>
            <p:nvPr/>
          </p:nvSpPr>
          <p:spPr>
            <a:xfrm>
              <a:off x="2647735" y="2658327"/>
              <a:ext cx="78911" cy="46293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54F5B2-5003-45E3-9CAC-608158690A2E}"/>
                </a:ext>
              </a:extLst>
            </p:cNvPr>
            <p:cNvSpPr txBox="1"/>
            <p:nvPr/>
          </p:nvSpPr>
          <p:spPr>
            <a:xfrm>
              <a:off x="2445000" y="3003901"/>
              <a:ext cx="766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FA38295-C1A5-4B2E-9993-0C69249A8349}"/>
              </a:ext>
            </a:extLst>
          </p:cNvPr>
          <p:cNvSpPr txBox="1"/>
          <p:nvPr/>
        </p:nvSpPr>
        <p:spPr>
          <a:xfrm>
            <a:off x="7259856" y="1185187"/>
            <a:ext cx="712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3" name="Curved Down Arrow 1">
            <a:extLst>
              <a:ext uri="{FF2B5EF4-FFF2-40B4-BE49-F238E27FC236}">
                <a16:creationId xmlns:a16="http://schemas.microsoft.com/office/drawing/2014/main" id="{B210888B-FD16-466C-9AC4-A5B3BD49C7A2}"/>
              </a:ext>
            </a:extLst>
          </p:cNvPr>
          <p:cNvSpPr/>
          <p:nvPr/>
        </p:nvSpPr>
        <p:spPr>
          <a:xfrm rot="10800000">
            <a:off x="7707085" y="1582014"/>
            <a:ext cx="1724633" cy="69712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890EF2-193A-4447-BDB0-726F25521DD9}"/>
              </a:ext>
            </a:extLst>
          </p:cNvPr>
          <p:cNvSpPr txBox="1"/>
          <p:nvPr/>
        </p:nvSpPr>
        <p:spPr>
          <a:xfrm>
            <a:off x="9946823" y="2073097"/>
            <a:ext cx="712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x1000</a:t>
            </a:r>
          </a:p>
        </p:txBody>
      </p:sp>
    </p:spTree>
    <p:extLst>
      <p:ext uri="{BB962C8B-B14F-4D97-AF65-F5344CB8AC3E}">
        <p14:creationId xmlns:p14="http://schemas.microsoft.com/office/powerpoint/2010/main" val="103484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-0.1138 -1.85185E-6 C -0.16471 -1.85185E-6 -0.22747 -0.0375 -0.22747 -0.06805 L -0.22747 -0.13588 " pathEditMode="relative" rAng="0" ptsTypes="AAAA">
                                      <p:cBhvr>
                                        <p:cTn id="5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80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24" grpId="0"/>
      <p:bldP spid="35" grpId="0"/>
      <p:bldP spid="38" grpId="0"/>
      <p:bldP spid="41" grpId="0"/>
      <p:bldP spid="25" grpId="0"/>
      <p:bldP spid="27" grpId="0"/>
      <p:bldP spid="28" grpId="0"/>
      <p:bldP spid="6" grpId="0"/>
      <p:bldP spid="6" grpId="1"/>
      <p:bldP spid="33" grpId="0" animBg="1"/>
      <p:bldP spid="43" grpId="0"/>
      <p:bldP spid="4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E85-F8E0-4F4E-BC78-67A93165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5" y="136525"/>
            <a:ext cx="10515600" cy="463193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SLL – Insert_End()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6C17-9782-4776-A498-8D04AF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7" y="699796"/>
            <a:ext cx="11075436" cy="54771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4.2 -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moving the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 its next node until it reaches to the last node in the list</a:t>
            </a:r>
            <a:b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(until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equal to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i="1" dirty="0">
              <a:solidFill>
                <a:srgbClr val="162F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i="1" dirty="0">
              <a:solidFill>
                <a:srgbClr val="162F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i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4.3 -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new_node.</a:t>
            </a:r>
          </a:p>
          <a:p>
            <a:pPr marL="0" indent="0" algn="just">
              <a:buNone/>
            </a:pPr>
            <a:endParaRPr lang="en-US" sz="2000" i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AF71-DB70-4591-AD94-75AA1BA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52B6-A321-4D7B-A2CE-E62D9BC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19</a:t>
            </a:fld>
            <a:endParaRPr lang="en-IN"/>
          </a:p>
        </p:txBody>
      </p:sp>
      <p:sp>
        <p:nvSpPr>
          <p:cNvPr id="34" name="Right Arrow 48">
            <a:extLst>
              <a:ext uri="{FF2B5EF4-FFF2-40B4-BE49-F238E27FC236}">
                <a16:creationId xmlns:a16="http://schemas.microsoft.com/office/drawing/2014/main" id="{530EB2E5-AB06-4BC9-9452-4BC3C0884593}"/>
              </a:ext>
            </a:extLst>
          </p:cNvPr>
          <p:cNvSpPr/>
          <p:nvPr/>
        </p:nvSpPr>
        <p:spPr>
          <a:xfrm>
            <a:off x="566057" y="2287487"/>
            <a:ext cx="860510" cy="339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355F00-9F31-4489-A6D0-70A6494E8826}"/>
              </a:ext>
            </a:extLst>
          </p:cNvPr>
          <p:cNvSpPr txBox="1"/>
          <p:nvPr/>
        </p:nvSpPr>
        <p:spPr>
          <a:xfrm>
            <a:off x="1469423" y="1918156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860A39A-0C21-486C-B564-9CB49341C10E}"/>
              </a:ext>
            </a:extLst>
          </p:cNvPr>
          <p:cNvGraphicFramePr>
            <a:graphicFrameLocks noGrp="1"/>
          </p:cNvGraphicFramePr>
          <p:nvPr/>
        </p:nvGraphicFramePr>
        <p:xfrm>
          <a:off x="1523802" y="2287488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FF9C61E-AF84-4A13-9346-099669E2B03E}"/>
              </a:ext>
            </a:extLst>
          </p:cNvPr>
          <p:cNvGraphicFramePr>
            <a:graphicFrameLocks noGrp="1"/>
          </p:cNvGraphicFramePr>
          <p:nvPr/>
        </p:nvGraphicFramePr>
        <p:xfrm>
          <a:off x="2548968" y="2266288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B9C2F1BD-81E0-4F1D-8FBC-DB3818A7595D}"/>
              </a:ext>
            </a:extLst>
          </p:cNvPr>
          <p:cNvSpPr txBox="1"/>
          <p:nvPr/>
        </p:nvSpPr>
        <p:spPr>
          <a:xfrm>
            <a:off x="2726646" y="2651857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998103-D96F-471C-A23E-766B0AF8CB97}"/>
              </a:ext>
            </a:extLst>
          </p:cNvPr>
          <p:cNvCxnSpPr/>
          <p:nvPr/>
        </p:nvCxnSpPr>
        <p:spPr>
          <a:xfrm flipV="1">
            <a:off x="2047363" y="2486395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319B4CB-7B0A-493E-9B46-5D9B59DF298B}"/>
              </a:ext>
            </a:extLst>
          </p:cNvPr>
          <p:cNvGraphicFramePr>
            <a:graphicFrameLocks noGrp="1"/>
          </p:cNvGraphicFramePr>
          <p:nvPr/>
        </p:nvGraphicFramePr>
        <p:xfrm>
          <a:off x="4055393" y="2276489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84B317AF-E307-4DF1-B208-99586C7A4427}"/>
              </a:ext>
            </a:extLst>
          </p:cNvPr>
          <p:cNvSpPr txBox="1"/>
          <p:nvPr/>
        </p:nvSpPr>
        <p:spPr>
          <a:xfrm>
            <a:off x="4393667" y="2660767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sp>
        <p:nvSpPr>
          <p:cNvPr id="43" name="Curved Up Arrow 33">
            <a:extLst>
              <a:ext uri="{FF2B5EF4-FFF2-40B4-BE49-F238E27FC236}">
                <a16:creationId xmlns:a16="http://schemas.microsoft.com/office/drawing/2014/main" id="{6616E2D2-45B1-4EA9-8A64-26884BAD5E8A}"/>
              </a:ext>
            </a:extLst>
          </p:cNvPr>
          <p:cNvSpPr/>
          <p:nvPr/>
        </p:nvSpPr>
        <p:spPr>
          <a:xfrm>
            <a:off x="3592756" y="2768510"/>
            <a:ext cx="490475" cy="18466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4994F5-55AC-49A7-A5AB-40E495E17DF9}"/>
              </a:ext>
            </a:extLst>
          </p:cNvPr>
          <p:cNvCxnSpPr/>
          <p:nvPr/>
        </p:nvCxnSpPr>
        <p:spPr>
          <a:xfrm flipV="1">
            <a:off x="3768837" y="2450296"/>
            <a:ext cx="304546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013E815C-A153-48D7-8EBB-4B2192EE3F42}"/>
              </a:ext>
            </a:extLst>
          </p:cNvPr>
          <p:cNvGrpSpPr/>
          <p:nvPr/>
        </p:nvGrpSpPr>
        <p:grpSpPr>
          <a:xfrm>
            <a:off x="2445000" y="2658327"/>
            <a:ext cx="766337" cy="714906"/>
            <a:chOff x="2445000" y="2658327"/>
            <a:chExt cx="766337" cy="714906"/>
          </a:xfrm>
        </p:grpSpPr>
        <p:sp>
          <p:nvSpPr>
            <p:cNvPr id="41" name="Up Arrow 50">
              <a:extLst>
                <a:ext uri="{FF2B5EF4-FFF2-40B4-BE49-F238E27FC236}">
                  <a16:creationId xmlns:a16="http://schemas.microsoft.com/office/drawing/2014/main" id="{6856471E-30C9-47A9-827D-AE38A419BB4B}"/>
                </a:ext>
              </a:extLst>
            </p:cNvPr>
            <p:cNvSpPr/>
            <p:nvPr/>
          </p:nvSpPr>
          <p:spPr>
            <a:xfrm>
              <a:off x="2647735" y="2658327"/>
              <a:ext cx="78911" cy="46293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4C9EED4-52F9-4382-80F0-EF07E71ACA82}"/>
                </a:ext>
              </a:extLst>
            </p:cNvPr>
            <p:cNvSpPr txBox="1"/>
            <p:nvPr/>
          </p:nvSpPr>
          <p:spPr>
            <a:xfrm>
              <a:off x="2445000" y="3003901"/>
              <a:ext cx="766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5B0C109-D6D3-4C36-A8C7-E1E1A59AE02D}"/>
              </a:ext>
            </a:extLst>
          </p:cNvPr>
          <p:cNvSpPr txBox="1"/>
          <p:nvPr/>
        </p:nvSpPr>
        <p:spPr>
          <a:xfrm>
            <a:off x="2791635" y="3889832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8162DE7E-8006-469E-8ADA-D5391FDBCC9A}"/>
              </a:ext>
            </a:extLst>
          </p:cNvPr>
          <p:cNvGraphicFramePr>
            <a:graphicFrameLocks noGrp="1"/>
          </p:cNvGraphicFramePr>
          <p:nvPr/>
        </p:nvGraphicFramePr>
        <p:xfrm>
          <a:off x="2847244" y="4253884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x2000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2A48DF77-B2CC-4B9F-8B23-DDC5BA3BC8BC}"/>
              </a:ext>
            </a:extLst>
          </p:cNvPr>
          <p:cNvGraphicFramePr>
            <a:graphicFrameLocks noGrp="1"/>
          </p:cNvGraphicFramePr>
          <p:nvPr/>
        </p:nvGraphicFramePr>
        <p:xfrm>
          <a:off x="3766132" y="4245763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1CC0815-D53C-4D57-8DAD-4BD495DBAB68}"/>
              </a:ext>
            </a:extLst>
          </p:cNvPr>
          <p:cNvSpPr txBox="1"/>
          <p:nvPr/>
        </p:nvSpPr>
        <p:spPr>
          <a:xfrm>
            <a:off x="4123881" y="4636569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937225-89D5-4403-B563-7DA582F57978}"/>
              </a:ext>
            </a:extLst>
          </p:cNvPr>
          <p:cNvCxnSpPr>
            <a:cxnSpLocks/>
          </p:cNvCxnSpPr>
          <p:nvPr/>
        </p:nvCxnSpPr>
        <p:spPr>
          <a:xfrm>
            <a:off x="3444598" y="4473931"/>
            <a:ext cx="3933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A882EF7-FC7E-4E77-9367-A83EAA8F80A7}"/>
              </a:ext>
            </a:extLst>
          </p:cNvPr>
          <p:cNvSpPr txBox="1"/>
          <p:nvPr/>
        </p:nvSpPr>
        <p:spPr>
          <a:xfrm>
            <a:off x="5541194" y="4634374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E7DFB1-0634-4142-9BF4-526B31DE8EB3}"/>
              </a:ext>
            </a:extLst>
          </p:cNvPr>
          <p:cNvCxnSpPr/>
          <p:nvPr/>
        </p:nvCxnSpPr>
        <p:spPr>
          <a:xfrm flipV="1">
            <a:off x="4986280" y="4439304"/>
            <a:ext cx="304546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2FAC62DA-C455-47FB-B3A9-1629A45AA98F}"/>
              </a:ext>
            </a:extLst>
          </p:cNvPr>
          <p:cNvGraphicFramePr>
            <a:graphicFrameLocks noGrp="1"/>
          </p:cNvGraphicFramePr>
          <p:nvPr/>
        </p:nvGraphicFramePr>
        <p:xfrm>
          <a:off x="6912978" y="4247379"/>
          <a:ext cx="121986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76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0FE090BB-8372-44BD-BDD8-C087D078F0AE}"/>
              </a:ext>
            </a:extLst>
          </p:cNvPr>
          <p:cNvSpPr txBox="1"/>
          <p:nvPr/>
        </p:nvSpPr>
        <p:spPr>
          <a:xfrm>
            <a:off x="7033514" y="4644810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91F0D2-6514-41D9-AB3A-C694E4EE697A}"/>
              </a:ext>
            </a:extLst>
          </p:cNvPr>
          <p:cNvCxnSpPr>
            <a:cxnSpLocks/>
          </p:cNvCxnSpPr>
          <p:nvPr/>
        </p:nvCxnSpPr>
        <p:spPr>
          <a:xfrm flipV="1">
            <a:off x="6506889" y="4421249"/>
            <a:ext cx="397512" cy="180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Arrow 49">
            <a:extLst>
              <a:ext uri="{FF2B5EF4-FFF2-40B4-BE49-F238E27FC236}">
                <a16:creationId xmlns:a16="http://schemas.microsoft.com/office/drawing/2014/main" id="{E0020A3F-0A9E-415A-959E-CA1C836FAD31}"/>
              </a:ext>
            </a:extLst>
          </p:cNvPr>
          <p:cNvSpPr/>
          <p:nvPr/>
        </p:nvSpPr>
        <p:spPr>
          <a:xfrm>
            <a:off x="995563" y="4239719"/>
            <a:ext cx="1449437" cy="394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6</a:t>
            </a:r>
          </a:p>
        </p:txBody>
      </p:sp>
      <p:sp>
        <p:nvSpPr>
          <p:cNvPr id="59" name="Curved Down Arrow 54">
            <a:extLst>
              <a:ext uri="{FF2B5EF4-FFF2-40B4-BE49-F238E27FC236}">
                <a16:creationId xmlns:a16="http://schemas.microsoft.com/office/drawing/2014/main" id="{871ECA19-3E88-4F96-886E-7706724ADE2F}"/>
              </a:ext>
            </a:extLst>
          </p:cNvPr>
          <p:cNvSpPr/>
          <p:nvPr/>
        </p:nvSpPr>
        <p:spPr>
          <a:xfrm rot="10800000">
            <a:off x="6348983" y="4634374"/>
            <a:ext cx="754323" cy="2207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E856CAD1-3A61-4905-BD89-39261033A766}"/>
              </a:ext>
            </a:extLst>
          </p:cNvPr>
          <p:cNvGraphicFramePr>
            <a:graphicFrameLocks noGrp="1"/>
          </p:cNvGraphicFramePr>
          <p:nvPr/>
        </p:nvGraphicFramePr>
        <p:xfrm>
          <a:off x="5287021" y="4273218"/>
          <a:ext cx="1219868" cy="368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784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22D9CEC-1CDD-42D2-B179-5DB5DBC937D3}"/>
              </a:ext>
            </a:extLst>
          </p:cNvPr>
          <p:cNvSpPr txBox="1"/>
          <p:nvPr/>
        </p:nvSpPr>
        <p:spPr>
          <a:xfrm>
            <a:off x="5852997" y="4286899"/>
            <a:ext cx="634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9B55DE9-EE0B-4433-BEA8-68C76708B257}"/>
              </a:ext>
            </a:extLst>
          </p:cNvPr>
          <p:cNvSpPr txBox="1"/>
          <p:nvPr/>
        </p:nvSpPr>
        <p:spPr>
          <a:xfrm>
            <a:off x="5235229" y="4998426"/>
            <a:ext cx="76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64" name="Up Arrow 50">
            <a:extLst>
              <a:ext uri="{FF2B5EF4-FFF2-40B4-BE49-F238E27FC236}">
                <a16:creationId xmlns:a16="http://schemas.microsoft.com/office/drawing/2014/main" id="{2A601FC7-B915-4C97-B0B6-0A422B249A02}"/>
              </a:ext>
            </a:extLst>
          </p:cNvPr>
          <p:cNvSpPr/>
          <p:nvPr/>
        </p:nvSpPr>
        <p:spPr>
          <a:xfrm>
            <a:off x="5455396" y="4675736"/>
            <a:ext cx="48844" cy="4529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4F6562-B26B-4203-A690-17DBF38C0061}"/>
              </a:ext>
            </a:extLst>
          </p:cNvPr>
          <p:cNvSpPr txBox="1"/>
          <p:nvPr/>
        </p:nvSpPr>
        <p:spPr>
          <a:xfrm>
            <a:off x="6967238" y="5410887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</p:spTree>
    <p:extLst>
      <p:ext uri="{BB962C8B-B14F-4D97-AF65-F5344CB8AC3E}">
        <p14:creationId xmlns:p14="http://schemas.microsoft.com/office/powerpoint/2010/main" val="271605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68 -0.00162 L -0.01068 -0.00162 L 0.12396 -0.00162 L 0.12396 -0.00162 " pathEditMode="relative" ptsTypes="AA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82 -0.03588 L -0.02982 -0.03565 C -0.03047 -0.03958 -0.03099 -0.04352 -0.03177 -0.04676 C -0.03216 -0.04792 -0.03268 -0.04838 -0.03308 -0.04954 C -0.03594 -0.06204 -0.03268 -0.0544 -0.03555 -0.06042 C -0.03724 -0.07199 -0.0349 -0.05787 -0.03737 -0.06736 C -0.03776 -0.06852 -0.03763 -0.07037 -0.03802 -0.0713 C -0.03841 -0.07245 -0.03933 -0.07199 -0.03998 -0.07268 C -0.04414 -0.07731 -0.03907 -0.07384 -0.04427 -0.07685 C -0.04492 -0.07778 -0.04545 -0.07893 -0.0461 -0.0794 C -0.04753 -0.08032 -0.04909 -0.08032 -0.05039 -0.08079 C -0.0517 -0.08125 -0.053 -0.08171 -0.0543 -0.08218 C -0.05547 -0.0831 -0.05703 -0.08287 -0.05795 -0.08495 C -0.05899 -0.08727 -0.06029 -0.08912 -0.06107 -0.09167 C -0.06198 -0.09468 -0.06224 -0.0963 -0.06354 -0.09861 C -0.06407 -0.09954 -0.06485 -0.10046 -0.06537 -0.10116 C -0.06602 -0.10301 -0.06667 -0.10509 -0.06732 -0.10671 C -0.06823 -0.10903 -0.07045 -0.11343 -0.07045 -0.11319 C -0.07162 -0.1213 -0.07005 -0.11435 -0.07357 -0.12037 C -0.08086 -0.13264 -0.07266 -0.12106 -0.07917 -0.13518 C -0.08151 -0.14051 -0.08034 -0.13819 -0.08282 -0.14213 C -0.08321 -0.14468 -0.08334 -0.14792 -0.08412 -0.15023 C -0.08451 -0.15162 -0.0849 -0.15278 -0.08542 -0.1544 C -0.08607 -0.15764 -0.08568 -0.15972 -0.08724 -0.1625 C -0.08789 -0.16366 -0.08893 -0.16435 -0.08972 -0.16528 C -0.09063 -0.17176 -0.08959 -0.16713 -0.09219 -0.17199 C -0.09284 -0.17315 -0.09323 -0.17569 -0.09401 -0.17593 C -0.09636 -0.17685 -0.09857 -0.17593 -0.10078 -0.17593 L -0.10078 -0.17569 L -0.10078 -0.17593 " pathEditMode="relative" rAng="0" ptsTypes="AAAAAAAAAAAAAAAAAAAAAAAAAAAAAA">
                                      <p:cBhvr>
                                        <p:cTn id="11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  <p:bldP spid="25" grpId="0"/>
      <p:bldP spid="36" grpId="0"/>
      <p:bldP spid="39" grpId="0"/>
      <p:bldP spid="43" grpId="0" animBg="1"/>
      <p:bldP spid="48" grpId="0"/>
      <p:bldP spid="51" grpId="0"/>
      <p:bldP spid="53" grpId="0"/>
      <p:bldP spid="56" grpId="0"/>
      <p:bldP spid="58" grpId="0" animBg="1"/>
      <p:bldP spid="59" grpId="0" animBg="1"/>
      <p:bldP spid="23" grpId="0"/>
      <p:bldP spid="23" grpId="1"/>
      <p:bldP spid="63" grpId="0"/>
      <p:bldP spid="64" grpId="0" animBg="1"/>
      <p:bldP spid="47" grpId="0"/>
      <p:bldP spid="4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</a:pPr>
            <a:endParaRPr lang="en-US" dirty="0"/>
          </a:p>
          <a:p>
            <a:pPr algn="ctr" eaLnBrk="1" hangingPunct="1">
              <a:buFont typeface="Arial" charset="0"/>
              <a:buNone/>
            </a:pPr>
            <a:endParaRPr lang="en-US" dirty="0"/>
          </a:p>
          <a:p>
            <a:pPr algn="ctr" eaLnBrk="1" hangingPunct="1">
              <a:buFont typeface="Arial" charset="0"/>
              <a:buNone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  <a:p>
            <a:pPr eaLnBrk="1" hangingPunct="1"/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 </a:t>
            </a:r>
            <a:r>
              <a:rPr lang="en-US" dirty="0" err="1"/>
              <a:t>Somaraju</a:t>
            </a:r>
            <a:r>
              <a:rPr lang="en-US" dirty="0"/>
              <a:t> </a:t>
            </a:r>
            <a:r>
              <a:rPr lang="en-US" dirty="0" err="1"/>
              <a:t>Suvvari</a:t>
            </a:r>
            <a:r>
              <a:rPr lang="en-US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2D165-9836-459E-A6CB-A89CCE63F12B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9064-73B0-4FAC-B202-01B5D16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0" y="136525"/>
            <a:ext cx="10515600" cy="493291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Insert_End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(Logic) in SLL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02C4-9053-44CD-ACDC-FE27B803A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150"/>
            <a:ext cx="10515600" cy="57311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(ele, head) // ele is the element to be added, head is the SLL header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//new node creation                                                                             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 *new_node, *t;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 = (struct Node *) malloc(sizeof(struct Node ));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NULL)  then, print (“NO memory”) exit(0);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//new node assignment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data = x;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new_nodenext=NULL;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if list is empty then make new_node as first node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 head==NULL)	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head=new_node;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if list is not empty, then reach the last node and then add the address of new_node in last node next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		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t=head;</a:t>
            </a:r>
          </a:p>
          <a:p>
            <a:pPr marL="457200" lvl="1" indent="0">
              <a:buNone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//move to the end of list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!=NULL)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t=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tnext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marL="457200" lvl="1" indent="0">
              <a:buNone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//adding node at the end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tnext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41E05-BAB3-44BD-A44A-DDFD8DA0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6370071"/>
            <a:ext cx="2564363" cy="365125"/>
          </a:xfrm>
        </p:spPr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7898-EB03-47FC-B2D8-4F5231C8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20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FFAED-BB37-46DC-A0C9-0A63E350C61B}"/>
              </a:ext>
            </a:extLst>
          </p:cNvPr>
          <p:cNvSpPr txBox="1"/>
          <p:nvPr/>
        </p:nvSpPr>
        <p:spPr>
          <a:xfrm>
            <a:off x="6845556" y="236049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33F90-2F51-44AD-A90B-AE4F89A2C953}"/>
              </a:ext>
            </a:extLst>
          </p:cNvPr>
          <p:cNvSpPr txBox="1"/>
          <p:nvPr/>
        </p:nvSpPr>
        <p:spPr>
          <a:xfrm>
            <a:off x="6845558" y="980657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E52CA-F4AD-4064-9A99-94A2DC511850}"/>
              </a:ext>
            </a:extLst>
          </p:cNvPr>
          <p:cNvSpPr txBox="1"/>
          <p:nvPr/>
        </p:nvSpPr>
        <p:spPr>
          <a:xfrm>
            <a:off x="6845558" y="315966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1BD7C-EC44-4F24-A3C8-BBA7643C352B}"/>
              </a:ext>
            </a:extLst>
          </p:cNvPr>
          <p:cNvSpPr txBox="1"/>
          <p:nvPr/>
        </p:nvSpPr>
        <p:spPr>
          <a:xfrm>
            <a:off x="6845556" y="4758009"/>
            <a:ext cx="450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Ɵ(n)    // n is the number of nodes in the list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EED266-9C2E-4DA0-ACE9-FC379443004D}"/>
              </a:ext>
            </a:extLst>
          </p:cNvPr>
          <p:cNvSpPr txBox="1"/>
          <p:nvPr/>
        </p:nvSpPr>
        <p:spPr>
          <a:xfrm>
            <a:off x="6696269" y="5478182"/>
            <a:ext cx="482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+ Ɵ (n)   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(n)</a:t>
            </a:r>
          </a:p>
        </p:txBody>
      </p:sp>
    </p:spTree>
    <p:extLst>
      <p:ext uri="{BB962C8B-B14F-4D97-AF65-F5344CB8AC3E}">
        <p14:creationId xmlns:p14="http://schemas.microsoft.com/office/powerpoint/2010/main" val="36661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10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4175209" y="5844829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872959" y="5877497"/>
            <a:ext cx="722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9409" y="1914435"/>
            <a:ext cx="7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0413"/>
              </p:ext>
            </p:extLst>
          </p:nvPr>
        </p:nvGraphicFramePr>
        <p:xfrm>
          <a:off x="1486201" y="2272385"/>
          <a:ext cx="7245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44878" y="114187"/>
            <a:ext cx="101752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Creation: We want to create a list with 10, 20 and 30 values in SLL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80500"/>
              </p:ext>
            </p:extLst>
          </p:nvPr>
        </p:nvGraphicFramePr>
        <p:xfrm>
          <a:off x="1440259" y="1094061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72726" y="1461208"/>
            <a:ext cx="73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04892" y="936719"/>
            <a:ext cx="2498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next=NULL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393742"/>
              </p:ext>
            </p:extLst>
          </p:nvPr>
        </p:nvGraphicFramePr>
        <p:xfrm>
          <a:off x="8518080" y="1069930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905616" y="1468033"/>
            <a:ext cx="73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52781" y="727414"/>
            <a:ext cx="111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9875" y="2217627"/>
            <a:ext cx="8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dirty="0"/>
              <a:t>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20106" y="2200048"/>
            <a:ext cx="1012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619" y="3585221"/>
            <a:ext cx="993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4.1:</a:t>
            </a: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4.3: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85665" y="1789934"/>
            <a:ext cx="7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284412"/>
              </p:ext>
            </p:extLst>
          </p:nvPr>
        </p:nvGraphicFramePr>
        <p:xfrm>
          <a:off x="5001899" y="2148473"/>
          <a:ext cx="830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644805"/>
              </p:ext>
            </p:extLst>
          </p:nvPr>
        </p:nvGraphicFramePr>
        <p:xfrm>
          <a:off x="6414179" y="2134747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772677" y="2478756"/>
            <a:ext cx="73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x1000</a:t>
            </a:r>
          </a:p>
        </p:txBody>
      </p:sp>
      <p:sp>
        <p:nvSpPr>
          <p:cNvPr id="2" name="Curved Down Arrow 1"/>
          <p:cNvSpPr/>
          <p:nvPr/>
        </p:nvSpPr>
        <p:spPr>
          <a:xfrm rot="10993661">
            <a:off x="5655943" y="2598594"/>
            <a:ext cx="854078" cy="63482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221843" y="2286315"/>
            <a:ext cx="318935" cy="20491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615722" y="3314657"/>
            <a:ext cx="7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1560139" y="3647110"/>
          <a:ext cx="830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2014847" y="4175761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192525" y="4561330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56" name="Curved Down Arrow 55"/>
          <p:cNvSpPr/>
          <p:nvPr/>
        </p:nvSpPr>
        <p:spPr>
          <a:xfrm rot="10800000">
            <a:off x="3244342" y="4575465"/>
            <a:ext cx="932149" cy="3826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1774921" y="3821193"/>
            <a:ext cx="1028203" cy="566292"/>
          </a:xfrm>
          <a:custGeom>
            <a:avLst/>
            <a:gdLst>
              <a:gd name="connsiteX0" fmla="*/ 630638 w 1028203"/>
              <a:gd name="connsiteY0" fmla="*/ 0 h 566292"/>
              <a:gd name="connsiteX1" fmla="*/ 1028203 w 1028203"/>
              <a:gd name="connsiteY1" fmla="*/ 0 h 566292"/>
              <a:gd name="connsiteX2" fmla="*/ 1028203 w 1028203"/>
              <a:gd name="connsiteY2" fmla="*/ 0 h 566292"/>
              <a:gd name="connsiteX3" fmla="*/ 498116 w 1028203"/>
              <a:gd name="connsiteY3" fmla="*/ 278295 h 566292"/>
              <a:gd name="connsiteX4" fmla="*/ 47542 w 1028203"/>
              <a:gd name="connsiteY4" fmla="*/ 304800 h 566292"/>
              <a:gd name="connsiteX5" fmla="*/ 34290 w 1028203"/>
              <a:gd name="connsiteY5" fmla="*/ 543339 h 566292"/>
              <a:gd name="connsiteX6" fmla="*/ 233072 w 1028203"/>
              <a:gd name="connsiteY6" fmla="*/ 543339 h 56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203" h="566292">
                <a:moveTo>
                  <a:pt x="630638" y="0"/>
                </a:moveTo>
                <a:lnTo>
                  <a:pt x="1028203" y="0"/>
                </a:lnTo>
                <a:lnTo>
                  <a:pt x="1028203" y="0"/>
                </a:lnTo>
                <a:cubicBezTo>
                  <a:pt x="939855" y="46383"/>
                  <a:pt x="661559" y="227495"/>
                  <a:pt x="498116" y="278295"/>
                </a:cubicBezTo>
                <a:cubicBezTo>
                  <a:pt x="334673" y="329095"/>
                  <a:pt x="124846" y="260626"/>
                  <a:pt x="47542" y="304800"/>
                </a:cubicBezTo>
                <a:cubicBezTo>
                  <a:pt x="-29762" y="348974"/>
                  <a:pt x="3368" y="503583"/>
                  <a:pt x="34290" y="543339"/>
                </a:cubicBezTo>
                <a:cubicBezTo>
                  <a:pt x="65212" y="583095"/>
                  <a:pt x="149142" y="563217"/>
                  <a:pt x="233072" y="543339"/>
                </a:cubicBezTo>
              </a:path>
            </a:pathLst>
          </a:custGeom>
          <a:ln w="31750" cmpd="sng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4018205" y="4159208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404892" y="4544777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04601" y="3821193"/>
            <a:ext cx="1066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08340" y="4212741"/>
            <a:ext cx="77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NULL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413678" y="4385211"/>
            <a:ext cx="593475" cy="454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72726" y="5000278"/>
            <a:ext cx="7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1717143" y="5332731"/>
          <a:ext cx="830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32339"/>
              </p:ext>
            </p:extLst>
          </p:nvPr>
        </p:nvGraphicFramePr>
        <p:xfrm>
          <a:off x="2171851" y="5861382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2349529" y="6246951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69" name="Freeform 68"/>
          <p:cNvSpPr/>
          <p:nvPr/>
        </p:nvSpPr>
        <p:spPr>
          <a:xfrm>
            <a:off x="1931925" y="5506814"/>
            <a:ext cx="1028203" cy="566292"/>
          </a:xfrm>
          <a:custGeom>
            <a:avLst/>
            <a:gdLst>
              <a:gd name="connsiteX0" fmla="*/ 630638 w 1028203"/>
              <a:gd name="connsiteY0" fmla="*/ 0 h 566292"/>
              <a:gd name="connsiteX1" fmla="*/ 1028203 w 1028203"/>
              <a:gd name="connsiteY1" fmla="*/ 0 h 566292"/>
              <a:gd name="connsiteX2" fmla="*/ 1028203 w 1028203"/>
              <a:gd name="connsiteY2" fmla="*/ 0 h 566292"/>
              <a:gd name="connsiteX3" fmla="*/ 498116 w 1028203"/>
              <a:gd name="connsiteY3" fmla="*/ 278295 h 566292"/>
              <a:gd name="connsiteX4" fmla="*/ 47542 w 1028203"/>
              <a:gd name="connsiteY4" fmla="*/ 304800 h 566292"/>
              <a:gd name="connsiteX5" fmla="*/ 34290 w 1028203"/>
              <a:gd name="connsiteY5" fmla="*/ 543339 h 566292"/>
              <a:gd name="connsiteX6" fmla="*/ 233072 w 1028203"/>
              <a:gd name="connsiteY6" fmla="*/ 543339 h 56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203" h="566292">
                <a:moveTo>
                  <a:pt x="630638" y="0"/>
                </a:moveTo>
                <a:lnTo>
                  <a:pt x="1028203" y="0"/>
                </a:lnTo>
                <a:lnTo>
                  <a:pt x="1028203" y="0"/>
                </a:lnTo>
                <a:cubicBezTo>
                  <a:pt x="939855" y="46383"/>
                  <a:pt x="661559" y="227495"/>
                  <a:pt x="498116" y="278295"/>
                </a:cubicBezTo>
                <a:cubicBezTo>
                  <a:pt x="334673" y="329095"/>
                  <a:pt x="124846" y="260626"/>
                  <a:pt x="47542" y="304800"/>
                </a:cubicBezTo>
                <a:cubicBezTo>
                  <a:pt x="-29762" y="348974"/>
                  <a:pt x="3368" y="503583"/>
                  <a:pt x="34290" y="543339"/>
                </a:cubicBezTo>
                <a:cubicBezTo>
                  <a:pt x="65212" y="583095"/>
                  <a:pt x="149142" y="563217"/>
                  <a:pt x="233072" y="543339"/>
                </a:cubicBezTo>
              </a:path>
            </a:pathLst>
          </a:custGeom>
          <a:ln w="31750" cmpd="sng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352887" y="6230398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3570682" y="6070832"/>
            <a:ext cx="593475" cy="454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6236501" y="5823924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6414179" y="6209493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346221" y="5454592"/>
            <a:ext cx="1254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</a:p>
        </p:txBody>
      </p:sp>
      <p:sp>
        <p:nvSpPr>
          <p:cNvPr id="79" name="Up Arrow 78"/>
          <p:cNvSpPr/>
          <p:nvPr/>
        </p:nvSpPr>
        <p:spPr>
          <a:xfrm>
            <a:off x="2145755" y="6309720"/>
            <a:ext cx="200465" cy="235907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rved Up Arrow 79"/>
          <p:cNvSpPr/>
          <p:nvPr/>
        </p:nvSpPr>
        <p:spPr>
          <a:xfrm>
            <a:off x="3413678" y="6246951"/>
            <a:ext cx="939209" cy="2843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Curved Down Arrow 83"/>
          <p:cNvSpPr/>
          <p:nvPr/>
        </p:nvSpPr>
        <p:spPr>
          <a:xfrm rot="10800000">
            <a:off x="5427899" y="6209493"/>
            <a:ext cx="932149" cy="3826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5631523" y="6034595"/>
            <a:ext cx="593475" cy="454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2834" y="5366487"/>
            <a:ext cx="1221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Step 1:</a:t>
            </a:r>
          </a:p>
          <a:p>
            <a:r>
              <a:rPr lang="en-US" b="1" u="sng" dirty="0"/>
              <a:t>Step 4.1:</a:t>
            </a:r>
          </a:p>
          <a:p>
            <a:r>
              <a:rPr lang="en-US" b="1" u="sng" dirty="0"/>
              <a:t>Step 4.2:</a:t>
            </a:r>
          </a:p>
          <a:p>
            <a:r>
              <a:rPr lang="en-US" b="1" u="sng" dirty="0"/>
              <a:t>Step 4.3:</a:t>
            </a:r>
          </a:p>
        </p:txBody>
      </p:sp>
      <p:sp>
        <p:nvSpPr>
          <p:cNvPr id="90" name="Cloud Callout 89"/>
          <p:cNvSpPr/>
          <p:nvPr/>
        </p:nvSpPr>
        <p:spPr>
          <a:xfrm>
            <a:off x="7127755" y="581238"/>
            <a:ext cx="665526" cy="54933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91" name="Cloud Callout 90"/>
          <p:cNvSpPr/>
          <p:nvPr/>
        </p:nvSpPr>
        <p:spPr>
          <a:xfrm>
            <a:off x="4072129" y="3019851"/>
            <a:ext cx="665526" cy="68410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92" name="Cloud Callout 91"/>
          <p:cNvSpPr/>
          <p:nvPr/>
        </p:nvSpPr>
        <p:spPr>
          <a:xfrm>
            <a:off x="7349985" y="4530048"/>
            <a:ext cx="665526" cy="68410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93" name="Right Arrow 92"/>
          <p:cNvSpPr/>
          <p:nvPr/>
        </p:nvSpPr>
        <p:spPr>
          <a:xfrm>
            <a:off x="6877168" y="1240971"/>
            <a:ext cx="1312653" cy="141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8F911BD-937A-42F7-8F9B-1A5B5023FC87}"/>
              </a:ext>
            </a:extLst>
          </p:cNvPr>
          <p:cNvSpPr txBox="1"/>
          <p:nvPr/>
        </p:nvSpPr>
        <p:spPr>
          <a:xfrm>
            <a:off x="1576559" y="732845"/>
            <a:ext cx="111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B5D5FA-65C7-4EBC-AF16-4FC715E04CDE}"/>
              </a:ext>
            </a:extLst>
          </p:cNvPr>
          <p:cNvSpPr txBox="1"/>
          <p:nvPr/>
        </p:nvSpPr>
        <p:spPr>
          <a:xfrm>
            <a:off x="1482035" y="2695763"/>
            <a:ext cx="73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BFD2AC-4066-4BEF-AE2A-EBF240ACDF6B}"/>
              </a:ext>
            </a:extLst>
          </p:cNvPr>
          <p:cNvSpPr txBox="1"/>
          <p:nvPr/>
        </p:nvSpPr>
        <p:spPr>
          <a:xfrm>
            <a:off x="263705" y="972640"/>
            <a:ext cx="8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dirty="0"/>
              <a:t>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3E378-C152-4F66-BD92-F2F63547FF8B}"/>
              </a:ext>
            </a:extLst>
          </p:cNvPr>
          <p:cNvSpPr txBox="1"/>
          <p:nvPr/>
        </p:nvSpPr>
        <p:spPr>
          <a:xfrm>
            <a:off x="5002514" y="2496007"/>
            <a:ext cx="73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47B3360-07EB-4790-BC85-7AC79F02CADD}"/>
              </a:ext>
            </a:extLst>
          </p:cNvPr>
          <p:cNvCxnSpPr/>
          <p:nvPr/>
        </p:nvCxnSpPr>
        <p:spPr>
          <a:xfrm flipV="1">
            <a:off x="5820704" y="2326357"/>
            <a:ext cx="593475" cy="454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Up Arrow 78">
            <a:extLst>
              <a:ext uri="{FF2B5EF4-FFF2-40B4-BE49-F238E27FC236}">
                <a16:creationId xmlns:a16="http://schemas.microsoft.com/office/drawing/2014/main" id="{CE1106BF-C3CD-44B7-9713-9A7D5F6FE2C7}"/>
              </a:ext>
            </a:extLst>
          </p:cNvPr>
          <p:cNvSpPr/>
          <p:nvPr/>
        </p:nvSpPr>
        <p:spPr>
          <a:xfrm>
            <a:off x="2059997" y="4605255"/>
            <a:ext cx="150779" cy="352824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572DC0-2F1F-4B24-8EA0-B40C5EF91444}"/>
              </a:ext>
            </a:extLst>
          </p:cNvPr>
          <p:cNvSpPr txBox="1"/>
          <p:nvPr/>
        </p:nvSpPr>
        <p:spPr>
          <a:xfrm>
            <a:off x="1559800" y="3931198"/>
            <a:ext cx="73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72E9C43-88EF-4D46-84C2-BA849D67A28A}"/>
              </a:ext>
            </a:extLst>
          </p:cNvPr>
          <p:cNvSpPr txBox="1"/>
          <p:nvPr/>
        </p:nvSpPr>
        <p:spPr>
          <a:xfrm>
            <a:off x="1737265" y="5628097"/>
            <a:ext cx="73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AF80BA-2580-432E-A942-A125E0FAE303}"/>
              </a:ext>
            </a:extLst>
          </p:cNvPr>
          <p:cNvSpPr txBox="1"/>
          <p:nvPr/>
        </p:nvSpPr>
        <p:spPr>
          <a:xfrm>
            <a:off x="5044849" y="2164011"/>
            <a:ext cx="73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C31736-D8A1-4FE8-A385-72BB80706AA0}"/>
              </a:ext>
            </a:extLst>
          </p:cNvPr>
          <p:cNvSpPr txBox="1"/>
          <p:nvPr/>
        </p:nvSpPr>
        <p:spPr>
          <a:xfrm>
            <a:off x="6717164" y="3422634"/>
            <a:ext cx="73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895517-BAB9-4003-A476-9422CFBE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18079" y="6443170"/>
            <a:ext cx="3762201" cy="365125"/>
          </a:xfrm>
        </p:spPr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AB49FB-3857-40B1-B8B4-1528E128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21</a:t>
            </a:fld>
            <a:endParaRPr lang="en-IN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0808BA-6DE6-46B1-B552-52FA834BE9E7}"/>
              </a:ext>
            </a:extLst>
          </p:cNvPr>
          <p:cNvSpPr txBox="1"/>
          <p:nvPr/>
        </p:nvSpPr>
        <p:spPr>
          <a:xfrm>
            <a:off x="4327823" y="5080059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95C16F-9131-4BCA-9CB0-25772780EC06}"/>
              </a:ext>
            </a:extLst>
          </p:cNvPr>
          <p:cNvSpPr txBox="1"/>
          <p:nvPr/>
        </p:nvSpPr>
        <p:spPr>
          <a:xfrm>
            <a:off x="6414179" y="6489484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</p:spTree>
    <p:extLst>
      <p:ext uri="{BB962C8B-B14F-4D97-AF65-F5344CB8AC3E}">
        <p14:creationId xmlns:p14="http://schemas.microsoft.com/office/powerpoint/2010/main" val="253056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76 0.00833 L 0.00352 0.03542 C -0.05208 0.04745 -0.12526 -0.00602 -0.12917 -0.06157 L -0.13776 -0.18565 " pathEditMode="relative" rAng="10380000" ptsTypes="AAAA">
                                      <p:cBhvr>
                                        <p:cTn id="9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8" y="-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97 0.0051 L 0.02175 0.0588 C -0.03268 0.08287 -0.10898 0.0456 -0.11641 -0.00879 L -0.13359 -0.13009 " pathEditMode="relative" rAng="9960000" ptsTypes="AAAA">
                                      <p:cBhvr>
                                        <p:cTn id="16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28" y="-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6 0.00972 L 0.00326 0.00972 C 0.00678 0.00926 0.01029 0.00903 0.01394 0.00833 C 0.01524 0.0081 0.01641 0.00717 0.01771 0.00694 C 0.02123 0.00625 0.02487 0.00602 0.02839 0.00555 C 0.02917 0.00509 0.02995 0.0044 0.03073 0.00417 C 0.04141 0.00139 0.04818 0.00347 0.06055 0.00417 C 0.06316 0.00463 0.06563 0.00486 0.06823 0.00555 C 0.06902 0.00579 0.06967 0.00671 0.07058 0.00694 C 0.07227 0.00764 0.07409 0.00787 0.07592 0.00833 C 0.08646 0.01458 0.07891 0.01065 0.10495 0.00833 C 0.10586 0.00833 0.11068 0.00625 0.11185 0.00555 C 0.11264 0.00509 0.11329 0.0044 0.11407 0.00417 C 0.11875 0.00347 0.12331 0.00324 0.12787 0.00278 C 0.12891 0.00231 0.12995 0.00139 0.13099 0.00162 C 0.15274 0.00254 0.15092 0.00231 0.16381 0.00555 C 0.16459 0.00602 0.16537 0.00648 0.16615 0.00694 C 0.17292 0.01042 0.16602 0.00648 0.17149 0.00972 C 0.17865 0.00833 0.17839 0.0125 0.17839 0.00694 L 0.18152 0.00555 L 0.17761 0.01111 " pathEditMode="relative" ptsTypes="AAAAAAAAAAAAAAAAAAAAA">
                                      <p:cBhvr>
                                        <p:cTn id="23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17 -0.00394 L -0.02317 -0.00371 L -0.03007 -0.00394 L -0.03164 -0.00394 C -0.03476 -0.0044 -0.0483 -0.00394 -0.05468 -0.00671 C -0.05625 -0.00741 -0.05768 -0.00857 -0.05924 -0.00949 C -0.06002 -0.00996 -0.0608 -0.01042 -0.06158 -0.01088 C -0.06276 -0.01181 -0.06406 -0.01273 -0.06536 -0.01366 C -0.0664 -0.01412 -0.06744 -0.01459 -0.06835 -0.01505 C -0.07122 -0.01991 -0.06966 -0.01898 -0.07304 -0.01898 L -0.07382 -0.02037 C -0.08125 -0.02338 -0.07851 -0.0213 -0.08216 -0.02454 L -0.08216 -0.02431 C -0.08424 -0.02685 -0.08632 -0.02871 -0.08828 -0.03125 C -0.08919 -0.03241 -0.08958 -0.03472 -0.09062 -0.03542 C -0.09205 -0.03658 -0.09518 -0.03681 -0.09518 -0.03658 L -0.09518 -0.03681 C -0.09726 -0.0382 -0.09934 -0.03912 -0.1013 -0.04097 C -0.10195 -0.04144 -0.10234 -0.04283 -0.10286 -0.04352 C -0.10377 -0.04468 -0.10494 -0.04537 -0.10598 -0.0463 C -0.10677 -0.04769 -0.10742 -0.04931 -0.1082 -0.05046 C -0.10963 -0.05255 -0.11132 -0.05417 -0.11289 -0.05579 C -0.11354 -0.05671 -0.11445 -0.05741 -0.1151 -0.05857 C -0.11809 -0.06389 -0.11653 -0.06158 -0.11979 -0.06551 C -0.12343 -0.07546 -0.11888 -0.06296 -0.12278 -0.075 C -0.1233 -0.07639 -0.12356 -0.07801 -0.12434 -0.07917 C -0.12526 -0.08033 -0.1263 -0.08079 -0.12734 -0.08171 C -0.1289 -0.08982 -0.12695 -0.08241 -0.13046 -0.08866 C -0.13294 -0.09306 -0.13085 -0.09259 -0.13268 -0.09259 L -0.13268 -0.09236 " pathEditMode="relative" rAng="0" ptsTypes="AAAAAAAAAAAAAAAAAAAAAAAAAAAAAA">
                                      <p:cBhvr>
                                        <p:cTn id="25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2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2" grpId="1"/>
      <p:bldP spid="6" grpId="0"/>
      <p:bldP spid="25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7" grpId="0"/>
      <p:bldP spid="2" grpId="0" animBg="1"/>
      <p:bldP spid="3" grpId="0" animBg="1"/>
      <p:bldP spid="52" grpId="0"/>
      <p:bldP spid="55" grpId="0"/>
      <p:bldP spid="56" grpId="0" animBg="1"/>
      <p:bldP spid="57" grpId="0" animBg="1"/>
      <p:bldP spid="59" grpId="0"/>
      <p:bldP spid="60" grpId="0"/>
      <p:bldP spid="61" grpId="0"/>
      <p:bldP spid="61" grpId="1"/>
      <p:bldP spid="64" grpId="0"/>
      <p:bldP spid="67" grpId="0"/>
      <p:bldP spid="69" grpId="0" animBg="1"/>
      <p:bldP spid="71" grpId="0"/>
      <p:bldP spid="77" grpId="0"/>
      <p:bldP spid="78" grpId="0"/>
      <p:bldP spid="79" grpId="0" animBg="1"/>
      <p:bldP spid="79" grpId="1" animBg="1"/>
      <p:bldP spid="80" grpId="0" animBg="1"/>
      <p:bldP spid="84" grpId="0" animBg="1"/>
      <p:bldP spid="86" grpId="0"/>
      <p:bldP spid="90" grpId="0" animBg="1"/>
      <p:bldP spid="91" grpId="0" animBg="1"/>
      <p:bldP spid="92" grpId="0" animBg="1"/>
      <p:bldP spid="93" grpId="0" animBg="1"/>
      <p:bldP spid="68" grpId="0"/>
      <p:bldP spid="73" grpId="0"/>
      <p:bldP spid="74" grpId="0"/>
      <p:bldP spid="87" grpId="0"/>
      <p:bldP spid="4" grpId="0" animBg="1"/>
      <p:bldP spid="89" grpId="0"/>
      <p:bldP spid="95" grpId="0"/>
      <p:bldP spid="83" grpId="0"/>
      <p:bldP spid="83" grpId="1"/>
      <p:bldP spid="96" grpId="0"/>
      <p:bldP spid="96" grpId="1"/>
      <p:bldP spid="97" grpId="0"/>
      <p:bldP spid="97" grpId="1"/>
      <p:bldP spid="72" grpId="0"/>
      <p:bldP spid="7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649" y="119270"/>
            <a:ext cx="653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at the beginning of the list in SLL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995717"/>
            <a:ext cx="61175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Open Sans"/>
              </a:rPr>
              <a:t>Step 1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/>
              </a:rPr>
              <a:t>Create a 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new_node 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with a given value and   </a:t>
            </a:r>
            <a:br>
              <a:rPr lang="en-US" dirty="0">
                <a:solidFill>
                  <a:srgbClr val="333333"/>
                </a:solidFill>
                <a:latin typeface="Open Sans"/>
              </a:rPr>
            </a:br>
            <a:r>
              <a:rPr lang="en-US" dirty="0">
                <a:solidFill>
                  <a:srgbClr val="333333"/>
                </a:solidFill>
                <a:latin typeface="Open Sans"/>
              </a:rPr>
              <a:t>  set </a:t>
            </a:r>
            <a:r>
              <a:rPr lang="en-US" b="1" dirty="0" err="1">
                <a:solidFill>
                  <a:srgbClr val="333333"/>
                </a:solidFill>
                <a:latin typeface="Open Sans"/>
              </a:rPr>
              <a:t>new_node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 → next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 as 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NULL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Open Sans"/>
              </a:rPr>
              <a:t>Step 2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Open Sans"/>
              </a:rPr>
              <a:t> 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Check whether list is 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Empty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 (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head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 == 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NULL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Open Sans"/>
              </a:rPr>
              <a:t>Step 3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Open Sans"/>
              </a:rPr>
              <a:t> 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If it is 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Empty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 then, set 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head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 = 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new_node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Open Sans"/>
              </a:rPr>
              <a:t>Step 4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Open Sans"/>
              </a:rPr>
              <a:t> 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If it is 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Not Empty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 then,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Open Sans"/>
              </a:rPr>
              <a:t> 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Set 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new_node → next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 = 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head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 Set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/>
              </a:rPr>
              <a:t>head=new_node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975531" y="272771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53209" y="658340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13452" y="0"/>
            <a:ext cx="128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new_node</a:t>
            </a:r>
          </a:p>
        </p:txBody>
      </p:sp>
      <p:sp>
        <p:nvSpPr>
          <p:cNvPr id="11" name="Right Arrow 10"/>
          <p:cNvSpPr/>
          <p:nvPr/>
        </p:nvSpPr>
        <p:spPr>
          <a:xfrm rot="19970993">
            <a:off x="6134542" y="915939"/>
            <a:ext cx="868019" cy="284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step1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35588" y="1027672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89967" y="1397004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 rot="20574568">
            <a:off x="6300145" y="1434346"/>
            <a:ext cx="868019" cy="338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15" name="Right Arrow 14"/>
          <p:cNvSpPr/>
          <p:nvPr/>
        </p:nvSpPr>
        <p:spPr>
          <a:xfrm rot="20802663">
            <a:off x="5098752" y="2634552"/>
            <a:ext cx="1669904" cy="383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5588" y="1903599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489967" y="2272931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515133" y="2251731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692810" y="1939755"/>
            <a:ext cx="13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new_node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013528" y="2471838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rved Down Arrow 20"/>
          <p:cNvSpPr/>
          <p:nvPr/>
        </p:nvSpPr>
        <p:spPr>
          <a:xfrm rot="10800000">
            <a:off x="7958073" y="2633513"/>
            <a:ext cx="815670" cy="197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58154" y="2309087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73128" y="263527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73128" y="2919323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26" name="Right Arrow 25"/>
          <p:cNvSpPr/>
          <p:nvPr/>
        </p:nvSpPr>
        <p:spPr>
          <a:xfrm rot="776737">
            <a:off x="4471656" y="3480622"/>
            <a:ext cx="1270440" cy="38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7533" y="3303720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171912" y="3673052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197078" y="3651852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6695473" y="3871959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40099" y="3709208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55073" y="4035392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8886730" y="3664552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144725" y="4048092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621809" y="3869135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6547689" y="4818227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725367" y="520379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5611" y="4545456"/>
            <a:ext cx="142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>
            <a:off x="6865834" y="3995006"/>
            <a:ext cx="1556460" cy="1039039"/>
          </a:xfrm>
          <a:custGeom>
            <a:avLst/>
            <a:gdLst>
              <a:gd name="connsiteX0" fmla="*/ 1098723 w 1556460"/>
              <a:gd name="connsiteY0" fmla="*/ 987811 h 1039039"/>
              <a:gd name="connsiteX1" fmla="*/ 1443279 w 1556460"/>
              <a:gd name="connsiteY1" fmla="*/ 1001064 h 1039039"/>
              <a:gd name="connsiteX2" fmla="*/ 1443279 w 1556460"/>
              <a:gd name="connsiteY2" fmla="*/ 563742 h 1039039"/>
              <a:gd name="connsiteX3" fmla="*/ 104809 w 1556460"/>
              <a:gd name="connsiteY3" fmla="*/ 232437 h 1039039"/>
              <a:gd name="connsiteX4" fmla="*/ 118062 w 1556460"/>
              <a:gd name="connsiteY4" fmla="*/ 20403 h 1039039"/>
              <a:gd name="connsiteX5" fmla="*/ 369853 w 1556460"/>
              <a:gd name="connsiteY5" fmla="*/ 20403 h 10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6460" h="1039039">
                <a:moveTo>
                  <a:pt x="1098723" y="987811"/>
                </a:moveTo>
                <a:cubicBezTo>
                  <a:pt x="1242288" y="1029776"/>
                  <a:pt x="1385853" y="1071742"/>
                  <a:pt x="1443279" y="1001064"/>
                </a:cubicBezTo>
                <a:cubicBezTo>
                  <a:pt x="1500705" y="930386"/>
                  <a:pt x="1666357" y="691846"/>
                  <a:pt x="1443279" y="563742"/>
                </a:cubicBezTo>
                <a:cubicBezTo>
                  <a:pt x="1220201" y="435637"/>
                  <a:pt x="325678" y="322993"/>
                  <a:pt x="104809" y="232437"/>
                </a:cubicBezTo>
                <a:cubicBezTo>
                  <a:pt x="-116061" y="141880"/>
                  <a:pt x="73888" y="55742"/>
                  <a:pt x="118062" y="20403"/>
                </a:cubicBezTo>
                <a:cubicBezTo>
                  <a:pt x="162236" y="-14936"/>
                  <a:pt x="266044" y="2733"/>
                  <a:pt x="369853" y="20403"/>
                </a:cubicBezTo>
              </a:path>
            </a:pathLst>
          </a:custGeom>
          <a:noFill/>
          <a:ln w="381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868400" y="3896140"/>
            <a:ext cx="983667" cy="1213190"/>
          </a:xfrm>
          <a:custGeom>
            <a:avLst/>
            <a:gdLst>
              <a:gd name="connsiteX0" fmla="*/ 890209 w 1007082"/>
              <a:gd name="connsiteY0" fmla="*/ 0 h 1251249"/>
              <a:gd name="connsiteX1" fmla="*/ 956470 w 1007082"/>
              <a:gd name="connsiteY1" fmla="*/ 26504 h 1251249"/>
              <a:gd name="connsiteX2" fmla="*/ 956470 w 1007082"/>
              <a:gd name="connsiteY2" fmla="*/ 26504 h 1251249"/>
              <a:gd name="connsiteX3" fmla="*/ 929965 w 1007082"/>
              <a:gd name="connsiteY3" fmla="*/ 238539 h 1251249"/>
              <a:gd name="connsiteX4" fmla="*/ 2313 w 1007082"/>
              <a:gd name="connsiteY4" fmla="*/ 1139687 h 1251249"/>
              <a:gd name="connsiteX5" fmla="*/ 717930 w 1007082"/>
              <a:gd name="connsiteY5" fmla="*/ 1205948 h 1251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7082" h="1251249">
                <a:moveTo>
                  <a:pt x="890209" y="0"/>
                </a:moveTo>
                <a:lnTo>
                  <a:pt x="956470" y="26504"/>
                </a:lnTo>
                <a:lnTo>
                  <a:pt x="956470" y="26504"/>
                </a:lnTo>
                <a:cubicBezTo>
                  <a:pt x="952052" y="61843"/>
                  <a:pt x="1088991" y="53009"/>
                  <a:pt x="929965" y="238539"/>
                </a:cubicBezTo>
                <a:cubicBezTo>
                  <a:pt x="770939" y="424070"/>
                  <a:pt x="37652" y="978452"/>
                  <a:pt x="2313" y="1139687"/>
                </a:cubicBezTo>
                <a:cubicBezTo>
                  <a:pt x="-33026" y="1300922"/>
                  <a:pt x="342452" y="1253435"/>
                  <a:pt x="717930" y="1205948"/>
                </a:cubicBezTo>
              </a:path>
            </a:pathLst>
          </a:custGeom>
          <a:noFill/>
          <a:ln w="381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49920" y="5531739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81041" y="4849379"/>
            <a:ext cx="7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38416" y="4137482"/>
            <a:ext cx="8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49" name="Cloud Callout 48"/>
          <p:cNvSpPr/>
          <p:nvPr/>
        </p:nvSpPr>
        <p:spPr>
          <a:xfrm rot="3836735">
            <a:off x="8779440" y="4466924"/>
            <a:ext cx="665526" cy="68410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971" y="5133167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67853"/>
              </p:ext>
            </p:extLst>
          </p:nvPr>
        </p:nvGraphicFramePr>
        <p:xfrm>
          <a:off x="470004" y="5543350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04126"/>
              </p:ext>
            </p:extLst>
          </p:nvPr>
        </p:nvGraphicFramePr>
        <p:xfrm>
          <a:off x="3093299" y="5496393"/>
          <a:ext cx="1402165" cy="3718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89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1053229" y="5674002"/>
            <a:ext cx="246968" cy="571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9537" y="5538655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268037" y="5889618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604248"/>
              </p:ext>
            </p:extLst>
          </p:nvPr>
        </p:nvGraphicFramePr>
        <p:xfrm>
          <a:off x="4816581" y="5480668"/>
          <a:ext cx="149561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5157211" y="5874562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4480223" y="5645472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97101"/>
              </p:ext>
            </p:extLst>
          </p:nvPr>
        </p:nvGraphicFramePr>
        <p:xfrm>
          <a:off x="1328905" y="5525052"/>
          <a:ext cx="142367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104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381680" y="5914190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2727514" y="5663548"/>
            <a:ext cx="348890" cy="1045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8265689" y="5190688"/>
            <a:ext cx="2404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new_node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next=head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50914" y="4201980"/>
            <a:ext cx="1767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head=new_node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5CC8E-2F7B-4D7A-A74A-AAEE0687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6697" y="6440665"/>
            <a:ext cx="4114800" cy="365125"/>
          </a:xfrm>
        </p:spPr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D8BAE-A975-4C2F-96F3-9DFE95DF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942" y="6401081"/>
            <a:ext cx="2743200" cy="365125"/>
          </a:xfrm>
        </p:spPr>
        <p:txBody>
          <a:bodyPr/>
          <a:lstStyle/>
          <a:p>
            <a:fld id="{11B1A458-33C9-4BF4-B91A-A10851AC5830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4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10964 -0.08981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2" y="-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-0.06341 0.10394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-0.05547 -0.26944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-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4" grpId="0" animBg="1"/>
      <p:bldP spid="15" grpId="0" animBg="1"/>
      <p:bldP spid="16" grpId="0"/>
      <p:bldP spid="19" grpId="0"/>
      <p:bldP spid="21" grpId="0" animBg="1"/>
      <p:bldP spid="22" grpId="0"/>
      <p:bldP spid="22" grpId="1"/>
      <p:bldP spid="23" grpId="0"/>
      <p:bldP spid="24" grpId="0"/>
      <p:bldP spid="24" grpId="1"/>
      <p:bldP spid="26" grpId="0" animBg="1"/>
      <p:bldP spid="27" grpId="0"/>
      <p:bldP spid="33" grpId="0"/>
      <p:bldP spid="33" grpId="1"/>
      <p:bldP spid="34" grpId="0"/>
      <p:bldP spid="38" grpId="0"/>
      <p:bldP spid="41" grpId="0"/>
      <p:bldP spid="42" grpId="0"/>
      <p:bldP spid="43" grpId="0" animBg="1"/>
      <p:bldP spid="44" grpId="0" animBg="1"/>
      <p:bldP spid="45" grpId="0"/>
      <p:bldP spid="45" grpId="1"/>
      <p:bldP spid="46" grpId="0"/>
      <p:bldP spid="46" grpId="1"/>
      <p:bldP spid="47" grpId="0"/>
      <p:bldP spid="47" grpId="1"/>
      <p:bldP spid="49" grpId="0" animBg="1"/>
      <p:bldP spid="51" grpId="0"/>
      <p:bldP spid="55" grpId="0"/>
      <p:bldP spid="56" grpId="0"/>
      <p:bldP spid="58" grpId="0"/>
      <p:bldP spid="74" grpId="0"/>
      <p:bldP spid="76" grpId="0"/>
      <p:bldP spid="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6B49-AE71-4340-A6AC-87C599A8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9052"/>
            <a:ext cx="10515600" cy="651912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Insert_Begin (Logic) in SLL</a:t>
            </a: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9AC89-E452-418B-BADE-C0140691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07665-5C97-44D5-8D9E-93B0F7D0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23</a:t>
            </a:fld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BE400-2B08-4965-9163-CECD086CBE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974783"/>
            <a:ext cx="10515600" cy="5564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Insert_Begin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(ele, head) // ele is the element to add and head is the LL header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node creation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 *new_node, *t;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new_node=(struct Node *) malloc(sizeof(struct Node ));  </a:t>
            </a:r>
          </a:p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NULL)  then, print (“NO memory”) exit(0);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//new node assignment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=ele; 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new_nodenext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=NULL;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check if list is empty then make new_node as first node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 head==NULL)	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head=new_node;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	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if list is not empty, then update the new_node next and update head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new_nodenext=head;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head=new_node;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66B68-9186-45DB-8B46-76240BB94760}"/>
              </a:ext>
            </a:extLst>
          </p:cNvPr>
          <p:cNvSpPr txBox="1"/>
          <p:nvPr/>
        </p:nvSpPr>
        <p:spPr>
          <a:xfrm>
            <a:off x="6929533" y="1755098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35F0D-AFA2-40C9-AC6B-FFDF1CA6C073}"/>
              </a:ext>
            </a:extLst>
          </p:cNvPr>
          <p:cNvSpPr txBox="1"/>
          <p:nvPr/>
        </p:nvSpPr>
        <p:spPr>
          <a:xfrm>
            <a:off x="6929532" y="2915205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10AB4-DE52-4B49-BF3B-7B8FDC195884}"/>
              </a:ext>
            </a:extLst>
          </p:cNvPr>
          <p:cNvSpPr txBox="1"/>
          <p:nvPr/>
        </p:nvSpPr>
        <p:spPr>
          <a:xfrm>
            <a:off x="6929532" y="4175790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CF03C-8BAC-4195-8254-E38BC4FCF77C}"/>
              </a:ext>
            </a:extLst>
          </p:cNvPr>
          <p:cNvSpPr txBox="1"/>
          <p:nvPr/>
        </p:nvSpPr>
        <p:spPr>
          <a:xfrm>
            <a:off x="4351174" y="551551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6B3F1-7E31-4F9A-9752-1C0377FF1063}"/>
              </a:ext>
            </a:extLst>
          </p:cNvPr>
          <p:cNvSpPr txBox="1"/>
          <p:nvPr/>
        </p:nvSpPr>
        <p:spPr>
          <a:xfrm>
            <a:off x="5784980" y="5797432"/>
            <a:ext cx="473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Ɵ(1) + Ɵ(1) + Ɵ(1) +  Ɵ(1)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= Ɵ(1) </a:t>
            </a:r>
          </a:p>
        </p:txBody>
      </p:sp>
    </p:spTree>
    <p:extLst>
      <p:ext uri="{BB962C8B-B14F-4D97-AF65-F5344CB8AC3E}">
        <p14:creationId xmlns:p14="http://schemas.microsoft.com/office/powerpoint/2010/main" val="128930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241" y="119270"/>
            <a:ext cx="5854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after a given node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(After ele)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18" y="735555"/>
            <a:ext cx="485436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 </a:t>
            </a:r>
            <a:r>
              <a:rPr lang="en-US" sz="16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given value and </a:t>
            </a:r>
            <a:r>
              <a:rPr lang="en-US" sz="16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next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print </a:t>
            </a:r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“Insertion is not possible”, return;</a:t>
            </a:r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(move to the desired node) define a node pointer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moving the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 its next node until it reaches to the desired node in the list (until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data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not equal to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and temp != 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6 -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If(temp != NULL)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 </a:t>
            </a:r>
            <a:r>
              <a:rPr lang="en-US" sz="16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next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→next;</a:t>
            </a:r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→next=</a:t>
            </a:r>
            <a:r>
              <a:rPr lang="en-US" sz="16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Step 7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if(temp == NULL)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doesn’t math with any node, then display error message “element not found”.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975531" y="272771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53209" y="658340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13453" y="0"/>
            <a:ext cx="68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11" name="Right Arrow 10"/>
          <p:cNvSpPr/>
          <p:nvPr/>
        </p:nvSpPr>
        <p:spPr>
          <a:xfrm rot="19970993">
            <a:off x="6134542" y="915939"/>
            <a:ext cx="868019" cy="284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step1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35588" y="1027672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89967" y="1397004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 rot="20574568">
            <a:off x="6300145" y="1434346"/>
            <a:ext cx="868019" cy="338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448404" y="2011378"/>
            <a:ext cx="1857190" cy="325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step3</a:t>
            </a:r>
          </a:p>
        </p:txBody>
      </p:sp>
      <p:sp>
        <p:nvSpPr>
          <p:cNvPr id="26" name="Right Arrow 25"/>
          <p:cNvSpPr/>
          <p:nvPr/>
        </p:nvSpPr>
        <p:spPr>
          <a:xfrm rot="776737">
            <a:off x="5142559" y="3080131"/>
            <a:ext cx="1225062" cy="147541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7533" y="3303720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171912" y="3673052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197078" y="3651852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6695473" y="3871959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40099" y="3709208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55073" y="4035392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343166"/>
              </p:ext>
            </p:extLst>
          </p:nvPr>
        </p:nvGraphicFramePr>
        <p:xfrm>
          <a:off x="8886730" y="3664552"/>
          <a:ext cx="13589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144725" y="4048092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621809" y="3869135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 flipH="1">
            <a:off x="9769114" y="3950405"/>
            <a:ext cx="613514" cy="957471"/>
          </a:xfrm>
          <a:custGeom>
            <a:avLst/>
            <a:gdLst>
              <a:gd name="connsiteX0" fmla="*/ 1098723 w 1556460"/>
              <a:gd name="connsiteY0" fmla="*/ 987811 h 1039039"/>
              <a:gd name="connsiteX1" fmla="*/ 1443279 w 1556460"/>
              <a:gd name="connsiteY1" fmla="*/ 1001064 h 1039039"/>
              <a:gd name="connsiteX2" fmla="*/ 1443279 w 1556460"/>
              <a:gd name="connsiteY2" fmla="*/ 563742 h 1039039"/>
              <a:gd name="connsiteX3" fmla="*/ 104809 w 1556460"/>
              <a:gd name="connsiteY3" fmla="*/ 232437 h 1039039"/>
              <a:gd name="connsiteX4" fmla="*/ 118062 w 1556460"/>
              <a:gd name="connsiteY4" fmla="*/ 20403 h 1039039"/>
              <a:gd name="connsiteX5" fmla="*/ 369853 w 1556460"/>
              <a:gd name="connsiteY5" fmla="*/ 20403 h 10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6460" h="1039039">
                <a:moveTo>
                  <a:pt x="1098723" y="987811"/>
                </a:moveTo>
                <a:cubicBezTo>
                  <a:pt x="1242288" y="1029776"/>
                  <a:pt x="1385853" y="1071742"/>
                  <a:pt x="1443279" y="1001064"/>
                </a:cubicBezTo>
                <a:cubicBezTo>
                  <a:pt x="1500705" y="930386"/>
                  <a:pt x="1666357" y="691846"/>
                  <a:pt x="1443279" y="563742"/>
                </a:cubicBezTo>
                <a:cubicBezTo>
                  <a:pt x="1220201" y="435637"/>
                  <a:pt x="325678" y="322993"/>
                  <a:pt x="104809" y="232437"/>
                </a:cubicBezTo>
                <a:cubicBezTo>
                  <a:pt x="-116061" y="141880"/>
                  <a:pt x="73888" y="55742"/>
                  <a:pt x="118062" y="20403"/>
                </a:cubicBezTo>
                <a:cubicBezTo>
                  <a:pt x="162236" y="-14936"/>
                  <a:pt x="266044" y="2733"/>
                  <a:pt x="369853" y="20403"/>
                </a:cubicBezTo>
              </a:path>
            </a:pathLst>
          </a:custGeom>
          <a:noFill/>
          <a:ln w="38100">
            <a:headEnd type="triangle" w="lg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 flipH="1">
            <a:off x="11371443" y="4068737"/>
            <a:ext cx="355986" cy="879242"/>
          </a:xfrm>
          <a:custGeom>
            <a:avLst/>
            <a:gdLst>
              <a:gd name="connsiteX0" fmla="*/ 890209 w 1007082"/>
              <a:gd name="connsiteY0" fmla="*/ 0 h 1251249"/>
              <a:gd name="connsiteX1" fmla="*/ 956470 w 1007082"/>
              <a:gd name="connsiteY1" fmla="*/ 26504 h 1251249"/>
              <a:gd name="connsiteX2" fmla="*/ 956470 w 1007082"/>
              <a:gd name="connsiteY2" fmla="*/ 26504 h 1251249"/>
              <a:gd name="connsiteX3" fmla="*/ 929965 w 1007082"/>
              <a:gd name="connsiteY3" fmla="*/ 238539 h 1251249"/>
              <a:gd name="connsiteX4" fmla="*/ 2313 w 1007082"/>
              <a:gd name="connsiteY4" fmla="*/ 1139687 h 1251249"/>
              <a:gd name="connsiteX5" fmla="*/ 717930 w 1007082"/>
              <a:gd name="connsiteY5" fmla="*/ 1205948 h 1251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7082" h="1251249">
                <a:moveTo>
                  <a:pt x="890209" y="0"/>
                </a:moveTo>
                <a:lnTo>
                  <a:pt x="956470" y="26504"/>
                </a:lnTo>
                <a:lnTo>
                  <a:pt x="956470" y="26504"/>
                </a:lnTo>
                <a:cubicBezTo>
                  <a:pt x="952052" y="61843"/>
                  <a:pt x="1088991" y="53009"/>
                  <a:pt x="929965" y="238539"/>
                </a:cubicBezTo>
                <a:cubicBezTo>
                  <a:pt x="770939" y="424070"/>
                  <a:pt x="37652" y="978452"/>
                  <a:pt x="2313" y="1139687"/>
                </a:cubicBezTo>
                <a:cubicBezTo>
                  <a:pt x="-33026" y="1300922"/>
                  <a:pt x="342452" y="1253435"/>
                  <a:pt x="717930" y="1205948"/>
                </a:cubicBezTo>
              </a:path>
            </a:pathLst>
          </a:custGeom>
          <a:noFill/>
          <a:ln w="38100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1447480" y="4181030"/>
            <a:ext cx="85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30896" y="3688705"/>
            <a:ext cx="8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x4000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83365" y="4627094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90323"/>
              </p:ext>
            </p:extLst>
          </p:nvPr>
        </p:nvGraphicFramePr>
        <p:xfrm>
          <a:off x="5349651" y="5000994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7572322" y="6087479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Straight Arrow Connector 53"/>
          <p:cNvCxnSpPr>
            <a:cxnSpLocks/>
            <a:stCxn id="52" idx="2"/>
          </p:cNvCxnSpPr>
          <p:nvPr/>
        </p:nvCxnSpPr>
        <p:spPr>
          <a:xfrm>
            <a:off x="5640261" y="5371834"/>
            <a:ext cx="227359" cy="2687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78490" y="5028712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830317" y="6471019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0805835" y="6099321"/>
          <a:ext cx="1287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1063829" y="648286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x4000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8874221" y="6304762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051807"/>
              </p:ext>
            </p:extLst>
          </p:nvPr>
        </p:nvGraphicFramePr>
        <p:xfrm>
          <a:off x="5246639" y="5649885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5582580" y="6013284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75" name="Straight Arrow Connector 74"/>
          <p:cNvCxnSpPr>
            <a:cxnSpLocks/>
            <a:stCxn id="73" idx="3"/>
            <a:endCxn id="53" idx="1"/>
          </p:cNvCxnSpPr>
          <p:nvPr/>
        </p:nvCxnSpPr>
        <p:spPr>
          <a:xfrm>
            <a:off x="6670310" y="5835305"/>
            <a:ext cx="902012" cy="43759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10532860" y="3673052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789555" y="399806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x4000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10225170" y="3866311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Up Arrow 1"/>
          <p:cNvSpPr/>
          <p:nvPr/>
        </p:nvSpPr>
        <p:spPr>
          <a:xfrm>
            <a:off x="7198798" y="4217369"/>
            <a:ext cx="256275" cy="297156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99463" y="4420419"/>
            <a:ext cx="7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6" name="Curved Up Arrow 5"/>
          <p:cNvSpPr/>
          <p:nvPr/>
        </p:nvSpPr>
        <p:spPr>
          <a:xfrm>
            <a:off x="8486361" y="4056592"/>
            <a:ext cx="658364" cy="3385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9995546" y="4722456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10173224" y="5108025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98640" y="4416408"/>
            <a:ext cx="68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728898" y="4747300"/>
            <a:ext cx="74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245705" y="5424328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9190177" y="6101356"/>
          <a:ext cx="1287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x4000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9448171" y="6484896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10423598" y="6318405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852D651-4587-477E-8961-080B3894A4D3}"/>
              </a:ext>
            </a:extLst>
          </p:cNvPr>
          <p:cNvSpPr txBox="1"/>
          <p:nvPr/>
        </p:nvSpPr>
        <p:spPr>
          <a:xfrm>
            <a:off x="7402498" y="4802451"/>
            <a:ext cx="157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after 30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00D2C-D9A8-4028-8448-BF2E08D54424}"/>
              </a:ext>
            </a:extLst>
          </p:cNvPr>
          <p:cNvSpPr txBox="1"/>
          <p:nvPr/>
        </p:nvSpPr>
        <p:spPr>
          <a:xfrm>
            <a:off x="7561647" y="2076209"/>
            <a:ext cx="282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is not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917A8-6903-4A49-AA25-B9E56FE3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Dr </a:t>
            </a:r>
            <a:r>
              <a:rPr lang="en-IN" dirty="0" err="1"/>
              <a:t>Somaraju</a:t>
            </a:r>
            <a:r>
              <a:rPr lang="en-IN" dirty="0"/>
              <a:t> </a:t>
            </a:r>
            <a:r>
              <a:rPr lang="en-IN" dirty="0" err="1"/>
              <a:t>Suvvari</a:t>
            </a:r>
            <a:r>
              <a:rPr lang="en-IN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5FAEDF1-16BA-4029-BDFE-025FC612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1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0.16042 0.0171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85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0.14948 0.01551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-0.06432 0.08496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6" y="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0638 -0.2541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4" grpId="0" animBg="1"/>
      <p:bldP spid="15" grpId="0" animBg="1"/>
      <p:bldP spid="26" grpId="0" animBg="1"/>
      <p:bldP spid="27" grpId="0"/>
      <p:bldP spid="33" grpId="0"/>
      <p:bldP spid="34" grpId="0"/>
      <p:bldP spid="38" grpId="0"/>
      <p:bldP spid="43" grpId="0" animBg="1"/>
      <p:bldP spid="44" grpId="0" animBg="1"/>
      <p:bldP spid="45" grpId="0"/>
      <p:bldP spid="45" grpId="1"/>
      <p:bldP spid="47" grpId="0"/>
      <p:bldP spid="47" grpId="1"/>
      <p:bldP spid="51" grpId="0"/>
      <p:bldP spid="55" grpId="0"/>
      <p:bldP spid="56" grpId="0"/>
      <p:bldP spid="58" grpId="0"/>
      <p:bldP spid="74" grpId="0"/>
      <p:bldP spid="61" grpId="0"/>
      <p:bldP spid="2" grpId="0" animBg="1"/>
      <p:bldP spid="2" grpId="1" animBg="1"/>
      <p:bldP spid="3" grpId="0"/>
      <p:bldP spid="3" grpId="1"/>
      <p:bldP spid="6" grpId="0" animBg="1"/>
      <p:bldP spid="66" grpId="0"/>
      <p:bldP spid="67" grpId="0"/>
      <p:bldP spid="68" grpId="0"/>
      <p:bldP spid="68" grpId="1" build="allAtOnce"/>
      <p:bldP spid="69" grpId="0"/>
      <p:bldP spid="69" grpId="1"/>
      <p:bldP spid="71" grpId="0"/>
      <p:bldP spid="32" grpId="0"/>
      <p:bldP spid="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F92C25-755A-432F-882F-8FB8FE2F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299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after a specific data element (Logic)</a:t>
            </a:r>
            <a:endParaRPr lang="en-IN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963083-27AB-45FD-AC1E-0649C5624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6655" y="895739"/>
            <a:ext cx="5778230" cy="52812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Insert(</a:t>
            </a:r>
            <a:r>
              <a:rPr lang="en-US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aele, head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ele-to insert, aele-after element, head is the LL header</a:t>
            </a:r>
          </a:p>
          <a:p>
            <a:pPr>
              <a:lnSpc>
                <a:spcPct val="100000"/>
              </a:lnSpc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//create a new node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 *new_node, *t;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new_node=(struct Node *) malloc(sizeof(struct Node ));</a:t>
            </a:r>
          </a:p>
          <a:p>
            <a:pPr>
              <a:lnSpc>
                <a:spcPct val="100000"/>
              </a:lnSpc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NULL)  then, print (“NO memory”) exit(0);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// Assign data to new_node and update the address pointer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data=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new_nodenext=NULL;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if list is empty, assign new_node address in head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 head==NULL)	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print(“ Insertion not possible”);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A26135-D708-41A8-B6E5-E8592F4B6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3387" y="895739"/>
            <a:ext cx="5543145" cy="52812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if  list is not empty, then mover the desired location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		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temp=head;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while(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!=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aele &amp;&amp; temp!= 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tempnext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If(temp != NULL)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//changing new_node next value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newnext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tempnext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         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// changing temp-&gt;next to new_node</a:t>
            </a:r>
          </a:p>
          <a:p>
            <a:pPr lvl="2">
              <a:lnSpc>
                <a:spcPct val="10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tempnext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=new_node;	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print(“Element Not Found”);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9C5BD-D8FE-455C-A823-828B65E7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9DF1A-A48B-4F3B-A1FA-4F823DDE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25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92C88-A117-4520-B7CF-EDC589CA98BF}"/>
              </a:ext>
            </a:extLst>
          </p:cNvPr>
          <p:cNvSpPr txBox="1"/>
          <p:nvPr/>
        </p:nvSpPr>
        <p:spPr>
          <a:xfrm>
            <a:off x="7071050" y="4964998"/>
            <a:ext cx="482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+ Ɵ (n)   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(n)</a:t>
            </a:r>
          </a:p>
        </p:txBody>
      </p:sp>
    </p:spTree>
    <p:extLst>
      <p:ext uri="{BB962C8B-B14F-4D97-AF65-F5344CB8AC3E}">
        <p14:creationId xmlns:p14="http://schemas.microsoft.com/office/powerpoint/2010/main" val="378990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48007"/>
            <a:ext cx="11172866" cy="4228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Display/Traversing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409" y="836835"/>
            <a:ext cx="5614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process of visiting each node and displaying the data in 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6084" y="643923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54250" y="1013255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35633" y="988884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902342" y="1181934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8650" y="104941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93628" y="1372424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437532" y="1206167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375528" y="1000726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37518" y="137156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634483" y="1171480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34222"/>
              </p:ext>
            </p:extLst>
          </p:nvPr>
        </p:nvGraphicFramePr>
        <p:xfrm>
          <a:off x="10753488" y="1002761"/>
          <a:ext cx="1287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011482" y="138630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084" y="183806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is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display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'List is Empty!!!'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is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define a Node pointer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'temp'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displaying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data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until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reaches to the last node.</a:t>
            </a:r>
          </a:p>
        </p:txBody>
      </p:sp>
      <p:sp>
        <p:nvSpPr>
          <p:cNvPr id="21" name="Up Arrow 20"/>
          <p:cNvSpPr/>
          <p:nvPr/>
        </p:nvSpPr>
        <p:spPr>
          <a:xfrm>
            <a:off x="7547212" y="1728885"/>
            <a:ext cx="190306" cy="3865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261836" y="2027906"/>
            <a:ext cx="95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61664" y="1869899"/>
            <a:ext cx="298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elements are:   20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76077" y="2452673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334243" y="2822005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9215626" y="2797634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6982335" y="2990684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98643" y="285816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473621" y="3181174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0517525" y="3014917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7455521" y="2809476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817511" y="318031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714476" y="2980230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8969"/>
              </p:ext>
            </p:extLst>
          </p:nvPr>
        </p:nvGraphicFramePr>
        <p:xfrm>
          <a:off x="10833481" y="2811511"/>
          <a:ext cx="1287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1091475" y="319505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36" name="Up Arrow 35"/>
          <p:cNvSpPr/>
          <p:nvPr/>
        </p:nvSpPr>
        <p:spPr>
          <a:xfrm>
            <a:off x="9522887" y="3450940"/>
            <a:ext cx="190306" cy="3865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237511" y="3749961"/>
            <a:ext cx="95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47103" y="4152330"/>
            <a:ext cx="258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elements are: 20, 30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24852" y="4526746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083018" y="4896078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8964401" y="4871707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 flipV="1">
            <a:off x="6731110" y="5064757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47418" y="4932234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2396" y="525524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0266300" y="5088990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204296" y="4883549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566286" y="5254389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463251" y="5054303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532822"/>
              </p:ext>
            </p:extLst>
          </p:nvPr>
        </p:nvGraphicFramePr>
        <p:xfrm>
          <a:off x="10582256" y="4885584"/>
          <a:ext cx="1287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0840250" y="5269124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52" name="Up Arrow 51"/>
          <p:cNvSpPr/>
          <p:nvPr/>
        </p:nvSpPr>
        <p:spPr>
          <a:xfrm>
            <a:off x="10649944" y="5387261"/>
            <a:ext cx="190306" cy="3865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364568" y="5686282"/>
            <a:ext cx="95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98358" y="6083424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elements are: 20, 30, 10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5691FF-6170-4546-8687-57B9F942E6F6}"/>
              </a:ext>
            </a:extLst>
          </p:cNvPr>
          <p:cNvSpPr txBox="1"/>
          <p:nvPr/>
        </p:nvSpPr>
        <p:spPr>
          <a:xfrm>
            <a:off x="566057" y="5773777"/>
            <a:ext cx="482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+ Ɵ (n)   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(n)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259C2-BF96-4991-A267-A594DAC5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227FBEE-7ECD-49C8-9F9C-E27EF28D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04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5" grpId="0"/>
      <p:bldP spid="18" grpId="0"/>
      <p:bldP spid="21" grpId="0" animBg="1"/>
      <p:bldP spid="22" grpId="0"/>
      <p:bldP spid="23" grpId="0"/>
      <p:bldP spid="24" grpId="0"/>
      <p:bldP spid="28" grpId="0"/>
      <p:bldP spid="29" grpId="0"/>
      <p:bldP spid="32" grpId="0"/>
      <p:bldP spid="35" grpId="0"/>
      <p:bldP spid="36" grpId="0" animBg="1"/>
      <p:bldP spid="37" grpId="0"/>
      <p:bldP spid="38" grpId="0"/>
      <p:bldP spid="40" grpId="0"/>
      <p:bldP spid="44" grpId="0"/>
      <p:bldP spid="45" grpId="0"/>
      <p:bldP spid="48" grpId="0"/>
      <p:bldP spid="51" grpId="0"/>
      <p:bldP spid="52" grpId="0" animBg="1"/>
      <p:bldP spid="53" grpId="0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6B49-AE71-4340-A6AC-87C599A8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9052"/>
            <a:ext cx="10515600" cy="651912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Displaying (Logic) in SLL</a:t>
            </a: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9AC89-E452-418B-BADE-C0140691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07665-5C97-44D5-8D9E-93B0F7D0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27</a:t>
            </a:fld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BE400-2B08-4965-9163-CECD086CBE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974783"/>
            <a:ext cx="10515600" cy="5041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Display(head) //  head is the LL header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//create temp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  *temp = head;</a:t>
            </a:r>
          </a:p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check if list is empty then print empty message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 temp ==NULL)	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 List is Empty !!!!”);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	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print the data in all the nodes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while(temp != NULL)</a:t>
            </a:r>
          </a:p>
          <a:p>
            <a:pPr lvl="2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(“%d “,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tempdata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);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tempnext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  <a:p>
            <a:pPr lvl="2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66B68-9186-45DB-8B46-76240BB94760}"/>
              </a:ext>
            </a:extLst>
          </p:cNvPr>
          <p:cNvSpPr txBox="1"/>
          <p:nvPr/>
        </p:nvSpPr>
        <p:spPr>
          <a:xfrm>
            <a:off x="6929533" y="1755098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35F0D-AFA2-40C9-AC6B-FFDF1CA6C073}"/>
              </a:ext>
            </a:extLst>
          </p:cNvPr>
          <p:cNvSpPr txBox="1"/>
          <p:nvPr/>
        </p:nvSpPr>
        <p:spPr>
          <a:xfrm>
            <a:off x="6929532" y="2915205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10AB4-DE52-4B49-BF3B-7B8FDC195884}"/>
              </a:ext>
            </a:extLst>
          </p:cNvPr>
          <p:cNvSpPr txBox="1"/>
          <p:nvPr/>
        </p:nvSpPr>
        <p:spPr>
          <a:xfrm>
            <a:off x="6929532" y="4175790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6B3F1-7E31-4F9A-9752-1C0377FF1063}"/>
              </a:ext>
            </a:extLst>
          </p:cNvPr>
          <p:cNvSpPr txBox="1"/>
          <p:nvPr/>
        </p:nvSpPr>
        <p:spPr>
          <a:xfrm>
            <a:off x="4561112" y="5039644"/>
            <a:ext cx="473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Ɵ(1) + Ɵ(1) + Ɵ(n)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= Ɵ(n) </a:t>
            </a:r>
          </a:p>
        </p:txBody>
      </p:sp>
    </p:spTree>
    <p:extLst>
      <p:ext uri="{BB962C8B-B14F-4D97-AF65-F5344CB8AC3E}">
        <p14:creationId xmlns:p14="http://schemas.microsoft.com/office/powerpoint/2010/main" val="88762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/>
      <p:bldP spid="8" grpId="0"/>
      <p:bldP spid="9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48007"/>
            <a:ext cx="11172866" cy="4228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409" y="836835"/>
            <a:ext cx="5614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process of searching for an element in the list.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6084" y="643923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54250" y="1013255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35633" y="988884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902342" y="1181934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8650" y="104941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93628" y="1372424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437532" y="1206167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375528" y="1000726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37518" y="137156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634483" y="1171480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68738"/>
              </p:ext>
            </p:extLst>
          </p:nvPr>
        </p:nvGraphicFramePr>
        <p:xfrm>
          <a:off x="10753488" y="1002761"/>
          <a:ext cx="1287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011482" y="138630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084" y="183806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display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'List is Empty!!!'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define a Node pointer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'temp'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traversing to each node and compare the data element in each node with ele, if match display “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Found”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terminate the function.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not terminated the function in step4, display 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“Element not Found”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terminate the function.</a:t>
            </a:r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Up Arrow 20"/>
          <p:cNvSpPr/>
          <p:nvPr/>
        </p:nvSpPr>
        <p:spPr>
          <a:xfrm>
            <a:off x="7547212" y="1728885"/>
            <a:ext cx="190306" cy="3865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261836" y="2027906"/>
            <a:ext cx="95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61664" y="1869899"/>
            <a:ext cx="298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20 and 30 did not match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76077" y="2452673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334243" y="2822005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9215626" y="2797634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6982335" y="2990684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98643" y="285816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473621" y="3181174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0517525" y="3014917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7455521" y="2809476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817511" y="318031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714476" y="2980230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035799"/>
              </p:ext>
            </p:extLst>
          </p:nvPr>
        </p:nvGraphicFramePr>
        <p:xfrm>
          <a:off x="10833481" y="2811511"/>
          <a:ext cx="1287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1091475" y="319505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36" name="Up Arrow 35"/>
          <p:cNvSpPr/>
          <p:nvPr/>
        </p:nvSpPr>
        <p:spPr>
          <a:xfrm>
            <a:off x="9522887" y="3450940"/>
            <a:ext cx="190306" cy="3865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237511" y="3749961"/>
            <a:ext cx="95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47103" y="4152330"/>
            <a:ext cx="2581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and 30 are matched</a:t>
            </a:r>
          </a:p>
          <a:p>
            <a:endParaRPr lang="en-US" dirty="0"/>
          </a:p>
          <a:p>
            <a:r>
              <a:rPr lang="en-US" dirty="0"/>
              <a:t>“ Element Found”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5691FF-6170-4546-8687-57B9F942E6F6}"/>
              </a:ext>
            </a:extLst>
          </p:cNvPr>
          <p:cNvSpPr txBox="1"/>
          <p:nvPr/>
        </p:nvSpPr>
        <p:spPr>
          <a:xfrm>
            <a:off x="6239576" y="5273209"/>
            <a:ext cx="586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+ Ɵ (n) + Ɵ (1)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(n)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E86BF8-383C-4C4C-89AF-4EF7ECE54E88}"/>
              </a:ext>
            </a:extLst>
          </p:cNvPr>
          <p:cNvSpPr txBox="1"/>
          <p:nvPr/>
        </p:nvSpPr>
        <p:spPr>
          <a:xfrm>
            <a:off x="175467" y="130713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(head, 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831CB3-40B9-4AFA-A854-2E7C4A1D0CE0}"/>
              </a:ext>
            </a:extLst>
          </p:cNvPr>
          <p:cNvSpPr txBox="1"/>
          <p:nvPr/>
        </p:nvSpPr>
        <p:spPr>
          <a:xfrm>
            <a:off x="7818577" y="378342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for 30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84111-1F25-4F9A-A618-DE3C075C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B08FC88-E5A7-49E0-AC26-963FE3E6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7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5" grpId="0"/>
      <p:bldP spid="18" grpId="0"/>
      <p:bldP spid="21" grpId="0" animBg="1"/>
      <p:bldP spid="22" grpId="0"/>
      <p:bldP spid="23" grpId="0"/>
      <p:bldP spid="24" grpId="0"/>
      <p:bldP spid="28" grpId="0"/>
      <p:bldP spid="29" grpId="0"/>
      <p:bldP spid="32" grpId="0"/>
      <p:bldP spid="35" grpId="0"/>
      <p:bldP spid="36" grpId="0" animBg="1"/>
      <p:bldP spid="37" grpId="0"/>
      <p:bldP spid="38" grpId="0"/>
      <p:bldP spid="55" grpId="0"/>
      <p:bldP spid="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839" y="114691"/>
            <a:ext cx="4861249" cy="628639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(From the beginning)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866" y="743330"/>
            <a:ext cx="5227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 an element from a list of elements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5804" y="314371"/>
            <a:ext cx="4597020" cy="120032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from the beginning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 from the end of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specific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after a specific element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299011" y="613857"/>
            <a:ext cx="968992" cy="286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4518" y="373998"/>
            <a:ext cx="13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ways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866" y="1238629"/>
            <a:ext cx="594609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display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'List is Empty!!! Deletion is not possible'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define a Node pointer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'temp'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with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 having only one node (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there is only one node then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delete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(Setting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list conditions)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more than one node then set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delete 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5588" y="1903599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489967" y="2272931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515133" y="2251731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8013528" y="2471838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58154" y="230908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73128" y="263527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18" name="Up Arrow 17"/>
          <p:cNvSpPr/>
          <p:nvPr/>
        </p:nvSpPr>
        <p:spPr>
          <a:xfrm>
            <a:off x="8504003" y="2782753"/>
            <a:ext cx="269125" cy="38352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325544" y="3097250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10286" y="1903599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832852" y="2309087"/>
            <a:ext cx="73453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NULL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10222173" y="2309087"/>
            <a:ext cx="530362" cy="32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795053" y="3686463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048844" y="4019639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9930227" y="3995268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V="1">
            <a:off x="7696936" y="4188318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13244" y="4055795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170122" y="4007110"/>
          <a:ext cx="142367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V="1">
            <a:off x="9429077" y="4177864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58664" y="4360883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053770" y="4394349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  <a:endParaRPr lang="en-US" dirty="0"/>
          </a:p>
        </p:txBody>
      </p:sp>
      <p:sp>
        <p:nvSpPr>
          <p:cNvPr id="32" name="Up Arrow 31"/>
          <p:cNvSpPr/>
          <p:nvPr/>
        </p:nvSpPr>
        <p:spPr>
          <a:xfrm>
            <a:off x="8437831" y="4709076"/>
            <a:ext cx="269125" cy="38352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259372" y="5023573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4" name="Freeform 33"/>
          <p:cNvSpPr/>
          <p:nvPr/>
        </p:nvSpPr>
        <p:spPr>
          <a:xfrm>
            <a:off x="7435587" y="3596413"/>
            <a:ext cx="2677403" cy="1036407"/>
          </a:xfrm>
          <a:custGeom>
            <a:avLst/>
            <a:gdLst>
              <a:gd name="connsiteX0" fmla="*/ 2757884 w 2757884"/>
              <a:gd name="connsiteY0" fmla="*/ 873070 h 961186"/>
              <a:gd name="connsiteX1" fmla="*/ 2525872 w 2757884"/>
              <a:gd name="connsiteY1" fmla="*/ 886718 h 961186"/>
              <a:gd name="connsiteX2" fmla="*/ 2416690 w 2757884"/>
              <a:gd name="connsiteY2" fmla="*/ 67853 h 961186"/>
              <a:gd name="connsiteX3" fmla="*/ 273992 w 2757884"/>
              <a:gd name="connsiteY3" fmla="*/ 81500 h 961186"/>
              <a:gd name="connsiteX4" fmla="*/ 96571 w 2757884"/>
              <a:gd name="connsiteY4" fmla="*/ 368103 h 961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7884" h="961186">
                <a:moveTo>
                  <a:pt x="2757884" y="873070"/>
                </a:moveTo>
                <a:cubicBezTo>
                  <a:pt x="2670311" y="946995"/>
                  <a:pt x="2582738" y="1020921"/>
                  <a:pt x="2525872" y="886718"/>
                </a:cubicBezTo>
                <a:cubicBezTo>
                  <a:pt x="2469006" y="752515"/>
                  <a:pt x="2792003" y="202056"/>
                  <a:pt x="2416690" y="67853"/>
                </a:cubicBezTo>
                <a:cubicBezTo>
                  <a:pt x="2041377" y="-66350"/>
                  <a:pt x="660678" y="31458"/>
                  <a:pt x="273992" y="81500"/>
                </a:cubicBezTo>
                <a:cubicBezTo>
                  <a:pt x="-112694" y="131542"/>
                  <a:pt x="-8062" y="249822"/>
                  <a:pt x="96571" y="36810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189725" y="5650401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6443516" y="5983577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7691033" y="5973570"/>
          <a:ext cx="14021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V="1">
            <a:off x="7091608" y="6152256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07916" y="6019733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25421" y="635828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  <a:endParaRPr lang="en-US" dirty="0"/>
          </a:p>
        </p:txBody>
      </p:sp>
      <p:sp>
        <p:nvSpPr>
          <p:cNvPr id="46" name="Right Arrow 45"/>
          <p:cNvSpPr/>
          <p:nvPr/>
        </p:nvSpPr>
        <p:spPr>
          <a:xfrm rot="19303341">
            <a:off x="6143718" y="2855774"/>
            <a:ext cx="1380377" cy="340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Step3,4,5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6132964" y="4034797"/>
            <a:ext cx="860212" cy="326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6</a:t>
            </a:r>
          </a:p>
        </p:txBody>
      </p:sp>
      <p:sp>
        <p:nvSpPr>
          <p:cNvPr id="48" name="Down Arrow 47"/>
          <p:cNvSpPr/>
          <p:nvPr/>
        </p:nvSpPr>
        <p:spPr>
          <a:xfrm>
            <a:off x="7268003" y="5219114"/>
            <a:ext cx="213247" cy="431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7924973" y="3788818"/>
            <a:ext cx="1815989" cy="912568"/>
          </a:xfrm>
          <a:custGeom>
            <a:avLst/>
            <a:gdLst>
              <a:gd name="connsiteX0" fmla="*/ 1231727 w 1815989"/>
              <a:gd name="connsiteY0" fmla="*/ 872082 h 912568"/>
              <a:gd name="connsiteX1" fmla="*/ 1511127 w 1815989"/>
              <a:gd name="connsiteY1" fmla="*/ 821282 h 912568"/>
              <a:gd name="connsiteX2" fmla="*/ 1815927 w 1815989"/>
              <a:gd name="connsiteY2" fmla="*/ 516482 h 912568"/>
              <a:gd name="connsiteX3" fmla="*/ 1485727 w 1815989"/>
              <a:gd name="connsiteY3" fmla="*/ 33882 h 912568"/>
              <a:gd name="connsiteX4" fmla="*/ 368127 w 1815989"/>
              <a:gd name="connsiteY4" fmla="*/ 110082 h 912568"/>
              <a:gd name="connsiteX5" fmla="*/ 12527 w 1815989"/>
              <a:gd name="connsiteY5" fmla="*/ 668882 h 912568"/>
              <a:gd name="connsiteX6" fmla="*/ 736427 w 1815989"/>
              <a:gd name="connsiteY6" fmla="*/ 897482 h 912568"/>
              <a:gd name="connsiteX7" fmla="*/ 1346027 w 1815989"/>
              <a:gd name="connsiteY7" fmla="*/ 872082 h 9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5989" h="912568">
                <a:moveTo>
                  <a:pt x="1231727" y="872082"/>
                </a:moveTo>
                <a:cubicBezTo>
                  <a:pt x="1322743" y="876315"/>
                  <a:pt x="1413760" y="880549"/>
                  <a:pt x="1511127" y="821282"/>
                </a:cubicBezTo>
                <a:cubicBezTo>
                  <a:pt x="1608494" y="762015"/>
                  <a:pt x="1820160" y="647715"/>
                  <a:pt x="1815927" y="516482"/>
                </a:cubicBezTo>
                <a:cubicBezTo>
                  <a:pt x="1811694" y="385249"/>
                  <a:pt x="1727027" y="101615"/>
                  <a:pt x="1485727" y="33882"/>
                </a:cubicBezTo>
                <a:cubicBezTo>
                  <a:pt x="1244427" y="-33851"/>
                  <a:pt x="613660" y="4249"/>
                  <a:pt x="368127" y="110082"/>
                </a:cubicBezTo>
                <a:cubicBezTo>
                  <a:pt x="122594" y="215915"/>
                  <a:pt x="-48856" y="537649"/>
                  <a:pt x="12527" y="668882"/>
                </a:cubicBezTo>
                <a:cubicBezTo>
                  <a:pt x="73910" y="800115"/>
                  <a:pt x="514177" y="863615"/>
                  <a:pt x="736427" y="897482"/>
                </a:cubicBezTo>
                <a:cubicBezTo>
                  <a:pt x="958677" y="931349"/>
                  <a:pt x="1152352" y="901715"/>
                  <a:pt x="1346027" y="8720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BDB165-A2F3-4B82-AF8D-6E5DE31FC6E3}"/>
              </a:ext>
            </a:extLst>
          </p:cNvPr>
          <p:cNvSpPr txBox="1"/>
          <p:nvPr/>
        </p:nvSpPr>
        <p:spPr>
          <a:xfrm>
            <a:off x="8885416" y="4868529"/>
            <a:ext cx="3087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Ɵ(1) + Ɵ(1) +    </a:t>
            </a:r>
            <a:b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Ɵ(1) +  Ɵ(1) +</a:t>
            </a:r>
          </a:p>
          <a:p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Ɵ(1) +  Ɵ(1) </a:t>
            </a:r>
          </a:p>
          <a:p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Ɵ(1)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7D118-1CEA-4DC6-892C-29B906DE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78815B-F733-453E-855F-297D6004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00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5" grpId="0"/>
      <p:bldP spid="16" grpId="0"/>
      <p:bldP spid="18" grpId="0" animBg="1"/>
      <p:bldP spid="19" grpId="0"/>
      <p:bldP spid="20" grpId="0"/>
      <p:bldP spid="21" grpId="0" animBg="1"/>
      <p:bldP spid="22" grpId="0" animBg="1"/>
      <p:bldP spid="23" grpId="0"/>
      <p:bldP spid="27" grpId="0"/>
      <p:bldP spid="30" grpId="0"/>
      <p:bldP spid="31" grpId="0"/>
      <p:bldP spid="32" grpId="0" animBg="1"/>
      <p:bldP spid="33" grpId="0"/>
      <p:bldP spid="34" grpId="0" animBg="1"/>
      <p:bldP spid="36" grpId="0"/>
      <p:bldP spid="40" grpId="0"/>
      <p:bldP spid="45" grpId="0"/>
      <p:bldP spid="46" grpId="0" animBg="1"/>
      <p:bldP spid="47" grpId="0" animBg="1"/>
      <p:bldP spid="48" grpId="0" animBg="1"/>
      <p:bldP spid="49" grpId="0" animBg="1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744893" y="1079176"/>
            <a:ext cx="10515600" cy="4351338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endParaRPr lang="en-US" dirty="0"/>
          </a:p>
          <a:p>
            <a:pPr algn="ctr" eaLnBrk="1" hangingPunct="1">
              <a:buFont typeface="Arial" charset="0"/>
              <a:buNone/>
            </a:pPr>
            <a:endParaRPr lang="en-US" dirty="0"/>
          </a:p>
          <a:p>
            <a:pPr algn="ctr" eaLnBrk="1" hangingPunct="1">
              <a:buFont typeface="Arial" charset="0"/>
              <a:buNone/>
            </a:pP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charset="0"/>
              <a:buNone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</a:p>
          <a:p>
            <a:pPr algn="ctr" eaLnBrk="1" hangingPunct="1">
              <a:buFont typeface="Arial" charset="0"/>
              <a:buNone/>
            </a:pP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 </a:t>
            </a:r>
            <a:r>
              <a:rPr lang="en-US" dirty="0" err="1"/>
              <a:t>Somaraju</a:t>
            </a:r>
            <a:r>
              <a:rPr lang="en-US" dirty="0"/>
              <a:t> </a:t>
            </a:r>
            <a:r>
              <a:rPr lang="en-US" dirty="0" err="1"/>
              <a:t>Suvvari</a:t>
            </a:r>
            <a:r>
              <a:rPr lang="en-US" dirty="0"/>
              <a:t>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2D165-9836-459E-A6CB-A89CCE63F12B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22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98" y="166568"/>
            <a:ext cx="5099714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display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'List is Empty!!! Deletion is not possible'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define two Node pointers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'temp'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‘</a:t>
            </a:r>
            <a:r>
              <a:rPr lang="en-US" sz="16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'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with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has only one Node (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4.1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 empty, then,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 the function.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4.2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not empty, then,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‘</a:t>
            </a:r>
            <a:r>
              <a:rPr lang="en-US" sz="16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temp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 its next node.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these steps until it reaches to the last node in the list. (while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→ next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!=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 5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set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 → next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delete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.</a:t>
            </a:r>
            <a:endParaRPr lang="en-US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957121" y="169973"/>
            <a:ext cx="1751462" cy="62863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3142" y="-1436"/>
            <a:ext cx="4597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a node from the beginning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Delete a node  from the end of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a specific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a node after a specific element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35588" y="1903599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489967" y="2272931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515133" y="2251731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8013528" y="2471838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58154" y="230908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73128" y="263527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</a:p>
        </p:txBody>
      </p:sp>
      <p:sp>
        <p:nvSpPr>
          <p:cNvPr id="13" name="Up Arrow 12"/>
          <p:cNvSpPr/>
          <p:nvPr/>
        </p:nvSpPr>
        <p:spPr>
          <a:xfrm>
            <a:off x="8504003" y="2782753"/>
            <a:ext cx="269125" cy="38352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25544" y="3097250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10286" y="1903599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832852" y="2309087"/>
            <a:ext cx="73453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NULL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10222173" y="2309087"/>
            <a:ext cx="530362" cy="32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52091" y="4084019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210257" y="4453351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812183" y="4416588"/>
          <a:ext cx="133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5790109" y="4622030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4657" y="448950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188819" y="4646263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280584" y="4436610"/>
          <a:ext cx="12566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7590490" y="4614400"/>
            <a:ext cx="234931" cy="763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628593"/>
              </p:ext>
            </p:extLst>
          </p:nvPr>
        </p:nvGraphicFramePr>
        <p:xfrm>
          <a:off x="9573015" y="4442857"/>
          <a:ext cx="1287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Up Arrow 44"/>
          <p:cNvSpPr/>
          <p:nvPr/>
        </p:nvSpPr>
        <p:spPr>
          <a:xfrm>
            <a:off x="6378019" y="4803091"/>
            <a:ext cx="269125" cy="38352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199560" y="5117588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47" name="Up Arrow 46"/>
          <p:cNvSpPr/>
          <p:nvPr/>
        </p:nvSpPr>
        <p:spPr>
          <a:xfrm>
            <a:off x="6977990" y="4803091"/>
            <a:ext cx="269125" cy="38352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799531" y="5117588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</a:t>
            </a:r>
          </a:p>
        </p:txBody>
      </p:sp>
      <p:sp>
        <p:nvSpPr>
          <p:cNvPr id="49" name="Down Arrow 48"/>
          <p:cNvSpPr/>
          <p:nvPr/>
        </p:nvSpPr>
        <p:spPr>
          <a:xfrm>
            <a:off x="6977990" y="4084019"/>
            <a:ext cx="269125" cy="36933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rved Up Arrow 49"/>
          <p:cNvSpPr/>
          <p:nvPr/>
        </p:nvSpPr>
        <p:spPr>
          <a:xfrm>
            <a:off x="7534065" y="4828061"/>
            <a:ext cx="658623" cy="289527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rved Up Arrow 50"/>
          <p:cNvSpPr/>
          <p:nvPr/>
        </p:nvSpPr>
        <p:spPr>
          <a:xfrm>
            <a:off x="9027007" y="4842175"/>
            <a:ext cx="658623" cy="289527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Up Arrow 51"/>
          <p:cNvSpPr/>
          <p:nvPr/>
        </p:nvSpPr>
        <p:spPr>
          <a:xfrm>
            <a:off x="9963874" y="4872118"/>
            <a:ext cx="269125" cy="38352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785415" y="5186615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64706" y="5337206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5322872" y="5706538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7924798" y="5669775"/>
          <a:ext cx="133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 flipV="1">
            <a:off x="5902724" y="5875217"/>
            <a:ext cx="490475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87272" y="5742694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6393199" y="5689797"/>
          <a:ext cx="12566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>
          <a:xfrm>
            <a:off x="7703105" y="5867587"/>
            <a:ext cx="234931" cy="763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689"/>
              </p:ext>
            </p:extLst>
          </p:nvPr>
        </p:nvGraphicFramePr>
        <p:xfrm>
          <a:off x="9685630" y="5696044"/>
          <a:ext cx="1287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Up Arrow 65"/>
          <p:cNvSpPr/>
          <p:nvPr/>
        </p:nvSpPr>
        <p:spPr>
          <a:xfrm>
            <a:off x="8632744" y="6082179"/>
            <a:ext cx="269125" cy="38352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454285" y="6396676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</a:t>
            </a:r>
          </a:p>
        </p:txBody>
      </p:sp>
      <p:sp>
        <p:nvSpPr>
          <p:cNvPr id="68" name="Freeform 67"/>
          <p:cNvSpPr/>
          <p:nvPr/>
        </p:nvSpPr>
        <p:spPr>
          <a:xfrm>
            <a:off x="9361564" y="4158116"/>
            <a:ext cx="1815989" cy="912568"/>
          </a:xfrm>
          <a:custGeom>
            <a:avLst/>
            <a:gdLst>
              <a:gd name="connsiteX0" fmla="*/ 1231727 w 1815989"/>
              <a:gd name="connsiteY0" fmla="*/ 872082 h 912568"/>
              <a:gd name="connsiteX1" fmla="*/ 1511127 w 1815989"/>
              <a:gd name="connsiteY1" fmla="*/ 821282 h 912568"/>
              <a:gd name="connsiteX2" fmla="*/ 1815927 w 1815989"/>
              <a:gd name="connsiteY2" fmla="*/ 516482 h 912568"/>
              <a:gd name="connsiteX3" fmla="*/ 1485727 w 1815989"/>
              <a:gd name="connsiteY3" fmla="*/ 33882 h 912568"/>
              <a:gd name="connsiteX4" fmla="*/ 368127 w 1815989"/>
              <a:gd name="connsiteY4" fmla="*/ 110082 h 912568"/>
              <a:gd name="connsiteX5" fmla="*/ 12527 w 1815989"/>
              <a:gd name="connsiteY5" fmla="*/ 668882 h 912568"/>
              <a:gd name="connsiteX6" fmla="*/ 736427 w 1815989"/>
              <a:gd name="connsiteY6" fmla="*/ 897482 h 912568"/>
              <a:gd name="connsiteX7" fmla="*/ 1346027 w 1815989"/>
              <a:gd name="connsiteY7" fmla="*/ 872082 h 9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5989" h="912568">
                <a:moveTo>
                  <a:pt x="1231727" y="872082"/>
                </a:moveTo>
                <a:cubicBezTo>
                  <a:pt x="1322743" y="876315"/>
                  <a:pt x="1413760" y="880549"/>
                  <a:pt x="1511127" y="821282"/>
                </a:cubicBezTo>
                <a:cubicBezTo>
                  <a:pt x="1608494" y="762015"/>
                  <a:pt x="1820160" y="647715"/>
                  <a:pt x="1815927" y="516482"/>
                </a:cubicBezTo>
                <a:cubicBezTo>
                  <a:pt x="1811694" y="385249"/>
                  <a:pt x="1727027" y="101615"/>
                  <a:pt x="1485727" y="33882"/>
                </a:cubicBezTo>
                <a:cubicBezTo>
                  <a:pt x="1244427" y="-33851"/>
                  <a:pt x="613660" y="4249"/>
                  <a:pt x="368127" y="110082"/>
                </a:cubicBezTo>
                <a:cubicBezTo>
                  <a:pt x="122594" y="215915"/>
                  <a:pt x="-48856" y="537649"/>
                  <a:pt x="12527" y="668882"/>
                </a:cubicBezTo>
                <a:cubicBezTo>
                  <a:pt x="73910" y="800115"/>
                  <a:pt x="514177" y="863615"/>
                  <a:pt x="736427" y="897482"/>
                </a:cubicBezTo>
                <a:cubicBezTo>
                  <a:pt x="958677" y="931349"/>
                  <a:pt x="1152352" y="901715"/>
                  <a:pt x="1346027" y="8720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774729-F884-436A-9096-8B48E81A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079583-2086-4A8E-8D68-11C566A2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30</a:t>
            </a:fld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51259E-377E-4500-8A81-5F5B597E6844}"/>
              </a:ext>
            </a:extLst>
          </p:cNvPr>
          <p:cNvSpPr txBox="1"/>
          <p:nvPr/>
        </p:nvSpPr>
        <p:spPr>
          <a:xfrm>
            <a:off x="5561668" y="1231903"/>
            <a:ext cx="5513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= Ɵ (1) + Ɵ (1) + Ɵ (1)  +Ɵ (n) + Ɵ (1)                         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Ɵ (n)</a:t>
            </a:r>
          </a:p>
        </p:txBody>
      </p:sp>
    </p:spTree>
    <p:extLst>
      <p:ext uri="{BB962C8B-B14F-4D97-AF65-F5344CB8AC3E}">
        <p14:creationId xmlns:p14="http://schemas.microsoft.com/office/powerpoint/2010/main" val="93019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232 L 0.18099 -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231 L 0.18529 -0.00555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11862 0.00254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116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1142 -0.00324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 animBg="1"/>
      <p:bldP spid="14" grpId="0"/>
      <p:bldP spid="15" grpId="0"/>
      <p:bldP spid="16" grpId="0" animBg="1"/>
      <p:bldP spid="17" grpId="0" animBg="1"/>
      <p:bldP spid="18" grpId="0"/>
      <p:bldP spid="22" grpId="0"/>
      <p:bldP spid="45" grpId="0" animBg="1"/>
      <p:bldP spid="45" grpId="1" animBg="1"/>
      <p:bldP spid="45" grpId="2" animBg="1"/>
      <p:bldP spid="46" grpId="0"/>
      <p:bldP spid="46" grpId="1"/>
      <p:bldP spid="46" grpId="2"/>
      <p:bldP spid="47" grpId="0" animBg="1"/>
      <p:bldP spid="47" grpId="1" animBg="1"/>
      <p:bldP spid="48" grpId="0"/>
      <p:bldP spid="48" grpId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8" grpId="0"/>
      <p:bldP spid="66" grpId="0" animBg="1"/>
      <p:bldP spid="66" grpId="1" animBg="1"/>
      <p:bldP spid="67" grpId="0"/>
      <p:bldP spid="67" grpId="1"/>
      <p:bldP spid="6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9838" y="80572"/>
            <a:ext cx="5906276" cy="45629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node data is ele)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82209" y="0"/>
            <a:ext cx="4597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from the beginning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 from the end of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specific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node after a specific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5BE28-6685-4B7F-BA9A-22F2645489E7}"/>
              </a:ext>
            </a:extLst>
          </p:cNvPr>
          <p:cNvSpPr txBox="1"/>
          <p:nvPr/>
        </p:nvSpPr>
        <p:spPr>
          <a:xfrm>
            <a:off x="258925" y="811939"/>
            <a:ext cx="609755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display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'List is Empty!!! Deletion is not possible'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terminate the function.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list is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Empty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then, define two Node pointers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'temp'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‘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prev'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initialize '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with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</a:p>
          <a:p>
            <a:pPr marL="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4.1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‘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 = temp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</a:p>
          <a:p>
            <a:pPr marL="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4.2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temp -&gt; data is ‘ele’) goto step 5.</a:t>
            </a:r>
          </a:p>
          <a:p>
            <a:pPr marL="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4.3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temp and move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 its next node. 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4.4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the steps 4.2 to 4.3 until there are nodes. (while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 5</a:t>
            </a:r>
          </a:p>
          <a:p>
            <a:pPr marL="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5.1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(temp == head) then,  head = temp-&gt;next; delete temp;</a:t>
            </a:r>
          </a:p>
          <a:p>
            <a:pPr marL="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62F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5.2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 set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 → next 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temp-&gt;next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delete 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7060C-5F8B-4A36-8B03-EB81AD4DA04C}"/>
              </a:ext>
            </a:extLst>
          </p:cNvPr>
          <p:cNvSpPr txBox="1"/>
          <p:nvPr/>
        </p:nvSpPr>
        <p:spPr>
          <a:xfrm>
            <a:off x="6859593" y="1695382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224CA6-B012-4BF5-A1CD-CBD3059E5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743292"/>
              </p:ext>
            </p:extLst>
          </p:nvPr>
        </p:nvGraphicFramePr>
        <p:xfrm>
          <a:off x="6917759" y="2064714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3129A1-1D4D-4D49-BC07-253D45221EAE}"/>
              </a:ext>
            </a:extLst>
          </p:cNvPr>
          <p:cNvCxnSpPr>
            <a:cxnSpLocks/>
          </p:cNvCxnSpPr>
          <p:nvPr/>
        </p:nvCxnSpPr>
        <p:spPr>
          <a:xfrm>
            <a:off x="7497611" y="2236217"/>
            <a:ext cx="30963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3D1F5B-CA4B-4983-BFC1-9D57D61A6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222882"/>
              </p:ext>
            </p:extLst>
          </p:nvPr>
        </p:nvGraphicFramePr>
        <p:xfrm>
          <a:off x="7798495" y="2037325"/>
          <a:ext cx="1256620" cy="3754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40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Up Arrow 44">
            <a:extLst>
              <a:ext uri="{FF2B5EF4-FFF2-40B4-BE49-F238E27FC236}">
                <a16:creationId xmlns:a16="http://schemas.microsoft.com/office/drawing/2014/main" id="{E64742E7-1CEE-4672-8407-50F4822BD95B}"/>
              </a:ext>
            </a:extLst>
          </p:cNvPr>
          <p:cNvSpPr/>
          <p:nvPr/>
        </p:nvSpPr>
        <p:spPr>
          <a:xfrm>
            <a:off x="8085521" y="2414454"/>
            <a:ext cx="269125" cy="38352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F36B12-6947-4AEA-BBBF-C4432A5C8B09}"/>
              </a:ext>
            </a:extLst>
          </p:cNvPr>
          <p:cNvSpPr txBox="1"/>
          <p:nvPr/>
        </p:nvSpPr>
        <p:spPr>
          <a:xfrm>
            <a:off x="7907062" y="2728951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0B5997-7251-4FE5-9921-234F19DE9F90}"/>
              </a:ext>
            </a:extLst>
          </p:cNvPr>
          <p:cNvSpPr txBox="1"/>
          <p:nvPr/>
        </p:nvSpPr>
        <p:spPr>
          <a:xfrm>
            <a:off x="8507033" y="2728951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</a:t>
            </a:r>
          </a:p>
        </p:txBody>
      </p:sp>
      <p:sp>
        <p:nvSpPr>
          <p:cNvPr id="14" name="Down Arrow 48">
            <a:extLst>
              <a:ext uri="{FF2B5EF4-FFF2-40B4-BE49-F238E27FC236}">
                <a16:creationId xmlns:a16="http://schemas.microsoft.com/office/drawing/2014/main" id="{47AA277D-45E6-4037-A9BB-F71CE2BA603E}"/>
              </a:ext>
            </a:extLst>
          </p:cNvPr>
          <p:cNvSpPr/>
          <p:nvPr/>
        </p:nvSpPr>
        <p:spPr>
          <a:xfrm>
            <a:off x="9828813" y="1621814"/>
            <a:ext cx="269125" cy="36933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35DE9E-81DE-415D-B0C4-9B5B7732671F}"/>
              </a:ext>
            </a:extLst>
          </p:cNvPr>
          <p:cNvSpPr txBox="1"/>
          <p:nvPr/>
        </p:nvSpPr>
        <p:spPr>
          <a:xfrm>
            <a:off x="6853733" y="208085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24" name="Up Arrow 46">
            <a:extLst>
              <a:ext uri="{FF2B5EF4-FFF2-40B4-BE49-F238E27FC236}">
                <a16:creationId xmlns:a16="http://schemas.microsoft.com/office/drawing/2014/main" id="{18444928-FF0E-45D8-8694-FE663492BC0F}"/>
              </a:ext>
            </a:extLst>
          </p:cNvPr>
          <p:cNvSpPr/>
          <p:nvPr/>
        </p:nvSpPr>
        <p:spPr>
          <a:xfrm>
            <a:off x="8641596" y="2387880"/>
            <a:ext cx="269125" cy="38352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D9C26D9-7A8C-413F-8584-0C02178E2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850736"/>
              </p:ext>
            </p:extLst>
          </p:nvPr>
        </p:nvGraphicFramePr>
        <p:xfrm>
          <a:off x="9296420" y="2011056"/>
          <a:ext cx="133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0C856B-D23C-4146-88B2-02EF0FB6278C}"/>
              </a:ext>
            </a:extLst>
          </p:cNvPr>
          <p:cNvCxnSpPr/>
          <p:nvPr/>
        </p:nvCxnSpPr>
        <p:spPr>
          <a:xfrm flipV="1">
            <a:off x="10630333" y="2239999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EDDE9B-7917-4025-AA39-D06CEFA09E1A}"/>
              </a:ext>
            </a:extLst>
          </p:cNvPr>
          <p:cNvCxnSpPr/>
          <p:nvPr/>
        </p:nvCxnSpPr>
        <p:spPr>
          <a:xfrm>
            <a:off x="9078830" y="2246319"/>
            <a:ext cx="234931" cy="763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BA4237A-84C5-41A4-87A9-F53815368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815304"/>
              </p:ext>
            </p:extLst>
          </p:nvPr>
        </p:nvGraphicFramePr>
        <p:xfrm>
          <a:off x="10937783" y="2037325"/>
          <a:ext cx="11453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43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Curved Up Arrow 49">
            <a:extLst>
              <a:ext uri="{FF2B5EF4-FFF2-40B4-BE49-F238E27FC236}">
                <a16:creationId xmlns:a16="http://schemas.microsoft.com/office/drawing/2014/main" id="{CD5E0939-E5DE-4226-8C73-F6EA83B87CB1}"/>
              </a:ext>
            </a:extLst>
          </p:cNvPr>
          <p:cNvSpPr/>
          <p:nvPr/>
        </p:nvSpPr>
        <p:spPr>
          <a:xfrm>
            <a:off x="8988423" y="2433005"/>
            <a:ext cx="658623" cy="289527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CC8B26-21BF-494C-A7FE-87C83261E2A7}"/>
              </a:ext>
            </a:extLst>
          </p:cNvPr>
          <p:cNvSpPr txBox="1"/>
          <p:nvPr/>
        </p:nvSpPr>
        <p:spPr>
          <a:xfrm>
            <a:off x="6811113" y="1260649"/>
            <a:ext cx="291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node contains data 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505DDB-9B42-463C-8F70-68273306C39F}"/>
              </a:ext>
            </a:extLst>
          </p:cNvPr>
          <p:cNvSpPr txBox="1"/>
          <p:nvPr/>
        </p:nvSpPr>
        <p:spPr>
          <a:xfrm>
            <a:off x="6705271" y="4134162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43D9DAD-6B7F-460C-8F52-9B0F61073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31118"/>
              </p:ext>
            </p:extLst>
          </p:nvPr>
        </p:nvGraphicFramePr>
        <p:xfrm>
          <a:off x="6713391" y="4503494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76976A-B9D6-42C9-B514-906F94823712}"/>
              </a:ext>
            </a:extLst>
          </p:cNvPr>
          <p:cNvCxnSpPr>
            <a:cxnSpLocks/>
          </p:cNvCxnSpPr>
          <p:nvPr/>
        </p:nvCxnSpPr>
        <p:spPr>
          <a:xfrm>
            <a:off x="7293243" y="4674997"/>
            <a:ext cx="30963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2F2EFAE-E977-4194-A709-EFF411CD8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28257"/>
              </p:ext>
            </p:extLst>
          </p:nvPr>
        </p:nvGraphicFramePr>
        <p:xfrm>
          <a:off x="7594127" y="4476105"/>
          <a:ext cx="1256620" cy="3754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40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Up Arrow 44">
            <a:extLst>
              <a:ext uri="{FF2B5EF4-FFF2-40B4-BE49-F238E27FC236}">
                <a16:creationId xmlns:a16="http://schemas.microsoft.com/office/drawing/2014/main" id="{929BA1C7-9E5E-46E0-8AF0-536E4A31E0DF}"/>
              </a:ext>
            </a:extLst>
          </p:cNvPr>
          <p:cNvSpPr/>
          <p:nvPr/>
        </p:nvSpPr>
        <p:spPr>
          <a:xfrm>
            <a:off x="9367756" y="4940468"/>
            <a:ext cx="269125" cy="38352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4DF7C8-35ED-45E5-84FA-6B422312B22B}"/>
              </a:ext>
            </a:extLst>
          </p:cNvPr>
          <p:cNvSpPr txBox="1"/>
          <p:nvPr/>
        </p:nvSpPr>
        <p:spPr>
          <a:xfrm>
            <a:off x="9209968" y="5334427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F376DC-FC80-482D-9E90-094A56B308B0}"/>
              </a:ext>
            </a:extLst>
          </p:cNvPr>
          <p:cNvSpPr txBox="1"/>
          <p:nvPr/>
        </p:nvSpPr>
        <p:spPr>
          <a:xfrm>
            <a:off x="8302665" y="5167731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2F6A28-0416-4491-A7BC-06F5BAC1C784}"/>
              </a:ext>
            </a:extLst>
          </p:cNvPr>
          <p:cNvSpPr txBox="1"/>
          <p:nvPr/>
        </p:nvSpPr>
        <p:spPr>
          <a:xfrm>
            <a:off x="6699411" y="4519637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42" name="Up Arrow 46">
            <a:extLst>
              <a:ext uri="{FF2B5EF4-FFF2-40B4-BE49-F238E27FC236}">
                <a16:creationId xmlns:a16="http://schemas.microsoft.com/office/drawing/2014/main" id="{16797A96-8581-4E03-97D7-4C035E6ED1D0}"/>
              </a:ext>
            </a:extLst>
          </p:cNvPr>
          <p:cNvSpPr/>
          <p:nvPr/>
        </p:nvSpPr>
        <p:spPr>
          <a:xfrm>
            <a:off x="8437228" y="4826660"/>
            <a:ext cx="269125" cy="38352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F78FB94D-6898-4B5A-8E65-61BBD9846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997968"/>
              </p:ext>
            </p:extLst>
          </p:nvPr>
        </p:nvGraphicFramePr>
        <p:xfrm>
          <a:off x="9083171" y="4496183"/>
          <a:ext cx="133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370268-390D-4602-BD5B-D8E6FDFDE6A8}"/>
              </a:ext>
            </a:extLst>
          </p:cNvPr>
          <p:cNvCxnSpPr/>
          <p:nvPr/>
        </p:nvCxnSpPr>
        <p:spPr>
          <a:xfrm flipV="1">
            <a:off x="10425965" y="4678779"/>
            <a:ext cx="335001" cy="28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90EEBF61-F11E-4CAB-995E-53B686ACC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334444"/>
              </p:ext>
            </p:extLst>
          </p:nvPr>
        </p:nvGraphicFramePr>
        <p:xfrm>
          <a:off x="10733415" y="4476105"/>
          <a:ext cx="11453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43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Curved Up Arrow 49">
            <a:extLst>
              <a:ext uri="{FF2B5EF4-FFF2-40B4-BE49-F238E27FC236}">
                <a16:creationId xmlns:a16="http://schemas.microsoft.com/office/drawing/2014/main" id="{2CA5BBFC-57AF-43FD-9469-1CB9A216276A}"/>
              </a:ext>
            </a:extLst>
          </p:cNvPr>
          <p:cNvSpPr/>
          <p:nvPr/>
        </p:nvSpPr>
        <p:spPr>
          <a:xfrm>
            <a:off x="8784055" y="4871785"/>
            <a:ext cx="658623" cy="289527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C684DA-DC42-4F4B-ACA1-8DC8FD236EED}"/>
              </a:ext>
            </a:extLst>
          </p:cNvPr>
          <p:cNvSpPr txBox="1"/>
          <p:nvPr/>
        </p:nvSpPr>
        <p:spPr>
          <a:xfrm>
            <a:off x="9513033" y="4858191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x3000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7BB328-2FE3-4C0D-8A89-618BA91A94C2}"/>
              </a:ext>
            </a:extLst>
          </p:cNvPr>
          <p:cNvSpPr txBox="1"/>
          <p:nvPr/>
        </p:nvSpPr>
        <p:spPr>
          <a:xfrm>
            <a:off x="10986656" y="4992035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x1000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D919BD-7113-48A2-BE72-37749FBCAA9C}"/>
              </a:ext>
            </a:extLst>
          </p:cNvPr>
          <p:cNvSpPr txBox="1"/>
          <p:nvPr/>
        </p:nvSpPr>
        <p:spPr>
          <a:xfrm>
            <a:off x="7907062" y="5513006"/>
            <a:ext cx="7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x2000</a:t>
            </a:r>
            <a:endParaRPr lang="en-US" dirty="0"/>
          </a:p>
        </p:txBody>
      </p:sp>
      <p:sp>
        <p:nvSpPr>
          <p:cNvPr id="56" name="Freeform 33">
            <a:extLst>
              <a:ext uri="{FF2B5EF4-FFF2-40B4-BE49-F238E27FC236}">
                <a16:creationId xmlns:a16="http://schemas.microsoft.com/office/drawing/2014/main" id="{8EB70C70-6467-4075-BA72-A0BEF68F9BC8}"/>
              </a:ext>
            </a:extLst>
          </p:cNvPr>
          <p:cNvSpPr/>
          <p:nvPr/>
        </p:nvSpPr>
        <p:spPr>
          <a:xfrm flipH="1">
            <a:off x="8838863" y="4333503"/>
            <a:ext cx="2147792" cy="301825"/>
          </a:xfrm>
          <a:custGeom>
            <a:avLst/>
            <a:gdLst>
              <a:gd name="connsiteX0" fmla="*/ 2757884 w 2757884"/>
              <a:gd name="connsiteY0" fmla="*/ 873070 h 961186"/>
              <a:gd name="connsiteX1" fmla="*/ 2525872 w 2757884"/>
              <a:gd name="connsiteY1" fmla="*/ 886718 h 961186"/>
              <a:gd name="connsiteX2" fmla="*/ 2416690 w 2757884"/>
              <a:gd name="connsiteY2" fmla="*/ 67853 h 961186"/>
              <a:gd name="connsiteX3" fmla="*/ 273992 w 2757884"/>
              <a:gd name="connsiteY3" fmla="*/ 81500 h 961186"/>
              <a:gd name="connsiteX4" fmla="*/ 96571 w 2757884"/>
              <a:gd name="connsiteY4" fmla="*/ 368103 h 961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7884" h="961186">
                <a:moveTo>
                  <a:pt x="2757884" y="873070"/>
                </a:moveTo>
                <a:cubicBezTo>
                  <a:pt x="2670311" y="946995"/>
                  <a:pt x="2582738" y="1020921"/>
                  <a:pt x="2525872" y="886718"/>
                </a:cubicBezTo>
                <a:cubicBezTo>
                  <a:pt x="2469006" y="752515"/>
                  <a:pt x="2792003" y="202056"/>
                  <a:pt x="2416690" y="67853"/>
                </a:cubicBezTo>
                <a:cubicBezTo>
                  <a:pt x="2041377" y="-66350"/>
                  <a:pt x="660678" y="31458"/>
                  <a:pt x="273992" y="81500"/>
                </a:cubicBezTo>
                <a:cubicBezTo>
                  <a:pt x="-112694" y="131542"/>
                  <a:pt x="-8062" y="249822"/>
                  <a:pt x="96571" y="36810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47F53CCB-DCC4-4E87-B035-E76280490718}"/>
              </a:ext>
            </a:extLst>
          </p:cNvPr>
          <p:cNvSpPr/>
          <p:nvPr/>
        </p:nvSpPr>
        <p:spPr>
          <a:xfrm>
            <a:off x="9944502" y="309828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CA88B1-8357-4678-98B8-8F7ACA9F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AB0FD6-AC10-4A0E-8D70-CD476EDD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2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0989 0.00277 C 0.0125 0.00347 0.01497 0.00532 0.01757 0.00532 L 0.03893 0.00416 L 0.04583 0 C 0.05182 -0.00348 0.04739 -0.00116 0.05963 -0.00255 L 0.06432 -0.00139 L 0.075 0.00139 C 0.07526 0.00162 0.07942 0.00555 0.08033 0.00532 C 0.08177 0.00509 0.08281 0.00301 0.08411 0.00277 C 0.09049 0.00115 0.097 0.00092 0.10338 0 C 0.10403 -0.00047 0.10481 -0.00139 0.10559 -0.00139 C 0.10794 -0.00139 0.1125 0 0.1125 0 L 0.11562 0.00139 L 0.1164 0.00277 L 0.1164 0.00277 " pathEditMode="relative" ptsTypes="AAAAAAAAAAAAAAAAA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0989 0.00277 C 0.0125 0.00347 0.01497 0.00532 0.01757 0.00532 L 0.03893 0.00416 L 0.04583 0 C 0.05182 -0.00348 0.04739 -0.00116 0.05963 -0.00255 L 0.06432 -0.00139 L 0.075 0.00139 C 0.07526 0.00162 0.07942 0.00555 0.08033 0.00532 C 0.08177 0.00509 0.08281 0.00301 0.08411 0.00277 C 0.09049 0.00115 0.097 0.00092 0.10338 0 C 0.10403 -0.00047 0.10481 -0.00139 0.10559 -0.00139 C 0.10794 -0.00139 0.1125 0 0.1125 0 L 0.11562 0.00139 L 0.1164 0.00277 L 0.1164 0.00277 " pathEditMode="relative" ptsTypes="AAAAAAAAAAAAAAAAA">
                                      <p:cBhvr>
                                        <p:cTn id="7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1" grpId="1" animBg="1"/>
      <p:bldP spid="12" grpId="0"/>
      <p:bldP spid="12" grpId="1"/>
      <p:bldP spid="13" grpId="0"/>
      <p:bldP spid="14" grpId="0" animBg="1"/>
      <p:bldP spid="23" grpId="0"/>
      <p:bldP spid="24" grpId="0" animBg="1"/>
      <p:bldP spid="29" grpId="0" animBg="1"/>
      <p:bldP spid="32" grpId="0"/>
      <p:bldP spid="33" grpId="0"/>
      <p:bldP spid="37" grpId="0" animBg="1"/>
      <p:bldP spid="38" grpId="0"/>
      <p:bldP spid="39" grpId="0"/>
      <p:bldP spid="41" grpId="0"/>
      <p:bldP spid="42" grpId="0" animBg="1"/>
      <p:bldP spid="47" grpId="0" animBg="1"/>
      <p:bldP spid="48" grpId="0"/>
      <p:bldP spid="49" grpId="0"/>
      <p:bldP spid="50" grpId="0"/>
      <p:bldP spid="56" grpId="0" animBg="1"/>
      <p:bldP spid="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97B5-11FF-4AE8-A402-931B9089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455"/>
            <a:ext cx="10515600" cy="573989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FD1D-D62C-4C34-9125-1AEC5AEF8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384"/>
            <a:ext cx="10515600" cy="474357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nth node from the end of SLL.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the given singly linked list is NULL terminated or ends in a cycle (instead of NULL value in the last node address if it contains the address of some other node in the list)?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 node in a sorted linked list.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will you find the middle element in a SLL?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two sorted SLLs, how to merge them into third list in sorted order?</a:t>
            </a:r>
          </a:p>
          <a:p>
            <a:pPr marL="457200" indent="-457200"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Mention the time and space complexities of the solution you provided for the above problems.</a:t>
            </a:r>
          </a:p>
          <a:p>
            <a:pPr marL="457200" indent="-457200"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4D0C2-AFB5-4F04-9C7E-CFDC6D29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BDE2B-43A8-4C0E-91F5-0BDA8BCF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64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6E09-B0F3-43BA-A06F-F51C0AE3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0" y="2514600"/>
            <a:ext cx="10972800" cy="1143000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D19A5-0780-4B35-B7CB-A3758449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 Somaraju Suvvari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99B98-3019-496A-A8F0-FF21C055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26D-975A-48AD-8BAB-8464B3188780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97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0C94-5CE3-44D0-8C86-0003C4BF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UNIT II: Arrays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485D0-B7DD-4122-88F4-54A65BB81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ts val="1300"/>
              </a:lnSpc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						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1-D arrays, multi-dimensional  arrays,  operating  on  arrays,  Dynamic memory allocation, Storage – Column  major  order and Row  major  order, Address calculation of 1-D, 2-D, different form of matrix, Sparse Matrix. 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spc="5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Linked lists – singly, doubly and circularly linked lists, operations on linked lists.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0D540-795A-405A-A112-3E8B44E1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EAAE5-6F60-4E5F-AC21-685354A5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43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6B5A-4961-46C6-9481-9DA28ED8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61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E34FF-1B8B-453C-B423-31C9526AC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384"/>
            <a:ext cx="10899710" cy="5206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arrays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size – The size of the array is static, so wastage of memory. </a:t>
            </a:r>
          </a:p>
          <a:p>
            <a:pPr lvl="1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block allocation – Not always possible.</a:t>
            </a:r>
          </a:p>
          <a:p>
            <a:pPr lvl="1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position based insertion/deletion  – To insert an element we need to shift the existing elements.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  - Linked List</a:t>
            </a: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86EBA-A1AF-4928-BD67-1706262D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F1431-9E4F-4198-9525-9FF6811C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10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952" y="150155"/>
            <a:ext cx="9524243" cy="402801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350" y="730920"/>
            <a:ext cx="10515600" cy="30406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linked list is a collection of data elements called nodes in which the linear representation is given by links from one node to the next node.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node contains</a:t>
            </a:r>
          </a:p>
          <a:p>
            <a:pPr lvl="1"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store the information part</a:t>
            </a:r>
          </a:p>
          <a:p>
            <a:pPr lvl="1"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store the address of the next node.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976876"/>
              </p:ext>
            </p:extLst>
          </p:nvPr>
        </p:nvGraphicFramePr>
        <p:xfrm>
          <a:off x="945565" y="4420007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79786"/>
              </p:ext>
            </p:extLst>
          </p:nvPr>
        </p:nvGraphicFramePr>
        <p:xfrm>
          <a:off x="3112266" y="4410394"/>
          <a:ext cx="14028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2441184" y="4605427"/>
            <a:ext cx="67108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33952" y="4804208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7892" y="4766321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889349"/>
              </p:ext>
            </p:extLst>
          </p:nvPr>
        </p:nvGraphicFramePr>
        <p:xfrm>
          <a:off x="5173848" y="4378175"/>
          <a:ext cx="149561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49794" y="478011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64387"/>
              </p:ext>
            </p:extLst>
          </p:nvPr>
        </p:nvGraphicFramePr>
        <p:xfrm>
          <a:off x="7495814" y="4375635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80085" y="476255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x2500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4517104" y="4584810"/>
            <a:ext cx="646299" cy="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9" idx="3"/>
          </p:cNvCxnSpPr>
          <p:nvPr/>
        </p:nvCxnSpPr>
        <p:spPr>
          <a:xfrm flipV="1">
            <a:off x="6669467" y="4556819"/>
            <a:ext cx="798694" cy="423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55131" y="1561217"/>
            <a:ext cx="24337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*next;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n2, n3, n4;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n1.data = 10; n2.data = 20;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n3.data = 30;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n4.data = 40;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5565" y="5372319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n1.next=&amp;n2;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16478" y="3938415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6710" y="3907800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51676" y="3827450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62361" y="380114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82388" y="5374145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n2.next=&amp;n3;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61407" y="5323022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n3.next=&amp;n4;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70142" y="5323022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n4.next=NULL;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201943" y="4368258"/>
            <a:ext cx="79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0785"/>
              </p:ext>
            </p:extLst>
          </p:nvPr>
        </p:nvGraphicFramePr>
        <p:xfrm>
          <a:off x="9316704" y="130659"/>
          <a:ext cx="11519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91453"/>
              </p:ext>
            </p:extLst>
          </p:nvPr>
        </p:nvGraphicFramePr>
        <p:xfrm>
          <a:off x="11086513" y="130659"/>
          <a:ext cx="106821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>
            <a:off x="10468663" y="317588"/>
            <a:ext cx="629626" cy="271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Left Arrow 62"/>
          <p:cNvSpPr/>
          <p:nvPr/>
        </p:nvSpPr>
        <p:spPr>
          <a:xfrm rot="19284328">
            <a:off x="8285281" y="3135193"/>
            <a:ext cx="1073630" cy="305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5469B6-CED3-4C6D-A758-15B0C469D7FD}"/>
              </a:ext>
            </a:extLst>
          </p:cNvPr>
          <p:cNvSpPr txBox="1"/>
          <p:nvPr/>
        </p:nvSpPr>
        <p:spPr>
          <a:xfrm>
            <a:off x="1698139" y="4483070"/>
            <a:ext cx="646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A1CA62-1D81-429F-8CC1-6B2BF6EAD9EE}"/>
              </a:ext>
            </a:extLst>
          </p:cNvPr>
          <p:cNvSpPr txBox="1"/>
          <p:nvPr/>
        </p:nvSpPr>
        <p:spPr>
          <a:xfrm>
            <a:off x="3833194" y="4420007"/>
            <a:ext cx="69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A4B47A-FA6F-4B26-935B-1106E0C6FB2F}"/>
              </a:ext>
            </a:extLst>
          </p:cNvPr>
          <p:cNvSpPr txBox="1"/>
          <p:nvPr/>
        </p:nvSpPr>
        <p:spPr>
          <a:xfrm>
            <a:off x="5944172" y="4369059"/>
            <a:ext cx="69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x2500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56C92CE-D990-4A7E-AF28-4AA48229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B922F97-225E-476B-8E96-6A4B046A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32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6" grpId="0"/>
      <p:bldP spid="17" grpId="0"/>
      <p:bldP spid="20" grpId="0"/>
      <p:bldP spid="21" grpId="0"/>
      <p:bldP spid="22" grpId="0"/>
      <p:bldP spid="23" grpId="0"/>
      <p:bldP spid="51" grpId="0"/>
      <p:bldP spid="52" grpId="0"/>
      <p:bldP spid="53" grpId="0"/>
      <p:bldP spid="54" grpId="0"/>
      <p:bldP spid="63" grpId="0" animBg="1"/>
      <p:bldP spid="65" grpId="0"/>
      <p:bldP spid="66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82" y="120936"/>
            <a:ext cx="7974923" cy="402801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8263" y="602105"/>
            <a:ext cx="5058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struct</a:t>
            </a:r>
            <a:r>
              <a:rPr lang="en-US" dirty="0"/>
              <a:t> Node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    int</a:t>
            </a:r>
            <a:r>
              <a:rPr lang="en-US" dirty="0"/>
              <a:t> data;</a:t>
            </a:r>
          </a:p>
          <a:p>
            <a:r>
              <a:rPr lang="en-US" b="1" dirty="0"/>
              <a:t>    struct</a:t>
            </a:r>
            <a:r>
              <a:rPr lang="en-US" dirty="0"/>
              <a:t> Node *next;</a:t>
            </a:r>
          </a:p>
          <a:p>
            <a:r>
              <a:rPr lang="en-US" dirty="0"/>
              <a:t>}*</a:t>
            </a:r>
            <a:r>
              <a:rPr lang="en-US" b="1" dirty="0"/>
              <a:t>n1</a:t>
            </a:r>
            <a:r>
              <a:rPr lang="en-US" dirty="0"/>
              <a:t>, *</a:t>
            </a:r>
            <a:r>
              <a:rPr lang="en-US" b="1" dirty="0"/>
              <a:t>n2, *n3, *n4;</a:t>
            </a:r>
          </a:p>
          <a:p>
            <a:endParaRPr lang="en-US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924700"/>
              </p:ext>
            </p:extLst>
          </p:nvPr>
        </p:nvGraphicFramePr>
        <p:xfrm>
          <a:off x="989824" y="2849353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0130"/>
              </p:ext>
            </p:extLst>
          </p:nvPr>
        </p:nvGraphicFramePr>
        <p:xfrm>
          <a:off x="3320356" y="2850245"/>
          <a:ext cx="14028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>
            <a:cxnSpLocks/>
            <a:stCxn id="24" idx="3"/>
          </p:cNvCxnSpPr>
          <p:nvPr/>
        </p:nvCxnSpPr>
        <p:spPr>
          <a:xfrm>
            <a:off x="2485443" y="3034773"/>
            <a:ext cx="832134" cy="360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40694" y="3213465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57946" y="3172849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474127"/>
              </p:ext>
            </p:extLst>
          </p:nvPr>
        </p:nvGraphicFramePr>
        <p:xfrm>
          <a:off x="5666843" y="2848161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256246" y="3166579"/>
            <a:ext cx="75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51996"/>
              </p:ext>
            </p:extLst>
          </p:nvPr>
        </p:nvGraphicFramePr>
        <p:xfrm>
          <a:off x="8080107" y="2811656"/>
          <a:ext cx="14956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356832" y="3174653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x2500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723198" y="3017774"/>
            <a:ext cx="921836" cy="271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168567" y="2984602"/>
            <a:ext cx="921836" cy="271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2434" y="4102735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2057" y="3814929"/>
            <a:ext cx="825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 flipV="1">
            <a:off x="899330" y="3231211"/>
            <a:ext cx="617942" cy="52004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80062" y="4094902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87653" y="3814929"/>
            <a:ext cx="7710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3273164" y="3248163"/>
            <a:ext cx="385510" cy="58803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41791" y="4223633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78365" y="3837516"/>
            <a:ext cx="7710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X100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V="1">
            <a:off x="5815847" y="3171348"/>
            <a:ext cx="383813" cy="61715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117001" y="4112706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971322" y="3803700"/>
            <a:ext cx="7710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X2500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8087622" y="3233272"/>
            <a:ext cx="340841" cy="57042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6633" y="5175019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next=n2;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89670" y="5243498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next=n3;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54314" y="5284137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n3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next=n4;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89637" y="5284137"/>
            <a:ext cx="182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n4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next=NULL;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1175" y="2792034"/>
            <a:ext cx="79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39472"/>
              </p:ext>
            </p:extLst>
          </p:nvPr>
        </p:nvGraphicFramePr>
        <p:xfrm>
          <a:off x="8642877" y="149600"/>
          <a:ext cx="11519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53444"/>
              </p:ext>
            </p:extLst>
          </p:nvPr>
        </p:nvGraphicFramePr>
        <p:xfrm>
          <a:off x="10600446" y="132449"/>
          <a:ext cx="10682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" name="Straight Arrow Connector 61"/>
          <p:cNvCxnSpPr>
            <a:cxnSpLocks/>
            <a:endCxn id="61" idx="1"/>
          </p:cNvCxnSpPr>
          <p:nvPr/>
        </p:nvCxnSpPr>
        <p:spPr>
          <a:xfrm>
            <a:off x="9794836" y="316987"/>
            <a:ext cx="805610" cy="88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Left Arrow 63"/>
          <p:cNvSpPr/>
          <p:nvPr/>
        </p:nvSpPr>
        <p:spPr>
          <a:xfrm rot="13372502">
            <a:off x="2326684" y="2426355"/>
            <a:ext cx="726988" cy="183454"/>
          </a:xfrm>
          <a:prstGeom prst="leftArrow">
            <a:avLst>
              <a:gd name="adj1" fmla="val 6057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B9ED546-8917-4A48-BBCC-64C80BE2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98" y="835276"/>
            <a:ext cx="11442604" cy="587047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392D4F-089A-4DE9-AF84-2A40CA1FC2C2}"/>
              </a:ext>
            </a:extLst>
          </p:cNvPr>
          <p:cNvSpPr txBox="1"/>
          <p:nvPr/>
        </p:nvSpPr>
        <p:spPr>
          <a:xfrm>
            <a:off x="1710946" y="2893583"/>
            <a:ext cx="633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6C776D-6F0D-4987-AC90-13AF8C221016}"/>
              </a:ext>
            </a:extLst>
          </p:cNvPr>
          <p:cNvSpPr txBox="1"/>
          <p:nvPr/>
        </p:nvSpPr>
        <p:spPr>
          <a:xfrm>
            <a:off x="4155901" y="2843188"/>
            <a:ext cx="583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AB6F1E-AE45-4B77-8886-5701BFEBA82E}"/>
              </a:ext>
            </a:extLst>
          </p:cNvPr>
          <p:cNvSpPr txBox="1"/>
          <p:nvPr/>
        </p:nvSpPr>
        <p:spPr>
          <a:xfrm>
            <a:off x="6406650" y="2856874"/>
            <a:ext cx="660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x2500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E8C6C-D82E-4AFE-8B38-1512CE1A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29717-2071-4E8C-9BEC-40FB7152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74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  <p:bldP spid="28" grpId="0"/>
      <p:bldP spid="30" grpId="0"/>
      <p:bldP spid="32" grpId="0"/>
      <p:bldP spid="35" grpId="0"/>
      <p:bldP spid="38" grpId="0" animBg="1"/>
      <p:bldP spid="42" grpId="0"/>
      <p:bldP spid="43" grpId="0" animBg="1"/>
      <p:bldP spid="45" grpId="0"/>
      <p:bldP spid="46" grpId="0" animBg="1"/>
      <p:bldP spid="48" grpId="0"/>
      <p:bldP spid="49" grpId="0" animBg="1"/>
      <p:bldP spid="55" grpId="0"/>
      <p:bldP spid="56" grpId="0"/>
      <p:bldP spid="57" grpId="0"/>
      <p:bldP spid="58" grpId="0"/>
      <p:bldP spid="59" grpId="0"/>
      <p:bldP spid="64" grpId="0" animBg="1"/>
      <p:bldP spid="72" grpId="0"/>
      <p:bldP spid="7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1100"/>
            <a:ext cx="10515600" cy="298446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creation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8162" y="1057222"/>
            <a:ext cx="2433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struct</a:t>
            </a:r>
            <a:r>
              <a:rPr lang="en-US" dirty="0"/>
              <a:t> Node</a:t>
            </a:r>
          </a:p>
          <a:p>
            <a:r>
              <a:rPr lang="en-US" dirty="0"/>
              <a:t>{</a:t>
            </a:r>
            <a:r>
              <a:rPr lang="en-US" b="1" dirty="0"/>
              <a:t>     int</a:t>
            </a:r>
            <a:r>
              <a:rPr lang="en-US" dirty="0"/>
              <a:t> data;</a:t>
            </a:r>
          </a:p>
          <a:p>
            <a:r>
              <a:rPr lang="en-US" b="1" dirty="0"/>
              <a:t>       struct</a:t>
            </a:r>
            <a:r>
              <a:rPr lang="en-US" dirty="0"/>
              <a:t> Node *next;};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0367" y="2849799"/>
            <a:ext cx="30615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struct Node *n2;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472718"/>
              </p:ext>
            </p:extLst>
          </p:nvPr>
        </p:nvGraphicFramePr>
        <p:xfrm>
          <a:off x="7652475" y="642826"/>
          <a:ext cx="1495619" cy="366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8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29175" y="1045161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8018" y="30188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098649"/>
              </p:ext>
            </p:extLst>
          </p:nvPr>
        </p:nvGraphicFramePr>
        <p:xfrm>
          <a:off x="7135595" y="4851283"/>
          <a:ext cx="149561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3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83020" y="5225560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58561" y="2430345"/>
            <a:ext cx="825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75554" y="2053982"/>
            <a:ext cx="50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990" y="2121720"/>
            <a:ext cx="47448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 first node will be created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528" y="3562099"/>
            <a:ext cx="34276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Dynamic Memory  Allocation</a:t>
            </a:r>
          </a:p>
        </p:txBody>
      </p:sp>
      <p:sp>
        <p:nvSpPr>
          <p:cNvPr id="13" name="Right Arrow 12"/>
          <p:cNvSpPr/>
          <p:nvPr/>
        </p:nvSpPr>
        <p:spPr>
          <a:xfrm flipV="1">
            <a:off x="3955727" y="3702275"/>
            <a:ext cx="1475178" cy="127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3A62C-0E02-45F1-B44D-5E9DD8C78E33}"/>
              </a:ext>
            </a:extLst>
          </p:cNvPr>
          <p:cNvSpPr txBox="1"/>
          <p:nvPr/>
        </p:nvSpPr>
        <p:spPr>
          <a:xfrm>
            <a:off x="7715906" y="4505663"/>
            <a:ext cx="50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E5AA00-DB01-4E1E-8F2D-6625485378FD}"/>
              </a:ext>
            </a:extLst>
          </p:cNvPr>
          <p:cNvSpPr txBox="1"/>
          <p:nvPr/>
        </p:nvSpPr>
        <p:spPr>
          <a:xfrm>
            <a:off x="7328531" y="2802396"/>
            <a:ext cx="6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7FA027-7869-4854-BBA6-B95B818DEDF5}"/>
              </a:ext>
            </a:extLst>
          </p:cNvPr>
          <p:cNvSpPr txBox="1"/>
          <p:nvPr/>
        </p:nvSpPr>
        <p:spPr>
          <a:xfrm>
            <a:off x="530367" y="4429070"/>
            <a:ext cx="47765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pPr marL="0" indent="0">
              <a:buNone/>
            </a:pPr>
            <a:r>
              <a:rPr lang="en-US" dirty="0"/>
              <a:t>Then update the &lt;Next&gt; of the new node;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41D3046C-FF94-401F-8F08-BABE052EF726}"/>
              </a:ext>
            </a:extLst>
          </p:cNvPr>
          <p:cNvCxnSpPr>
            <a:cxnSpLocks/>
            <a:stCxn id="9" idx="3"/>
            <a:endCxn id="6" idx="3"/>
          </p:cNvCxnSpPr>
          <p:nvPr/>
        </p:nvCxnSpPr>
        <p:spPr>
          <a:xfrm flipV="1">
            <a:off x="8631214" y="826244"/>
            <a:ext cx="516880" cy="4207919"/>
          </a:xfrm>
          <a:prstGeom prst="curvedConnector3">
            <a:avLst>
              <a:gd name="adj1" fmla="val 508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310E5BC-1A19-443C-B784-3D26FF1A7A52}"/>
              </a:ext>
            </a:extLst>
          </p:cNvPr>
          <p:cNvSpPr txBox="1"/>
          <p:nvPr/>
        </p:nvSpPr>
        <p:spPr>
          <a:xfrm>
            <a:off x="7875813" y="4874996"/>
            <a:ext cx="80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3B7FC6-6AF7-4C99-9BED-92FDE703092E}"/>
              </a:ext>
            </a:extLst>
          </p:cNvPr>
          <p:cNvSpPr txBox="1"/>
          <p:nvPr/>
        </p:nvSpPr>
        <p:spPr>
          <a:xfrm>
            <a:off x="9646619" y="5780211"/>
            <a:ext cx="2015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n3-&gt;data = 5;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D2CD6B-CEDE-429F-B8EF-B46920ECB2C2}"/>
              </a:ext>
            </a:extLst>
          </p:cNvPr>
          <p:cNvSpPr txBox="1"/>
          <p:nvPr/>
        </p:nvSpPr>
        <p:spPr>
          <a:xfrm>
            <a:off x="7339419" y="4874996"/>
            <a:ext cx="29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E86107-A699-4E5C-9C49-FD08CEE12643}"/>
              </a:ext>
            </a:extLst>
          </p:cNvPr>
          <p:cNvSpPr txBox="1"/>
          <p:nvPr/>
        </p:nvSpPr>
        <p:spPr>
          <a:xfrm>
            <a:off x="10115264" y="419125"/>
            <a:ext cx="17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  <a:r>
              <a:rPr lang="en-US" dirty="0">
                <a:sym typeface="Wingdings" panose="05000000000000000000" pitchFamily="2" charset="2"/>
              </a:rPr>
              <a:t>.next = NULL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267288-3CFF-44CF-A639-8BCD20A01700}"/>
              </a:ext>
            </a:extLst>
          </p:cNvPr>
          <p:cNvSpPr txBox="1"/>
          <p:nvPr/>
        </p:nvSpPr>
        <p:spPr>
          <a:xfrm>
            <a:off x="6058110" y="1260732"/>
            <a:ext cx="126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n1.data</a:t>
            </a:r>
            <a:r>
              <a:rPr lang="en-US" dirty="0">
                <a:sym typeface="Wingdings" panose="05000000000000000000" pitchFamily="2" charset="2"/>
              </a:rPr>
              <a:t> = 2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DBB234-6A0F-43E5-92E9-7536CC66DB26}"/>
              </a:ext>
            </a:extLst>
          </p:cNvPr>
          <p:cNvSpPr txBox="1"/>
          <p:nvPr/>
        </p:nvSpPr>
        <p:spPr>
          <a:xfrm>
            <a:off x="8235737" y="659947"/>
            <a:ext cx="80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NULL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517E75-F650-4FFD-8FCE-195C508E39A0}"/>
              </a:ext>
            </a:extLst>
          </p:cNvPr>
          <p:cNvSpPr txBox="1"/>
          <p:nvPr/>
        </p:nvSpPr>
        <p:spPr>
          <a:xfrm>
            <a:off x="7703071" y="668255"/>
            <a:ext cx="4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578367-2454-4F40-951B-A76D52EFE4B2}"/>
              </a:ext>
            </a:extLst>
          </p:cNvPr>
          <p:cNvSpPr txBox="1"/>
          <p:nvPr/>
        </p:nvSpPr>
        <p:spPr>
          <a:xfrm>
            <a:off x="5441209" y="3563153"/>
            <a:ext cx="46746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n3=(struct Node*) malloc(sizeof(struct Node );</a:t>
            </a:r>
          </a:p>
          <a:p>
            <a:r>
              <a:rPr lang="en-US" dirty="0"/>
              <a:t>// Assume that memory is available</a:t>
            </a:r>
          </a:p>
        </p:txBody>
      </p:sp>
      <p:sp>
        <p:nvSpPr>
          <p:cNvPr id="57" name="Right Arrow 12">
            <a:extLst>
              <a:ext uri="{FF2B5EF4-FFF2-40B4-BE49-F238E27FC236}">
                <a16:creationId xmlns:a16="http://schemas.microsoft.com/office/drawing/2014/main" id="{010ED1EE-1AF4-4113-9AFB-341264BBF71F}"/>
              </a:ext>
            </a:extLst>
          </p:cNvPr>
          <p:cNvSpPr/>
          <p:nvPr/>
        </p:nvSpPr>
        <p:spPr>
          <a:xfrm rot="21158010">
            <a:off x="3566766" y="2765974"/>
            <a:ext cx="3667382" cy="5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810399-2C8B-4013-8EC4-45141D233BE7}"/>
              </a:ext>
            </a:extLst>
          </p:cNvPr>
          <p:cNvSpPr txBox="1"/>
          <p:nvPr/>
        </p:nvSpPr>
        <p:spPr>
          <a:xfrm>
            <a:off x="5297696" y="602047"/>
            <a:ext cx="169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 Node n1;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59136A-FEF9-4E10-BB32-DDA4A8D6FA34}"/>
              </a:ext>
            </a:extLst>
          </p:cNvPr>
          <p:cNvSpPr txBox="1"/>
          <p:nvPr/>
        </p:nvSpPr>
        <p:spPr>
          <a:xfrm>
            <a:off x="1108929" y="595557"/>
            <a:ext cx="30615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Create the new Data Structure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40E5F5-1717-4F66-929E-C8E66F07AEBC}"/>
              </a:ext>
            </a:extLst>
          </p:cNvPr>
          <p:cNvSpPr txBox="1"/>
          <p:nvPr/>
        </p:nvSpPr>
        <p:spPr>
          <a:xfrm>
            <a:off x="8762437" y="2480467"/>
            <a:ext cx="118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n2 = n3;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17296A-5BC7-4BBA-BC4C-59D7C762DDE8}"/>
              </a:ext>
            </a:extLst>
          </p:cNvPr>
          <p:cNvSpPr txBox="1"/>
          <p:nvPr/>
        </p:nvSpPr>
        <p:spPr>
          <a:xfrm>
            <a:off x="8221604" y="4262870"/>
            <a:ext cx="1719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n3</a:t>
            </a:r>
            <a:r>
              <a:rPr lang="en-US" dirty="0">
                <a:sym typeface="Wingdings" panose="05000000000000000000" pitchFamily="2" charset="2"/>
              </a:rPr>
              <a:t>next = n1;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8A0DD8-34FB-49DC-88EE-0B488405011E}"/>
              </a:ext>
            </a:extLst>
          </p:cNvPr>
          <p:cNvSpPr txBox="1"/>
          <p:nvPr/>
        </p:nvSpPr>
        <p:spPr>
          <a:xfrm>
            <a:off x="530367" y="5770237"/>
            <a:ext cx="47448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Insert the data in the new node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A86B06-4006-4306-81D7-CEA0CF1621B7}"/>
              </a:ext>
            </a:extLst>
          </p:cNvPr>
          <p:cNvSpPr txBox="1"/>
          <p:nvPr/>
        </p:nvSpPr>
        <p:spPr>
          <a:xfrm>
            <a:off x="7237384" y="2403435"/>
            <a:ext cx="78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5460EB5-FCF7-4314-BD1D-A4A0F1654E04}"/>
              </a:ext>
            </a:extLst>
          </p:cNvPr>
          <p:cNvSpPr/>
          <p:nvPr/>
        </p:nvSpPr>
        <p:spPr>
          <a:xfrm rot="4047146">
            <a:off x="7010905" y="4377918"/>
            <a:ext cx="681453" cy="318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D44A047-0786-4050-84D8-381CD88A035C}"/>
              </a:ext>
            </a:extLst>
          </p:cNvPr>
          <p:cNvSpPr/>
          <p:nvPr/>
        </p:nvSpPr>
        <p:spPr>
          <a:xfrm>
            <a:off x="6991963" y="780223"/>
            <a:ext cx="637532" cy="120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138A363-625E-45EF-9B98-3F31E990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387032D-2198-49A7-89F7-B2211592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68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/>
      <p:bldP spid="10" grpId="0"/>
      <p:bldP spid="12" grpId="0" animBg="1"/>
      <p:bldP spid="14" grpId="0"/>
      <p:bldP spid="16" grpId="0" animBg="1"/>
      <p:bldP spid="3" grpId="0" animBg="1"/>
      <p:bldP spid="13" grpId="0" animBg="1"/>
      <p:bldP spid="15" grpId="0"/>
      <p:bldP spid="21" grpId="0"/>
      <p:bldP spid="25" grpId="0" animBg="1"/>
      <p:bldP spid="33" grpId="0"/>
      <p:bldP spid="35" grpId="0" animBg="1"/>
      <p:bldP spid="37" grpId="0"/>
      <p:bldP spid="39" grpId="0"/>
      <p:bldP spid="41" grpId="0"/>
      <p:bldP spid="43" grpId="0"/>
      <p:bldP spid="50" grpId="0"/>
      <p:bldP spid="54" grpId="0" animBg="1"/>
      <p:bldP spid="57" grpId="0" animBg="1"/>
      <p:bldP spid="59" grpId="0"/>
      <p:bldP spid="61" grpId="0" animBg="1"/>
      <p:bldP spid="62" grpId="0" animBg="1"/>
      <p:bldP spid="64" grpId="0" animBg="1"/>
      <p:bldP spid="67" grpId="0" animBg="1"/>
      <p:bldP spid="68" grpId="0"/>
      <p:bldP spid="23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584" y="66294"/>
            <a:ext cx="8976049" cy="3820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82" y="448300"/>
            <a:ext cx="11337236" cy="5765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Singly Linked List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singly linked list is the simplest type of linked list in which every node contains some data and a pointer to the next node of the same data type. </a:t>
            </a:r>
          </a:p>
          <a:p>
            <a:pPr lvl="1"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Circular Singly Linked List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Singly linked list where the last node contains a pointer to the first node of the list.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DBBD-ACD3-4F58-A975-DF0F55FE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Somaraju Suvvari                                                                                                        NITP -- CS3401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CC91D-631E-4434-AC90-A57A8E16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458-33C9-4BF4-B91A-A10851AC5830}" type="slidenum">
              <a:rPr lang="en-IN" smtClean="0"/>
              <a:t>9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516FD-B5A6-4EF9-A140-3D0425523E38}"/>
              </a:ext>
            </a:extLst>
          </p:cNvPr>
          <p:cNvSpPr txBox="1"/>
          <p:nvPr/>
        </p:nvSpPr>
        <p:spPr>
          <a:xfrm>
            <a:off x="2961466" y="2042317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ABC52F-76AA-494A-ABFB-16EA6B0D6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64022"/>
              </p:ext>
            </p:extLst>
          </p:nvPr>
        </p:nvGraphicFramePr>
        <p:xfrm>
          <a:off x="3017075" y="2406369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x2000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4E1F92-6EFD-479D-BC0B-F35C5FF84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21039"/>
              </p:ext>
            </p:extLst>
          </p:nvPr>
        </p:nvGraphicFramePr>
        <p:xfrm>
          <a:off x="3935963" y="2398248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9FB66D4-87D4-40A4-B162-527E160641F3}"/>
              </a:ext>
            </a:extLst>
          </p:cNvPr>
          <p:cNvSpPr txBox="1"/>
          <p:nvPr/>
        </p:nvSpPr>
        <p:spPr>
          <a:xfrm>
            <a:off x="4293712" y="2789054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06D8BC-34DD-4636-97BB-FDE5144A9E72}"/>
              </a:ext>
            </a:extLst>
          </p:cNvPr>
          <p:cNvCxnSpPr>
            <a:cxnSpLocks/>
          </p:cNvCxnSpPr>
          <p:nvPr/>
        </p:nvCxnSpPr>
        <p:spPr>
          <a:xfrm>
            <a:off x="3614429" y="2626416"/>
            <a:ext cx="3933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92E453-B4D7-4168-AC29-60C79FD4F3E4}"/>
              </a:ext>
            </a:extLst>
          </p:cNvPr>
          <p:cNvSpPr txBox="1"/>
          <p:nvPr/>
        </p:nvSpPr>
        <p:spPr>
          <a:xfrm>
            <a:off x="5711025" y="2786859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B56F33D-7AD3-472F-A7EA-0030BCF84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04213"/>
              </p:ext>
            </p:extLst>
          </p:nvPr>
        </p:nvGraphicFramePr>
        <p:xfrm>
          <a:off x="7082809" y="2399864"/>
          <a:ext cx="121986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76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98A4CB6-E464-4B33-B8C6-E747C29B88C3}"/>
              </a:ext>
            </a:extLst>
          </p:cNvPr>
          <p:cNvSpPr txBox="1"/>
          <p:nvPr/>
        </p:nvSpPr>
        <p:spPr>
          <a:xfrm>
            <a:off x="7203345" y="2797295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2F7A1B-F85D-48D6-9B25-A7E1F3E13CDD}"/>
              </a:ext>
            </a:extLst>
          </p:cNvPr>
          <p:cNvCxnSpPr>
            <a:cxnSpLocks/>
          </p:cNvCxnSpPr>
          <p:nvPr/>
        </p:nvCxnSpPr>
        <p:spPr>
          <a:xfrm flipV="1">
            <a:off x="6676720" y="2573734"/>
            <a:ext cx="397512" cy="180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01D8DA6-EB4E-4D02-84AA-F843B7CD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451366"/>
              </p:ext>
            </p:extLst>
          </p:nvPr>
        </p:nvGraphicFramePr>
        <p:xfrm>
          <a:off x="5456852" y="2416629"/>
          <a:ext cx="1219868" cy="377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58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05E5A4-1AB9-48FC-A2B7-A2C96EE2EF6F}"/>
              </a:ext>
            </a:extLst>
          </p:cNvPr>
          <p:cNvCxnSpPr>
            <a:cxnSpLocks/>
          </p:cNvCxnSpPr>
          <p:nvPr/>
        </p:nvCxnSpPr>
        <p:spPr>
          <a:xfrm>
            <a:off x="5155832" y="2626416"/>
            <a:ext cx="3933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51B396-12E6-47D7-A95F-680437F83D49}"/>
              </a:ext>
            </a:extLst>
          </p:cNvPr>
          <p:cNvSpPr txBox="1"/>
          <p:nvPr/>
        </p:nvSpPr>
        <p:spPr>
          <a:xfrm>
            <a:off x="3132527" y="4802664"/>
            <a:ext cx="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CC5E2EF-B395-4948-A900-18439D945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790132"/>
              </p:ext>
            </p:extLst>
          </p:nvPr>
        </p:nvGraphicFramePr>
        <p:xfrm>
          <a:off x="3188136" y="5166716"/>
          <a:ext cx="5812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x2000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39BC9DA-A624-4633-96F5-67937E70D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17743"/>
              </p:ext>
            </p:extLst>
          </p:nvPr>
        </p:nvGraphicFramePr>
        <p:xfrm>
          <a:off x="4107024" y="5158595"/>
          <a:ext cx="121986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0732225-B559-4915-9C68-C539EAE7EBB2}"/>
              </a:ext>
            </a:extLst>
          </p:cNvPr>
          <p:cNvSpPr txBox="1"/>
          <p:nvPr/>
        </p:nvSpPr>
        <p:spPr>
          <a:xfrm>
            <a:off x="4464773" y="5549401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x2000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A3BD95-0070-442C-9A16-E07550329BD8}"/>
              </a:ext>
            </a:extLst>
          </p:cNvPr>
          <p:cNvCxnSpPr>
            <a:cxnSpLocks/>
          </p:cNvCxnSpPr>
          <p:nvPr/>
        </p:nvCxnSpPr>
        <p:spPr>
          <a:xfrm>
            <a:off x="3785490" y="5386763"/>
            <a:ext cx="3933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0A91CF1-3177-4929-B252-0F36EC1EB5DD}"/>
              </a:ext>
            </a:extLst>
          </p:cNvPr>
          <p:cNvSpPr txBox="1"/>
          <p:nvPr/>
        </p:nvSpPr>
        <p:spPr>
          <a:xfrm>
            <a:off x="5882086" y="554720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x3000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874E41C-8297-4F03-8F64-CED710BC8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78478"/>
              </p:ext>
            </p:extLst>
          </p:nvPr>
        </p:nvGraphicFramePr>
        <p:xfrm>
          <a:off x="7253870" y="5160211"/>
          <a:ext cx="13567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76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8D18AF8-11C0-4871-B976-8FDD61069695}"/>
              </a:ext>
            </a:extLst>
          </p:cNvPr>
          <p:cNvSpPr txBox="1"/>
          <p:nvPr/>
        </p:nvSpPr>
        <p:spPr>
          <a:xfrm>
            <a:off x="7374406" y="555764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x1000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26D76C-16B7-4502-A9CA-2EFE52A845E2}"/>
              </a:ext>
            </a:extLst>
          </p:cNvPr>
          <p:cNvCxnSpPr>
            <a:cxnSpLocks/>
          </p:cNvCxnSpPr>
          <p:nvPr/>
        </p:nvCxnSpPr>
        <p:spPr>
          <a:xfrm flipV="1">
            <a:off x="6847781" y="5334081"/>
            <a:ext cx="397512" cy="180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463B49B-B31F-4C60-8ED9-3E509433F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493943"/>
              </p:ext>
            </p:extLst>
          </p:nvPr>
        </p:nvGraphicFramePr>
        <p:xfrm>
          <a:off x="5627913" y="5176976"/>
          <a:ext cx="1219868" cy="377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58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A22AB1-CAFF-47DB-A54D-B1A369900DEB}"/>
              </a:ext>
            </a:extLst>
          </p:cNvPr>
          <p:cNvCxnSpPr>
            <a:cxnSpLocks/>
          </p:cNvCxnSpPr>
          <p:nvPr/>
        </p:nvCxnSpPr>
        <p:spPr>
          <a:xfrm>
            <a:off x="5326893" y="5386763"/>
            <a:ext cx="3933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988E5B5-82D3-4C0C-B4BF-C606BFFD2B79}"/>
              </a:ext>
            </a:extLst>
          </p:cNvPr>
          <p:cNvGrpSpPr/>
          <p:nvPr/>
        </p:nvGrpSpPr>
        <p:grpSpPr>
          <a:xfrm>
            <a:off x="4542182" y="4646645"/>
            <a:ext cx="4797761" cy="687436"/>
            <a:chOff x="4542182" y="4646645"/>
            <a:chExt cx="4797761" cy="6874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22921EB-A94F-4892-B2FA-2B66E46C6077}"/>
                </a:ext>
              </a:extLst>
            </p:cNvPr>
            <p:cNvCxnSpPr/>
            <p:nvPr/>
          </p:nvCxnSpPr>
          <p:spPr>
            <a:xfrm>
              <a:off x="8610600" y="5334081"/>
              <a:ext cx="7106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10A16C-DC91-4DAB-99BA-C93C75C5FC1A}"/>
                </a:ext>
              </a:extLst>
            </p:cNvPr>
            <p:cNvCxnSpPr/>
            <p:nvPr/>
          </p:nvCxnSpPr>
          <p:spPr>
            <a:xfrm flipV="1">
              <a:off x="9339943" y="4646645"/>
              <a:ext cx="0" cy="687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5D8C6E-5A3B-432F-904A-D414886B0E27}"/>
                </a:ext>
              </a:extLst>
            </p:cNvPr>
            <p:cNvCxnSpPr/>
            <p:nvPr/>
          </p:nvCxnSpPr>
          <p:spPr>
            <a:xfrm flipH="1">
              <a:off x="4544008" y="4646645"/>
              <a:ext cx="47772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369CF33-EFCC-41B8-87BC-53EF5C8C895A}"/>
                </a:ext>
              </a:extLst>
            </p:cNvPr>
            <p:cNvCxnSpPr/>
            <p:nvPr/>
          </p:nvCxnSpPr>
          <p:spPr>
            <a:xfrm>
              <a:off x="4542182" y="4646645"/>
              <a:ext cx="0" cy="511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118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7370</TotalTime>
  <Words>4142</Words>
  <Application>Microsoft Office PowerPoint</Application>
  <PresentationFormat>Widescreen</PresentationFormat>
  <Paragraphs>929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Open Sans</vt:lpstr>
      <vt:lpstr>Times New Roman</vt:lpstr>
      <vt:lpstr>Wingdings</vt:lpstr>
      <vt:lpstr>Office Theme</vt:lpstr>
      <vt:lpstr>DATA STRUCTURES (CS3401)</vt:lpstr>
      <vt:lpstr>The Course</vt:lpstr>
      <vt:lpstr>PowerPoint Presentation</vt:lpstr>
      <vt:lpstr>UNIT II: Arrays</vt:lpstr>
      <vt:lpstr>Linked Lists</vt:lpstr>
      <vt:lpstr>Linked List</vt:lpstr>
      <vt:lpstr>Linked List</vt:lpstr>
      <vt:lpstr>Node creation</vt:lpstr>
      <vt:lpstr>Types of Linked List</vt:lpstr>
      <vt:lpstr>Types of Linked List</vt:lpstr>
      <vt:lpstr>SLL/CSLL/DLL/CDLL</vt:lpstr>
      <vt:lpstr>Operations-Linked List</vt:lpstr>
      <vt:lpstr>Singly Linked List</vt:lpstr>
      <vt:lpstr>SLL ADT</vt:lpstr>
      <vt:lpstr>SLL – Insert_End()</vt:lpstr>
      <vt:lpstr>SLL – Insert_End()</vt:lpstr>
      <vt:lpstr>SLL – Insert_End()</vt:lpstr>
      <vt:lpstr>SLL – Insert_End()</vt:lpstr>
      <vt:lpstr>SLL – Insert_End()</vt:lpstr>
      <vt:lpstr>Create or Insert_End (Logic) in SLL</vt:lpstr>
      <vt:lpstr>PowerPoint Presentation</vt:lpstr>
      <vt:lpstr>PowerPoint Presentation</vt:lpstr>
      <vt:lpstr> Insert_Begin (Logic) in SLL</vt:lpstr>
      <vt:lpstr>PowerPoint Presentation</vt:lpstr>
      <vt:lpstr>Insert after a specific data element (Logic)</vt:lpstr>
      <vt:lpstr>Display/Traversing</vt:lpstr>
      <vt:lpstr> Displaying (Logic) in SLL</vt:lpstr>
      <vt:lpstr>Search</vt:lpstr>
      <vt:lpstr>Delete (From the beginning)</vt:lpstr>
      <vt:lpstr>Delete</vt:lpstr>
      <vt:lpstr>Delete (a node data is ele)</vt:lpstr>
      <vt:lpstr>PRACTISE 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(CS3401)</dc:title>
  <dc:creator>SOMARAJU SUVVARI</dc:creator>
  <cp:lastModifiedBy>SOMARAJU SUVVARI</cp:lastModifiedBy>
  <cp:revision>587</cp:revision>
  <dcterms:created xsi:type="dcterms:W3CDTF">2020-08-27T21:09:17Z</dcterms:created>
  <dcterms:modified xsi:type="dcterms:W3CDTF">2021-08-31T06:18:00Z</dcterms:modified>
</cp:coreProperties>
</file>