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02" r:id="rId3"/>
    <p:sldId id="304" r:id="rId4"/>
    <p:sldId id="305" r:id="rId5"/>
    <p:sldId id="306" r:id="rId6"/>
    <p:sldId id="441" r:id="rId7"/>
    <p:sldId id="446" r:id="rId8"/>
    <p:sldId id="449" r:id="rId9"/>
    <p:sldId id="447" r:id="rId10"/>
    <p:sldId id="454" r:id="rId11"/>
    <p:sldId id="455" r:id="rId12"/>
    <p:sldId id="451" r:id="rId13"/>
    <p:sldId id="456" r:id="rId14"/>
    <p:sldId id="457" r:id="rId15"/>
    <p:sldId id="452" r:id="rId16"/>
    <p:sldId id="453" r:id="rId17"/>
    <p:sldId id="4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RAJU SUVVARI" initials="SS" lastIdx="2" clrIdx="0">
    <p:extLst>
      <p:ext uri="{19B8F6BF-5375-455C-9EA6-DF929625EA0E}">
        <p15:presenceInfo xmlns:p15="http://schemas.microsoft.com/office/powerpoint/2012/main" userId="81eaa0b1c517a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0C00-49D2-4ACB-8A0E-CA9CFE6A2DD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2F4D-E418-4C46-937E-D3C5FD68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3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9D6EE-AABD-40F6-9909-5BEFA64FC9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DEEF-2026-41D3-99F3-11D6D16C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DD69-AE29-492B-BC27-44491805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02A3-E3D5-4C0A-8FD0-A84893A7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9186-DE1C-4B5E-91CC-BAD7C9181FF7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2D57-BEB3-4A86-A602-B7A6CD07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C97C-189B-4A6B-AC78-503C349B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8BF-51AA-4E2A-957E-E7D380D9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5CD4-2AA4-44D0-A226-1EC94C56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74C3-AFAD-45E6-B8E0-ECEF872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24AD-3DAD-4B15-9080-413D9030D7D5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009E-BEDC-47E6-A6A3-73A6EFF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7E96-288C-429B-8671-A011956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EBCD1-4E28-4225-8203-33E564E8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0F08-F555-421A-ABDF-D839B929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BB5F-A71A-4ECC-ACAD-7C94989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4017-7575-4CFD-9F75-753EAE8BD3A6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9CAA-DE1F-400E-8F71-776691B0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8AE8-6B91-4E9A-906B-6093F97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BA1C-716B-43CC-B5FF-01F09BF4DD45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7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174C-CDBB-42DA-8E2A-8BAEBB422E2D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6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8E53-5E69-4C02-A520-2F2F10004B64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9B6A-397A-41A4-9D3B-69079B4B317E}" type="datetime1">
              <a:rPr lang="en-IN" smtClean="0"/>
              <a:t>31-08-2021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F22-50B7-4FFC-A409-39B429DCDEC7}" type="datetime1">
              <a:rPr lang="en-IN" smtClean="0"/>
              <a:t>31-08-2021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74CA-2A91-4690-9121-1DBC33D7AF97}" type="datetime1">
              <a:rPr lang="en-IN" smtClean="0"/>
              <a:t>31-08-2021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0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0DCC-7A9D-40F5-B1ED-D1EF2EACC909}" type="datetime1">
              <a:rPr lang="en-IN" smtClean="0"/>
              <a:t>31-08-2021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38A-3988-4B8D-95DC-C7B060C72DF2}" type="datetime1">
              <a:rPr lang="en-IN" smtClean="0"/>
              <a:t>31-08-2021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E243-7034-45CB-8938-FDEE85D6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C2D7-0A13-4195-A144-45CC708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A487-88AE-41CC-9462-9F5AC8D3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7F7-A458-4104-8174-582EE055808F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89A6-68B1-4710-81E3-B3B13F49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C078-F458-46E0-BD37-CF0210F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58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CCAC-9C5B-46B5-9053-3CC97248316C}" type="datetime1">
              <a:rPr lang="en-IN" smtClean="0"/>
              <a:t>31-08-2021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0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4CEC-23F4-48D0-9092-5402050DB18E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A54-3459-4B4D-9378-160F7E27B4DC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78DA-81C5-4DC7-BDF9-DE4E8D85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437A-EA42-4DAF-B4A2-2E9C8230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8AB1-E2CB-4FA7-8372-E79FC38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688-E001-4B24-BB1E-D2B01244A89B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CAD3-CD12-448E-9505-B91E24B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1107-0517-4AA2-8704-17194F6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82DD-6846-4841-8430-9F17303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C02D-4F7A-4D5E-8A1B-B7E0E159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D6BD-F764-402F-B7D6-58769209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38CB-8321-41B1-B3C3-11B1EE8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7F5-3479-4B2B-958C-A1494B1AFCA5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FDB7C-1CA8-4D2D-9487-83805FF7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CF47-EB8F-41D5-8B8B-5B99B3B5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B51-425C-43D2-8052-3488113A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E3A3-858B-4FCC-AD93-56700BDC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D6D6-D5B3-4606-B0FA-B4BA5567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BEE8-CFA4-49AA-80F4-5C809C5E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8A14-6F8C-4829-99B2-4E7547F0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6C805-1FC3-4795-A111-C5281478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F735-6FFB-4D75-919C-173587FDFDEF}" type="datetime1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E5F0-BB3F-4A6C-BE89-28B7B4E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34FEE-6CFA-4E3D-AEB1-98385B7E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8566-F77E-47DB-A99B-B09CB041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EC361-ABF8-494B-82C6-40A77CA8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6C2F-FD5F-48B2-8032-A4FC9C55EB53}" type="datetime1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5198-2DE7-4166-82AD-ACDD1AC0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7F72-1264-4CE7-851F-FCBC82BA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02D73-C313-4C24-B325-FBA87A1C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5890-7D95-407D-93E8-187D540072B8}" type="datetime1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3EB7-B3C7-42BD-9ABA-ACD7F4E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F780-14F9-4882-B3F0-9EB64E8B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944A-6CFE-4D52-9A04-13A025D2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4F61-F6E8-4568-AD54-C5018316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FC94-1DD3-4CA5-878D-257CDACA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20E0-9EA1-41CC-95C7-35660B07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7F6C-D6E1-4B9F-B07E-7ED220B762C8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B1B4-C509-4051-B3D3-3DD81C4E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40BC-18A9-4FEE-A2B8-534399D7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3C7-1CC1-4C41-9482-7AD47F6E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41F2E-7224-4DAC-81D9-3B0C7340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00DB-0407-4996-8524-B532C547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A751-99F6-467F-822E-8C4CC79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810F-EA7F-4CC8-B443-01A335CD683C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ABE9-ABB8-4495-ABEF-EADAAC8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66A1-EA3A-415C-93E3-08A1DB44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C79F0-F9C6-4AE1-A18F-F0826D9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1061-01D6-4C80-B758-56A7F0FB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CAD2-93CA-4DBB-8505-61494303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58D1-81C4-4CFD-9380-B0B2AE09A7C5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BBC-FA46-4084-805E-A6F54786E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9889-CB96-4C2B-BD37-382A703E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7D0B-6E1F-43E5-9805-D5853198A58B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647-D22D-4492-8DE9-AF3D87B5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40363"/>
            <a:ext cx="8229600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i="1" spc="-15" dirty="0">
                <a:solidFill>
                  <a:srgbClr val="92D050"/>
                </a:solidFill>
                <a:latin typeface="Times New Roman" panose="02020603050405020304" pitchFamily="18" charset="0"/>
                <a:ea typeface="Calibri Light" panose="020F0302020204030204" pitchFamily="34" charset="0"/>
              </a:rPr>
              <a:t>CS3401)</a:t>
            </a:r>
            <a:endParaRPr lang="en-US" sz="27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648200"/>
            <a:ext cx="8229600" cy="15240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Somaraju Suvvari,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Dept. of  CSE, NIT Patna.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somaraju@nitp.ac.in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soma2402@gmail.com;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1082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Somaraju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1143000" cy="365125"/>
          </a:xfrm>
        </p:spPr>
        <p:txBody>
          <a:bodyPr/>
          <a:lstStyle/>
          <a:p>
            <a:pPr>
              <a:defRPr/>
            </a:pPr>
            <a:fld id="{E41D059C-5EC6-444A-ABF9-AF16E38A1FC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49" y="119270"/>
            <a:ext cx="65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PUSH(STACK *top, int value)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01975"/>
              </p:ext>
            </p:extLst>
          </p:nvPr>
        </p:nvGraphicFramePr>
        <p:xfrm>
          <a:off x="1722023" y="105587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00073" y="105587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238" y="663164"/>
            <a:ext cx="1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17214" y="1028030"/>
            <a:ext cx="868019" cy="252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52762" y="275734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24303"/>
              </p:ext>
            </p:extLst>
          </p:nvPr>
        </p:nvGraphicFramePr>
        <p:xfrm>
          <a:off x="2538762" y="30528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617213" y="2168117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65007" y="3268511"/>
            <a:ext cx="1077240" cy="3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2215" y="348914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01489"/>
              </p:ext>
            </p:extLst>
          </p:nvPr>
        </p:nvGraphicFramePr>
        <p:xfrm>
          <a:off x="2368683" y="3831140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51717"/>
              </p:ext>
            </p:extLst>
          </p:nvPr>
        </p:nvGraphicFramePr>
        <p:xfrm>
          <a:off x="3421634" y="384551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99311" y="3533536"/>
            <a:ext cx="13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20029" y="4038166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rot="10800000">
            <a:off x="2864574" y="4199841"/>
            <a:ext cx="815670" cy="197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4655" y="387541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9629" y="422905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9629" y="451310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473600" y="1649113"/>
            <a:ext cx="895693" cy="38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4365" y="132979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92136"/>
              </p:ext>
            </p:extLst>
          </p:nvPr>
        </p:nvGraphicFramePr>
        <p:xfrm>
          <a:off x="6496853" y="1677680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05796"/>
              </p:ext>
            </p:extLst>
          </p:nvPr>
        </p:nvGraphicFramePr>
        <p:xfrm>
          <a:off x="7564606" y="1666751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7074131" y="1948661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8611" y="16667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42573" y="387541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3414"/>
              </p:ext>
            </p:extLst>
          </p:nvPr>
        </p:nvGraphicFramePr>
        <p:xfrm>
          <a:off x="7564606" y="2516660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898421" y="296410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491253" y="2044556"/>
            <a:ext cx="0" cy="4790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41883"/>
              </p:ext>
            </p:extLst>
          </p:nvPr>
        </p:nvGraphicFramePr>
        <p:xfrm>
          <a:off x="7543100" y="652242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25111" y="105788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49662" y="318712"/>
            <a:ext cx="14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3071" y="1235178"/>
            <a:ext cx="73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65688" y="610443"/>
            <a:ext cx="7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43256" y="1983451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Cloud Callout 48"/>
          <p:cNvSpPr/>
          <p:nvPr/>
        </p:nvSpPr>
        <p:spPr>
          <a:xfrm rot="3836735">
            <a:off x="8903146" y="34663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242721" y="768960"/>
            <a:ext cx="248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new_node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next</a:t>
            </a:r>
            <a:r>
              <a:rPr lang="en-US" dirty="0"/>
              <a:t>=top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306089" y="1331311"/>
            <a:ext cx="184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top=new_node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CC8E-2F7B-4D7A-A74A-AAEE06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6697" y="6440665"/>
            <a:ext cx="4114800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BAE-A975-4C2F-96F3-9DFE95D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942" y="6401081"/>
            <a:ext cx="2743200" cy="365125"/>
          </a:xfrm>
        </p:spPr>
        <p:txBody>
          <a:bodyPr/>
          <a:lstStyle/>
          <a:p>
            <a:fld id="{11B1A458-33C9-4BF4-B91A-A10851AC5830}" type="slidenum">
              <a:rPr lang="en-IN" smtClean="0"/>
              <a:t>10</a:t>
            </a:fld>
            <a:endParaRPr lang="en-IN" dirty="0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801792-FC81-4506-BB76-BA0BA001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5081"/>
              </p:ext>
            </p:extLst>
          </p:nvPr>
        </p:nvGraphicFramePr>
        <p:xfrm>
          <a:off x="1781238" y="214993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A25FD34-858C-4A44-8215-D9A68A1DFBFF}"/>
              </a:ext>
            </a:extLst>
          </p:cNvPr>
          <p:cNvSpPr txBox="1"/>
          <p:nvPr/>
        </p:nvSpPr>
        <p:spPr>
          <a:xfrm>
            <a:off x="3187235" y="210807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3D1377-E0EE-4F4C-849D-87AA3FA17B8D}"/>
              </a:ext>
            </a:extLst>
          </p:cNvPr>
          <p:cNvSpPr txBox="1"/>
          <p:nvPr/>
        </p:nvSpPr>
        <p:spPr>
          <a:xfrm>
            <a:off x="1834233" y="1805157"/>
            <a:ext cx="1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360FB9-2DD4-40A1-9171-889D303A177E}"/>
              </a:ext>
            </a:extLst>
          </p:cNvPr>
          <p:cNvSpPr txBox="1"/>
          <p:nvPr/>
        </p:nvSpPr>
        <p:spPr>
          <a:xfrm>
            <a:off x="6426666" y="1120529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D28F1-1C5E-464E-BEBB-D7006424AF23}"/>
              </a:ext>
            </a:extLst>
          </p:cNvPr>
          <p:cNvSpPr txBox="1"/>
          <p:nvPr/>
        </p:nvSpPr>
        <p:spPr>
          <a:xfrm>
            <a:off x="6480330" y="20855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7181F-C051-43C3-BB60-BF4361C015F7}"/>
              </a:ext>
            </a:extLst>
          </p:cNvPr>
          <p:cNvSpPr txBox="1"/>
          <p:nvPr/>
        </p:nvSpPr>
        <p:spPr>
          <a:xfrm>
            <a:off x="1992980" y="303786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A1F5FC-60B3-4BAC-8AF3-6DBA7AA3B73E}"/>
              </a:ext>
            </a:extLst>
          </p:cNvPr>
          <p:cNvSpPr txBox="1"/>
          <p:nvPr/>
        </p:nvSpPr>
        <p:spPr>
          <a:xfrm>
            <a:off x="3235437" y="1425206"/>
            <a:ext cx="239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Stack Overflow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62D966-EF9F-4B0C-9814-0952E9270124}"/>
              </a:ext>
            </a:extLst>
          </p:cNvPr>
          <p:cNvCxnSpPr>
            <a:cxnSpLocks/>
          </p:cNvCxnSpPr>
          <p:nvPr/>
        </p:nvCxnSpPr>
        <p:spPr>
          <a:xfrm>
            <a:off x="8632955" y="1027016"/>
            <a:ext cx="0" cy="6376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D7A170-5226-4E75-ACB1-128F37903826}"/>
              </a:ext>
            </a:extLst>
          </p:cNvPr>
          <p:cNvGrpSpPr/>
          <p:nvPr/>
        </p:nvGrpSpPr>
        <p:grpSpPr>
          <a:xfrm>
            <a:off x="7074131" y="915726"/>
            <a:ext cx="516033" cy="936445"/>
            <a:chOff x="7074131" y="915726"/>
            <a:chExt cx="516033" cy="93644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03814A-B39F-4CD3-87BD-8EF9E7A0D117}"/>
                </a:ext>
              </a:extLst>
            </p:cNvPr>
            <p:cNvCxnSpPr>
              <a:cxnSpLocks/>
            </p:cNvCxnSpPr>
            <p:nvPr/>
          </p:nvCxnSpPr>
          <p:spPr>
            <a:xfrm>
              <a:off x="7074131" y="1836028"/>
              <a:ext cx="30894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D3A9F9-FC66-4B60-8D54-B1C007775B3E}"/>
                </a:ext>
              </a:extLst>
            </p:cNvPr>
            <p:cNvCxnSpPr/>
            <p:nvPr/>
          </p:nvCxnSpPr>
          <p:spPr>
            <a:xfrm>
              <a:off x="7379942" y="937771"/>
              <a:ext cx="0" cy="91440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5D6F011-5E26-4A42-9C15-0AE048BA725F}"/>
                </a:ext>
              </a:extLst>
            </p:cNvPr>
            <p:cNvCxnSpPr/>
            <p:nvPr/>
          </p:nvCxnSpPr>
          <p:spPr>
            <a:xfrm flipV="1">
              <a:off x="7361354" y="915726"/>
              <a:ext cx="228810" cy="2824"/>
            </a:xfrm>
            <a:prstGeom prst="straightConnector1">
              <a:avLst/>
            </a:prstGeom>
            <a:ln w="38100" cmpd="sng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10963 -0.0898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0092 L 0.01472 0.00092 C 0.01758 2.22222E-6 0.0293 -0.00278 0.03294 -0.00509 C 0.0418 -0.01065 0.03294 -0.01482 0.04792 -0.01991 C 0.05586 -0.02269 0.06406 -0.02107 0.07214 -0.02153 C 0.07487 -0.02246 0.07761 -0.02361 0.08047 -0.02431 C 0.08438 -0.02547 0.08841 -0.025 0.09206 -0.02732 C 0.09662 -0.03056 0.10039 -0.03658 0.10456 -0.04074 C 0.10677 -0.04283 0.10899 -0.04468 0.1112 -0.04676 C 0.11354 -0.0463 0.11576 -0.04653 0.11797 -0.04514 C 0.12084 -0.04352 0.12318 -0.03727 0.1263 -0.03773 C 0.13008 -0.03843 0.13294 -0.04468 0.1362 -0.04815 C 0.13711 -0.0507 0.13802 -0.05301 0.1388 -0.05556 C 0.13932 -0.05741 0.14154 -0.06644 0.14297 -0.06898 C 0.14492 -0.07246 0.1461 -0.07199 0.1487 -0.07338 C 0.14961 -0.07384 0.1513 -0.07477 0.1513 -0.07477 L 0.1513 -0.07477 " pathEditMode="relative" ptsTypes="AAAAAAAAAAAAAAAAA">
                                      <p:cBhvr>
                                        <p:cTn id="16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509 L 0.00182 -0.00509 C 0.00026 -0.00393 -0.00651 0.00116 -0.00912 0.00371 C -0.0099 0.00463 -0.01068 0.00579 -0.01159 0.00672 C -0.01237 0.00741 -0.01328 0.00741 -0.01407 0.00811 C -0.01498 0.0088 -0.01576 0.01019 -0.01654 0.01111 C -0.01862 0.01297 -0.02214 0.01343 -0.02409 0.01412 C -0.02526 0.01505 -0.02617 0.01644 -0.02748 0.0169 C -0.02956 0.01806 -0.0375 0.01945 -0.03907 0.01991 C -0.04141 0.02061 -0.04349 0.02199 -0.04584 0.02292 C -0.04714 0.02338 -0.04857 0.02385 -0.05 0.02431 C -0.05222 0.02524 -0.05443 0.02639 -0.05664 0.02732 L -0.0599 0.02871 C -0.06159 0.03079 -0.0638 0.03195 -0.06498 0.03473 C -0.06576 0.03658 -0.06641 0.03889 -0.06745 0.04074 C -0.06901 0.04352 -0.07045 0.04375 -0.0724 0.04514 C -0.07305 0.04653 -0.07409 0.04769 -0.07409 0.04954 C -0.07435 0.05533 -0.07331 0.06736 -0.07331 0.06736 L -0.07331 0.06736 " pathEditMode="relative" ptsTypes="AAAAAAAAAAAAAAAAAAA">
                                      <p:cBhvr>
                                        <p:cTn id="18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16" grpId="0"/>
      <p:bldP spid="19" grpId="0"/>
      <p:bldP spid="21" grpId="0" animBg="1"/>
      <p:bldP spid="22" grpId="0"/>
      <p:bldP spid="22" grpId="1"/>
      <p:bldP spid="23" grpId="0"/>
      <p:bldP spid="24" grpId="0"/>
      <p:bldP spid="24" grpId="1"/>
      <p:bldP spid="26" grpId="0" animBg="1"/>
      <p:bldP spid="27" grpId="0"/>
      <p:bldP spid="33" grpId="0"/>
      <p:bldP spid="33" grpId="1"/>
      <p:bldP spid="34" grpId="0"/>
      <p:bldP spid="38" grpId="0"/>
      <p:bldP spid="41" grpId="0"/>
      <p:bldP spid="42" grpId="0"/>
      <p:bldP spid="45" grpId="0"/>
      <p:bldP spid="45" grpId="1"/>
      <p:bldP spid="46" grpId="0"/>
      <p:bldP spid="46" grpId="1"/>
      <p:bldP spid="47" grpId="0"/>
      <p:bldP spid="49" grpId="0" animBg="1"/>
      <p:bldP spid="76" grpId="0"/>
      <p:bldP spid="77" grpId="0"/>
      <p:bldP spid="62" grpId="0"/>
      <p:bldP spid="63" grpId="0"/>
      <p:bldP spid="64" grpId="0"/>
      <p:bldP spid="64" grpId="1"/>
      <p:bldP spid="6" grpId="0"/>
      <p:bldP spid="25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6CC546-FCE9-4E84-9023-D6D14EA4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2D3B-855F-4E29-BE75-13F19208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A72A8-696F-4B7D-BAAC-E00C2D7800C2}"/>
              </a:ext>
            </a:extLst>
          </p:cNvPr>
          <p:cNvSpPr txBox="1"/>
          <p:nvPr/>
        </p:nvSpPr>
        <p:spPr>
          <a:xfrm>
            <a:off x="483050" y="1092326"/>
            <a:ext cx="73546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push(STACK *top,  int value)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STACK *new_node;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new_node = (STACK *) malloc (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(STACK));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if(new_node == NULL)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printf("\n Stack Overflow … “); 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else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new_node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= value;  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NULL;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if(top == NULL)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This is the first node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top = new_node;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  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There exist some nodes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{   new_node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 = top;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top = new_node;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printf("\n Insertion success!!!");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Complexity 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CB45F-2BA9-447B-A61A-D220985B1C4E}"/>
              </a:ext>
            </a:extLst>
          </p:cNvPr>
          <p:cNvSpPr txBox="1"/>
          <p:nvPr/>
        </p:nvSpPr>
        <p:spPr>
          <a:xfrm>
            <a:off x="3396343" y="167951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  - PUSH (Logic)</a:t>
            </a:r>
          </a:p>
        </p:txBody>
      </p:sp>
    </p:spTree>
    <p:extLst>
      <p:ext uri="{BB962C8B-B14F-4D97-AF65-F5344CB8AC3E}">
        <p14:creationId xmlns:p14="http://schemas.microsoft.com/office/powerpoint/2010/main" val="31505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928" y="97777"/>
            <a:ext cx="7893698" cy="6023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634483"/>
            <a:ext cx="11402008" cy="55890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POP(STACK *top)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is a function used to delete an element from the top of the stack.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is always deleted at the beginning of the list and is pointed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List it is head / start) 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is 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display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"Stack UNDERFLOW!!! Deletion is not possible!!!"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stack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declare a pointer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assign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to temp.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assign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to top,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the temp and terminate the function; 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assign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delete 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B7F44B-DD52-4334-BEB0-F52E2A1D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E40967-58D2-4DDF-99CA-2E5C1BC0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DCCCE-05B3-4060-94AE-6185DFFB3E8A}"/>
              </a:ext>
            </a:extLst>
          </p:cNvPr>
          <p:cNvSpPr txBox="1"/>
          <p:nvPr/>
        </p:nvSpPr>
        <p:spPr>
          <a:xfrm>
            <a:off x="8610600" y="1036740"/>
            <a:ext cx="284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5209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49" y="119270"/>
            <a:ext cx="486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POP(STACK *top)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17214" y="1028030"/>
            <a:ext cx="868019" cy="252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2569" y="73106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7213" y="2168117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2210805" y="3134384"/>
            <a:ext cx="1156563" cy="2238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22501" y="193160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7868"/>
              </p:ext>
            </p:extLst>
          </p:nvPr>
        </p:nvGraphicFramePr>
        <p:xfrm>
          <a:off x="1922501" y="2230078"/>
          <a:ext cx="581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2503721" y="2432101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75519" y="2189299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2375"/>
              </p:ext>
            </p:extLst>
          </p:nvPr>
        </p:nvGraphicFramePr>
        <p:xfrm>
          <a:off x="3005880" y="2227538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02861" y="257350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526986" y="2393629"/>
            <a:ext cx="0" cy="4790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CC8E-2F7B-4D7A-A74A-AAEE06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6697" y="6440665"/>
            <a:ext cx="4114800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BAE-A975-4C2F-96F3-9DFE95D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942" y="6401081"/>
            <a:ext cx="2743200" cy="365125"/>
          </a:xfrm>
        </p:spPr>
        <p:txBody>
          <a:bodyPr/>
          <a:lstStyle/>
          <a:p>
            <a:fld id="{11B1A458-33C9-4BF4-B91A-A10851AC5830}" type="slidenum">
              <a:rPr lang="en-IN" smtClean="0"/>
              <a:t>13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D28F1-1C5E-464E-BEBB-D7006424AF23}"/>
              </a:ext>
            </a:extLst>
          </p:cNvPr>
          <p:cNvSpPr txBox="1"/>
          <p:nvPr/>
        </p:nvSpPr>
        <p:spPr>
          <a:xfrm>
            <a:off x="1922501" y="258843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7181F-C051-43C3-BB60-BF4361C015F7}"/>
              </a:ext>
            </a:extLst>
          </p:cNvPr>
          <p:cNvSpPr txBox="1"/>
          <p:nvPr/>
        </p:nvSpPr>
        <p:spPr>
          <a:xfrm>
            <a:off x="1972017" y="14618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A1F5FC-60B3-4BAC-8AF3-6DBA7AA3B73E}"/>
              </a:ext>
            </a:extLst>
          </p:cNvPr>
          <p:cNvSpPr txBox="1"/>
          <p:nvPr/>
        </p:nvSpPr>
        <p:spPr>
          <a:xfrm>
            <a:off x="2910842" y="1028030"/>
            <a:ext cx="291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Underflow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AC7BE6-A45E-46C5-B2BB-3A163BA9D930}"/>
              </a:ext>
            </a:extLst>
          </p:cNvPr>
          <p:cNvGrpSpPr/>
          <p:nvPr/>
        </p:nvGrpSpPr>
        <p:grpSpPr>
          <a:xfrm>
            <a:off x="2987352" y="2624001"/>
            <a:ext cx="766337" cy="529644"/>
            <a:chOff x="2410961" y="2771015"/>
            <a:chExt cx="766337" cy="529644"/>
          </a:xfrm>
        </p:grpSpPr>
        <p:sp>
          <p:nvSpPr>
            <p:cNvPr id="43" name="Up Arrow 50">
              <a:extLst>
                <a:ext uri="{FF2B5EF4-FFF2-40B4-BE49-F238E27FC236}">
                  <a16:creationId xmlns:a16="http://schemas.microsoft.com/office/drawing/2014/main" id="{A7B11084-A7B1-4090-B396-CAF20D2F74C8}"/>
                </a:ext>
              </a:extLst>
            </p:cNvPr>
            <p:cNvSpPr/>
            <p:nvPr/>
          </p:nvSpPr>
          <p:spPr>
            <a:xfrm>
              <a:off x="2647735" y="2771015"/>
              <a:ext cx="78911" cy="237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8243D6-158F-411D-B576-F247D85EE18D}"/>
                </a:ext>
              </a:extLst>
            </p:cNvPr>
            <p:cNvSpPr txBox="1"/>
            <p:nvPr/>
          </p:nvSpPr>
          <p:spPr>
            <a:xfrm>
              <a:off x="2410961" y="2931327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51" name="Right Arrow 14">
            <a:extLst>
              <a:ext uri="{FF2B5EF4-FFF2-40B4-BE49-F238E27FC236}">
                <a16:creationId xmlns:a16="http://schemas.microsoft.com/office/drawing/2014/main" id="{DCA4761F-5B8D-47F6-914F-7833FEEA88FF}"/>
              </a:ext>
            </a:extLst>
          </p:cNvPr>
          <p:cNvSpPr/>
          <p:nvPr/>
        </p:nvSpPr>
        <p:spPr>
          <a:xfrm>
            <a:off x="571268" y="4129050"/>
            <a:ext cx="1077240" cy="3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1B03B20-2F85-4D75-B9AD-819F715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07116"/>
              </p:ext>
            </p:extLst>
          </p:nvPr>
        </p:nvGraphicFramePr>
        <p:xfrm>
          <a:off x="1999158" y="1105180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ABC2A8F-D58D-4446-8DF7-921E52A2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34183"/>
              </p:ext>
            </p:extLst>
          </p:nvPr>
        </p:nvGraphicFramePr>
        <p:xfrm>
          <a:off x="2454290" y="418973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639395C-8C5C-41ED-A98C-48ECA7086098}"/>
              </a:ext>
            </a:extLst>
          </p:cNvPr>
          <p:cNvSpPr txBox="1"/>
          <p:nvPr/>
        </p:nvSpPr>
        <p:spPr>
          <a:xfrm>
            <a:off x="2486588" y="383025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89FB36-E0F5-40A5-8E2D-F50800E761FE}"/>
              </a:ext>
            </a:extLst>
          </p:cNvPr>
          <p:cNvSpPr txBox="1"/>
          <p:nvPr/>
        </p:nvSpPr>
        <p:spPr>
          <a:xfrm>
            <a:off x="2454191" y="453682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sp>
        <p:nvSpPr>
          <p:cNvPr id="61" name="Right Arrow 13">
            <a:extLst>
              <a:ext uri="{FF2B5EF4-FFF2-40B4-BE49-F238E27FC236}">
                <a16:creationId xmlns:a16="http://schemas.microsoft.com/office/drawing/2014/main" id="{85BDD4A5-A5AC-409B-89EF-75FC2AC932B4}"/>
              </a:ext>
            </a:extLst>
          </p:cNvPr>
          <p:cNvSpPr/>
          <p:nvPr/>
        </p:nvSpPr>
        <p:spPr>
          <a:xfrm>
            <a:off x="5688368" y="2093201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41C18BFC-8CEE-4119-B94F-83A47E1A2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30032"/>
              </p:ext>
            </p:extLst>
          </p:nvPr>
        </p:nvGraphicFramePr>
        <p:xfrm>
          <a:off x="8292275" y="202769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2CCCC915-42D5-483D-9F0B-15BD02BF2F07}"/>
              </a:ext>
            </a:extLst>
          </p:cNvPr>
          <p:cNvSpPr txBox="1"/>
          <p:nvPr/>
        </p:nvSpPr>
        <p:spPr>
          <a:xfrm>
            <a:off x="8593733" y="2420105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67855D-6B2B-4FEA-BAFC-2ACD0540D8EF}"/>
              </a:ext>
            </a:extLst>
          </p:cNvPr>
          <p:cNvSpPr txBox="1"/>
          <p:nvPr/>
        </p:nvSpPr>
        <p:spPr>
          <a:xfrm>
            <a:off x="6981539" y="167538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D3D3EE-F8A2-457F-B32D-6F772E5F6F5A}"/>
              </a:ext>
            </a:extLst>
          </p:cNvPr>
          <p:cNvSpPr txBox="1"/>
          <p:nvPr/>
        </p:nvSpPr>
        <p:spPr>
          <a:xfrm>
            <a:off x="7035378" y="232948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B1AC3DC-DBDE-40D6-B4D0-33E917A7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3841"/>
              </p:ext>
            </p:extLst>
          </p:nvPr>
        </p:nvGraphicFramePr>
        <p:xfrm>
          <a:off x="6938750" y="2026411"/>
          <a:ext cx="700666" cy="338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5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8DB627-F9E5-4D61-9854-3C36C50C6AA7}"/>
              </a:ext>
            </a:extLst>
          </p:cNvPr>
          <p:cNvCxnSpPr/>
          <p:nvPr/>
        </p:nvCxnSpPr>
        <p:spPr>
          <a:xfrm flipV="1">
            <a:off x="7651414" y="2189299"/>
            <a:ext cx="652823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F2F72F7-29C1-46C2-8650-F489E178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9995"/>
              </p:ext>
            </p:extLst>
          </p:nvPr>
        </p:nvGraphicFramePr>
        <p:xfrm>
          <a:off x="8292275" y="2899170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3C6E2B1-F02E-4388-99DD-3B0DFF5BC919}"/>
              </a:ext>
            </a:extLst>
          </p:cNvPr>
          <p:cNvSpPr txBox="1"/>
          <p:nvPr/>
        </p:nvSpPr>
        <p:spPr>
          <a:xfrm>
            <a:off x="8672817" y="3266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F8A3A-4796-4B98-8093-89E447E8AC55}"/>
              </a:ext>
            </a:extLst>
          </p:cNvPr>
          <p:cNvSpPr txBox="1"/>
          <p:nvPr/>
        </p:nvSpPr>
        <p:spPr>
          <a:xfrm>
            <a:off x="7007392" y="373946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C2B694-D7D2-4B92-AF14-D008D6E0B05A}"/>
              </a:ext>
            </a:extLst>
          </p:cNvPr>
          <p:cNvSpPr txBox="1"/>
          <p:nvPr/>
        </p:nvSpPr>
        <p:spPr>
          <a:xfrm>
            <a:off x="7061231" y="4393570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x500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0B5A2B8F-4768-4595-B9FF-52F2A5F6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14270"/>
              </p:ext>
            </p:extLst>
          </p:nvPr>
        </p:nvGraphicFramePr>
        <p:xfrm>
          <a:off x="6964603" y="4055342"/>
          <a:ext cx="700666" cy="365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X3000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F43839B-38F5-4BE8-8144-613C918EA1F9}"/>
              </a:ext>
            </a:extLst>
          </p:cNvPr>
          <p:cNvCxnSpPr/>
          <p:nvPr/>
        </p:nvCxnSpPr>
        <p:spPr>
          <a:xfrm flipV="1">
            <a:off x="7677267" y="4253383"/>
            <a:ext cx="652823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68ECCB4-2700-4B9F-9466-06C68C5F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01574"/>
              </p:ext>
            </p:extLst>
          </p:nvPr>
        </p:nvGraphicFramePr>
        <p:xfrm>
          <a:off x="8330090" y="4085325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E51F4D3-216B-4608-A2D6-40A2395EF112}"/>
              </a:ext>
            </a:extLst>
          </p:cNvPr>
          <p:cNvSpPr txBox="1"/>
          <p:nvPr/>
        </p:nvSpPr>
        <p:spPr>
          <a:xfrm>
            <a:off x="8710632" y="445310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</p:spTree>
    <p:extLst>
      <p:ext uri="{BB962C8B-B14F-4D97-AF65-F5344CB8AC3E}">
        <p14:creationId xmlns:p14="http://schemas.microsoft.com/office/powerpoint/2010/main" val="8459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27" grpId="0"/>
      <p:bldP spid="33" grpId="0"/>
      <p:bldP spid="38" grpId="0"/>
      <p:bldP spid="6" grpId="0"/>
      <p:bldP spid="25" grpId="0"/>
      <p:bldP spid="67" grpId="0"/>
      <p:bldP spid="51" grpId="0" animBg="1"/>
      <p:bldP spid="59" grpId="0"/>
      <p:bldP spid="60" grpId="0"/>
      <p:bldP spid="61" grpId="0" animBg="1"/>
      <p:bldP spid="73" grpId="0"/>
      <p:bldP spid="74" grpId="0"/>
      <p:bldP spid="75" grpId="0"/>
      <p:bldP spid="82" grpId="0"/>
      <p:bldP spid="83" grpId="0"/>
      <p:bldP spid="84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6CC546-FCE9-4E84-9023-D6D14EA4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2D3B-855F-4E29-BE75-13F19208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B8B4B-BE89-4254-9A29-B1BBB0100AF8}"/>
              </a:ext>
            </a:extLst>
          </p:cNvPr>
          <p:cNvSpPr txBox="1"/>
          <p:nvPr/>
        </p:nvSpPr>
        <p:spPr>
          <a:xfrm>
            <a:off x="545363" y="1390906"/>
            <a:ext cx="45978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pop(STACK *top)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element;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STACK *t;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if(top  == NULL)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printf("\n Stack Underflow”);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element = top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t = top;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top = top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next;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free(t);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element;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CB45F-2BA9-447B-A61A-D220985B1C4E}"/>
              </a:ext>
            </a:extLst>
          </p:cNvPr>
          <p:cNvSpPr txBox="1"/>
          <p:nvPr/>
        </p:nvSpPr>
        <p:spPr>
          <a:xfrm>
            <a:off x="3396343" y="167951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 - POP (Logic)</a:t>
            </a:r>
          </a:p>
        </p:txBody>
      </p:sp>
    </p:spTree>
    <p:extLst>
      <p:ext uri="{BB962C8B-B14F-4D97-AF65-F5344CB8AC3E}">
        <p14:creationId xmlns:p14="http://schemas.microsoft.com/office/powerpoint/2010/main" val="17996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9510" y="1033208"/>
            <a:ext cx="4313349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display(STACK *top)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if(top == NULL)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printf("\n Stack Underflow");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STACK *t = top;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printf("\n Stack elements are:\n");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while(t != NULL)</a:t>
            </a:r>
            <a:b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{ printf(“%d  ",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t =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} // while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} // else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// display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O(n)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6CC546-FCE9-4E84-9023-D6D14EA4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2D3B-855F-4E29-BE75-13F19208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CB45F-2BA9-447B-A61A-D220985B1C4E}"/>
              </a:ext>
            </a:extLst>
          </p:cNvPr>
          <p:cNvSpPr txBox="1"/>
          <p:nvPr/>
        </p:nvSpPr>
        <p:spPr>
          <a:xfrm>
            <a:off x="3396343" y="167951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(Logic)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31703-849F-402C-BEF4-69A1464F601F}"/>
              </a:ext>
            </a:extLst>
          </p:cNvPr>
          <p:cNvSpPr txBox="1"/>
          <p:nvPr/>
        </p:nvSpPr>
        <p:spPr>
          <a:xfrm>
            <a:off x="6096000" y="1534733"/>
            <a:ext cx="5912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peak(STACK *top)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int val;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(top = = NULL)  printf(“\n Stack Underflow”);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     val=top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  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val; 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O(1)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E09-B0F3-43BA-A06F-F51C0AE3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0" y="2514600"/>
            <a:ext cx="10972800" cy="11430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19A5-0780-4B35-B7CB-A375844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99B98-3019-496A-A8F0-FF21C05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7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44893" y="1079176"/>
            <a:ext cx="10515600" cy="4351338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0C94-5CE3-44D0-8C86-0003C4BF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 IV: Stacks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85D0-B7DD-4122-88F4-54A65BB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13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	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Basics of Stack data structure, Implementation of stack using array and linked list, Operations 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stacks, Applications of Stacks, Notations – infix, prefix and postfix, Conversion and evaluation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arithmetic expressions using Stacks.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D540-795A-405A-A112-3E8B44E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EAAE5-6F60-4E5F-AC21-685354A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984" y="225167"/>
            <a:ext cx="7333861" cy="7172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1505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Array based Implementation.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Implementation.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EC33-10BD-4109-B417-1ADA8025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BB62-25C1-46FE-946A-CB49E909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44893" y="1079176"/>
            <a:ext cx="10515600" cy="4351338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Implementation of STACK using Linked Lists</a:t>
            </a: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DA90-F34F-407D-885B-A87CBD38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STACK using Linked Lists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580-8307-49CF-85B2-1FD72152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way of implementing the stack is using the Linked List (SLL/ CSLL/ DLL/ CDLL).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push operation is the insertion of node into the linked list at the beginning.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 operation is the deletion of node from the beginning (the header/ top node)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97FF8-400D-472C-A145-A9A2EFBC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9381-7B86-4A67-A54F-82015513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984" y="225167"/>
            <a:ext cx="7333861" cy="7172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ADT (Linked List Based (SLL))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4814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node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STACK;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int data;  // Assume we are storing integer data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 *next;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}*top = NULL; // Initially stack is empty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set of operations on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push(STACK *,  int);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pop(STACK *);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Display(STACK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 Peak(STACK *);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EC33-10BD-4109-B417-1ADA8025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BB62-25C1-46FE-946A-CB49E909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928" y="97777"/>
            <a:ext cx="7893698" cy="6023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634483"/>
            <a:ext cx="11402008" cy="558903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PUSH(STACK *stack, int top, Element Type value)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 is a function used to insert an element into the stack.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element is always inserted at the beginning of the list and is pointed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List it is head / start) 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new_node creation failed, then display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"Stack OVERFLOW!!! Insertion is not possible!!!"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stack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insert the value and assign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== NULL,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assign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new_node to top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terminate the function; 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!= 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assign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 to 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B7F44B-DD52-4334-BEB0-F52E2A1D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E40967-58D2-4DDF-99CA-2E5C1BC0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3647-D22D-4492-8DE9-AF3D87B5E9C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DCCCE-05B3-4060-94AE-6185DFFB3E8A}"/>
              </a:ext>
            </a:extLst>
          </p:cNvPr>
          <p:cNvSpPr txBox="1"/>
          <p:nvPr/>
        </p:nvSpPr>
        <p:spPr>
          <a:xfrm>
            <a:off x="8559281" y="501652"/>
            <a:ext cx="284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17086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8228</TotalTime>
  <Words>1156</Words>
  <Application>Microsoft Office PowerPoint</Application>
  <PresentationFormat>Widescreen</PresentationFormat>
  <Paragraphs>237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DATA STRUCTURES (CS3401)</vt:lpstr>
      <vt:lpstr>The Course</vt:lpstr>
      <vt:lpstr>PowerPoint Presentation</vt:lpstr>
      <vt:lpstr>UNIT IV: Stacks</vt:lpstr>
      <vt:lpstr>Implementation of Stack </vt:lpstr>
      <vt:lpstr>PowerPoint Presentation</vt:lpstr>
      <vt:lpstr>Implementation of STACK using Linked Lists </vt:lpstr>
      <vt:lpstr>STACK ADT (Linked List Based (SLL))</vt:lpstr>
      <vt:lpstr>Push operation</vt:lpstr>
      <vt:lpstr>PowerPoint Presentation</vt:lpstr>
      <vt:lpstr>PowerPoint Presentation</vt:lpstr>
      <vt:lpstr>Pop operation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(CS3401)</dc:title>
  <dc:creator>SOMARAJU SUVVARI</dc:creator>
  <cp:lastModifiedBy>SOMARAJU SUVVARI</cp:lastModifiedBy>
  <cp:revision>527</cp:revision>
  <dcterms:created xsi:type="dcterms:W3CDTF">2020-08-27T21:09:17Z</dcterms:created>
  <dcterms:modified xsi:type="dcterms:W3CDTF">2021-08-31T09:16:41Z</dcterms:modified>
</cp:coreProperties>
</file>