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02" r:id="rId2"/>
    <p:sldId id="304" r:id="rId3"/>
    <p:sldId id="305" r:id="rId4"/>
    <p:sldId id="306" r:id="rId5"/>
    <p:sldId id="434" r:id="rId6"/>
    <p:sldId id="435" r:id="rId7"/>
    <p:sldId id="264" r:id="rId8"/>
    <p:sldId id="269" r:id="rId9"/>
    <p:sldId id="437" r:id="rId10"/>
    <p:sldId id="265" r:id="rId11"/>
    <p:sldId id="436" r:id="rId12"/>
    <p:sldId id="266" r:id="rId13"/>
    <p:sldId id="268" r:id="rId14"/>
    <p:sldId id="439" r:id="rId15"/>
    <p:sldId id="441" r:id="rId16"/>
    <p:sldId id="459" r:id="rId17"/>
    <p:sldId id="460" r:id="rId18"/>
    <p:sldId id="461" r:id="rId19"/>
    <p:sldId id="462" r:id="rId20"/>
    <p:sldId id="463" r:id="rId21"/>
    <p:sldId id="447" r:id="rId22"/>
    <p:sldId id="450" r:id="rId23"/>
    <p:sldId id="446" r:id="rId24"/>
    <p:sldId id="452" r:id="rId25"/>
    <p:sldId id="453" r:id="rId26"/>
    <p:sldId id="281" r:id="rId27"/>
    <p:sldId id="454" r:id="rId28"/>
    <p:sldId id="455" r:id="rId29"/>
    <p:sldId id="278" r:id="rId30"/>
    <p:sldId id="279" r:id="rId31"/>
    <p:sldId id="280" r:id="rId32"/>
    <p:sldId id="464" r:id="rId33"/>
    <p:sldId id="814" r:id="rId34"/>
    <p:sldId id="815" r:id="rId35"/>
    <p:sldId id="817" r:id="rId36"/>
    <p:sldId id="827" r:id="rId37"/>
    <p:sldId id="830" r:id="rId38"/>
    <p:sldId id="850" r:id="rId39"/>
    <p:sldId id="865" r:id="rId40"/>
    <p:sldId id="883" r:id="rId41"/>
    <p:sldId id="922" r:id="rId42"/>
    <p:sldId id="938" r:id="rId43"/>
    <p:sldId id="953" r:id="rId44"/>
    <p:sldId id="954" r:id="rId45"/>
    <p:sldId id="956" r:id="rId46"/>
    <p:sldId id="957" r:id="rId47"/>
    <p:sldId id="959" r:id="rId48"/>
    <p:sldId id="967" r:id="rId49"/>
    <p:sldId id="973" r:id="rId50"/>
    <p:sldId id="985" r:id="rId51"/>
    <p:sldId id="987" r:id="rId52"/>
    <p:sldId id="1014" r:id="rId53"/>
    <p:sldId id="1016" r:id="rId54"/>
    <p:sldId id="1043" r:id="rId55"/>
    <p:sldId id="1045" r:id="rId56"/>
    <p:sldId id="1047" r:id="rId57"/>
    <p:sldId id="1049" r:id="rId58"/>
    <p:sldId id="1051" r:id="rId59"/>
    <p:sldId id="1052" r:id="rId60"/>
    <p:sldId id="1053" r:id="rId61"/>
    <p:sldId id="1055" r:id="rId62"/>
    <p:sldId id="1056" r:id="rId63"/>
    <p:sldId id="1057" r:id="rId64"/>
    <p:sldId id="1058" r:id="rId65"/>
    <p:sldId id="1059" r:id="rId66"/>
    <p:sldId id="1060" r:id="rId67"/>
    <p:sldId id="1061" r:id="rId68"/>
    <p:sldId id="1063" r:id="rId69"/>
    <p:sldId id="1064" r:id="rId70"/>
    <p:sldId id="1065" r:id="rId71"/>
    <p:sldId id="1067" r:id="rId72"/>
    <p:sldId id="298" r:id="rId73"/>
    <p:sldId id="106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ARAJU SUVVARI" initials="SS" lastIdx="1" clrIdx="0">
    <p:extLst>
      <p:ext uri="{19B8F6BF-5375-455C-9EA6-DF929625EA0E}">
        <p15:presenceInfo xmlns:p15="http://schemas.microsoft.com/office/powerpoint/2012/main" userId="81eaa0b1c517a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0C00-49D2-4ACB-8A0E-CA9CFE6A2DD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2F4D-E418-4C46-937E-D3C5FD68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3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9D6EE-AABD-40F6-9909-5BEFA64FC9D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2F4D-E418-4C46-937E-D3C5FD68664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6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2F4D-E418-4C46-937E-D3C5FD68664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6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2F4D-E418-4C46-937E-D3C5FD686646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9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2F4D-E418-4C46-937E-D3C5FD686646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7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DEEF-2026-41D3-99F3-11D6D16C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DD69-AE29-492B-BC27-44491805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02A3-E3D5-4C0A-8FD0-A84893A7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EC4D-A48F-4FA8-97A2-3EBF1B15C625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2D57-BEB3-4A86-A602-B7A6CD07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C97C-189B-4A6B-AC78-503C349B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8BF-51AA-4E2A-957E-E7D380D9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45CD4-2AA4-44D0-A226-1EC94C56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74C3-AFAD-45E6-B8E0-ECEF872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2739-15F8-4278-A7B2-D114C261B68E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009E-BEDC-47E6-A6A3-73A6EFF8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7E96-288C-429B-8671-A011956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EBCD1-4E28-4225-8203-33E564E85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90F08-F555-421A-ABDF-D839B929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BB5F-A71A-4ECC-ACAD-7C94989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C11-B879-43B2-AEEC-D9016C2128AB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9CAA-DE1F-400E-8F71-776691B0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8AE8-6B91-4E9A-906B-6093F971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E243-7034-45CB-8938-FDEE85D6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C2D7-0A13-4195-A144-45CC7086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A487-88AE-41CC-9462-9F5AC8D3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98E-BE57-49A1-A3F6-7E9C7F8A8B1D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89A6-68B1-4710-81E3-B3B13F49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C078-F458-46E0-BD37-CF0210F8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5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78DA-81C5-4DC7-BDF9-DE4E8D85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437A-EA42-4DAF-B4A2-2E9C8230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8AB1-E2CB-4FA7-8372-E79FC38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60C3-F20F-4EE6-BE3B-3112BF088A2B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CAD3-CD12-448E-9505-B91E24B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1107-0517-4AA2-8704-17194F6C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82DD-6846-4841-8430-9F173037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C02D-4F7A-4D5E-8A1B-B7E0E159B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8D6BD-F764-402F-B7D6-58769209B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238CB-8321-41B1-B3C3-11B1EE86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8BC8-B4F6-4D4F-BF72-6EA7C84C92FA}" type="datetime1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FDB7C-1CA8-4D2D-9487-83805FF7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CF47-EB8F-41D5-8B8B-5B99B3B5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9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CB51-425C-43D2-8052-3488113A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E3A3-858B-4FCC-AD93-56700BDC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0D6D6-D5B3-4606-B0FA-B4BA5567E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BEE8-CFA4-49AA-80F4-5C809C5E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08A14-6F8C-4829-99B2-4E7547F04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6C805-1FC3-4795-A111-C5281478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47F3-2E0C-4A6F-AA2F-220CB1E25634}" type="datetime1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E5F0-BB3F-4A6C-BE89-28B7B4EA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34FEE-6CFA-4E3D-AEB1-98385B7E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8566-F77E-47DB-A99B-B09CB041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EC361-ABF8-494B-82C6-40A77CA8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3DF4-6F08-49C2-8F00-9C1AFA3BBEA1}" type="datetime1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85198-2DE7-4166-82AD-ACDD1AC0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07F72-1264-4CE7-851F-FCBC82BA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02D73-C313-4C24-B325-FBA87A1C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4F5-C2AB-4AF3-A572-97BD0A5C33D7}" type="datetime1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3EB7-B3C7-42BD-9ABA-ACD7F4E0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EF780-14F9-4882-B3F0-9EB64E8B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944A-6CFE-4D52-9A04-13A025D2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4F61-F6E8-4568-AD54-C5018316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EFC94-1DD3-4CA5-878D-257CDACA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220E0-9EA1-41CC-95C7-35660B07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6BD-A535-4460-A5FD-D8747DE7B425}" type="datetime1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B1B4-C509-4051-B3D3-3DD81C4E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40BC-18A9-4FEE-A2B8-534399D7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E3C7-1CC1-4C41-9482-7AD47F6E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41F2E-7224-4DAC-81D9-3B0C7340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00DB-0407-4996-8524-B532C547A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1A751-99F6-467F-822E-8C4CC79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B17-FA57-4DE5-9EFC-40320156BED7}" type="datetime1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ABE9-ABB8-4495-ABEF-EADAAC83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F66A1-EA3A-415C-93E3-08A1DB44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C79F0-F9C6-4AE1-A18F-F0826D9B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1061-01D6-4C80-B758-56A7F0FB8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CAD2-93CA-4DBB-8505-614943034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68ED-3B9B-40B5-85E0-0C3712321BDE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BBC-FA46-4084-805E-A6F54786E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9889-CB96-4C2B-BD37-382A703E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ubly_linked_list" TargetMode="External"/><Relationship Id="rId2" Type="http://schemas.openxmlformats.org/officeDocument/2006/relationships/hyperlink" Target="http://en.wikipedia.org/wiki/Singly_linked_list#Singly_linked_lists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40363"/>
            <a:ext cx="8229600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b="1" i="1" spc="-15" dirty="0">
                <a:solidFill>
                  <a:srgbClr val="92D050"/>
                </a:solidFill>
                <a:latin typeface="Times New Roman" panose="02020603050405020304" pitchFamily="18" charset="0"/>
                <a:ea typeface="Calibri Light" panose="020F0302020204030204" pitchFamily="34" charset="0"/>
              </a:rPr>
              <a:t>CS3401)</a:t>
            </a:r>
            <a:endParaRPr lang="en-US" sz="27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648200"/>
            <a:ext cx="8229600" cy="15240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Somaraju Suvvari, 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Dept. of  CSE, NIT Patna.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somaraju@nitp.ac.in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soma2402@gmail.com;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1082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Somaraju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1143000" cy="365125"/>
          </a:xfrm>
        </p:spPr>
        <p:txBody>
          <a:bodyPr/>
          <a:lstStyle/>
          <a:p>
            <a:pPr>
              <a:defRPr/>
            </a:pPr>
            <a:fld id="{E41D059C-5EC6-444A-ABF9-AF16E38A1FC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584" y="66294"/>
            <a:ext cx="8976049" cy="3820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2" y="336333"/>
            <a:ext cx="11337236" cy="576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Doubly Linked List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linked list which contains a pointer to the next as well as the previous node in the sequence.</a:t>
            </a:r>
          </a:p>
          <a:p>
            <a:pPr lvl="1" algn="just">
              <a:lnSpc>
                <a:spcPct val="16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pointer-points to the address of previous node</a:t>
            </a:r>
          </a:p>
          <a:p>
            <a:pPr lvl="1" algn="just">
              <a:lnSpc>
                <a:spcPct val="16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-pointer points to the address of the next node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Circular Doubly Linked List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doubly linked list where the first node &lt;prev pointer&gt; is connected to the last node and the last node &lt;next pointer&gt; will connect to the first node.</a:t>
            </a:r>
          </a:p>
          <a:p>
            <a:pPr lvl="1" algn="just">
              <a:lnSpc>
                <a:spcPct val="150000"/>
              </a:lnSpc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076C3-9B10-4E64-BFFF-135337DC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4B8A5-8546-4879-B356-E6FDC60C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309E2C-4D27-4FAD-B75C-E8D30763B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47433"/>
              </p:ext>
            </p:extLst>
          </p:nvPr>
        </p:nvGraphicFramePr>
        <p:xfrm>
          <a:off x="2404910" y="295906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91E17C4-ABD3-4635-8570-192EDEDB7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441756"/>
              </p:ext>
            </p:extLst>
          </p:nvPr>
        </p:nvGraphicFramePr>
        <p:xfrm>
          <a:off x="4948815" y="295671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5204482-9D40-4C78-9F13-2AAAB3C85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62718"/>
              </p:ext>
            </p:extLst>
          </p:nvPr>
        </p:nvGraphicFramePr>
        <p:xfrm>
          <a:off x="7436451" y="294030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8FB0A6-2799-44F0-B521-15945B9D752D}"/>
              </a:ext>
            </a:extLst>
          </p:cNvPr>
          <p:cNvSpPr txBox="1"/>
          <p:nvPr/>
        </p:nvSpPr>
        <p:spPr>
          <a:xfrm>
            <a:off x="1139198" y="2933871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A4CF13-F650-4102-A96D-6673E7455635}"/>
              </a:ext>
            </a:extLst>
          </p:cNvPr>
          <p:cNvCxnSpPr/>
          <p:nvPr/>
        </p:nvCxnSpPr>
        <p:spPr>
          <a:xfrm flipV="1">
            <a:off x="1898853" y="314636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97705-82FB-4BC9-A7FD-2422A7D69FC3}"/>
              </a:ext>
            </a:extLst>
          </p:cNvPr>
          <p:cNvCxnSpPr/>
          <p:nvPr/>
        </p:nvCxnSpPr>
        <p:spPr>
          <a:xfrm flipV="1">
            <a:off x="4133955" y="3214602"/>
            <a:ext cx="99237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BFBF8A-6A1F-4ACC-A5C1-64E88289BDD0}"/>
              </a:ext>
            </a:extLst>
          </p:cNvPr>
          <p:cNvCxnSpPr/>
          <p:nvPr/>
        </p:nvCxnSpPr>
        <p:spPr>
          <a:xfrm flipH="1">
            <a:off x="4094954" y="3041580"/>
            <a:ext cx="9398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0758F7-7A76-46E0-A519-015F91113844}"/>
              </a:ext>
            </a:extLst>
          </p:cNvPr>
          <p:cNvCxnSpPr/>
          <p:nvPr/>
        </p:nvCxnSpPr>
        <p:spPr>
          <a:xfrm flipV="1">
            <a:off x="6584152" y="3233739"/>
            <a:ext cx="109161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FDD0BE-DA41-40E0-9F2E-F1236ACF15C4}"/>
              </a:ext>
            </a:extLst>
          </p:cNvPr>
          <p:cNvCxnSpPr/>
          <p:nvPr/>
        </p:nvCxnSpPr>
        <p:spPr>
          <a:xfrm flipH="1">
            <a:off x="6602368" y="3060717"/>
            <a:ext cx="103388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6758B3D9-D3B7-4879-88BA-9C5D6E29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288440"/>
              </p:ext>
            </p:extLst>
          </p:nvPr>
        </p:nvGraphicFramePr>
        <p:xfrm>
          <a:off x="1933770" y="5386989"/>
          <a:ext cx="19370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CBB0AA58-E2A6-4791-A156-CD2632AB8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163862"/>
              </p:ext>
            </p:extLst>
          </p:nvPr>
        </p:nvGraphicFramePr>
        <p:xfrm>
          <a:off x="4477675" y="53769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5BD573AC-14D0-471F-9115-348A254A9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519904"/>
              </p:ext>
            </p:extLst>
          </p:nvPr>
        </p:nvGraphicFramePr>
        <p:xfrm>
          <a:off x="6965311" y="536053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E4BD48A-B098-403F-BB83-C7F9CB779FA9}"/>
              </a:ext>
            </a:extLst>
          </p:cNvPr>
          <p:cNvSpPr txBox="1"/>
          <p:nvPr/>
        </p:nvSpPr>
        <p:spPr>
          <a:xfrm>
            <a:off x="667929" y="5352971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1B39D6-C8E2-4BA2-A0D7-30C7DB09B82B}"/>
              </a:ext>
            </a:extLst>
          </p:cNvPr>
          <p:cNvCxnSpPr/>
          <p:nvPr/>
        </p:nvCxnSpPr>
        <p:spPr>
          <a:xfrm flipV="1">
            <a:off x="1427713" y="5566593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10001B-C3B7-4E68-9A9C-04A42CDCE2DC}"/>
              </a:ext>
            </a:extLst>
          </p:cNvPr>
          <p:cNvCxnSpPr>
            <a:cxnSpLocks/>
          </p:cNvCxnSpPr>
          <p:nvPr/>
        </p:nvCxnSpPr>
        <p:spPr>
          <a:xfrm flipV="1">
            <a:off x="3662815" y="5634833"/>
            <a:ext cx="99237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701082-AFB6-4973-974B-EB2CA3AEF798}"/>
              </a:ext>
            </a:extLst>
          </p:cNvPr>
          <p:cNvCxnSpPr>
            <a:cxnSpLocks/>
          </p:cNvCxnSpPr>
          <p:nvPr/>
        </p:nvCxnSpPr>
        <p:spPr>
          <a:xfrm flipH="1">
            <a:off x="3623814" y="5461811"/>
            <a:ext cx="9398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55A6CD-EB64-440C-AD1E-D915028FA5AC}"/>
              </a:ext>
            </a:extLst>
          </p:cNvPr>
          <p:cNvCxnSpPr>
            <a:cxnSpLocks/>
          </p:cNvCxnSpPr>
          <p:nvPr/>
        </p:nvCxnSpPr>
        <p:spPr>
          <a:xfrm flipV="1">
            <a:off x="6113012" y="5653970"/>
            <a:ext cx="109161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552095-16B7-42DE-B555-611C84B79779}"/>
              </a:ext>
            </a:extLst>
          </p:cNvPr>
          <p:cNvCxnSpPr>
            <a:cxnSpLocks/>
          </p:cNvCxnSpPr>
          <p:nvPr/>
        </p:nvCxnSpPr>
        <p:spPr>
          <a:xfrm flipH="1">
            <a:off x="6131228" y="5480948"/>
            <a:ext cx="103388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1034FF-83B0-49F0-B1E1-9BB1E44D49D5}"/>
              </a:ext>
            </a:extLst>
          </p:cNvPr>
          <p:cNvGrpSpPr/>
          <p:nvPr/>
        </p:nvGrpSpPr>
        <p:grpSpPr>
          <a:xfrm>
            <a:off x="2296340" y="4862737"/>
            <a:ext cx="7266483" cy="1295960"/>
            <a:chOff x="2361803" y="5242952"/>
            <a:chExt cx="7266483" cy="12959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5F72475-8F24-4822-B848-22DF953FDD08}"/>
                </a:ext>
              </a:extLst>
            </p:cNvPr>
            <p:cNvGrpSpPr/>
            <p:nvPr/>
          </p:nvGrpSpPr>
          <p:grpSpPr>
            <a:xfrm>
              <a:off x="2386418" y="5242952"/>
              <a:ext cx="7241868" cy="701145"/>
              <a:chOff x="4542182" y="4646645"/>
              <a:chExt cx="4816348" cy="70114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CFB00C6-7A70-4E96-9C7A-17B8C62BD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00702" y="5317298"/>
                <a:ext cx="457828" cy="304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9CE9A16-EB62-4052-BFF4-15A9F2DE948A}"/>
                  </a:ext>
                </a:extLst>
              </p:cNvPr>
              <p:cNvCxnSpPr/>
              <p:nvPr/>
            </p:nvCxnSpPr>
            <p:spPr>
              <a:xfrm flipV="1">
                <a:off x="9339943" y="4646645"/>
                <a:ext cx="0" cy="6874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99E8707-0FFF-431A-8BF6-C3F0B1645795}"/>
                  </a:ext>
                </a:extLst>
              </p:cNvPr>
              <p:cNvCxnSpPr/>
              <p:nvPr/>
            </p:nvCxnSpPr>
            <p:spPr>
              <a:xfrm flipH="1">
                <a:off x="4544008" y="4646645"/>
                <a:ext cx="47772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1CE31A0-4776-4ADA-AA2F-D430020BDF88}"/>
                  </a:ext>
                </a:extLst>
              </p:cNvPr>
              <p:cNvCxnSpPr/>
              <p:nvPr/>
            </p:nvCxnSpPr>
            <p:spPr>
              <a:xfrm>
                <a:off x="4542182" y="4646645"/>
                <a:ext cx="0" cy="511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1A0A3A-B92B-4404-A0E5-2C8D755CD1F2}"/>
                </a:ext>
              </a:extLst>
            </p:cNvPr>
            <p:cNvCxnSpPr/>
            <p:nvPr/>
          </p:nvCxnSpPr>
          <p:spPr>
            <a:xfrm>
              <a:off x="2361803" y="6145779"/>
              <a:ext cx="0" cy="393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C41583-0133-49A3-8141-516156ADC266}"/>
                </a:ext>
              </a:extLst>
            </p:cNvPr>
            <p:cNvCxnSpPr/>
            <p:nvPr/>
          </p:nvCxnSpPr>
          <p:spPr>
            <a:xfrm>
              <a:off x="2361803" y="6538912"/>
              <a:ext cx="65220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AD61576-54E2-401E-AC1A-6D1117FDAFB6}"/>
                </a:ext>
              </a:extLst>
            </p:cNvPr>
            <p:cNvCxnSpPr/>
            <p:nvPr/>
          </p:nvCxnSpPr>
          <p:spPr>
            <a:xfrm flipV="1">
              <a:off x="8883886" y="6145779"/>
              <a:ext cx="0" cy="393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61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3E0A-BE04-4F50-8EB6-D8DEE5C8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SLL/CSLL/DLL/CDLL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1DDC-E78A-4A5E-876B-5EBA6D98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674"/>
            <a:ext cx="10515600" cy="5057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–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When implementing the Linked list we will call first node as header  node;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programmers considers the first node in the list as header node.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programmers create a dummy node and considers it as a header node and it links to the first node of the list.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27D4F-55B0-4632-9A7A-614DA8AE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793E0-024E-4BDB-8716-1E4584B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4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754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5780"/>
            <a:ext cx="10515600" cy="54211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at the beginning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at the end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before a given node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a given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beginning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end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given node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after a given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Display/Traversing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30C6-D72E-46B3-81EC-CDE5B711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5726D-A712-48F7-8CA4-D56E8EE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0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2" y="1031794"/>
            <a:ext cx="11052533" cy="5010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singly linked list is list of elements, where each element consists of data and next pointer as values.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Elements are connected through a link(address).</a:t>
            </a:r>
          </a:p>
        </p:txBody>
      </p:sp>
      <p:sp>
        <p:nvSpPr>
          <p:cNvPr id="6" name="Curved Up Arrow 5"/>
          <p:cNvSpPr/>
          <p:nvPr/>
        </p:nvSpPr>
        <p:spPr>
          <a:xfrm rot="6731852">
            <a:off x="2269392" y="3486283"/>
            <a:ext cx="583095" cy="4429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3135134">
            <a:off x="8000854" y="3913443"/>
            <a:ext cx="1108999" cy="2492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301" y="4085434"/>
            <a:ext cx="1484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Starting node in start/head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4174" y="4563311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 next is NULL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DA53FA-F911-47C6-B7E4-10E7D0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6BF28C-AF73-4050-A9F1-1D954DD1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13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61BBC-F867-48B6-B9AD-D9EC86E66AE8}"/>
              </a:ext>
            </a:extLst>
          </p:cNvPr>
          <p:cNvSpPr txBox="1"/>
          <p:nvPr/>
        </p:nvSpPr>
        <p:spPr>
          <a:xfrm>
            <a:off x="2800173" y="302359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6B5936-DD1A-4FBC-A935-075BD1BE7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744"/>
              </p:ext>
            </p:extLst>
          </p:nvPr>
        </p:nvGraphicFramePr>
        <p:xfrm>
          <a:off x="2855782" y="3387647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FC3649-1552-4C8E-BABF-9032405B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15900"/>
              </p:ext>
            </p:extLst>
          </p:nvPr>
        </p:nvGraphicFramePr>
        <p:xfrm>
          <a:off x="3774670" y="337952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1D2FA4-60B0-4266-A2D9-970C26DF1B3B}"/>
              </a:ext>
            </a:extLst>
          </p:cNvPr>
          <p:cNvSpPr txBox="1"/>
          <p:nvPr/>
        </p:nvSpPr>
        <p:spPr>
          <a:xfrm>
            <a:off x="4132419" y="37703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B8C27C-614B-49A5-BBDF-516E31F18681}"/>
              </a:ext>
            </a:extLst>
          </p:cNvPr>
          <p:cNvCxnSpPr>
            <a:cxnSpLocks/>
          </p:cNvCxnSpPr>
          <p:nvPr/>
        </p:nvCxnSpPr>
        <p:spPr>
          <a:xfrm>
            <a:off x="3453136" y="3607694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921360-B12C-4706-BDEB-E618CC38BA74}"/>
              </a:ext>
            </a:extLst>
          </p:cNvPr>
          <p:cNvSpPr txBox="1"/>
          <p:nvPr/>
        </p:nvSpPr>
        <p:spPr>
          <a:xfrm>
            <a:off x="5549732" y="376813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B2251A2-C717-4499-8DBD-DD802CD9E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78251"/>
              </p:ext>
            </p:extLst>
          </p:nvPr>
        </p:nvGraphicFramePr>
        <p:xfrm>
          <a:off x="6921516" y="3381142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B411B2F-F8C7-46EF-B130-A1D04F0284A2}"/>
              </a:ext>
            </a:extLst>
          </p:cNvPr>
          <p:cNvSpPr txBox="1"/>
          <p:nvPr/>
        </p:nvSpPr>
        <p:spPr>
          <a:xfrm>
            <a:off x="7042052" y="3778573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CF354-31CF-4CAB-A9AE-7D98082AE06F}"/>
              </a:ext>
            </a:extLst>
          </p:cNvPr>
          <p:cNvCxnSpPr>
            <a:cxnSpLocks/>
          </p:cNvCxnSpPr>
          <p:nvPr/>
        </p:nvCxnSpPr>
        <p:spPr>
          <a:xfrm flipV="1">
            <a:off x="6515427" y="3555012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5289DED-D302-4F62-9893-A5DA25B1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24386"/>
              </p:ext>
            </p:extLst>
          </p:nvPr>
        </p:nvGraphicFramePr>
        <p:xfrm>
          <a:off x="5295559" y="3397907"/>
          <a:ext cx="1219868" cy="37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5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575EC3-B7AA-44BD-8D46-7F4B347F148A}"/>
              </a:ext>
            </a:extLst>
          </p:cNvPr>
          <p:cNvCxnSpPr>
            <a:cxnSpLocks/>
          </p:cNvCxnSpPr>
          <p:nvPr/>
        </p:nvCxnSpPr>
        <p:spPr>
          <a:xfrm>
            <a:off x="4994539" y="3607694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9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6D09-7F1E-4858-8742-697E2EA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45"/>
            <a:ext cx="10515600" cy="493291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A59F-18C7-4161-9874-00A2F368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2"/>
            <a:ext cx="10515600" cy="54025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structure of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SLL;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ElementType Element;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Node *next;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set of operations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*h, ElementType);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Insert_Before_X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*h, ElementType,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Insert_After_X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*h, ElementType,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Delete_Begin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Traverse(SLL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Search(SLL *, Element 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7FCFD-5B86-49B6-9F5C-6B4C691C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9E7AF-0300-4E9A-A3FC-642AB7D4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9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node structure will be defined and header node will be created.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SLL;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{int data;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SLL *next;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}*head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3738-50BF-42B3-B005-D2004C1F6198}"/>
              </a:ext>
            </a:extLst>
          </p:cNvPr>
          <p:cNvSpPr txBox="1"/>
          <p:nvPr/>
        </p:nvSpPr>
        <p:spPr>
          <a:xfrm>
            <a:off x="2400551" y="411061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43ED3-F683-4E8B-93CC-53F6C6F8F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8695"/>
              </p:ext>
            </p:extLst>
          </p:nvPr>
        </p:nvGraphicFramePr>
        <p:xfrm>
          <a:off x="2316728" y="4479946"/>
          <a:ext cx="8183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C3492-BB09-43FE-851F-C7C90844C085}"/>
              </a:ext>
            </a:extLst>
          </p:cNvPr>
          <p:cNvSpPr txBox="1"/>
          <p:nvPr/>
        </p:nvSpPr>
        <p:spPr>
          <a:xfrm>
            <a:off x="2375143" y="4881564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31074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*head, int x)</a:t>
            </a: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New data element x, The list h;</a:t>
            </a: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A new node with data x is added to the end of the list h;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x and make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 NULL.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  4.1    -   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 node pointer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4.2 -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</a:t>
            </a:r>
            <a:b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(until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equal to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 4.3    -   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– </a:t>
            </a:r>
            <a:r>
              <a:rPr lang="en-IN" sz="20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This function is also used to create a list with n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x and make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857E8-BEE2-4797-AF58-A6FB81202428}"/>
              </a:ext>
            </a:extLst>
          </p:cNvPr>
          <p:cNvSpPr txBox="1"/>
          <p:nvPr/>
        </p:nvSpPr>
        <p:spPr>
          <a:xfrm>
            <a:off x="772885" y="1380952"/>
            <a:ext cx="967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new_node=(SLL *) malloc(sizeof(SLL *));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Assume that memory is available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data = x;   new_nodenext = NULL;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83FBA6-C9E4-433B-A82D-C4897937509C}"/>
              </a:ext>
            </a:extLst>
          </p:cNvPr>
          <p:cNvGraphicFramePr>
            <a:graphicFrameLocks noGrp="1"/>
          </p:cNvGraphicFramePr>
          <p:nvPr/>
        </p:nvGraphicFramePr>
        <p:xfrm>
          <a:off x="1808608" y="341213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02EC0D-8B47-43B4-85CB-BDD37973E5AF}"/>
              </a:ext>
            </a:extLst>
          </p:cNvPr>
          <p:cNvSpPr txBox="1"/>
          <p:nvPr/>
        </p:nvSpPr>
        <p:spPr>
          <a:xfrm>
            <a:off x="2124576" y="3843249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86AF8-2B0E-43DB-8B22-86232F222F9F}"/>
              </a:ext>
            </a:extLst>
          </p:cNvPr>
          <p:cNvSpPr txBox="1"/>
          <p:nvPr/>
        </p:nvSpPr>
        <p:spPr>
          <a:xfrm>
            <a:off x="1963370" y="3067196"/>
            <a:ext cx="103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10" name="Down Arrow 53">
            <a:extLst>
              <a:ext uri="{FF2B5EF4-FFF2-40B4-BE49-F238E27FC236}">
                <a16:creationId xmlns:a16="http://schemas.microsoft.com/office/drawing/2014/main" id="{56780B50-8535-45BE-A5BD-62E8B1F253F2}"/>
              </a:ext>
            </a:extLst>
          </p:cNvPr>
          <p:cNvSpPr/>
          <p:nvPr/>
        </p:nvSpPr>
        <p:spPr>
          <a:xfrm>
            <a:off x="2229763" y="2639246"/>
            <a:ext cx="502162" cy="49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70646-24C5-4665-A17B-55C522BCDB8B}"/>
              </a:ext>
            </a:extLst>
          </p:cNvPr>
          <p:cNvSpPr txBox="1"/>
          <p:nvPr/>
        </p:nvSpPr>
        <p:spPr>
          <a:xfrm>
            <a:off x="10684580" y="69979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296464-6DCA-4D23-B00B-E4930F869012}"/>
              </a:ext>
            </a:extLst>
          </p:cNvPr>
          <p:cNvGraphicFramePr>
            <a:graphicFrameLocks noGrp="1"/>
          </p:cNvGraphicFramePr>
          <p:nvPr/>
        </p:nvGraphicFramePr>
        <p:xfrm>
          <a:off x="10600757" y="1069128"/>
          <a:ext cx="8183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6CA378-610A-4671-95B9-D910BBEABB99}"/>
              </a:ext>
            </a:extLst>
          </p:cNvPr>
          <p:cNvSpPr txBox="1"/>
          <p:nvPr/>
        </p:nvSpPr>
        <p:spPr>
          <a:xfrm>
            <a:off x="10659172" y="1470746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5974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heck whether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YES</a:t>
            </a:r>
          </a:p>
          <a:p>
            <a:pPr algn="just"/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Declare a node pointer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Assume that there are already some nodes are there in the list.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SLL *temp = head;  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- 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18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70646-24C5-4665-A17B-55C522BCDB8B}"/>
              </a:ext>
            </a:extLst>
          </p:cNvPr>
          <p:cNvSpPr txBox="1"/>
          <p:nvPr/>
        </p:nvSpPr>
        <p:spPr>
          <a:xfrm>
            <a:off x="7166939" y="78843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296464-6DCA-4D23-B00B-E4930F869012}"/>
              </a:ext>
            </a:extLst>
          </p:cNvPr>
          <p:cNvGraphicFramePr>
            <a:graphicFrameLocks noGrp="1"/>
          </p:cNvGraphicFramePr>
          <p:nvPr/>
        </p:nvGraphicFramePr>
        <p:xfrm>
          <a:off x="7125027" y="1154327"/>
          <a:ext cx="81835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EF913B-1684-403F-BCAD-DF63389F9E9D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7943384" y="1309464"/>
            <a:ext cx="1488335" cy="125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824048-EC4C-4605-A021-3660215BF298}"/>
              </a:ext>
            </a:extLst>
          </p:cNvPr>
          <p:cNvSpPr txBox="1"/>
          <p:nvPr/>
        </p:nvSpPr>
        <p:spPr>
          <a:xfrm>
            <a:off x="7184194" y="1525763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3DCCB8-14E2-4E0D-98A8-6358ABF70599}"/>
              </a:ext>
            </a:extLst>
          </p:cNvPr>
          <p:cNvSpPr txBox="1"/>
          <p:nvPr/>
        </p:nvSpPr>
        <p:spPr>
          <a:xfrm>
            <a:off x="4554485" y="458514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head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B6FADA6-5539-4AAD-BBDC-7C90ED3B23B4}"/>
              </a:ext>
            </a:extLst>
          </p:cNvPr>
          <p:cNvGraphicFramePr>
            <a:graphicFrameLocks noGrp="1"/>
          </p:cNvGraphicFramePr>
          <p:nvPr/>
        </p:nvGraphicFramePr>
        <p:xfrm>
          <a:off x="4631142" y="4961189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E7D7FD9-6DE5-493A-B9F0-600A913244B2}"/>
              </a:ext>
            </a:extLst>
          </p:cNvPr>
          <p:cNvGraphicFramePr>
            <a:graphicFrameLocks noGrp="1"/>
          </p:cNvGraphicFramePr>
          <p:nvPr/>
        </p:nvGraphicFramePr>
        <p:xfrm>
          <a:off x="5710687" y="493327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BB398E5-D756-4358-A34F-7429047A196F}"/>
              </a:ext>
            </a:extLst>
          </p:cNvPr>
          <p:cNvSpPr txBox="1"/>
          <p:nvPr/>
        </p:nvSpPr>
        <p:spPr>
          <a:xfrm>
            <a:off x="5888365" y="531884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1CF2AC-EA08-4FE6-ADCE-2226921874C7}"/>
              </a:ext>
            </a:extLst>
          </p:cNvPr>
          <p:cNvCxnSpPr/>
          <p:nvPr/>
        </p:nvCxnSpPr>
        <p:spPr>
          <a:xfrm flipV="1">
            <a:off x="5209082" y="5153383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48D0668-5166-4D9E-9BAC-4529E21EB8F4}"/>
              </a:ext>
            </a:extLst>
          </p:cNvPr>
          <p:cNvGraphicFramePr>
            <a:graphicFrameLocks noGrp="1"/>
          </p:cNvGraphicFramePr>
          <p:nvPr/>
        </p:nvGraphicFramePr>
        <p:xfrm>
          <a:off x="7214643" y="495447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2FB86D1-816D-4E65-8F39-E3039F60AB87}"/>
              </a:ext>
            </a:extLst>
          </p:cNvPr>
          <p:cNvSpPr txBox="1"/>
          <p:nvPr/>
        </p:nvSpPr>
        <p:spPr>
          <a:xfrm>
            <a:off x="7302705" y="532989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6F9F05-2D31-421E-B576-0C2E982FA68D}"/>
              </a:ext>
            </a:extLst>
          </p:cNvPr>
          <p:cNvCxnSpPr/>
          <p:nvPr/>
        </p:nvCxnSpPr>
        <p:spPr>
          <a:xfrm flipV="1">
            <a:off x="6910097" y="5118696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290496-48E4-4BBB-A317-EC54EC1BDCDC}"/>
              </a:ext>
            </a:extLst>
          </p:cNvPr>
          <p:cNvSpPr txBox="1"/>
          <p:nvPr/>
        </p:nvSpPr>
        <p:spPr>
          <a:xfrm>
            <a:off x="4695129" y="5318845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B696702-A7BE-4C65-877F-875590218F26}"/>
              </a:ext>
            </a:extLst>
          </p:cNvPr>
          <p:cNvGraphicFramePr>
            <a:graphicFrameLocks noGrp="1"/>
          </p:cNvGraphicFramePr>
          <p:nvPr/>
        </p:nvGraphicFramePr>
        <p:xfrm>
          <a:off x="9431719" y="1124044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A9724F3-CC3C-42C1-B47E-28C91019ED8B}"/>
              </a:ext>
            </a:extLst>
          </p:cNvPr>
          <p:cNvSpPr txBox="1"/>
          <p:nvPr/>
        </p:nvSpPr>
        <p:spPr>
          <a:xfrm>
            <a:off x="9747687" y="155515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6E1ED-0B90-4201-A46A-D38322212E67}"/>
              </a:ext>
            </a:extLst>
          </p:cNvPr>
          <p:cNvSpPr txBox="1"/>
          <p:nvPr/>
        </p:nvSpPr>
        <p:spPr>
          <a:xfrm>
            <a:off x="9586481" y="779104"/>
            <a:ext cx="103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2FBDE9-3D3A-4CF7-BD51-F1F3AB5B7184}"/>
              </a:ext>
            </a:extLst>
          </p:cNvPr>
          <p:cNvGrpSpPr/>
          <p:nvPr/>
        </p:nvGrpSpPr>
        <p:grpSpPr>
          <a:xfrm>
            <a:off x="5669249" y="5299946"/>
            <a:ext cx="766337" cy="714906"/>
            <a:chOff x="2445000" y="2658327"/>
            <a:chExt cx="766337" cy="714906"/>
          </a:xfrm>
        </p:grpSpPr>
        <p:sp>
          <p:nvSpPr>
            <p:cNvPr id="30" name="Up Arrow 50">
              <a:extLst>
                <a:ext uri="{FF2B5EF4-FFF2-40B4-BE49-F238E27FC236}">
                  <a16:creationId xmlns:a16="http://schemas.microsoft.com/office/drawing/2014/main" id="{09870751-5183-45E1-A035-A49883698927}"/>
                </a:ext>
              </a:extLst>
            </p:cNvPr>
            <p:cNvSpPr/>
            <p:nvPr/>
          </p:nvSpPr>
          <p:spPr>
            <a:xfrm>
              <a:off x="2647735" y="2658327"/>
              <a:ext cx="78911" cy="4629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54F5B2-5003-45E3-9CAC-608158690A2E}"/>
                </a:ext>
              </a:extLst>
            </p:cNvPr>
            <p:cNvSpPr txBox="1"/>
            <p:nvPr/>
          </p:nvSpPr>
          <p:spPr>
            <a:xfrm>
              <a:off x="2445000" y="3003901"/>
              <a:ext cx="76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A38295-C1A5-4B2E-9993-0C69249A8349}"/>
              </a:ext>
            </a:extLst>
          </p:cNvPr>
          <p:cNvSpPr txBox="1"/>
          <p:nvPr/>
        </p:nvSpPr>
        <p:spPr>
          <a:xfrm>
            <a:off x="7259856" y="1185187"/>
            <a:ext cx="71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3" name="Curved Down Arrow 1">
            <a:extLst>
              <a:ext uri="{FF2B5EF4-FFF2-40B4-BE49-F238E27FC236}">
                <a16:creationId xmlns:a16="http://schemas.microsoft.com/office/drawing/2014/main" id="{B210888B-FD16-466C-9AC4-A5B3BD49C7A2}"/>
              </a:ext>
            </a:extLst>
          </p:cNvPr>
          <p:cNvSpPr/>
          <p:nvPr/>
        </p:nvSpPr>
        <p:spPr>
          <a:xfrm rot="10800000">
            <a:off x="7707085" y="1582014"/>
            <a:ext cx="1724633" cy="6971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890EF2-193A-4447-BDB0-726F25521DD9}"/>
              </a:ext>
            </a:extLst>
          </p:cNvPr>
          <p:cNvSpPr txBox="1"/>
          <p:nvPr/>
        </p:nvSpPr>
        <p:spPr>
          <a:xfrm>
            <a:off x="9946823" y="207309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</p:spTree>
    <p:extLst>
      <p:ext uri="{BB962C8B-B14F-4D97-AF65-F5344CB8AC3E}">
        <p14:creationId xmlns:p14="http://schemas.microsoft.com/office/powerpoint/2010/main" val="10348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1138 -1.85185E-6 C -0.16471 -1.85185E-6 -0.22747 -0.0375 -0.22747 -0.06805 L -0.22747 -0.13588 " pathEditMode="relative" rAng="0" ptsTypes="AAAA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0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24" grpId="0"/>
      <p:bldP spid="35" grpId="0"/>
      <p:bldP spid="38" grpId="0"/>
      <p:bldP spid="41" grpId="0"/>
      <p:bldP spid="25" grpId="0"/>
      <p:bldP spid="27" grpId="0"/>
      <p:bldP spid="28" grpId="0"/>
      <p:bldP spid="6" grpId="0"/>
      <p:bldP spid="6" grpId="1"/>
      <p:bldP spid="33" grpId="0" animBg="1"/>
      <p:bldP spid="43" grpId="0"/>
      <p:bldP spid="4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</a:t>
            </a:r>
            <a:b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(until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equal to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19</a:t>
            </a:fld>
            <a:endParaRPr lang="en-IN"/>
          </a:p>
        </p:txBody>
      </p:sp>
      <p:sp>
        <p:nvSpPr>
          <p:cNvPr id="34" name="Right Arrow 48">
            <a:extLst>
              <a:ext uri="{FF2B5EF4-FFF2-40B4-BE49-F238E27FC236}">
                <a16:creationId xmlns:a16="http://schemas.microsoft.com/office/drawing/2014/main" id="{530EB2E5-AB06-4BC9-9452-4BC3C0884593}"/>
              </a:ext>
            </a:extLst>
          </p:cNvPr>
          <p:cNvSpPr/>
          <p:nvPr/>
        </p:nvSpPr>
        <p:spPr>
          <a:xfrm>
            <a:off x="566057" y="2287487"/>
            <a:ext cx="860510" cy="33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55F00-9F31-4489-A6D0-70A6494E8826}"/>
              </a:ext>
            </a:extLst>
          </p:cNvPr>
          <p:cNvSpPr txBox="1"/>
          <p:nvPr/>
        </p:nvSpPr>
        <p:spPr>
          <a:xfrm>
            <a:off x="1469423" y="191815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860A39A-0C21-486C-B564-9CB49341C10E}"/>
              </a:ext>
            </a:extLst>
          </p:cNvPr>
          <p:cNvGraphicFramePr>
            <a:graphicFrameLocks noGrp="1"/>
          </p:cNvGraphicFramePr>
          <p:nvPr/>
        </p:nvGraphicFramePr>
        <p:xfrm>
          <a:off x="1523802" y="228748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FF9C61E-AF84-4A13-9346-099669E2B03E}"/>
              </a:ext>
            </a:extLst>
          </p:cNvPr>
          <p:cNvGraphicFramePr>
            <a:graphicFrameLocks noGrp="1"/>
          </p:cNvGraphicFramePr>
          <p:nvPr/>
        </p:nvGraphicFramePr>
        <p:xfrm>
          <a:off x="2548968" y="2266288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9C2F1BD-81E0-4F1D-8FBC-DB3818A7595D}"/>
              </a:ext>
            </a:extLst>
          </p:cNvPr>
          <p:cNvSpPr txBox="1"/>
          <p:nvPr/>
        </p:nvSpPr>
        <p:spPr>
          <a:xfrm>
            <a:off x="2726646" y="265185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998103-D96F-471C-A23E-766B0AF8CB97}"/>
              </a:ext>
            </a:extLst>
          </p:cNvPr>
          <p:cNvCxnSpPr/>
          <p:nvPr/>
        </p:nvCxnSpPr>
        <p:spPr>
          <a:xfrm flipV="1">
            <a:off x="2047363" y="2486395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319B4CB-7B0A-493E-9B46-5D9B59DF298B}"/>
              </a:ext>
            </a:extLst>
          </p:cNvPr>
          <p:cNvGraphicFramePr>
            <a:graphicFrameLocks noGrp="1"/>
          </p:cNvGraphicFramePr>
          <p:nvPr/>
        </p:nvGraphicFramePr>
        <p:xfrm>
          <a:off x="4055393" y="2276489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4B317AF-E307-4DF1-B208-99586C7A4427}"/>
              </a:ext>
            </a:extLst>
          </p:cNvPr>
          <p:cNvSpPr txBox="1"/>
          <p:nvPr/>
        </p:nvSpPr>
        <p:spPr>
          <a:xfrm>
            <a:off x="4393667" y="266076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43" name="Curved Up Arrow 33">
            <a:extLst>
              <a:ext uri="{FF2B5EF4-FFF2-40B4-BE49-F238E27FC236}">
                <a16:creationId xmlns:a16="http://schemas.microsoft.com/office/drawing/2014/main" id="{6616E2D2-45B1-4EA9-8A64-26884BAD5E8A}"/>
              </a:ext>
            </a:extLst>
          </p:cNvPr>
          <p:cNvSpPr/>
          <p:nvPr/>
        </p:nvSpPr>
        <p:spPr>
          <a:xfrm>
            <a:off x="3592756" y="2768510"/>
            <a:ext cx="490475" cy="1846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994F5-55AC-49A7-A5AB-40E495E17DF9}"/>
              </a:ext>
            </a:extLst>
          </p:cNvPr>
          <p:cNvCxnSpPr/>
          <p:nvPr/>
        </p:nvCxnSpPr>
        <p:spPr>
          <a:xfrm flipV="1">
            <a:off x="3768837" y="2450296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13E815C-A153-48D7-8EBB-4B2192EE3F42}"/>
              </a:ext>
            </a:extLst>
          </p:cNvPr>
          <p:cNvGrpSpPr/>
          <p:nvPr/>
        </p:nvGrpSpPr>
        <p:grpSpPr>
          <a:xfrm>
            <a:off x="2445000" y="2658327"/>
            <a:ext cx="766337" cy="714906"/>
            <a:chOff x="2445000" y="2658327"/>
            <a:chExt cx="766337" cy="714906"/>
          </a:xfrm>
        </p:grpSpPr>
        <p:sp>
          <p:nvSpPr>
            <p:cNvPr id="41" name="Up Arrow 50">
              <a:extLst>
                <a:ext uri="{FF2B5EF4-FFF2-40B4-BE49-F238E27FC236}">
                  <a16:creationId xmlns:a16="http://schemas.microsoft.com/office/drawing/2014/main" id="{6856471E-30C9-47A9-827D-AE38A419BB4B}"/>
                </a:ext>
              </a:extLst>
            </p:cNvPr>
            <p:cNvSpPr/>
            <p:nvPr/>
          </p:nvSpPr>
          <p:spPr>
            <a:xfrm>
              <a:off x="2647735" y="2658327"/>
              <a:ext cx="78911" cy="4629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C9EED4-52F9-4382-80F0-EF07E71ACA82}"/>
                </a:ext>
              </a:extLst>
            </p:cNvPr>
            <p:cNvSpPr txBox="1"/>
            <p:nvPr/>
          </p:nvSpPr>
          <p:spPr>
            <a:xfrm>
              <a:off x="2445000" y="3003901"/>
              <a:ext cx="76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5B0C109-D6D3-4C36-A8C7-E1E1A59AE02D}"/>
              </a:ext>
            </a:extLst>
          </p:cNvPr>
          <p:cNvSpPr txBox="1"/>
          <p:nvPr/>
        </p:nvSpPr>
        <p:spPr>
          <a:xfrm>
            <a:off x="2791635" y="388983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162DE7E-8006-469E-8ADA-D5391FDBCC9A}"/>
              </a:ext>
            </a:extLst>
          </p:cNvPr>
          <p:cNvGraphicFramePr>
            <a:graphicFrameLocks noGrp="1"/>
          </p:cNvGraphicFramePr>
          <p:nvPr/>
        </p:nvGraphicFramePr>
        <p:xfrm>
          <a:off x="2847244" y="425388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A48DF77-B2CC-4B9F-8B23-DDC5BA3BC8BC}"/>
              </a:ext>
            </a:extLst>
          </p:cNvPr>
          <p:cNvGraphicFramePr>
            <a:graphicFrameLocks noGrp="1"/>
          </p:cNvGraphicFramePr>
          <p:nvPr/>
        </p:nvGraphicFramePr>
        <p:xfrm>
          <a:off x="3766132" y="4245763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1CC0815-D53C-4D57-8DAD-4BD495DBAB68}"/>
              </a:ext>
            </a:extLst>
          </p:cNvPr>
          <p:cNvSpPr txBox="1"/>
          <p:nvPr/>
        </p:nvSpPr>
        <p:spPr>
          <a:xfrm>
            <a:off x="4123881" y="463656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937225-89D5-4403-B563-7DA582F57978}"/>
              </a:ext>
            </a:extLst>
          </p:cNvPr>
          <p:cNvCxnSpPr>
            <a:cxnSpLocks/>
          </p:cNvCxnSpPr>
          <p:nvPr/>
        </p:nvCxnSpPr>
        <p:spPr>
          <a:xfrm>
            <a:off x="3444598" y="4473931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A882EF7-FC7E-4E77-9367-A83EAA8F80A7}"/>
              </a:ext>
            </a:extLst>
          </p:cNvPr>
          <p:cNvSpPr txBox="1"/>
          <p:nvPr/>
        </p:nvSpPr>
        <p:spPr>
          <a:xfrm>
            <a:off x="5541194" y="463437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E7DFB1-0634-4142-9BF4-526B31DE8EB3}"/>
              </a:ext>
            </a:extLst>
          </p:cNvPr>
          <p:cNvCxnSpPr/>
          <p:nvPr/>
        </p:nvCxnSpPr>
        <p:spPr>
          <a:xfrm flipV="1">
            <a:off x="4986280" y="4439304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FAC62DA-C455-47FB-B3A9-1629A45AA98F}"/>
              </a:ext>
            </a:extLst>
          </p:cNvPr>
          <p:cNvGraphicFramePr>
            <a:graphicFrameLocks noGrp="1"/>
          </p:cNvGraphicFramePr>
          <p:nvPr/>
        </p:nvGraphicFramePr>
        <p:xfrm>
          <a:off x="6912978" y="4247379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FE090BB-8372-44BD-BDD8-C087D078F0AE}"/>
              </a:ext>
            </a:extLst>
          </p:cNvPr>
          <p:cNvSpPr txBox="1"/>
          <p:nvPr/>
        </p:nvSpPr>
        <p:spPr>
          <a:xfrm>
            <a:off x="7033514" y="464481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91F0D2-6514-41D9-AB3A-C694E4EE697A}"/>
              </a:ext>
            </a:extLst>
          </p:cNvPr>
          <p:cNvCxnSpPr>
            <a:cxnSpLocks/>
          </p:cNvCxnSpPr>
          <p:nvPr/>
        </p:nvCxnSpPr>
        <p:spPr>
          <a:xfrm flipV="1">
            <a:off x="6506889" y="4421249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49">
            <a:extLst>
              <a:ext uri="{FF2B5EF4-FFF2-40B4-BE49-F238E27FC236}">
                <a16:creationId xmlns:a16="http://schemas.microsoft.com/office/drawing/2014/main" id="{E0020A3F-0A9E-415A-959E-CA1C836FAD31}"/>
              </a:ext>
            </a:extLst>
          </p:cNvPr>
          <p:cNvSpPr/>
          <p:nvPr/>
        </p:nvSpPr>
        <p:spPr>
          <a:xfrm>
            <a:off x="995563" y="4239719"/>
            <a:ext cx="1449437" cy="394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59" name="Curved Down Arrow 54">
            <a:extLst>
              <a:ext uri="{FF2B5EF4-FFF2-40B4-BE49-F238E27FC236}">
                <a16:creationId xmlns:a16="http://schemas.microsoft.com/office/drawing/2014/main" id="{871ECA19-3E88-4F96-886E-7706724ADE2F}"/>
              </a:ext>
            </a:extLst>
          </p:cNvPr>
          <p:cNvSpPr/>
          <p:nvPr/>
        </p:nvSpPr>
        <p:spPr>
          <a:xfrm rot="10800000">
            <a:off x="6348983" y="4634374"/>
            <a:ext cx="754323" cy="2207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E856CAD1-3A61-4905-BD89-39261033A766}"/>
              </a:ext>
            </a:extLst>
          </p:cNvPr>
          <p:cNvGraphicFramePr>
            <a:graphicFrameLocks noGrp="1"/>
          </p:cNvGraphicFramePr>
          <p:nvPr/>
        </p:nvGraphicFramePr>
        <p:xfrm>
          <a:off x="5287021" y="4273218"/>
          <a:ext cx="1219868" cy="36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84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22D9CEC-1CDD-42D2-B179-5DB5DBC937D3}"/>
              </a:ext>
            </a:extLst>
          </p:cNvPr>
          <p:cNvSpPr txBox="1"/>
          <p:nvPr/>
        </p:nvSpPr>
        <p:spPr>
          <a:xfrm>
            <a:off x="5852997" y="4286899"/>
            <a:ext cx="63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B55DE9-EE0B-4433-BEA8-68C76708B257}"/>
              </a:ext>
            </a:extLst>
          </p:cNvPr>
          <p:cNvSpPr txBox="1"/>
          <p:nvPr/>
        </p:nvSpPr>
        <p:spPr>
          <a:xfrm>
            <a:off x="5235229" y="4998426"/>
            <a:ext cx="7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4" name="Up Arrow 50">
            <a:extLst>
              <a:ext uri="{FF2B5EF4-FFF2-40B4-BE49-F238E27FC236}">
                <a16:creationId xmlns:a16="http://schemas.microsoft.com/office/drawing/2014/main" id="{2A601FC7-B915-4C97-B0B6-0A422B249A02}"/>
              </a:ext>
            </a:extLst>
          </p:cNvPr>
          <p:cNvSpPr/>
          <p:nvPr/>
        </p:nvSpPr>
        <p:spPr>
          <a:xfrm>
            <a:off x="5455396" y="4675736"/>
            <a:ext cx="48844" cy="4529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4F6562-B26B-4203-A690-17DBF38C0061}"/>
              </a:ext>
            </a:extLst>
          </p:cNvPr>
          <p:cNvSpPr txBox="1"/>
          <p:nvPr/>
        </p:nvSpPr>
        <p:spPr>
          <a:xfrm>
            <a:off x="6967238" y="541088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</p:spTree>
    <p:extLst>
      <p:ext uri="{BB962C8B-B14F-4D97-AF65-F5344CB8AC3E}">
        <p14:creationId xmlns:p14="http://schemas.microsoft.com/office/powerpoint/2010/main" val="27160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8 -0.00162 L -0.01068 -0.00162 L 0.12396 -0.00162 L 0.12396 -0.00162 " pathEditMode="relative" ptsTypes="AA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82 -0.03588 L -0.02982 -0.03565 C -0.03047 -0.03958 -0.03099 -0.04352 -0.03177 -0.04676 C -0.03216 -0.04792 -0.03268 -0.04838 -0.03308 -0.04954 C -0.03594 -0.06204 -0.03268 -0.0544 -0.03555 -0.06042 C -0.03724 -0.07199 -0.0349 -0.05787 -0.03737 -0.06736 C -0.03776 -0.06852 -0.03763 -0.07037 -0.03802 -0.0713 C -0.03841 -0.07245 -0.03933 -0.07199 -0.03998 -0.07268 C -0.04414 -0.07731 -0.03907 -0.07384 -0.04427 -0.07685 C -0.04492 -0.07778 -0.04545 -0.07893 -0.0461 -0.0794 C -0.04753 -0.08032 -0.04909 -0.08032 -0.05039 -0.08079 C -0.0517 -0.08125 -0.053 -0.08171 -0.0543 -0.08218 C -0.05547 -0.0831 -0.05703 -0.08287 -0.05795 -0.08495 C -0.05899 -0.08727 -0.06029 -0.08912 -0.06107 -0.09167 C -0.06198 -0.09468 -0.06224 -0.0963 -0.06354 -0.09861 C -0.06407 -0.09954 -0.06485 -0.10046 -0.06537 -0.10116 C -0.06602 -0.10301 -0.06667 -0.10509 -0.06732 -0.10671 C -0.06823 -0.10903 -0.07045 -0.11343 -0.07045 -0.11319 C -0.07162 -0.1213 -0.07005 -0.11435 -0.07357 -0.12037 C -0.08086 -0.13264 -0.07266 -0.12106 -0.07917 -0.13518 C -0.08151 -0.14051 -0.08034 -0.13819 -0.08282 -0.14213 C -0.08321 -0.14468 -0.08334 -0.14792 -0.08412 -0.15023 C -0.08451 -0.15162 -0.0849 -0.15278 -0.08542 -0.1544 C -0.08607 -0.15764 -0.08568 -0.15972 -0.08724 -0.1625 C -0.08789 -0.16366 -0.08893 -0.16435 -0.08972 -0.16528 C -0.09063 -0.17176 -0.08959 -0.16713 -0.09219 -0.17199 C -0.09284 -0.17315 -0.09323 -0.17569 -0.09401 -0.17593 C -0.09636 -0.17685 -0.09857 -0.17593 -0.10078 -0.17593 L -0.10078 -0.17569 L -0.10078 -0.17593 " pathEditMode="relative" rAng="0" ptsTypes="AAAAAAAAAAAAAAAAAAAAAAAAAAAAAA">
                                      <p:cBhvr>
                                        <p:cTn id="11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25" grpId="0"/>
      <p:bldP spid="36" grpId="0"/>
      <p:bldP spid="39" grpId="0"/>
      <p:bldP spid="43" grpId="0" animBg="1"/>
      <p:bldP spid="48" grpId="0"/>
      <p:bldP spid="51" grpId="0"/>
      <p:bldP spid="53" grpId="0"/>
      <p:bldP spid="56" grpId="0"/>
      <p:bldP spid="58" grpId="0" animBg="1"/>
      <p:bldP spid="59" grpId="0" animBg="1"/>
      <p:bldP spid="23" grpId="0"/>
      <p:bldP spid="23" grpId="1"/>
      <p:bldP spid="63" grpId="0"/>
      <p:bldP spid="64" grpId="0" animBg="1"/>
      <p:bldP spid="47" grpId="0"/>
      <p:bldP spid="4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9064-73B0-4FAC-B202-01B5D16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136525"/>
            <a:ext cx="10515600" cy="493291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(Logic) in SLL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02C4-9053-44CD-ACDC-FE27B803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0"/>
            <a:ext cx="10515600" cy="5731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(ele, head) // ele is the element to be added, head is the SLL header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//new node creation                                            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*new_node, *t;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= (struct Node *) malloc(sizeof(struct Node *));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then, print (“NO memory”) exit(0);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//new node assignment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 = x;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new_nodenext=NULL;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empty then make new_node as first node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head==NULL)	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head=new_node;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not empty, then reach the last node and then add the address of new_node in last node 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	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t=head;</a:t>
            </a:r>
          </a:p>
          <a:p>
            <a:pPr marL="457200" lvl="1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//move to the end of 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!=NULL)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tnext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457200" lvl="1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//adding node at the end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41E05-BAB3-44BD-A44A-DDFD8DA0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370071"/>
            <a:ext cx="2564363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7898-EB03-47FC-B2D8-4F5231C8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FAED-BB37-46DC-A0C9-0A63E350C61B}"/>
              </a:ext>
            </a:extLst>
          </p:cNvPr>
          <p:cNvSpPr txBox="1"/>
          <p:nvPr/>
        </p:nvSpPr>
        <p:spPr>
          <a:xfrm>
            <a:off x="6845556" y="236049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33F90-2F51-44AD-A90B-AE4F89A2C953}"/>
              </a:ext>
            </a:extLst>
          </p:cNvPr>
          <p:cNvSpPr txBox="1"/>
          <p:nvPr/>
        </p:nvSpPr>
        <p:spPr>
          <a:xfrm>
            <a:off x="6845558" y="98065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52CA-F4AD-4064-9A99-94A2DC511850}"/>
              </a:ext>
            </a:extLst>
          </p:cNvPr>
          <p:cNvSpPr txBox="1"/>
          <p:nvPr/>
        </p:nvSpPr>
        <p:spPr>
          <a:xfrm>
            <a:off x="6845558" y="315966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1BD7C-EC44-4F24-A3C8-BBA7643C352B}"/>
              </a:ext>
            </a:extLst>
          </p:cNvPr>
          <p:cNvSpPr txBox="1"/>
          <p:nvPr/>
        </p:nvSpPr>
        <p:spPr>
          <a:xfrm>
            <a:off x="6845556" y="4758009"/>
            <a:ext cx="45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Ɵ(n)    // n is the number of nodes in the list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EED266-9C2E-4DA0-ACE9-FC379443004D}"/>
              </a:ext>
            </a:extLst>
          </p:cNvPr>
          <p:cNvSpPr txBox="1"/>
          <p:nvPr/>
        </p:nvSpPr>
        <p:spPr>
          <a:xfrm>
            <a:off x="6696269" y="5478182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</p:spTree>
    <p:extLst>
      <p:ext uri="{BB962C8B-B14F-4D97-AF65-F5344CB8AC3E}">
        <p14:creationId xmlns:p14="http://schemas.microsoft.com/office/powerpoint/2010/main" val="36661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4175209" y="5844829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872959" y="5877497"/>
            <a:ext cx="72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9409" y="1914435"/>
            <a:ext cx="7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413"/>
              </p:ext>
            </p:extLst>
          </p:nvPr>
        </p:nvGraphicFramePr>
        <p:xfrm>
          <a:off x="1486201" y="2272385"/>
          <a:ext cx="7245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44878" y="114187"/>
            <a:ext cx="101752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Creation: We want to create a list with 10, 20 and 30 values in SLL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0500"/>
              </p:ext>
            </p:extLst>
          </p:nvPr>
        </p:nvGraphicFramePr>
        <p:xfrm>
          <a:off x="1440259" y="109406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72726" y="1461208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04892" y="936719"/>
            <a:ext cx="249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next=NULL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93742"/>
              </p:ext>
            </p:extLst>
          </p:nvPr>
        </p:nvGraphicFramePr>
        <p:xfrm>
          <a:off x="8518080" y="1069930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905616" y="1468033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2781" y="727414"/>
            <a:ext cx="111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9875" y="2217627"/>
            <a:ext cx="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/>
              <a:t>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0106" y="2200048"/>
            <a:ext cx="101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619" y="3585221"/>
            <a:ext cx="993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4.1: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4.3: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85665" y="1789934"/>
            <a:ext cx="7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84412"/>
              </p:ext>
            </p:extLst>
          </p:nvPr>
        </p:nvGraphicFramePr>
        <p:xfrm>
          <a:off x="5001899" y="2148473"/>
          <a:ext cx="830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44805"/>
              </p:ext>
            </p:extLst>
          </p:nvPr>
        </p:nvGraphicFramePr>
        <p:xfrm>
          <a:off x="6414179" y="2134747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772677" y="2478756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2" name="Curved Down Arrow 1"/>
          <p:cNvSpPr/>
          <p:nvPr/>
        </p:nvSpPr>
        <p:spPr>
          <a:xfrm rot="10993661">
            <a:off x="5655943" y="2598594"/>
            <a:ext cx="854078" cy="6348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221843" y="2286315"/>
            <a:ext cx="318935" cy="2049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15722" y="3314657"/>
            <a:ext cx="7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560139" y="3647110"/>
          <a:ext cx="830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014847" y="417576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192525" y="456133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56" name="Curved Down Arrow 55"/>
          <p:cNvSpPr/>
          <p:nvPr/>
        </p:nvSpPr>
        <p:spPr>
          <a:xfrm rot="10800000">
            <a:off x="3244342" y="4575465"/>
            <a:ext cx="932149" cy="3826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1774921" y="3821193"/>
            <a:ext cx="1028203" cy="566292"/>
          </a:xfrm>
          <a:custGeom>
            <a:avLst/>
            <a:gdLst>
              <a:gd name="connsiteX0" fmla="*/ 630638 w 1028203"/>
              <a:gd name="connsiteY0" fmla="*/ 0 h 566292"/>
              <a:gd name="connsiteX1" fmla="*/ 1028203 w 1028203"/>
              <a:gd name="connsiteY1" fmla="*/ 0 h 566292"/>
              <a:gd name="connsiteX2" fmla="*/ 1028203 w 1028203"/>
              <a:gd name="connsiteY2" fmla="*/ 0 h 566292"/>
              <a:gd name="connsiteX3" fmla="*/ 498116 w 1028203"/>
              <a:gd name="connsiteY3" fmla="*/ 278295 h 566292"/>
              <a:gd name="connsiteX4" fmla="*/ 47542 w 1028203"/>
              <a:gd name="connsiteY4" fmla="*/ 304800 h 566292"/>
              <a:gd name="connsiteX5" fmla="*/ 34290 w 1028203"/>
              <a:gd name="connsiteY5" fmla="*/ 543339 h 566292"/>
              <a:gd name="connsiteX6" fmla="*/ 233072 w 1028203"/>
              <a:gd name="connsiteY6" fmla="*/ 543339 h 5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203" h="566292">
                <a:moveTo>
                  <a:pt x="630638" y="0"/>
                </a:moveTo>
                <a:lnTo>
                  <a:pt x="1028203" y="0"/>
                </a:lnTo>
                <a:lnTo>
                  <a:pt x="1028203" y="0"/>
                </a:lnTo>
                <a:cubicBezTo>
                  <a:pt x="939855" y="46383"/>
                  <a:pt x="661559" y="227495"/>
                  <a:pt x="498116" y="278295"/>
                </a:cubicBezTo>
                <a:cubicBezTo>
                  <a:pt x="334673" y="329095"/>
                  <a:pt x="124846" y="260626"/>
                  <a:pt x="47542" y="304800"/>
                </a:cubicBezTo>
                <a:cubicBezTo>
                  <a:pt x="-29762" y="348974"/>
                  <a:pt x="3368" y="503583"/>
                  <a:pt x="34290" y="543339"/>
                </a:cubicBezTo>
                <a:cubicBezTo>
                  <a:pt x="65212" y="583095"/>
                  <a:pt x="149142" y="563217"/>
                  <a:pt x="233072" y="543339"/>
                </a:cubicBezTo>
              </a:path>
            </a:pathLst>
          </a:custGeom>
          <a:ln w="31750" cmpd="sng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018205" y="4159208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404892" y="454477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04601" y="3821193"/>
            <a:ext cx="106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08340" y="4212741"/>
            <a:ext cx="77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413678" y="4385211"/>
            <a:ext cx="593475" cy="4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72726" y="5000278"/>
            <a:ext cx="7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717143" y="5332731"/>
          <a:ext cx="830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32339"/>
              </p:ext>
            </p:extLst>
          </p:nvPr>
        </p:nvGraphicFramePr>
        <p:xfrm>
          <a:off x="2171851" y="5861382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349529" y="624695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9" name="Freeform 68"/>
          <p:cNvSpPr/>
          <p:nvPr/>
        </p:nvSpPr>
        <p:spPr>
          <a:xfrm>
            <a:off x="1931925" y="5506814"/>
            <a:ext cx="1028203" cy="566292"/>
          </a:xfrm>
          <a:custGeom>
            <a:avLst/>
            <a:gdLst>
              <a:gd name="connsiteX0" fmla="*/ 630638 w 1028203"/>
              <a:gd name="connsiteY0" fmla="*/ 0 h 566292"/>
              <a:gd name="connsiteX1" fmla="*/ 1028203 w 1028203"/>
              <a:gd name="connsiteY1" fmla="*/ 0 h 566292"/>
              <a:gd name="connsiteX2" fmla="*/ 1028203 w 1028203"/>
              <a:gd name="connsiteY2" fmla="*/ 0 h 566292"/>
              <a:gd name="connsiteX3" fmla="*/ 498116 w 1028203"/>
              <a:gd name="connsiteY3" fmla="*/ 278295 h 566292"/>
              <a:gd name="connsiteX4" fmla="*/ 47542 w 1028203"/>
              <a:gd name="connsiteY4" fmla="*/ 304800 h 566292"/>
              <a:gd name="connsiteX5" fmla="*/ 34290 w 1028203"/>
              <a:gd name="connsiteY5" fmla="*/ 543339 h 566292"/>
              <a:gd name="connsiteX6" fmla="*/ 233072 w 1028203"/>
              <a:gd name="connsiteY6" fmla="*/ 543339 h 5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203" h="566292">
                <a:moveTo>
                  <a:pt x="630638" y="0"/>
                </a:moveTo>
                <a:lnTo>
                  <a:pt x="1028203" y="0"/>
                </a:lnTo>
                <a:lnTo>
                  <a:pt x="1028203" y="0"/>
                </a:lnTo>
                <a:cubicBezTo>
                  <a:pt x="939855" y="46383"/>
                  <a:pt x="661559" y="227495"/>
                  <a:pt x="498116" y="278295"/>
                </a:cubicBezTo>
                <a:cubicBezTo>
                  <a:pt x="334673" y="329095"/>
                  <a:pt x="124846" y="260626"/>
                  <a:pt x="47542" y="304800"/>
                </a:cubicBezTo>
                <a:cubicBezTo>
                  <a:pt x="-29762" y="348974"/>
                  <a:pt x="3368" y="503583"/>
                  <a:pt x="34290" y="543339"/>
                </a:cubicBezTo>
                <a:cubicBezTo>
                  <a:pt x="65212" y="583095"/>
                  <a:pt x="149142" y="563217"/>
                  <a:pt x="233072" y="543339"/>
                </a:cubicBezTo>
              </a:path>
            </a:pathLst>
          </a:custGeom>
          <a:ln w="31750" cmpd="sng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352887" y="623039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570682" y="6070832"/>
            <a:ext cx="593475" cy="4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6236501" y="5823924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414179" y="6209493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46221" y="5454592"/>
            <a:ext cx="1254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79" name="Up Arrow 78"/>
          <p:cNvSpPr/>
          <p:nvPr/>
        </p:nvSpPr>
        <p:spPr>
          <a:xfrm>
            <a:off x="2145755" y="6309720"/>
            <a:ext cx="200465" cy="23590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rved Up Arrow 79"/>
          <p:cNvSpPr/>
          <p:nvPr/>
        </p:nvSpPr>
        <p:spPr>
          <a:xfrm>
            <a:off x="3413678" y="6246951"/>
            <a:ext cx="939209" cy="2843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urved Down Arrow 83"/>
          <p:cNvSpPr/>
          <p:nvPr/>
        </p:nvSpPr>
        <p:spPr>
          <a:xfrm rot="10800000">
            <a:off x="5427899" y="6209493"/>
            <a:ext cx="932149" cy="3826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5631523" y="6034595"/>
            <a:ext cx="593475" cy="4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834" y="5366487"/>
            <a:ext cx="122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1:</a:t>
            </a:r>
          </a:p>
          <a:p>
            <a:r>
              <a:rPr lang="en-US" b="1" u="sng" dirty="0"/>
              <a:t>Step 4.1:</a:t>
            </a:r>
          </a:p>
          <a:p>
            <a:r>
              <a:rPr lang="en-US" b="1" u="sng" dirty="0"/>
              <a:t>Step 4.2:</a:t>
            </a:r>
          </a:p>
          <a:p>
            <a:r>
              <a:rPr lang="en-US" b="1" u="sng" dirty="0"/>
              <a:t>Step 4.3:</a:t>
            </a:r>
          </a:p>
        </p:txBody>
      </p:sp>
      <p:sp>
        <p:nvSpPr>
          <p:cNvPr id="90" name="Cloud Callout 89"/>
          <p:cNvSpPr/>
          <p:nvPr/>
        </p:nvSpPr>
        <p:spPr>
          <a:xfrm>
            <a:off x="7127755" y="581238"/>
            <a:ext cx="665526" cy="54933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1" name="Cloud Callout 90"/>
          <p:cNvSpPr/>
          <p:nvPr/>
        </p:nvSpPr>
        <p:spPr>
          <a:xfrm>
            <a:off x="4072129" y="3019851"/>
            <a:ext cx="665526" cy="684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2" name="Cloud Callout 91"/>
          <p:cNvSpPr/>
          <p:nvPr/>
        </p:nvSpPr>
        <p:spPr>
          <a:xfrm>
            <a:off x="7349985" y="4530048"/>
            <a:ext cx="665526" cy="684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3" name="Right Arrow 92"/>
          <p:cNvSpPr/>
          <p:nvPr/>
        </p:nvSpPr>
        <p:spPr>
          <a:xfrm>
            <a:off x="6877168" y="1240971"/>
            <a:ext cx="1312653" cy="141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F911BD-937A-42F7-8F9B-1A5B5023FC87}"/>
              </a:ext>
            </a:extLst>
          </p:cNvPr>
          <p:cNvSpPr txBox="1"/>
          <p:nvPr/>
        </p:nvSpPr>
        <p:spPr>
          <a:xfrm>
            <a:off x="1576559" y="732845"/>
            <a:ext cx="111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B5D5FA-65C7-4EBC-AF16-4FC715E04CDE}"/>
              </a:ext>
            </a:extLst>
          </p:cNvPr>
          <p:cNvSpPr txBox="1"/>
          <p:nvPr/>
        </p:nvSpPr>
        <p:spPr>
          <a:xfrm>
            <a:off x="1482035" y="2695763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BFD2AC-4066-4BEF-AE2A-EBF240ACDF6B}"/>
              </a:ext>
            </a:extLst>
          </p:cNvPr>
          <p:cNvSpPr txBox="1"/>
          <p:nvPr/>
        </p:nvSpPr>
        <p:spPr>
          <a:xfrm>
            <a:off x="263705" y="972640"/>
            <a:ext cx="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3E378-C152-4F66-BD92-F2F63547FF8B}"/>
              </a:ext>
            </a:extLst>
          </p:cNvPr>
          <p:cNvSpPr txBox="1"/>
          <p:nvPr/>
        </p:nvSpPr>
        <p:spPr>
          <a:xfrm>
            <a:off x="5002514" y="2496007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7B3360-07EB-4790-BC85-7AC79F02CADD}"/>
              </a:ext>
            </a:extLst>
          </p:cNvPr>
          <p:cNvCxnSpPr/>
          <p:nvPr/>
        </p:nvCxnSpPr>
        <p:spPr>
          <a:xfrm flipV="1">
            <a:off x="5820704" y="2326357"/>
            <a:ext cx="593475" cy="4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Up Arrow 78">
            <a:extLst>
              <a:ext uri="{FF2B5EF4-FFF2-40B4-BE49-F238E27FC236}">
                <a16:creationId xmlns:a16="http://schemas.microsoft.com/office/drawing/2014/main" id="{CE1106BF-C3CD-44B7-9713-9A7D5F6FE2C7}"/>
              </a:ext>
            </a:extLst>
          </p:cNvPr>
          <p:cNvSpPr/>
          <p:nvPr/>
        </p:nvSpPr>
        <p:spPr>
          <a:xfrm>
            <a:off x="2059997" y="4605255"/>
            <a:ext cx="150779" cy="35282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572DC0-2F1F-4B24-8EA0-B40C5EF91444}"/>
              </a:ext>
            </a:extLst>
          </p:cNvPr>
          <p:cNvSpPr txBox="1"/>
          <p:nvPr/>
        </p:nvSpPr>
        <p:spPr>
          <a:xfrm>
            <a:off x="1559800" y="3931198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72E9C43-88EF-4D46-84C2-BA849D67A28A}"/>
              </a:ext>
            </a:extLst>
          </p:cNvPr>
          <p:cNvSpPr txBox="1"/>
          <p:nvPr/>
        </p:nvSpPr>
        <p:spPr>
          <a:xfrm>
            <a:off x="1737265" y="5628097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AF80BA-2580-432E-A942-A125E0FAE303}"/>
              </a:ext>
            </a:extLst>
          </p:cNvPr>
          <p:cNvSpPr txBox="1"/>
          <p:nvPr/>
        </p:nvSpPr>
        <p:spPr>
          <a:xfrm>
            <a:off x="5044849" y="2164011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C31736-D8A1-4FE8-A385-72BB80706AA0}"/>
              </a:ext>
            </a:extLst>
          </p:cNvPr>
          <p:cNvSpPr txBox="1"/>
          <p:nvPr/>
        </p:nvSpPr>
        <p:spPr>
          <a:xfrm>
            <a:off x="6717164" y="3422634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895517-BAB9-4003-A476-9422CFBE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8079" y="6443170"/>
            <a:ext cx="3762201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AB49FB-3857-40B1-B8B4-1528E128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21</a:t>
            </a:fld>
            <a:endParaRPr lang="en-IN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0808BA-6DE6-46B1-B552-52FA834BE9E7}"/>
              </a:ext>
            </a:extLst>
          </p:cNvPr>
          <p:cNvSpPr txBox="1"/>
          <p:nvPr/>
        </p:nvSpPr>
        <p:spPr>
          <a:xfrm>
            <a:off x="4327823" y="508005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95C16F-9131-4BCA-9CB0-25772780EC06}"/>
              </a:ext>
            </a:extLst>
          </p:cNvPr>
          <p:cNvSpPr txBox="1"/>
          <p:nvPr/>
        </p:nvSpPr>
        <p:spPr>
          <a:xfrm>
            <a:off x="6414179" y="648948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</p:spTree>
    <p:extLst>
      <p:ext uri="{BB962C8B-B14F-4D97-AF65-F5344CB8AC3E}">
        <p14:creationId xmlns:p14="http://schemas.microsoft.com/office/powerpoint/2010/main" val="25305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6 0.00833 L 0.00352 0.03542 C -0.05208 0.04745 -0.12526 -0.00602 -0.12917 -0.06157 L -0.13776 -0.18565 " pathEditMode="relative" rAng="10380000" ptsTypes="AAAA">
                                      <p:cBhvr>
                                        <p:cTn id="9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97 0.0051 L 0.02175 0.0588 C -0.03268 0.08287 -0.10898 0.0456 -0.11641 -0.00879 L -0.13359 -0.13009 " pathEditMode="relative" rAng="9960000" ptsTypes="AAAA">
                                      <p:cBhvr>
                                        <p:cTn id="16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0972 L 0.00326 0.00972 C 0.00678 0.00926 0.01029 0.00903 0.01394 0.00833 C 0.01524 0.0081 0.01641 0.00717 0.01771 0.00694 C 0.02123 0.00625 0.02487 0.00602 0.02839 0.00555 C 0.02917 0.00509 0.02995 0.0044 0.03073 0.00417 C 0.04141 0.00139 0.04818 0.00347 0.06055 0.00417 C 0.06316 0.00463 0.06563 0.00486 0.06823 0.00555 C 0.06902 0.00579 0.06967 0.00671 0.07058 0.00694 C 0.07227 0.00764 0.07409 0.00787 0.07592 0.00833 C 0.08646 0.01458 0.07891 0.01065 0.10495 0.00833 C 0.10586 0.00833 0.11068 0.00625 0.11185 0.00555 C 0.11264 0.00509 0.11329 0.0044 0.11407 0.00417 C 0.11875 0.00347 0.12331 0.00324 0.12787 0.00278 C 0.12891 0.00231 0.12995 0.00139 0.13099 0.00162 C 0.15274 0.00254 0.15092 0.00231 0.16381 0.00555 C 0.16459 0.00602 0.16537 0.00648 0.16615 0.00694 C 0.17292 0.01042 0.16602 0.00648 0.17149 0.00972 C 0.17865 0.00833 0.17839 0.0125 0.17839 0.00694 L 0.18152 0.00555 L 0.17761 0.01111 " pathEditMode="relative" ptsTypes="AAAAAAAAAAAAAAAAAAAAA">
                                      <p:cBhvr>
                                        <p:cTn id="2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17 -0.00394 L -0.02317 -0.00371 L -0.03007 -0.00394 L -0.03164 -0.00394 C -0.03476 -0.0044 -0.0483 -0.00394 -0.05468 -0.00671 C -0.05625 -0.00741 -0.05768 -0.00857 -0.05924 -0.00949 C -0.06002 -0.00996 -0.0608 -0.01042 -0.06158 -0.01088 C -0.06276 -0.01181 -0.06406 -0.01273 -0.06536 -0.01366 C -0.0664 -0.01412 -0.06744 -0.01459 -0.06835 -0.01505 C -0.07122 -0.01991 -0.06966 -0.01898 -0.07304 -0.01898 L -0.07382 -0.02037 C -0.08125 -0.02338 -0.07851 -0.0213 -0.08216 -0.02454 L -0.08216 -0.02431 C -0.08424 -0.02685 -0.08632 -0.02871 -0.08828 -0.03125 C -0.08919 -0.03241 -0.08958 -0.03472 -0.09062 -0.03542 C -0.09205 -0.03658 -0.09518 -0.03681 -0.09518 -0.03658 L -0.09518 -0.03681 C -0.09726 -0.0382 -0.09934 -0.03912 -0.1013 -0.04097 C -0.10195 -0.04144 -0.10234 -0.04283 -0.10286 -0.04352 C -0.10377 -0.04468 -0.10494 -0.04537 -0.10598 -0.0463 C -0.10677 -0.04769 -0.10742 -0.04931 -0.1082 -0.05046 C -0.10963 -0.05255 -0.11132 -0.05417 -0.11289 -0.05579 C -0.11354 -0.05671 -0.11445 -0.05741 -0.1151 -0.05857 C -0.11809 -0.06389 -0.11653 -0.06158 -0.11979 -0.06551 C -0.12343 -0.07546 -0.11888 -0.06296 -0.12278 -0.075 C -0.1233 -0.07639 -0.12356 -0.07801 -0.12434 -0.07917 C -0.12526 -0.08033 -0.1263 -0.08079 -0.12734 -0.08171 C -0.1289 -0.08982 -0.12695 -0.08241 -0.13046 -0.08866 C -0.13294 -0.09306 -0.13085 -0.09259 -0.13268 -0.09259 L -0.13268 -0.09236 " pathEditMode="relative" rAng="0" ptsTypes="AAAAAAAAAAAAAAAAAAAAAAAAAAAAAA">
                                      <p:cBhvr>
                                        <p:cTn id="2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6" grpId="0"/>
      <p:bldP spid="25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7" grpId="0"/>
      <p:bldP spid="2" grpId="0" animBg="1"/>
      <p:bldP spid="3" grpId="0" animBg="1"/>
      <p:bldP spid="52" grpId="0"/>
      <p:bldP spid="55" grpId="0"/>
      <p:bldP spid="56" grpId="0" animBg="1"/>
      <p:bldP spid="57" grpId="0" animBg="1"/>
      <p:bldP spid="59" grpId="0"/>
      <p:bldP spid="60" grpId="0"/>
      <p:bldP spid="61" grpId="0"/>
      <p:bldP spid="61" grpId="1"/>
      <p:bldP spid="64" grpId="0"/>
      <p:bldP spid="67" grpId="0"/>
      <p:bldP spid="69" grpId="0" animBg="1"/>
      <p:bldP spid="71" grpId="0"/>
      <p:bldP spid="77" grpId="0"/>
      <p:bldP spid="78" grpId="0"/>
      <p:bldP spid="79" grpId="0" animBg="1"/>
      <p:bldP spid="79" grpId="1" animBg="1"/>
      <p:bldP spid="80" grpId="0" animBg="1"/>
      <p:bldP spid="84" grpId="0" animBg="1"/>
      <p:bldP spid="86" grpId="0"/>
      <p:bldP spid="90" grpId="0" animBg="1"/>
      <p:bldP spid="91" grpId="0" animBg="1"/>
      <p:bldP spid="92" grpId="0" animBg="1"/>
      <p:bldP spid="93" grpId="0" animBg="1"/>
      <p:bldP spid="68" grpId="0"/>
      <p:bldP spid="73" grpId="0"/>
      <p:bldP spid="74" grpId="0"/>
      <p:bldP spid="87" grpId="0"/>
      <p:bldP spid="4" grpId="0" animBg="1"/>
      <p:bldP spid="89" grpId="0"/>
      <p:bldP spid="95" grpId="0"/>
      <p:bldP spid="83" grpId="0"/>
      <p:bldP spid="83" grpId="1"/>
      <p:bldP spid="96" grpId="0"/>
      <p:bldP spid="96" grpId="1"/>
      <p:bldP spid="97" grpId="0"/>
      <p:bldP spid="97" grpId="1"/>
      <p:bldP spid="72" grpId="0"/>
      <p:bldP spid="7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649" y="119270"/>
            <a:ext cx="653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at the beginning of the list in SLL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995717"/>
            <a:ext cx="61175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Create a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new_node 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with a given value and   </a:t>
            </a:r>
            <a:br>
              <a:rPr lang="en-US" dirty="0">
                <a:solidFill>
                  <a:srgbClr val="333333"/>
                </a:solidFill>
                <a:latin typeface="Open Sans"/>
              </a:rPr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  set </a:t>
            </a:r>
            <a:r>
              <a:rPr lang="en-US" b="1" dirty="0" err="1">
                <a:solidFill>
                  <a:srgbClr val="333333"/>
                </a:solidFill>
                <a:latin typeface="Open Sans"/>
              </a:rPr>
              <a:t>new_node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→ next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as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NULL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 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head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NULL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 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If it is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then, set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head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=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new_node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 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If it is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then,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 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Set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new_node → next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=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head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Set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head=new_node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5531" y="27277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09" y="65834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3452" y="0"/>
            <a:ext cx="12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11" name="Right Arrow 10"/>
          <p:cNvSpPr/>
          <p:nvPr/>
        </p:nvSpPr>
        <p:spPr>
          <a:xfrm rot="19970993">
            <a:off x="6134542" y="915939"/>
            <a:ext cx="868019" cy="28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35588" y="102767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89967" y="139700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20574568">
            <a:off x="6300145" y="1434346"/>
            <a:ext cx="868019" cy="33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5" name="Right Arrow 14"/>
          <p:cNvSpPr/>
          <p:nvPr/>
        </p:nvSpPr>
        <p:spPr>
          <a:xfrm rot="20802663">
            <a:off x="5098752" y="2634552"/>
            <a:ext cx="1669904" cy="3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5588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489967" y="227293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515133" y="225173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692810" y="1939755"/>
            <a:ext cx="13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013528" y="247183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 rot="10800000">
            <a:off x="7958073" y="2633513"/>
            <a:ext cx="815670" cy="197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8154" y="230908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73128" y="263527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73128" y="2919323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6" name="Right Arrow 25"/>
          <p:cNvSpPr/>
          <p:nvPr/>
        </p:nvSpPr>
        <p:spPr>
          <a:xfrm rot="776737">
            <a:off x="4471656" y="3480622"/>
            <a:ext cx="1270440" cy="38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7533" y="330372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1912" y="367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197078" y="3651852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6695473" y="3871959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0099" y="3709208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55073" y="40353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886730" y="3664552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144725" y="40480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621809" y="386913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547689" y="4818227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725367" y="52037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5611" y="4545456"/>
            <a:ext cx="14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6865834" y="3995006"/>
            <a:ext cx="1556460" cy="1039039"/>
          </a:xfrm>
          <a:custGeom>
            <a:avLst/>
            <a:gdLst>
              <a:gd name="connsiteX0" fmla="*/ 1098723 w 1556460"/>
              <a:gd name="connsiteY0" fmla="*/ 987811 h 1039039"/>
              <a:gd name="connsiteX1" fmla="*/ 1443279 w 1556460"/>
              <a:gd name="connsiteY1" fmla="*/ 1001064 h 1039039"/>
              <a:gd name="connsiteX2" fmla="*/ 1443279 w 1556460"/>
              <a:gd name="connsiteY2" fmla="*/ 563742 h 1039039"/>
              <a:gd name="connsiteX3" fmla="*/ 104809 w 1556460"/>
              <a:gd name="connsiteY3" fmla="*/ 232437 h 1039039"/>
              <a:gd name="connsiteX4" fmla="*/ 118062 w 1556460"/>
              <a:gd name="connsiteY4" fmla="*/ 20403 h 1039039"/>
              <a:gd name="connsiteX5" fmla="*/ 369853 w 1556460"/>
              <a:gd name="connsiteY5" fmla="*/ 20403 h 10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460" h="1039039">
                <a:moveTo>
                  <a:pt x="1098723" y="987811"/>
                </a:moveTo>
                <a:cubicBezTo>
                  <a:pt x="1242288" y="1029776"/>
                  <a:pt x="1385853" y="1071742"/>
                  <a:pt x="1443279" y="1001064"/>
                </a:cubicBezTo>
                <a:cubicBezTo>
                  <a:pt x="1500705" y="930386"/>
                  <a:pt x="1666357" y="691846"/>
                  <a:pt x="1443279" y="563742"/>
                </a:cubicBezTo>
                <a:cubicBezTo>
                  <a:pt x="1220201" y="435637"/>
                  <a:pt x="325678" y="322993"/>
                  <a:pt x="104809" y="232437"/>
                </a:cubicBezTo>
                <a:cubicBezTo>
                  <a:pt x="-116061" y="141880"/>
                  <a:pt x="73888" y="55742"/>
                  <a:pt x="118062" y="20403"/>
                </a:cubicBezTo>
                <a:cubicBezTo>
                  <a:pt x="162236" y="-14936"/>
                  <a:pt x="266044" y="2733"/>
                  <a:pt x="369853" y="20403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868400" y="3896140"/>
            <a:ext cx="983667" cy="1213190"/>
          </a:xfrm>
          <a:custGeom>
            <a:avLst/>
            <a:gdLst>
              <a:gd name="connsiteX0" fmla="*/ 890209 w 1007082"/>
              <a:gd name="connsiteY0" fmla="*/ 0 h 1251249"/>
              <a:gd name="connsiteX1" fmla="*/ 956470 w 1007082"/>
              <a:gd name="connsiteY1" fmla="*/ 26504 h 1251249"/>
              <a:gd name="connsiteX2" fmla="*/ 956470 w 1007082"/>
              <a:gd name="connsiteY2" fmla="*/ 26504 h 1251249"/>
              <a:gd name="connsiteX3" fmla="*/ 929965 w 1007082"/>
              <a:gd name="connsiteY3" fmla="*/ 238539 h 1251249"/>
              <a:gd name="connsiteX4" fmla="*/ 2313 w 1007082"/>
              <a:gd name="connsiteY4" fmla="*/ 1139687 h 1251249"/>
              <a:gd name="connsiteX5" fmla="*/ 717930 w 1007082"/>
              <a:gd name="connsiteY5" fmla="*/ 1205948 h 12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82" h="1251249">
                <a:moveTo>
                  <a:pt x="890209" y="0"/>
                </a:moveTo>
                <a:lnTo>
                  <a:pt x="956470" y="26504"/>
                </a:lnTo>
                <a:lnTo>
                  <a:pt x="956470" y="26504"/>
                </a:lnTo>
                <a:cubicBezTo>
                  <a:pt x="952052" y="61843"/>
                  <a:pt x="1088991" y="53009"/>
                  <a:pt x="929965" y="238539"/>
                </a:cubicBezTo>
                <a:cubicBezTo>
                  <a:pt x="770939" y="424070"/>
                  <a:pt x="37652" y="978452"/>
                  <a:pt x="2313" y="1139687"/>
                </a:cubicBezTo>
                <a:cubicBezTo>
                  <a:pt x="-33026" y="1300922"/>
                  <a:pt x="342452" y="1253435"/>
                  <a:pt x="717930" y="1205948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49920" y="553173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81041" y="4849379"/>
            <a:ext cx="7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38416" y="4137482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49" name="Cloud Callout 48"/>
          <p:cNvSpPr/>
          <p:nvPr/>
        </p:nvSpPr>
        <p:spPr>
          <a:xfrm rot="3836735">
            <a:off x="8779440" y="4466924"/>
            <a:ext cx="665526" cy="684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971" y="513316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67853"/>
              </p:ext>
            </p:extLst>
          </p:nvPr>
        </p:nvGraphicFramePr>
        <p:xfrm>
          <a:off x="470004" y="5543350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04126"/>
              </p:ext>
            </p:extLst>
          </p:nvPr>
        </p:nvGraphicFramePr>
        <p:xfrm>
          <a:off x="3093299" y="5496393"/>
          <a:ext cx="1402165" cy="371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9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1053229" y="5674002"/>
            <a:ext cx="246968" cy="57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537" y="5538655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68037" y="5889618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04248"/>
              </p:ext>
            </p:extLst>
          </p:nvPr>
        </p:nvGraphicFramePr>
        <p:xfrm>
          <a:off x="4816581" y="5480668"/>
          <a:ext cx="149561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157211" y="587456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480223" y="5645472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97101"/>
              </p:ext>
            </p:extLst>
          </p:nvPr>
        </p:nvGraphicFramePr>
        <p:xfrm>
          <a:off x="1328905" y="5525052"/>
          <a:ext cx="14236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10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381680" y="591419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2727514" y="5663548"/>
            <a:ext cx="348890" cy="104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265689" y="5190688"/>
            <a:ext cx="2404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new_node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next=head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0914" y="4201980"/>
            <a:ext cx="176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head=new_node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CC8E-2F7B-4D7A-A74A-AAEE0687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6697" y="6440665"/>
            <a:ext cx="4114800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8BAE-A975-4C2F-96F3-9DFE95D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942" y="6401081"/>
            <a:ext cx="2743200" cy="365125"/>
          </a:xfrm>
        </p:spPr>
        <p:txBody>
          <a:bodyPr/>
          <a:lstStyle/>
          <a:p>
            <a:fld id="{11B1A458-33C9-4BF4-B91A-A10851AC5830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0964 -0.0898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2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06341 0.10394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05547 -0.26944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4" grpId="0" animBg="1"/>
      <p:bldP spid="15" grpId="0" animBg="1"/>
      <p:bldP spid="16" grpId="0"/>
      <p:bldP spid="19" grpId="0"/>
      <p:bldP spid="21" grpId="0" animBg="1"/>
      <p:bldP spid="22" grpId="0"/>
      <p:bldP spid="22" grpId="1"/>
      <p:bldP spid="23" grpId="0"/>
      <p:bldP spid="24" grpId="0"/>
      <p:bldP spid="24" grpId="1"/>
      <p:bldP spid="26" grpId="0" animBg="1"/>
      <p:bldP spid="27" grpId="0"/>
      <p:bldP spid="33" grpId="0"/>
      <p:bldP spid="33" grpId="1"/>
      <p:bldP spid="34" grpId="0"/>
      <p:bldP spid="38" grpId="0"/>
      <p:bldP spid="41" grpId="0"/>
      <p:bldP spid="42" grpId="0"/>
      <p:bldP spid="43" grpId="0" animBg="1"/>
      <p:bldP spid="44" grpId="0" animBg="1"/>
      <p:bldP spid="45" grpId="0"/>
      <p:bldP spid="45" grpId="1"/>
      <p:bldP spid="46" grpId="0"/>
      <p:bldP spid="46" grpId="1"/>
      <p:bldP spid="47" grpId="0"/>
      <p:bldP spid="47" grpId="1"/>
      <p:bldP spid="49" grpId="0" animBg="1"/>
      <p:bldP spid="51" grpId="0"/>
      <p:bldP spid="55" grpId="0"/>
      <p:bldP spid="56" grpId="0"/>
      <p:bldP spid="58" grpId="0"/>
      <p:bldP spid="74" grpId="0"/>
      <p:bldP spid="76" grpId="0"/>
      <p:bldP spid="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6B49-AE71-4340-A6AC-87C599A8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052"/>
            <a:ext cx="10515600" cy="65191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Insert_Begin (Logic) in SLL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9AC89-E452-418B-BADE-C0140691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7665-5C97-44D5-8D9E-93B0F7D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23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BE400-2B08-4965-9163-CECD086CBE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74783"/>
            <a:ext cx="10515600" cy="556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Insert_Begin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(ele, head) // ele is the element to add and head is the LL header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node creation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*new_node, *t;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new_node=(struct Node *) malloc(sizeof(struct Node *));  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then, print (“NO memory”) exit(0);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//new node assignment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=ele;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=NULL;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if list is empty then make new_node as first node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head==NULL)	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head=new_node;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not empty, then update the new_node next and update head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new_nodenext=head;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head=new_node;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66B68-9186-45DB-8B46-76240BB94760}"/>
              </a:ext>
            </a:extLst>
          </p:cNvPr>
          <p:cNvSpPr txBox="1"/>
          <p:nvPr/>
        </p:nvSpPr>
        <p:spPr>
          <a:xfrm>
            <a:off x="6929533" y="175509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35F0D-AFA2-40C9-AC6B-FFDF1CA6C073}"/>
              </a:ext>
            </a:extLst>
          </p:cNvPr>
          <p:cNvSpPr txBox="1"/>
          <p:nvPr/>
        </p:nvSpPr>
        <p:spPr>
          <a:xfrm>
            <a:off x="6929532" y="291520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10AB4-DE52-4B49-BF3B-7B8FDC195884}"/>
              </a:ext>
            </a:extLst>
          </p:cNvPr>
          <p:cNvSpPr txBox="1"/>
          <p:nvPr/>
        </p:nvSpPr>
        <p:spPr>
          <a:xfrm>
            <a:off x="6929532" y="417579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CF03C-8BAC-4195-8254-E38BC4FCF77C}"/>
              </a:ext>
            </a:extLst>
          </p:cNvPr>
          <p:cNvSpPr txBox="1"/>
          <p:nvPr/>
        </p:nvSpPr>
        <p:spPr>
          <a:xfrm>
            <a:off x="4351174" y="551551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6B3F1-7E31-4F9A-9752-1C0377FF1063}"/>
              </a:ext>
            </a:extLst>
          </p:cNvPr>
          <p:cNvSpPr txBox="1"/>
          <p:nvPr/>
        </p:nvSpPr>
        <p:spPr>
          <a:xfrm>
            <a:off x="5784980" y="5797432"/>
            <a:ext cx="473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Ɵ(1) + Ɵ(1) + Ɵ(1) +  Ɵ(1)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Ɵ(1) </a:t>
            </a:r>
          </a:p>
        </p:txBody>
      </p:sp>
    </p:spTree>
    <p:extLst>
      <p:ext uri="{BB962C8B-B14F-4D97-AF65-F5344CB8AC3E}">
        <p14:creationId xmlns:p14="http://schemas.microsoft.com/office/powerpoint/2010/main" val="12893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241" y="119270"/>
            <a:ext cx="585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a given node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(After ele)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18" y="735555"/>
            <a:ext cx="48543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and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print 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“Insertion is not possible”, return;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(move to the desired node) define a node pointer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desired node in the list (until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and temp != 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6 -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If(temp != NULL)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→next=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7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if(temp == NULL)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doesn’t math with any node, then display error message “element not found”.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5531" y="27277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09" y="65834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3453" y="0"/>
            <a:ext cx="6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11" name="Right Arrow 10"/>
          <p:cNvSpPr/>
          <p:nvPr/>
        </p:nvSpPr>
        <p:spPr>
          <a:xfrm rot="19970993">
            <a:off x="6134542" y="915939"/>
            <a:ext cx="868019" cy="28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35588" y="102767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89967" y="139700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20574568">
            <a:off x="6300145" y="1434346"/>
            <a:ext cx="868019" cy="33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448404" y="2011378"/>
            <a:ext cx="1857190" cy="32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26" name="Right Arrow 25"/>
          <p:cNvSpPr/>
          <p:nvPr/>
        </p:nvSpPr>
        <p:spPr>
          <a:xfrm rot="776737">
            <a:off x="5142559" y="3080131"/>
            <a:ext cx="1225062" cy="147541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7533" y="330372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1912" y="367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197078" y="3651852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6695473" y="3871959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0099" y="3709208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55073" y="40353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43166"/>
              </p:ext>
            </p:extLst>
          </p:nvPr>
        </p:nvGraphicFramePr>
        <p:xfrm>
          <a:off x="8886730" y="3664552"/>
          <a:ext cx="13589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144725" y="40480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621809" y="386913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H="1">
            <a:off x="9769114" y="3950405"/>
            <a:ext cx="613514" cy="957471"/>
          </a:xfrm>
          <a:custGeom>
            <a:avLst/>
            <a:gdLst>
              <a:gd name="connsiteX0" fmla="*/ 1098723 w 1556460"/>
              <a:gd name="connsiteY0" fmla="*/ 987811 h 1039039"/>
              <a:gd name="connsiteX1" fmla="*/ 1443279 w 1556460"/>
              <a:gd name="connsiteY1" fmla="*/ 1001064 h 1039039"/>
              <a:gd name="connsiteX2" fmla="*/ 1443279 w 1556460"/>
              <a:gd name="connsiteY2" fmla="*/ 563742 h 1039039"/>
              <a:gd name="connsiteX3" fmla="*/ 104809 w 1556460"/>
              <a:gd name="connsiteY3" fmla="*/ 232437 h 1039039"/>
              <a:gd name="connsiteX4" fmla="*/ 118062 w 1556460"/>
              <a:gd name="connsiteY4" fmla="*/ 20403 h 1039039"/>
              <a:gd name="connsiteX5" fmla="*/ 369853 w 1556460"/>
              <a:gd name="connsiteY5" fmla="*/ 20403 h 10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460" h="1039039">
                <a:moveTo>
                  <a:pt x="1098723" y="987811"/>
                </a:moveTo>
                <a:cubicBezTo>
                  <a:pt x="1242288" y="1029776"/>
                  <a:pt x="1385853" y="1071742"/>
                  <a:pt x="1443279" y="1001064"/>
                </a:cubicBezTo>
                <a:cubicBezTo>
                  <a:pt x="1500705" y="930386"/>
                  <a:pt x="1666357" y="691846"/>
                  <a:pt x="1443279" y="563742"/>
                </a:cubicBezTo>
                <a:cubicBezTo>
                  <a:pt x="1220201" y="435637"/>
                  <a:pt x="325678" y="322993"/>
                  <a:pt x="104809" y="232437"/>
                </a:cubicBezTo>
                <a:cubicBezTo>
                  <a:pt x="-116061" y="141880"/>
                  <a:pt x="73888" y="55742"/>
                  <a:pt x="118062" y="20403"/>
                </a:cubicBezTo>
                <a:cubicBezTo>
                  <a:pt x="162236" y="-14936"/>
                  <a:pt x="266044" y="2733"/>
                  <a:pt x="369853" y="20403"/>
                </a:cubicBezTo>
              </a:path>
            </a:pathLst>
          </a:custGeom>
          <a:noFill/>
          <a:ln w="38100"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 flipH="1">
            <a:off x="11371443" y="4068737"/>
            <a:ext cx="355986" cy="879242"/>
          </a:xfrm>
          <a:custGeom>
            <a:avLst/>
            <a:gdLst>
              <a:gd name="connsiteX0" fmla="*/ 890209 w 1007082"/>
              <a:gd name="connsiteY0" fmla="*/ 0 h 1251249"/>
              <a:gd name="connsiteX1" fmla="*/ 956470 w 1007082"/>
              <a:gd name="connsiteY1" fmla="*/ 26504 h 1251249"/>
              <a:gd name="connsiteX2" fmla="*/ 956470 w 1007082"/>
              <a:gd name="connsiteY2" fmla="*/ 26504 h 1251249"/>
              <a:gd name="connsiteX3" fmla="*/ 929965 w 1007082"/>
              <a:gd name="connsiteY3" fmla="*/ 238539 h 1251249"/>
              <a:gd name="connsiteX4" fmla="*/ 2313 w 1007082"/>
              <a:gd name="connsiteY4" fmla="*/ 1139687 h 1251249"/>
              <a:gd name="connsiteX5" fmla="*/ 717930 w 1007082"/>
              <a:gd name="connsiteY5" fmla="*/ 1205948 h 12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82" h="1251249">
                <a:moveTo>
                  <a:pt x="890209" y="0"/>
                </a:moveTo>
                <a:lnTo>
                  <a:pt x="956470" y="26504"/>
                </a:lnTo>
                <a:lnTo>
                  <a:pt x="956470" y="26504"/>
                </a:lnTo>
                <a:cubicBezTo>
                  <a:pt x="952052" y="61843"/>
                  <a:pt x="1088991" y="53009"/>
                  <a:pt x="929965" y="238539"/>
                </a:cubicBezTo>
                <a:cubicBezTo>
                  <a:pt x="770939" y="424070"/>
                  <a:pt x="37652" y="978452"/>
                  <a:pt x="2313" y="1139687"/>
                </a:cubicBezTo>
                <a:cubicBezTo>
                  <a:pt x="-33026" y="1300922"/>
                  <a:pt x="342452" y="1253435"/>
                  <a:pt x="717930" y="1205948"/>
                </a:cubicBezTo>
              </a:path>
            </a:pathLst>
          </a:cu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447480" y="4181030"/>
            <a:ext cx="85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30896" y="3688705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83365" y="462709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0323"/>
              </p:ext>
            </p:extLst>
          </p:nvPr>
        </p:nvGraphicFramePr>
        <p:xfrm>
          <a:off x="5349651" y="500099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2322" y="6087479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>
            <a:cxnSpLocks/>
            <a:stCxn id="52" idx="2"/>
          </p:cNvCxnSpPr>
          <p:nvPr/>
        </p:nvCxnSpPr>
        <p:spPr>
          <a:xfrm>
            <a:off x="5640261" y="5371834"/>
            <a:ext cx="227359" cy="2687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78490" y="502871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830317" y="6471019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0805835" y="609932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1063829" y="648286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x4000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874221" y="6304762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51807"/>
              </p:ext>
            </p:extLst>
          </p:nvPr>
        </p:nvGraphicFramePr>
        <p:xfrm>
          <a:off x="5246639" y="5649885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82580" y="601328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75" name="Straight Arrow Connector 74"/>
          <p:cNvCxnSpPr>
            <a:cxnSpLocks/>
            <a:stCxn id="73" idx="3"/>
            <a:endCxn id="53" idx="1"/>
          </p:cNvCxnSpPr>
          <p:nvPr/>
        </p:nvCxnSpPr>
        <p:spPr>
          <a:xfrm>
            <a:off x="6670310" y="5835305"/>
            <a:ext cx="902012" cy="4375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0532860" y="3673052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789555" y="399806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x4000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0225170" y="3866311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p Arrow 1"/>
          <p:cNvSpPr/>
          <p:nvPr/>
        </p:nvSpPr>
        <p:spPr>
          <a:xfrm>
            <a:off x="7198798" y="4217369"/>
            <a:ext cx="256275" cy="29715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99463" y="4420419"/>
            <a:ext cx="7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" name="Curved Up Arrow 5"/>
          <p:cNvSpPr/>
          <p:nvPr/>
        </p:nvSpPr>
        <p:spPr>
          <a:xfrm>
            <a:off x="8486361" y="4056592"/>
            <a:ext cx="658364" cy="3385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9995546" y="472245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0173224" y="510802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98640" y="4416408"/>
            <a:ext cx="6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28898" y="4747300"/>
            <a:ext cx="74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245705" y="542432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9190177" y="6101356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9448171" y="6484896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0423598" y="631840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52D651-4587-477E-8961-080B3894A4D3}"/>
              </a:ext>
            </a:extLst>
          </p:cNvPr>
          <p:cNvSpPr txBox="1"/>
          <p:nvPr/>
        </p:nvSpPr>
        <p:spPr>
          <a:xfrm>
            <a:off x="7402498" y="4802451"/>
            <a:ext cx="15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00D2C-D9A8-4028-8448-BF2E08D54424}"/>
              </a:ext>
            </a:extLst>
          </p:cNvPr>
          <p:cNvSpPr txBox="1"/>
          <p:nvPr/>
        </p:nvSpPr>
        <p:spPr>
          <a:xfrm>
            <a:off x="7561647" y="2076209"/>
            <a:ext cx="28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917A8-6903-4A49-AA25-B9E56FE3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5FAEDF1-16BA-4029-BDFE-025FC612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16042 0.0171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85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14948 0.01551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06432 0.0849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638 -0.2541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4" grpId="0" animBg="1"/>
      <p:bldP spid="15" grpId="0" animBg="1"/>
      <p:bldP spid="26" grpId="0" animBg="1"/>
      <p:bldP spid="27" grpId="0"/>
      <p:bldP spid="33" grpId="0"/>
      <p:bldP spid="34" grpId="0"/>
      <p:bldP spid="38" grpId="0"/>
      <p:bldP spid="43" grpId="0" animBg="1"/>
      <p:bldP spid="44" grpId="0" animBg="1"/>
      <p:bldP spid="45" grpId="0"/>
      <p:bldP spid="45" grpId="1"/>
      <p:bldP spid="47" grpId="0"/>
      <p:bldP spid="47" grpId="1"/>
      <p:bldP spid="51" grpId="0"/>
      <p:bldP spid="55" grpId="0"/>
      <p:bldP spid="56" grpId="0"/>
      <p:bldP spid="58" grpId="0"/>
      <p:bldP spid="74" grpId="0"/>
      <p:bldP spid="61" grpId="0"/>
      <p:bldP spid="2" grpId="0" animBg="1"/>
      <p:bldP spid="2" grpId="1" animBg="1"/>
      <p:bldP spid="3" grpId="0"/>
      <p:bldP spid="3" grpId="1"/>
      <p:bldP spid="6" grpId="0" animBg="1"/>
      <p:bldP spid="66" grpId="0"/>
      <p:bldP spid="67" grpId="0"/>
      <p:bldP spid="68" grpId="0"/>
      <p:bldP spid="68" grpId="1" build="allAtOnce"/>
      <p:bldP spid="69" grpId="0"/>
      <p:bldP spid="69" grpId="1"/>
      <p:bldP spid="71" grpId="0"/>
      <p:bldP spid="32" grpId="0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F92C25-755A-432F-882F-8FB8FE2F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a specific data element (Logic)</a:t>
            </a:r>
            <a:endParaRPr lang="en-IN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63083-27AB-45FD-AC1E-0649C5624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655" y="895739"/>
            <a:ext cx="5778230" cy="5281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aele, head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ele-to insert, aele-after element, head is the LL header</a:t>
            </a:r>
          </a:p>
          <a:p>
            <a:pPr>
              <a:lnSpc>
                <a:spcPct val="100000"/>
              </a:lnSpc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//create a new node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*new_node, *t;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new_node=(struct Node *) malloc(sizeof(struct Node *));</a:t>
            </a:r>
          </a:p>
          <a:p>
            <a:pPr>
              <a:lnSpc>
                <a:spcPct val="100000"/>
              </a:lnSpc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then, print (“NO memory”) exit(0);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Assign data to new_node and update the address pointer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data=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new_nodenext=NULL;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empty, assign new_node address in head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head==NULL)	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print(“ Insertion not possible”);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A26135-D708-41A8-B6E5-E8592F4B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3387" y="895739"/>
            <a:ext cx="5543145" cy="5281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 list is not empty, then mover the desired location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	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temp=head;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!=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aele &amp;&amp; temp!= 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If(temp != NULL)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//changing new_node next value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newnext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         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changing temp-&gt;next to new_node</a:t>
            </a:r>
          </a:p>
          <a:p>
            <a:pPr lvl="2">
              <a:lnSpc>
                <a:spcPct val="10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=new_node;	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print(“Element Not Found”);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9C5BD-D8FE-455C-A823-828B65E7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9DF1A-A48B-4F3B-A1FA-4F823DD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92C88-A117-4520-B7CF-EDC589CA98BF}"/>
              </a:ext>
            </a:extLst>
          </p:cNvPr>
          <p:cNvSpPr txBox="1"/>
          <p:nvPr/>
        </p:nvSpPr>
        <p:spPr>
          <a:xfrm>
            <a:off x="7071050" y="4964998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</p:spTree>
    <p:extLst>
      <p:ext uri="{BB962C8B-B14F-4D97-AF65-F5344CB8AC3E}">
        <p14:creationId xmlns:p14="http://schemas.microsoft.com/office/powerpoint/2010/main" val="37899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48007"/>
            <a:ext cx="11172866" cy="4228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Display/Traversing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09" y="836835"/>
            <a:ext cx="561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of visiting each node and displaying the data in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6084" y="64392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4250" y="101325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35633" y="98888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902342" y="118193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8650" y="104941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93628" y="13724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37532" y="120616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75528" y="100072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37518" y="137156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634483" y="117148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34222"/>
              </p:ext>
            </p:extLst>
          </p:nvPr>
        </p:nvGraphicFramePr>
        <p:xfrm>
          <a:off x="10753488" y="100276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011482" y="138630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084" y="183806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Node pointer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displaying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until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reaches to the last node.</a:t>
            </a:r>
          </a:p>
        </p:txBody>
      </p:sp>
      <p:sp>
        <p:nvSpPr>
          <p:cNvPr id="21" name="Up Arrow 20"/>
          <p:cNvSpPr/>
          <p:nvPr/>
        </p:nvSpPr>
        <p:spPr>
          <a:xfrm>
            <a:off x="7547212" y="1728885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61836" y="2027906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1664" y="1869899"/>
            <a:ext cx="29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  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6077" y="245267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334243" y="282200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215626" y="279763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6982335" y="299068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8643" y="285816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73621" y="318117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517525" y="301491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55521" y="280947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7511" y="318031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4476" y="298023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8969"/>
              </p:ext>
            </p:extLst>
          </p:nvPr>
        </p:nvGraphicFramePr>
        <p:xfrm>
          <a:off x="10833481" y="281151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091475" y="319505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36" name="Up Arrow 35"/>
          <p:cNvSpPr/>
          <p:nvPr/>
        </p:nvSpPr>
        <p:spPr>
          <a:xfrm>
            <a:off x="9522887" y="3450940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237511" y="3749961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47103" y="4152330"/>
            <a:ext cx="258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20, 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4852" y="452674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83018" y="489607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8964401" y="4871707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V="1">
            <a:off x="6731110" y="5064757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7418" y="493223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2396" y="525524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266300" y="5088990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204296" y="4883549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566286" y="525438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63251" y="5054303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32822"/>
              </p:ext>
            </p:extLst>
          </p:nvPr>
        </p:nvGraphicFramePr>
        <p:xfrm>
          <a:off x="10582256" y="4885584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0840250" y="52691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52" name="Up Arrow 51"/>
          <p:cNvSpPr/>
          <p:nvPr/>
        </p:nvSpPr>
        <p:spPr>
          <a:xfrm>
            <a:off x="10649944" y="5387261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64568" y="5686282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98358" y="6083424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20, 30, 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5691FF-6170-4546-8687-57B9F942E6F6}"/>
              </a:ext>
            </a:extLst>
          </p:cNvPr>
          <p:cNvSpPr txBox="1"/>
          <p:nvPr/>
        </p:nvSpPr>
        <p:spPr>
          <a:xfrm>
            <a:off x="566057" y="5773777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259C2-BF96-4991-A267-A594DAC5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27FBEE-7ECD-49C8-9F9C-E27EF28D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5" grpId="0"/>
      <p:bldP spid="18" grpId="0"/>
      <p:bldP spid="21" grpId="0" animBg="1"/>
      <p:bldP spid="22" grpId="0"/>
      <p:bldP spid="23" grpId="0"/>
      <p:bldP spid="24" grpId="0"/>
      <p:bldP spid="28" grpId="0"/>
      <p:bldP spid="29" grpId="0"/>
      <p:bldP spid="32" grpId="0"/>
      <p:bldP spid="35" grpId="0"/>
      <p:bldP spid="36" grpId="0" animBg="1"/>
      <p:bldP spid="37" grpId="0"/>
      <p:bldP spid="38" grpId="0"/>
      <p:bldP spid="40" grpId="0"/>
      <p:bldP spid="44" grpId="0"/>
      <p:bldP spid="45" grpId="0"/>
      <p:bldP spid="48" grpId="0"/>
      <p:bldP spid="51" grpId="0"/>
      <p:bldP spid="52" grpId="0" animBg="1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6B49-AE71-4340-A6AC-87C599A8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052"/>
            <a:ext cx="10515600" cy="65191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Displaying (Logic) in SLL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9AC89-E452-418B-BADE-C0140691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7665-5C97-44D5-8D9E-93B0F7D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27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BE400-2B08-4965-9163-CECD086CBE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74783"/>
            <a:ext cx="10515600" cy="504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Display(head) //  head is the LL header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//create temp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 *temp = head;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if list is empty then print empty message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temp ==NULL)	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 List is Empty !!!!”);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print the data in all the nodes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while(temp != NULL)</a:t>
            </a:r>
          </a:p>
          <a:p>
            <a:pPr lvl="2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(“%d “,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66B68-9186-45DB-8B46-76240BB94760}"/>
              </a:ext>
            </a:extLst>
          </p:cNvPr>
          <p:cNvSpPr txBox="1"/>
          <p:nvPr/>
        </p:nvSpPr>
        <p:spPr>
          <a:xfrm>
            <a:off x="6929533" y="175509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35F0D-AFA2-40C9-AC6B-FFDF1CA6C073}"/>
              </a:ext>
            </a:extLst>
          </p:cNvPr>
          <p:cNvSpPr txBox="1"/>
          <p:nvPr/>
        </p:nvSpPr>
        <p:spPr>
          <a:xfrm>
            <a:off x="6929532" y="291520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10AB4-DE52-4B49-BF3B-7B8FDC195884}"/>
              </a:ext>
            </a:extLst>
          </p:cNvPr>
          <p:cNvSpPr txBox="1"/>
          <p:nvPr/>
        </p:nvSpPr>
        <p:spPr>
          <a:xfrm>
            <a:off x="6929532" y="417579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6B3F1-7E31-4F9A-9752-1C0377FF1063}"/>
              </a:ext>
            </a:extLst>
          </p:cNvPr>
          <p:cNvSpPr txBox="1"/>
          <p:nvPr/>
        </p:nvSpPr>
        <p:spPr>
          <a:xfrm>
            <a:off x="4561112" y="5039644"/>
            <a:ext cx="473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Ɵ(1) + Ɵ(1) + Ɵ(n)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Ɵ(n) </a:t>
            </a:r>
          </a:p>
        </p:txBody>
      </p:sp>
    </p:spTree>
    <p:extLst>
      <p:ext uri="{BB962C8B-B14F-4D97-AF65-F5344CB8AC3E}">
        <p14:creationId xmlns:p14="http://schemas.microsoft.com/office/powerpoint/2010/main" val="8876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  <p:bldP spid="8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48007"/>
            <a:ext cx="11172866" cy="4228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09" y="836835"/>
            <a:ext cx="561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of searching for an element in the list.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6084" y="64392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4250" y="101325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35633" y="98888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902342" y="118193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8650" y="104941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93628" y="13724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37532" y="120616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75528" y="100072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37518" y="137156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634483" y="117148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68738"/>
              </p:ext>
            </p:extLst>
          </p:nvPr>
        </p:nvGraphicFramePr>
        <p:xfrm>
          <a:off x="10753488" y="100276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011482" y="138630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084" y="18380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Node pointer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traversing to each node and compare the data element in each node with ele, if match display “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Found”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terminated the function in step4, display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“Element not Found”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terminate the function.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7547212" y="1728885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61836" y="2027906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1664" y="1869899"/>
            <a:ext cx="29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20 and 30 did not match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6077" y="245267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334243" y="282200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215626" y="279763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6982335" y="299068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8643" y="285816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73621" y="318117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517525" y="301491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55521" y="280947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7511" y="318031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4476" y="298023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35799"/>
              </p:ext>
            </p:extLst>
          </p:nvPr>
        </p:nvGraphicFramePr>
        <p:xfrm>
          <a:off x="10833481" y="281151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091475" y="319505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36" name="Up Arrow 35"/>
          <p:cNvSpPr/>
          <p:nvPr/>
        </p:nvSpPr>
        <p:spPr>
          <a:xfrm>
            <a:off x="9522887" y="3450940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237511" y="3749961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47103" y="4152330"/>
            <a:ext cx="258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and 30 are matched</a:t>
            </a:r>
          </a:p>
          <a:p>
            <a:endParaRPr lang="en-US" dirty="0"/>
          </a:p>
          <a:p>
            <a:r>
              <a:rPr lang="en-US" dirty="0"/>
              <a:t>“ Element Found”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5691FF-6170-4546-8687-57B9F942E6F6}"/>
              </a:ext>
            </a:extLst>
          </p:cNvPr>
          <p:cNvSpPr txBox="1"/>
          <p:nvPr/>
        </p:nvSpPr>
        <p:spPr>
          <a:xfrm>
            <a:off x="6239576" y="5273209"/>
            <a:ext cx="586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+ Ɵ (1)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E86BF8-383C-4C4C-89AF-4EF7ECE54E88}"/>
              </a:ext>
            </a:extLst>
          </p:cNvPr>
          <p:cNvSpPr txBox="1"/>
          <p:nvPr/>
        </p:nvSpPr>
        <p:spPr>
          <a:xfrm>
            <a:off x="175467" y="130713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(head, 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831CB3-40B9-4AFA-A854-2E7C4A1D0CE0}"/>
              </a:ext>
            </a:extLst>
          </p:cNvPr>
          <p:cNvSpPr txBox="1"/>
          <p:nvPr/>
        </p:nvSpPr>
        <p:spPr>
          <a:xfrm>
            <a:off x="7818577" y="378342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30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84111-1F25-4F9A-A618-DE3C075C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08FC88-E5A7-49E0-AC26-963FE3E6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7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5" grpId="0"/>
      <p:bldP spid="18" grpId="0"/>
      <p:bldP spid="21" grpId="0" animBg="1"/>
      <p:bldP spid="22" grpId="0"/>
      <p:bldP spid="23" grpId="0"/>
      <p:bldP spid="24" grpId="0"/>
      <p:bldP spid="28" grpId="0"/>
      <p:bldP spid="29" grpId="0"/>
      <p:bldP spid="32" grpId="0"/>
      <p:bldP spid="35" grpId="0"/>
      <p:bldP spid="36" grpId="0" animBg="1"/>
      <p:bldP spid="37" grpId="0"/>
      <p:bldP spid="38" grpId="0"/>
      <p:bldP spid="55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39" y="114691"/>
            <a:ext cx="4861249" cy="62863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(From the beginning)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866" y="743330"/>
            <a:ext cx="5227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an element from a list of elements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5804" y="314371"/>
            <a:ext cx="4597020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 from the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specific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after a specific element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299011" y="613857"/>
            <a:ext cx="968992" cy="286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4518" y="373998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ways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866" y="1238629"/>
            <a:ext cx="59460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 Deletion is not possible'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Node pointer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 having only one node 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only one node then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delete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(Setting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list conditions)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more than one node then set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delete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5588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489967" y="227293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515133" y="225173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8013528" y="247183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8154" y="230908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3128" y="263527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18" name="Up Arrow 17"/>
          <p:cNvSpPr/>
          <p:nvPr/>
        </p:nvSpPr>
        <p:spPr>
          <a:xfrm>
            <a:off x="8504003" y="2782753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25544" y="309725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10286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32852" y="2309087"/>
            <a:ext cx="7345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0222173" y="2309087"/>
            <a:ext cx="530362" cy="3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795053" y="368646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48844" y="4019639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930227" y="3995268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7696936" y="418831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3244" y="4055795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170122" y="4007110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9429077" y="417786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58664" y="4360883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53770" y="4394349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>
            <a:off x="8437831" y="4709076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259372" y="502357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4" name="Freeform 33"/>
          <p:cNvSpPr/>
          <p:nvPr/>
        </p:nvSpPr>
        <p:spPr>
          <a:xfrm>
            <a:off x="7435587" y="3596413"/>
            <a:ext cx="2677403" cy="1036407"/>
          </a:xfrm>
          <a:custGeom>
            <a:avLst/>
            <a:gdLst>
              <a:gd name="connsiteX0" fmla="*/ 2757884 w 2757884"/>
              <a:gd name="connsiteY0" fmla="*/ 873070 h 961186"/>
              <a:gd name="connsiteX1" fmla="*/ 2525872 w 2757884"/>
              <a:gd name="connsiteY1" fmla="*/ 886718 h 961186"/>
              <a:gd name="connsiteX2" fmla="*/ 2416690 w 2757884"/>
              <a:gd name="connsiteY2" fmla="*/ 67853 h 961186"/>
              <a:gd name="connsiteX3" fmla="*/ 273992 w 2757884"/>
              <a:gd name="connsiteY3" fmla="*/ 81500 h 961186"/>
              <a:gd name="connsiteX4" fmla="*/ 96571 w 2757884"/>
              <a:gd name="connsiteY4" fmla="*/ 368103 h 96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7884" h="961186">
                <a:moveTo>
                  <a:pt x="2757884" y="873070"/>
                </a:moveTo>
                <a:cubicBezTo>
                  <a:pt x="2670311" y="946995"/>
                  <a:pt x="2582738" y="1020921"/>
                  <a:pt x="2525872" y="886718"/>
                </a:cubicBezTo>
                <a:cubicBezTo>
                  <a:pt x="2469006" y="752515"/>
                  <a:pt x="2792003" y="202056"/>
                  <a:pt x="2416690" y="67853"/>
                </a:cubicBezTo>
                <a:cubicBezTo>
                  <a:pt x="2041377" y="-66350"/>
                  <a:pt x="660678" y="31458"/>
                  <a:pt x="273992" y="81500"/>
                </a:cubicBezTo>
                <a:cubicBezTo>
                  <a:pt x="-112694" y="131542"/>
                  <a:pt x="-8062" y="249822"/>
                  <a:pt x="96571" y="36810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89725" y="5650401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443516" y="5983577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691033" y="5973570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V="1">
            <a:off x="7091608" y="6152256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07916" y="6019733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25421" y="635828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 rot="19303341">
            <a:off x="6143718" y="2855774"/>
            <a:ext cx="1380377" cy="34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Step3,4,5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6132964" y="4034797"/>
            <a:ext cx="860212" cy="32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7268003" y="5219114"/>
            <a:ext cx="213247" cy="431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7924973" y="3788818"/>
            <a:ext cx="1815989" cy="912568"/>
          </a:xfrm>
          <a:custGeom>
            <a:avLst/>
            <a:gdLst>
              <a:gd name="connsiteX0" fmla="*/ 1231727 w 1815989"/>
              <a:gd name="connsiteY0" fmla="*/ 872082 h 912568"/>
              <a:gd name="connsiteX1" fmla="*/ 1511127 w 1815989"/>
              <a:gd name="connsiteY1" fmla="*/ 821282 h 912568"/>
              <a:gd name="connsiteX2" fmla="*/ 1815927 w 1815989"/>
              <a:gd name="connsiteY2" fmla="*/ 516482 h 912568"/>
              <a:gd name="connsiteX3" fmla="*/ 1485727 w 1815989"/>
              <a:gd name="connsiteY3" fmla="*/ 33882 h 912568"/>
              <a:gd name="connsiteX4" fmla="*/ 368127 w 1815989"/>
              <a:gd name="connsiteY4" fmla="*/ 110082 h 912568"/>
              <a:gd name="connsiteX5" fmla="*/ 12527 w 1815989"/>
              <a:gd name="connsiteY5" fmla="*/ 668882 h 912568"/>
              <a:gd name="connsiteX6" fmla="*/ 736427 w 1815989"/>
              <a:gd name="connsiteY6" fmla="*/ 897482 h 912568"/>
              <a:gd name="connsiteX7" fmla="*/ 1346027 w 1815989"/>
              <a:gd name="connsiteY7" fmla="*/ 872082 h 9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989" h="912568">
                <a:moveTo>
                  <a:pt x="1231727" y="872082"/>
                </a:moveTo>
                <a:cubicBezTo>
                  <a:pt x="1322743" y="876315"/>
                  <a:pt x="1413760" y="880549"/>
                  <a:pt x="1511127" y="821282"/>
                </a:cubicBezTo>
                <a:cubicBezTo>
                  <a:pt x="1608494" y="762015"/>
                  <a:pt x="1820160" y="647715"/>
                  <a:pt x="1815927" y="516482"/>
                </a:cubicBezTo>
                <a:cubicBezTo>
                  <a:pt x="1811694" y="385249"/>
                  <a:pt x="1727027" y="101615"/>
                  <a:pt x="1485727" y="33882"/>
                </a:cubicBezTo>
                <a:cubicBezTo>
                  <a:pt x="1244427" y="-33851"/>
                  <a:pt x="613660" y="4249"/>
                  <a:pt x="368127" y="110082"/>
                </a:cubicBezTo>
                <a:cubicBezTo>
                  <a:pt x="122594" y="215915"/>
                  <a:pt x="-48856" y="537649"/>
                  <a:pt x="12527" y="668882"/>
                </a:cubicBezTo>
                <a:cubicBezTo>
                  <a:pt x="73910" y="800115"/>
                  <a:pt x="514177" y="863615"/>
                  <a:pt x="736427" y="897482"/>
                </a:cubicBezTo>
                <a:cubicBezTo>
                  <a:pt x="958677" y="931349"/>
                  <a:pt x="1152352" y="901715"/>
                  <a:pt x="1346027" y="872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DB165-A2F3-4B82-AF8D-6E5DE31FC6E3}"/>
              </a:ext>
            </a:extLst>
          </p:cNvPr>
          <p:cNvSpPr txBox="1"/>
          <p:nvPr/>
        </p:nvSpPr>
        <p:spPr>
          <a:xfrm>
            <a:off x="8885416" y="4868529"/>
            <a:ext cx="3087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Ɵ(1) + Ɵ(1) +    </a:t>
            </a:r>
            <a:b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Ɵ(1) +  Ɵ(1) +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Ɵ(1) +  Ɵ(1) 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Ɵ(1)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7D118-1CEA-4DC6-892C-29B906DE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78815B-F733-453E-855F-297D6004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5" grpId="0"/>
      <p:bldP spid="16" grpId="0"/>
      <p:bldP spid="18" grpId="0" animBg="1"/>
      <p:bldP spid="19" grpId="0"/>
      <p:bldP spid="20" grpId="0"/>
      <p:bldP spid="21" grpId="0" animBg="1"/>
      <p:bldP spid="22" grpId="0" animBg="1"/>
      <p:bldP spid="23" grpId="0"/>
      <p:bldP spid="27" grpId="0"/>
      <p:bldP spid="30" grpId="0"/>
      <p:bldP spid="31" grpId="0"/>
      <p:bldP spid="32" grpId="0" animBg="1"/>
      <p:bldP spid="33" grpId="0"/>
      <p:bldP spid="34" grpId="0" animBg="1"/>
      <p:bldP spid="36" grpId="0"/>
      <p:bldP spid="40" grpId="0"/>
      <p:bldP spid="45" grpId="0"/>
      <p:bldP spid="46" grpId="0" animBg="1"/>
      <p:bldP spid="47" grpId="0" animBg="1"/>
      <p:bldP spid="48" grpId="0" animBg="1"/>
      <p:bldP spid="49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44893" y="1079176"/>
            <a:ext cx="10515600" cy="4351338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98" y="166568"/>
            <a:ext cx="509971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 Deletion is not possible'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two Node pointers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‘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'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with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has only one Node 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 empty, then,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function.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not empty, then,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‘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temp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node.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these steps until it reaches to the last node in the list. (while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!=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5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 → next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delete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57121" y="169973"/>
            <a:ext cx="1751462" cy="6286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3142" y="-1436"/>
            <a:ext cx="459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a node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Delete a node  from the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a specific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a node after a specific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5588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89967" y="227293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515133" y="225173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8013528" y="247183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58154" y="230908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73128" y="263527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13" name="Up Arrow 12"/>
          <p:cNvSpPr/>
          <p:nvPr/>
        </p:nvSpPr>
        <p:spPr>
          <a:xfrm>
            <a:off x="8504003" y="2782753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25544" y="309725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0286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32852" y="2309087"/>
            <a:ext cx="7345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0222173" y="2309087"/>
            <a:ext cx="530362" cy="3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52091" y="408401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210257" y="445335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12183" y="4416588"/>
          <a:ext cx="133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790109" y="462203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4657" y="448950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188819" y="4646263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280584" y="4436610"/>
          <a:ext cx="1256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590490" y="4614400"/>
            <a:ext cx="234931" cy="763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28593"/>
              </p:ext>
            </p:extLst>
          </p:nvPr>
        </p:nvGraphicFramePr>
        <p:xfrm>
          <a:off x="9573015" y="4442857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Up Arrow 44"/>
          <p:cNvSpPr/>
          <p:nvPr/>
        </p:nvSpPr>
        <p:spPr>
          <a:xfrm>
            <a:off x="6378019" y="4803091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199560" y="5117588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47" name="Up Arrow 46"/>
          <p:cNvSpPr/>
          <p:nvPr/>
        </p:nvSpPr>
        <p:spPr>
          <a:xfrm>
            <a:off x="6977990" y="4803091"/>
            <a:ext cx="269125" cy="38352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99531" y="5117588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6977990" y="4084019"/>
            <a:ext cx="269125" cy="3693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rved Up Arrow 49"/>
          <p:cNvSpPr/>
          <p:nvPr/>
        </p:nvSpPr>
        <p:spPr>
          <a:xfrm>
            <a:off x="7534065" y="4828061"/>
            <a:ext cx="658623" cy="289527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Up Arrow 50"/>
          <p:cNvSpPr/>
          <p:nvPr/>
        </p:nvSpPr>
        <p:spPr>
          <a:xfrm>
            <a:off x="9027007" y="4842175"/>
            <a:ext cx="658623" cy="289527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9963874" y="4872118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785415" y="518661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64706" y="533720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22872" y="570653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7924798" y="5669775"/>
          <a:ext cx="133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V="1">
            <a:off x="5902724" y="5875217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87272" y="574269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393199" y="5689797"/>
          <a:ext cx="1256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7703105" y="5867587"/>
            <a:ext cx="234931" cy="763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689"/>
              </p:ext>
            </p:extLst>
          </p:nvPr>
        </p:nvGraphicFramePr>
        <p:xfrm>
          <a:off x="9685630" y="5696044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Up Arrow 65"/>
          <p:cNvSpPr/>
          <p:nvPr/>
        </p:nvSpPr>
        <p:spPr>
          <a:xfrm>
            <a:off x="8632744" y="6082179"/>
            <a:ext cx="269125" cy="38352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454285" y="639667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68" name="Freeform 67"/>
          <p:cNvSpPr/>
          <p:nvPr/>
        </p:nvSpPr>
        <p:spPr>
          <a:xfrm>
            <a:off x="9361564" y="4158116"/>
            <a:ext cx="1815989" cy="912568"/>
          </a:xfrm>
          <a:custGeom>
            <a:avLst/>
            <a:gdLst>
              <a:gd name="connsiteX0" fmla="*/ 1231727 w 1815989"/>
              <a:gd name="connsiteY0" fmla="*/ 872082 h 912568"/>
              <a:gd name="connsiteX1" fmla="*/ 1511127 w 1815989"/>
              <a:gd name="connsiteY1" fmla="*/ 821282 h 912568"/>
              <a:gd name="connsiteX2" fmla="*/ 1815927 w 1815989"/>
              <a:gd name="connsiteY2" fmla="*/ 516482 h 912568"/>
              <a:gd name="connsiteX3" fmla="*/ 1485727 w 1815989"/>
              <a:gd name="connsiteY3" fmla="*/ 33882 h 912568"/>
              <a:gd name="connsiteX4" fmla="*/ 368127 w 1815989"/>
              <a:gd name="connsiteY4" fmla="*/ 110082 h 912568"/>
              <a:gd name="connsiteX5" fmla="*/ 12527 w 1815989"/>
              <a:gd name="connsiteY5" fmla="*/ 668882 h 912568"/>
              <a:gd name="connsiteX6" fmla="*/ 736427 w 1815989"/>
              <a:gd name="connsiteY6" fmla="*/ 897482 h 912568"/>
              <a:gd name="connsiteX7" fmla="*/ 1346027 w 1815989"/>
              <a:gd name="connsiteY7" fmla="*/ 872082 h 9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989" h="912568">
                <a:moveTo>
                  <a:pt x="1231727" y="872082"/>
                </a:moveTo>
                <a:cubicBezTo>
                  <a:pt x="1322743" y="876315"/>
                  <a:pt x="1413760" y="880549"/>
                  <a:pt x="1511127" y="821282"/>
                </a:cubicBezTo>
                <a:cubicBezTo>
                  <a:pt x="1608494" y="762015"/>
                  <a:pt x="1820160" y="647715"/>
                  <a:pt x="1815927" y="516482"/>
                </a:cubicBezTo>
                <a:cubicBezTo>
                  <a:pt x="1811694" y="385249"/>
                  <a:pt x="1727027" y="101615"/>
                  <a:pt x="1485727" y="33882"/>
                </a:cubicBezTo>
                <a:cubicBezTo>
                  <a:pt x="1244427" y="-33851"/>
                  <a:pt x="613660" y="4249"/>
                  <a:pt x="368127" y="110082"/>
                </a:cubicBezTo>
                <a:cubicBezTo>
                  <a:pt x="122594" y="215915"/>
                  <a:pt x="-48856" y="537649"/>
                  <a:pt x="12527" y="668882"/>
                </a:cubicBezTo>
                <a:cubicBezTo>
                  <a:pt x="73910" y="800115"/>
                  <a:pt x="514177" y="863615"/>
                  <a:pt x="736427" y="897482"/>
                </a:cubicBezTo>
                <a:cubicBezTo>
                  <a:pt x="958677" y="931349"/>
                  <a:pt x="1152352" y="901715"/>
                  <a:pt x="1346027" y="872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774729-F884-436A-9096-8B48E81A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79583-2086-4A8E-8D68-11C566A2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30</a:t>
            </a:fld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51259E-377E-4500-8A81-5F5B597E6844}"/>
              </a:ext>
            </a:extLst>
          </p:cNvPr>
          <p:cNvSpPr txBox="1"/>
          <p:nvPr/>
        </p:nvSpPr>
        <p:spPr>
          <a:xfrm>
            <a:off x="5561668" y="1231903"/>
            <a:ext cx="5513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 +Ɵ (n) + Ɵ (1)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</p:spTree>
    <p:extLst>
      <p:ext uri="{BB962C8B-B14F-4D97-AF65-F5344CB8AC3E}">
        <p14:creationId xmlns:p14="http://schemas.microsoft.com/office/powerpoint/2010/main" val="93019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232 L 0.18099 -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231 L 0.18529 -0.0055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11862 0.0025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1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142 -0.0032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 animBg="1"/>
      <p:bldP spid="18" grpId="0"/>
      <p:bldP spid="22" grpId="0"/>
      <p:bldP spid="45" grpId="0" animBg="1"/>
      <p:bldP spid="45" grpId="1" animBg="1"/>
      <p:bldP spid="45" grpId="2" animBg="1"/>
      <p:bldP spid="46" grpId="0"/>
      <p:bldP spid="46" grpId="1"/>
      <p:bldP spid="46" grpId="2"/>
      <p:bldP spid="47" grpId="0" animBg="1"/>
      <p:bldP spid="47" grpId="1" animBg="1"/>
      <p:bldP spid="48" grpId="0"/>
      <p:bldP spid="48" grpId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8" grpId="0"/>
      <p:bldP spid="66" grpId="0" animBg="1"/>
      <p:bldP spid="66" grpId="1" animBg="1"/>
      <p:bldP spid="67" grpId="0"/>
      <p:bldP spid="67" grpId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9838" y="80572"/>
            <a:ext cx="5906276" cy="45629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node data is ele)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82209" y="0"/>
            <a:ext cx="459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 from the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specific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after a specific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5BE28-6685-4B7F-BA9A-22F2645489E7}"/>
              </a:ext>
            </a:extLst>
          </p:cNvPr>
          <p:cNvSpPr txBox="1"/>
          <p:nvPr/>
        </p:nvSpPr>
        <p:spPr>
          <a:xfrm>
            <a:off x="258925" y="811939"/>
            <a:ext cx="609755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 Deletion is not possible'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two Node pointers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‘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'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with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‘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 = temp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temp -&gt; data is ‘ele’) goto step 5.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4.3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temp and move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node. 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4.4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steps 4.2 to 4.3 until there are nodes. (while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5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5.1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(temp == head) then,  head = temp-&gt;next; delete temp;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5.2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 → next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temp-&gt;next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delete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7060C-5F8B-4A36-8B03-EB81AD4DA04C}"/>
              </a:ext>
            </a:extLst>
          </p:cNvPr>
          <p:cNvSpPr txBox="1"/>
          <p:nvPr/>
        </p:nvSpPr>
        <p:spPr>
          <a:xfrm>
            <a:off x="6859593" y="169538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224CA6-B012-4BF5-A1CD-CBD3059E5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43292"/>
              </p:ext>
            </p:extLst>
          </p:nvPr>
        </p:nvGraphicFramePr>
        <p:xfrm>
          <a:off x="6917759" y="206471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129A1-1D4D-4D49-BC07-253D45221EAE}"/>
              </a:ext>
            </a:extLst>
          </p:cNvPr>
          <p:cNvCxnSpPr>
            <a:cxnSpLocks/>
          </p:cNvCxnSpPr>
          <p:nvPr/>
        </p:nvCxnSpPr>
        <p:spPr>
          <a:xfrm>
            <a:off x="7497611" y="2236217"/>
            <a:ext cx="30963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3D1F5B-CA4B-4983-BFC1-9D57D61A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22882"/>
              </p:ext>
            </p:extLst>
          </p:nvPr>
        </p:nvGraphicFramePr>
        <p:xfrm>
          <a:off x="7798495" y="2037325"/>
          <a:ext cx="1256620" cy="375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0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Up Arrow 44">
            <a:extLst>
              <a:ext uri="{FF2B5EF4-FFF2-40B4-BE49-F238E27FC236}">
                <a16:creationId xmlns:a16="http://schemas.microsoft.com/office/drawing/2014/main" id="{E64742E7-1CEE-4672-8407-50F4822BD95B}"/>
              </a:ext>
            </a:extLst>
          </p:cNvPr>
          <p:cNvSpPr/>
          <p:nvPr/>
        </p:nvSpPr>
        <p:spPr>
          <a:xfrm>
            <a:off x="8085521" y="2414454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36B12-6947-4AEA-BBBF-C4432A5C8B09}"/>
              </a:ext>
            </a:extLst>
          </p:cNvPr>
          <p:cNvSpPr txBox="1"/>
          <p:nvPr/>
        </p:nvSpPr>
        <p:spPr>
          <a:xfrm>
            <a:off x="7907062" y="2728951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B5997-7251-4FE5-9921-234F19DE9F90}"/>
              </a:ext>
            </a:extLst>
          </p:cNvPr>
          <p:cNvSpPr txBox="1"/>
          <p:nvPr/>
        </p:nvSpPr>
        <p:spPr>
          <a:xfrm>
            <a:off x="8507033" y="2728951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14" name="Down Arrow 48">
            <a:extLst>
              <a:ext uri="{FF2B5EF4-FFF2-40B4-BE49-F238E27FC236}">
                <a16:creationId xmlns:a16="http://schemas.microsoft.com/office/drawing/2014/main" id="{47AA277D-45E6-4037-A9BB-F71CE2BA603E}"/>
              </a:ext>
            </a:extLst>
          </p:cNvPr>
          <p:cNvSpPr/>
          <p:nvPr/>
        </p:nvSpPr>
        <p:spPr>
          <a:xfrm>
            <a:off x="9828813" y="1621814"/>
            <a:ext cx="269125" cy="3693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35DE9E-81DE-415D-B0C4-9B5B7732671F}"/>
              </a:ext>
            </a:extLst>
          </p:cNvPr>
          <p:cNvSpPr txBox="1"/>
          <p:nvPr/>
        </p:nvSpPr>
        <p:spPr>
          <a:xfrm>
            <a:off x="6853733" y="208085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4" name="Up Arrow 46">
            <a:extLst>
              <a:ext uri="{FF2B5EF4-FFF2-40B4-BE49-F238E27FC236}">
                <a16:creationId xmlns:a16="http://schemas.microsoft.com/office/drawing/2014/main" id="{18444928-FF0E-45D8-8694-FE663492BC0F}"/>
              </a:ext>
            </a:extLst>
          </p:cNvPr>
          <p:cNvSpPr/>
          <p:nvPr/>
        </p:nvSpPr>
        <p:spPr>
          <a:xfrm>
            <a:off x="8641596" y="2387880"/>
            <a:ext cx="269125" cy="38352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D9C26D9-7A8C-413F-8584-0C02178E2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50736"/>
              </p:ext>
            </p:extLst>
          </p:nvPr>
        </p:nvGraphicFramePr>
        <p:xfrm>
          <a:off x="9296420" y="2011056"/>
          <a:ext cx="133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0C856B-D23C-4146-88B2-02EF0FB6278C}"/>
              </a:ext>
            </a:extLst>
          </p:cNvPr>
          <p:cNvCxnSpPr/>
          <p:nvPr/>
        </p:nvCxnSpPr>
        <p:spPr>
          <a:xfrm flipV="1">
            <a:off x="10630333" y="2239999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EDDE9B-7917-4025-AA39-D06CEFA09E1A}"/>
              </a:ext>
            </a:extLst>
          </p:cNvPr>
          <p:cNvCxnSpPr/>
          <p:nvPr/>
        </p:nvCxnSpPr>
        <p:spPr>
          <a:xfrm>
            <a:off x="9078830" y="2246319"/>
            <a:ext cx="234931" cy="763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BA4237A-84C5-41A4-87A9-F53815368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15304"/>
              </p:ext>
            </p:extLst>
          </p:nvPr>
        </p:nvGraphicFramePr>
        <p:xfrm>
          <a:off x="10937783" y="2037325"/>
          <a:ext cx="11453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Curved Up Arrow 49">
            <a:extLst>
              <a:ext uri="{FF2B5EF4-FFF2-40B4-BE49-F238E27FC236}">
                <a16:creationId xmlns:a16="http://schemas.microsoft.com/office/drawing/2014/main" id="{CD5E0939-E5DE-4226-8C73-F6EA83B87CB1}"/>
              </a:ext>
            </a:extLst>
          </p:cNvPr>
          <p:cNvSpPr/>
          <p:nvPr/>
        </p:nvSpPr>
        <p:spPr>
          <a:xfrm>
            <a:off x="8988423" y="2433005"/>
            <a:ext cx="658623" cy="289527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C8B26-21BF-494C-A7FE-87C83261E2A7}"/>
              </a:ext>
            </a:extLst>
          </p:cNvPr>
          <p:cNvSpPr txBox="1"/>
          <p:nvPr/>
        </p:nvSpPr>
        <p:spPr>
          <a:xfrm>
            <a:off x="6811113" y="1260649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node contains data 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505DDB-9B42-463C-8F70-68273306C39F}"/>
              </a:ext>
            </a:extLst>
          </p:cNvPr>
          <p:cNvSpPr txBox="1"/>
          <p:nvPr/>
        </p:nvSpPr>
        <p:spPr>
          <a:xfrm>
            <a:off x="6705271" y="413416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43D9DAD-6B7F-460C-8F52-9B0F6107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31118"/>
              </p:ext>
            </p:extLst>
          </p:nvPr>
        </p:nvGraphicFramePr>
        <p:xfrm>
          <a:off x="6713391" y="450349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76976A-B9D6-42C9-B514-906F94823712}"/>
              </a:ext>
            </a:extLst>
          </p:cNvPr>
          <p:cNvCxnSpPr>
            <a:cxnSpLocks/>
          </p:cNvCxnSpPr>
          <p:nvPr/>
        </p:nvCxnSpPr>
        <p:spPr>
          <a:xfrm>
            <a:off x="7293243" y="4674997"/>
            <a:ext cx="30963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2F2EFAE-E977-4194-A709-EFF411CD8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28257"/>
              </p:ext>
            </p:extLst>
          </p:nvPr>
        </p:nvGraphicFramePr>
        <p:xfrm>
          <a:off x="7594127" y="4476105"/>
          <a:ext cx="1256620" cy="375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0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Up Arrow 44">
            <a:extLst>
              <a:ext uri="{FF2B5EF4-FFF2-40B4-BE49-F238E27FC236}">
                <a16:creationId xmlns:a16="http://schemas.microsoft.com/office/drawing/2014/main" id="{929BA1C7-9E5E-46E0-8AF0-536E4A31E0DF}"/>
              </a:ext>
            </a:extLst>
          </p:cNvPr>
          <p:cNvSpPr/>
          <p:nvPr/>
        </p:nvSpPr>
        <p:spPr>
          <a:xfrm>
            <a:off x="9367756" y="4940468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4DF7C8-35ED-45E5-84FA-6B422312B22B}"/>
              </a:ext>
            </a:extLst>
          </p:cNvPr>
          <p:cNvSpPr txBox="1"/>
          <p:nvPr/>
        </p:nvSpPr>
        <p:spPr>
          <a:xfrm>
            <a:off x="9209968" y="533442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F376DC-FC80-482D-9E90-094A56B308B0}"/>
              </a:ext>
            </a:extLst>
          </p:cNvPr>
          <p:cNvSpPr txBox="1"/>
          <p:nvPr/>
        </p:nvSpPr>
        <p:spPr>
          <a:xfrm>
            <a:off x="8302665" y="5167731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F6A28-0416-4491-A7BC-06F5BAC1C784}"/>
              </a:ext>
            </a:extLst>
          </p:cNvPr>
          <p:cNvSpPr txBox="1"/>
          <p:nvPr/>
        </p:nvSpPr>
        <p:spPr>
          <a:xfrm>
            <a:off x="6699411" y="451963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42" name="Up Arrow 46">
            <a:extLst>
              <a:ext uri="{FF2B5EF4-FFF2-40B4-BE49-F238E27FC236}">
                <a16:creationId xmlns:a16="http://schemas.microsoft.com/office/drawing/2014/main" id="{16797A96-8581-4E03-97D7-4C035E6ED1D0}"/>
              </a:ext>
            </a:extLst>
          </p:cNvPr>
          <p:cNvSpPr/>
          <p:nvPr/>
        </p:nvSpPr>
        <p:spPr>
          <a:xfrm>
            <a:off x="8437228" y="4826660"/>
            <a:ext cx="269125" cy="38352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78FB94D-6898-4B5A-8E65-61BBD9846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97968"/>
              </p:ext>
            </p:extLst>
          </p:nvPr>
        </p:nvGraphicFramePr>
        <p:xfrm>
          <a:off x="9083171" y="4496183"/>
          <a:ext cx="133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370268-390D-4602-BD5B-D8E6FDFDE6A8}"/>
              </a:ext>
            </a:extLst>
          </p:cNvPr>
          <p:cNvCxnSpPr/>
          <p:nvPr/>
        </p:nvCxnSpPr>
        <p:spPr>
          <a:xfrm flipV="1">
            <a:off x="10425965" y="4678779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0EEBF61-F11E-4CAB-995E-53B686ACC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34444"/>
              </p:ext>
            </p:extLst>
          </p:nvPr>
        </p:nvGraphicFramePr>
        <p:xfrm>
          <a:off x="10733415" y="4476105"/>
          <a:ext cx="11453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Curved Up Arrow 49">
            <a:extLst>
              <a:ext uri="{FF2B5EF4-FFF2-40B4-BE49-F238E27FC236}">
                <a16:creationId xmlns:a16="http://schemas.microsoft.com/office/drawing/2014/main" id="{2CA5BBFC-57AF-43FD-9469-1CB9A216276A}"/>
              </a:ext>
            </a:extLst>
          </p:cNvPr>
          <p:cNvSpPr/>
          <p:nvPr/>
        </p:nvSpPr>
        <p:spPr>
          <a:xfrm>
            <a:off x="8784055" y="4871785"/>
            <a:ext cx="658623" cy="289527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684DA-DC42-4F4B-ACA1-8DC8FD236EED}"/>
              </a:ext>
            </a:extLst>
          </p:cNvPr>
          <p:cNvSpPr txBox="1"/>
          <p:nvPr/>
        </p:nvSpPr>
        <p:spPr>
          <a:xfrm>
            <a:off x="9513033" y="485819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7BB328-2FE3-4C0D-8A89-618BA91A94C2}"/>
              </a:ext>
            </a:extLst>
          </p:cNvPr>
          <p:cNvSpPr txBox="1"/>
          <p:nvPr/>
        </p:nvSpPr>
        <p:spPr>
          <a:xfrm>
            <a:off x="10986656" y="4992035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D919BD-7113-48A2-BE72-37749FBCAA9C}"/>
              </a:ext>
            </a:extLst>
          </p:cNvPr>
          <p:cNvSpPr txBox="1"/>
          <p:nvPr/>
        </p:nvSpPr>
        <p:spPr>
          <a:xfrm>
            <a:off x="7907062" y="5513006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56" name="Freeform 33">
            <a:extLst>
              <a:ext uri="{FF2B5EF4-FFF2-40B4-BE49-F238E27FC236}">
                <a16:creationId xmlns:a16="http://schemas.microsoft.com/office/drawing/2014/main" id="{8EB70C70-6467-4075-BA72-A0BEF68F9BC8}"/>
              </a:ext>
            </a:extLst>
          </p:cNvPr>
          <p:cNvSpPr/>
          <p:nvPr/>
        </p:nvSpPr>
        <p:spPr>
          <a:xfrm flipH="1">
            <a:off x="8838863" y="4333503"/>
            <a:ext cx="2147792" cy="301825"/>
          </a:xfrm>
          <a:custGeom>
            <a:avLst/>
            <a:gdLst>
              <a:gd name="connsiteX0" fmla="*/ 2757884 w 2757884"/>
              <a:gd name="connsiteY0" fmla="*/ 873070 h 961186"/>
              <a:gd name="connsiteX1" fmla="*/ 2525872 w 2757884"/>
              <a:gd name="connsiteY1" fmla="*/ 886718 h 961186"/>
              <a:gd name="connsiteX2" fmla="*/ 2416690 w 2757884"/>
              <a:gd name="connsiteY2" fmla="*/ 67853 h 961186"/>
              <a:gd name="connsiteX3" fmla="*/ 273992 w 2757884"/>
              <a:gd name="connsiteY3" fmla="*/ 81500 h 961186"/>
              <a:gd name="connsiteX4" fmla="*/ 96571 w 2757884"/>
              <a:gd name="connsiteY4" fmla="*/ 368103 h 96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7884" h="961186">
                <a:moveTo>
                  <a:pt x="2757884" y="873070"/>
                </a:moveTo>
                <a:cubicBezTo>
                  <a:pt x="2670311" y="946995"/>
                  <a:pt x="2582738" y="1020921"/>
                  <a:pt x="2525872" y="886718"/>
                </a:cubicBezTo>
                <a:cubicBezTo>
                  <a:pt x="2469006" y="752515"/>
                  <a:pt x="2792003" y="202056"/>
                  <a:pt x="2416690" y="67853"/>
                </a:cubicBezTo>
                <a:cubicBezTo>
                  <a:pt x="2041377" y="-66350"/>
                  <a:pt x="660678" y="31458"/>
                  <a:pt x="273992" y="81500"/>
                </a:cubicBezTo>
                <a:cubicBezTo>
                  <a:pt x="-112694" y="131542"/>
                  <a:pt x="-8062" y="249822"/>
                  <a:pt x="96571" y="36810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47F53CCB-DCC4-4E87-B035-E76280490718}"/>
              </a:ext>
            </a:extLst>
          </p:cNvPr>
          <p:cNvSpPr/>
          <p:nvPr/>
        </p:nvSpPr>
        <p:spPr>
          <a:xfrm>
            <a:off x="9944502" y="309828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CA88B1-8357-4678-98B8-8F7ACA9F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B0FD6-AC10-4A0E-8D70-CD476EDD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0989 0.00277 C 0.0125 0.00347 0.01497 0.00532 0.01757 0.00532 L 0.03893 0.00416 L 0.04583 0 C 0.05182 -0.00348 0.04739 -0.00116 0.05963 -0.00255 L 0.06432 -0.00139 L 0.075 0.00139 C 0.07526 0.00162 0.07942 0.00555 0.08033 0.00532 C 0.08177 0.00509 0.08281 0.00301 0.08411 0.00277 C 0.09049 0.00115 0.097 0.00092 0.10338 0 C 0.10403 -0.00047 0.10481 -0.00139 0.10559 -0.00139 C 0.10794 -0.00139 0.1125 0 0.1125 0 L 0.11562 0.00139 L 0.1164 0.00277 L 0.1164 0.00277 " pathEditMode="relative" ptsTypes="AAAAAAAAAAAAAAA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0989 0.00277 C 0.0125 0.00347 0.01497 0.00532 0.01757 0.00532 L 0.03893 0.00416 L 0.04583 0 C 0.05182 -0.00348 0.04739 -0.00116 0.05963 -0.00255 L 0.06432 -0.00139 L 0.075 0.00139 C 0.07526 0.00162 0.07942 0.00555 0.08033 0.00532 C 0.08177 0.00509 0.08281 0.00301 0.08411 0.00277 C 0.09049 0.00115 0.097 0.00092 0.10338 0 C 0.10403 -0.00047 0.10481 -0.00139 0.10559 -0.00139 C 0.10794 -0.00139 0.1125 0 0.1125 0 L 0.11562 0.00139 L 0.1164 0.00277 L 0.1164 0.00277 " pathEditMode="relative" ptsTypes="AAAAAAAAAAAAAAA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  <p:bldP spid="12" grpId="0"/>
      <p:bldP spid="12" grpId="1"/>
      <p:bldP spid="13" grpId="0"/>
      <p:bldP spid="14" grpId="0" animBg="1"/>
      <p:bldP spid="23" grpId="0"/>
      <p:bldP spid="24" grpId="0" animBg="1"/>
      <p:bldP spid="29" grpId="0" animBg="1"/>
      <p:bldP spid="32" grpId="0"/>
      <p:bldP spid="33" grpId="0"/>
      <p:bldP spid="37" grpId="0" animBg="1"/>
      <p:bldP spid="38" grpId="0"/>
      <p:bldP spid="39" grpId="0"/>
      <p:bldP spid="41" grpId="0"/>
      <p:bldP spid="42" grpId="0" animBg="1"/>
      <p:bldP spid="47" grpId="0" animBg="1"/>
      <p:bldP spid="48" grpId="0"/>
      <p:bldP spid="49" grpId="0"/>
      <p:bldP spid="50" grpId="0"/>
      <p:bldP spid="56" grpId="0" animBg="1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97B5-11FF-4AE8-A402-931B9089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455"/>
            <a:ext cx="10515600" cy="573989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FD1D-D62C-4C34-9125-1AEC5AEF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nth node from the end of SLL.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given singly linked list is NULL terminated or ends in a cycle (instead of NULL value in the last node address if it contains the address of some other node in the list)?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in a sorted linked list.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you find the middle element in a SLL?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sorted SLLs, how to merge them into third list in sorted order?</a:t>
            </a: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Mention the time and space complexities of the solution you provided for the above problems.</a:t>
            </a: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4D0C2-AFB5-4F04-9C7E-CFDC6D29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BDE2B-43A8-4C0E-91F5-0BDA8BCF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4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2" y="1031794"/>
            <a:ext cx="11052533" cy="5010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circular singly linked list is list of elements, where each element consists of data and next pointer as values and last node points to first node.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Elements are connected through a link(address).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DA53FA-F911-47C6-B7E4-10E7D0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6BF28C-AF73-4050-A9F1-1D954DD1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33</a:t>
            </a:fld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A59FE-EE52-4189-A946-B1D98AD55FFD}"/>
              </a:ext>
            </a:extLst>
          </p:cNvPr>
          <p:cNvSpPr txBox="1"/>
          <p:nvPr/>
        </p:nvSpPr>
        <p:spPr>
          <a:xfrm>
            <a:off x="2403184" y="342900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BA9960-E80E-4D68-8220-4253E7948C71}"/>
              </a:ext>
            </a:extLst>
          </p:cNvPr>
          <p:cNvGraphicFramePr>
            <a:graphicFrameLocks noGrp="1"/>
          </p:cNvGraphicFramePr>
          <p:nvPr/>
        </p:nvGraphicFramePr>
        <p:xfrm>
          <a:off x="2458793" y="379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6342EB-1B6F-461D-B725-6D86F82AF864}"/>
              </a:ext>
            </a:extLst>
          </p:cNvPr>
          <p:cNvGraphicFramePr>
            <a:graphicFrameLocks noGrp="1"/>
          </p:cNvGraphicFramePr>
          <p:nvPr/>
        </p:nvGraphicFramePr>
        <p:xfrm>
          <a:off x="3377681" y="3784931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E99E5D7-7E57-4EB2-9819-1655A99AEA43}"/>
              </a:ext>
            </a:extLst>
          </p:cNvPr>
          <p:cNvSpPr txBox="1"/>
          <p:nvPr/>
        </p:nvSpPr>
        <p:spPr>
          <a:xfrm>
            <a:off x="3735430" y="417573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CB3E66-70D7-491D-9832-CBB96E2734F7}"/>
              </a:ext>
            </a:extLst>
          </p:cNvPr>
          <p:cNvCxnSpPr>
            <a:cxnSpLocks/>
          </p:cNvCxnSpPr>
          <p:nvPr/>
        </p:nvCxnSpPr>
        <p:spPr>
          <a:xfrm>
            <a:off x="3056147" y="4013099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AF59E9-EE88-42DB-B7B2-7C3923EE0485}"/>
              </a:ext>
            </a:extLst>
          </p:cNvPr>
          <p:cNvSpPr txBox="1"/>
          <p:nvPr/>
        </p:nvSpPr>
        <p:spPr>
          <a:xfrm>
            <a:off x="5152743" y="417354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9C2C2D0-7166-4F0A-A210-A558820C698E}"/>
              </a:ext>
            </a:extLst>
          </p:cNvPr>
          <p:cNvGraphicFramePr>
            <a:graphicFrameLocks noGrp="1"/>
          </p:cNvGraphicFramePr>
          <p:nvPr/>
        </p:nvGraphicFramePr>
        <p:xfrm>
          <a:off x="6524527" y="3786547"/>
          <a:ext cx="13567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EE693EF-E1B5-4691-8099-FE12B56CDAC1}"/>
              </a:ext>
            </a:extLst>
          </p:cNvPr>
          <p:cNvSpPr txBox="1"/>
          <p:nvPr/>
        </p:nvSpPr>
        <p:spPr>
          <a:xfrm>
            <a:off x="6645063" y="418397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4BCCE0-7677-44C7-B06A-D8E95922CABD}"/>
              </a:ext>
            </a:extLst>
          </p:cNvPr>
          <p:cNvCxnSpPr>
            <a:cxnSpLocks/>
          </p:cNvCxnSpPr>
          <p:nvPr/>
        </p:nvCxnSpPr>
        <p:spPr>
          <a:xfrm flipV="1">
            <a:off x="6118438" y="3960417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138949D-AECF-466B-8A8F-1D399B32204D}"/>
              </a:ext>
            </a:extLst>
          </p:cNvPr>
          <p:cNvGraphicFramePr>
            <a:graphicFrameLocks noGrp="1"/>
          </p:cNvGraphicFramePr>
          <p:nvPr/>
        </p:nvGraphicFramePr>
        <p:xfrm>
          <a:off x="4898570" y="3803312"/>
          <a:ext cx="1219868" cy="37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5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1E79C-27F5-4FB2-8431-891753D8FC32}"/>
              </a:ext>
            </a:extLst>
          </p:cNvPr>
          <p:cNvCxnSpPr>
            <a:cxnSpLocks/>
          </p:cNvCxnSpPr>
          <p:nvPr/>
        </p:nvCxnSpPr>
        <p:spPr>
          <a:xfrm>
            <a:off x="4597550" y="4013099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DD109-8440-44CA-997E-058E6313056A}"/>
              </a:ext>
            </a:extLst>
          </p:cNvPr>
          <p:cNvGrpSpPr/>
          <p:nvPr/>
        </p:nvGrpSpPr>
        <p:grpSpPr>
          <a:xfrm>
            <a:off x="3812839" y="3272981"/>
            <a:ext cx="4797761" cy="687436"/>
            <a:chOff x="4542182" y="4646645"/>
            <a:chExt cx="4797761" cy="68743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DFF344-AC51-4875-87A2-1BE783BC950C}"/>
                </a:ext>
              </a:extLst>
            </p:cNvPr>
            <p:cNvCxnSpPr/>
            <p:nvPr/>
          </p:nvCxnSpPr>
          <p:spPr>
            <a:xfrm>
              <a:off x="8610600" y="5334081"/>
              <a:ext cx="710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3941130-97DD-4E3D-9925-4C2DE1BA1F68}"/>
                </a:ext>
              </a:extLst>
            </p:cNvPr>
            <p:cNvCxnSpPr/>
            <p:nvPr/>
          </p:nvCxnSpPr>
          <p:spPr>
            <a:xfrm flipV="1">
              <a:off x="9339943" y="4646645"/>
              <a:ext cx="0" cy="68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52FC87-005F-4C6A-BEBD-5F4A5424DE3A}"/>
                </a:ext>
              </a:extLst>
            </p:cNvPr>
            <p:cNvCxnSpPr/>
            <p:nvPr/>
          </p:nvCxnSpPr>
          <p:spPr>
            <a:xfrm flipH="1">
              <a:off x="4544008" y="4646645"/>
              <a:ext cx="47772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445161-46A4-4976-A4E6-D23E9F56F218}"/>
                </a:ext>
              </a:extLst>
            </p:cNvPr>
            <p:cNvCxnSpPr/>
            <p:nvPr/>
          </p:nvCxnSpPr>
          <p:spPr>
            <a:xfrm>
              <a:off x="4542182" y="4646645"/>
              <a:ext cx="0" cy="51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239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6D09-7F1E-4858-8742-697E2EA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45"/>
            <a:ext cx="10515600" cy="493291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A59F-18C7-4161-9874-00A2F368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2"/>
            <a:ext cx="10515600" cy="54025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structure of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CSLL;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ElementType Element;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Node *next;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set of operations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*h, ElementType);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Insert_Before_X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*h, ElementType,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Insert_After_X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*h, ElementType,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Delete_Begin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Traverse(CSLL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Search(CSLL *, Element 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7FCFD-5B86-49B6-9F5C-6B4C691C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9E7AF-0300-4E9A-A3FC-642AB7D4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36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node structure will be defined and header node will be created.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CSLL;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{int data;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CSLL *next;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}*head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3738-50BF-42B3-B005-D2004C1F6198}"/>
              </a:ext>
            </a:extLst>
          </p:cNvPr>
          <p:cNvSpPr txBox="1"/>
          <p:nvPr/>
        </p:nvSpPr>
        <p:spPr>
          <a:xfrm>
            <a:off x="2400551" y="411061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43ED3-F683-4E8B-93CC-53F6C6F8F7A0}"/>
              </a:ext>
            </a:extLst>
          </p:cNvPr>
          <p:cNvGraphicFramePr>
            <a:graphicFrameLocks noGrp="1"/>
          </p:cNvGraphicFramePr>
          <p:nvPr/>
        </p:nvGraphicFramePr>
        <p:xfrm>
          <a:off x="2316728" y="4479946"/>
          <a:ext cx="8183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C3492-BB09-43FE-851F-C7C90844C085}"/>
              </a:ext>
            </a:extLst>
          </p:cNvPr>
          <p:cNvSpPr txBox="1"/>
          <p:nvPr/>
        </p:nvSpPr>
        <p:spPr>
          <a:xfrm>
            <a:off x="2375143" y="4881564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2388795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*h, int x)</a:t>
            </a: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New data element x, The list h;</a:t>
            </a: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A new node with data x is added to the end of the list h;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x and make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and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new_node-&gt;next = 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  4.1    -   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 node pointer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4.2 -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</a:t>
            </a:r>
            <a:b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(until 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 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 4.3    -   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 = head</a:t>
            </a:r>
          </a:p>
          <a:p>
            <a:pPr algn="just"/>
            <a:r>
              <a:rPr lang="en-IN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– </a:t>
            </a:r>
            <a:r>
              <a:rPr lang="en-IN" sz="20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This function is also used to create a list with n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97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x and make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857E8-BEE2-4797-AF58-A6FB81202428}"/>
              </a:ext>
            </a:extLst>
          </p:cNvPr>
          <p:cNvSpPr txBox="1"/>
          <p:nvPr/>
        </p:nvSpPr>
        <p:spPr>
          <a:xfrm>
            <a:off x="772885" y="1380952"/>
            <a:ext cx="967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=(CSLL *) malloc(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(CSLL ));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Assume that memory is available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data = x;   new_nodenext = NULL;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83FBA6-C9E4-433B-A82D-C4897937509C}"/>
              </a:ext>
            </a:extLst>
          </p:cNvPr>
          <p:cNvGraphicFramePr>
            <a:graphicFrameLocks noGrp="1"/>
          </p:cNvGraphicFramePr>
          <p:nvPr/>
        </p:nvGraphicFramePr>
        <p:xfrm>
          <a:off x="1808608" y="341213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02EC0D-8B47-43B4-85CB-BDD37973E5AF}"/>
              </a:ext>
            </a:extLst>
          </p:cNvPr>
          <p:cNvSpPr txBox="1"/>
          <p:nvPr/>
        </p:nvSpPr>
        <p:spPr>
          <a:xfrm>
            <a:off x="2124576" y="3843249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86AF8-2B0E-43DB-8B22-86232F222F9F}"/>
              </a:ext>
            </a:extLst>
          </p:cNvPr>
          <p:cNvSpPr txBox="1"/>
          <p:nvPr/>
        </p:nvSpPr>
        <p:spPr>
          <a:xfrm>
            <a:off x="1963370" y="3067196"/>
            <a:ext cx="103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10" name="Down Arrow 53">
            <a:extLst>
              <a:ext uri="{FF2B5EF4-FFF2-40B4-BE49-F238E27FC236}">
                <a16:creationId xmlns:a16="http://schemas.microsoft.com/office/drawing/2014/main" id="{56780B50-8535-45BE-A5BD-62E8B1F253F2}"/>
              </a:ext>
            </a:extLst>
          </p:cNvPr>
          <p:cNvSpPr/>
          <p:nvPr/>
        </p:nvSpPr>
        <p:spPr>
          <a:xfrm>
            <a:off x="2229763" y="2639246"/>
            <a:ext cx="502162" cy="49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70646-24C5-4665-A17B-55C522BCDB8B}"/>
              </a:ext>
            </a:extLst>
          </p:cNvPr>
          <p:cNvSpPr txBox="1"/>
          <p:nvPr/>
        </p:nvSpPr>
        <p:spPr>
          <a:xfrm>
            <a:off x="10684580" y="69979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296464-6DCA-4D23-B00B-E4930F869012}"/>
              </a:ext>
            </a:extLst>
          </p:cNvPr>
          <p:cNvGraphicFramePr>
            <a:graphicFrameLocks noGrp="1"/>
          </p:cNvGraphicFramePr>
          <p:nvPr/>
        </p:nvGraphicFramePr>
        <p:xfrm>
          <a:off x="10600757" y="1069128"/>
          <a:ext cx="8183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6CA378-610A-4671-95B9-D910BBEABB99}"/>
              </a:ext>
            </a:extLst>
          </p:cNvPr>
          <p:cNvSpPr txBox="1"/>
          <p:nvPr/>
        </p:nvSpPr>
        <p:spPr>
          <a:xfrm>
            <a:off x="10659172" y="1470746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16822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 animBg="1"/>
      <p:bldP spid="1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heck whether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YES</a:t>
            </a:r>
          </a:p>
          <a:p>
            <a:pPr algn="just"/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and 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Declare a node pointer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Assume that there are already some nodes are there in the list.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CSLL *temp = head;  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38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70646-24C5-4665-A17B-55C522BCDB8B}"/>
              </a:ext>
            </a:extLst>
          </p:cNvPr>
          <p:cNvSpPr txBox="1"/>
          <p:nvPr/>
        </p:nvSpPr>
        <p:spPr>
          <a:xfrm>
            <a:off x="7166939" y="78843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296464-6DCA-4D23-B00B-E4930F869012}"/>
              </a:ext>
            </a:extLst>
          </p:cNvPr>
          <p:cNvGraphicFramePr>
            <a:graphicFrameLocks noGrp="1"/>
          </p:cNvGraphicFramePr>
          <p:nvPr/>
        </p:nvGraphicFramePr>
        <p:xfrm>
          <a:off x="7125027" y="1154327"/>
          <a:ext cx="81835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EF913B-1684-403F-BCAD-DF63389F9E9D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7943384" y="1309464"/>
            <a:ext cx="1488335" cy="125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824048-EC4C-4605-A021-3660215BF298}"/>
              </a:ext>
            </a:extLst>
          </p:cNvPr>
          <p:cNvSpPr txBox="1"/>
          <p:nvPr/>
        </p:nvSpPr>
        <p:spPr>
          <a:xfrm>
            <a:off x="7184194" y="1525763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3DCCB8-14E2-4E0D-98A8-6358ABF70599}"/>
              </a:ext>
            </a:extLst>
          </p:cNvPr>
          <p:cNvSpPr txBox="1"/>
          <p:nvPr/>
        </p:nvSpPr>
        <p:spPr>
          <a:xfrm>
            <a:off x="4554485" y="458514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head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B6FADA6-5539-4AAD-BBDC-7C90ED3B23B4}"/>
              </a:ext>
            </a:extLst>
          </p:cNvPr>
          <p:cNvGraphicFramePr>
            <a:graphicFrameLocks noGrp="1"/>
          </p:cNvGraphicFramePr>
          <p:nvPr/>
        </p:nvGraphicFramePr>
        <p:xfrm>
          <a:off x="4631142" y="4961189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E7D7FD9-6DE5-493A-B9F0-600A913244B2}"/>
              </a:ext>
            </a:extLst>
          </p:cNvPr>
          <p:cNvGraphicFramePr>
            <a:graphicFrameLocks noGrp="1"/>
          </p:cNvGraphicFramePr>
          <p:nvPr/>
        </p:nvGraphicFramePr>
        <p:xfrm>
          <a:off x="5710687" y="493327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BB398E5-D756-4358-A34F-7429047A196F}"/>
              </a:ext>
            </a:extLst>
          </p:cNvPr>
          <p:cNvSpPr txBox="1"/>
          <p:nvPr/>
        </p:nvSpPr>
        <p:spPr>
          <a:xfrm>
            <a:off x="5888365" y="531884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1CF2AC-EA08-4FE6-ADCE-2226921874C7}"/>
              </a:ext>
            </a:extLst>
          </p:cNvPr>
          <p:cNvCxnSpPr/>
          <p:nvPr/>
        </p:nvCxnSpPr>
        <p:spPr>
          <a:xfrm flipV="1">
            <a:off x="5209082" y="5153383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48D0668-5166-4D9E-9BAC-4529E21EB8F4}"/>
              </a:ext>
            </a:extLst>
          </p:cNvPr>
          <p:cNvGraphicFramePr>
            <a:graphicFrameLocks noGrp="1"/>
          </p:cNvGraphicFramePr>
          <p:nvPr/>
        </p:nvGraphicFramePr>
        <p:xfrm>
          <a:off x="7214643" y="495447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2FB86D1-816D-4E65-8F39-E3039F60AB87}"/>
              </a:ext>
            </a:extLst>
          </p:cNvPr>
          <p:cNvSpPr txBox="1"/>
          <p:nvPr/>
        </p:nvSpPr>
        <p:spPr>
          <a:xfrm>
            <a:off x="7302705" y="532989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6F9F05-2D31-421E-B576-0C2E982FA68D}"/>
              </a:ext>
            </a:extLst>
          </p:cNvPr>
          <p:cNvCxnSpPr/>
          <p:nvPr/>
        </p:nvCxnSpPr>
        <p:spPr>
          <a:xfrm flipV="1">
            <a:off x="6910097" y="5118696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290496-48E4-4BBB-A317-EC54EC1BDCDC}"/>
              </a:ext>
            </a:extLst>
          </p:cNvPr>
          <p:cNvSpPr txBox="1"/>
          <p:nvPr/>
        </p:nvSpPr>
        <p:spPr>
          <a:xfrm>
            <a:off x="4695129" y="5318845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B696702-A7BE-4C65-877F-875590218F26}"/>
              </a:ext>
            </a:extLst>
          </p:cNvPr>
          <p:cNvGraphicFramePr>
            <a:graphicFrameLocks noGrp="1"/>
          </p:cNvGraphicFramePr>
          <p:nvPr/>
        </p:nvGraphicFramePr>
        <p:xfrm>
          <a:off x="9431719" y="1124044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A9724F3-CC3C-42C1-B47E-28C91019ED8B}"/>
              </a:ext>
            </a:extLst>
          </p:cNvPr>
          <p:cNvSpPr txBox="1"/>
          <p:nvPr/>
        </p:nvSpPr>
        <p:spPr>
          <a:xfrm>
            <a:off x="9747687" y="155515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6E1ED-0B90-4201-A46A-D38322212E67}"/>
              </a:ext>
            </a:extLst>
          </p:cNvPr>
          <p:cNvSpPr txBox="1"/>
          <p:nvPr/>
        </p:nvSpPr>
        <p:spPr>
          <a:xfrm>
            <a:off x="9586481" y="779104"/>
            <a:ext cx="103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2FBDE9-3D3A-4CF7-BD51-F1F3AB5B7184}"/>
              </a:ext>
            </a:extLst>
          </p:cNvPr>
          <p:cNvGrpSpPr/>
          <p:nvPr/>
        </p:nvGrpSpPr>
        <p:grpSpPr>
          <a:xfrm>
            <a:off x="5669249" y="5299946"/>
            <a:ext cx="766337" cy="714906"/>
            <a:chOff x="2445000" y="2658327"/>
            <a:chExt cx="766337" cy="714906"/>
          </a:xfrm>
        </p:grpSpPr>
        <p:sp>
          <p:nvSpPr>
            <p:cNvPr id="30" name="Up Arrow 50">
              <a:extLst>
                <a:ext uri="{FF2B5EF4-FFF2-40B4-BE49-F238E27FC236}">
                  <a16:creationId xmlns:a16="http://schemas.microsoft.com/office/drawing/2014/main" id="{09870751-5183-45E1-A035-A49883698927}"/>
                </a:ext>
              </a:extLst>
            </p:cNvPr>
            <p:cNvSpPr/>
            <p:nvPr/>
          </p:nvSpPr>
          <p:spPr>
            <a:xfrm>
              <a:off x="2647735" y="2658327"/>
              <a:ext cx="78911" cy="4629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54F5B2-5003-45E3-9CAC-608158690A2E}"/>
                </a:ext>
              </a:extLst>
            </p:cNvPr>
            <p:cNvSpPr txBox="1"/>
            <p:nvPr/>
          </p:nvSpPr>
          <p:spPr>
            <a:xfrm>
              <a:off x="2445000" y="3003901"/>
              <a:ext cx="76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33" name="Curved Down Arrow 1">
            <a:extLst>
              <a:ext uri="{FF2B5EF4-FFF2-40B4-BE49-F238E27FC236}">
                <a16:creationId xmlns:a16="http://schemas.microsoft.com/office/drawing/2014/main" id="{B210888B-FD16-466C-9AC4-A5B3BD49C7A2}"/>
              </a:ext>
            </a:extLst>
          </p:cNvPr>
          <p:cNvSpPr/>
          <p:nvPr/>
        </p:nvSpPr>
        <p:spPr>
          <a:xfrm rot="10800000">
            <a:off x="7707085" y="1582014"/>
            <a:ext cx="1724633" cy="6971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890EF2-193A-4447-BDB0-726F25521DD9}"/>
              </a:ext>
            </a:extLst>
          </p:cNvPr>
          <p:cNvSpPr txBox="1"/>
          <p:nvPr/>
        </p:nvSpPr>
        <p:spPr>
          <a:xfrm>
            <a:off x="9946823" y="207309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F5CC16-85C2-434E-A52B-EDAF87E6D71C}"/>
              </a:ext>
            </a:extLst>
          </p:cNvPr>
          <p:cNvGrpSpPr/>
          <p:nvPr/>
        </p:nvGrpSpPr>
        <p:grpSpPr>
          <a:xfrm>
            <a:off x="10659359" y="699796"/>
            <a:ext cx="713463" cy="622171"/>
            <a:chOff x="10659359" y="699796"/>
            <a:chExt cx="713463" cy="6221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41F4C0-33AF-43B8-B0F8-92BA74674128}"/>
                </a:ext>
              </a:extLst>
            </p:cNvPr>
            <p:cNvCxnSpPr>
              <a:cxnSpLocks/>
            </p:cNvCxnSpPr>
            <p:nvPr/>
          </p:nvCxnSpPr>
          <p:spPr>
            <a:xfrm>
              <a:off x="10837571" y="1300471"/>
              <a:ext cx="535251" cy="12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EC495F-1AE6-46E0-B050-3AFCB0FF43FA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33CE27-8229-4F8A-84DF-532683873FFF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09C2AB-819A-4161-857C-F778E72AE6C3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8EA747-9CBC-41D0-A0E2-45EF9092CA48}"/>
              </a:ext>
            </a:extLst>
          </p:cNvPr>
          <p:cNvSpPr txBox="1"/>
          <p:nvPr/>
        </p:nvSpPr>
        <p:spPr>
          <a:xfrm>
            <a:off x="10913407" y="186431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AC8B05-2A25-47D5-B9BB-11FA87AAD426}"/>
              </a:ext>
            </a:extLst>
          </p:cNvPr>
          <p:cNvGrpSpPr/>
          <p:nvPr/>
        </p:nvGrpSpPr>
        <p:grpSpPr>
          <a:xfrm>
            <a:off x="6096000" y="4591872"/>
            <a:ext cx="2871331" cy="548024"/>
            <a:chOff x="10659359" y="699796"/>
            <a:chExt cx="713463" cy="69723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02644A-C65D-4ED0-A3BF-A68C58FFC193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11240428" y="1312975"/>
              <a:ext cx="132394" cy="8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C41A5D-FA88-4745-90D7-7B7F1BA1B021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647753-B7CD-4002-A6C8-A0C3C3287A59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52DFABC-83C7-41FC-9B65-FE2CF4F98D2D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5C4464-6734-4E73-AEC9-017470515713}"/>
              </a:ext>
            </a:extLst>
          </p:cNvPr>
          <p:cNvSpPr txBox="1"/>
          <p:nvPr/>
        </p:nvSpPr>
        <p:spPr>
          <a:xfrm>
            <a:off x="7653479" y="4962697"/>
            <a:ext cx="84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2D705-9D05-490A-8773-DF4D13926AFE}"/>
              </a:ext>
            </a:extLst>
          </p:cNvPr>
          <p:cNvSpPr txBox="1"/>
          <p:nvPr/>
        </p:nvSpPr>
        <p:spPr>
          <a:xfrm>
            <a:off x="7097805" y="1169117"/>
            <a:ext cx="75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EC1A0-CC41-4BB1-951B-59D446FE6272}"/>
              </a:ext>
            </a:extLst>
          </p:cNvPr>
          <p:cNvSpPr txBox="1"/>
          <p:nvPr/>
        </p:nvSpPr>
        <p:spPr>
          <a:xfrm>
            <a:off x="10098611" y="108138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8981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1 -0.00856 L -0.01471 -0.00856 C -0.02213 -0.01319 -0.02969 -0.01736 -0.03698 -0.02222 C -0.03776 -0.02291 -0.03841 -0.02454 -0.03932 -0.025 C -0.0401 -0.02546 -0.04883 -0.02754 -0.04922 -0.02778 C -0.05026 -0.0287 -0.05117 -0.02986 -0.05221 -0.03032 C -0.05403 -0.03125 -0.05586 -0.03148 -0.05768 -0.03171 L -0.06992 -0.03449 C -0.07057 -0.03495 -0.07135 -0.03565 -0.07213 -0.03588 C -0.07474 -0.0368 -0.07734 -0.0375 -0.07982 -0.03866 C -0.08112 -0.03912 -0.08229 -0.04051 -0.08359 -0.0412 C -0.08567 -0.04236 -0.08776 -0.04282 -0.08971 -0.04398 L -0.09206 -0.04537 C -0.09362 -0.04722 -0.09557 -0.05 -0.09739 -0.05092 C -0.09883 -0.05162 -0.10052 -0.05185 -0.10195 -0.05208 L -0.10664 -0.05486 L -0.10885 -0.05625 C -0.10963 -0.05717 -0.11028 -0.05833 -0.1112 -0.05903 C -0.11419 -0.06157 -0.11458 -0.06134 -0.11732 -0.06296 C -0.11862 -0.06389 -0.11992 -0.06481 -0.12109 -0.06574 C -0.12213 -0.06666 -0.12304 -0.06782 -0.12422 -0.06852 C -0.12513 -0.06921 -0.1263 -0.06921 -0.12721 -0.06991 C -0.12851 -0.0706 -0.12982 -0.07176 -0.13112 -0.07268 C -0.13255 -0.07361 -0.13411 -0.0743 -0.13567 -0.07523 L -0.13789 -0.07662 C -0.13945 -0.07754 -0.14101 -0.0787 -0.14258 -0.0794 C -0.14948 -0.08241 -0.14661 -0.08102 -0.15091 -0.08356 C -0.15612 -0.09259 -0.15182 -0.08588 -0.16393 -0.0956 C -0.16549 -0.09699 -0.16692 -0.09861 -0.16849 -0.09977 C -0.16927 -0.10046 -0.17005 -0.10069 -0.17083 -0.10116 C -0.17265 -0.10231 -0.17448 -0.1037 -0.17617 -0.10532 C -0.17773 -0.10648 -0.17916 -0.1081 -0.18073 -0.10926 C -0.18177 -0.10995 -0.18281 -0.11018 -0.18385 -0.11065 C -0.19518 -0.1169 -0.18685 -0.11296 -0.19375 -0.1162 C -0.19453 -0.11736 -0.19518 -0.11921 -0.19609 -0.12014 C -0.19713 -0.12129 -0.20156 -0.12268 -0.20221 -0.12291 C -0.20429 -0.12384 -0.20638 -0.1243 -0.20833 -0.12569 C -0.20963 -0.12662 -0.21081 -0.12754 -0.21211 -0.12824 C -0.21471 -0.12963 -0.21992 -0.13055 -0.22213 -0.13102 C -0.22422 -0.13241 -0.22591 -0.13356 -0.22825 -0.13379 C -0.23073 -0.13403 -0.23333 -0.13379 -0.23581 -0.13379 L -0.23581 -0.13379 " pathEditMode="relative" ptsTypes="AAAAAAAAAAAAAAAAAAAAAAAAAAAAAAAAAAAAAAAA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7 -0.00949 L -0.01367 -0.00949 C -0.01654 -0.01042 -0.0194 -0.01111 -0.02214 -0.01227 C -0.02331 -0.01297 -0.02422 -0.01412 -0.02526 -0.01505 C -0.02956 -0.01945 -0.03386 -0.02408 -0.03815 -0.02871 C -0.04102 -0.03172 -0.04427 -0.03403 -0.04662 -0.0382 C -0.05104 -0.04607 -0.0487 -0.04398 -0.05274 -0.0463 C -0.05326 -0.04722 -0.05378 -0.04815 -0.0543 -0.04908 C -0.05612 -0.05301 -0.05807 -0.05834 -0.05964 -0.06273 L -0.0612 -0.06667 L -0.06263 -0.07084 C -0.06432 -0.08218 -0.06237 -0.07084 -0.06497 -0.08033 C -0.06693 -0.0875 -0.06432 -0.08172 -0.06732 -0.08704 C -0.06901 -0.09653 -0.06771 -0.09329 -0.07031 -0.09792 C -0.07057 -0.09931 -0.0707 -0.1007 -0.07109 -0.10209 C -0.07201 -0.10509 -0.07227 -0.10556 -0.07331 -0.10741 L -0.07331 -0.10741 " pathEditMode="relative" ptsTypes="AAAAAAAAAAAAAAAAA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35" grpId="0"/>
      <p:bldP spid="38" grpId="0"/>
      <p:bldP spid="41" grpId="0"/>
      <p:bldP spid="25" grpId="0"/>
      <p:bldP spid="27" grpId="0"/>
      <p:bldP spid="28" grpId="0"/>
      <p:bldP spid="33" grpId="0" animBg="1"/>
      <p:bldP spid="43" grpId="0"/>
      <p:bldP spid="43" grpId="1"/>
      <p:bldP spid="44" grpId="0"/>
      <p:bldP spid="44" grpId="1"/>
      <p:bldP spid="57" grpId="0"/>
      <p:bldP spid="6" grpId="0"/>
      <p:bldP spid="6" grpId="1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</a:t>
            </a:r>
            <a:b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(until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equal to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head;</a:t>
            </a:r>
            <a:endParaRPr lang="en-US" sz="2000" b="1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39</a:t>
            </a:fld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55F00-9F31-4489-A6D0-70A6494E8826}"/>
              </a:ext>
            </a:extLst>
          </p:cNvPr>
          <p:cNvSpPr txBox="1"/>
          <p:nvPr/>
        </p:nvSpPr>
        <p:spPr>
          <a:xfrm>
            <a:off x="1469423" y="191815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860A39A-0C21-486C-B564-9CB49341C10E}"/>
              </a:ext>
            </a:extLst>
          </p:cNvPr>
          <p:cNvGraphicFramePr>
            <a:graphicFrameLocks noGrp="1"/>
          </p:cNvGraphicFramePr>
          <p:nvPr/>
        </p:nvGraphicFramePr>
        <p:xfrm>
          <a:off x="1523802" y="228748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FF9C61E-AF84-4A13-9346-099669E2B03E}"/>
              </a:ext>
            </a:extLst>
          </p:cNvPr>
          <p:cNvGraphicFramePr>
            <a:graphicFrameLocks noGrp="1"/>
          </p:cNvGraphicFramePr>
          <p:nvPr/>
        </p:nvGraphicFramePr>
        <p:xfrm>
          <a:off x="2548968" y="2266288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9C2F1BD-81E0-4F1D-8FBC-DB3818A7595D}"/>
              </a:ext>
            </a:extLst>
          </p:cNvPr>
          <p:cNvSpPr txBox="1"/>
          <p:nvPr/>
        </p:nvSpPr>
        <p:spPr>
          <a:xfrm>
            <a:off x="2726646" y="265185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998103-D96F-471C-A23E-766B0AF8CB97}"/>
              </a:ext>
            </a:extLst>
          </p:cNvPr>
          <p:cNvCxnSpPr/>
          <p:nvPr/>
        </p:nvCxnSpPr>
        <p:spPr>
          <a:xfrm flipV="1">
            <a:off x="2047363" y="2486395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319B4CB-7B0A-493E-9B46-5D9B59DF298B}"/>
              </a:ext>
            </a:extLst>
          </p:cNvPr>
          <p:cNvGraphicFramePr>
            <a:graphicFrameLocks noGrp="1"/>
          </p:cNvGraphicFramePr>
          <p:nvPr/>
        </p:nvGraphicFramePr>
        <p:xfrm>
          <a:off x="4055393" y="2276489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4B317AF-E307-4DF1-B208-99586C7A4427}"/>
              </a:ext>
            </a:extLst>
          </p:cNvPr>
          <p:cNvSpPr txBox="1"/>
          <p:nvPr/>
        </p:nvSpPr>
        <p:spPr>
          <a:xfrm>
            <a:off x="4393667" y="266076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43" name="Curved Up Arrow 33">
            <a:extLst>
              <a:ext uri="{FF2B5EF4-FFF2-40B4-BE49-F238E27FC236}">
                <a16:creationId xmlns:a16="http://schemas.microsoft.com/office/drawing/2014/main" id="{6616E2D2-45B1-4EA9-8A64-26884BAD5E8A}"/>
              </a:ext>
            </a:extLst>
          </p:cNvPr>
          <p:cNvSpPr/>
          <p:nvPr/>
        </p:nvSpPr>
        <p:spPr>
          <a:xfrm>
            <a:off x="3592756" y="2768510"/>
            <a:ext cx="490475" cy="1846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994F5-55AC-49A7-A5AB-40E495E17DF9}"/>
              </a:ext>
            </a:extLst>
          </p:cNvPr>
          <p:cNvCxnSpPr/>
          <p:nvPr/>
        </p:nvCxnSpPr>
        <p:spPr>
          <a:xfrm flipV="1">
            <a:off x="3768837" y="2450296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13E815C-A153-48D7-8EBB-4B2192EE3F42}"/>
              </a:ext>
            </a:extLst>
          </p:cNvPr>
          <p:cNvGrpSpPr/>
          <p:nvPr/>
        </p:nvGrpSpPr>
        <p:grpSpPr>
          <a:xfrm>
            <a:off x="2445000" y="2658327"/>
            <a:ext cx="766337" cy="714906"/>
            <a:chOff x="2445000" y="2658327"/>
            <a:chExt cx="766337" cy="714906"/>
          </a:xfrm>
        </p:grpSpPr>
        <p:sp>
          <p:nvSpPr>
            <p:cNvPr id="41" name="Up Arrow 50">
              <a:extLst>
                <a:ext uri="{FF2B5EF4-FFF2-40B4-BE49-F238E27FC236}">
                  <a16:creationId xmlns:a16="http://schemas.microsoft.com/office/drawing/2014/main" id="{6856471E-30C9-47A9-827D-AE38A419BB4B}"/>
                </a:ext>
              </a:extLst>
            </p:cNvPr>
            <p:cNvSpPr/>
            <p:nvPr/>
          </p:nvSpPr>
          <p:spPr>
            <a:xfrm>
              <a:off x="2647735" y="2658327"/>
              <a:ext cx="78911" cy="4629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C9EED4-52F9-4382-80F0-EF07E71ACA82}"/>
                </a:ext>
              </a:extLst>
            </p:cNvPr>
            <p:cNvSpPr txBox="1"/>
            <p:nvPr/>
          </p:nvSpPr>
          <p:spPr>
            <a:xfrm>
              <a:off x="2445000" y="3003901"/>
              <a:ext cx="76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5B0C109-D6D3-4C36-A8C7-E1E1A59AE02D}"/>
              </a:ext>
            </a:extLst>
          </p:cNvPr>
          <p:cNvSpPr txBox="1"/>
          <p:nvPr/>
        </p:nvSpPr>
        <p:spPr>
          <a:xfrm>
            <a:off x="2791635" y="388983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162DE7E-8006-469E-8ADA-D5391FDBCC9A}"/>
              </a:ext>
            </a:extLst>
          </p:cNvPr>
          <p:cNvGraphicFramePr>
            <a:graphicFrameLocks noGrp="1"/>
          </p:cNvGraphicFramePr>
          <p:nvPr/>
        </p:nvGraphicFramePr>
        <p:xfrm>
          <a:off x="2847244" y="425388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A48DF77-B2CC-4B9F-8B23-DDC5BA3BC8BC}"/>
              </a:ext>
            </a:extLst>
          </p:cNvPr>
          <p:cNvGraphicFramePr>
            <a:graphicFrameLocks noGrp="1"/>
          </p:cNvGraphicFramePr>
          <p:nvPr/>
        </p:nvGraphicFramePr>
        <p:xfrm>
          <a:off x="3766132" y="4245763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1CC0815-D53C-4D57-8DAD-4BD495DBAB68}"/>
              </a:ext>
            </a:extLst>
          </p:cNvPr>
          <p:cNvSpPr txBox="1"/>
          <p:nvPr/>
        </p:nvSpPr>
        <p:spPr>
          <a:xfrm>
            <a:off x="4123881" y="463656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937225-89D5-4403-B563-7DA582F57978}"/>
              </a:ext>
            </a:extLst>
          </p:cNvPr>
          <p:cNvCxnSpPr>
            <a:cxnSpLocks/>
          </p:cNvCxnSpPr>
          <p:nvPr/>
        </p:nvCxnSpPr>
        <p:spPr>
          <a:xfrm>
            <a:off x="3444598" y="4473931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A882EF7-FC7E-4E77-9367-A83EAA8F80A7}"/>
              </a:ext>
            </a:extLst>
          </p:cNvPr>
          <p:cNvSpPr txBox="1"/>
          <p:nvPr/>
        </p:nvSpPr>
        <p:spPr>
          <a:xfrm>
            <a:off x="5541194" y="463437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E7DFB1-0634-4142-9BF4-526B31DE8EB3}"/>
              </a:ext>
            </a:extLst>
          </p:cNvPr>
          <p:cNvCxnSpPr/>
          <p:nvPr/>
        </p:nvCxnSpPr>
        <p:spPr>
          <a:xfrm flipV="1">
            <a:off x="4986280" y="4439304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FAC62DA-C455-47FB-B3A9-1629A45AA98F}"/>
              </a:ext>
            </a:extLst>
          </p:cNvPr>
          <p:cNvGraphicFramePr>
            <a:graphicFrameLocks noGrp="1"/>
          </p:cNvGraphicFramePr>
          <p:nvPr/>
        </p:nvGraphicFramePr>
        <p:xfrm>
          <a:off x="6912978" y="4247379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FE090BB-8372-44BD-BDD8-C087D078F0AE}"/>
              </a:ext>
            </a:extLst>
          </p:cNvPr>
          <p:cNvSpPr txBox="1"/>
          <p:nvPr/>
        </p:nvSpPr>
        <p:spPr>
          <a:xfrm>
            <a:off x="7033514" y="464481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91F0D2-6514-41D9-AB3A-C694E4EE697A}"/>
              </a:ext>
            </a:extLst>
          </p:cNvPr>
          <p:cNvCxnSpPr>
            <a:cxnSpLocks/>
          </p:cNvCxnSpPr>
          <p:nvPr/>
        </p:nvCxnSpPr>
        <p:spPr>
          <a:xfrm flipV="1">
            <a:off x="6506889" y="4421249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4">
            <a:extLst>
              <a:ext uri="{FF2B5EF4-FFF2-40B4-BE49-F238E27FC236}">
                <a16:creationId xmlns:a16="http://schemas.microsoft.com/office/drawing/2014/main" id="{871ECA19-3E88-4F96-886E-7706724ADE2F}"/>
              </a:ext>
            </a:extLst>
          </p:cNvPr>
          <p:cNvSpPr/>
          <p:nvPr/>
        </p:nvSpPr>
        <p:spPr>
          <a:xfrm rot="10800000">
            <a:off x="6348983" y="4634374"/>
            <a:ext cx="754323" cy="2207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E856CAD1-3A61-4905-BD89-39261033A766}"/>
              </a:ext>
            </a:extLst>
          </p:cNvPr>
          <p:cNvGraphicFramePr>
            <a:graphicFrameLocks noGrp="1"/>
          </p:cNvGraphicFramePr>
          <p:nvPr/>
        </p:nvGraphicFramePr>
        <p:xfrm>
          <a:off x="5287021" y="4273218"/>
          <a:ext cx="1219868" cy="36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84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89B55DE9-EE0B-4433-BEA8-68C76708B257}"/>
              </a:ext>
            </a:extLst>
          </p:cNvPr>
          <p:cNvSpPr txBox="1"/>
          <p:nvPr/>
        </p:nvSpPr>
        <p:spPr>
          <a:xfrm>
            <a:off x="5235229" y="4998426"/>
            <a:ext cx="7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4" name="Up Arrow 50">
            <a:extLst>
              <a:ext uri="{FF2B5EF4-FFF2-40B4-BE49-F238E27FC236}">
                <a16:creationId xmlns:a16="http://schemas.microsoft.com/office/drawing/2014/main" id="{2A601FC7-B915-4C97-B0B6-0A422B249A02}"/>
              </a:ext>
            </a:extLst>
          </p:cNvPr>
          <p:cNvSpPr/>
          <p:nvPr/>
        </p:nvSpPr>
        <p:spPr>
          <a:xfrm>
            <a:off x="5455396" y="4675736"/>
            <a:ext cx="48844" cy="4529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4F6562-B26B-4203-A690-17DBF38C0061}"/>
              </a:ext>
            </a:extLst>
          </p:cNvPr>
          <p:cNvSpPr txBox="1"/>
          <p:nvPr/>
        </p:nvSpPr>
        <p:spPr>
          <a:xfrm>
            <a:off x="5764971" y="4236583"/>
            <a:ext cx="79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6D2672-D243-4903-8422-030C1CC05D97}"/>
              </a:ext>
            </a:extLst>
          </p:cNvPr>
          <p:cNvSpPr txBox="1"/>
          <p:nvPr/>
        </p:nvSpPr>
        <p:spPr>
          <a:xfrm>
            <a:off x="4464650" y="227438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A48D49-2692-4792-B565-52BAAD98D3A9}"/>
              </a:ext>
            </a:extLst>
          </p:cNvPr>
          <p:cNvSpPr txBox="1"/>
          <p:nvPr/>
        </p:nvSpPr>
        <p:spPr>
          <a:xfrm>
            <a:off x="7399394" y="425719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40E4BA4-B215-4FA3-8057-F84C952956A6}"/>
              </a:ext>
            </a:extLst>
          </p:cNvPr>
          <p:cNvGrpSpPr/>
          <p:nvPr/>
        </p:nvGrpSpPr>
        <p:grpSpPr>
          <a:xfrm>
            <a:off x="2958001" y="1906902"/>
            <a:ext cx="2871331" cy="548024"/>
            <a:chOff x="10659359" y="699796"/>
            <a:chExt cx="713463" cy="69723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709913-4AB7-40BD-A3FD-66DFFE2EE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0428" y="1312975"/>
              <a:ext cx="132394" cy="8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5985316-E5D8-4C22-93E2-26598A710684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1676DB-1A97-42DA-B0BE-9C9A19F1A126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E75AB7D-898B-4032-BB6D-A5F8D77B0B67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31FDFF-86BD-49FF-99E4-4FC87B473D69}"/>
              </a:ext>
            </a:extLst>
          </p:cNvPr>
          <p:cNvGrpSpPr/>
          <p:nvPr/>
        </p:nvGrpSpPr>
        <p:grpSpPr>
          <a:xfrm>
            <a:off x="4789776" y="3784195"/>
            <a:ext cx="3910888" cy="580369"/>
            <a:chOff x="10659359" y="699796"/>
            <a:chExt cx="713463" cy="64014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BFA77F-F98E-4E16-B4CF-CD9FF08AB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3945" y="1323685"/>
              <a:ext cx="94170" cy="162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4D6D1F8-A732-4D36-9DE5-D52D89E17CC0}"/>
                </a:ext>
              </a:extLst>
            </p:cNvPr>
            <p:cNvCxnSpPr/>
            <p:nvPr/>
          </p:nvCxnSpPr>
          <p:spPr>
            <a:xfrm flipV="1">
              <a:off x="11372822" y="710088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96EDD0-59DB-4FDF-B4AB-206BBE5B338C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E6C90A8-89AA-45C5-A63E-2CAC2E870561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3BB345-F40B-4667-95B8-CE66CFCB0E60}"/>
              </a:ext>
            </a:extLst>
          </p:cNvPr>
          <p:cNvSpPr txBox="1"/>
          <p:nvPr/>
        </p:nvSpPr>
        <p:spPr>
          <a:xfrm>
            <a:off x="6967238" y="3822313"/>
            <a:ext cx="1111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6A0384D-8D01-4AA2-B708-F75959CC2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75799"/>
              </p:ext>
            </p:extLst>
          </p:nvPr>
        </p:nvGraphicFramePr>
        <p:xfrm>
          <a:off x="6567964" y="2205978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3DEBD2C2-8DFE-4309-AA14-DE33EAB295C9}"/>
              </a:ext>
            </a:extLst>
          </p:cNvPr>
          <p:cNvSpPr txBox="1"/>
          <p:nvPr/>
        </p:nvSpPr>
        <p:spPr>
          <a:xfrm>
            <a:off x="6688500" y="260340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7CAFDB-B979-4BB8-9BE9-1C7166533A1A}"/>
              </a:ext>
            </a:extLst>
          </p:cNvPr>
          <p:cNvSpPr txBox="1"/>
          <p:nvPr/>
        </p:nvSpPr>
        <p:spPr>
          <a:xfrm>
            <a:off x="6622224" y="1780912"/>
            <a:ext cx="1111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0.00163 L -0.00937 0.00163 L 0.10143 -4.81481E-6 C 0.10287 -4.81481E-6 0.10417 -0.00092 0.1056 -0.00138 C 0.10729 -0.00208 0.10899 -0.00231 0.11055 -0.003 C 0.11315 -0.00393 0.11406 -0.00439 0.11641 -0.00578 C 0.11914 -0.00532 0.12201 -0.00509 0.12474 -0.00439 C 0.13633 -0.00138 0.1207 -0.00486 0.1306 -4.81481E-6 C 0.13164 0.00047 0.13281 -4.81481E-6 0.13399 -4.81481E-6 L 0.13399 -4.81481E-6 " pathEditMode="relative" ptsTypes="AAAAAAAA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/>
      <p:bldP spid="39" grpId="0"/>
      <p:bldP spid="43" grpId="0" animBg="1"/>
      <p:bldP spid="48" grpId="0"/>
      <p:bldP spid="51" grpId="0"/>
      <p:bldP spid="53" grpId="0"/>
      <p:bldP spid="56" grpId="0"/>
      <p:bldP spid="59" grpId="0" animBg="1"/>
      <p:bldP spid="63" grpId="0"/>
      <p:bldP spid="64" grpId="0" animBg="1"/>
      <p:bldP spid="47" grpId="0"/>
      <p:bldP spid="65" grpId="0"/>
      <p:bldP spid="68" grpId="0"/>
      <p:bldP spid="7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0C94-5CE3-44D0-8C86-0003C4BF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 II: Arrays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85D0-B7DD-4122-88F4-54A65BB8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ts val="13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				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1-D arrays, multi-dimensional  arrays,  operating  on  arrays,  Dynamic memory allocation, Storage – Column  major  order and Row  major  order, Address calculation of 1-D, 2-D, different form of matrix, Sparse Matrix.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spc="5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Linked lists – singly, doubly and circularly linked lists, operations on linked lists.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0D540-795A-405A-A112-3E8B44E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EAAE5-6F60-4E5F-AC21-685354A5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31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9064-73B0-4FAC-B202-01B5D16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136525"/>
            <a:ext cx="10515600" cy="493291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(Logic) in CSLL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02C4-9053-44CD-ACDC-FE27B803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0"/>
            <a:ext cx="10515600" cy="5731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(ele, head) // ele is the element to be added, head is the SLL header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//new node creation                                            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*new_node, *t;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= (struct Node *) malloc(sizeof(struct Node));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then, print (“NO memory”) exit(0);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//new node assignment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 = x;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new_nodenext=NULL;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empty then make new_node as first node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head==NULL)	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not empty, then reach the last node and then add the address of new_node in last node 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	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t=head;</a:t>
            </a:r>
          </a:p>
          <a:p>
            <a:pPr marL="457200" lvl="1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//move to the end of 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!=head)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tnext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457200" lvl="1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//adding node at the end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head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41E05-BAB3-44BD-A44A-DDFD8DA0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370071"/>
            <a:ext cx="2564363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7898-EB03-47FC-B2D8-4F5231C8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FAED-BB37-46DC-A0C9-0A63E350C61B}"/>
              </a:ext>
            </a:extLst>
          </p:cNvPr>
          <p:cNvSpPr txBox="1"/>
          <p:nvPr/>
        </p:nvSpPr>
        <p:spPr>
          <a:xfrm>
            <a:off x="6845556" y="236049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33F90-2F51-44AD-A90B-AE4F89A2C953}"/>
              </a:ext>
            </a:extLst>
          </p:cNvPr>
          <p:cNvSpPr txBox="1"/>
          <p:nvPr/>
        </p:nvSpPr>
        <p:spPr>
          <a:xfrm>
            <a:off x="6845558" y="98065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52CA-F4AD-4064-9A99-94A2DC511850}"/>
              </a:ext>
            </a:extLst>
          </p:cNvPr>
          <p:cNvSpPr txBox="1"/>
          <p:nvPr/>
        </p:nvSpPr>
        <p:spPr>
          <a:xfrm>
            <a:off x="6845558" y="315966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1BD7C-EC44-4F24-A3C8-BBA7643C352B}"/>
              </a:ext>
            </a:extLst>
          </p:cNvPr>
          <p:cNvSpPr txBox="1"/>
          <p:nvPr/>
        </p:nvSpPr>
        <p:spPr>
          <a:xfrm>
            <a:off x="6845556" y="4758009"/>
            <a:ext cx="45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Ɵ(n)    // n is the number of nodes in the list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EED266-9C2E-4DA0-ACE9-FC379443004D}"/>
              </a:ext>
            </a:extLst>
          </p:cNvPr>
          <p:cNvSpPr txBox="1"/>
          <p:nvPr/>
        </p:nvSpPr>
        <p:spPr>
          <a:xfrm>
            <a:off x="6696269" y="5478182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</p:spTree>
    <p:extLst>
      <p:ext uri="{BB962C8B-B14F-4D97-AF65-F5344CB8AC3E}">
        <p14:creationId xmlns:p14="http://schemas.microsoft.com/office/powerpoint/2010/main" val="1763002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649" y="119270"/>
            <a:ext cx="653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at the beginning of the list in CSLL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995717"/>
            <a:ext cx="593465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given value and 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/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</a:t>
            </a:r>
            <a:r>
              <a:rPr 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new_node;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 node pointers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temp, temp1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head=new_node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Keep moving the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</a:t>
            </a:r>
            <a:b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last node in the list (until 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 temp1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head.</a:t>
            </a: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5531" y="27277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09" y="65834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9018" y="-55199"/>
            <a:ext cx="12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11" name="Right Arrow 10"/>
          <p:cNvSpPr/>
          <p:nvPr/>
        </p:nvSpPr>
        <p:spPr>
          <a:xfrm rot="19970993">
            <a:off x="6134542" y="915939"/>
            <a:ext cx="868019" cy="28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35588" y="102767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89967" y="139700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20574568">
            <a:off x="6300145" y="1434346"/>
            <a:ext cx="868019" cy="33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83213" y="2329513"/>
            <a:ext cx="1669904" cy="3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5588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489967" y="227293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515133" y="225173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692810" y="1939755"/>
            <a:ext cx="13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013528" y="247183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 rot="10800000">
            <a:off x="7958073" y="2633513"/>
            <a:ext cx="815670" cy="197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73128" y="263527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73128" y="2919323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366072" y="3786111"/>
            <a:ext cx="1270440" cy="38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7533" y="330372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1912" y="367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55661"/>
              </p:ext>
            </p:extLst>
          </p:nvPr>
        </p:nvGraphicFramePr>
        <p:xfrm>
          <a:off x="7197078" y="3651852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55073" y="40353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886730" y="3664552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144725" y="40480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621809" y="386913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547689" y="4818227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725367" y="52037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5611" y="4545456"/>
            <a:ext cx="14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43" name="Freeform 42"/>
          <p:cNvSpPr/>
          <p:nvPr/>
        </p:nvSpPr>
        <p:spPr>
          <a:xfrm>
            <a:off x="6865834" y="3995006"/>
            <a:ext cx="1556460" cy="1039039"/>
          </a:xfrm>
          <a:custGeom>
            <a:avLst/>
            <a:gdLst>
              <a:gd name="connsiteX0" fmla="*/ 1098723 w 1556460"/>
              <a:gd name="connsiteY0" fmla="*/ 987811 h 1039039"/>
              <a:gd name="connsiteX1" fmla="*/ 1443279 w 1556460"/>
              <a:gd name="connsiteY1" fmla="*/ 1001064 h 1039039"/>
              <a:gd name="connsiteX2" fmla="*/ 1443279 w 1556460"/>
              <a:gd name="connsiteY2" fmla="*/ 563742 h 1039039"/>
              <a:gd name="connsiteX3" fmla="*/ 104809 w 1556460"/>
              <a:gd name="connsiteY3" fmla="*/ 232437 h 1039039"/>
              <a:gd name="connsiteX4" fmla="*/ 118062 w 1556460"/>
              <a:gd name="connsiteY4" fmla="*/ 20403 h 1039039"/>
              <a:gd name="connsiteX5" fmla="*/ 369853 w 1556460"/>
              <a:gd name="connsiteY5" fmla="*/ 20403 h 10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460" h="1039039">
                <a:moveTo>
                  <a:pt x="1098723" y="987811"/>
                </a:moveTo>
                <a:cubicBezTo>
                  <a:pt x="1242288" y="1029776"/>
                  <a:pt x="1385853" y="1071742"/>
                  <a:pt x="1443279" y="1001064"/>
                </a:cubicBezTo>
                <a:cubicBezTo>
                  <a:pt x="1500705" y="930386"/>
                  <a:pt x="1666357" y="691846"/>
                  <a:pt x="1443279" y="563742"/>
                </a:cubicBezTo>
                <a:cubicBezTo>
                  <a:pt x="1220201" y="435637"/>
                  <a:pt x="325678" y="322993"/>
                  <a:pt x="104809" y="232437"/>
                </a:cubicBezTo>
                <a:cubicBezTo>
                  <a:pt x="-116061" y="141880"/>
                  <a:pt x="73888" y="55742"/>
                  <a:pt x="118062" y="20403"/>
                </a:cubicBezTo>
                <a:cubicBezTo>
                  <a:pt x="162236" y="-14936"/>
                  <a:pt x="266044" y="2733"/>
                  <a:pt x="369853" y="20403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5868400" y="3896140"/>
            <a:ext cx="983667" cy="1213190"/>
          </a:xfrm>
          <a:custGeom>
            <a:avLst/>
            <a:gdLst>
              <a:gd name="connsiteX0" fmla="*/ 890209 w 1007082"/>
              <a:gd name="connsiteY0" fmla="*/ 0 h 1251249"/>
              <a:gd name="connsiteX1" fmla="*/ 956470 w 1007082"/>
              <a:gd name="connsiteY1" fmla="*/ 26504 h 1251249"/>
              <a:gd name="connsiteX2" fmla="*/ 956470 w 1007082"/>
              <a:gd name="connsiteY2" fmla="*/ 26504 h 1251249"/>
              <a:gd name="connsiteX3" fmla="*/ 929965 w 1007082"/>
              <a:gd name="connsiteY3" fmla="*/ 238539 h 1251249"/>
              <a:gd name="connsiteX4" fmla="*/ 2313 w 1007082"/>
              <a:gd name="connsiteY4" fmla="*/ 1139687 h 1251249"/>
              <a:gd name="connsiteX5" fmla="*/ 717930 w 1007082"/>
              <a:gd name="connsiteY5" fmla="*/ 1205948 h 12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82" h="1251249">
                <a:moveTo>
                  <a:pt x="890209" y="0"/>
                </a:moveTo>
                <a:lnTo>
                  <a:pt x="956470" y="26504"/>
                </a:lnTo>
                <a:lnTo>
                  <a:pt x="956470" y="26504"/>
                </a:lnTo>
                <a:cubicBezTo>
                  <a:pt x="952052" y="61843"/>
                  <a:pt x="1088991" y="53009"/>
                  <a:pt x="929965" y="238539"/>
                </a:cubicBezTo>
                <a:cubicBezTo>
                  <a:pt x="770939" y="424070"/>
                  <a:pt x="37652" y="978452"/>
                  <a:pt x="2313" y="1139687"/>
                </a:cubicBezTo>
                <a:cubicBezTo>
                  <a:pt x="-33026" y="1300922"/>
                  <a:pt x="342452" y="1253435"/>
                  <a:pt x="717930" y="1205948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49920" y="5531739"/>
            <a:ext cx="1111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38416" y="4137482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49" name="Cloud Callout 48"/>
          <p:cNvSpPr/>
          <p:nvPr/>
        </p:nvSpPr>
        <p:spPr>
          <a:xfrm rot="3836735">
            <a:off x="8779440" y="4466924"/>
            <a:ext cx="665526" cy="684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65689" y="5190688"/>
            <a:ext cx="2404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new_node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next=head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800019" y="5165680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head=new_node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CC8E-2F7B-4D7A-A74A-AAEE0687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6697" y="6440665"/>
            <a:ext cx="4114800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8BAE-A975-4C2F-96F3-9DFE95D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942" y="6401081"/>
            <a:ext cx="2743200" cy="365125"/>
          </a:xfrm>
        </p:spPr>
        <p:txBody>
          <a:bodyPr/>
          <a:lstStyle/>
          <a:p>
            <a:fld id="{11B1A458-33C9-4BF4-B91A-A10851AC5830}" type="slidenum">
              <a:rPr lang="en-IN" smtClean="0"/>
              <a:t>41</a:t>
            </a:fld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C588D0-0844-451C-913A-5F754DB6A447}"/>
              </a:ext>
            </a:extLst>
          </p:cNvPr>
          <p:cNvSpPr txBox="1"/>
          <p:nvPr/>
        </p:nvSpPr>
        <p:spPr>
          <a:xfrm>
            <a:off x="9588798" y="277726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146FFC-A410-4843-8824-B8633CD08AD4}"/>
              </a:ext>
            </a:extLst>
          </p:cNvPr>
          <p:cNvGrpSpPr/>
          <p:nvPr/>
        </p:nvGrpSpPr>
        <p:grpSpPr>
          <a:xfrm>
            <a:off x="9831106" y="1765689"/>
            <a:ext cx="713463" cy="622171"/>
            <a:chOff x="10659359" y="699796"/>
            <a:chExt cx="713463" cy="62217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ED15DE-2D2F-43C4-B5DA-C1B24394DA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7571" y="1300471"/>
              <a:ext cx="535251" cy="12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33E275-5713-4E49-B986-5615EDA7C430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D08D840-5BE0-490A-AF78-E9AD0BF31EC5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5BD0FE-27C3-484C-978B-8EC9429192CE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E27090-717E-494A-81A9-59DCE5E19E07}"/>
              </a:ext>
            </a:extLst>
          </p:cNvPr>
          <p:cNvGrpSpPr/>
          <p:nvPr/>
        </p:nvGrpSpPr>
        <p:grpSpPr>
          <a:xfrm>
            <a:off x="7397446" y="5275421"/>
            <a:ext cx="951363" cy="668353"/>
            <a:chOff x="10633176" y="5768370"/>
            <a:chExt cx="951363" cy="668353"/>
          </a:xfrm>
        </p:grpSpPr>
        <p:sp>
          <p:nvSpPr>
            <p:cNvPr id="78" name="Up Arrow 35">
              <a:extLst>
                <a:ext uri="{FF2B5EF4-FFF2-40B4-BE49-F238E27FC236}">
                  <a16:creationId xmlns:a16="http://schemas.microsoft.com/office/drawing/2014/main" id="{8177197F-4665-44A9-A1BE-5F0920C446F5}"/>
                </a:ext>
              </a:extLst>
            </p:cNvPr>
            <p:cNvSpPr/>
            <p:nvPr/>
          </p:nvSpPr>
          <p:spPr>
            <a:xfrm>
              <a:off x="10918552" y="5768370"/>
              <a:ext cx="190306" cy="38651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F2F7C3-1123-458F-BA31-445B8EA9AE6F}"/>
                </a:ext>
              </a:extLst>
            </p:cNvPr>
            <p:cNvSpPr txBox="1"/>
            <p:nvPr/>
          </p:nvSpPr>
          <p:spPr>
            <a:xfrm>
              <a:off x="10633176" y="6067391"/>
              <a:ext cx="951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2CC12C9-CD99-491C-92F9-3812675E1888}"/>
              </a:ext>
            </a:extLst>
          </p:cNvPr>
          <p:cNvSpPr txBox="1"/>
          <p:nvPr/>
        </p:nvSpPr>
        <p:spPr>
          <a:xfrm>
            <a:off x="10144472" y="439503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CA91EF-EDE2-409D-BFC6-E21077E87A79}"/>
              </a:ext>
            </a:extLst>
          </p:cNvPr>
          <p:cNvGrpSpPr/>
          <p:nvPr/>
        </p:nvGrpSpPr>
        <p:grpSpPr>
          <a:xfrm>
            <a:off x="7489967" y="4043892"/>
            <a:ext cx="2833365" cy="1642778"/>
            <a:chOff x="7489967" y="4043892"/>
            <a:chExt cx="2833365" cy="164277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99CF3E-E040-46C9-97B7-61821E310493}"/>
                </a:ext>
              </a:extLst>
            </p:cNvPr>
            <p:cNvCxnSpPr/>
            <p:nvPr/>
          </p:nvCxnSpPr>
          <p:spPr>
            <a:xfrm>
              <a:off x="10323332" y="4043892"/>
              <a:ext cx="0" cy="1642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9CBE48-FC3C-47FD-90B4-6A9A91EA9F66}"/>
                </a:ext>
              </a:extLst>
            </p:cNvPr>
            <p:cNvCxnSpPr/>
            <p:nvPr/>
          </p:nvCxnSpPr>
          <p:spPr>
            <a:xfrm flipH="1">
              <a:off x="7489967" y="5661937"/>
              <a:ext cx="2833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2DBA7CC-83B5-4C77-9875-53D1B13A68F6}"/>
                </a:ext>
              </a:extLst>
            </p:cNvPr>
            <p:cNvCxnSpPr/>
            <p:nvPr/>
          </p:nvCxnSpPr>
          <p:spPr>
            <a:xfrm flipV="1">
              <a:off x="7489967" y="5203796"/>
              <a:ext cx="0" cy="48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9C5FAF7-0ED3-44AD-9090-ABE32EB3F937}"/>
              </a:ext>
            </a:extLst>
          </p:cNvPr>
          <p:cNvSpPr txBox="1"/>
          <p:nvPr/>
        </p:nvSpPr>
        <p:spPr>
          <a:xfrm>
            <a:off x="710279" y="56148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B2892-E203-4A90-926B-12CE25177628}"/>
              </a:ext>
            </a:extLst>
          </p:cNvPr>
          <p:cNvSpPr txBox="1"/>
          <p:nvPr/>
        </p:nvSpPr>
        <p:spPr>
          <a:xfrm>
            <a:off x="7374625" y="225914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81F04-7555-4643-9B0B-1B0B56165353}"/>
              </a:ext>
            </a:extLst>
          </p:cNvPr>
          <p:cNvSpPr txBox="1"/>
          <p:nvPr/>
        </p:nvSpPr>
        <p:spPr>
          <a:xfrm>
            <a:off x="9148804" y="225937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70B2AB-27F1-4573-8792-560E2F722767}"/>
              </a:ext>
            </a:extLst>
          </p:cNvPr>
          <p:cNvCxnSpPr/>
          <p:nvPr/>
        </p:nvCxnSpPr>
        <p:spPr>
          <a:xfrm flipV="1">
            <a:off x="6788951" y="3816403"/>
            <a:ext cx="3685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E78F33-AB82-4166-AF9C-4540F134314A}"/>
              </a:ext>
            </a:extLst>
          </p:cNvPr>
          <p:cNvSpPr txBox="1"/>
          <p:nvPr/>
        </p:nvSpPr>
        <p:spPr>
          <a:xfrm>
            <a:off x="6103766" y="3647126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16F367-1CD6-4C00-BDB0-040500636F77}"/>
              </a:ext>
            </a:extLst>
          </p:cNvPr>
          <p:cNvSpPr txBox="1"/>
          <p:nvPr/>
        </p:nvSpPr>
        <p:spPr>
          <a:xfrm>
            <a:off x="7776330" y="3618310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5804C1-0CED-4BA4-8FA9-F2D4EB26811E}"/>
              </a:ext>
            </a:extLst>
          </p:cNvPr>
          <p:cNvGrpSpPr/>
          <p:nvPr/>
        </p:nvGrpSpPr>
        <p:grpSpPr>
          <a:xfrm>
            <a:off x="8384750" y="3130468"/>
            <a:ext cx="2719644" cy="622171"/>
            <a:chOff x="10659359" y="699796"/>
            <a:chExt cx="713721" cy="62217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E45AC1-4791-4CAD-9B6E-9C080530140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5478" y="1300471"/>
              <a:ext cx="187602" cy="12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560632C-527F-4450-ABE3-284A574B5375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FA5E14-550C-4C2F-B199-AABDCDD73ACF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F07B20-B3D5-43EE-859C-79728353C9C1}"/>
                </a:ext>
              </a:extLst>
            </p:cNvPr>
            <p:cNvCxnSpPr/>
            <p:nvPr/>
          </p:nvCxnSpPr>
          <p:spPr>
            <a:xfrm>
              <a:off x="10659359" y="699796"/>
              <a:ext cx="0" cy="45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CB2E46-6161-4F38-BF4E-508C9A1718B1}"/>
              </a:ext>
            </a:extLst>
          </p:cNvPr>
          <p:cNvSpPr txBox="1"/>
          <p:nvPr/>
        </p:nvSpPr>
        <p:spPr>
          <a:xfrm>
            <a:off x="7335938" y="4797027"/>
            <a:ext cx="84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CF2541-C51E-4ED0-ADBD-4AC28330EE82}"/>
              </a:ext>
            </a:extLst>
          </p:cNvPr>
          <p:cNvSpPr txBox="1"/>
          <p:nvPr/>
        </p:nvSpPr>
        <p:spPr>
          <a:xfrm>
            <a:off x="9588798" y="365185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87E039-7E41-468B-BCA0-944817B52CC3}"/>
              </a:ext>
            </a:extLst>
          </p:cNvPr>
          <p:cNvSpPr txBox="1"/>
          <p:nvPr/>
        </p:nvSpPr>
        <p:spPr>
          <a:xfrm>
            <a:off x="8539382" y="6021585"/>
            <a:ext cx="2833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8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head.</a:t>
            </a: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595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06 -0.0162 L -0.01706 -0.0162 C -0.01966 -0.01829 -0.02227 -0.01991 -0.02461 -0.02222 C -0.02643 -0.02384 -0.02787 -0.02639 -0.02956 -0.02824 C -0.0306 -0.02917 -0.03464 -0.03079 -0.03542 -0.03125 C -0.04258 -0.03958 -0.03359 -0.0294 -0.0405 -0.03565 C -0.04141 -0.03634 -0.04206 -0.03796 -0.04297 -0.03866 C -0.04518 -0.04028 -0.05143 -0.0412 -0.053 -0.04143 C -0.05378 -0.0419 -0.05456 -0.04259 -0.05547 -0.04305 C -0.05664 -0.04375 -0.0599 -0.04467 -0.06133 -0.04606 C -0.06224 -0.04676 -0.06289 -0.04815 -0.0638 -0.04884 C -0.0707 -0.05509 -0.06094 -0.04421 -0.06966 -0.05347 C -0.07135 -0.05532 -0.07318 -0.05671 -0.07461 -0.05926 C -0.07787 -0.06504 -0.07617 -0.0625 -0.07956 -0.06667 C -0.08412 -0.07847 -0.07826 -0.06435 -0.08372 -0.07407 C -0.08451 -0.07546 -0.08464 -0.07778 -0.08542 -0.07847 C -0.08672 -0.07986 -0.08828 -0.0794 -0.08958 -0.08009 C -0.0905 -0.08032 -0.09128 -0.08102 -0.09206 -0.08148 C -0.0987 -0.08472 -0.09779 -0.08426 -0.10378 -0.08588 C -0.11211 -0.0919 -0.10417 -0.08657 -0.11133 -0.09051 C -0.11719 -0.09352 -0.11445 -0.09329 -0.11706 -0.09329 L -0.11706 -0.09329 " pathEditMode="relative" ptsTypes="AAAAAAAAAAAAAAAAAAAAAA">
                                      <p:cBhvr>
                                        <p:cTn id="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1 -0.01181 L -0.00821 -0.01181 C -0.01081 -0.01343 -0.01328 -0.01458 -0.01576 -0.01644 C -0.01667 -0.01713 -0.01771 -0.01782 -0.01823 -0.01944 C -0.02149 -0.02824 -0.01628 -0.02361 -0.02162 -0.02685 C -0.02969 -0.04861 -0.02149 -0.02569 -0.02657 -0.04167 C -0.02826 -0.04676 -0.02839 -0.04491 -0.02904 -0.05046 C -0.02943 -0.05347 -0.02956 -0.05648 -0.02995 -0.05949 C -0.03034 -0.0625 -0.03112 -0.06528 -0.03164 -0.06829 C -0.0319 -0.07037 -0.03151 -0.07315 -0.03243 -0.07431 C -0.0336 -0.07569 -0.03516 -0.07431 -0.03659 -0.07431 L -0.03985 -0.07431 " pathEditMode="relative" ptsTypes="AAAAAAAAAAAA">
                                      <p:cBhvr>
                                        <p:cTn id="8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0.00116 L -0.00963 0.00116 C -0.0099 0.00278 -0.01159 0.01852 -0.01276 0.02153 C -0.01654 0.03148 -0.01198 0.01898 -0.01588 0.03102 C -0.01628 0.03241 -0.01693 0.03357 -0.01732 0.03496 C -0.01849 0.03843 -0.01888 0.04167 -0.02044 0.04468 C -0.02187 0.04746 -0.02292 0.05162 -0.025 0.05278 L -0.02734 0.05417 C -0.02838 0.05556 -0.02943 0.05672 -0.03034 0.0581 C -0.03125 0.05949 -0.03177 0.06111 -0.03268 0.06227 C -0.03333 0.06297 -0.03424 0.0632 -0.03503 0.06366 C -0.04062 0.07037 -0.03398 0.06135 -0.0388 0.07176 C -0.03945 0.07315 -0.04036 0.07361 -0.04115 0.07454 C -0.04167 0.07593 -0.04193 0.07755 -0.04258 0.07871 C -0.04323 0.07986 -0.0444 0.0801 -0.04492 0.08125 C -0.04713 0.08611 -0.04323 0.08935 -0.04948 0.09213 C -0.05169 0.09329 -0.05534 0.09468 -0.05716 0.0963 C -0.0582 0.09722 -0.05911 0.09838 -0.06029 0.09908 C -0.06172 0.09977 -0.06328 0.09977 -0.06484 0.10047 C -0.06862 0.10185 -0.06588 0.10162 -0.06784 0.10162 L -0.06784 0.10162 " pathEditMode="relative" ptsTypes="AAAAAAAAAAAAAAAAAAAAA">
                                      <p:cBhvr>
                                        <p:cTn id="1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-0.00787 L -0.01094 -0.00787 C -0.01354 -0.00995 -0.01628 -0.01111 -0.01849 -0.01389 C -0.01953 -0.01528 -0.0194 -0.01805 -0.02018 -0.0199 C -0.02083 -0.02153 -0.02188 -0.02268 -0.02266 -0.0243 C -0.02318 -0.02731 -0.02331 -0.03055 -0.02435 -0.0331 C -0.02487 -0.03472 -0.02565 -0.03588 -0.02604 -0.0375 C -0.02669 -0.04051 -0.02682 -0.04375 -0.02761 -0.04653 C -0.02995 -0.05463 -0.02865 -0.05069 -0.03177 -0.05833 C -0.03373 -0.07176 -0.03281 -0.06643 -0.03438 -0.07453 C -0.0349 -0.08264 -0.03464 -0.09074 -0.03594 -0.09838 C -0.03659 -0.10139 -0.03724 -0.10416 -0.03763 -0.10717 C -0.03789 -0.10926 -0.03802 -0.11134 -0.03854 -0.11319 C -0.03893 -0.11481 -0.03971 -0.11597 -0.04011 -0.11759 C -0.04115 -0.12106 -0.04102 -0.12407 -0.0418 -0.12801 C -0.04232 -0.13009 -0.04297 -0.13171 -0.04349 -0.13379 C -0.04414 -0.1368 -0.04466 -0.13981 -0.04518 -0.14282 C -0.04544 -0.14421 -0.04557 -0.14583 -0.04596 -0.14722 C -0.04649 -0.14907 -0.04714 -0.15115 -0.04766 -0.15301 C -0.04831 -0.15555 -0.0487 -0.1581 -0.04935 -0.16041 C -0.04974 -0.16203 -0.05039 -0.16342 -0.05104 -0.16504 C -0.05313 -0.18379 -0.05026 -0.16342 -0.05352 -0.17685 C -0.05391 -0.1787 -0.05404 -0.18078 -0.0543 -0.18264 C -0.05482 -0.18565 -0.0556 -0.18865 -0.05599 -0.19166 C -0.05625 -0.19352 -0.05664 -0.1956 -0.05677 -0.19745 C -0.05716 -0.20046 -0.05729 -0.20347 -0.05768 -0.20648 C -0.05781 -0.20787 -0.0582 -0.20949 -0.05846 -0.21088 C -0.06029 -0.24236 -0.05938 -0.22083 -0.05938 -0.27592 L -0.05938 -0.27592 " pathEditMode="relative" ptsTypes="AAAAAAAAAAAAAAAAAAAAAAAAAAAAA">
                                      <p:cBhvr>
                                        <p:cTn id="19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-0.0206 L 0.01472 -0.0206 C 0.01485 -0.05509 0.01498 -0.08958 0.01537 -0.12407 C 0.0155 -0.12592 0.01589 -0.12777 0.01615 -0.12963 C 0.01849 -0.14328 0.01537 -0.12199 0.01771 -0.13912 C 0.01797 -0.14953 0.0181 -0.15995 0.01849 -0.17037 C 0.01862 -0.17176 0.01914 -0.17314 0.01927 -0.17453 C 0.02032 -0.1824 0.02006 -0.18194 0.02006 -0.18935 L 0.02006 -0.18935 L 0.02006 -0.18935 " pathEditMode="relative" ptsTypes="AAAAAAAAAA">
                                      <p:cBhvr>
                                        <p:cTn id="2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 -0.19884 L 0.0194 -0.19884 C 0.03282 -0.20717 0.02357 -0.20324 0.04688 -0.20023 C 0.05091 -0.19976 0.05508 -0.19953 0.05912 -0.19884 C 0.06328 -0.19814 0.06732 -0.19676 0.07136 -0.19606 C 0.09545 -0.19305 0.09558 -0.19351 0.11276 -0.19351 L 0.11276 -0.19351 L 0.11276 -0.19351 " pathEditMode="relative" ptsTypes="AAAAAAAA">
                                      <p:cBhvr>
                                        <p:cTn id="2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28 -0.01064 L 0.01628 -0.01064 C 0.01016 -0.00949 0.01003 -0.00833 0.00469 -0.01064 C 0.00313 -0.01134 0.0017 -0.0125 0.00013 -0.01342 L -0.00221 -0.01481 C -0.0039 -0.01782 -0.00677 -0.02361 -0.00911 -0.0243 L -0.01289 -0.02569 L -0.01901 -0.03379 C -0.02005 -0.03518 -0.02096 -0.0368 -0.022 -0.03796 C -0.02278 -0.03888 -0.02369 -0.03958 -0.02434 -0.04074 C -0.0263 -0.04375 -0.02799 -0.04699 -0.02968 -0.05023 C -0.03242 -0.05486 -0.03203 -0.05393 -0.03437 -0.05972 C -0.03541 -0.0625 -0.03737 -0.06782 -0.03737 -0.06782 C -0.03763 -0.06921 -0.03776 -0.07083 -0.03815 -0.07199 C -0.03854 -0.07314 -0.03932 -0.07361 -0.03971 -0.07476 C -0.04205 -0.08449 -0.03789 -0.07986 -0.04349 -0.08958 L -0.04726 -0.09652 L -0.04961 -0.10046 C -0.04987 -0.10185 -0.04987 -0.10347 -0.05039 -0.10463 C -0.05533 -0.11551 -0.05091 -0.10115 -0.05338 -0.10995 L -0.05338 -0.10995 " pathEditMode="relative" ptsTypes="AAAAAAAAAAAAAAAAAAAAA">
                                      <p:cBhvr>
                                        <p:cTn id="23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4" grpId="0" animBg="1"/>
      <p:bldP spid="15" grpId="0" animBg="1"/>
      <p:bldP spid="16" grpId="0"/>
      <p:bldP spid="19" grpId="0"/>
      <p:bldP spid="21" grpId="0" animBg="1"/>
      <p:bldP spid="23" grpId="0"/>
      <p:bldP spid="24" grpId="0"/>
      <p:bldP spid="24" grpId="1"/>
      <p:bldP spid="26" grpId="0" animBg="1"/>
      <p:bldP spid="27" grpId="0"/>
      <p:bldP spid="34" grpId="0"/>
      <p:bldP spid="38" grpId="0"/>
      <p:bldP spid="41" grpId="0"/>
      <p:bldP spid="42" grpId="0"/>
      <p:bldP spid="43" grpId="0" animBg="1"/>
      <p:bldP spid="44" grpId="0" animBg="1"/>
      <p:bldP spid="45" grpId="0"/>
      <p:bldP spid="45" grpId="1"/>
      <p:bldP spid="47" grpId="0"/>
      <p:bldP spid="47" grpId="1"/>
      <p:bldP spid="49" grpId="0" animBg="1"/>
      <p:bldP spid="76" grpId="0"/>
      <p:bldP spid="77" grpId="0"/>
      <p:bldP spid="61" grpId="0"/>
      <p:bldP spid="61" grpId="1"/>
      <p:bldP spid="80" grpId="0"/>
      <p:bldP spid="80" grpId="1"/>
      <p:bldP spid="2" grpId="0"/>
      <p:bldP spid="2" grpId="1"/>
      <p:bldP spid="22" grpId="0"/>
      <p:bldP spid="22" grpId="1"/>
      <p:bldP spid="25" grpId="0"/>
      <p:bldP spid="25" grpId="1"/>
      <p:bldP spid="31" grpId="0"/>
      <p:bldP spid="32" grpId="0"/>
      <p:bldP spid="32" grpId="1"/>
      <p:bldP spid="33" grpId="0"/>
      <p:bldP spid="33" grpId="1"/>
      <p:bldP spid="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241" y="119270"/>
            <a:ext cx="585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a given node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(After ele)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18" y="735555"/>
            <a:ext cx="485436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and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print 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“Insertion is not possible”, return;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(move to the desired node) define a node pointer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desired node in the list (until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and temp != 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6 -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If(temp != head)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→next=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if(temp == head)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message “element not found”.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5531" y="27277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09" y="65834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3453" y="0"/>
            <a:ext cx="12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35588" y="102767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89967" y="139700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17533" y="330372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1912" y="367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197078" y="3651852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6768515" y="3871959"/>
            <a:ext cx="40535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0099" y="3709208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55073" y="40353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886730" y="3664552"/>
          <a:ext cx="13589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144725" y="40480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621809" y="386913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H="1">
            <a:off x="9769114" y="3950405"/>
            <a:ext cx="613514" cy="957471"/>
          </a:xfrm>
          <a:custGeom>
            <a:avLst/>
            <a:gdLst>
              <a:gd name="connsiteX0" fmla="*/ 1098723 w 1556460"/>
              <a:gd name="connsiteY0" fmla="*/ 987811 h 1039039"/>
              <a:gd name="connsiteX1" fmla="*/ 1443279 w 1556460"/>
              <a:gd name="connsiteY1" fmla="*/ 1001064 h 1039039"/>
              <a:gd name="connsiteX2" fmla="*/ 1443279 w 1556460"/>
              <a:gd name="connsiteY2" fmla="*/ 563742 h 1039039"/>
              <a:gd name="connsiteX3" fmla="*/ 104809 w 1556460"/>
              <a:gd name="connsiteY3" fmla="*/ 232437 h 1039039"/>
              <a:gd name="connsiteX4" fmla="*/ 118062 w 1556460"/>
              <a:gd name="connsiteY4" fmla="*/ 20403 h 1039039"/>
              <a:gd name="connsiteX5" fmla="*/ 369853 w 1556460"/>
              <a:gd name="connsiteY5" fmla="*/ 20403 h 10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460" h="1039039">
                <a:moveTo>
                  <a:pt x="1098723" y="987811"/>
                </a:moveTo>
                <a:cubicBezTo>
                  <a:pt x="1242288" y="1029776"/>
                  <a:pt x="1385853" y="1071742"/>
                  <a:pt x="1443279" y="1001064"/>
                </a:cubicBezTo>
                <a:cubicBezTo>
                  <a:pt x="1500705" y="930386"/>
                  <a:pt x="1666357" y="691846"/>
                  <a:pt x="1443279" y="563742"/>
                </a:cubicBezTo>
                <a:cubicBezTo>
                  <a:pt x="1220201" y="435637"/>
                  <a:pt x="325678" y="322993"/>
                  <a:pt x="104809" y="232437"/>
                </a:cubicBezTo>
                <a:cubicBezTo>
                  <a:pt x="-116061" y="141880"/>
                  <a:pt x="73888" y="55742"/>
                  <a:pt x="118062" y="20403"/>
                </a:cubicBezTo>
                <a:cubicBezTo>
                  <a:pt x="162236" y="-14936"/>
                  <a:pt x="266044" y="2733"/>
                  <a:pt x="369853" y="20403"/>
                </a:cubicBezTo>
              </a:path>
            </a:pathLst>
          </a:custGeom>
          <a:noFill/>
          <a:ln w="38100"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 flipH="1">
            <a:off x="11371443" y="4068737"/>
            <a:ext cx="355986" cy="879242"/>
          </a:xfrm>
          <a:custGeom>
            <a:avLst/>
            <a:gdLst>
              <a:gd name="connsiteX0" fmla="*/ 890209 w 1007082"/>
              <a:gd name="connsiteY0" fmla="*/ 0 h 1251249"/>
              <a:gd name="connsiteX1" fmla="*/ 956470 w 1007082"/>
              <a:gd name="connsiteY1" fmla="*/ 26504 h 1251249"/>
              <a:gd name="connsiteX2" fmla="*/ 956470 w 1007082"/>
              <a:gd name="connsiteY2" fmla="*/ 26504 h 1251249"/>
              <a:gd name="connsiteX3" fmla="*/ 929965 w 1007082"/>
              <a:gd name="connsiteY3" fmla="*/ 238539 h 1251249"/>
              <a:gd name="connsiteX4" fmla="*/ 2313 w 1007082"/>
              <a:gd name="connsiteY4" fmla="*/ 1139687 h 1251249"/>
              <a:gd name="connsiteX5" fmla="*/ 717930 w 1007082"/>
              <a:gd name="connsiteY5" fmla="*/ 1205948 h 12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82" h="1251249">
                <a:moveTo>
                  <a:pt x="890209" y="0"/>
                </a:moveTo>
                <a:lnTo>
                  <a:pt x="956470" y="26504"/>
                </a:lnTo>
                <a:lnTo>
                  <a:pt x="956470" y="26504"/>
                </a:lnTo>
                <a:cubicBezTo>
                  <a:pt x="952052" y="61843"/>
                  <a:pt x="1088991" y="53009"/>
                  <a:pt x="929965" y="238539"/>
                </a:cubicBezTo>
                <a:cubicBezTo>
                  <a:pt x="770939" y="424070"/>
                  <a:pt x="37652" y="978452"/>
                  <a:pt x="2313" y="1139687"/>
                </a:cubicBezTo>
                <a:cubicBezTo>
                  <a:pt x="-33026" y="1300922"/>
                  <a:pt x="342452" y="1253435"/>
                  <a:pt x="717930" y="1205948"/>
                </a:cubicBezTo>
              </a:path>
            </a:pathLst>
          </a:cu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447480" y="4181030"/>
            <a:ext cx="85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0532860" y="3673052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789555" y="399806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x4000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DA1098-08E2-40C0-9011-807CC2684271}"/>
              </a:ext>
            </a:extLst>
          </p:cNvPr>
          <p:cNvGrpSpPr/>
          <p:nvPr/>
        </p:nvGrpSpPr>
        <p:grpSpPr>
          <a:xfrm>
            <a:off x="7099463" y="4217369"/>
            <a:ext cx="722877" cy="572382"/>
            <a:chOff x="7099463" y="4217369"/>
            <a:chExt cx="722877" cy="572382"/>
          </a:xfrm>
        </p:grpSpPr>
        <p:sp>
          <p:nvSpPr>
            <p:cNvPr id="2" name="Up Arrow 1"/>
            <p:cNvSpPr/>
            <p:nvPr/>
          </p:nvSpPr>
          <p:spPr>
            <a:xfrm>
              <a:off x="7198798" y="4217369"/>
              <a:ext cx="256275" cy="297156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099463" y="4420419"/>
              <a:ext cx="72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6" name="Curved Up Arrow 5"/>
          <p:cNvSpPr/>
          <p:nvPr/>
        </p:nvSpPr>
        <p:spPr>
          <a:xfrm>
            <a:off x="8486361" y="4056592"/>
            <a:ext cx="658364" cy="3385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9995546" y="472245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0173224" y="510802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98640" y="4416408"/>
            <a:ext cx="88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245705" y="542432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2D651-4587-477E-8961-080B3894A4D3}"/>
              </a:ext>
            </a:extLst>
          </p:cNvPr>
          <p:cNvSpPr txBox="1"/>
          <p:nvPr/>
        </p:nvSpPr>
        <p:spPr>
          <a:xfrm>
            <a:off x="6344816" y="4933608"/>
            <a:ext cx="225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00D2C-D9A8-4028-8448-BF2E08D54424}"/>
              </a:ext>
            </a:extLst>
          </p:cNvPr>
          <p:cNvSpPr txBox="1"/>
          <p:nvPr/>
        </p:nvSpPr>
        <p:spPr>
          <a:xfrm>
            <a:off x="7561647" y="2076209"/>
            <a:ext cx="28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917A8-6903-4A49-AA25-B9E56FE3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5FAEDF1-16BA-4029-BDFE-025FC612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42</a:t>
            </a:fld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9C715F-1EFF-4CF6-AE1D-B5C7F182F07B}"/>
              </a:ext>
            </a:extLst>
          </p:cNvPr>
          <p:cNvSpPr txBox="1"/>
          <p:nvPr/>
        </p:nvSpPr>
        <p:spPr>
          <a:xfrm>
            <a:off x="7709798" y="265772"/>
            <a:ext cx="68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315B894-E38B-4CC4-A556-E4B8B0767577}"/>
              </a:ext>
            </a:extLst>
          </p:cNvPr>
          <p:cNvGrpSpPr/>
          <p:nvPr/>
        </p:nvGrpSpPr>
        <p:grpSpPr>
          <a:xfrm>
            <a:off x="8153402" y="2990283"/>
            <a:ext cx="3462882" cy="715932"/>
            <a:chOff x="10652222" y="699796"/>
            <a:chExt cx="720600" cy="71593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F02BF75-2227-4099-87D8-7289E51CB27A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04D9E5-FF9B-4606-9E88-C72F7B99D5AF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D35F820-0958-46A1-96E1-3863ADCE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221" y="699796"/>
              <a:ext cx="1848" cy="71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D6EA363-29CB-4A89-9C35-06F947DE2391}"/>
              </a:ext>
            </a:extLst>
          </p:cNvPr>
          <p:cNvSpPr txBox="1"/>
          <p:nvPr/>
        </p:nvSpPr>
        <p:spPr>
          <a:xfrm>
            <a:off x="11049864" y="368281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x2000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AD9FD-AB5A-4591-93A1-AFB5D05420AF}"/>
              </a:ext>
            </a:extLst>
          </p:cNvPr>
          <p:cNvSpPr txBox="1"/>
          <p:nvPr/>
        </p:nvSpPr>
        <p:spPr>
          <a:xfrm>
            <a:off x="9144751" y="1012550"/>
            <a:ext cx="294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51AD8-AE9A-4710-B5C8-1F1082FDC554}"/>
              </a:ext>
            </a:extLst>
          </p:cNvPr>
          <p:cNvSpPr txBox="1"/>
          <p:nvPr/>
        </p:nvSpPr>
        <p:spPr>
          <a:xfrm>
            <a:off x="9499992" y="364634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286C1-5709-412D-8900-E34921C7C966}"/>
              </a:ext>
            </a:extLst>
          </p:cNvPr>
          <p:cNvSpPr txBox="1"/>
          <p:nvPr/>
        </p:nvSpPr>
        <p:spPr>
          <a:xfrm>
            <a:off x="10711350" y="4661708"/>
            <a:ext cx="61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8D31CD-A3AF-454D-8992-489B6BFE0EF9}"/>
              </a:ext>
            </a:extLst>
          </p:cNvPr>
          <p:cNvCxnSpPr/>
          <p:nvPr/>
        </p:nvCxnSpPr>
        <p:spPr>
          <a:xfrm flipV="1">
            <a:off x="10266641" y="3857060"/>
            <a:ext cx="276860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642A05-F372-407B-8230-05B1BF701E93}"/>
              </a:ext>
            </a:extLst>
          </p:cNvPr>
          <p:cNvSpPr txBox="1"/>
          <p:nvPr/>
        </p:nvSpPr>
        <p:spPr>
          <a:xfrm>
            <a:off x="4770835" y="5281164"/>
            <a:ext cx="437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en-US" sz="18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</a:t>
            </a:r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1BE5A-E4F3-4534-9224-4B8147998035}"/>
              </a:ext>
            </a:extLst>
          </p:cNvPr>
          <p:cNvSpPr txBox="1"/>
          <p:nvPr/>
        </p:nvSpPr>
        <p:spPr>
          <a:xfrm>
            <a:off x="4827645" y="5542578"/>
            <a:ext cx="385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→next=</a:t>
            </a:r>
            <a:r>
              <a:rPr lang="en-US" sz="18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473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11 0.025 L 0.03711 0.025 L 0.11745 0.02361 C 0.11823 0.02361 0.11888 0.02223 0.11966 0.02223 C 0.12917 0.0213 0.13854 0.0213 0.14805 0.02084 C 0.14961 0.02037 0.15117 0.02037 0.1526 0.01945 C 0.15351 0.01898 0.15417 0.01783 0.15495 0.01667 C 0.15547 0.01598 0.15651 0.01412 0.15651 0.01412 L 0.15651 0.01412 " pathEditMode="relative" ptsTypes="AAAAAAAAA">
                                      <p:cBhvr>
                                        <p:cTn id="10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162 L -0.00573 0.00162 C -0.01393 0.0044 -0.0138 0.00209 -0.01953 0.01366 C -0.02136 0.01737 -0.02201 0.02292 -0.02409 0.02593 C -0.0336 0.03936 -0.03906 0.04237 -0.04857 0.04908 C -0.04896 0.05 -0.05417 0.0669 -0.05625 0.06945 C -0.05755 0.07107 -0.05925 0.07176 -0.06081 0.07223 C -0.06406 0.07315 -0.06745 0.07315 -0.07084 0.07362 C -0.07461 0.07524 -0.07383 0.07315 -0.07383 0.07917 L -0.07383 0.07917 " pathEditMode="relative" ptsTypes="AAAAAAAAAA"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6 0.00255 L -0.02266 0.00255 C -0.02735 -0.00879 -0.03164 -0.0206 -0.03646 -0.03148 C -0.03711 -0.03287 -0.03841 -0.03287 -0.0388 -0.03426 C -0.04974 -0.07731 -0.05287 -0.09583 -0.06094 -0.13773 C -0.06224 -0.15439 -0.06276 -0.17152 -0.06485 -0.18796 C -0.0668 -0.20416 -0.07123 -0.21944 -0.07318 -0.23564 C -0.0737 -0.24004 -0.07422 -0.24467 -0.07474 -0.2493 C -0.075 -0.25185 -0.075 -0.25486 -0.07552 -0.2574 C -0.07643 -0.26319 -0.07604 -0.26273 -0.07774 -0.26273 L -0.07774 -0.26273 " pathEditMode="relative" ptsTypes="AAAAAAAAAAA">
                                      <p:cBhvr>
                                        <p:cTn id="1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7" grpId="0"/>
      <p:bldP spid="33" grpId="0"/>
      <p:bldP spid="34" grpId="0"/>
      <p:bldP spid="38" grpId="0"/>
      <p:bldP spid="43" grpId="0" animBg="1"/>
      <p:bldP spid="44" grpId="0" animBg="1"/>
      <p:bldP spid="45" grpId="0"/>
      <p:bldP spid="45" grpId="1"/>
      <p:bldP spid="61" grpId="0"/>
      <p:bldP spid="6" grpId="0" animBg="1"/>
      <p:bldP spid="66" grpId="0"/>
      <p:bldP spid="67" grpId="0"/>
      <p:bldP spid="69" grpId="0"/>
      <p:bldP spid="69" grpId="1"/>
      <p:bldP spid="32" grpId="0"/>
      <p:bldP spid="63" grpId="0"/>
      <p:bldP spid="64" grpId="0"/>
      <p:bldP spid="85" grpId="0"/>
      <p:bldP spid="11" grpId="0"/>
      <p:bldP spid="14" grpId="0"/>
      <p:bldP spid="14" grpId="1"/>
      <p:bldP spid="15" grpId="0"/>
      <p:bldP spid="15" grpId="1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48007"/>
            <a:ext cx="11172866" cy="4228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Display/Traversing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09" y="836835"/>
            <a:ext cx="561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of visiting each node and displaying the data in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6084" y="64392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4250" y="101325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35633" y="98888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902342" y="118193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8650" y="104941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93628" y="13724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37532" y="120616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75528" y="100072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37518" y="137156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634483" y="117148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68554"/>
              </p:ext>
            </p:extLst>
          </p:nvPr>
        </p:nvGraphicFramePr>
        <p:xfrm>
          <a:off x="10753488" y="100276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011482" y="138630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084" y="183806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Node pointer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displaying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until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reaches to the last node.</a:t>
            </a:r>
          </a:p>
        </p:txBody>
      </p:sp>
      <p:sp>
        <p:nvSpPr>
          <p:cNvPr id="21" name="Up Arrow 20"/>
          <p:cNvSpPr/>
          <p:nvPr/>
        </p:nvSpPr>
        <p:spPr>
          <a:xfrm>
            <a:off x="7547212" y="1728885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61836" y="2027906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1664" y="1869899"/>
            <a:ext cx="29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  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6077" y="245267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334243" y="282200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215626" y="279763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6982335" y="299068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8643" y="285816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73621" y="318117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517525" y="301491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55521" y="280947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7511" y="318031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4476" y="298023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23799"/>
              </p:ext>
            </p:extLst>
          </p:nvPr>
        </p:nvGraphicFramePr>
        <p:xfrm>
          <a:off x="10833481" y="281151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091475" y="319505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36" name="Up Arrow 35"/>
          <p:cNvSpPr/>
          <p:nvPr/>
        </p:nvSpPr>
        <p:spPr>
          <a:xfrm>
            <a:off x="9522887" y="3450940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237511" y="3749961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47103" y="4152330"/>
            <a:ext cx="258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20, 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4852" y="452674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83018" y="489607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8964401" y="4871707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V="1">
            <a:off x="6731110" y="5064757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7418" y="493223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2396" y="525524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266300" y="5088990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204296" y="4883549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566286" y="525438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63251" y="5054303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33743"/>
              </p:ext>
            </p:extLst>
          </p:nvPr>
        </p:nvGraphicFramePr>
        <p:xfrm>
          <a:off x="10582256" y="4885584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0840250" y="52691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52" name="Up Arrow 51"/>
          <p:cNvSpPr/>
          <p:nvPr/>
        </p:nvSpPr>
        <p:spPr>
          <a:xfrm>
            <a:off x="10649944" y="5387261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64568" y="5686282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98358" y="6083424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20, 30, 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5691FF-6170-4546-8687-57B9F942E6F6}"/>
              </a:ext>
            </a:extLst>
          </p:cNvPr>
          <p:cNvSpPr txBox="1"/>
          <p:nvPr/>
        </p:nvSpPr>
        <p:spPr>
          <a:xfrm>
            <a:off x="566057" y="5773777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259C2-BF96-4991-A267-A594DAC5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27FBEE-7ECD-49C8-9F9C-E27EF28D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43</a:t>
            </a:fld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B80C0E-8A75-401A-ABF9-36A376661763}"/>
              </a:ext>
            </a:extLst>
          </p:cNvPr>
          <p:cNvGrpSpPr/>
          <p:nvPr/>
        </p:nvGrpSpPr>
        <p:grpSpPr>
          <a:xfrm>
            <a:off x="8112817" y="284794"/>
            <a:ext cx="3462887" cy="715932"/>
            <a:chOff x="10652221" y="699796"/>
            <a:chExt cx="720601" cy="71593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94ECDA-A214-4173-9316-02115FE6E891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B8CCDB-375D-4A1A-AFE2-1858CC834236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9AC3FD-66DC-4EAB-929C-C377625A004A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10652221" y="699796"/>
              <a:ext cx="1848" cy="71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3F485F-7EBC-4463-8408-76ECF2A053DF}"/>
              </a:ext>
            </a:extLst>
          </p:cNvPr>
          <p:cNvGrpSpPr/>
          <p:nvPr/>
        </p:nvGrpSpPr>
        <p:grpSpPr>
          <a:xfrm>
            <a:off x="8250756" y="2306342"/>
            <a:ext cx="3462887" cy="492636"/>
            <a:chOff x="10652221" y="699796"/>
            <a:chExt cx="720601" cy="7159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4D8BD8B-56E3-49EE-99FD-F47986F35100}"/>
                </a:ext>
              </a:extLst>
            </p:cNvPr>
            <p:cNvCxnSpPr/>
            <p:nvPr/>
          </p:nvCxnSpPr>
          <p:spPr>
            <a:xfrm flipV="1">
              <a:off x="11372822" y="709327"/>
              <a:ext cx="0" cy="6843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356D13C-AEE2-4B0D-854E-F18E4F8F3117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6F28F95-08D5-4D78-A019-1BD4A2C7F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221" y="699796"/>
              <a:ext cx="1848" cy="71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212E21-B3E6-4B8D-9037-3ABF05D41D2B}"/>
              </a:ext>
            </a:extLst>
          </p:cNvPr>
          <p:cNvGrpSpPr/>
          <p:nvPr/>
        </p:nvGrpSpPr>
        <p:grpSpPr>
          <a:xfrm>
            <a:off x="7981748" y="4601712"/>
            <a:ext cx="3462887" cy="288406"/>
            <a:chOff x="10652221" y="699796"/>
            <a:chExt cx="720601" cy="7159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6135C8-E88A-420E-BF2E-4D6076D18D38}"/>
                </a:ext>
              </a:extLst>
            </p:cNvPr>
            <p:cNvCxnSpPr/>
            <p:nvPr/>
          </p:nvCxnSpPr>
          <p:spPr>
            <a:xfrm flipV="1">
              <a:off x="11372822" y="699796"/>
              <a:ext cx="0" cy="6221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4A1992-8FE9-427F-8BEF-93DD0C4CC556}"/>
                </a:ext>
              </a:extLst>
            </p:cNvPr>
            <p:cNvCxnSpPr/>
            <p:nvPr/>
          </p:nvCxnSpPr>
          <p:spPr>
            <a:xfrm flipH="1">
              <a:off x="10659359" y="699796"/>
              <a:ext cx="7134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BA30004-0A3B-4A92-9657-1F30E1852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2221" y="699796"/>
              <a:ext cx="1848" cy="715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900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1DF5-E1DA-4FC8-9D04-2044530E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668"/>
          </a:xfrm>
        </p:spPr>
        <p:txBody>
          <a:bodyPr/>
          <a:lstStyle/>
          <a:p>
            <a:pPr algn="ctr"/>
            <a:r>
              <a:rPr lang="en-IN" dirty="0"/>
              <a:t>Delete in CSLL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3CE6B-26CF-46DD-B991-EF5B13BE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E2F4-BA3D-4372-A28B-85E82CA9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44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D66A80-8DD7-4AAF-82F5-4D832C79A3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14450"/>
            <a:ext cx="10515600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 from the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specific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after a specific element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 – Write the code for the above tasks in CSLL</a:t>
            </a:r>
          </a:p>
        </p:txBody>
      </p:sp>
    </p:spTree>
    <p:extLst>
      <p:ext uri="{BB962C8B-B14F-4D97-AF65-F5344CB8AC3E}">
        <p14:creationId xmlns:p14="http://schemas.microsoft.com/office/powerpoint/2010/main" val="3218234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8" y="125581"/>
            <a:ext cx="4539018" cy="7762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84383" y="110979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 rot="3885620">
            <a:off x="9617843" y="1582714"/>
            <a:ext cx="627797" cy="3279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298537">
            <a:off x="8590751" y="1438136"/>
            <a:ext cx="354841" cy="5712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1237" y="1851511"/>
            <a:ext cx="22518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next 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2807" y="1851511"/>
            <a:ext cx="24985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previous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8171" y="805534"/>
            <a:ext cx="94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959" y="1025533"/>
            <a:ext cx="65389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A doubly linked list or a two-way linked list is a more complex type of linked list which contains</a:t>
            </a:r>
            <a:br>
              <a:rPr lang="en-US" sz="2000" dirty="0">
                <a:solidFill>
                  <a:srgbClr val="000000"/>
                </a:solidFill>
                <a:latin typeface="TimesNewRomanPSMT"/>
              </a:rPr>
            </a:br>
            <a:r>
              <a:rPr lang="en-US" sz="2000" dirty="0">
                <a:solidFill>
                  <a:srgbClr val="000000"/>
                </a:solidFill>
                <a:latin typeface="TimesNewRomanPSMT"/>
              </a:rPr>
              <a:t>a pointer to the next as well as the previous node in the sequence.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It is a sequence of elements/nodes and each element consists of three components,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Data: data / value of an 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Next: pointer points to the next node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Prev: pointer points to the previous node in a list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1434526" y="461058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3978431" y="460823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6466067" y="459182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85" y="413710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28469" y="4797881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28469" y="4506432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63571" y="4866121"/>
            <a:ext cx="99237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124570" y="4693099"/>
            <a:ext cx="9398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13768" y="4885258"/>
            <a:ext cx="109161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1984" y="4712236"/>
            <a:ext cx="103388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1391419" y="559550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Content Placeholder 3"/>
          <p:cNvGraphicFramePr>
            <a:graphicFrameLocks/>
          </p:cNvGraphicFramePr>
          <p:nvPr/>
        </p:nvGraphicFramePr>
        <p:xfrm>
          <a:off x="3935324" y="559315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Content Placeholder 3"/>
          <p:cNvGraphicFramePr>
            <a:graphicFrameLocks/>
          </p:cNvGraphicFramePr>
          <p:nvPr/>
        </p:nvGraphicFramePr>
        <p:xfrm>
          <a:off x="6422960" y="557673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x1000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29578" y="5122014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85362" y="5782795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85362" y="5491346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362030" y="5851035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13434" y="5678013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98641" y="587017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886585" y="5697150"/>
            <a:ext cx="43846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0547" y="601866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34957" y="5993640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62071" y="6009560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39941" y="2844438"/>
            <a:ext cx="2433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BA1FC-4771-4F1C-92B8-199F46F3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1D960-69C1-4669-BAE2-B874919F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11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double linked list,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node must be always pointed by head.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the previous field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must be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the next field of the last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AACE7-901E-4DF6-9772-C1722E8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29FC4-1EA1-439B-9BC7-9AFB3372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40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node structure will be defined and header node will be created.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DLL;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data;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DLL *</a:t>
            </a:r>
            <a:r>
              <a:rPr lang="en-I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DLL *next;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}*head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3738-50BF-42B3-B005-D2004C1F6198}"/>
              </a:ext>
            </a:extLst>
          </p:cNvPr>
          <p:cNvSpPr txBox="1"/>
          <p:nvPr/>
        </p:nvSpPr>
        <p:spPr>
          <a:xfrm>
            <a:off x="3713244" y="480074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43ED3-F683-4E8B-93CC-53F6C6F8F7A0}"/>
              </a:ext>
            </a:extLst>
          </p:cNvPr>
          <p:cNvGraphicFramePr>
            <a:graphicFrameLocks noGrp="1"/>
          </p:cNvGraphicFramePr>
          <p:nvPr/>
        </p:nvGraphicFramePr>
        <p:xfrm>
          <a:off x="3629421" y="5220118"/>
          <a:ext cx="81835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9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C3492-BB09-43FE-851F-C7C90844C085}"/>
              </a:ext>
            </a:extLst>
          </p:cNvPr>
          <p:cNvSpPr txBox="1"/>
          <p:nvPr/>
        </p:nvSpPr>
        <p:spPr>
          <a:xfrm>
            <a:off x="3700916" y="5605437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1228423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355" y="226833"/>
            <a:ext cx="4896836" cy="454499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at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8" y="725752"/>
            <a:ext cx="6467780" cy="3327018"/>
          </a:xfrm>
        </p:spPr>
        <p:txBody>
          <a:bodyPr>
            <a:no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prev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to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820" y="166175"/>
            <a:ext cx="535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(struct Node*)malloc(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Node));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=NULL;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831614" y="133584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39755" y="947376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0338" y="2199118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0338" y="191068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888480" y="24928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264738" y="2174288"/>
            <a:ext cx="12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05582" y="28041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3472" y="3009122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3472" y="2720689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8831614" y="338474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348716" y="369603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9076" y="360288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09076" y="331143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46266" y="4367220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6266" y="4078787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4074408" y="474283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91510" y="505413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1870" y="496098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51870" y="4669533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/>
        </p:nvGraphicFramePr>
        <p:xfrm>
          <a:off x="2868862" y="565483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154815" y="5354487"/>
            <a:ext cx="158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39617" y="167320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85964" y="594705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51690" y="4477416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51690" y="418898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3" name="Content Placeholder 3"/>
          <p:cNvGraphicFramePr>
            <a:graphicFrameLocks/>
          </p:cNvGraphicFramePr>
          <p:nvPr/>
        </p:nvGraphicFramePr>
        <p:xfrm>
          <a:off x="9758149" y="571481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0466918" y="617588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/>
        </p:nvGraphicFramePr>
        <p:xfrm>
          <a:off x="6974285" y="5765033"/>
          <a:ext cx="2085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426014" y="5407088"/>
            <a:ext cx="12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91388" y="605725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1" name="Freeform 40"/>
          <p:cNvSpPr/>
          <p:nvPr/>
        </p:nvSpPr>
        <p:spPr>
          <a:xfrm>
            <a:off x="6581837" y="4865076"/>
            <a:ext cx="716954" cy="1111348"/>
          </a:xfrm>
          <a:custGeom>
            <a:avLst/>
            <a:gdLst>
              <a:gd name="connsiteX0" fmla="*/ 716954 w 716954"/>
              <a:gd name="connsiteY0" fmla="*/ 0 h 1111348"/>
              <a:gd name="connsiteX1" fmla="*/ 83907 w 716954"/>
              <a:gd name="connsiteY1" fmla="*/ 886265 h 1111348"/>
              <a:gd name="connsiteX2" fmla="*/ 41704 w 716954"/>
              <a:gd name="connsiteY2" fmla="*/ 1012874 h 1111348"/>
              <a:gd name="connsiteX3" fmla="*/ 407464 w 716954"/>
              <a:gd name="connsiteY3" fmla="*/ 1111348 h 111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954" h="1111348">
                <a:moveTo>
                  <a:pt x="716954" y="0"/>
                </a:moveTo>
                <a:cubicBezTo>
                  <a:pt x="456701" y="358726"/>
                  <a:pt x="196449" y="717453"/>
                  <a:pt x="83907" y="886265"/>
                </a:cubicBezTo>
                <a:cubicBezTo>
                  <a:pt x="-28635" y="1055077"/>
                  <a:pt x="-12222" y="975360"/>
                  <a:pt x="41704" y="1012874"/>
                </a:cubicBezTo>
                <a:cubicBezTo>
                  <a:pt x="95630" y="1050388"/>
                  <a:pt x="251547" y="1080868"/>
                  <a:pt x="407464" y="111134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767754" y="5730439"/>
            <a:ext cx="506437" cy="25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50660" y="1124466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10980984" y="3468598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581042" y="4674000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385ED-3124-4A6D-AF09-D5AF30F592CD}"/>
              </a:ext>
            </a:extLst>
          </p:cNvPr>
          <p:cNvSpPr/>
          <p:nvPr/>
        </p:nvSpPr>
        <p:spPr>
          <a:xfrm>
            <a:off x="7067694" y="1950140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79AAA-1DFE-4CB2-918D-567C513512C4}"/>
              </a:ext>
            </a:extLst>
          </p:cNvPr>
          <p:cNvSpPr txBox="1"/>
          <p:nvPr/>
        </p:nvSpPr>
        <p:spPr>
          <a:xfrm>
            <a:off x="433525" y="6248917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(1)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D6246DC-032E-4BD1-8652-E0928D7A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3B58997-B8F1-4844-B509-D137242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48</a:t>
            </a:fld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8D32595-BA6D-4CCA-AF3E-242A3FBFE1B8}"/>
              </a:ext>
            </a:extLst>
          </p:cNvPr>
          <p:cNvSpPr/>
          <p:nvPr/>
        </p:nvSpPr>
        <p:spPr>
          <a:xfrm>
            <a:off x="9059594" y="5774248"/>
            <a:ext cx="698555" cy="6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204AA727-A6EE-4866-BDB0-1D91F7341228}"/>
              </a:ext>
            </a:extLst>
          </p:cNvPr>
          <p:cNvSpPr/>
          <p:nvPr/>
        </p:nvSpPr>
        <p:spPr>
          <a:xfrm>
            <a:off x="9059594" y="5979958"/>
            <a:ext cx="68945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11" grpId="0"/>
      <p:bldP spid="12" grpId="0"/>
      <p:bldP spid="13" grpId="0" animBg="1"/>
      <p:bldP spid="14" grpId="0"/>
      <p:bldP spid="16" grpId="0"/>
      <p:bldP spid="19" grpId="0" animBg="1"/>
      <p:bldP spid="20" grpId="0"/>
      <p:bldP spid="22" grpId="0"/>
      <p:bldP spid="26" grpId="0"/>
      <p:bldP spid="27" grpId="0"/>
      <p:bldP spid="28" grpId="0"/>
      <p:bldP spid="31" grpId="0" animBg="1"/>
      <p:bldP spid="32" grpId="0"/>
      <p:bldP spid="34" grpId="0"/>
      <p:bldP spid="38" grpId="0"/>
      <p:bldP spid="39" grpId="0"/>
      <p:bldP spid="41" grpId="0" animBg="1"/>
      <p:bldP spid="42" grpId="0" animBg="1"/>
      <p:bldP spid="44" grpId="0" animBg="1"/>
      <p:bldP spid="46" grpId="0" animBg="1"/>
      <p:bldP spid="47" grpId="0" animBg="1"/>
      <p:bldP spid="9" grpId="0" animBg="1"/>
      <p:bldP spid="45" grpId="0"/>
      <p:bldP spid="29" grpId="0" animBg="1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687" y="157886"/>
            <a:ext cx="4457131" cy="3682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32" y="638870"/>
            <a:ext cx="7315195" cy="4796703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and 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then, define a node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 (until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 → next =new_node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new_node →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5988" y="0"/>
            <a:ext cx="464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Node *</a:t>
            </a:r>
            <a:r>
              <a:rPr lang="en-US" dirty="0" err="1"/>
              <a:t>new_node</a:t>
            </a:r>
            <a:r>
              <a:rPr lang="en-US" dirty="0"/>
              <a:t>;</a:t>
            </a:r>
          </a:p>
          <a:p>
            <a:r>
              <a:rPr lang="en-US" dirty="0"/>
              <a:t>new= (struct Node*)malloc(</a:t>
            </a:r>
            <a:r>
              <a:rPr lang="en-US" dirty="0" err="1"/>
              <a:t>sizeof</a:t>
            </a:r>
            <a:r>
              <a:rPr lang="en-US" dirty="0"/>
              <a:t>(struct Node</a:t>
            </a:r>
          </a:p>
          <a:p>
            <a:r>
              <a:rPr lang="en-US" dirty="0" err="1"/>
              <a:t>new</a:t>
            </a:r>
            <a:r>
              <a:rPr lang="en-US" dirty="0" err="1">
                <a:sym typeface="Wingdings" panose="05000000000000000000" pitchFamily="2" charset="2"/>
              </a:rPr>
              <a:t>prev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newnext</a:t>
            </a:r>
            <a:r>
              <a:rPr lang="en-US" dirty="0">
                <a:sym typeface="Wingdings" panose="05000000000000000000" pitchFamily="2" charset="2"/>
              </a:rPr>
              <a:t>=NULL;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831614" y="133584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48716" y="1014269"/>
            <a:ext cx="130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0338" y="2199118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0338" y="191068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888480" y="24928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45346" y="2199118"/>
            <a:ext cx="12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05582" y="28041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3472" y="3009122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3472" y="2720689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8831614" y="338474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348716" y="369603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9076" y="360288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09076" y="331143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39617" y="167320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778274-98A1-4FD0-824A-3A13DDB3ECC5}"/>
              </a:ext>
            </a:extLst>
          </p:cNvPr>
          <p:cNvSpPr txBox="1"/>
          <p:nvPr/>
        </p:nvSpPr>
        <p:spPr>
          <a:xfrm>
            <a:off x="625719" y="5572798"/>
            <a:ext cx="55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F9911E3-3F91-4617-BB86-C36DDC1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792EE9F-A01B-4091-91FF-959C557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11" grpId="0"/>
      <p:bldP spid="12" grpId="0"/>
      <p:bldP spid="13" grpId="0" animBg="1"/>
      <p:bldP spid="14" grpId="0"/>
      <p:bldP spid="16" grpId="0"/>
      <p:bldP spid="27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6B5A-4961-46C6-9481-9DA28ED8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34FF-1B8B-453C-B423-31C9526A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384"/>
            <a:ext cx="10899710" cy="5206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arrays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size – The size of the array is static, so wastage of memory. </a:t>
            </a:r>
          </a:p>
          <a:p>
            <a:pPr lvl="1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block allocation – Not always possible.</a:t>
            </a:r>
          </a:p>
          <a:p>
            <a:pPr lvl="1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position based insertion/deletion  – To insert an element we need to shift the existing elements.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  - Linked List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86EBA-A1AF-4928-BD67-1706262D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F1431-9E4F-4198-9525-9FF6811C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0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45" y="170413"/>
            <a:ext cx="4457131" cy="389652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at 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1516" y="3034711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921" y="300104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2288636" y="2995995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05738" y="33072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93394" y="3241435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/>
        </p:nvGraphicFramePr>
        <p:xfrm>
          <a:off x="9888311" y="293645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064220" y="2642723"/>
            <a:ext cx="136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05413" y="322867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3" name="Content Placeholder 3"/>
          <p:cNvGraphicFramePr>
            <a:graphicFrameLocks/>
          </p:cNvGraphicFramePr>
          <p:nvPr/>
        </p:nvGraphicFramePr>
        <p:xfrm>
          <a:off x="4704876" y="297682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221978" y="328812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195631" y="3287559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47035" y="3114537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7206754" y="2995995"/>
          <a:ext cx="19370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58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562944" y="33072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669477" y="3262538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20881" y="3089516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Callout 50"/>
          <p:cNvSpPr/>
          <p:nvPr/>
        </p:nvSpPr>
        <p:spPr>
          <a:xfrm>
            <a:off x="10665320" y="1827945"/>
            <a:ext cx="1160059" cy="7617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8D5EA2-109D-42A3-A3B2-32A0DAFDE9E7}"/>
              </a:ext>
            </a:extLst>
          </p:cNvPr>
          <p:cNvGrpSpPr/>
          <p:nvPr/>
        </p:nvGrpSpPr>
        <p:grpSpPr>
          <a:xfrm>
            <a:off x="2256344" y="3410712"/>
            <a:ext cx="677925" cy="660594"/>
            <a:chOff x="2256344" y="3410712"/>
            <a:chExt cx="677925" cy="660594"/>
          </a:xfrm>
        </p:grpSpPr>
        <p:sp>
          <p:nvSpPr>
            <p:cNvPr id="9" name="Up Arrow 8"/>
            <p:cNvSpPr/>
            <p:nvPr/>
          </p:nvSpPr>
          <p:spPr>
            <a:xfrm>
              <a:off x="2425321" y="3410712"/>
              <a:ext cx="235992" cy="35043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56344" y="3701974"/>
              <a:ext cx="67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9223130" y="3048295"/>
            <a:ext cx="61618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166374" y="3223447"/>
            <a:ext cx="70615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05413" y="3512818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588285" y="3595726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x4000</a:t>
            </a:r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F9911E3-3F91-4617-BB86-C36DDC1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792EE9F-A01B-4091-91FF-959C557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50</a:t>
            </a:fld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3AC91-4027-4EBF-A790-E87EFDC64525}"/>
              </a:ext>
            </a:extLst>
          </p:cNvPr>
          <p:cNvSpPr txBox="1"/>
          <p:nvPr/>
        </p:nvSpPr>
        <p:spPr>
          <a:xfrm>
            <a:off x="803168" y="1039413"/>
            <a:ext cx="269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=temp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C3AFF-B6FB-4566-AF53-24D6832672A4}"/>
              </a:ext>
            </a:extLst>
          </p:cNvPr>
          <p:cNvSpPr txBox="1"/>
          <p:nvPr/>
        </p:nvSpPr>
        <p:spPr>
          <a:xfrm>
            <a:off x="8487737" y="3031822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A81EF-7074-4531-998D-44163481F066}"/>
              </a:ext>
            </a:extLst>
          </p:cNvPr>
          <p:cNvSpPr txBox="1"/>
          <p:nvPr/>
        </p:nvSpPr>
        <p:spPr>
          <a:xfrm>
            <a:off x="9896228" y="2976823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74075F-D37E-48B2-9E2E-0C5380865108}"/>
              </a:ext>
            </a:extLst>
          </p:cNvPr>
          <p:cNvSpPr txBox="1"/>
          <p:nvPr/>
        </p:nvSpPr>
        <p:spPr>
          <a:xfrm>
            <a:off x="818685" y="1625330"/>
            <a:ext cx="280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5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0.02199 L 0.03294 0.02199 L 0.06888 0.0206 L 0.12318 0.01921 C 0.12474 0.01921 0.1263 0.01852 0.12773 0.01782 C 0.1293 0.01713 0.13229 0.01528 0.13229 0.01528 L 0.17214 0.01644 C 0.1737 0.01667 0.17513 0.01782 0.17669 0.01782 C 0.18815 0.01875 0.19961 0.01921 0.2112 0.01921 L 0.2112 0.01921 " pathEditMode="relative" ptsTypes="AAAAAAAA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1 0.01227 L 0.2181 0.01227 L 0.25169 0.01366 C 0.25247 0.01389 0.25326 0.01482 0.25404 0.01505 C 0.25521 0.01574 0.25651 0.01597 0.25781 0.01644 C 0.25859 0.01736 0.25925 0.01898 0.26016 0.01921 C 0.29245 0.02338 0.28086 0.01065 0.29154 0.02338 L 0.30755 0.02199 C 0.31706 0.0213 0.32643 0.0213 0.33594 0.0206 C 0.33698 0.02037 0.33789 0.01944 0.33893 0.01921 C 0.34375 0.01759 0.34388 0.01829 0.34818 0.01644 C 0.34896 0.0162 0.34961 0.01505 0.35039 0.01505 C 0.36185 0.01412 0.37344 0.01412 0.3849 0.01366 C 0.38659 0.01319 0.38841 0.01296 0.39023 0.01227 C 0.39102 0.01204 0.39167 0.01111 0.39245 0.01111 C 0.39427 0.01111 0.39609 0.01227 0.39792 0.01227 C 0.40221 0.01273 0.40651 0.01227 0.41094 0.01227 L 0.41094 0.01227 " pathEditMode="relative" ptsTypes="AAAAAAAAAAAAAAAA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0.00486 L 0.01693 0.00486 C 0.02019 0.0044 0.02357 0.00417 0.02683 0.00347 C 0.02761 0.00324 0.02826 0.00232 0.02917 0.00209 C 0.03256 0.0007 0.03724 -2.59259E-6 0.04063 -0.00069 C 0.04167 -0.00115 0.04258 -0.00162 0.04362 -0.00208 C 0.04493 -0.00254 0.04623 -0.00278 0.04753 -0.00347 C 0.04831 -0.0037 0.04896 -0.00463 0.04974 -0.00486 C 0.05638 -0.00555 0.06302 -0.00578 0.06966 -0.00625 C 0.07891 -0.00856 0.07162 -0.00625 0.07813 -0.00879 C 0.0793 -0.00926 0.0806 -0.00972 0.0819 -0.01018 C 0.08269 -0.01065 0.08347 -0.01157 0.08425 -0.01157 C 0.0918 -0.0125 0.09948 -0.0125 0.10716 -0.01296 C 0.11263 -0.0162 0.10573 -0.01227 0.1125 -0.01574 C 0.11328 -0.01597 0.11407 -0.0162 0.11485 -0.01713 C 0.12266 -0.02477 0.11654 -0.02083 0.12175 -0.02384 C 0.12227 -0.02523 0.12253 -0.02685 0.12318 -0.02801 C 0.12383 -0.0287 0.12487 -0.02847 0.12552 -0.02916 C 0.12709 -0.03078 0.12865 -0.03287 0.13008 -0.03472 L 0.13243 -0.0375 C 0.13321 -0.03842 0.13386 -0.03935 0.13477 -0.04004 C 0.13568 -0.04097 0.13685 -0.0419 0.13776 -0.04282 C 0.13854 -0.04375 0.13933 -0.04467 0.14011 -0.0456 C 0.14102 -0.04653 0.14219 -0.04722 0.1431 -0.04838 C 0.14388 -0.04907 0.14466 -0.05023 0.14545 -0.05092 C 0.14935 -0.05463 0.14857 -0.05231 0.15157 -0.05648 C 0.15209 -0.05717 0.15248 -0.05856 0.15313 -0.05926 C 0.15456 -0.06041 0.15625 -0.06065 0.15769 -0.0618 C 0.15873 -0.06273 0.15964 -0.06389 0.16068 -0.06458 C 0.16224 -0.06574 0.16537 -0.06736 0.16537 -0.06736 C 0.16589 -0.06875 0.16615 -0.07037 0.1668 -0.07129 C 0.16745 -0.07222 0.16849 -0.07222 0.16914 -0.07268 C 0.17513 -0.07801 0.16797 -0.07338 0.1737 -0.07685 C 0.17422 -0.07824 0.17448 -0.08009 0.17526 -0.08102 C 0.1767 -0.0824 0.17982 -0.08356 0.17982 -0.08356 C 0.18099 -0.08657 0.18138 -0.08819 0.18295 -0.09051 C 0.1836 -0.09143 0.18529 -0.09305 0.18529 -0.09305 L 0.18529 -0.09305 " pathEditMode="relative" ptsTypes="AAAAAAAAAAAAAAAAAAAAAAAAAAAAAAAAAAAAAA">
                                      <p:cBhvr>
                                        <p:cTn id="9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13 0.00185 L -0.02213 0.00185 C -0.02448 0.00324 -0.02682 0.00463 -0.02903 0.00601 C -0.03008 0.00648 -0.03112 0.00671 -0.03216 0.0074 C -0.03294 0.00763 -0.03372 0.00833 -0.0345 0.00879 C -0.0388 0.00833 -0.0431 0.0081 -0.04739 0.0074 C -0.04961 0.00694 -0.05508 0.00416 -0.05664 0.00324 C -0.06002 0.00115 -0.06315 -0.00209 -0.06653 -0.00348 L -0.07265 -0.00625 C -0.07343 -0.00718 -0.07409 -0.00834 -0.075 -0.00903 C -0.07929 -0.0125 -0.08021 -0.01158 -0.08489 -0.0132 C -0.08619 -0.01343 -0.0875 -0.01389 -0.0888 -0.01436 C -0.09036 -0.01528 -0.09336 -0.01713 -0.09336 -0.01713 C -0.09414 -0.01806 -0.09479 -0.01922 -0.0957 -0.01991 C -0.09713 -0.02107 -0.09869 -0.02176 -0.10026 -0.02269 C -0.10104 -0.02315 -0.10169 -0.02385 -0.10247 -0.02408 L -0.10859 -0.02524 C -0.11263 -0.02894 -0.11354 -0.03033 -0.11705 -0.03218 C -0.1181 -0.03264 -0.11914 -0.03311 -0.12018 -0.03357 C -0.12669 -0.04121 -0.11836 -0.03195 -0.12474 -0.0375 C -0.12552 -0.0382 -0.12617 -0.03959 -0.12695 -0.04028 C -0.12903 -0.04213 -0.13112 -0.04399 -0.13307 -0.04584 L -0.13919 -0.05116 C -0.14023 -0.05209 -0.14127 -0.05325 -0.14231 -0.05394 L -0.14609 -0.05672 C -0.14804 -0.06019 -0.14765 -0.05996 -0.15078 -0.06204 C -0.15221 -0.0632 -0.15534 -0.06482 -0.15534 -0.06482 L -0.15755 -0.06875 L -0.15755 -0.06875 " pathEditMode="relative" ptsTypes="AA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6" grpId="0"/>
      <p:bldP spid="28" grpId="0"/>
      <p:bldP spid="44" grpId="0"/>
      <p:bldP spid="48" grpId="0"/>
      <p:bldP spid="51" grpId="0" animBg="1"/>
      <p:bldP spid="55" grpId="0"/>
      <p:bldP spid="55" grpId="1"/>
      <p:bldP spid="56" grpId="0"/>
      <p:bldP spid="56" grpId="1"/>
      <p:bldP spid="31" grpId="0"/>
      <p:bldP spid="4" grpId="0"/>
      <p:bldP spid="4" grpId="1"/>
      <p:bldP spid="33" grpId="0"/>
      <p:bldP spid="33" grpId="1"/>
      <p:bldP spid="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109766"/>
            <a:ext cx="6111549" cy="5586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after a specific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4522" y="668338"/>
            <a:ext cx="6111550" cy="5688012"/>
          </a:xfrm>
        </p:spPr>
        <p:txBody>
          <a:bodyPr>
            <a:noAutofit/>
          </a:bodyPr>
          <a:lstStyle/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 initialize its pointers with NULL.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indent="-21600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display insertion is not possible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indent="-21600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16000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indent="-216000"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 it reaches to the node after which we want to insert the new_node or the list exhausted (  while( 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temp→data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desired) &amp;&amp; temp!=NULL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).</a:t>
            </a:r>
          </a:p>
          <a:p>
            <a:pPr lvl="1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78B5C9-226A-4D3A-9D7E-3D0E31472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6072" y="858416"/>
            <a:ext cx="5085185" cy="49393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>
              <a:lnSpc>
                <a:spcPct val="10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is NULL then Display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'Given node is not found in the list!!! Insertion not possible!!!'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new_node→prev=temp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next=temp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next; tempnext=new_node; 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check if there are  nodes or not after temp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if(new_nodenext != NULL)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new_node-&gt;next-&gt;prev=new_node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097A459-43CC-4736-9EAB-372EBBC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528B19-CE27-4A05-B2B7-1CA327CD2DEF}"/>
              </a:ext>
            </a:extLst>
          </p:cNvPr>
          <p:cNvSpPr txBox="1"/>
          <p:nvPr/>
        </p:nvSpPr>
        <p:spPr>
          <a:xfrm>
            <a:off x="7205005" y="4883802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70724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2" y="68895"/>
            <a:ext cx="7016305" cy="3317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after a specific location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003309" y="98012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0336" y="563691"/>
            <a:ext cx="13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4426" y="2633293"/>
            <a:ext cx="8482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61" y="2312400"/>
            <a:ext cx="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27051" y="156737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1717" y="3757117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2145" y="345021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/>
        </p:nvGraphicFramePr>
        <p:xfrm>
          <a:off x="5345698" y="423075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75500" y="454205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88556" y="443809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88556" y="414664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7660338" y="421158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177440" y="452288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08004" y="4522318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62785" y="4349296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3"/>
          <p:cNvGraphicFramePr>
            <a:graphicFrameLocks/>
          </p:cNvGraphicFramePr>
          <p:nvPr/>
        </p:nvGraphicFramePr>
        <p:xfrm>
          <a:off x="10220430" y="418207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759706" y="450395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10675088" y="1211601"/>
            <a:ext cx="1160059" cy="7617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 after 30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84555" y="4184745"/>
            <a:ext cx="7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52588" y="527285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9143412" y="494658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9513408" y="4652857"/>
            <a:ext cx="12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694805" y="575245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08333" y="6111526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8" name="Content Placeholder 3"/>
          <p:cNvGraphicFramePr>
            <a:graphicFrameLocks/>
          </p:cNvGraphicFramePr>
          <p:nvPr/>
        </p:nvGraphicFramePr>
        <p:xfrm>
          <a:off x="4805366" y="5766559"/>
          <a:ext cx="1709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271668" y="607785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443888" y="5973899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Content Placeholder 3"/>
          <p:cNvGraphicFramePr>
            <a:graphicFrameLocks/>
          </p:cNvGraphicFramePr>
          <p:nvPr/>
        </p:nvGraphicFramePr>
        <p:xfrm>
          <a:off x="6866006" y="5760087"/>
          <a:ext cx="17318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472008" y="607138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526372" y="6058123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468453" y="5885101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Content Placeholder 3"/>
          <p:cNvGraphicFramePr>
            <a:graphicFrameLocks/>
          </p:cNvGraphicFramePr>
          <p:nvPr/>
        </p:nvGraphicFramePr>
        <p:xfrm>
          <a:off x="10700078" y="5754874"/>
          <a:ext cx="16195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x1000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0907038" y="608985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8591854" y="6040714"/>
            <a:ext cx="23756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548940" y="5867692"/>
            <a:ext cx="24750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92310" y="611152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74" name="Content Placeholder 3"/>
          <p:cNvGraphicFramePr>
            <a:graphicFrameLocks/>
          </p:cNvGraphicFramePr>
          <p:nvPr/>
        </p:nvGraphicFramePr>
        <p:xfrm>
          <a:off x="8824956" y="5778937"/>
          <a:ext cx="16453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x3000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x4000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 flipV="1">
            <a:off x="10471454" y="6040714"/>
            <a:ext cx="23756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0428540" y="5867692"/>
            <a:ext cx="24750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wn Arrow 79"/>
          <p:cNvSpPr/>
          <p:nvPr/>
        </p:nvSpPr>
        <p:spPr>
          <a:xfrm>
            <a:off x="8672691" y="3819547"/>
            <a:ext cx="156730" cy="30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381893" y="3515712"/>
            <a:ext cx="7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87871" y="1685116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299" y="137821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96" name="Content Placeholder 3"/>
          <p:cNvGraphicFramePr>
            <a:graphicFrameLocks/>
          </p:cNvGraphicFramePr>
          <p:nvPr/>
        </p:nvGraphicFramePr>
        <p:xfrm>
          <a:off x="5411852" y="215875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941654" y="247005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954710" y="2366093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954710" y="2074644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Content Placeholder 3"/>
          <p:cNvGraphicFramePr>
            <a:graphicFrameLocks/>
          </p:cNvGraphicFramePr>
          <p:nvPr/>
        </p:nvGraphicFramePr>
        <p:xfrm>
          <a:off x="7726492" y="213958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8243594" y="245087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374158" y="245031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328939" y="2277295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Content Placeholder 3"/>
          <p:cNvGraphicFramePr>
            <a:graphicFrameLocks/>
          </p:cNvGraphicFramePr>
          <p:nvPr/>
        </p:nvGraphicFramePr>
        <p:xfrm>
          <a:off x="10286584" y="211007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0825860" y="243195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9691093" y="2425296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9642497" y="2252274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9453018" y="4660826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0561378" y="4670004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10098929" y="4552900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8998754" y="4679712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8" name="Right Arrow 117"/>
          <p:cNvSpPr/>
          <p:nvPr/>
        </p:nvSpPr>
        <p:spPr>
          <a:xfrm>
            <a:off x="335255" y="1108089"/>
            <a:ext cx="485925" cy="194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5400000">
            <a:off x="1218527" y="3262678"/>
            <a:ext cx="586574" cy="160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10503322" y="4519965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0379374" y="4559078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437221" y="4534093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313273" y="4573206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097A459-43CC-4736-9EAB-372EBBC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FC96382-82C5-435A-B559-F5AC78A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52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5E756-7AFE-48CD-A3B3-757FD69F7A99}"/>
              </a:ext>
            </a:extLst>
          </p:cNvPr>
          <p:cNvSpPr txBox="1"/>
          <p:nvPr/>
        </p:nvSpPr>
        <p:spPr>
          <a:xfrm>
            <a:off x="578217" y="3835864"/>
            <a:ext cx="2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16C9E2-71EF-4A3B-8BD5-226BD826F194}"/>
              </a:ext>
            </a:extLst>
          </p:cNvPr>
          <p:cNvSpPr txBox="1"/>
          <p:nvPr/>
        </p:nvSpPr>
        <p:spPr>
          <a:xfrm>
            <a:off x="10561378" y="33719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53842A-6734-491B-9E1C-83F71BDE4B94}"/>
              </a:ext>
            </a:extLst>
          </p:cNvPr>
          <p:cNvSpPr txBox="1"/>
          <p:nvPr/>
        </p:nvSpPr>
        <p:spPr>
          <a:xfrm>
            <a:off x="9013257" y="320489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256B8-EF8F-477A-9F21-E6539AEDC26F}"/>
              </a:ext>
            </a:extLst>
          </p:cNvPr>
          <p:cNvSpPr txBox="1"/>
          <p:nvPr/>
        </p:nvSpPr>
        <p:spPr>
          <a:xfrm>
            <a:off x="7691308" y="512677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26766A9-063E-4FAD-8BF5-0F7661EB8D80}"/>
              </a:ext>
            </a:extLst>
          </p:cNvPr>
          <p:cNvSpPr txBox="1"/>
          <p:nvPr/>
        </p:nvSpPr>
        <p:spPr>
          <a:xfrm>
            <a:off x="11100429" y="531742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99690B-B94E-45A9-BDA8-A4E3C7F3BEE5}"/>
              </a:ext>
            </a:extLst>
          </p:cNvPr>
          <p:cNvCxnSpPr/>
          <p:nvPr/>
        </p:nvCxnSpPr>
        <p:spPr>
          <a:xfrm flipV="1">
            <a:off x="9655600" y="4471473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D1A675-7FDB-4D48-AC3C-421133A40B1F}"/>
              </a:ext>
            </a:extLst>
          </p:cNvPr>
          <p:cNvCxnSpPr/>
          <p:nvPr/>
        </p:nvCxnSpPr>
        <p:spPr>
          <a:xfrm flipH="1">
            <a:off x="9607004" y="4298451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EC80D7-8661-4B57-B953-BEE3E04A28F8}"/>
              </a:ext>
            </a:extLst>
          </p:cNvPr>
          <p:cNvSpPr txBox="1"/>
          <p:nvPr/>
        </p:nvSpPr>
        <p:spPr>
          <a:xfrm>
            <a:off x="10152122" y="416061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C69CE-6DDA-45CD-99EA-902A527F6D3D}"/>
              </a:ext>
            </a:extLst>
          </p:cNvPr>
          <p:cNvSpPr txBox="1"/>
          <p:nvPr/>
        </p:nvSpPr>
        <p:spPr>
          <a:xfrm>
            <a:off x="8861421" y="420904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5707BF-65FE-44A1-924D-48AE9DD9ECFB}"/>
              </a:ext>
            </a:extLst>
          </p:cNvPr>
          <p:cNvSpPr txBox="1"/>
          <p:nvPr/>
        </p:nvSpPr>
        <p:spPr>
          <a:xfrm>
            <a:off x="314077" y="4399459"/>
            <a:ext cx="2857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1. </a:t>
            </a:r>
            <a:r>
              <a:rPr lang="en-US" sz="1800" b="1" i="1" dirty="0" err="1">
                <a:sym typeface="Wingdings" panose="05000000000000000000" pitchFamily="2" charset="2"/>
              </a:rPr>
              <a:t>new_nodeprev</a:t>
            </a:r>
            <a:r>
              <a:rPr lang="en-US" sz="1800" b="1" i="1" dirty="0">
                <a:sym typeface="Wingdings" panose="05000000000000000000" pitchFamily="2" charset="2"/>
              </a:rPr>
              <a:t>= temp;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49EC9-FB8D-4B38-ADC6-BE0E0DFFDF94}"/>
              </a:ext>
            </a:extLst>
          </p:cNvPr>
          <p:cNvSpPr txBox="1"/>
          <p:nvPr/>
        </p:nvSpPr>
        <p:spPr>
          <a:xfrm>
            <a:off x="10402941" y="490522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71254-0881-4502-BB59-5E0107E6608D}"/>
              </a:ext>
            </a:extLst>
          </p:cNvPr>
          <p:cNvSpPr txBox="1"/>
          <p:nvPr/>
        </p:nvSpPr>
        <p:spPr>
          <a:xfrm>
            <a:off x="9066617" y="491824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12BE99-F8A8-4B74-A5CA-484A8AFF65B4}"/>
              </a:ext>
            </a:extLst>
          </p:cNvPr>
          <p:cNvSpPr txBox="1"/>
          <p:nvPr/>
        </p:nvSpPr>
        <p:spPr>
          <a:xfrm>
            <a:off x="314077" y="4801793"/>
            <a:ext cx="356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2.new_nodenext= </a:t>
            </a:r>
            <a:r>
              <a:rPr lang="en-US" sz="1800" b="1" i="1" dirty="0" err="1">
                <a:sym typeface="Wingdings" panose="05000000000000000000" pitchFamily="2" charset="2"/>
              </a:rPr>
              <a:t>tempnext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  <a:endParaRPr lang="en-IN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5B32CD-8A18-409A-B1DB-9A4F92A9F785}"/>
              </a:ext>
            </a:extLst>
          </p:cNvPr>
          <p:cNvSpPr txBox="1"/>
          <p:nvPr/>
        </p:nvSpPr>
        <p:spPr>
          <a:xfrm>
            <a:off x="314077" y="5189147"/>
            <a:ext cx="356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/>
              <a:t>3.</a:t>
            </a:r>
            <a:r>
              <a:rPr lang="en-US" sz="1800" b="1" i="1" dirty="0">
                <a:sym typeface="Wingdings" panose="05000000000000000000" pitchFamily="2" charset="2"/>
              </a:rPr>
              <a:t> </a:t>
            </a:r>
            <a:r>
              <a:rPr lang="en-US" sz="1800" b="1" i="1" dirty="0" err="1">
                <a:sym typeface="Wingdings" panose="05000000000000000000" pitchFamily="2" charset="2"/>
              </a:rPr>
              <a:t>tempnext</a:t>
            </a:r>
            <a:r>
              <a:rPr lang="en-US" sz="1800" b="1" i="1" dirty="0">
                <a:sym typeface="Wingdings" panose="05000000000000000000" pitchFamily="2" charset="2"/>
              </a:rPr>
              <a:t>-&gt;</a:t>
            </a:r>
            <a:r>
              <a:rPr lang="en-US" sz="1800" b="1" i="1" dirty="0" err="1">
                <a:sym typeface="Wingdings" panose="05000000000000000000" pitchFamily="2" charset="2"/>
              </a:rPr>
              <a:t>prev</a:t>
            </a:r>
            <a:r>
              <a:rPr lang="en-US" sz="1800" b="1" i="1" dirty="0">
                <a:sym typeface="Wingdings" panose="05000000000000000000" pitchFamily="2" charset="2"/>
              </a:rPr>
              <a:t>= </a:t>
            </a:r>
            <a:r>
              <a:rPr lang="en-US" sz="1800" b="1" i="1" dirty="0" err="1">
                <a:sym typeface="Wingdings" panose="05000000000000000000" pitchFamily="2" charset="2"/>
              </a:rPr>
              <a:t>new_node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05D0EF-31F4-4632-ABEF-F8B7DB3D5071}"/>
              </a:ext>
            </a:extLst>
          </p:cNvPr>
          <p:cNvSpPr txBox="1"/>
          <p:nvPr/>
        </p:nvSpPr>
        <p:spPr>
          <a:xfrm>
            <a:off x="263076" y="5600268"/>
            <a:ext cx="283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4.</a:t>
            </a:r>
            <a:r>
              <a:rPr lang="en-US" sz="1800" b="1" i="1" dirty="0"/>
              <a:t> </a:t>
            </a:r>
            <a:r>
              <a:rPr lang="en-US" sz="1800" b="1" i="1" dirty="0" err="1"/>
              <a:t>temp</a:t>
            </a:r>
            <a:r>
              <a:rPr lang="en-US" sz="1800" b="1" i="1" dirty="0" err="1">
                <a:sym typeface="Wingdings" panose="05000000000000000000" pitchFamily="2" charset="2"/>
              </a:rPr>
              <a:t>next</a:t>
            </a:r>
            <a:r>
              <a:rPr lang="en-US" sz="1800" b="1" i="1" dirty="0">
                <a:sym typeface="Wingdings" panose="05000000000000000000" pitchFamily="2" charset="2"/>
              </a:rPr>
              <a:t>=</a:t>
            </a:r>
            <a:r>
              <a:rPr lang="en-US" sz="1800" b="1" i="1" dirty="0" err="1">
                <a:sym typeface="Wingdings" panose="05000000000000000000" pitchFamily="2" charset="2"/>
              </a:rPr>
              <a:t>new_node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5 0.00254 L 0.03425 0.00254 C 0.0362 0.00069 0.03815 -0.00139 0.04037 -0.00301 C 0.04128 -0.00371 0.04245 -0.00371 0.04336 -0.0044 C 0.04427 -0.0051 0.04479 -0.00649 0.04571 -0.00718 C 0.04662 -0.00787 0.04766 -0.00787 0.0487 -0.00857 C 0.04948 -0.0088 0.05026 -0.0095 0.05104 -0.00996 C 0.05664 -0.01204 0.05482 -0.01042 0.06094 -0.0125 C 0.07631 -0.01806 0.05495 -0.01436 0.08386 -0.01667 C 0.08894 -0.01968 0.08607 -0.01829 0.09545 -0.01945 C 0.10026 -0.01991 0.10508 -0.02037 0.1099 -0.02084 L 0.11459 -0.02338 L 0.11459 -0.02338 " pathEditMode="relative" ptsTypes="AAAAAAAAAAAAA">
                                      <p:cBhvr>
                                        <p:cTn id="17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1458 L -0.01719 -0.01458 C -0.0263 -0.01527 -0.0345 -0.01527 -0.04323 -0.01736 C -0.04453 -0.01782 -0.04583 -0.01828 -0.04713 -0.01875 C -0.04792 -0.01967 -0.04857 -0.02083 -0.04948 -0.02152 C -0.05065 -0.02222 -0.05195 -0.02222 -0.05325 -0.02291 C -0.05404 -0.02314 -0.05482 -0.02384 -0.0556 -0.0243 C -0.05612 -0.02546 -0.05638 -0.02708 -0.05703 -0.02824 C -0.05768 -0.02939 -0.05885 -0.02962 -0.05937 -0.03101 C -0.0599 -0.03217 -0.05977 -0.03379 -0.06016 -0.03518 C -0.0612 -0.03888 -0.06224 -0.04027 -0.06393 -0.04328 C -0.06445 -0.04953 -0.06549 -0.05601 -0.06393 -0.06226 C -0.0638 -0.06296 -0.06289 -0.06226 -0.0625 -0.06226 L -0.0625 -0.06226 " pathEditMode="relative" ptsTypes="AAAAAAAAAAAAAA">
                                      <p:cBhvr>
                                        <p:cTn id="19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0.01481 L -0.00755 0.01481 C -0.01146 0.03148 -0.01471 0.04861 -0.01914 0.06504 C -0.0207 0.07106 -0.0237 0.07546 -0.02526 0.08148 C -0.02773 0.0919 -0.03047 0.10208 -0.03281 0.11273 C -0.0332 0.11435 -0.03268 0.11713 -0.03359 0.11805 C -0.03529 0.12014 -0.03802 0.11875 -0.03971 0.12083 C -0.04076 0.12222 -0.03711 0.12083 -0.03594 0.12083 L -0.03594 0.12083 " pathEditMode="relative" ptsTypes="AAAAAAAAA">
                                      <p:cBhvr>
                                        <p:cTn id="22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1736 L 0.00013 0.01736 C -0.00065 0.04306 -0.00065 0.06898 -0.00222 0.09491 C -0.00274 0.10232 -0.00404 0.10996 -0.00599 0.11667 C -0.00795 0.12292 -0.0112 0.12732 -0.01368 0.13287 C -0.0142 0.13426 -0.01498 0.13542 -0.01524 0.13704 C -0.0155 0.13889 -0.01524 0.14074 -0.01524 0.1426 L -0.01524 0.1426 " pathEditMode="relative" ptsTypes="AAAAAAAA">
                                      <p:cBhvr>
                                        <p:cTn id="25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7" grpId="0"/>
      <p:bldP spid="18" grpId="0" animBg="1"/>
      <p:bldP spid="19" grpId="0"/>
      <p:bldP spid="21" grpId="0"/>
      <p:bldP spid="28" grpId="0"/>
      <p:bldP spid="32" grpId="0"/>
      <p:bldP spid="35" grpId="0" animBg="1"/>
      <p:bldP spid="40" grpId="0"/>
      <p:bldP spid="46" grpId="0"/>
      <p:bldP spid="48" grpId="0"/>
      <p:bldP spid="56" grpId="0" animBg="1"/>
      <p:bldP spid="57" grpId="0"/>
      <p:bldP spid="59" grpId="0"/>
      <p:bldP spid="63" grpId="0"/>
      <p:bldP spid="67" grpId="0"/>
      <p:bldP spid="73" grpId="0"/>
      <p:bldP spid="80" grpId="0" animBg="1"/>
      <p:bldP spid="81" grpId="0"/>
      <p:bldP spid="94" grpId="0" animBg="1"/>
      <p:bldP spid="95" grpId="0"/>
      <p:bldP spid="97" grpId="0"/>
      <p:bldP spid="101" grpId="0"/>
      <p:bldP spid="105" grpId="0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3" grpId="0"/>
      <p:bldP spid="86" grpId="0"/>
      <p:bldP spid="86" grpId="1"/>
      <p:bldP spid="87" grpId="0"/>
      <p:bldP spid="87" grpId="1"/>
      <p:bldP spid="92" grpId="0"/>
      <p:bldP spid="92" grpId="1"/>
      <p:bldP spid="112" grpId="0"/>
      <p:bldP spid="112" grpId="1"/>
      <p:bldP spid="3" grpId="0"/>
      <p:bldP spid="3" grpId="1"/>
      <p:bldP spid="8" grpId="0"/>
      <p:bldP spid="8" grpId="1"/>
      <p:bldP spid="84" grpId="0"/>
      <p:bldP spid="10" grpId="0"/>
      <p:bldP spid="10" grpId="1"/>
      <p:bldP spid="11" grpId="0"/>
      <p:bldP spid="11" grpId="1"/>
      <p:bldP spid="90" grpId="0"/>
      <p:bldP spid="113" grpId="0"/>
      <p:bldP spid="1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5318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before a specific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835025"/>
            <a:ext cx="5374400" cy="535463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 initialize its pointers with NULL.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insertion is not possible, return;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 it reaches to the node before which we want to insert the new_node (while ((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data!= desired) &amp;&amp; temp!=NULL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D83A0332-9865-438A-AD7D-AF226095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2808" y="961053"/>
            <a:ext cx="4982580" cy="522861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 exhausted then display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'Given node is not found in the list!!! Insertion is not possible!!!'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temp;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 if temp is not the first node in the list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else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new first node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head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IN" sz="1800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BD30DC2-2688-4441-87B6-19B3343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42BF2DD-D7A9-4EE5-A770-4F033117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53</a:t>
            </a:fld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C878A-3A00-4039-BCB6-40926A3D767E}"/>
              </a:ext>
            </a:extLst>
          </p:cNvPr>
          <p:cNvSpPr txBox="1"/>
          <p:nvPr/>
        </p:nvSpPr>
        <p:spPr>
          <a:xfrm>
            <a:off x="7091314" y="5415923"/>
            <a:ext cx="272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Ɵ(n)    </a:t>
            </a:r>
          </a:p>
        </p:txBody>
      </p:sp>
    </p:spTree>
    <p:extLst>
      <p:ext uri="{BB962C8B-B14F-4D97-AF65-F5344CB8AC3E}">
        <p14:creationId xmlns:p14="http://schemas.microsoft.com/office/powerpoint/2010/main" val="540218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388" y="124808"/>
            <a:ext cx="5157369" cy="3317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Insert before a specific location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16605" y="119437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8657" y="825038"/>
            <a:ext cx="128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3245" y="848821"/>
            <a:ext cx="8482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7871" y="480136"/>
            <a:ext cx="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5792767" y="1142551"/>
          <a:ext cx="21628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0533" y="848821"/>
            <a:ext cx="15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5038" y="1453849"/>
            <a:ext cx="9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4566" y="159877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31" y="4948095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130" y="536047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/>
        </p:nvGraphicFramePr>
        <p:xfrm>
          <a:off x="1988854" y="494658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34948" y="529429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557785" y="5132006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4298768" y="492425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904628" y="527172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956366" y="5189693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5922" y="5022189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3"/>
          <p:cNvGraphicFramePr>
            <a:graphicFrameLocks/>
          </p:cNvGraphicFramePr>
          <p:nvPr/>
        </p:nvGraphicFramePr>
        <p:xfrm>
          <a:off x="6779879" y="492705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285299" y="526280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860676" y="3251819"/>
            <a:ext cx="1160059" cy="95212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 before 40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104165" y="4931998"/>
            <a:ext cx="7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16939" y="602596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5438670" y="3010710"/>
          <a:ext cx="1608916" cy="372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20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43400" y="3134802"/>
            <a:ext cx="116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Down Arrow 79"/>
          <p:cNvSpPr/>
          <p:nvPr/>
        </p:nvSpPr>
        <p:spPr>
          <a:xfrm>
            <a:off x="7588772" y="4545365"/>
            <a:ext cx="156730" cy="30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372084" y="4236103"/>
            <a:ext cx="7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2869" y="2425296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91184" y="2130321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96" name="Content Placeholder 3"/>
          <p:cNvGraphicFramePr>
            <a:graphicFrameLocks/>
          </p:cNvGraphicFramePr>
          <p:nvPr/>
        </p:nvGraphicFramePr>
        <p:xfrm>
          <a:off x="1745474" y="241942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192523" y="273556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282524" y="2609961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Content Placeholder 3"/>
          <p:cNvGraphicFramePr>
            <a:graphicFrameLocks/>
          </p:cNvGraphicFramePr>
          <p:nvPr/>
        </p:nvGraphicFramePr>
        <p:xfrm>
          <a:off x="4058578" y="2417161"/>
          <a:ext cx="1937068" cy="3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36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4567795" y="279362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706952" y="269567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3676231" y="2537601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Content Placeholder 3"/>
          <p:cNvGraphicFramePr>
            <a:graphicFrameLocks/>
          </p:cNvGraphicFramePr>
          <p:nvPr/>
        </p:nvGraphicFramePr>
        <p:xfrm>
          <a:off x="6547177" y="246364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7134846" y="275226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024157" y="2717176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H="1">
            <a:off x="5995827" y="2499653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4307" y="5389526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6597412" y="5399903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7084993" y="5369160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6053095" y="5348893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6887899" y="5319301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32171" y="5326740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861495" y="5297912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042181" y="5316062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BD30DC2-2688-4441-87B6-19B3343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42BF2DD-D7A9-4EE5-A770-4F033117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54</a:t>
            </a:fld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88C044-7972-4F92-89E6-426C501E70BB}"/>
              </a:ext>
            </a:extLst>
          </p:cNvPr>
          <p:cNvSpPr txBox="1"/>
          <p:nvPr/>
        </p:nvSpPr>
        <p:spPr>
          <a:xfrm>
            <a:off x="8238979" y="1000527"/>
            <a:ext cx="2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graphicFrame>
        <p:nvGraphicFramePr>
          <p:cNvPr id="86" name="Content Placeholder 3">
            <a:extLst>
              <a:ext uri="{FF2B5EF4-FFF2-40B4-BE49-F238E27FC236}">
                <a16:creationId xmlns:a16="http://schemas.microsoft.com/office/drawing/2014/main" id="{C53F341A-4214-4B12-8412-5D082EAB84CF}"/>
              </a:ext>
            </a:extLst>
          </p:cNvPr>
          <p:cNvGraphicFramePr>
            <a:graphicFrameLocks/>
          </p:cNvGraphicFramePr>
          <p:nvPr/>
        </p:nvGraphicFramePr>
        <p:xfrm>
          <a:off x="5564744" y="5642355"/>
          <a:ext cx="18073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8EF071A-B89B-4C8C-A17E-BB3CEEB475C7}"/>
              </a:ext>
            </a:extLst>
          </p:cNvPr>
          <p:cNvSpPr txBox="1"/>
          <p:nvPr/>
        </p:nvSpPr>
        <p:spPr>
          <a:xfrm>
            <a:off x="7385931" y="5548388"/>
            <a:ext cx="116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02E62-A287-4591-A26E-B836697A7842}"/>
              </a:ext>
            </a:extLst>
          </p:cNvPr>
          <p:cNvSpPr txBox="1"/>
          <p:nvPr/>
        </p:nvSpPr>
        <p:spPr>
          <a:xfrm>
            <a:off x="5869346" y="336133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BD136E-48CE-4232-B6FF-007AE62CEA1C}"/>
              </a:ext>
            </a:extLst>
          </p:cNvPr>
          <p:cNvSpPr txBox="1"/>
          <p:nvPr/>
        </p:nvSpPr>
        <p:spPr>
          <a:xfrm>
            <a:off x="750859" y="5729805"/>
            <a:ext cx="3383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prev;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own Arrow 79">
            <a:extLst>
              <a:ext uri="{FF2B5EF4-FFF2-40B4-BE49-F238E27FC236}">
                <a16:creationId xmlns:a16="http://schemas.microsoft.com/office/drawing/2014/main" id="{B1C0E2AC-F86B-4E40-AF93-80EEA4875F3F}"/>
              </a:ext>
            </a:extLst>
          </p:cNvPr>
          <p:cNvSpPr/>
          <p:nvPr/>
        </p:nvSpPr>
        <p:spPr>
          <a:xfrm>
            <a:off x="2558562" y="2105658"/>
            <a:ext cx="156730" cy="30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FFF605-A649-4C6E-ADF0-8923D5CA2794}"/>
              </a:ext>
            </a:extLst>
          </p:cNvPr>
          <p:cNvSpPr txBox="1"/>
          <p:nvPr/>
        </p:nvSpPr>
        <p:spPr>
          <a:xfrm>
            <a:off x="2341874" y="1796396"/>
            <a:ext cx="7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BEDABF-D9DA-449A-9B13-7D389DD209D5}"/>
              </a:ext>
            </a:extLst>
          </p:cNvPr>
          <p:cNvSpPr txBox="1"/>
          <p:nvPr/>
        </p:nvSpPr>
        <p:spPr>
          <a:xfrm>
            <a:off x="4433174" y="574914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CE806D2-D9A1-4694-8D50-516DAD39183A}"/>
              </a:ext>
            </a:extLst>
          </p:cNvPr>
          <p:cNvSpPr txBox="1"/>
          <p:nvPr/>
        </p:nvSpPr>
        <p:spPr>
          <a:xfrm>
            <a:off x="713489" y="6031329"/>
            <a:ext cx="289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2. </a:t>
            </a:r>
            <a:r>
              <a:rPr lang="en-US" sz="1800" b="1" i="1" dirty="0" err="1">
                <a:sym typeface="Wingdings" panose="05000000000000000000" pitchFamily="2" charset="2"/>
              </a:rPr>
              <a:t>new_nodenext</a:t>
            </a:r>
            <a:r>
              <a:rPr lang="en-US" sz="1800" b="1" i="1" dirty="0">
                <a:sym typeface="Wingdings" panose="05000000000000000000" pitchFamily="2" charset="2"/>
              </a:rPr>
              <a:t>= temp;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D5F187-0F21-46F3-81C4-AD1B6C746B09}"/>
              </a:ext>
            </a:extLst>
          </p:cNvPr>
          <p:cNvSpPr txBox="1"/>
          <p:nvPr/>
        </p:nvSpPr>
        <p:spPr>
          <a:xfrm>
            <a:off x="7427889" y="604307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0DBEB5-5643-4003-993B-17F55C5EEB0C}"/>
              </a:ext>
            </a:extLst>
          </p:cNvPr>
          <p:cNvSpPr txBox="1"/>
          <p:nvPr/>
        </p:nvSpPr>
        <p:spPr>
          <a:xfrm>
            <a:off x="8086695" y="5849882"/>
            <a:ext cx="28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3. tempprev=new_node;</a:t>
            </a:r>
            <a:endParaRPr lang="en-US" sz="1800" b="1" i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8AE1C4-A061-48A9-9D58-29C1AA578284}"/>
              </a:ext>
            </a:extLst>
          </p:cNvPr>
          <p:cNvSpPr txBox="1"/>
          <p:nvPr/>
        </p:nvSpPr>
        <p:spPr>
          <a:xfrm>
            <a:off x="6501108" y="415250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0456EB-B3D6-4485-A327-4A5113AA869C}"/>
              </a:ext>
            </a:extLst>
          </p:cNvPr>
          <p:cNvSpPr txBox="1"/>
          <p:nvPr/>
        </p:nvSpPr>
        <p:spPr>
          <a:xfrm>
            <a:off x="8104165" y="6114476"/>
            <a:ext cx="4031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4. </a:t>
            </a:r>
            <a:r>
              <a:rPr lang="en-US" sz="1800" b="1" i="1" dirty="0" err="1"/>
              <a:t>new_node</a:t>
            </a:r>
            <a:r>
              <a:rPr lang="en-US" sz="1800" b="1" i="1" dirty="0" err="1">
                <a:sym typeface="Wingdings" panose="05000000000000000000" pitchFamily="2" charset="2"/>
              </a:rPr>
              <a:t>prevnext</a:t>
            </a:r>
            <a:r>
              <a:rPr lang="en-US" sz="1800" b="1" i="1" dirty="0">
                <a:sym typeface="Wingdings" panose="05000000000000000000" pitchFamily="2" charset="2"/>
              </a:rPr>
              <a:t> = new_node;</a:t>
            </a:r>
            <a:endParaRPr lang="en-IN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922C3BB-A18B-4525-B8C2-08798548F314}"/>
              </a:ext>
            </a:extLst>
          </p:cNvPr>
          <p:cNvSpPr txBox="1"/>
          <p:nvPr/>
        </p:nvSpPr>
        <p:spPr>
          <a:xfrm>
            <a:off x="5465801" y="419867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E740E-6CBF-45CB-92AA-42FB4C980922}"/>
              </a:ext>
            </a:extLst>
          </p:cNvPr>
          <p:cNvSpPr txBox="1"/>
          <p:nvPr/>
        </p:nvSpPr>
        <p:spPr>
          <a:xfrm>
            <a:off x="5551580" y="489260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5802B-454B-413D-BF0A-2E07AA9EB226}"/>
              </a:ext>
            </a:extLst>
          </p:cNvPr>
          <p:cNvSpPr txBox="1"/>
          <p:nvPr/>
        </p:nvSpPr>
        <p:spPr>
          <a:xfrm>
            <a:off x="6675822" y="561326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50AC3-60B8-443B-B339-4053E8250001}"/>
              </a:ext>
            </a:extLst>
          </p:cNvPr>
          <p:cNvSpPr txBox="1"/>
          <p:nvPr/>
        </p:nvSpPr>
        <p:spPr>
          <a:xfrm>
            <a:off x="6708230" y="492705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8A724-EF17-47DC-97A5-93CC384B46EA}"/>
              </a:ext>
            </a:extLst>
          </p:cNvPr>
          <p:cNvSpPr txBox="1"/>
          <p:nvPr/>
        </p:nvSpPr>
        <p:spPr>
          <a:xfrm>
            <a:off x="5599230" y="565712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0F3D0C-903D-49DC-AC64-1489ADE8D5A1}"/>
              </a:ext>
            </a:extLst>
          </p:cNvPr>
          <p:cNvCxnSpPr/>
          <p:nvPr/>
        </p:nvCxnSpPr>
        <p:spPr>
          <a:xfrm flipV="1">
            <a:off x="6253235" y="5249561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4618A-0765-4464-8694-E363784EF4FB}"/>
              </a:ext>
            </a:extLst>
          </p:cNvPr>
          <p:cNvCxnSpPr>
            <a:cxnSpLocks/>
          </p:cNvCxnSpPr>
          <p:nvPr/>
        </p:nvCxnSpPr>
        <p:spPr>
          <a:xfrm flipH="1">
            <a:off x="6224905" y="5032038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5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 -0.00162 L 0.0095 -0.00162 C 0.01471 -0.00463 0.01979 -0.00903 0.02526 -0.01065 C 0.05638 -0.01922 0.06302 -0.01783 0.08958 -0.01783 L 0.08958 -0.01783 " pathEditMode="relative" ptsTypes="AAAAA">
                                      <p:cBhvr>
                                        <p:cTn id="18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4 0.00209 L 0.00534 0.00209 C 0.00325 -0.00023 0.0013 -0.00278 -0.00091 -0.00486 C -0.00156 -0.00555 -0.00248 -0.00555 -0.00313 -0.00625 C -0.00391 -0.00694 -0.00456 -0.00833 -0.00547 -0.00903 C -0.0069 -0.01018 -0.00873 -0.00995 -0.01003 -0.01157 C -0.01315 -0.01551 -0.01146 -0.01389 -0.01537 -0.01574 C -0.01615 -0.01666 -0.0168 -0.01782 -0.01771 -0.01852 C -0.01888 -0.01944 -0.02188 -0.0206 -0.02305 -0.02106 C -0.02383 -0.02153 -0.02461 -0.02199 -0.02539 -0.02245 C -0.02604 -0.02338 -0.02682 -0.02454 -0.02761 -0.02523 C -0.02865 -0.02592 -0.02969 -0.02616 -0.03073 -0.02662 C -0.03151 -0.02708 -0.03216 -0.02754 -0.03294 -0.02801 C -0.03412 -0.02847 -0.03711 -0.02963 -0.03828 -0.03079 C -0.03919 -0.03148 -0.03985 -0.03287 -0.04063 -0.03333 C -0.04206 -0.03449 -0.04375 -0.03518 -0.04518 -0.03611 L -0.04753 -0.0375 C -0.04831 -0.03889 -0.04896 -0.04051 -0.04987 -0.04166 C -0.05052 -0.04236 -0.05143 -0.04236 -0.05208 -0.04305 C -0.05313 -0.04375 -0.05417 -0.04467 -0.05521 -0.0456 C -0.05703 -0.04768 -0.05977 -0.05046 -0.06133 -0.05393 C -0.06185 -0.05509 -0.06224 -0.05671 -0.06276 -0.05787 C -0.06406 -0.06041 -0.06537 -0.0625 -0.06667 -0.06481 C -0.06836 -0.06782 -0.06745 -0.06736 -0.06888 -0.06736 L -0.06888 -0.06736 " pathEditMode="relative" ptsTypes="AAAAAAAAAAAAAAAAAAAAAAAAA">
                                      <p:cBhvr>
                                        <p:cTn id="211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116 L 0.0026 -0.00116 C 0.0056 0.00879 0.00963 0.01782 0.01172 0.0287 C 0.01692 0.05578 0.01549 0.08055 0.01549 0.10903 L 0.01549 0.10903 " pathEditMode="relative" ptsTypes="AAAAA">
                                      <p:cBhvr>
                                        <p:cTn id="23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162 L -0.00364 0.00162 C -0.00325 0.02454 -0.00312 0.04792 -0.00221 0.07083 C -0.00182 0.08056 -0.00156 0.09028 0.00013 0.09954 C 0.00065 0.10208 0.00404 0.1037 0.00404 0.1037 L 0.00404 0.1037 " pathEditMode="relative" ptsTypes="AAAAAA">
                                      <p:cBhvr>
                                        <p:cTn id="26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0" grpId="0"/>
      <p:bldP spid="17" grpId="0"/>
      <p:bldP spid="18" grpId="0" animBg="1"/>
      <p:bldP spid="19" grpId="0"/>
      <p:bldP spid="21" grpId="0"/>
      <p:bldP spid="28" grpId="0"/>
      <p:bldP spid="32" grpId="0"/>
      <p:bldP spid="35" grpId="0" animBg="1"/>
      <p:bldP spid="40" grpId="0"/>
      <p:bldP spid="46" grpId="0"/>
      <p:bldP spid="48" grpId="0"/>
      <p:bldP spid="80" grpId="0" animBg="1"/>
      <p:bldP spid="81" grpId="0"/>
      <p:bldP spid="94" grpId="0" animBg="1"/>
      <p:bldP spid="95" grpId="0"/>
      <p:bldP spid="97" grpId="0"/>
      <p:bldP spid="101" grpId="0"/>
      <p:bldP spid="105" grpId="0"/>
      <p:bldP spid="108" grpId="0" animBg="1"/>
      <p:bldP spid="109" grpId="0" animBg="1"/>
      <p:bldP spid="110" grpId="0" animBg="1"/>
      <p:bldP spid="111" grpId="0" animBg="1"/>
      <p:bldP spid="85" grpId="0"/>
      <p:bldP spid="14" grpId="0"/>
      <p:bldP spid="15" grpId="0"/>
      <p:bldP spid="92" grpId="0"/>
      <p:bldP spid="26" grpId="0" animBg="1"/>
      <p:bldP spid="36" grpId="0"/>
      <p:bldP spid="120" grpId="0"/>
      <p:bldP spid="120" grpId="1"/>
      <p:bldP spid="121" grpId="0"/>
      <p:bldP spid="122" grpId="0"/>
      <p:bldP spid="122" grpId="1"/>
      <p:bldP spid="123" grpId="0"/>
      <p:bldP spid="124" grpId="0"/>
      <p:bldP spid="124" grpId="1"/>
      <p:bldP spid="125" grpId="0"/>
      <p:bldP spid="126" grpId="0"/>
      <p:bldP spid="126" grpId="1"/>
      <p:bldP spid="3" grpId="0"/>
      <p:bldP spid="3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6200"/>
            <a:ext cx="2742422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1431" y="293752"/>
            <a:ext cx="46101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 of the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999" y="817940"/>
            <a:ext cx="65399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 If it is Empty then, display 'List is Empty!!! Deletion is not possible' and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not Empty then, define a Node pointer 'temp' and initialize with head.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having only one node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having only one node, then set head to NULL and delete temp (Setting Empty list conditions)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with more than one node, then assign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to 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→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delete temp.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0768" y="112484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1196" y="81794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474749" y="159847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04551" y="190977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017607" y="180581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17607" y="151437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8134066" y="1124842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36696" y="8179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7540" y="161641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77968" y="130950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9676263" y="1616410"/>
            <a:ext cx="477671" cy="2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80768" y="4305039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1196" y="3998137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/>
        </p:nvGraphicFramePr>
        <p:xfrm>
          <a:off x="5004749" y="477867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34551" y="508997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7607" y="4986016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47607" y="4694567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3"/>
          <p:cNvGraphicFramePr>
            <a:graphicFrameLocks/>
          </p:cNvGraphicFramePr>
          <p:nvPr/>
        </p:nvGraphicFramePr>
        <p:xfrm>
          <a:off x="7319389" y="475950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836491" y="507080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967055" y="5070240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21836" y="4897218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649722" y="4463817"/>
            <a:ext cx="2524928" cy="1118251"/>
          </a:xfrm>
          <a:custGeom>
            <a:avLst/>
            <a:gdLst>
              <a:gd name="connsiteX0" fmla="*/ 2174159 w 2524928"/>
              <a:gd name="connsiteY0" fmla="*/ 872458 h 1118251"/>
              <a:gd name="connsiteX1" fmla="*/ 2433466 w 2524928"/>
              <a:gd name="connsiteY1" fmla="*/ 817867 h 1118251"/>
              <a:gd name="connsiteX2" fmla="*/ 2378875 w 2524928"/>
              <a:gd name="connsiteY2" fmla="*/ 53592 h 1118251"/>
              <a:gd name="connsiteX3" fmla="*/ 809382 w 2524928"/>
              <a:gd name="connsiteY3" fmla="*/ 108183 h 1118251"/>
              <a:gd name="connsiteX4" fmla="*/ 167938 w 2524928"/>
              <a:gd name="connsiteY4" fmla="*/ 463025 h 1118251"/>
              <a:gd name="connsiteX5" fmla="*/ 126994 w 2524928"/>
              <a:gd name="connsiteY5" fmla="*/ 872458 h 1118251"/>
              <a:gd name="connsiteX6" fmla="*/ 1669191 w 2524928"/>
              <a:gd name="connsiteY6" fmla="*/ 1118117 h 1118251"/>
              <a:gd name="connsiteX7" fmla="*/ 2242397 w 2524928"/>
              <a:gd name="connsiteY7" fmla="*/ 899753 h 111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4928" h="1118251">
                <a:moveTo>
                  <a:pt x="2174159" y="872458"/>
                </a:moveTo>
                <a:cubicBezTo>
                  <a:pt x="2286753" y="913401"/>
                  <a:pt x="2399347" y="954345"/>
                  <a:pt x="2433466" y="817867"/>
                </a:cubicBezTo>
                <a:cubicBezTo>
                  <a:pt x="2467585" y="681389"/>
                  <a:pt x="2649556" y="171873"/>
                  <a:pt x="2378875" y="53592"/>
                </a:cubicBezTo>
                <a:cubicBezTo>
                  <a:pt x="2108194" y="-64689"/>
                  <a:pt x="1177871" y="39944"/>
                  <a:pt x="809382" y="108183"/>
                </a:cubicBezTo>
                <a:cubicBezTo>
                  <a:pt x="440893" y="176422"/>
                  <a:pt x="281669" y="335646"/>
                  <a:pt x="167938" y="463025"/>
                </a:cubicBezTo>
                <a:cubicBezTo>
                  <a:pt x="54207" y="590404"/>
                  <a:pt x="-123215" y="763276"/>
                  <a:pt x="126994" y="872458"/>
                </a:cubicBezTo>
                <a:cubicBezTo>
                  <a:pt x="377203" y="981640"/>
                  <a:pt x="1316624" y="1113568"/>
                  <a:pt x="1669191" y="1118117"/>
                </a:cubicBezTo>
                <a:cubicBezTo>
                  <a:pt x="2021758" y="1122666"/>
                  <a:pt x="2132077" y="1011209"/>
                  <a:pt x="2242397" y="8997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13535" y="4367469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16165" y="4060567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01834" y="3980380"/>
            <a:ext cx="215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head=</a:t>
            </a:r>
            <a:r>
              <a:rPr lang="en-US" dirty="0" err="1"/>
              <a:t>temp</a:t>
            </a:r>
            <a:r>
              <a:rPr lang="en-US" dirty="0" err="1">
                <a:sym typeface="Wingdings" panose="05000000000000000000" pitchFamily="2" charset="2"/>
              </a:rPr>
              <a:t>next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r>
              <a:rPr lang="en-US" dirty="0" err="1">
                <a:sym typeface="Wingdings" panose="05000000000000000000" pitchFamily="2" charset="2"/>
              </a:rPr>
              <a:t>headprev</a:t>
            </a:r>
            <a:r>
              <a:rPr lang="en-US" dirty="0">
                <a:sym typeface="Wingdings" panose="05000000000000000000" pitchFamily="2" charset="2"/>
              </a:rPr>
              <a:t>=NULL;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5049672" y="4011158"/>
            <a:ext cx="3061859" cy="751911"/>
          </a:xfrm>
          <a:custGeom>
            <a:avLst/>
            <a:gdLst>
              <a:gd name="connsiteX0" fmla="*/ 2565779 w 2565779"/>
              <a:gd name="connsiteY0" fmla="*/ 751911 h 751911"/>
              <a:gd name="connsiteX1" fmla="*/ 2442949 w 2565779"/>
              <a:gd name="connsiteY1" fmla="*/ 560842 h 751911"/>
              <a:gd name="connsiteX2" fmla="*/ 2442949 w 2565779"/>
              <a:gd name="connsiteY2" fmla="*/ 560842 h 751911"/>
              <a:gd name="connsiteX3" fmla="*/ 1828800 w 2565779"/>
              <a:gd name="connsiteY3" fmla="*/ 246943 h 751911"/>
              <a:gd name="connsiteX4" fmla="*/ 1023582 w 2565779"/>
              <a:gd name="connsiteY4" fmla="*/ 1284 h 751911"/>
              <a:gd name="connsiteX5" fmla="*/ 191068 w 2565779"/>
              <a:gd name="connsiteY5" fmla="*/ 165057 h 751911"/>
              <a:gd name="connsiteX6" fmla="*/ 0 w 2565779"/>
              <a:gd name="connsiteY6" fmla="*/ 478955 h 75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5779" h="751911">
                <a:moveTo>
                  <a:pt x="2565779" y="751911"/>
                </a:moveTo>
                <a:lnTo>
                  <a:pt x="2442949" y="560842"/>
                </a:lnTo>
                <a:lnTo>
                  <a:pt x="2442949" y="560842"/>
                </a:lnTo>
                <a:cubicBezTo>
                  <a:pt x="2340591" y="508526"/>
                  <a:pt x="2065361" y="340203"/>
                  <a:pt x="1828800" y="246943"/>
                </a:cubicBezTo>
                <a:cubicBezTo>
                  <a:pt x="1592239" y="153683"/>
                  <a:pt x="1296537" y="14932"/>
                  <a:pt x="1023582" y="1284"/>
                </a:cubicBezTo>
                <a:cubicBezTo>
                  <a:pt x="750627" y="-12364"/>
                  <a:pt x="361665" y="85445"/>
                  <a:pt x="191068" y="165057"/>
                </a:cubicBezTo>
                <a:cubicBezTo>
                  <a:pt x="20471" y="244669"/>
                  <a:pt x="10235" y="361812"/>
                  <a:pt x="0" y="47895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34193" y="577515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34621" y="546825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8" name="Content Placeholder 3"/>
          <p:cNvGraphicFramePr>
            <a:graphicFrameLocks/>
          </p:cNvGraphicFramePr>
          <p:nvPr/>
        </p:nvGraphicFramePr>
        <p:xfrm>
          <a:off x="9551637" y="573764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068739" y="604894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863027" y="5952536"/>
            <a:ext cx="677806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rved Left Arrow 41"/>
          <p:cNvSpPr/>
          <p:nvPr/>
        </p:nvSpPr>
        <p:spPr>
          <a:xfrm rot="18826582">
            <a:off x="9540833" y="4986016"/>
            <a:ext cx="513414" cy="5960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2350-7F0D-4490-9977-335CD8A448FA}"/>
              </a:ext>
            </a:extLst>
          </p:cNvPr>
          <p:cNvSpPr txBox="1"/>
          <p:nvPr/>
        </p:nvSpPr>
        <p:spPr>
          <a:xfrm>
            <a:off x="411026" y="4878628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(1)                       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50DF4890-D8C0-4598-8CA7-DB5CEF1F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3DD9AB9-7394-4131-9704-F9BBE173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03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60" y="100260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 If list is Empty, then display 'List is Empty!!! Deletion is not possible' and terminate the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 If list is not Empty then, define a Node pointer 'temp' and initialize with head.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 Check whether list has only one Node (temp → next = =NULL)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5 - If list has only one node, then assign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to head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delete temp. Terminate the function. (Setting Empty list condition)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6 - If list has more than one node, then keep moving temp until it reaches to the last node in the list. (until temp → next is equal to NULL)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7 - Assign NULL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previous → 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delete temp.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0066" y="197088"/>
            <a:ext cx="2443843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Delete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2660" y="324644"/>
            <a:ext cx="3733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from the end of the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0768" y="112484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1196" y="81794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7474749" y="159847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04551" y="190977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17607" y="180581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17607" y="151437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8134066" y="1124842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36696" y="8179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77540" y="161641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968" y="130950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9676263" y="1616410"/>
            <a:ext cx="477671" cy="2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48653" y="324996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9081" y="294306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7372634" y="372359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02436" y="403489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915492" y="393093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15492" y="363949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/>
        </p:nvGraphicFramePr>
        <p:xfrm>
          <a:off x="9687274" y="370442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204376" y="401572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289721" y="3842141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9470905" y="3432517"/>
            <a:ext cx="2163077" cy="998126"/>
          </a:xfrm>
          <a:custGeom>
            <a:avLst/>
            <a:gdLst>
              <a:gd name="connsiteX0" fmla="*/ 2174159 w 2524928"/>
              <a:gd name="connsiteY0" fmla="*/ 872458 h 1118251"/>
              <a:gd name="connsiteX1" fmla="*/ 2433466 w 2524928"/>
              <a:gd name="connsiteY1" fmla="*/ 817867 h 1118251"/>
              <a:gd name="connsiteX2" fmla="*/ 2378875 w 2524928"/>
              <a:gd name="connsiteY2" fmla="*/ 53592 h 1118251"/>
              <a:gd name="connsiteX3" fmla="*/ 809382 w 2524928"/>
              <a:gd name="connsiteY3" fmla="*/ 108183 h 1118251"/>
              <a:gd name="connsiteX4" fmla="*/ 167938 w 2524928"/>
              <a:gd name="connsiteY4" fmla="*/ 463025 h 1118251"/>
              <a:gd name="connsiteX5" fmla="*/ 126994 w 2524928"/>
              <a:gd name="connsiteY5" fmla="*/ 872458 h 1118251"/>
              <a:gd name="connsiteX6" fmla="*/ 1669191 w 2524928"/>
              <a:gd name="connsiteY6" fmla="*/ 1118117 h 1118251"/>
              <a:gd name="connsiteX7" fmla="*/ 2242397 w 2524928"/>
              <a:gd name="connsiteY7" fmla="*/ 899753 h 111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4928" h="1118251">
                <a:moveTo>
                  <a:pt x="2174159" y="872458"/>
                </a:moveTo>
                <a:cubicBezTo>
                  <a:pt x="2286753" y="913401"/>
                  <a:pt x="2399347" y="954345"/>
                  <a:pt x="2433466" y="817867"/>
                </a:cubicBezTo>
                <a:cubicBezTo>
                  <a:pt x="2467585" y="681389"/>
                  <a:pt x="2649556" y="171873"/>
                  <a:pt x="2378875" y="53592"/>
                </a:cubicBezTo>
                <a:cubicBezTo>
                  <a:pt x="2108194" y="-64689"/>
                  <a:pt x="1177871" y="39944"/>
                  <a:pt x="809382" y="108183"/>
                </a:cubicBezTo>
                <a:cubicBezTo>
                  <a:pt x="440893" y="176422"/>
                  <a:pt x="281669" y="335646"/>
                  <a:pt x="167938" y="463025"/>
                </a:cubicBezTo>
                <a:cubicBezTo>
                  <a:pt x="54207" y="590404"/>
                  <a:pt x="-123215" y="763276"/>
                  <a:pt x="126994" y="872458"/>
                </a:cubicBezTo>
                <a:cubicBezTo>
                  <a:pt x="377203" y="981640"/>
                  <a:pt x="1316624" y="1113568"/>
                  <a:pt x="1669191" y="1118117"/>
                </a:cubicBezTo>
                <a:cubicBezTo>
                  <a:pt x="2021758" y="1122666"/>
                  <a:pt x="2132077" y="1011209"/>
                  <a:pt x="2242397" y="8997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10524576" y="3263240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27206" y="2956338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318336" y="397976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43248" y="4444464"/>
            <a:ext cx="273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temp</a:t>
            </a:r>
            <a:r>
              <a:rPr lang="en-US" dirty="0" err="1">
                <a:sym typeface="Wingdings" panose="05000000000000000000" pitchFamily="2" charset="2"/>
              </a:rPr>
              <a:t>prevnext</a:t>
            </a:r>
            <a:r>
              <a:rPr lang="en-US" dirty="0">
                <a:sym typeface="Wingdings" panose="05000000000000000000" pitchFamily="2" charset="2"/>
              </a:rPr>
              <a:t>=NULL;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1626" y="5789245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4749" y="6067976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5" name="Content Placeholder 3"/>
          <p:cNvGraphicFramePr>
            <a:graphicFrameLocks/>
          </p:cNvGraphicFramePr>
          <p:nvPr/>
        </p:nvGraphicFramePr>
        <p:xfrm>
          <a:off x="8632732" y="5711195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309702" y="608203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169782" y="594678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8632732" y="4972924"/>
            <a:ext cx="314320" cy="46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DCD52-8321-487A-83A0-0B63E2528752}"/>
              </a:ext>
            </a:extLst>
          </p:cNvPr>
          <p:cNvSpPr txBox="1"/>
          <p:nvPr/>
        </p:nvSpPr>
        <p:spPr>
          <a:xfrm>
            <a:off x="420104" y="5127829"/>
            <a:ext cx="667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+  Ɵ (1) + Ɵ (n) + Ɵ (1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              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F52635-2D56-4F1E-9168-5A4CE8FA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7194-00AF-460F-AC22-8158A152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58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80" y="1008392"/>
            <a:ext cx="6215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it is Empty then, display 'List is Empty!!! Deletion is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not possible' and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it is not Empty, then define a Node pointer 'temp'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initialize with head and define another pointer ptr.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Keep moving the temp until it reaches to the location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after a node to be deleted or to the last node.(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desired &amp;&amp;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!= NULL))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temp points to last node(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== NULL)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display 'Deletion is not possible!' and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Set ptr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ptrnextprev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=temp;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free(ptr);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99" y="76200"/>
            <a:ext cx="2462505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7284" y="413831"/>
            <a:ext cx="51016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after a specific node in the 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4220" y="3360845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453" y="305966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145887" y="4019367"/>
          <a:ext cx="1709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12189" y="433066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878907" y="3730392"/>
            <a:ext cx="0" cy="3013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8206527" y="4012895"/>
          <a:ext cx="17318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12529" y="43241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6893" y="4310931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08974" y="4137909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932375" y="4293522"/>
            <a:ext cx="23756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889461" y="4120500"/>
            <a:ext cx="24750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32831" y="436433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/>
        </p:nvGraphicFramePr>
        <p:xfrm>
          <a:off x="10165477" y="4031745"/>
          <a:ext cx="16453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x3000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02617" y="1793485"/>
            <a:ext cx="37192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after node data is 20</a:t>
            </a:r>
          </a:p>
        </p:txBody>
      </p:sp>
      <p:sp>
        <p:nvSpPr>
          <p:cNvPr id="2" name="Up Arrow 1"/>
          <p:cNvSpPr/>
          <p:nvPr/>
        </p:nvSpPr>
        <p:spPr>
          <a:xfrm>
            <a:off x="6212980" y="4433443"/>
            <a:ext cx="279400" cy="356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58870" y="4733666"/>
            <a:ext cx="6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6" name="Up Arrow 25"/>
          <p:cNvSpPr/>
          <p:nvPr/>
        </p:nvSpPr>
        <p:spPr>
          <a:xfrm>
            <a:off x="8371604" y="4394772"/>
            <a:ext cx="279400" cy="356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99382" y="4694995"/>
            <a:ext cx="5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</a:t>
            </a:r>
          </a:p>
        </p:txBody>
      </p:sp>
      <p:sp>
        <p:nvSpPr>
          <p:cNvPr id="3" name="Freeform 2"/>
          <p:cNvSpPr/>
          <p:nvPr/>
        </p:nvSpPr>
        <p:spPr>
          <a:xfrm>
            <a:off x="8014057" y="3766720"/>
            <a:ext cx="2096325" cy="893973"/>
          </a:xfrm>
          <a:custGeom>
            <a:avLst/>
            <a:gdLst>
              <a:gd name="connsiteX0" fmla="*/ 2056365 w 2231178"/>
              <a:gd name="connsiteY0" fmla="*/ 887167 h 893973"/>
              <a:gd name="connsiteX1" fmla="*/ 2151899 w 2231178"/>
              <a:gd name="connsiteY1" fmla="*/ 777984 h 893973"/>
              <a:gd name="connsiteX2" fmla="*/ 2124604 w 2231178"/>
              <a:gd name="connsiteY2" fmla="*/ 81949 h 893973"/>
              <a:gd name="connsiteX3" fmla="*/ 1032783 w 2231178"/>
              <a:gd name="connsiteY3" fmla="*/ 13710 h 893973"/>
              <a:gd name="connsiteX4" fmla="*/ 241213 w 2231178"/>
              <a:gd name="connsiteY4" fmla="*/ 81949 h 893973"/>
              <a:gd name="connsiteX5" fmla="*/ 145679 w 2231178"/>
              <a:gd name="connsiteY5" fmla="*/ 709746 h 893973"/>
              <a:gd name="connsiteX6" fmla="*/ 2056365 w 2231178"/>
              <a:gd name="connsiteY6" fmla="*/ 887167 h 8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1178" h="893973">
                <a:moveTo>
                  <a:pt x="2056365" y="887167"/>
                </a:moveTo>
                <a:cubicBezTo>
                  <a:pt x="2390735" y="898540"/>
                  <a:pt x="2140526" y="912187"/>
                  <a:pt x="2151899" y="777984"/>
                </a:cubicBezTo>
                <a:cubicBezTo>
                  <a:pt x="2163272" y="643781"/>
                  <a:pt x="2311123" y="209328"/>
                  <a:pt x="2124604" y="81949"/>
                </a:cubicBezTo>
                <a:cubicBezTo>
                  <a:pt x="1938085" y="-45430"/>
                  <a:pt x="1346681" y="13710"/>
                  <a:pt x="1032783" y="13710"/>
                </a:cubicBezTo>
                <a:cubicBezTo>
                  <a:pt x="718885" y="13710"/>
                  <a:pt x="389064" y="-34057"/>
                  <a:pt x="241213" y="81949"/>
                </a:cubicBezTo>
                <a:cubicBezTo>
                  <a:pt x="93362" y="197955"/>
                  <a:pt x="-163670" y="577818"/>
                  <a:pt x="145679" y="709746"/>
                </a:cubicBezTo>
                <a:cubicBezTo>
                  <a:pt x="455028" y="841674"/>
                  <a:pt x="1721995" y="875794"/>
                  <a:pt x="2056365" y="88716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66419" y="5014473"/>
            <a:ext cx="267785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tempnext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ptrnext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r>
              <a:rPr lang="en-US" dirty="0" err="1">
                <a:sym typeface="Wingdings" panose="05000000000000000000" pitchFamily="2" charset="2"/>
              </a:rPr>
              <a:t>ptrnextprev</a:t>
            </a:r>
            <a:r>
              <a:rPr lang="en-US" dirty="0">
                <a:sym typeface="Wingdings" panose="05000000000000000000" pitchFamily="2" charset="2"/>
              </a:rPr>
              <a:t>=temp;</a:t>
            </a:r>
          </a:p>
          <a:p>
            <a:r>
              <a:rPr lang="en-US" dirty="0">
                <a:sym typeface="Wingdings" panose="05000000000000000000" pitchFamily="2" charset="2"/>
              </a:rPr>
              <a:t>Free(ptr)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25406" y="5470023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25834" y="5163121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/>
        </p:nvGraphicFramePr>
        <p:xfrm>
          <a:off x="4538568" y="5943660"/>
          <a:ext cx="17097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004870" y="625495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177090" y="6151000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170326" y="5859551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07650" y="6190519"/>
            <a:ext cx="56017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257989" y="6017497"/>
            <a:ext cx="583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6832" y="626133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1" name="Content Placeholder 3"/>
          <p:cNvGraphicFramePr>
            <a:graphicFrameLocks/>
          </p:cNvGraphicFramePr>
          <p:nvPr/>
        </p:nvGraphicFramePr>
        <p:xfrm>
          <a:off x="6879478" y="5928742"/>
          <a:ext cx="16453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595A5F2-D237-4A97-AFED-9039BB79DE9C}"/>
              </a:ext>
            </a:extLst>
          </p:cNvPr>
          <p:cNvSpPr txBox="1"/>
          <p:nvPr/>
        </p:nvSpPr>
        <p:spPr>
          <a:xfrm>
            <a:off x="519940" y="5654689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ECD574-AF02-4463-BB64-36765FE8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783142-FC9C-4679-A05A-609DB24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68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1252141"/>
            <a:ext cx="57217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it is Empty then, display 'List is Empty!!! Deletion is not possible' and terminate the function.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it is not Empty, then define a Node pointer 'temp' and initialize with head.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Keep moving the temp until it reaches to the exact node to be deleted or there are no nodes left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temp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 != desired &amp;&amp;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NULL)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the list exhausted, then display 'Given node not found in the list! Deletion not possible!!!' and terminate.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it is reached to the exact node which we want to delete, then check whether list is having only one node or not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== head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== NULL)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list has only one node and that is the node which is to be deleted then set head to NULL and delete temp (free(temp)), terminate the function.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9598" y="75688"/>
            <a:ext cx="2303884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9996" y="609898"/>
            <a:ext cx="37192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specific node in the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061641"/>
            <a:ext cx="589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list contains multiple nodes, then check whether temp is the first node in the list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== 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temp is the first node, then move the head to the next node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 head → 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set head of previous to NULL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→ previous 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delete temp,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temp is not the first node, then check whether it is the last node in the list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temp is the last node then set temp of previous of next to NULL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previous → next 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delete temp (free(temp)),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temp is not the first node and not the last node, then set temp of previous of next to temp of next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previous → next = temp → 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temp of next of previous to temp of previous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→ previous = temp → previous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delete temp (free(temp)).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B04C03-B4D8-4A28-818D-4A6B4F7174C0}"/>
              </a:ext>
            </a:extLst>
          </p:cNvPr>
          <p:cNvSpPr txBox="1"/>
          <p:nvPr/>
        </p:nvSpPr>
        <p:spPr>
          <a:xfrm>
            <a:off x="7252625" y="5632279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9B5D15-A215-448B-8FFB-1BDF0D31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A77D7-3B9D-4A63-A250-E6244996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39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0384"/>
            <a:ext cx="10515600" cy="5206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display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not Empty, then define a Node pointer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with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displaying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reaches to the last node.</a:t>
            </a:r>
          </a:p>
        </p:txBody>
      </p:sp>
    </p:spTree>
    <p:extLst>
      <p:ext uri="{BB962C8B-B14F-4D97-AF65-F5344CB8AC3E}">
        <p14:creationId xmlns:p14="http://schemas.microsoft.com/office/powerpoint/2010/main" val="1745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952" y="150155"/>
            <a:ext cx="9524243" cy="402801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50" y="730920"/>
            <a:ext cx="10515600" cy="3040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a collection of data elements called nodes in which the linear representation is given by links from one node to the next node.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node contains</a:t>
            </a:r>
          </a:p>
          <a:p>
            <a:pPr lvl="1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store the information part</a:t>
            </a:r>
          </a:p>
          <a:p>
            <a:pPr lvl="1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store the address of the next node.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76876"/>
              </p:ext>
            </p:extLst>
          </p:nvPr>
        </p:nvGraphicFramePr>
        <p:xfrm>
          <a:off x="945565" y="4420007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79786"/>
              </p:ext>
            </p:extLst>
          </p:nvPr>
        </p:nvGraphicFramePr>
        <p:xfrm>
          <a:off x="3112266" y="4410394"/>
          <a:ext cx="14028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441184" y="4605427"/>
            <a:ext cx="67108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33952" y="480420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7892" y="476632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89349"/>
              </p:ext>
            </p:extLst>
          </p:nvPr>
        </p:nvGraphicFramePr>
        <p:xfrm>
          <a:off x="5173848" y="4378175"/>
          <a:ext cx="149561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49794" y="478011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64387"/>
              </p:ext>
            </p:extLst>
          </p:nvPr>
        </p:nvGraphicFramePr>
        <p:xfrm>
          <a:off x="7495814" y="4375635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80085" y="476255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x2500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517104" y="4584810"/>
            <a:ext cx="646299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9" idx="3"/>
          </p:cNvCxnSpPr>
          <p:nvPr/>
        </p:nvCxnSpPr>
        <p:spPr>
          <a:xfrm flipV="1">
            <a:off x="6669467" y="4556819"/>
            <a:ext cx="798694" cy="42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55131" y="1561217"/>
            <a:ext cx="2433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n2, n3, n4;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n1.data = 10; n2.data = 20;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n3.data = 30;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n4.data = 40;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5565" y="5372319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n1.next=&amp;n2;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6478" y="3938415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6710" y="3907800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1676" y="3827450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2361" y="380114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82388" y="5374145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n2.next=&amp;n3;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61407" y="5323022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n3.next=&amp;n4;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70142" y="5323022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n4.next=NULL;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01943" y="4368258"/>
            <a:ext cx="79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0785"/>
              </p:ext>
            </p:extLst>
          </p:nvPr>
        </p:nvGraphicFramePr>
        <p:xfrm>
          <a:off x="9316704" y="130659"/>
          <a:ext cx="11519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91453"/>
              </p:ext>
            </p:extLst>
          </p:nvPr>
        </p:nvGraphicFramePr>
        <p:xfrm>
          <a:off x="11086513" y="130659"/>
          <a:ext cx="106821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>
            <a:off x="10468663" y="317588"/>
            <a:ext cx="629626" cy="2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Arrow 62"/>
          <p:cNvSpPr/>
          <p:nvPr/>
        </p:nvSpPr>
        <p:spPr>
          <a:xfrm rot="19284328">
            <a:off x="8285281" y="3135193"/>
            <a:ext cx="1073630" cy="305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5469B6-CED3-4C6D-A758-15B0C469D7FD}"/>
              </a:ext>
            </a:extLst>
          </p:cNvPr>
          <p:cNvSpPr txBox="1"/>
          <p:nvPr/>
        </p:nvSpPr>
        <p:spPr>
          <a:xfrm>
            <a:off x="1698139" y="4483070"/>
            <a:ext cx="64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A1CA62-1D81-429F-8CC1-6B2BF6EAD9EE}"/>
              </a:ext>
            </a:extLst>
          </p:cNvPr>
          <p:cNvSpPr txBox="1"/>
          <p:nvPr/>
        </p:nvSpPr>
        <p:spPr>
          <a:xfrm>
            <a:off x="3833194" y="4420007"/>
            <a:ext cx="69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B47A-FA6F-4B26-935B-1106E0C6FB2F}"/>
              </a:ext>
            </a:extLst>
          </p:cNvPr>
          <p:cNvSpPr txBox="1"/>
          <p:nvPr/>
        </p:nvSpPr>
        <p:spPr>
          <a:xfrm>
            <a:off x="5944172" y="4369059"/>
            <a:ext cx="69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x2500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6C92CE-D990-4A7E-AF28-4AA48229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B922F97-225E-476B-8E96-6A4B046A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6" grpId="0"/>
      <p:bldP spid="17" grpId="0"/>
      <p:bldP spid="20" grpId="0"/>
      <p:bldP spid="21" grpId="0"/>
      <p:bldP spid="22" grpId="0"/>
      <p:bldP spid="23" grpId="0"/>
      <p:bldP spid="51" grpId="0"/>
      <p:bldP spid="52" grpId="0"/>
      <p:bldP spid="53" grpId="0"/>
      <p:bldP spid="54" grpId="0"/>
      <p:bldP spid="63" grpId="0" animBg="1"/>
      <p:bldP spid="65" grpId="0"/>
      <p:bldP spid="66" grpId="0"/>
      <p:bldP spid="6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8" y="125581"/>
            <a:ext cx="6341092" cy="7762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Doubly Linked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84383" y="110979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 rot="3885620">
            <a:off x="9617843" y="1582714"/>
            <a:ext cx="627797" cy="3279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298537">
            <a:off x="8590751" y="1438136"/>
            <a:ext cx="354841" cy="5712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1237" y="1851511"/>
            <a:ext cx="22518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next 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2807" y="1851511"/>
            <a:ext cx="24985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previous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8171" y="805534"/>
            <a:ext cx="94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959" y="1025533"/>
            <a:ext cx="65389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Any linked list is called circular doubly linked list if it is a doubly linked list and the first node of the list must be connect to the last node and last node must be connected to the first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It is a sequence of elements/nodes and each element consists of three components,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Data: data / value of an 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Next: pointer points to the next node in a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NewRomanPSMT"/>
              </a:rPr>
              <a:t>Prev: pointer points to the previous node in a list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498210"/>
              </p:ext>
            </p:extLst>
          </p:nvPr>
        </p:nvGraphicFramePr>
        <p:xfrm>
          <a:off x="1434526" y="461058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3978431" y="460823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30060"/>
              </p:ext>
            </p:extLst>
          </p:nvPr>
        </p:nvGraphicFramePr>
        <p:xfrm>
          <a:off x="6466067" y="4591820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85" y="413710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28469" y="4797881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28469" y="4506432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51666" y="4866121"/>
            <a:ext cx="61618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73537" y="4693099"/>
            <a:ext cx="6419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79490" y="4885258"/>
            <a:ext cx="56017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857125" y="4712236"/>
            <a:ext cx="583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39941" y="2844438"/>
            <a:ext cx="2433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BA1FC-4771-4F1C-92B8-199F46F3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1D960-69C1-4669-BAE2-B874919F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60</a:t>
            </a:fld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B06A7-7423-43D0-B437-90B750EC9D54}"/>
              </a:ext>
            </a:extLst>
          </p:cNvPr>
          <p:cNvCxnSpPr>
            <a:cxnSpLocks/>
          </p:cNvCxnSpPr>
          <p:nvPr/>
        </p:nvCxnSpPr>
        <p:spPr>
          <a:xfrm>
            <a:off x="8403135" y="4775252"/>
            <a:ext cx="432384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CDE0B7-7DEC-489F-B744-2257D06295E0}"/>
              </a:ext>
            </a:extLst>
          </p:cNvPr>
          <p:cNvCxnSpPr>
            <a:cxnSpLocks/>
          </p:cNvCxnSpPr>
          <p:nvPr/>
        </p:nvCxnSpPr>
        <p:spPr>
          <a:xfrm flipH="1" flipV="1">
            <a:off x="8835519" y="4261154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0563E7-7D94-4F0D-B958-BD3D3F5A2237}"/>
              </a:ext>
            </a:extLst>
          </p:cNvPr>
          <p:cNvCxnSpPr>
            <a:cxnSpLocks/>
          </p:cNvCxnSpPr>
          <p:nvPr/>
        </p:nvCxnSpPr>
        <p:spPr>
          <a:xfrm>
            <a:off x="1815936" y="4264090"/>
            <a:ext cx="7038147" cy="61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FD9F5D-3CB5-4D1F-889A-CD50FFAB2F41}"/>
              </a:ext>
            </a:extLst>
          </p:cNvPr>
          <p:cNvCxnSpPr>
            <a:cxnSpLocks/>
          </p:cNvCxnSpPr>
          <p:nvPr/>
        </p:nvCxnSpPr>
        <p:spPr>
          <a:xfrm>
            <a:off x="1834598" y="4264090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F2E740-D14F-4B15-B5F8-ADB7714FBBB7}"/>
              </a:ext>
            </a:extLst>
          </p:cNvPr>
          <p:cNvCxnSpPr>
            <a:cxnSpLocks/>
          </p:cNvCxnSpPr>
          <p:nvPr/>
        </p:nvCxnSpPr>
        <p:spPr>
          <a:xfrm>
            <a:off x="1684016" y="5304115"/>
            <a:ext cx="6398315" cy="61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4A6B68-6C3E-4A45-90E5-3FEC233E55B2}"/>
              </a:ext>
            </a:extLst>
          </p:cNvPr>
          <p:cNvCxnSpPr/>
          <p:nvPr/>
        </p:nvCxnSpPr>
        <p:spPr>
          <a:xfrm flipV="1">
            <a:off x="1684016" y="4998093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BA0FC6-C791-46C2-B3FA-2AF60151CFDD}"/>
              </a:ext>
            </a:extLst>
          </p:cNvPr>
          <p:cNvCxnSpPr>
            <a:cxnSpLocks/>
          </p:cNvCxnSpPr>
          <p:nvPr/>
        </p:nvCxnSpPr>
        <p:spPr>
          <a:xfrm flipV="1">
            <a:off x="8086072" y="4974300"/>
            <a:ext cx="0" cy="3443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18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node structure will be defined and header node will be created.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DLL;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data;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DLL *</a:t>
            </a:r>
            <a:r>
              <a:rPr lang="en-I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DLL *next;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}*head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3738-50BF-42B3-B005-D2004C1F6198}"/>
              </a:ext>
            </a:extLst>
          </p:cNvPr>
          <p:cNvSpPr txBox="1"/>
          <p:nvPr/>
        </p:nvSpPr>
        <p:spPr>
          <a:xfrm>
            <a:off x="3713244" y="480074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43ED3-F683-4E8B-93CC-53F6C6F8F7A0}"/>
              </a:ext>
            </a:extLst>
          </p:cNvPr>
          <p:cNvGraphicFramePr>
            <a:graphicFrameLocks noGrp="1"/>
          </p:cNvGraphicFramePr>
          <p:nvPr/>
        </p:nvGraphicFramePr>
        <p:xfrm>
          <a:off x="3629421" y="5220118"/>
          <a:ext cx="81835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9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C3492-BB09-43FE-851F-C7C90844C085}"/>
              </a:ext>
            </a:extLst>
          </p:cNvPr>
          <p:cNvSpPr txBox="1"/>
          <p:nvPr/>
        </p:nvSpPr>
        <p:spPr>
          <a:xfrm>
            <a:off x="3700916" y="5605437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13099825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355" y="226833"/>
            <a:ext cx="4896836" cy="454499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at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669550"/>
            <a:ext cx="6467780" cy="3623323"/>
          </a:xfrm>
        </p:spPr>
        <p:txBody>
          <a:bodyPr>
            <a:no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prev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head, 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to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terminate the function.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prevnext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prevnext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820" y="166175"/>
            <a:ext cx="535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(struct Node*)malloc(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Node));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=NULL;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608852"/>
              </p:ext>
            </p:extLst>
          </p:nvPr>
        </p:nvGraphicFramePr>
        <p:xfrm>
          <a:off x="8793502" y="132674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39755" y="947376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0338" y="2199118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0338" y="191068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888480" y="24928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264738" y="2174288"/>
            <a:ext cx="12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05582" y="28041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3472" y="3009122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3472" y="2720689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581231"/>
              </p:ext>
            </p:extLst>
          </p:nvPr>
        </p:nvGraphicFramePr>
        <p:xfrm>
          <a:off x="8831612" y="3384740"/>
          <a:ext cx="21493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348716" y="369603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9076" y="360288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09076" y="331143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91195" y="4755264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66297" y="506207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410115"/>
              </p:ext>
            </p:extLst>
          </p:nvPr>
        </p:nvGraphicFramePr>
        <p:xfrm>
          <a:off x="4014820" y="4742838"/>
          <a:ext cx="20811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91510" y="505413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1870" y="496098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/>
        </p:nvGraphicFramePr>
        <p:xfrm>
          <a:off x="2868862" y="565483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154815" y="5354487"/>
            <a:ext cx="158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39617" y="167320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85964" y="594705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51690" y="4477416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51690" y="418898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53156"/>
              </p:ext>
            </p:extLst>
          </p:nvPr>
        </p:nvGraphicFramePr>
        <p:xfrm>
          <a:off x="9758149" y="571481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0466918" y="617588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926307"/>
              </p:ext>
            </p:extLst>
          </p:nvPr>
        </p:nvGraphicFramePr>
        <p:xfrm>
          <a:off x="6974285" y="5765033"/>
          <a:ext cx="2085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426014" y="5407088"/>
            <a:ext cx="12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91388" y="605725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1" name="Freeform 40"/>
          <p:cNvSpPr/>
          <p:nvPr/>
        </p:nvSpPr>
        <p:spPr>
          <a:xfrm>
            <a:off x="6581837" y="4865076"/>
            <a:ext cx="716954" cy="1111348"/>
          </a:xfrm>
          <a:custGeom>
            <a:avLst/>
            <a:gdLst>
              <a:gd name="connsiteX0" fmla="*/ 716954 w 716954"/>
              <a:gd name="connsiteY0" fmla="*/ 0 h 1111348"/>
              <a:gd name="connsiteX1" fmla="*/ 83907 w 716954"/>
              <a:gd name="connsiteY1" fmla="*/ 886265 h 1111348"/>
              <a:gd name="connsiteX2" fmla="*/ 41704 w 716954"/>
              <a:gd name="connsiteY2" fmla="*/ 1012874 h 1111348"/>
              <a:gd name="connsiteX3" fmla="*/ 407464 w 716954"/>
              <a:gd name="connsiteY3" fmla="*/ 1111348 h 111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954" h="1111348">
                <a:moveTo>
                  <a:pt x="716954" y="0"/>
                </a:moveTo>
                <a:cubicBezTo>
                  <a:pt x="456701" y="358726"/>
                  <a:pt x="196449" y="717453"/>
                  <a:pt x="83907" y="886265"/>
                </a:cubicBezTo>
                <a:cubicBezTo>
                  <a:pt x="-28635" y="1055077"/>
                  <a:pt x="-12222" y="975360"/>
                  <a:pt x="41704" y="1012874"/>
                </a:cubicBezTo>
                <a:cubicBezTo>
                  <a:pt x="95630" y="1050388"/>
                  <a:pt x="251547" y="1080868"/>
                  <a:pt x="407464" y="111134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767754" y="5730439"/>
            <a:ext cx="506437" cy="25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50660" y="1124466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10980984" y="3468598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581042" y="4674000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385ED-3124-4A6D-AF09-D5AF30F592CD}"/>
              </a:ext>
            </a:extLst>
          </p:cNvPr>
          <p:cNvSpPr/>
          <p:nvPr/>
        </p:nvSpPr>
        <p:spPr>
          <a:xfrm>
            <a:off x="7067694" y="1950140"/>
            <a:ext cx="304800" cy="28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79AAA-1DFE-4CB2-918D-567C513512C4}"/>
              </a:ext>
            </a:extLst>
          </p:cNvPr>
          <p:cNvSpPr txBox="1"/>
          <p:nvPr/>
        </p:nvSpPr>
        <p:spPr>
          <a:xfrm>
            <a:off x="433525" y="6248917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(1)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D6246DC-032E-4BD1-8652-E0928D7A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3B58997-B8F1-4844-B509-D137242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62</a:t>
            </a:fld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8D32595-BA6D-4CCA-AF3E-242A3FBFE1B8}"/>
              </a:ext>
            </a:extLst>
          </p:cNvPr>
          <p:cNvSpPr/>
          <p:nvPr/>
        </p:nvSpPr>
        <p:spPr>
          <a:xfrm>
            <a:off x="9059594" y="5774248"/>
            <a:ext cx="698555" cy="6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204AA727-A6EE-4866-BDB0-1D91F7341228}"/>
              </a:ext>
            </a:extLst>
          </p:cNvPr>
          <p:cNvSpPr/>
          <p:nvPr/>
        </p:nvSpPr>
        <p:spPr>
          <a:xfrm>
            <a:off x="9059594" y="5979958"/>
            <a:ext cx="68945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2434CE-2312-43A0-B87B-6D3DB7F63A9A}"/>
              </a:ext>
            </a:extLst>
          </p:cNvPr>
          <p:cNvCxnSpPr>
            <a:cxnSpLocks/>
          </p:cNvCxnSpPr>
          <p:nvPr/>
        </p:nvCxnSpPr>
        <p:spPr>
          <a:xfrm>
            <a:off x="10988078" y="3432016"/>
            <a:ext cx="432384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22308F-A56F-4C81-B1B7-049D970015B0}"/>
              </a:ext>
            </a:extLst>
          </p:cNvPr>
          <p:cNvCxnSpPr>
            <a:cxnSpLocks/>
          </p:cNvCxnSpPr>
          <p:nvPr/>
        </p:nvCxnSpPr>
        <p:spPr>
          <a:xfrm flipH="1" flipV="1">
            <a:off x="11420462" y="2917918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4B1132-BD1F-4644-BBB9-5EA1F4D99DD8}"/>
              </a:ext>
            </a:extLst>
          </p:cNvPr>
          <p:cNvCxnSpPr>
            <a:cxnSpLocks/>
          </p:cNvCxnSpPr>
          <p:nvPr/>
        </p:nvCxnSpPr>
        <p:spPr>
          <a:xfrm flipV="1">
            <a:off x="10510895" y="2945235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ABFC36-C9A6-4D51-9D01-15EF31A545C7}"/>
              </a:ext>
            </a:extLst>
          </p:cNvPr>
          <p:cNvCxnSpPr>
            <a:cxnSpLocks/>
          </p:cNvCxnSpPr>
          <p:nvPr/>
        </p:nvCxnSpPr>
        <p:spPr>
          <a:xfrm>
            <a:off x="10510895" y="2955858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549FFE-21E4-4B16-BE47-AE7CF797BFCC}"/>
              </a:ext>
            </a:extLst>
          </p:cNvPr>
          <p:cNvCxnSpPr>
            <a:cxnSpLocks/>
          </p:cNvCxnSpPr>
          <p:nvPr/>
        </p:nvCxnSpPr>
        <p:spPr>
          <a:xfrm>
            <a:off x="9059594" y="4106360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EEDD17-A506-4328-A581-62C10800800A}"/>
              </a:ext>
            </a:extLst>
          </p:cNvPr>
          <p:cNvCxnSpPr>
            <a:cxnSpLocks/>
          </p:cNvCxnSpPr>
          <p:nvPr/>
        </p:nvCxnSpPr>
        <p:spPr>
          <a:xfrm flipV="1">
            <a:off x="9345444" y="3770612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4C22C92-0CFB-4D65-892F-79EE9F8AF6E4}"/>
              </a:ext>
            </a:extLst>
          </p:cNvPr>
          <p:cNvCxnSpPr/>
          <p:nvPr/>
        </p:nvCxnSpPr>
        <p:spPr>
          <a:xfrm flipV="1">
            <a:off x="9059594" y="3800338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990FAD-314D-47A4-A8B9-E14DB00DD8ED}"/>
              </a:ext>
            </a:extLst>
          </p:cNvPr>
          <p:cNvCxnSpPr>
            <a:cxnSpLocks/>
          </p:cNvCxnSpPr>
          <p:nvPr/>
        </p:nvCxnSpPr>
        <p:spPr>
          <a:xfrm>
            <a:off x="6112419" y="4854001"/>
            <a:ext cx="432384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F432B9-00AC-4D6A-B3F0-F1F892B1B052}"/>
              </a:ext>
            </a:extLst>
          </p:cNvPr>
          <p:cNvCxnSpPr>
            <a:cxnSpLocks/>
          </p:cNvCxnSpPr>
          <p:nvPr/>
        </p:nvCxnSpPr>
        <p:spPr>
          <a:xfrm flipH="1" flipV="1">
            <a:off x="6544803" y="4339903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529B64-E5DC-4BC0-8F0D-E40BB9C481D6}"/>
              </a:ext>
            </a:extLst>
          </p:cNvPr>
          <p:cNvCxnSpPr>
            <a:cxnSpLocks/>
          </p:cNvCxnSpPr>
          <p:nvPr/>
        </p:nvCxnSpPr>
        <p:spPr>
          <a:xfrm flipV="1">
            <a:off x="5635236" y="4367220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DD2D12-D575-479B-851C-35071BA995C4}"/>
              </a:ext>
            </a:extLst>
          </p:cNvPr>
          <p:cNvCxnSpPr>
            <a:cxnSpLocks/>
          </p:cNvCxnSpPr>
          <p:nvPr/>
        </p:nvCxnSpPr>
        <p:spPr>
          <a:xfrm>
            <a:off x="5635236" y="4377843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10476A-66D4-442B-8C9B-11BD4DE2359B}"/>
              </a:ext>
            </a:extLst>
          </p:cNvPr>
          <p:cNvCxnSpPr>
            <a:cxnSpLocks/>
          </p:cNvCxnSpPr>
          <p:nvPr/>
        </p:nvCxnSpPr>
        <p:spPr>
          <a:xfrm>
            <a:off x="4084500" y="5417096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CC0CD9-EF63-4D89-81BD-76E23BB4D68E}"/>
              </a:ext>
            </a:extLst>
          </p:cNvPr>
          <p:cNvCxnSpPr>
            <a:cxnSpLocks/>
          </p:cNvCxnSpPr>
          <p:nvPr/>
        </p:nvCxnSpPr>
        <p:spPr>
          <a:xfrm flipV="1">
            <a:off x="4370350" y="5081348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56D4BE-6FE8-4343-8ACC-6A6F4107A29A}"/>
              </a:ext>
            </a:extLst>
          </p:cNvPr>
          <p:cNvCxnSpPr/>
          <p:nvPr/>
        </p:nvCxnSpPr>
        <p:spPr>
          <a:xfrm flipV="1">
            <a:off x="4084500" y="5111074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32181-AEC0-418A-93FF-CC25BF7165F6}"/>
              </a:ext>
            </a:extLst>
          </p:cNvPr>
          <p:cNvCxnSpPr>
            <a:cxnSpLocks/>
          </p:cNvCxnSpPr>
          <p:nvPr/>
        </p:nvCxnSpPr>
        <p:spPr>
          <a:xfrm>
            <a:off x="11688335" y="5858853"/>
            <a:ext cx="2110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AB76FF5-7541-4615-A03E-E4E5672F8CBD}"/>
              </a:ext>
            </a:extLst>
          </p:cNvPr>
          <p:cNvCxnSpPr>
            <a:cxnSpLocks/>
          </p:cNvCxnSpPr>
          <p:nvPr/>
        </p:nvCxnSpPr>
        <p:spPr>
          <a:xfrm flipH="1" flipV="1">
            <a:off x="11899433" y="5342767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F27E950-CFAF-4391-BAAB-C2DEDE62B5A3}"/>
              </a:ext>
            </a:extLst>
          </p:cNvPr>
          <p:cNvCxnSpPr>
            <a:cxnSpLocks/>
          </p:cNvCxnSpPr>
          <p:nvPr/>
        </p:nvCxnSpPr>
        <p:spPr>
          <a:xfrm flipV="1">
            <a:off x="8729809" y="5359822"/>
            <a:ext cx="3188897" cy="403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3F2C2-2783-4CCA-8E10-ED0E13555599}"/>
              </a:ext>
            </a:extLst>
          </p:cNvPr>
          <p:cNvCxnSpPr>
            <a:cxnSpLocks/>
          </p:cNvCxnSpPr>
          <p:nvPr/>
        </p:nvCxnSpPr>
        <p:spPr>
          <a:xfrm>
            <a:off x="8729809" y="5379992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2C21F8A-06BA-41F1-90DA-983C32C0A875}"/>
              </a:ext>
            </a:extLst>
          </p:cNvPr>
          <p:cNvCxnSpPr>
            <a:cxnSpLocks/>
          </p:cNvCxnSpPr>
          <p:nvPr/>
        </p:nvCxnSpPr>
        <p:spPr>
          <a:xfrm>
            <a:off x="7221781" y="6480297"/>
            <a:ext cx="2778703" cy="16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6D85158-BD47-4626-80C7-F399156329F6}"/>
              </a:ext>
            </a:extLst>
          </p:cNvPr>
          <p:cNvCxnSpPr/>
          <p:nvPr/>
        </p:nvCxnSpPr>
        <p:spPr>
          <a:xfrm flipV="1">
            <a:off x="7237935" y="6109606"/>
            <a:ext cx="0" cy="35265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5F7316E-217A-492A-BC7C-6EBC335EAF0C}"/>
              </a:ext>
            </a:extLst>
          </p:cNvPr>
          <p:cNvCxnSpPr>
            <a:cxnSpLocks/>
          </p:cNvCxnSpPr>
          <p:nvPr/>
        </p:nvCxnSpPr>
        <p:spPr>
          <a:xfrm flipV="1">
            <a:off x="9999765" y="6049498"/>
            <a:ext cx="0" cy="4167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177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687" y="157886"/>
            <a:ext cx="4457131" cy="3682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32" y="638870"/>
            <a:ext cx="7315195" cy="479670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assign 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head,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to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terminate the function.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then, define a node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list is not empty, then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headprevnext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5988" y="0"/>
            <a:ext cx="464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Node *</a:t>
            </a:r>
            <a:r>
              <a:rPr lang="en-US" dirty="0" err="1"/>
              <a:t>new_node</a:t>
            </a:r>
            <a:r>
              <a:rPr lang="en-US" dirty="0"/>
              <a:t>;</a:t>
            </a:r>
          </a:p>
          <a:p>
            <a:r>
              <a:rPr lang="en-US" dirty="0"/>
              <a:t>new= (struct Node*)malloc(</a:t>
            </a:r>
            <a:r>
              <a:rPr lang="en-US" dirty="0" err="1"/>
              <a:t>sizeof</a:t>
            </a:r>
            <a:r>
              <a:rPr lang="en-US" dirty="0"/>
              <a:t>(struct Node</a:t>
            </a:r>
          </a:p>
          <a:p>
            <a:r>
              <a:rPr lang="en-US" dirty="0" err="1"/>
              <a:t>new</a:t>
            </a:r>
            <a:r>
              <a:rPr lang="en-US" dirty="0" err="1">
                <a:sym typeface="Wingdings" panose="05000000000000000000" pitchFamily="2" charset="2"/>
              </a:rPr>
              <a:t>prev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newnext</a:t>
            </a:r>
            <a:r>
              <a:rPr lang="en-US" dirty="0">
                <a:sym typeface="Wingdings" panose="05000000000000000000" pitchFamily="2" charset="2"/>
              </a:rPr>
              <a:t>=NULL;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8831614" y="133584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48716" y="1014269"/>
            <a:ext cx="130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0338" y="2199118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0338" y="191068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8888480" y="24928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45346" y="2199118"/>
            <a:ext cx="12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05582" y="280414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39617" y="167320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778274-98A1-4FD0-824A-3A13DDB3ECC5}"/>
              </a:ext>
            </a:extLst>
          </p:cNvPr>
          <p:cNvSpPr txBox="1"/>
          <p:nvPr/>
        </p:nvSpPr>
        <p:spPr>
          <a:xfrm>
            <a:off x="504449" y="5787402"/>
            <a:ext cx="55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(1)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(1)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F9911E3-3F91-4617-BB86-C36DDC1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792EE9F-A01B-4091-91FF-959C557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63</a:t>
            </a:fld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CA5C6-CC91-419A-85D2-FFFB6D265B13}"/>
              </a:ext>
            </a:extLst>
          </p:cNvPr>
          <p:cNvSpPr txBox="1"/>
          <p:nvPr/>
        </p:nvSpPr>
        <p:spPr>
          <a:xfrm>
            <a:off x="7663610" y="4082146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E92AD5-205D-4565-81C9-10AAF654829A}"/>
              </a:ext>
            </a:extLst>
          </p:cNvPr>
          <p:cNvSpPr txBox="1"/>
          <p:nvPr/>
        </p:nvSpPr>
        <p:spPr>
          <a:xfrm>
            <a:off x="7663610" y="379371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031A97F7-3506-4D18-813A-2905776EB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701798"/>
              </p:ext>
            </p:extLst>
          </p:nvPr>
        </p:nvGraphicFramePr>
        <p:xfrm>
          <a:off x="8891750" y="4457764"/>
          <a:ext cx="21493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46009F2-3A0D-4D2D-9A65-6C544846ADCB}"/>
              </a:ext>
            </a:extLst>
          </p:cNvPr>
          <p:cNvSpPr txBox="1"/>
          <p:nvPr/>
        </p:nvSpPr>
        <p:spPr>
          <a:xfrm>
            <a:off x="9408854" y="476906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9ACE74-ABBB-4D59-A3D6-96B38161FF37}"/>
              </a:ext>
            </a:extLst>
          </p:cNvPr>
          <p:cNvCxnSpPr/>
          <p:nvPr/>
        </p:nvCxnSpPr>
        <p:spPr>
          <a:xfrm flipV="1">
            <a:off x="8369214" y="4675908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5F2C83-FFD5-4D4E-82D2-2D6F948CD68B}"/>
              </a:ext>
            </a:extLst>
          </p:cNvPr>
          <p:cNvCxnSpPr>
            <a:cxnSpLocks/>
          </p:cNvCxnSpPr>
          <p:nvPr/>
        </p:nvCxnSpPr>
        <p:spPr>
          <a:xfrm flipV="1">
            <a:off x="8369214" y="4451478"/>
            <a:ext cx="0" cy="2244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3BAAAE-6055-4C1F-B968-AEB51E157170}"/>
              </a:ext>
            </a:extLst>
          </p:cNvPr>
          <p:cNvCxnSpPr>
            <a:cxnSpLocks/>
          </p:cNvCxnSpPr>
          <p:nvPr/>
        </p:nvCxnSpPr>
        <p:spPr>
          <a:xfrm>
            <a:off x="11048216" y="4505040"/>
            <a:ext cx="432384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C6D3B4-BE72-4E66-A9E9-058268D12D8B}"/>
              </a:ext>
            </a:extLst>
          </p:cNvPr>
          <p:cNvCxnSpPr>
            <a:cxnSpLocks/>
          </p:cNvCxnSpPr>
          <p:nvPr/>
        </p:nvCxnSpPr>
        <p:spPr>
          <a:xfrm flipH="1" flipV="1">
            <a:off x="11480600" y="3990942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E90220-C139-4065-A851-067C9EEBFA51}"/>
              </a:ext>
            </a:extLst>
          </p:cNvPr>
          <p:cNvCxnSpPr>
            <a:cxnSpLocks/>
          </p:cNvCxnSpPr>
          <p:nvPr/>
        </p:nvCxnSpPr>
        <p:spPr>
          <a:xfrm flipV="1">
            <a:off x="10571033" y="4018259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F8585C-74BA-498B-AB07-32EDC68E48D4}"/>
              </a:ext>
            </a:extLst>
          </p:cNvPr>
          <p:cNvCxnSpPr>
            <a:cxnSpLocks/>
          </p:cNvCxnSpPr>
          <p:nvPr/>
        </p:nvCxnSpPr>
        <p:spPr>
          <a:xfrm>
            <a:off x="10571033" y="4028882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C85DAF-F05E-47B8-B53D-7757FEB38C7D}"/>
              </a:ext>
            </a:extLst>
          </p:cNvPr>
          <p:cNvCxnSpPr>
            <a:cxnSpLocks/>
          </p:cNvCxnSpPr>
          <p:nvPr/>
        </p:nvCxnSpPr>
        <p:spPr>
          <a:xfrm>
            <a:off x="9119732" y="5179384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9DD92C-8A72-41D1-8520-8F84D5A297C3}"/>
              </a:ext>
            </a:extLst>
          </p:cNvPr>
          <p:cNvCxnSpPr>
            <a:cxnSpLocks/>
          </p:cNvCxnSpPr>
          <p:nvPr/>
        </p:nvCxnSpPr>
        <p:spPr>
          <a:xfrm flipV="1">
            <a:off x="9405582" y="4843636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20213B-0164-4A96-A33C-07B40E69A52A}"/>
              </a:ext>
            </a:extLst>
          </p:cNvPr>
          <p:cNvCxnSpPr/>
          <p:nvPr/>
        </p:nvCxnSpPr>
        <p:spPr>
          <a:xfrm flipV="1">
            <a:off x="9119732" y="4873362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11" grpId="0"/>
      <p:bldP spid="12" grpId="0"/>
      <p:bldP spid="27" grpId="0"/>
      <p:bldP spid="5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45" y="170413"/>
            <a:ext cx="4457131" cy="389652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at 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1516" y="3034711"/>
            <a:ext cx="759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921" y="300104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094459"/>
              </p:ext>
            </p:extLst>
          </p:nvPr>
        </p:nvGraphicFramePr>
        <p:xfrm>
          <a:off x="2288636" y="2995995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05738" y="33072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93394" y="3241435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812594"/>
              </p:ext>
            </p:extLst>
          </p:nvPr>
        </p:nvGraphicFramePr>
        <p:xfrm>
          <a:off x="9889321" y="295843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064220" y="2642723"/>
            <a:ext cx="136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05413" y="322867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3" name="Content Placeholder 3"/>
          <p:cNvGraphicFramePr>
            <a:graphicFrameLocks/>
          </p:cNvGraphicFramePr>
          <p:nvPr/>
        </p:nvGraphicFramePr>
        <p:xfrm>
          <a:off x="4704876" y="297682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221978" y="328812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195631" y="3287559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47035" y="3114537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7206754" y="2995995"/>
          <a:ext cx="19370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58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562944" y="33072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669477" y="3262538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20881" y="3089516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Callout 50"/>
          <p:cNvSpPr/>
          <p:nvPr/>
        </p:nvSpPr>
        <p:spPr>
          <a:xfrm>
            <a:off x="10617019" y="1607433"/>
            <a:ext cx="1160059" cy="7617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</a:t>
            </a:r>
            <a:endParaRPr lang="en-US" dirty="0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9148055" y="3262539"/>
            <a:ext cx="72998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143822" y="3090931"/>
            <a:ext cx="70615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84735" y="3814319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F9911E3-3F91-4617-BB86-C36DDC12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792EE9F-A01B-4091-91FF-959C557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C3AFF-B6FB-4566-AF53-24D6832672A4}"/>
              </a:ext>
            </a:extLst>
          </p:cNvPr>
          <p:cNvSpPr txBox="1"/>
          <p:nvPr/>
        </p:nvSpPr>
        <p:spPr>
          <a:xfrm>
            <a:off x="8487737" y="3031822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A81EF-7074-4531-998D-44163481F066}"/>
              </a:ext>
            </a:extLst>
          </p:cNvPr>
          <p:cNvSpPr txBox="1"/>
          <p:nvPr/>
        </p:nvSpPr>
        <p:spPr>
          <a:xfrm>
            <a:off x="9945131" y="2976823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67C3A7-10D3-4B14-9600-D6D11A9FFE03}"/>
              </a:ext>
            </a:extLst>
          </p:cNvPr>
          <p:cNvSpPr txBox="1"/>
          <p:nvPr/>
        </p:nvSpPr>
        <p:spPr>
          <a:xfrm>
            <a:off x="2218210" y="297413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5C9FB04A-7221-4BD3-94FC-C53AEAA1EB2F}"/>
              </a:ext>
            </a:extLst>
          </p:cNvPr>
          <p:cNvSpPr/>
          <p:nvPr/>
        </p:nvSpPr>
        <p:spPr>
          <a:xfrm>
            <a:off x="2715208" y="2840195"/>
            <a:ext cx="4954555" cy="1558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EA59AB58-BC9B-4A49-9D7A-5CC6C8191902}"/>
              </a:ext>
            </a:extLst>
          </p:cNvPr>
          <p:cNvSpPr/>
          <p:nvPr/>
        </p:nvSpPr>
        <p:spPr>
          <a:xfrm rot="10800000">
            <a:off x="2358559" y="3299547"/>
            <a:ext cx="6480000" cy="37707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7D25E9-0CFB-45C8-BD69-D0DE87B1C443}"/>
              </a:ext>
            </a:extLst>
          </p:cNvPr>
          <p:cNvSpPr txBox="1"/>
          <p:nvPr/>
        </p:nvSpPr>
        <p:spPr>
          <a:xfrm>
            <a:off x="801405" y="85162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39E98F-905C-44EE-89B3-2EA908D1750A}"/>
              </a:ext>
            </a:extLst>
          </p:cNvPr>
          <p:cNvSpPr txBox="1"/>
          <p:nvPr/>
        </p:nvSpPr>
        <p:spPr>
          <a:xfrm>
            <a:off x="11164939" y="2999003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DCB90-8FE6-450F-A23A-72A0DEA4212B}"/>
              </a:ext>
            </a:extLst>
          </p:cNvPr>
          <p:cNvSpPr txBox="1"/>
          <p:nvPr/>
        </p:nvSpPr>
        <p:spPr>
          <a:xfrm>
            <a:off x="8645222" y="3873657"/>
            <a:ext cx="720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F54FDC4B-13C1-4976-97A8-5086E2E4AC1D}"/>
              </a:ext>
            </a:extLst>
          </p:cNvPr>
          <p:cNvSpPr/>
          <p:nvPr/>
        </p:nvSpPr>
        <p:spPr>
          <a:xfrm rot="10800000">
            <a:off x="2288636" y="3333261"/>
            <a:ext cx="9463018" cy="1159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8971F7-C14F-40EC-962B-D67466055501}"/>
              </a:ext>
            </a:extLst>
          </p:cNvPr>
          <p:cNvSpPr txBox="1"/>
          <p:nvPr/>
        </p:nvSpPr>
        <p:spPr>
          <a:xfrm>
            <a:off x="823019" y="1348670"/>
            <a:ext cx="3616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E3489A-0B37-458E-A7BF-92142E775168}"/>
              </a:ext>
            </a:extLst>
          </p:cNvPr>
          <p:cNvSpPr txBox="1"/>
          <p:nvPr/>
        </p:nvSpPr>
        <p:spPr>
          <a:xfrm>
            <a:off x="7727589" y="376840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B70198-2840-4EB7-BCE4-6D59A1C509BC}"/>
              </a:ext>
            </a:extLst>
          </p:cNvPr>
          <p:cNvSpPr txBox="1"/>
          <p:nvPr/>
        </p:nvSpPr>
        <p:spPr>
          <a:xfrm>
            <a:off x="842781" y="1821608"/>
            <a:ext cx="3616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33818B-A314-4BF4-A072-195FA8ACC9CD}"/>
              </a:ext>
            </a:extLst>
          </p:cNvPr>
          <p:cNvSpPr txBox="1"/>
          <p:nvPr/>
        </p:nvSpPr>
        <p:spPr>
          <a:xfrm>
            <a:off x="836808" y="2324800"/>
            <a:ext cx="311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97B486-0169-499B-9C5B-6A3BE75B4373}"/>
              </a:ext>
            </a:extLst>
          </p:cNvPr>
          <p:cNvSpPr txBox="1"/>
          <p:nvPr/>
        </p:nvSpPr>
        <p:spPr>
          <a:xfrm>
            <a:off x="10305526" y="430831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7" name="Arrow: Curved Down 66">
            <a:extLst>
              <a:ext uri="{FF2B5EF4-FFF2-40B4-BE49-F238E27FC236}">
                <a16:creationId xmlns:a16="http://schemas.microsoft.com/office/drawing/2014/main" id="{A273266D-9F27-42F3-A1BA-BF10D266C295}"/>
              </a:ext>
            </a:extLst>
          </p:cNvPr>
          <p:cNvSpPr/>
          <p:nvPr/>
        </p:nvSpPr>
        <p:spPr>
          <a:xfrm>
            <a:off x="2627643" y="2439867"/>
            <a:ext cx="9124011" cy="518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-0.00555 L 0.01302 -0.00555 C 0.01576 -0.00625 0.01862 -0.00602 0.02136 -0.00717 C 0.02227 -0.00764 0.02292 -0.00949 0.02383 -0.01018 C 0.02487 -0.01088 0.02604 -0.01088 0.02709 -0.01157 C 0.02826 -0.01227 0.02917 -0.01435 0.03047 -0.01458 C 0.0349 -0.01574 0.03932 -0.01551 0.04375 -0.01597 C 0.04466 -0.01643 0.04544 -0.01713 0.04636 -0.01759 C 0.0474 -0.01805 0.04857 -0.01852 0.04961 -0.01898 C 0.0513 -0.01991 0.05469 -0.02199 0.05469 -0.02199 C 0.05612 -0.02454 0.05755 -0.02778 0.05964 -0.0294 C 0.06068 -0.03009 0.06185 -0.03032 0.06302 -0.03079 C 0.07552 -0.03588 0.07748 -0.03287 0.09792 -0.03379 C 0.10508 -0.03819 0.09375 -0.03148 0.10547 -0.0368 C 0.10716 -0.0375 0.10873 -0.03912 0.11042 -0.03981 C 0.11159 -0.04028 0.11263 -0.04074 0.1138 -0.0412 C 0.11459 -0.04166 0.11537 -0.04259 0.11628 -0.04282 C 0.12044 -0.04352 0.12461 -0.04375 0.12878 -0.04421 C 0.13516 -0.04791 0.13203 -0.04653 0.13802 -0.04861 C 0.1474 -0.05694 0.13386 -0.04583 0.14636 -0.05301 C 0.14727 -0.0537 0.14792 -0.05532 0.14883 -0.05602 C 0.14987 -0.05694 0.15104 -0.05717 0.15209 -0.05764 C 0.15938 -0.0662 0.15261 -0.05926 0.17136 -0.06204 C 0.17292 -0.06227 0.17865 -0.06597 0.17969 -0.06643 C 0.18568 -0.06991 0.17813 -0.06574 0.18542 -0.06944 C 0.19388 -0.07361 0.18086 -0.06782 0.19128 -0.07245 C 0.19948 -0.08194 0.18685 -0.0669 0.19714 -0.07986 C 0.19883 -0.08194 0.20209 -0.08565 0.20209 -0.08565 C 0.20274 -0.08773 0.20313 -0.08981 0.20378 -0.09166 C 0.20612 -0.09907 0.20495 -0.09305 0.20716 -0.10208 C 0.20781 -0.10509 0.20834 -0.10949 0.20886 -0.1125 C 0.20847 -0.11782 0.20834 -0.12338 0.20794 -0.1287 C 0.20781 -0.13032 0.20768 -0.13217 0.20716 -0.1331 C 0.20651 -0.13426 0.20534 -0.13379 0.20469 -0.13472 C 0.20391 -0.13541 0.20352 -0.13657 0.203 -0.1375 L 0.20209 -0.1375 " pathEditMode="relative" ptsTypes="AAAAAAAAAAAAAAAAAAAAAAAAAAAAAAAAAAAA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45 -0.01991 L 0.01745 -0.01991 C 0.0194 -0.0213 0.02135 -0.02384 0.02357 -0.02408 C 0.04271 -0.02593 0.04023 -0.02685 0.04948 -0.0213 C 0.05078 -0.02176 0.05221 -0.02176 0.05338 -0.02269 C 0.05508 -0.02408 0.05625 -0.02662 0.05794 -0.02824 L 0.06107 -0.03102 C 0.06159 -0.03218 0.06185 -0.03403 0.0625 -0.03495 C 0.06315 -0.03588 0.06406 -0.03588 0.06484 -0.03634 C 0.07057 -0.04028 0.06666 -0.0382 0.07174 -0.04051 C 0.07773 -0.05116 0.07109 -0.04051 0.09166 -0.04445 C 0.09258 -0.04468 0.0931 -0.04653 0.09388 -0.04722 C 0.09505 -0.04815 0.09831 -0.04954 0.09935 -0.05 C 0.10052 -0.05139 0.10182 -0.05278 0.10312 -0.05394 C 0.10429 -0.05509 0.10586 -0.05533 0.1069 -0.05671 C 0.10768 -0.05764 0.10768 -0.06019 0.10846 -0.06088 C 0.11068 -0.0625 0.11315 -0.0625 0.11536 -0.06366 C 0.11614 -0.06389 0.11693 -0.06458 0.11771 -0.06505 C 0.11849 -0.0662 0.11927 -0.06759 0.11992 -0.06898 C 0.12057 -0.07037 0.12187 -0.075 0.12304 -0.07593 C 0.12422 -0.07685 0.12565 -0.07662 0.12682 -0.07708 C 0.12969 -0.07824 0.12969 -0.07847 0.13216 -0.07986 C 0.13685 -0.08796 0.13424 -0.08588 0.13906 -0.08796 C 0.14049 -0.09445 0.14232 -0.1044 0.14453 -0.11111 C 0.14492 -0.11273 0.14531 -0.11435 0.14596 -0.11528 C 0.14687 -0.11667 0.14804 -0.11736 0.14909 -0.11806 C 0.15052 -0.11898 0.15364 -0.12083 0.15364 -0.12083 C 0.15469 -0.12037 0.15573 -0.11991 0.15677 -0.11945 C 0.15833 -0.11852 0.16133 -0.11667 0.16133 -0.11667 C 0.16406 -0.11713 0.16693 -0.11736 0.16979 -0.11806 C 0.17005 -0.11806 0.17448 -0.12014 0.17513 -0.12083 C 0.17526 -0.12107 0.17513 -0.12176 0.17513 -0.12199 L 0.17513 -0.12199 L 0.17513 -0.12199 " pathEditMode="relative" ptsTypes="AAAAAAAAAAAAAAAAAAAAAAAAAAAAAAAAAA">
                                      <p:cBhvr>
                                        <p:cTn id="11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02 -0.01343 L -0.01602 -0.01343 C -0.01836 -0.0125 -0.02071 -0.01204 -0.02292 -0.01065 C -0.02383 -0.01019 -0.02435 -0.00834 -0.02527 -0.0081 C -0.02657 -0.00764 -0.02787 -0.00903 -0.02904 -0.00949 C -0.03451 -0.01898 -0.02839 -0.00857 -0.03373 -0.01621 C -0.03425 -0.0169 -0.03464 -0.01829 -0.03516 -0.01898 C -0.03594 -0.01968 -0.03672 -0.01991 -0.0375 -0.02037 C -0.04154 -0.03473 -0.03594 -0.0176 -0.04206 -0.02848 C -0.04271 -0.0294 -0.04245 -0.03125 -0.04284 -0.03264 C -0.04415 -0.03704 -0.04441 -0.03658 -0.04675 -0.03935 C -0.0474 -0.04329 -0.0474 -0.04422 -0.04896 -0.04746 C -0.05013 -0.05 -0.05183 -0.05162 -0.05287 -0.0544 C -0.05482 -0.05973 -0.05352 -0.05741 -0.05665 -0.06111 C -0.05691 -0.06297 -0.05678 -0.06505 -0.05743 -0.06667 C -0.0586 -0.06968 -0.06042 -0.07199 -0.06198 -0.07477 C -0.06277 -0.07616 -0.06368 -0.07732 -0.06433 -0.07894 C -0.06524 -0.08148 -0.06563 -0.08588 -0.06732 -0.08704 L -0.06967 -0.08843 L -0.07422 -0.09375 C -0.075 -0.09468 -0.07566 -0.09607 -0.07657 -0.09653 L -0.08112 -0.09931 C -0.08659 -0.10903 -0.08034 -0.09861 -0.08568 -0.10602 C -0.08763 -0.10903 -0.08685 -0.10949 -0.08946 -0.11158 C -0.09102 -0.11273 -0.09271 -0.11297 -0.09415 -0.11435 L -0.09558 -0.11551 L -0.09558 -0.11551 " pathEditMode="relative" ptsTypes="AAAAAAAAAAAAAAAAAAAAAAAAAAA">
                                      <p:cBhvr>
                                        <p:cTn id="13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97 -0.0118 L -0.01797 -0.0118 C -0.0306 -0.01134 -0.04349 -0.01203 -0.05612 -0.01041 C -0.06446 -0.00926 -0.0724 -0.0044 -0.0806 -0.00347 C -0.10339 -0.00162 -0.12605 -0.00254 -0.14883 -0.00208 C -0.18815 -0.00625 -0.19323 -0.00486 -0.23373 -0.01713 C -0.24584 -0.02083 -0.25782 -0.02546 -0.26967 -0.03078 C -0.27214 -0.03171 -0.30873 -0.05139 -0.32019 -0.05393 C -0.32813 -0.05555 -0.33607 -0.05578 -0.34388 -0.05648 L -0.40052 -0.06203 C -0.40899 -0.06574 -0.41732 -0.06967 -0.42579 -0.07291 C -0.43321 -0.07569 -0.44063 -0.07731 -0.44805 -0.07963 C -0.44883 -0.07986 -0.44948 -0.08078 -0.45026 -0.08102 C -0.45925 -0.08403 -0.46823 -0.08657 -0.47709 -0.08912 C -0.48399 -0.08889 -0.51368 -0.08611 -0.52227 -0.08912 C -0.52761 -0.09097 -0.5323 -0.09768 -0.53763 -0.1 C -0.5448 -0.10347 -0.55235 -0.1044 -0.55977 -0.10694 C -0.56459 -0.10856 -0.5642 -0.11018 -0.57045 -0.11365 C -0.57344 -0.11528 -0.57657 -0.11643 -0.57969 -0.11782 C -0.58685 -0.1206 -0.59401 -0.12315 -0.60105 -0.12592 C -0.60717 -0.12222 -0.61302 -0.11666 -0.6194 -0.11504 C -0.63334 -0.1118 -0.63802 -0.1199 -0.64935 -0.13125 C -0.65456 -0.1368 -0.65456 -0.13703 -0.65847 -0.14213 C -0.66133 -0.15 -0.66524 -0.15671 -0.66693 -0.16528 L -0.66914 -0.17754 C -0.66875 -0.18217 -0.66836 -0.1868 -0.66771 -0.1912 C -0.66732 -0.19352 -0.66719 -0.19653 -0.66615 -0.19791 C -0.66537 -0.19907 -0.66407 -0.19791 -0.66302 -0.19791 L -0.66302 -0.19791 " pathEditMode="relative" ptsTypes="AAAAAAAAAAAAAAAAAAAAAAAAAAAAA">
                                      <p:cBhvr>
                                        <p:cTn id="16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6" grpId="0"/>
      <p:bldP spid="28" grpId="0"/>
      <p:bldP spid="44" grpId="0"/>
      <p:bldP spid="48" grpId="0"/>
      <p:bldP spid="51" grpId="0" animBg="1"/>
      <p:bldP spid="55" grpId="0"/>
      <p:bldP spid="55" grpId="1"/>
      <p:bldP spid="4" grpId="0"/>
      <p:bldP spid="4" grpId="1"/>
      <p:bldP spid="33" grpId="0"/>
      <p:bldP spid="33" grpId="1"/>
      <p:bldP spid="34" grpId="0"/>
      <p:bldP spid="34" grpId="1"/>
      <p:bldP spid="15" grpId="0" animBg="1"/>
      <p:bldP spid="15" grpId="1" animBg="1"/>
      <p:bldP spid="17" grpId="0" animBg="1"/>
      <p:bldP spid="17" grpId="1" animBg="1"/>
      <p:bldP spid="57" grpId="0"/>
      <p:bldP spid="58" grpId="0"/>
      <p:bldP spid="58" grpId="1"/>
      <p:bldP spid="59" grpId="0"/>
      <p:bldP spid="59" grpId="1"/>
      <p:bldP spid="27" grpId="0" animBg="1"/>
      <p:bldP spid="61" grpId="0"/>
      <p:bldP spid="62" grpId="0"/>
      <p:bldP spid="62" grpId="1"/>
      <p:bldP spid="63" grpId="0"/>
      <p:bldP spid="65" grpId="0"/>
      <p:bldP spid="66" grpId="0"/>
      <p:bldP spid="66" grpId="1"/>
      <p:bldP spid="6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2" y="109766"/>
            <a:ext cx="6111550" cy="5586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after a specific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4522" y="668338"/>
            <a:ext cx="6111550" cy="5688012"/>
          </a:xfrm>
        </p:spPr>
        <p:txBody>
          <a:bodyPr>
            <a:noAutofit/>
          </a:bodyPr>
          <a:lstStyle/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 initialize its pointers with NULL.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indent="-21600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display insertion is not possible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16000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indent="-21600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16000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indent="-216000"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 it reaches to the node after which we want to insert the new_node or the list exhausted (while( 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temp→data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desired) &amp;&amp; temp!=head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).</a:t>
            </a:r>
          </a:p>
          <a:p>
            <a:pPr lvl="1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78B5C9-226A-4D3A-9D7E-3D0E31472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6072" y="858416"/>
            <a:ext cx="5085185" cy="49393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>
              <a:lnSpc>
                <a:spcPct val="10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is equal to head then Display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'Given node is not found in the list!!! Insertion not possible!!!'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next=temp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next; tempnext=new_node;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-&gt;next-&gt;prev=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097A459-43CC-4736-9EAB-372EBBC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528B19-CE27-4A05-B2B7-1CA327CD2DEF}"/>
              </a:ext>
            </a:extLst>
          </p:cNvPr>
          <p:cNvSpPr txBox="1"/>
          <p:nvPr/>
        </p:nvSpPr>
        <p:spPr>
          <a:xfrm>
            <a:off x="7382286" y="5803155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63281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2" y="68895"/>
            <a:ext cx="7016305" cy="3317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after a specific location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003309" y="98012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0336" y="563691"/>
            <a:ext cx="13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4426" y="2633293"/>
            <a:ext cx="8482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61" y="2312400"/>
            <a:ext cx="8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27051" y="156737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1717" y="3757117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2145" y="3450215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944488"/>
              </p:ext>
            </p:extLst>
          </p:nvPr>
        </p:nvGraphicFramePr>
        <p:xfrm>
          <a:off x="5345698" y="4230754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75500" y="454205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88556" y="4438094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88556" y="4146645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7660338" y="421158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177440" y="452288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08004" y="4522318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62785" y="4349296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685351"/>
              </p:ext>
            </p:extLst>
          </p:nvPr>
        </p:nvGraphicFramePr>
        <p:xfrm>
          <a:off x="10220430" y="418207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759706" y="450395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10694410" y="694380"/>
            <a:ext cx="1160059" cy="7617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sz="1400" dirty="0"/>
              <a:t>10 after 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652588" y="527285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7" name="Content Placeholder 3"/>
          <p:cNvGraphicFramePr>
            <a:graphicFrameLocks/>
          </p:cNvGraphicFramePr>
          <p:nvPr/>
        </p:nvGraphicFramePr>
        <p:xfrm>
          <a:off x="9143412" y="494658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9513408" y="4652857"/>
            <a:ext cx="12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687871" y="1685116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299" y="137821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9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305393"/>
              </p:ext>
            </p:extLst>
          </p:nvPr>
        </p:nvGraphicFramePr>
        <p:xfrm>
          <a:off x="5411852" y="2158753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X4000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941654" y="247005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954710" y="2366093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954710" y="2074644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Content Placeholder 3"/>
          <p:cNvGraphicFramePr>
            <a:graphicFrameLocks/>
          </p:cNvGraphicFramePr>
          <p:nvPr/>
        </p:nvGraphicFramePr>
        <p:xfrm>
          <a:off x="7726492" y="213958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x4000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8243594" y="245087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374158" y="245031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328939" y="2277295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083634"/>
              </p:ext>
            </p:extLst>
          </p:nvPr>
        </p:nvGraphicFramePr>
        <p:xfrm>
          <a:off x="10286584" y="211007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0825860" y="243195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9691093" y="2425296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9642497" y="2252274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9453018" y="4660826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10561378" y="4670004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0" name="Oval 109"/>
          <p:cNvSpPr/>
          <p:nvPr/>
        </p:nvSpPr>
        <p:spPr>
          <a:xfrm>
            <a:off x="9007579" y="4636661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1" name="Oval 110"/>
          <p:cNvSpPr/>
          <p:nvPr/>
        </p:nvSpPr>
        <p:spPr>
          <a:xfrm>
            <a:off x="10095242" y="4580311"/>
            <a:ext cx="250996" cy="1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8" name="Right Arrow 117"/>
          <p:cNvSpPr/>
          <p:nvPr/>
        </p:nvSpPr>
        <p:spPr>
          <a:xfrm>
            <a:off x="335255" y="1108089"/>
            <a:ext cx="485925" cy="194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5400000">
            <a:off x="1218527" y="3262678"/>
            <a:ext cx="586574" cy="160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10503322" y="4519965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0379374" y="4559078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437221" y="4534093"/>
            <a:ext cx="1470" cy="3468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313273" y="4573206"/>
            <a:ext cx="1" cy="3397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097A459-43CC-4736-9EAB-372EBBC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FC96382-82C5-435A-B559-F5AC78A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66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5E756-7AFE-48CD-A3B3-757FD69F7A99}"/>
              </a:ext>
            </a:extLst>
          </p:cNvPr>
          <p:cNvSpPr txBox="1"/>
          <p:nvPr/>
        </p:nvSpPr>
        <p:spPr>
          <a:xfrm>
            <a:off x="578217" y="3835864"/>
            <a:ext cx="2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16C9E2-71EF-4A3B-8BD5-226BD826F194}"/>
              </a:ext>
            </a:extLst>
          </p:cNvPr>
          <p:cNvSpPr txBox="1"/>
          <p:nvPr/>
        </p:nvSpPr>
        <p:spPr>
          <a:xfrm>
            <a:off x="10970988" y="337311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53842A-6734-491B-9E1C-83F71BDE4B94}"/>
              </a:ext>
            </a:extLst>
          </p:cNvPr>
          <p:cNvSpPr txBox="1"/>
          <p:nvPr/>
        </p:nvSpPr>
        <p:spPr>
          <a:xfrm>
            <a:off x="8819649" y="374046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256B8-EF8F-477A-9F21-E6539AEDC26F}"/>
              </a:ext>
            </a:extLst>
          </p:cNvPr>
          <p:cNvSpPr txBox="1"/>
          <p:nvPr/>
        </p:nvSpPr>
        <p:spPr>
          <a:xfrm>
            <a:off x="8872227" y="551272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99690B-B94E-45A9-BDA8-A4E3C7F3BEE5}"/>
              </a:ext>
            </a:extLst>
          </p:cNvPr>
          <p:cNvCxnSpPr/>
          <p:nvPr/>
        </p:nvCxnSpPr>
        <p:spPr>
          <a:xfrm flipV="1">
            <a:off x="9655600" y="4471473"/>
            <a:ext cx="50924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D1A675-7FDB-4D48-AC3C-421133A40B1F}"/>
              </a:ext>
            </a:extLst>
          </p:cNvPr>
          <p:cNvCxnSpPr/>
          <p:nvPr/>
        </p:nvCxnSpPr>
        <p:spPr>
          <a:xfrm flipH="1">
            <a:off x="9607004" y="4298451"/>
            <a:ext cx="53054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EC80D7-8661-4B57-B953-BEE3E04A28F8}"/>
              </a:ext>
            </a:extLst>
          </p:cNvPr>
          <p:cNvSpPr txBox="1"/>
          <p:nvPr/>
        </p:nvSpPr>
        <p:spPr>
          <a:xfrm>
            <a:off x="10152122" y="416061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C69CE-6DDA-45CD-99EA-902A527F6D3D}"/>
              </a:ext>
            </a:extLst>
          </p:cNvPr>
          <p:cNvSpPr txBox="1"/>
          <p:nvPr/>
        </p:nvSpPr>
        <p:spPr>
          <a:xfrm>
            <a:off x="8861421" y="4209041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5707BF-65FE-44A1-924D-48AE9DD9ECFB}"/>
              </a:ext>
            </a:extLst>
          </p:cNvPr>
          <p:cNvSpPr txBox="1"/>
          <p:nvPr/>
        </p:nvSpPr>
        <p:spPr>
          <a:xfrm>
            <a:off x="314077" y="4399459"/>
            <a:ext cx="369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1. </a:t>
            </a:r>
            <a:r>
              <a:rPr lang="en-US" sz="1800" b="1" i="1" dirty="0" err="1">
                <a:sym typeface="Wingdings" panose="05000000000000000000" pitchFamily="2" charset="2"/>
              </a:rPr>
              <a:t>new_node</a:t>
            </a:r>
            <a:r>
              <a:rPr lang="en-US" b="1" i="1" dirty="0" err="1">
                <a:sym typeface="Wingdings" panose="05000000000000000000" pitchFamily="2" charset="2"/>
              </a:rPr>
              <a:t>prev</a:t>
            </a:r>
            <a:r>
              <a:rPr lang="en-US" sz="1800" b="1" i="1" dirty="0">
                <a:sym typeface="Wingdings" panose="05000000000000000000" pitchFamily="2" charset="2"/>
              </a:rPr>
              <a:t>= temp;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49EC9-FB8D-4B38-ADC6-BE0E0DFFDF94}"/>
              </a:ext>
            </a:extLst>
          </p:cNvPr>
          <p:cNvSpPr txBox="1"/>
          <p:nvPr/>
        </p:nvSpPr>
        <p:spPr>
          <a:xfrm>
            <a:off x="10402941" y="490522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71254-0881-4502-BB59-5E0107E6608D}"/>
              </a:ext>
            </a:extLst>
          </p:cNvPr>
          <p:cNvSpPr txBox="1"/>
          <p:nvPr/>
        </p:nvSpPr>
        <p:spPr>
          <a:xfrm>
            <a:off x="9066617" y="491824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12BE99-F8A8-4B74-A5CA-484A8AFF65B4}"/>
              </a:ext>
            </a:extLst>
          </p:cNvPr>
          <p:cNvSpPr txBox="1"/>
          <p:nvPr/>
        </p:nvSpPr>
        <p:spPr>
          <a:xfrm>
            <a:off x="314077" y="4801793"/>
            <a:ext cx="356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ym typeface="Wingdings" panose="05000000000000000000" pitchFamily="2" charset="2"/>
              </a:rPr>
              <a:t>2. </a:t>
            </a:r>
            <a:r>
              <a:rPr lang="en-US" sz="1800" b="1" i="1" dirty="0" err="1">
                <a:sym typeface="Wingdings" panose="05000000000000000000" pitchFamily="2" charset="2"/>
              </a:rPr>
              <a:t>new_nodenext</a:t>
            </a:r>
            <a:r>
              <a:rPr lang="en-US" sz="1800" b="1" i="1" dirty="0">
                <a:sym typeface="Wingdings" panose="05000000000000000000" pitchFamily="2" charset="2"/>
              </a:rPr>
              <a:t>= </a:t>
            </a:r>
            <a:r>
              <a:rPr lang="en-US" sz="1800" b="1" i="1" dirty="0" err="1">
                <a:sym typeface="Wingdings" panose="05000000000000000000" pitchFamily="2" charset="2"/>
              </a:rPr>
              <a:t>tempnext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  <a:endParaRPr lang="en-IN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5B32CD-8A18-409A-B1DB-9A4F92A9F785}"/>
              </a:ext>
            </a:extLst>
          </p:cNvPr>
          <p:cNvSpPr txBox="1"/>
          <p:nvPr/>
        </p:nvSpPr>
        <p:spPr>
          <a:xfrm>
            <a:off x="314076" y="5693213"/>
            <a:ext cx="402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4</a:t>
            </a:r>
            <a:r>
              <a:rPr lang="en-US" sz="1800" b="1" i="1" dirty="0"/>
              <a:t>.</a:t>
            </a:r>
            <a:r>
              <a:rPr lang="en-US" sz="1800" b="1" i="1" dirty="0">
                <a:sym typeface="Wingdings" panose="05000000000000000000" pitchFamily="2" charset="2"/>
              </a:rPr>
              <a:t> </a:t>
            </a:r>
            <a:r>
              <a:rPr lang="en-US" sz="1800" b="1" i="1" dirty="0" err="1">
                <a:sym typeface="Wingdings" panose="05000000000000000000" pitchFamily="2" charset="2"/>
              </a:rPr>
              <a:t>new_nodenext</a:t>
            </a:r>
            <a:r>
              <a:rPr lang="en-US" sz="1800" b="1" i="1" dirty="0">
                <a:sym typeface="Wingdings" panose="05000000000000000000" pitchFamily="2" charset="2"/>
              </a:rPr>
              <a:t>-&gt;</a:t>
            </a:r>
            <a:r>
              <a:rPr lang="en-US" sz="1800" b="1" i="1" dirty="0" err="1">
                <a:sym typeface="Wingdings" panose="05000000000000000000" pitchFamily="2" charset="2"/>
              </a:rPr>
              <a:t>prev</a:t>
            </a:r>
            <a:r>
              <a:rPr lang="en-US" sz="1800" b="1" i="1" dirty="0">
                <a:sym typeface="Wingdings" panose="05000000000000000000" pitchFamily="2" charset="2"/>
              </a:rPr>
              <a:t>= </a:t>
            </a:r>
            <a:r>
              <a:rPr lang="en-US" sz="1800" b="1" i="1" dirty="0" err="1">
                <a:sym typeface="Wingdings" panose="05000000000000000000" pitchFamily="2" charset="2"/>
              </a:rPr>
              <a:t>new_node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05D0EF-31F4-4632-ABEF-F8B7DB3D5071}"/>
              </a:ext>
            </a:extLst>
          </p:cNvPr>
          <p:cNvSpPr txBox="1"/>
          <p:nvPr/>
        </p:nvSpPr>
        <p:spPr>
          <a:xfrm>
            <a:off x="344840" y="5255085"/>
            <a:ext cx="283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ym typeface="Wingdings" panose="05000000000000000000" pitchFamily="2" charset="2"/>
              </a:rPr>
              <a:t>3</a:t>
            </a:r>
            <a:r>
              <a:rPr lang="en-US" sz="1800" b="1" i="1" dirty="0">
                <a:sym typeface="Wingdings" panose="05000000000000000000" pitchFamily="2" charset="2"/>
              </a:rPr>
              <a:t>.</a:t>
            </a:r>
            <a:r>
              <a:rPr lang="en-US" sz="1800" b="1" i="1" dirty="0"/>
              <a:t> </a:t>
            </a:r>
            <a:r>
              <a:rPr lang="en-US" sz="1800" b="1" i="1" dirty="0" err="1"/>
              <a:t>temp</a:t>
            </a:r>
            <a:r>
              <a:rPr lang="en-US" sz="1800" b="1" i="1" dirty="0" err="1">
                <a:sym typeface="Wingdings" panose="05000000000000000000" pitchFamily="2" charset="2"/>
              </a:rPr>
              <a:t>next</a:t>
            </a:r>
            <a:r>
              <a:rPr lang="en-US" sz="1800" b="1" i="1" dirty="0">
                <a:sym typeface="Wingdings" panose="05000000000000000000" pitchFamily="2" charset="2"/>
              </a:rPr>
              <a:t>=</a:t>
            </a:r>
            <a:r>
              <a:rPr lang="en-US" sz="1800" b="1" i="1" dirty="0" err="1">
                <a:sym typeface="Wingdings" panose="05000000000000000000" pitchFamily="2" charset="2"/>
              </a:rPr>
              <a:t>new_node</a:t>
            </a:r>
            <a:r>
              <a:rPr lang="en-US" sz="1800" b="1" i="1" dirty="0">
                <a:sym typeface="Wingdings" panose="05000000000000000000" pitchFamily="2" charset="2"/>
              </a:rPr>
              <a:t>;</a:t>
            </a:r>
            <a:endParaRPr lang="en-IN" dirty="0"/>
          </a:p>
        </p:txBody>
      </p:sp>
      <p:sp>
        <p:nvSpPr>
          <p:cNvPr id="85" name="Arrow: Curved Down 84">
            <a:extLst>
              <a:ext uri="{FF2B5EF4-FFF2-40B4-BE49-F238E27FC236}">
                <a16:creationId xmlns:a16="http://schemas.microsoft.com/office/drawing/2014/main" id="{30DF0FA9-C78D-4ECF-860D-1577F93CDA15}"/>
              </a:ext>
            </a:extLst>
          </p:cNvPr>
          <p:cNvSpPr/>
          <p:nvPr/>
        </p:nvSpPr>
        <p:spPr>
          <a:xfrm rot="10800000">
            <a:off x="5481800" y="2513740"/>
            <a:ext cx="6675698" cy="7087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8" name="Arrow: Curved Down 87">
            <a:extLst>
              <a:ext uri="{FF2B5EF4-FFF2-40B4-BE49-F238E27FC236}">
                <a16:creationId xmlns:a16="http://schemas.microsoft.com/office/drawing/2014/main" id="{2514C917-B0A3-4DC8-B011-D1F5DF27E72A}"/>
              </a:ext>
            </a:extLst>
          </p:cNvPr>
          <p:cNvSpPr/>
          <p:nvPr/>
        </p:nvSpPr>
        <p:spPr>
          <a:xfrm>
            <a:off x="5722599" y="1617033"/>
            <a:ext cx="6277643" cy="518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0968C2C5-1A5B-4B3C-978C-129D1C819E0A}"/>
              </a:ext>
            </a:extLst>
          </p:cNvPr>
          <p:cNvSpPr/>
          <p:nvPr/>
        </p:nvSpPr>
        <p:spPr>
          <a:xfrm>
            <a:off x="5572472" y="3700315"/>
            <a:ext cx="6277643" cy="518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1" name="Arrow: Curved Down 90">
            <a:extLst>
              <a:ext uri="{FF2B5EF4-FFF2-40B4-BE49-F238E27FC236}">
                <a16:creationId xmlns:a16="http://schemas.microsoft.com/office/drawing/2014/main" id="{A82F2963-FF31-420A-9A10-0DCEF76F52F3}"/>
              </a:ext>
            </a:extLst>
          </p:cNvPr>
          <p:cNvSpPr/>
          <p:nvPr/>
        </p:nvSpPr>
        <p:spPr>
          <a:xfrm rot="10800000">
            <a:off x="5481800" y="4626446"/>
            <a:ext cx="6675698" cy="13431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3D1AB-8F9A-43D1-8EC7-49B34DFC12EF}"/>
              </a:ext>
            </a:extLst>
          </p:cNvPr>
          <p:cNvSpPr txBox="1"/>
          <p:nvPr/>
        </p:nvSpPr>
        <p:spPr>
          <a:xfrm>
            <a:off x="5384810" y="4215534"/>
            <a:ext cx="7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X4000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AA14F84-F660-4BD8-B0B4-AFE73F27506D}"/>
              </a:ext>
            </a:extLst>
          </p:cNvPr>
          <p:cNvGrpSpPr/>
          <p:nvPr/>
        </p:nvGrpSpPr>
        <p:grpSpPr>
          <a:xfrm>
            <a:off x="7599058" y="4556780"/>
            <a:ext cx="677925" cy="660594"/>
            <a:chOff x="2256344" y="3410712"/>
            <a:chExt cx="677925" cy="660594"/>
          </a:xfrm>
        </p:grpSpPr>
        <p:sp>
          <p:nvSpPr>
            <p:cNvPr id="117" name="Up Arrow 8">
              <a:extLst>
                <a:ext uri="{FF2B5EF4-FFF2-40B4-BE49-F238E27FC236}">
                  <a16:creationId xmlns:a16="http://schemas.microsoft.com/office/drawing/2014/main" id="{01C3C776-E786-4B77-AFBC-333169A6115E}"/>
                </a:ext>
              </a:extLst>
            </p:cNvPr>
            <p:cNvSpPr/>
            <p:nvPr/>
          </p:nvSpPr>
          <p:spPr>
            <a:xfrm>
              <a:off x="2425321" y="3410712"/>
              <a:ext cx="235992" cy="35043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5E1E052-77A5-49CE-942A-9FC168215713}"/>
                </a:ext>
              </a:extLst>
            </p:cNvPr>
            <p:cNvSpPr txBox="1"/>
            <p:nvPr/>
          </p:nvSpPr>
          <p:spPr>
            <a:xfrm>
              <a:off x="2256344" y="3701974"/>
              <a:ext cx="67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29E4E3B-97D5-40AD-B53E-8240C3DAEBF7}"/>
              </a:ext>
            </a:extLst>
          </p:cNvPr>
          <p:cNvSpPr txBox="1"/>
          <p:nvPr/>
        </p:nvSpPr>
        <p:spPr>
          <a:xfrm>
            <a:off x="10754031" y="578493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</p:spTree>
    <p:extLst>
      <p:ext uri="{BB962C8B-B14F-4D97-AF65-F5344CB8AC3E}">
        <p14:creationId xmlns:p14="http://schemas.microsoft.com/office/powerpoint/2010/main" val="40367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6 -0.01459 L 0.01536 -0.01459 C 0.0164 -0.01968 0.01758 -0.02454 0.01862 -0.0294 C 0.01901 -0.03102 0.01927 -0.03241 0.01953 -0.03403 C 0.01979 -0.03681 0.02005 -0.03982 0.02031 -0.04283 C 0.02057 -0.04491 0.02083 -0.04676 0.02122 -0.04885 C 0.01953 -0.0882 0.02148 -0.05787 0.01953 -0.07547 C 0.01914 -0.07824 0.01966 -0.08195 0.01862 -0.08426 C 0.01797 -0.08588 0.01536 -0.08565 0.01536 -0.08565 L 0.01536 -0.08565 " pathEditMode="relative" ptsTypes="AAAAAAAAAA">
                                      <p:cBhvr>
                                        <p:cTn id="18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-0.00787 L -0.00494 -0.00787 C -0.00625 -0.01157 -0.00782 -0.01505 -0.00885 -0.01898 C -0.01237 -0.03148 -0.00847 -0.02361 -0.01185 -0.02986 C -0.01224 -0.03403 -0.01263 -0.04329 -0.0142 -0.04745 C -0.01472 -0.04884 -0.01524 -0.05 -0.01563 -0.05162 C -0.01888 -0.06273 -0.01355 -0.04792 -0.01796 -0.05972 C -0.01848 -0.0625 -0.01927 -0.06505 -0.01953 -0.06782 C -0.01966 -0.06875 -0.02044 -0.0794 -0.02096 -0.08148 C -0.02135 -0.08264 -0.022 -0.08333 -0.02252 -0.08426 C -0.02278 -0.08542 -0.02317 -0.08681 -0.0233 -0.08819 C -0.02369 -0.09097 -0.02356 -0.09375 -0.02408 -0.0963 C -0.02434 -0.09792 -0.02527 -0.09907 -0.02565 -0.10046 C -0.0263 -0.10301 -0.02656 -0.10602 -0.02708 -0.10856 L -0.02708 -0.10856 C -0.02734 -0.11088 -0.02747 -0.11319 -0.02786 -0.11551 C -0.02825 -0.1169 -0.02903 -0.11806 -0.02942 -0.11944 C -0.02981 -0.12083 -0.02981 -0.12222 -0.0302 -0.12361 C -0.0319 -0.12963 -0.03164 -0.12569 -0.03164 -0.12893 L -0.03164 -0.12893 L -0.03164 -0.12893 L -0.03164 -0.12893 " pathEditMode="relative" ptsTypes="AAAAAAAAAAAAAAAAAAAAAA">
                                      <p:cBhvr>
                                        <p:cTn id="21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486 L -0.00169 -0.00486 C -1.25E-6 -0.00231 0.00221 -2.22222E-6 0.00365 0.00324 C 0.0043 0.00463 0.0043 0.00672 0.00443 0.00857 C 0.00482 0.01806 0.00495 0.02755 0.00521 0.03727 C 0.00599 0.07199 -0.00052 0.07107 0.00755 0.07107 L 0.00755 0.07107 " pathEditMode="relative" ptsTypes="AAAAAAA">
                                      <p:cBhvr>
                                        <p:cTn id="23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6 -0.00579 L -0.00976 -0.00579 C -0.02083 0.00625 -0.01198 -0.00394 -0.01901 0.00486 C -0.01979 0.00602 -0.0207 0.00648 -0.02135 0.00764 C -0.02148 0.0081 -0.02408 0.01505 -0.02513 0.01574 C -0.02604 0.01667 -0.02721 0.01667 -0.02812 0.01713 C -0.02916 0.01852 -0.0302 0.01991 -0.03125 0.0213 C -0.03203 0.02222 -0.03281 0.02292 -0.03359 0.02407 C -0.03658 0.02824 -0.03333 0.02569 -0.03737 0.02801 C -0.03893 0.03079 -0.04075 0.0331 -0.04192 0.03634 C -0.04244 0.0375 -0.0431 0.03889 -0.04349 0.04028 C -0.04388 0.04167 -0.04388 0.04329 -0.04427 0.04444 C -0.04466 0.0456 -0.04531 0.04606 -0.04583 0.04722 C -0.04635 0.04838 -0.04687 0.04977 -0.04726 0.05116 C -0.05052 0.0625 -0.04518 0.04769 -0.04961 0.05926 C -0.05182 0.07083 -0.04869 0.05671 -0.05195 0.0662 C -0.0556 0.07731 -0.04856 0.06181 -0.05416 0.07569 C -0.05481 0.07731 -0.05573 0.07847 -0.05651 0.07986 C -0.05807 0.0912 -0.05586 0.07963 -0.0595 0.08935 C -0.06002 0.09051 -0.05989 0.09213 -0.06028 0.09329 C -0.06067 0.09491 -0.06132 0.09606 -0.06185 0.09745 C -0.06211 0.09931 -0.06224 0.10116 -0.06263 0.10278 C -0.06419 0.1125 -0.06406 0.1081 -0.06406 0.1125 L -0.06406 0.1125 " pathEditMode="relative" ptsTypes="AAAAAAAAAAAAAAAAAAAAAAAA">
                                      <p:cBhvr>
                                        <p:cTn id="26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7" grpId="0"/>
      <p:bldP spid="18" grpId="0" animBg="1"/>
      <p:bldP spid="19" grpId="0"/>
      <p:bldP spid="21" grpId="0"/>
      <p:bldP spid="28" grpId="0"/>
      <p:bldP spid="32" grpId="0"/>
      <p:bldP spid="35" grpId="0" animBg="1"/>
      <p:bldP spid="46" grpId="0"/>
      <p:bldP spid="48" grpId="0"/>
      <p:bldP spid="94" grpId="0" animBg="1"/>
      <p:bldP spid="95" grpId="0"/>
      <p:bldP spid="97" grpId="0"/>
      <p:bldP spid="101" grpId="0"/>
      <p:bldP spid="105" grpId="0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3" grpId="0"/>
      <p:bldP spid="86" grpId="0"/>
      <p:bldP spid="86" grpId="1"/>
      <p:bldP spid="87" grpId="0"/>
      <p:bldP spid="87" grpId="1"/>
      <p:bldP spid="92" grpId="0"/>
      <p:bldP spid="92" grpId="1"/>
      <p:bldP spid="3" grpId="0"/>
      <p:bldP spid="3" grpId="1"/>
      <p:bldP spid="8" grpId="0"/>
      <p:bldP spid="8" grpId="1"/>
      <p:bldP spid="84" grpId="0"/>
      <p:bldP spid="10" grpId="0"/>
      <p:bldP spid="10" grpId="1"/>
      <p:bldP spid="10" grpId="2"/>
      <p:bldP spid="11" grpId="0"/>
      <p:bldP spid="11" grpId="1"/>
      <p:bldP spid="90" grpId="0"/>
      <p:bldP spid="113" grpId="0"/>
      <p:bldP spid="114" grpId="0"/>
      <p:bldP spid="85" grpId="0" animBg="1"/>
      <p:bldP spid="88" grpId="0" animBg="1"/>
      <p:bldP spid="89" grpId="0" animBg="1"/>
      <p:bldP spid="91" grpId="0" animBg="1"/>
      <p:bldP spid="9" grpId="0"/>
      <p:bldP spid="126" grpId="0"/>
      <p:bldP spid="12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5318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Insert before a specific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835025"/>
            <a:ext cx="5374400" cy="535463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given value and initialize its pointers with NULL.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insertion is not possible, return;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pointer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 it reaches to the node before which we want to insert the new_node (while ((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data!= desired) &amp;&amp; temp!=head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D83A0332-9865-438A-AD7D-AF226095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2808" y="961053"/>
            <a:ext cx="5551714" cy="522861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 is exhausted then display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'Given node is not found in the list!!! Insertion is not possible!!!'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new_node→prev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temp;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new_nodeprevnext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tempprev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if temp is the previous first node then update head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==  head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head =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BD30DC2-2688-4441-87B6-19B3343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42BF2DD-D7A9-4EE5-A770-4F033117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67</a:t>
            </a:fld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C878A-3A00-4039-BCB6-40926A3D767E}"/>
              </a:ext>
            </a:extLst>
          </p:cNvPr>
          <p:cNvSpPr txBox="1"/>
          <p:nvPr/>
        </p:nvSpPr>
        <p:spPr>
          <a:xfrm>
            <a:off x="7091314" y="5415923"/>
            <a:ext cx="272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Ɵ(n)    </a:t>
            </a:r>
          </a:p>
        </p:txBody>
      </p:sp>
    </p:spTree>
    <p:extLst>
      <p:ext uri="{BB962C8B-B14F-4D97-AF65-F5344CB8AC3E}">
        <p14:creationId xmlns:p14="http://schemas.microsoft.com/office/powerpoint/2010/main" val="3298552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6200"/>
            <a:ext cx="2742422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1431" y="293752"/>
            <a:ext cx="46101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 of the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999" y="817940"/>
            <a:ext cx="65399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 If it is Empty then, display 'List is Empty!!! Deletion is not possible' and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not Empty then, define a Node pointer 'temp' and initialize with head.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having only one node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== temp &amp;&amp;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temp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having only one node, then set head to NULL and delete temp (Setting Empty list conditions)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with more than one node, then assign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tempnextprev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delete temp.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0768" y="112484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1196" y="81794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52271"/>
              </p:ext>
            </p:extLst>
          </p:nvPr>
        </p:nvGraphicFramePr>
        <p:xfrm>
          <a:off x="7474749" y="1598479"/>
          <a:ext cx="21408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57984" y="215112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017607" y="180581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17607" y="151437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8134066" y="1124842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36696" y="8179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7540" y="161641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77968" y="130950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9776393" y="1717955"/>
            <a:ext cx="434246" cy="2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80768" y="4305039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1196" y="3998137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675198"/>
              </p:ext>
            </p:extLst>
          </p:nvPr>
        </p:nvGraphicFramePr>
        <p:xfrm>
          <a:off x="5004749" y="4778676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34551" y="508997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7607" y="4986016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47607" y="4694567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820930"/>
              </p:ext>
            </p:extLst>
          </p:nvPr>
        </p:nvGraphicFramePr>
        <p:xfrm>
          <a:off x="7319388" y="4759504"/>
          <a:ext cx="205468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836491" y="507080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967055" y="5070240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21836" y="4897218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649722" y="4463817"/>
            <a:ext cx="2524928" cy="1118251"/>
          </a:xfrm>
          <a:custGeom>
            <a:avLst/>
            <a:gdLst>
              <a:gd name="connsiteX0" fmla="*/ 2174159 w 2524928"/>
              <a:gd name="connsiteY0" fmla="*/ 872458 h 1118251"/>
              <a:gd name="connsiteX1" fmla="*/ 2433466 w 2524928"/>
              <a:gd name="connsiteY1" fmla="*/ 817867 h 1118251"/>
              <a:gd name="connsiteX2" fmla="*/ 2378875 w 2524928"/>
              <a:gd name="connsiteY2" fmla="*/ 53592 h 1118251"/>
              <a:gd name="connsiteX3" fmla="*/ 809382 w 2524928"/>
              <a:gd name="connsiteY3" fmla="*/ 108183 h 1118251"/>
              <a:gd name="connsiteX4" fmla="*/ 167938 w 2524928"/>
              <a:gd name="connsiteY4" fmla="*/ 463025 h 1118251"/>
              <a:gd name="connsiteX5" fmla="*/ 126994 w 2524928"/>
              <a:gd name="connsiteY5" fmla="*/ 872458 h 1118251"/>
              <a:gd name="connsiteX6" fmla="*/ 1669191 w 2524928"/>
              <a:gd name="connsiteY6" fmla="*/ 1118117 h 1118251"/>
              <a:gd name="connsiteX7" fmla="*/ 2242397 w 2524928"/>
              <a:gd name="connsiteY7" fmla="*/ 899753 h 111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4928" h="1118251">
                <a:moveTo>
                  <a:pt x="2174159" y="872458"/>
                </a:moveTo>
                <a:cubicBezTo>
                  <a:pt x="2286753" y="913401"/>
                  <a:pt x="2399347" y="954345"/>
                  <a:pt x="2433466" y="817867"/>
                </a:cubicBezTo>
                <a:cubicBezTo>
                  <a:pt x="2467585" y="681389"/>
                  <a:pt x="2649556" y="171873"/>
                  <a:pt x="2378875" y="53592"/>
                </a:cubicBezTo>
                <a:cubicBezTo>
                  <a:pt x="2108194" y="-64689"/>
                  <a:pt x="1177871" y="39944"/>
                  <a:pt x="809382" y="108183"/>
                </a:cubicBezTo>
                <a:cubicBezTo>
                  <a:pt x="440893" y="176422"/>
                  <a:pt x="281669" y="335646"/>
                  <a:pt x="167938" y="463025"/>
                </a:cubicBezTo>
                <a:cubicBezTo>
                  <a:pt x="54207" y="590404"/>
                  <a:pt x="-123215" y="763276"/>
                  <a:pt x="126994" y="872458"/>
                </a:cubicBezTo>
                <a:cubicBezTo>
                  <a:pt x="377203" y="981640"/>
                  <a:pt x="1316624" y="1113568"/>
                  <a:pt x="1669191" y="1118117"/>
                </a:cubicBezTo>
                <a:cubicBezTo>
                  <a:pt x="2021758" y="1122666"/>
                  <a:pt x="2132077" y="1011209"/>
                  <a:pt x="2242397" y="899753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813535" y="4367469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16165" y="4060567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35" name="Freeform 34"/>
          <p:cNvSpPr/>
          <p:nvPr/>
        </p:nvSpPr>
        <p:spPr>
          <a:xfrm>
            <a:off x="5049672" y="4011158"/>
            <a:ext cx="3061859" cy="751911"/>
          </a:xfrm>
          <a:custGeom>
            <a:avLst/>
            <a:gdLst>
              <a:gd name="connsiteX0" fmla="*/ 2565779 w 2565779"/>
              <a:gd name="connsiteY0" fmla="*/ 751911 h 751911"/>
              <a:gd name="connsiteX1" fmla="*/ 2442949 w 2565779"/>
              <a:gd name="connsiteY1" fmla="*/ 560842 h 751911"/>
              <a:gd name="connsiteX2" fmla="*/ 2442949 w 2565779"/>
              <a:gd name="connsiteY2" fmla="*/ 560842 h 751911"/>
              <a:gd name="connsiteX3" fmla="*/ 1828800 w 2565779"/>
              <a:gd name="connsiteY3" fmla="*/ 246943 h 751911"/>
              <a:gd name="connsiteX4" fmla="*/ 1023582 w 2565779"/>
              <a:gd name="connsiteY4" fmla="*/ 1284 h 751911"/>
              <a:gd name="connsiteX5" fmla="*/ 191068 w 2565779"/>
              <a:gd name="connsiteY5" fmla="*/ 165057 h 751911"/>
              <a:gd name="connsiteX6" fmla="*/ 0 w 2565779"/>
              <a:gd name="connsiteY6" fmla="*/ 478955 h 75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5779" h="751911">
                <a:moveTo>
                  <a:pt x="2565779" y="751911"/>
                </a:moveTo>
                <a:lnTo>
                  <a:pt x="2442949" y="560842"/>
                </a:lnTo>
                <a:lnTo>
                  <a:pt x="2442949" y="560842"/>
                </a:lnTo>
                <a:cubicBezTo>
                  <a:pt x="2340591" y="508526"/>
                  <a:pt x="2065361" y="340203"/>
                  <a:pt x="1828800" y="246943"/>
                </a:cubicBezTo>
                <a:cubicBezTo>
                  <a:pt x="1592239" y="153683"/>
                  <a:pt x="1296537" y="14932"/>
                  <a:pt x="1023582" y="1284"/>
                </a:cubicBezTo>
                <a:cubicBezTo>
                  <a:pt x="750627" y="-12364"/>
                  <a:pt x="361665" y="85445"/>
                  <a:pt x="191068" y="165057"/>
                </a:cubicBezTo>
                <a:cubicBezTo>
                  <a:pt x="20471" y="244669"/>
                  <a:pt x="10235" y="361812"/>
                  <a:pt x="0" y="47895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34193" y="577515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34621" y="546825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391164"/>
              </p:ext>
            </p:extLst>
          </p:nvPr>
        </p:nvGraphicFramePr>
        <p:xfrm>
          <a:off x="9551637" y="5737644"/>
          <a:ext cx="201625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068739" y="604894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863027" y="5952536"/>
            <a:ext cx="677806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rved Left Arrow 41"/>
          <p:cNvSpPr/>
          <p:nvPr/>
        </p:nvSpPr>
        <p:spPr>
          <a:xfrm rot="18826582">
            <a:off x="9540833" y="4986016"/>
            <a:ext cx="513414" cy="5960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2350-7F0D-4490-9977-335CD8A448FA}"/>
              </a:ext>
            </a:extLst>
          </p:cNvPr>
          <p:cNvSpPr txBox="1"/>
          <p:nvPr/>
        </p:nvSpPr>
        <p:spPr>
          <a:xfrm>
            <a:off x="411026" y="4878628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(1)                       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50DF4890-D8C0-4598-8CA7-DB5CEF1F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3DD9AB9-7394-4131-9704-F9BBE173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68</a:t>
            </a:fld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2169FC-5B40-4A91-89BC-FF5646A91340}"/>
              </a:ext>
            </a:extLst>
          </p:cNvPr>
          <p:cNvCxnSpPr>
            <a:cxnSpLocks/>
          </p:cNvCxnSpPr>
          <p:nvPr/>
        </p:nvCxnSpPr>
        <p:spPr>
          <a:xfrm>
            <a:off x="9604673" y="1639649"/>
            <a:ext cx="268476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9B6159-C819-4FC4-9BC4-737E97821441}"/>
              </a:ext>
            </a:extLst>
          </p:cNvPr>
          <p:cNvCxnSpPr>
            <a:cxnSpLocks/>
          </p:cNvCxnSpPr>
          <p:nvPr/>
        </p:nvCxnSpPr>
        <p:spPr>
          <a:xfrm flipH="1" flipV="1">
            <a:off x="9852462" y="1125551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11B2C0-F65A-46EF-9E8D-A60B9957B06D}"/>
              </a:ext>
            </a:extLst>
          </p:cNvPr>
          <p:cNvCxnSpPr>
            <a:cxnSpLocks/>
          </p:cNvCxnSpPr>
          <p:nvPr/>
        </p:nvCxnSpPr>
        <p:spPr>
          <a:xfrm flipV="1">
            <a:off x="8942895" y="1152868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475728-FEFF-419C-B742-67A98F917A29}"/>
              </a:ext>
            </a:extLst>
          </p:cNvPr>
          <p:cNvCxnSpPr>
            <a:cxnSpLocks/>
          </p:cNvCxnSpPr>
          <p:nvPr/>
        </p:nvCxnSpPr>
        <p:spPr>
          <a:xfrm>
            <a:off x="8942895" y="1163491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801477-385F-41C4-B974-53A4DFEAE90A}"/>
              </a:ext>
            </a:extLst>
          </p:cNvPr>
          <p:cNvCxnSpPr>
            <a:cxnSpLocks/>
          </p:cNvCxnSpPr>
          <p:nvPr/>
        </p:nvCxnSpPr>
        <p:spPr>
          <a:xfrm>
            <a:off x="7491594" y="2313993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57EFA1-2E4D-4767-BE61-E4BD81C0CFF0}"/>
              </a:ext>
            </a:extLst>
          </p:cNvPr>
          <p:cNvCxnSpPr>
            <a:cxnSpLocks/>
          </p:cNvCxnSpPr>
          <p:nvPr/>
        </p:nvCxnSpPr>
        <p:spPr>
          <a:xfrm flipV="1">
            <a:off x="7777444" y="1978245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2E159B-9720-4563-B769-5A3BE51E4C18}"/>
              </a:ext>
            </a:extLst>
          </p:cNvPr>
          <p:cNvCxnSpPr/>
          <p:nvPr/>
        </p:nvCxnSpPr>
        <p:spPr>
          <a:xfrm flipV="1">
            <a:off x="7491594" y="2007971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3EC66020-42CC-4051-8C47-F2970891E54F}"/>
              </a:ext>
            </a:extLst>
          </p:cNvPr>
          <p:cNvSpPr/>
          <p:nvPr/>
        </p:nvSpPr>
        <p:spPr>
          <a:xfrm>
            <a:off x="5365102" y="4346124"/>
            <a:ext cx="3629174" cy="3906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F99FBDA2-9E65-4326-B6BD-0CEBE1507EC3}"/>
              </a:ext>
            </a:extLst>
          </p:cNvPr>
          <p:cNvSpPr/>
          <p:nvPr/>
        </p:nvSpPr>
        <p:spPr>
          <a:xfrm rot="10800000">
            <a:off x="5329189" y="5149359"/>
            <a:ext cx="3547661" cy="3288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11E9B7-87A4-47B2-8978-66AF46ED9266}"/>
              </a:ext>
            </a:extLst>
          </p:cNvPr>
          <p:cNvCxnSpPr>
            <a:cxnSpLocks/>
          </p:cNvCxnSpPr>
          <p:nvPr/>
        </p:nvCxnSpPr>
        <p:spPr>
          <a:xfrm>
            <a:off x="11569547" y="5831497"/>
            <a:ext cx="357342" cy="264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A4CF39-4AF9-4B65-B06F-5C09E85DBEB9}"/>
              </a:ext>
            </a:extLst>
          </p:cNvPr>
          <p:cNvCxnSpPr>
            <a:cxnSpLocks/>
          </p:cNvCxnSpPr>
          <p:nvPr/>
        </p:nvCxnSpPr>
        <p:spPr>
          <a:xfrm flipH="1" flipV="1">
            <a:off x="11936417" y="5317728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20C6B9-0C21-41A7-8D0A-C6464F23E715}"/>
              </a:ext>
            </a:extLst>
          </p:cNvPr>
          <p:cNvCxnSpPr>
            <a:cxnSpLocks/>
          </p:cNvCxnSpPr>
          <p:nvPr/>
        </p:nvCxnSpPr>
        <p:spPr>
          <a:xfrm flipV="1">
            <a:off x="11026850" y="5345045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FEFB-CCA6-4996-BCE5-D73EB2BB3CA5}"/>
              </a:ext>
            </a:extLst>
          </p:cNvPr>
          <p:cNvCxnSpPr>
            <a:cxnSpLocks/>
          </p:cNvCxnSpPr>
          <p:nvPr/>
        </p:nvCxnSpPr>
        <p:spPr>
          <a:xfrm>
            <a:off x="11026850" y="5355668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579C60-E527-4AC4-8458-BAA34CC0D39E}"/>
              </a:ext>
            </a:extLst>
          </p:cNvPr>
          <p:cNvCxnSpPr>
            <a:cxnSpLocks/>
          </p:cNvCxnSpPr>
          <p:nvPr/>
        </p:nvCxnSpPr>
        <p:spPr>
          <a:xfrm>
            <a:off x="9711407" y="6418091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EFCEEF-BF95-47DC-8AB6-6D15CB0C2FDC}"/>
              </a:ext>
            </a:extLst>
          </p:cNvPr>
          <p:cNvCxnSpPr>
            <a:cxnSpLocks/>
          </p:cNvCxnSpPr>
          <p:nvPr/>
        </p:nvCxnSpPr>
        <p:spPr>
          <a:xfrm flipV="1">
            <a:off x="9997257" y="6082343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AED3ED-0CB6-4897-B6E4-EA98040D93F3}"/>
              </a:ext>
            </a:extLst>
          </p:cNvPr>
          <p:cNvCxnSpPr/>
          <p:nvPr/>
        </p:nvCxnSpPr>
        <p:spPr>
          <a:xfrm flipV="1">
            <a:off x="9711407" y="6112069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60" y="10026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 If list is Empty, then display 'List is Empty!!! Deletion is not possible' and terminate the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 If list is not Empty then, define a Node pointer 'temp' and initialize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 Check whether list has only one Node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 = =head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5 - If list has only one node, then assign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to head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delete temp. Terminate the function. (Setting Empty list condition)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6 - If list has more than one node, Assign head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previous → next,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prev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temp.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0066" y="197088"/>
            <a:ext cx="2443843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Delete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2660" y="324644"/>
            <a:ext cx="3733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from the end of the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0768" y="112484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1196" y="81794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1383"/>
              </p:ext>
            </p:extLst>
          </p:nvPr>
        </p:nvGraphicFramePr>
        <p:xfrm>
          <a:off x="7474749" y="159847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04551" y="190977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17607" y="180581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17607" y="151437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8134066" y="1124842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36696" y="8179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77540" y="1616410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968" y="1309508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9676263" y="1616410"/>
            <a:ext cx="477671" cy="2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48653" y="3249962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9081" y="2943060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850607"/>
              </p:ext>
            </p:extLst>
          </p:nvPr>
        </p:nvGraphicFramePr>
        <p:xfrm>
          <a:off x="7372634" y="3723599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X3000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02436" y="403489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915492" y="3930939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15492" y="3639490"/>
            <a:ext cx="0" cy="2914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182584"/>
              </p:ext>
            </p:extLst>
          </p:nvPr>
        </p:nvGraphicFramePr>
        <p:xfrm>
          <a:off x="9687273" y="3704427"/>
          <a:ext cx="20274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204376" y="401572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289721" y="3842141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9470905" y="3432517"/>
            <a:ext cx="2163077" cy="998126"/>
          </a:xfrm>
          <a:custGeom>
            <a:avLst/>
            <a:gdLst>
              <a:gd name="connsiteX0" fmla="*/ 2174159 w 2524928"/>
              <a:gd name="connsiteY0" fmla="*/ 872458 h 1118251"/>
              <a:gd name="connsiteX1" fmla="*/ 2433466 w 2524928"/>
              <a:gd name="connsiteY1" fmla="*/ 817867 h 1118251"/>
              <a:gd name="connsiteX2" fmla="*/ 2378875 w 2524928"/>
              <a:gd name="connsiteY2" fmla="*/ 53592 h 1118251"/>
              <a:gd name="connsiteX3" fmla="*/ 809382 w 2524928"/>
              <a:gd name="connsiteY3" fmla="*/ 108183 h 1118251"/>
              <a:gd name="connsiteX4" fmla="*/ 167938 w 2524928"/>
              <a:gd name="connsiteY4" fmla="*/ 463025 h 1118251"/>
              <a:gd name="connsiteX5" fmla="*/ 126994 w 2524928"/>
              <a:gd name="connsiteY5" fmla="*/ 872458 h 1118251"/>
              <a:gd name="connsiteX6" fmla="*/ 1669191 w 2524928"/>
              <a:gd name="connsiteY6" fmla="*/ 1118117 h 1118251"/>
              <a:gd name="connsiteX7" fmla="*/ 2242397 w 2524928"/>
              <a:gd name="connsiteY7" fmla="*/ 899753 h 111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4928" h="1118251">
                <a:moveTo>
                  <a:pt x="2174159" y="872458"/>
                </a:moveTo>
                <a:cubicBezTo>
                  <a:pt x="2286753" y="913401"/>
                  <a:pt x="2399347" y="954345"/>
                  <a:pt x="2433466" y="817867"/>
                </a:cubicBezTo>
                <a:cubicBezTo>
                  <a:pt x="2467585" y="681389"/>
                  <a:pt x="2649556" y="171873"/>
                  <a:pt x="2378875" y="53592"/>
                </a:cubicBezTo>
                <a:cubicBezTo>
                  <a:pt x="2108194" y="-64689"/>
                  <a:pt x="1177871" y="39944"/>
                  <a:pt x="809382" y="108183"/>
                </a:cubicBezTo>
                <a:cubicBezTo>
                  <a:pt x="440893" y="176422"/>
                  <a:pt x="281669" y="335646"/>
                  <a:pt x="167938" y="463025"/>
                </a:cubicBezTo>
                <a:cubicBezTo>
                  <a:pt x="54207" y="590404"/>
                  <a:pt x="-123215" y="763276"/>
                  <a:pt x="126994" y="872458"/>
                </a:cubicBezTo>
                <a:cubicBezTo>
                  <a:pt x="377203" y="981640"/>
                  <a:pt x="1316624" y="1113568"/>
                  <a:pt x="1669191" y="1118117"/>
                </a:cubicBezTo>
                <a:cubicBezTo>
                  <a:pt x="2021758" y="1122666"/>
                  <a:pt x="2132077" y="1011209"/>
                  <a:pt x="2242397" y="8997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10524576" y="3263240"/>
            <a:ext cx="21836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27206" y="2956338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temp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318336" y="3979767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91626" y="5789245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4749" y="6067976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928489"/>
              </p:ext>
            </p:extLst>
          </p:nvPr>
        </p:nvGraphicFramePr>
        <p:xfrm>
          <a:off x="8632732" y="5711195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309702" y="608203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169782" y="594678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8823417" y="4670839"/>
            <a:ext cx="314320" cy="463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DCD52-8321-487A-83A0-0B63E2528752}"/>
              </a:ext>
            </a:extLst>
          </p:cNvPr>
          <p:cNvSpPr txBox="1"/>
          <p:nvPr/>
        </p:nvSpPr>
        <p:spPr>
          <a:xfrm>
            <a:off x="420105" y="5127829"/>
            <a:ext cx="24438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F52635-2D56-4F1E-9168-5A4CE8FA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7194-00AF-460F-AC22-8158A152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69</a:t>
            </a:fld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59C712-2CAF-4BC5-898D-3AE1EF410BCD}"/>
              </a:ext>
            </a:extLst>
          </p:cNvPr>
          <p:cNvCxnSpPr>
            <a:cxnSpLocks/>
          </p:cNvCxnSpPr>
          <p:nvPr/>
        </p:nvCxnSpPr>
        <p:spPr>
          <a:xfrm>
            <a:off x="9425342" y="1683510"/>
            <a:ext cx="268476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AF43A-722E-45BA-9564-B867FD5FFE2C}"/>
              </a:ext>
            </a:extLst>
          </p:cNvPr>
          <p:cNvCxnSpPr>
            <a:cxnSpLocks/>
          </p:cNvCxnSpPr>
          <p:nvPr/>
        </p:nvCxnSpPr>
        <p:spPr>
          <a:xfrm flipH="1" flipV="1">
            <a:off x="9673131" y="1169412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043D4C-5F34-4E58-A175-E09F4D775915}"/>
              </a:ext>
            </a:extLst>
          </p:cNvPr>
          <p:cNvCxnSpPr>
            <a:cxnSpLocks/>
          </p:cNvCxnSpPr>
          <p:nvPr/>
        </p:nvCxnSpPr>
        <p:spPr>
          <a:xfrm flipV="1">
            <a:off x="8763564" y="1196729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78ACFA-FFD7-4035-A3F5-E277BC8A8E0D}"/>
              </a:ext>
            </a:extLst>
          </p:cNvPr>
          <p:cNvCxnSpPr>
            <a:cxnSpLocks/>
          </p:cNvCxnSpPr>
          <p:nvPr/>
        </p:nvCxnSpPr>
        <p:spPr>
          <a:xfrm>
            <a:off x="8763564" y="1207352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72C7C9-20A1-400D-8660-B2800D7162BA}"/>
              </a:ext>
            </a:extLst>
          </p:cNvPr>
          <p:cNvCxnSpPr>
            <a:cxnSpLocks/>
          </p:cNvCxnSpPr>
          <p:nvPr/>
        </p:nvCxnSpPr>
        <p:spPr>
          <a:xfrm>
            <a:off x="7508736" y="2317953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D99BC8-7D0A-4B4E-AD6F-475B8B9D5DAF}"/>
              </a:ext>
            </a:extLst>
          </p:cNvPr>
          <p:cNvCxnSpPr>
            <a:cxnSpLocks/>
          </p:cNvCxnSpPr>
          <p:nvPr/>
        </p:nvCxnSpPr>
        <p:spPr>
          <a:xfrm flipV="1">
            <a:off x="7794586" y="1982205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7E809E-0B6E-4CAC-8104-2FB68C1A890D}"/>
              </a:ext>
            </a:extLst>
          </p:cNvPr>
          <p:cNvCxnSpPr/>
          <p:nvPr/>
        </p:nvCxnSpPr>
        <p:spPr>
          <a:xfrm flipV="1">
            <a:off x="7508736" y="2011931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E07ECA-6D3A-4305-B116-426019EB2F1F}"/>
              </a:ext>
            </a:extLst>
          </p:cNvPr>
          <p:cNvCxnSpPr>
            <a:cxnSpLocks/>
          </p:cNvCxnSpPr>
          <p:nvPr/>
        </p:nvCxnSpPr>
        <p:spPr>
          <a:xfrm>
            <a:off x="10577463" y="5775375"/>
            <a:ext cx="268476" cy="19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9B565F-C084-4326-ACE5-37266F77DB3C}"/>
              </a:ext>
            </a:extLst>
          </p:cNvPr>
          <p:cNvCxnSpPr>
            <a:cxnSpLocks/>
          </p:cNvCxnSpPr>
          <p:nvPr/>
        </p:nvCxnSpPr>
        <p:spPr>
          <a:xfrm flipH="1" flipV="1">
            <a:off x="10825252" y="5261277"/>
            <a:ext cx="2064" cy="501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AA21EE-7EB4-4B86-A853-4256DEE89EDD}"/>
              </a:ext>
            </a:extLst>
          </p:cNvPr>
          <p:cNvCxnSpPr>
            <a:cxnSpLocks/>
          </p:cNvCxnSpPr>
          <p:nvPr/>
        </p:nvCxnSpPr>
        <p:spPr>
          <a:xfrm flipV="1">
            <a:off x="9915685" y="5288594"/>
            <a:ext cx="923710" cy="1062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6CB0CA-7807-4C9A-9718-01E2FB42BC7D}"/>
              </a:ext>
            </a:extLst>
          </p:cNvPr>
          <p:cNvCxnSpPr>
            <a:cxnSpLocks/>
          </p:cNvCxnSpPr>
          <p:nvPr/>
        </p:nvCxnSpPr>
        <p:spPr>
          <a:xfrm>
            <a:off x="9915685" y="5299217"/>
            <a:ext cx="0" cy="3693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994A96-8E8E-49E1-99E6-8D81E8A823BD}"/>
              </a:ext>
            </a:extLst>
          </p:cNvPr>
          <p:cNvCxnSpPr>
            <a:cxnSpLocks/>
          </p:cNvCxnSpPr>
          <p:nvPr/>
        </p:nvCxnSpPr>
        <p:spPr>
          <a:xfrm>
            <a:off x="8660857" y="6409818"/>
            <a:ext cx="282109" cy="1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5B69FF-0E8C-4EC5-8C54-50B215B574BB}"/>
              </a:ext>
            </a:extLst>
          </p:cNvPr>
          <p:cNvCxnSpPr>
            <a:cxnSpLocks/>
          </p:cNvCxnSpPr>
          <p:nvPr/>
        </p:nvCxnSpPr>
        <p:spPr>
          <a:xfrm flipV="1">
            <a:off x="8946707" y="6074070"/>
            <a:ext cx="0" cy="344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F56DAE-66E7-4530-8D32-AD470EB06555}"/>
              </a:ext>
            </a:extLst>
          </p:cNvPr>
          <p:cNvCxnSpPr/>
          <p:nvPr/>
        </p:nvCxnSpPr>
        <p:spPr>
          <a:xfrm flipV="1">
            <a:off x="8660857" y="6103796"/>
            <a:ext cx="0" cy="3205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43627C29-30AE-4842-BDB0-59FC34D7EC81}"/>
              </a:ext>
            </a:extLst>
          </p:cNvPr>
          <p:cNvSpPr/>
          <p:nvPr/>
        </p:nvSpPr>
        <p:spPr>
          <a:xfrm>
            <a:off x="7783295" y="3309521"/>
            <a:ext cx="3629174" cy="3906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Down 55">
            <a:extLst>
              <a:ext uri="{FF2B5EF4-FFF2-40B4-BE49-F238E27FC236}">
                <a16:creationId xmlns:a16="http://schemas.microsoft.com/office/drawing/2014/main" id="{48413DD5-6C8B-4674-8B0F-B5CF37322127}"/>
              </a:ext>
            </a:extLst>
          </p:cNvPr>
          <p:cNvSpPr/>
          <p:nvPr/>
        </p:nvSpPr>
        <p:spPr>
          <a:xfrm rot="10800000">
            <a:off x="7783295" y="4104455"/>
            <a:ext cx="3547661" cy="3288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7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82" y="120936"/>
            <a:ext cx="7974923" cy="402801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8263" y="602105"/>
            <a:ext cx="505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struct</a:t>
            </a:r>
            <a:r>
              <a:rPr lang="en-US" dirty="0"/>
              <a:t> Node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 int</a:t>
            </a:r>
            <a:r>
              <a:rPr lang="en-US" dirty="0"/>
              <a:t> data;</a:t>
            </a:r>
          </a:p>
          <a:p>
            <a:r>
              <a:rPr lang="en-US" b="1" dirty="0"/>
              <a:t>    struct</a:t>
            </a:r>
            <a:r>
              <a:rPr lang="en-US" dirty="0"/>
              <a:t> Node *next;</a:t>
            </a:r>
          </a:p>
          <a:p>
            <a:r>
              <a:rPr lang="en-US" dirty="0"/>
              <a:t>}*</a:t>
            </a:r>
            <a:r>
              <a:rPr lang="en-US" b="1" dirty="0"/>
              <a:t>n1</a:t>
            </a:r>
            <a:r>
              <a:rPr lang="en-US" dirty="0"/>
              <a:t>, *</a:t>
            </a:r>
            <a:r>
              <a:rPr lang="en-US" b="1" dirty="0"/>
              <a:t>n2, *n3, *n4;</a:t>
            </a:r>
          </a:p>
          <a:p>
            <a:endParaRPr lang="en-US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24700"/>
              </p:ext>
            </p:extLst>
          </p:nvPr>
        </p:nvGraphicFramePr>
        <p:xfrm>
          <a:off x="989824" y="2849353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0130"/>
              </p:ext>
            </p:extLst>
          </p:nvPr>
        </p:nvGraphicFramePr>
        <p:xfrm>
          <a:off x="3320356" y="2850245"/>
          <a:ext cx="14028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cxnSpLocks/>
            <a:stCxn id="24" idx="3"/>
          </p:cNvCxnSpPr>
          <p:nvPr/>
        </p:nvCxnSpPr>
        <p:spPr>
          <a:xfrm>
            <a:off x="2485443" y="3034773"/>
            <a:ext cx="832134" cy="36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0694" y="321346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7946" y="317284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74127"/>
              </p:ext>
            </p:extLst>
          </p:nvPr>
        </p:nvGraphicFramePr>
        <p:xfrm>
          <a:off x="5666843" y="284816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256246" y="3166579"/>
            <a:ext cx="75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51996"/>
              </p:ext>
            </p:extLst>
          </p:nvPr>
        </p:nvGraphicFramePr>
        <p:xfrm>
          <a:off x="8080107" y="2811656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356832" y="3174653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x2500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723198" y="3017774"/>
            <a:ext cx="921836" cy="2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68567" y="2984602"/>
            <a:ext cx="921836" cy="2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2434" y="4102735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057" y="3814929"/>
            <a:ext cx="825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899330" y="3231211"/>
            <a:ext cx="617942" cy="52004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80062" y="4094902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87653" y="3814929"/>
            <a:ext cx="771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3273164" y="3248163"/>
            <a:ext cx="385510" cy="5880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41791" y="4223633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78365" y="3837516"/>
            <a:ext cx="771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5815847" y="3171348"/>
            <a:ext cx="383813" cy="6171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17001" y="4112706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71322" y="3803700"/>
            <a:ext cx="771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X2500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8087622" y="3233272"/>
            <a:ext cx="340841" cy="57042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6633" y="5175019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next=n2;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89670" y="5243498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next=n3;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54314" y="5284137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next=n4;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9637" y="5284137"/>
            <a:ext cx="182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next=NULL;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1175" y="2792034"/>
            <a:ext cx="79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39472"/>
              </p:ext>
            </p:extLst>
          </p:nvPr>
        </p:nvGraphicFramePr>
        <p:xfrm>
          <a:off x="8642877" y="149600"/>
          <a:ext cx="11519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53444"/>
              </p:ext>
            </p:extLst>
          </p:nvPr>
        </p:nvGraphicFramePr>
        <p:xfrm>
          <a:off x="10600446" y="132449"/>
          <a:ext cx="10682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>
            <a:cxnSpLocks/>
            <a:endCxn id="61" idx="1"/>
          </p:cNvCxnSpPr>
          <p:nvPr/>
        </p:nvCxnSpPr>
        <p:spPr>
          <a:xfrm>
            <a:off x="9794836" y="316987"/>
            <a:ext cx="805610" cy="8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Arrow 63"/>
          <p:cNvSpPr/>
          <p:nvPr/>
        </p:nvSpPr>
        <p:spPr>
          <a:xfrm rot="13372502">
            <a:off x="2326684" y="2426355"/>
            <a:ext cx="726988" cy="183454"/>
          </a:xfrm>
          <a:prstGeom prst="leftArrow">
            <a:avLst>
              <a:gd name="adj1" fmla="val 605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B9ED546-8917-4A48-BBCC-64C80BE2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98" y="835276"/>
            <a:ext cx="11442604" cy="587047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92D4F-089A-4DE9-AF84-2A40CA1FC2C2}"/>
              </a:ext>
            </a:extLst>
          </p:cNvPr>
          <p:cNvSpPr txBox="1"/>
          <p:nvPr/>
        </p:nvSpPr>
        <p:spPr>
          <a:xfrm>
            <a:off x="1710946" y="2893583"/>
            <a:ext cx="63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6C776D-6F0D-4987-AC90-13AF8C221016}"/>
              </a:ext>
            </a:extLst>
          </p:cNvPr>
          <p:cNvSpPr txBox="1"/>
          <p:nvPr/>
        </p:nvSpPr>
        <p:spPr>
          <a:xfrm>
            <a:off x="4155901" y="2843188"/>
            <a:ext cx="58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AB6F1E-AE45-4B77-8886-5701BFEBA82E}"/>
              </a:ext>
            </a:extLst>
          </p:cNvPr>
          <p:cNvSpPr txBox="1"/>
          <p:nvPr/>
        </p:nvSpPr>
        <p:spPr>
          <a:xfrm>
            <a:off x="6406650" y="2856874"/>
            <a:ext cx="66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x2500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E8C6C-D82E-4AFE-8B38-1512CE1A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29717-2071-4E8C-9BEC-40FB7152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8" grpId="0"/>
      <p:bldP spid="30" grpId="0"/>
      <p:bldP spid="32" grpId="0"/>
      <p:bldP spid="35" grpId="0"/>
      <p:bldP spid="38" grpId="0" animBg="1"/>
      <p:bldP spid="42" grpId="0"/>
      <p:bldP spid="43" grpId="0" animBg="1"/>
      <p:bldP spid="45" grpId="0"/>
      <p:bldP spid="46" grpId="0" animBg="1"/>
      <p:bldP spid="48" grpId="0"/>
      <p:bldP spid="49" grpId="0" animBg="1"/>
      <p:bldP spid="55" grpId="0"/>
      <p:bldP spid="56" grpId="0"/>
      <p:bldP spid="57" grpId="0"/>
      <p:bldP spid="58" grpId="0"/>
      <p:bldP spid="59" grpId="0"/>
      <p:bldP spid="64" grpId="0" animBg="1"/>
      <p:bldP spid="72" grpId="0"/>
      <p:bldP spid="73" grpId="0"/>
      <p:bldP spid="7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80" y="1008392"/>
            <a:ext cx="6215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whether list is Empty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==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list is Empty then, display 'List is Empty!!! Deletion is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not possible' and terminate the function.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list is not Empty, then define a Node pointer 'temp'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initialize with head also define a Node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Keep moving the temp until it reaches to the location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after a node to be deleted or to the last node.(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desired &amp;&amp;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!= head))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temp points to last node(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== head)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display 'Deletion is not possible!' and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Set ptr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ptrnext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ptrnextprev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=temp;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free(ptr);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099" y="76200"/>
            <a:ext cx="2462505" cy="49688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CDLL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7284" y="413831"/>
            <a:ext cx="51016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after a specific node in the 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489" y="4042711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9161" y="4378574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373208"/>
              </p:ext>
            </p:extLst>
          </p:nvPr>
        </p:nvGraphicFramePr>
        <p:xfrm>
          <a:off x="6058870" y="4019367"/>
          <a:ext cx="17967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x3000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12189" y="433066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3" name="Straight Arrow Connector 12"/>
          <p:cNvCxnSpPr>
            <a:cxnSpLocks/>
            <a:endCxn id="11" idx="1"/>
          </p:cNvCxnSpPr>
          <p:nvPr/>
        </p:nvCxnSpPr>
        <p:spPr>
          <a:xfrm>
            <a:off x="5694470" y="4204787"/>
            <a:ext cx="3644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8206527" y="4012895"/>
          <a:ext cx="17318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x2000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12529" y="432419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6893" y="4310931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08974" y="4137909"/>
            <a:ext cx="36236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932375" y="4293522"/>
            <a:ext cx="23756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889461" y="4120500"/>
            <a:ext cx="24750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32831" y="436433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40693"/>
              </p:ext>
            </p:extLst>
          </p:nvPr>
        </p:nvGraphicFramePr>
        <p:xfrm>
          <a:off x="10165477" y="4031745"/>
          <a:ext cx="16453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x3000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X2000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02617" y="1793485"/>
            <a:ext cx="37192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node after node data is 20</a:t>
            </a:r>
          </a:p>
        </p:txBody>
      </p:sp>
      <p:sp>
        <p:nvSpPr>
          <p:cNvPr id="2" name="Up Arrow 1"/>
          <p:cNvSpPr/>
          <p:nvPr/>
        </p:nvSpPr>
        <p:spPr>
          <a:xfrm>
            <a:off x="6212980" y="4433443"/>
            <a:ext cx="279400" cy="356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58870" y="4733666"/>
            <a:ext cx="6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6" name="Up Arrow 25"/>
          <p:cNvSpPr/>
          <p:nvPr/>
        </p:nvSpPr>
        <p:spPr>
          <a:xfrm>
            <a:off x="8371604" y="4394772"/>
            <a:ext cx="279400" cy="356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99382" y="4694995"/>
            <a:ext cx="5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</a:t>
            </a:r>
          </a:p>
        </p:txBody>
      </p:sp>
      <p:sp>
        <p:nvSpPr>
          <p:cNvPr id="3" name="Freeform 2"/>
          <p:cNvSpPr/>
          <p:nvPr/>
        </p:nvSpPr>
        <p:spPr>
          <a:xfrm>
            <a:off x="8014057" y="3766720"/>
            <a:ext cx="2096325" cy="893973"/>
          </a:xfrm>
          <a:custGeom>
            <a:avLst/>
            <a:gdLst>
              <a:gd name="connsiteX0" fmla="*/ 2056365 w 2231178"/>
              <a:gd name="connsiteY0" fmla="*/ 887167 h 893973"/>
              <a:gd name="connsiteX1" fmla="*/ 2151899 w 2231178"/>
              <a:gd name="connsiteY1" fmla="*/ 777984 h 893973"/>
              <a:gd name="connsiteX2" fmla="*/ 2124604 w 2231178"/>
              <a:gd name="connsiteY2" fmla="*/ 81949 h 893973"/>
              <a:gd name="connsiteX3" fmla="*/ 1032783 w 2231178"/>
              <a:gd name="connsiteY3" fmla="*/ 13710 h 893973"/>
              <a:gd name="connsiteX4" fmla="*/ 241213 w 2231178"/>
              <a:gd name="connsiteY4" fmla="*/ 81949 h 893973"/>
              <a:gd name="connsiteX5" fmla="*/ 145679 w 2231178"/>
              <a:gd name="connsiteY5" fmla="*/ 709746 h 893973"/>
              <a:gd name="connsiteX6" fmla="*/ 2056365 w 2231178"/>
              <a:gd name="connsiteY6" fmla="*/ 887167 h 8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1178" h="893973">
                <a:moveTo>
                  <a:pt x="2056365" y="887167"/>
                </a:moveTo>
                <a:cubicBezTo>
                  <a:pt x="2390735" y="898540"/>
                  <a:pt x="2140526" y="912187"/>
                  <a:pt x="2151899" y="777984"/>
                </a:cubicBezTo>
                <a:cubicBezTo>
                  <a:pt x="2163272" y="643781"/>
                  <a:pt x="2311123" y="209328"/>
                  <a:pt x="2124604" y="81949"/>
                </a:cubicBezTo>
                <a:cubicBezTo>
                  <a:pt x="1938085" y="-45430"/>
                  <a:pt x="1346681" y="13710"/>
                  <a:pt x="1032783" y="13710"/>
                </a:cubicBezTo>
                <a:cubicBezTo>
                  <a:pt x="718885" y="13710"/>
                  <a:pt x="389064" y="-34057"/>
                  <a:pt x="241213" y="81949"/>
                </a:cubicBezTo>
                <a:cubicBezTo>
                  <a:pt x="93362" y="197955"/>
                  <a:pt x="-163670" y="577818"/>
                  <a:pt x="145679" y="709746"/>
                </a:cubicBezTo>
                <a:cubicBezTo>
                  <a:pt x="455028" y="841674"/>
                  <a:pt x="1721995" y="875794"/>
                  <a:pt x="2056365" y="88716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25406" y="5470023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6082" y="5470023"/>
            <a:ext cx="75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637532"/>
              </p:ext>
            </p:extLst>
          </p:nvPr>
        </p:nvGraphicFramePr>
        <p:xfrm>
          <a:off x="5206763" y="5477430"/>
          <a:ext cx="17507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X1000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x1000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729718" y="582088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4901480" y="5649524"/>
            <a:ext cx="34782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985238" y="5730724"/>
            <a:ext cx="56017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957245" y="5532707"/>
            <a:ext cx="583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72249" y="584910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4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109093"/>
              </p:ext>
            </p:extLst>
          </p:nvPr>
        </p:nvGraphicFramePr>
        <p:xfrm>
          <a:off x="7559900" y="5464104"/>
          <a:ext cx="17507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X2000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595A5F2-D237-4A97-AFED-9039BB79DE9C}"/>
              </a:ext>
            </a:extLst>
          </p:cNvPr>
          <p:cNvSpPr txBox="1"/>
          <p:nvPr/>
        </p:nvSpPr>
        <p:spPr>
          <a:xfrm>
            <a:off x="519940" y="5654689"/>
            <a:ext cx="2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 Ɵ (n)                   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ECD574-AF02-4463-BB64-36765FE8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783142-FC9C-4679-A05A-609DB24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70</a:t>
            </a:fld>
            <a:endParaRPr lang="en-IN"/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55C76CBB-AB1F-414B-AF09-1E8DC2D8E45D}"/>
              </a:ext>
            </a:extLst>
          </p:cNvPr>
          <p:cNvSpPr/>
          <p:nvPr/>
        </p:nvSpPr>
        <p:spPr>
          <a:xfrm>
            <a:off x="6248302" y="3599905"/>
            <a:ext cx="5237682" cy="3906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id="{FFEFA32C-927F-41DB-BA3A-5FB2F6F0CA23}"/>
              </a:ext>
            </a:extLst>
          </p:cNvPr>
          <p:cNvSpPr/>
          <p:nvPr/>
        </p:nvSpPr>
        <p:spPr>
          <a:xfrm rot="10800000">
            <a:off x="6248301" y="4422765"/>
            <a:ext cx="5237681" cy="7227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Arrow: Curved Down 46">
            <a:extLst>
              <a:ext uri="{FF2B5EF4-FFF2-40B4-BE49-F238E27FC236}">
                <a16:creationId xmlns:a16="http://schemas.microsoft.com/office/drawing/2014/main" id="{E3C895E5-7F27-4512-9556-6CF0D5254994}"/>
              </a:ext>
            </a:extLst>
          </p:cNvPr>
          <p:cNvSpPr/>
          <p:nvPr/>
        </p:nvSpPr>
        <p:spPr>
          <a:xfrm>
            <a:off x="5395216" y="5213849"/>
            <a:ext cx="3417313" cy="2167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996F7989-6021-4BFC-B562-208C85A658EE}"/>
              </a:ext>
            </a:extLst>
          </p:cNvPr>
          <p:cNvSpPr/>
          <p:nvPr/>
        </p:nvSpPr>
        <p:spPr>
          <a:xfrm rot="10800000">
            <a:off x="5249301" y="5862434"/>
            <a:ext cx="4061364" cy="3997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917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0384"/>
            <a:ext cx="10515600" cy="5206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display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not Empty, then define a Node pointer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with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displaying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until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reaches to the last node.</a:t>
            </a:r>
          </a:p>
        </p:txBody>
      </p:sp>
    </p:spTree>
    <p:extLst>
      <p:ext uri="{BB962C8B-B14F-4D97-AF65-F5344CB8AC3E}">
        <p14:creationId xmlns:p14="http://schemas.microsoft.com/office/powerpoint/2010/main" val="28855501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2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57267"/>
              </p:ext>
            </p:extLst>
          </p:nvPr>
        </p:nvGraphicFramePr>
        <p:xfrm>
          <a:off x="1091681" y="1259634"/>
          <a:ext cx="10262118" cy="40916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868">
                  <a:extLst>
                    <a:ext uri="{9D8B030D-6E8A-4147-A177-3AD203B41FA5}">
                      <a16:colId xmlns:a16="http://schemas.microsoft.com/office/drawing/2014/main" val="1296043093"/>
                    </a:ext>
                  </a:extLst>
                </a:gridCol>
              </a:tblGrid>
              <a:tr h="7458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81">
                <a:tc>
                  <a:txBody>
                    <a:bodyPr/>
                    <a:lstStyle/>
                    <a:p>
                      <a:pPr algn="l"/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</a:t>
                      </a:r>
                    </a:p>
                    <a:p>
                      <a:pPr 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Beginning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 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after/before/at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specific node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Deletion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</a:t>
                      </a:r>
                    </a:p>
                    <a:p>
                      <a:pPr algn="ctr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Beginning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Deletion 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Deletion after/before/at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specific node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91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Singly-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 List</a:t>
                      </a:r>
                      <a:endParaRPr lang="en-US" sz="1400" u="sng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391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Circular 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Singly-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 List</a:t>
                      </a:r>
                      <a:endParaRPr lang="en-US" sz="1400" u="sng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  <a:p>
                      <a:pPr algn="ctr"/>
                      <a:endParaRPr lang="en-IN" dirty="0"/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l-G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  <a:p>
                      <a:endParaRPr lang="en-IN" dirty="0"/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IN" dirty="0"/>
                        <a:t>  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  <a:r>
                        <a:rPr lang="el-G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  <a:endParaRPr lang="en-IN" dirty="0"/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12489" marR="12489" marT="12489" marB="12489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489" marR="12489" marT="12489" marB="12489" anchor="ctr"/>
                </a:tc>
                <a:extLst>
                  <a:ext uri="{0D108BD9-81ED-4DB2-BD59-A6C34878D82A}">
                    <a16:rowId xmlns:a16="http://schemas.microsoft.com/office/drawing/2014/main" val="3994278875"/>
                  </a:ext>
                </a:extLst>
              </a:tr>
              <a:tr h="774493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Doubly-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 List</a:t>
                      </a:r>
                      <a:endParaRPr lang="en-US" sz="1400" u="sng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493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Circular Doubly-</a:t>
                      </a:r>
                    </a:p>
                    <a:p>
                      <a:pPr algn="l"/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 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</a:t>
                      </a:r>
                      <a:endParaRPr lang="en-US" sz="1400" u="sng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  <a:p>
                      <a:pPr algn="ctr"/>
                      <a:endParaRPr lang="el-GR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  <a:p>
                      <a:pPr algn="ctr"/>
                      <a:endParaRPr lang="el-GR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</a:p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</a:p>
                  </a:txBody>
                  <a:tcPr marL="39966" marR="39966" marT="19983" marB="1998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66" marR="39966" marT="19983" marB="1998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351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6E09-B0F3-43BA-A06F-F51C0AE3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0" y="2514600"/>
            <a:ext cx="10972800" cy="11430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D19A5-0780-4B35-B7CB-A3758449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99B98-3019-496A-A8F0-FF21C05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97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100"/>
            <a:ext cx="10515600" cy="29844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creation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8162" y="1057222"/>
            <a:ext cx="243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</a:t>
            </a:r>
            <a:r>
              <a:rPr lang="en-US" dirty="0"/>
              <a:t> Node</a:t>
            </a:r>
          </a:p>
          <a:p>
            <a:r>
              <a:rPr lang="en-US" dirty="0"/>
              <a:t>{</a:t>
            </a:r>
            <a:r>
              <a:rPr lang="en-US" b="1" dirty="0"/>
              <a:t>     int</a:t>
            </a:r>
            <a:r>
              <a:rPr lang="en-US" dirty="0"/>
              <a:t> data;</a:t>
            </a:r>
          </a:p>
          <a:p>
            <a:r>
              <a:rPr lang="en-US" b="1" dirty="0"/>
              <a:t>       struct</a:t>
            </a:r>
            <a:r>
              <a:rPr lang="en-US" dirty="0"/>
              <a:t> Node *next;};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367" y="2849799"/>
            <a:ext cx="3061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struct Node *n2;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72718"/>
              </p:ext>
            </p:extLst>
          </p:nvPr>
        </p:nvGraphicFramePr>
        <p:xfrm>
          <a:off x="7652475" y="642826"/>
          <a:ext cx="1495619" cy="366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29175" y="104516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8018" y="30188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98649"/>
              </p:ext>
            </p:extLst>
          </p:nvPr>
        </p:nvGraphicFramePr>
        <p:xfrm>
          <a:off x="7135595" y="4851283"/>
          <a:ext cx="149561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3020" y="522556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8561" y="2430345"/>
            <a:ext cx="825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5554" y="2053982"/>
            <a:ext cx="50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990" y="2121720"/>
            <a:ext cx="4744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 first node will be created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528" y="3562099"/>
            <a:ext cx="3427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Dynamic Memory  Allocation</a:t>
            </a:r>
          </a:p>
        </p:txBody>
      </p:sp>
      <p:sp>
        <p:nvSpPr>
          <p:cNvPr id="13" name="Right Arrow 12"/>
          <p:cNvSpPr/>
          <p:nvPr/>
        </p:nvSpPr>
        <p:spPr>
          <a:xfrm flipV="1">
            <a:off x="3955727" y="3702275"/>
            <a:ext cx="1475178" cy="127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3A62C-0E02-45F1-B44D-5E9DD8C78E33}"/>
              </a:ext>
            </a:extLst>
          </p:cNvPr>
          <p:cNvSpPr txBox="1"/>
          <p:nvPr/>
        </p:nvSpPr>
        <p:spPr>
          <a:xfrm>
            <a:off x="7715906" y="4505663"/>
            <a:ext cx="50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5AA00-DB01-4E1E-8F2D-6625485378FD}"/>
              </a:ext>
            </a:extLst>
          </p:cNvPr>
          <p:cNvSpPr txBox="1"/>
          <p:nvPr/>
        </p:nvSpPr>
        <p:spPr>
          <a:xfrm>
            <a:off x="7328531" y="2802396"/>
            <a:ext cx="6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7FA027-7869-4854-BBA6-B95B818DEDF5}"/>
              </a:ext>
            </a:extLst>
          </p:cNvPr>
          <p:cNvSpPr txBox="1"/>
          <p:nvPr/>
        </p:nvSpPr>
        <p:spPr>
          <a:xfrm>
            <a:off x="530367" y="4429070"/>
            <a:ext cx="4776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marL="0" indent="0">
              <a:buNone/>
            </a:pPr>
            <a:r>
              <a:rPr lang="en-US" dirty="0"/>
              <a:t>Then update the &lt;Next&gt; of the new node;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1D3046C-FF94-401F-8F08-BABE052EF726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V="1">
            <a:off x="8631214" y="826244"/>
            <a:ext cx="516880" cy="4207919"/>
          </a:xfrm>
          <a:prstGeom prst="curvedConnector3">
            <a:avLst>
              <a:gd name="adj1" fmla="val 508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10E5BC-1A19-443C-B784-3D26FF1A7A52}"/>
              </a:ext>
            </a:extLst>
          </p:cNvPr>
          <p:cNvSpPr txBox="1"/>
          <p:nvPr/>
        </p:nvSpPr>
        <p:spPr>
          <a:xfrm>
            <a:off x="7875813" y="4874996"/>
            <a:ext cx="8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B7FC6-6AF7-4C99-9BED-92FDE703092E}"/>
              </a:ext>
            </a:extLst>
          </p:cNvPr>
          <p:cNvSpPr txBox="1"/>
          <p:nvPr/>
        </p:nvSpPr>
        <p:spPr>
          <a:xfrm>
            <a:off x="9646619" y="5780211"/>
            <a:ext cx="2015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n3-&gt;data = 5;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D2CD6B-CEDE-429F-B8EF-B46920ECB2C2}"/>
              </a:ext>
            </a:extLst>
          </p:cNvPr>
          <p:cNvSpPr txBox="1"/>
          <p:nvPr/>
        </p:nvSpPr>
        <p:spPr>
          <a:xfrm>
            <a:off x="7339419" y="4874996"/>
            <a:ext cx="2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E86107-A699-4E5C-9C49-FD08CEE12643}"/>
              </a:ext>
            </a:extLst>
          </p:cNvPr>
          <p:cNvSpPr txBox="1"/>
          <p:nvPr/>
        </p:nvSpPr>
        <p:spPr>
          <a:xfrm>
            <a:off x="10115264" y="419125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  <a:r>
              <a:rPr lang="en-US" dirty="0">
                <a:sym typeface="Wingdings" panose="05000000000000000000" pitchFamily="2" charset="2"/>
              </a:rPr>
              <a:t>.next = NULL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267288-3CFF-44CF-A639-8BCD20A01700}"/>
              </a:ext>
            </a:extLst>
          </p:cNvPr>
          <p:cNvSpPr txBox="1"/>
          <p:nvPr/>
        </p:nvSpPr>
        <p:spPr>
          <a:xfrm>
            <a:off x="6058110" y="1260732"/>
            <a:ext cx="126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n1.data</a:t>
            </a:r>
            <a:r>
              <a:rPr lang="en-US" dirty="0">
                <a:sym typeface="Wingdings" panose="05000000000000000000" pitchFamily="2" charset="2"/>
              </a:rPr>
              <a:t> = 2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DBB234-6A0F-43E5-92E9-7536CC66DB26}"/>
              </a:ext>
            </a:extLst>
          </p:cNvPr>
          <p:cNvSpPr txBox="1"/>
          <p:nvPr/>
        </p:nvSpPr>
        <p:spPr>
          <a:xfrm>
            <a:off x="8235737" y="659947"/>
            <a:ext cx="8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NULL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517E75-F650-4FFD-8FCE-195C508E39A0}"/>
              </a:ext>
            </a:extLst>
          </p:cNvPr>
          <p:cNvSpPr txBox="1"/>
          <p:nvPr/>
        </p:nvSpPr>
        <p:spPr>
          <a:xfrm>
            <a:off x="7703071" y="668255"/>
            <a:ext cx="4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578367-2454-4F40-951B-A76D52EFE4B2}"/>
              </a:ext>
            </a:extLst>
          </p:cNvPr>
          <p:cNvSpPr txBox="1"/>
          <p:nvPr/>
        </p:nvSpPr>
        <p:spPr>
          <a:xfrm>
            <a:off x="5441209" y="3563153"/>
            <a:ext cx="46746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n3=(struct Node*) malloc(sizeof(struct Node *);</a:t>
            </a:r>
          </a:p>
          <a:p>
            <a:r>
              <a:rPr lang="en-US" dirty="0"/>
              <a:t>// Assume that memory is available</a:t>
            </a:r>
          </a:p>
        </p:txBody>
      </p:sp>
      <p:sp>
        <p:nvSpPr>
          <p:cNvPr id="57" name="Right Arrow 12">
            <a:extLst>
              <a:ext uri="{FF2B5EF4-FFF2-40B4-BE49-F238E27FC236}">
                <a16:creationId xmlns:a16="http://schemas.microsoft.com/office/drawing/2014/main" id="{010ED1EE-1AF4-4113-9AFB-341264BBF71F}"/>
              </a:ext>
            </a:extLst>
          </p:cNvPr>
          <p:cNvSpPr/>
          <p:nvPr/>
        </p:nvSpPr>
        <p:spPr>
          <a:xfrm rot="21158010">
            <a:off x="3566766" y="2765974"/>
            <a:ext cx="3667382" cy="5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810399-2C8B-4013-8EC4-45141D233BE7}"/>
              </a:ext>
            </a:extLst>
          </p:cNvPr>
          <p:cNvSpPr txBox="1"/>
          <p:nvPr/>
        </p:nvSpPr>
        <p:spPr>
          <a:xfrm>
            <a:off x="5297696" y="602047"/>
            <a:ext cx="169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Node n1;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59136A-FEF9-4E10-BB32-DDA4A8D6FA34}"/>
              </a:ext>
            </a:extLst>
          </p:cNvPr>
          <p:cNvSpPr txBox="1"/>
          <p:nvPr/>
        </p:nvSpPr>
        <p:spPr>
          <a:xfrm>
            <a:off x="1108929" y="595557"/>
            <a:ext cx="3061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Create the new Data Structure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40E5F5-1717-4F66-929E-C8E66F07AEBC}"/>
              </a:ext>
            </a:extLst>
          </p:cNvPr>
          <p:cNvSpPr txBox="1"/>
          <p:nvPr/>
        </p:nvSpPr>
        <p:spPr>
          <a:xfrm>
            <a:off x="8762437" y="2480467"/>
            <a:ext cx="118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n2 = n3;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17296A-5BC7-4BBA-BC4C-59D7C762DDE8}"/>
              </a:ext>
            </a:extLst>
          </p:cNvPr>
          <p:cNvSpPr txBox="1"/>
          <p:nvPr/>
        </p:nvSpPr>
        <p:spPr>
          <a:xfrm>
            <a:off x="8221604" y="4262870"/>
            <a:ext cx="1719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n3</a:t>
            </a:r>
            <a:r>
              <a:rPr lang="en-US" dirty="0">
                <a:sym typeface="Wingdings" panose="05000000000000000000" pitchFamily="2" charset="2"/>
              </a:rPr>
              <a:t>next = n1;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A0DD8-34FB-49DC-88EE-0B488405011E}"/>
              </a:ext>
            </a:extLst>
          </p:cNvPr>
          <p:cNvSpPr txBox="1"/>
          <p:nvPr/>
        </p:nvSpPr>
        <p:spPr>
          <a:xfrm>
            <a:off x="530367" y="5770237"/>
            <a:ext cx="4744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the data in the new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A86B06-4006-4306-81D7-CEA0CF1621B7}"/>
              </a:ext>
            </a:extLst>
          </p:cNvPr>
          <p:cNvSpPr txBox="1"/>
          <p:nvPr/>
        </p:nvSpPr>
        <p:spPr>
          <a:xfrm>
            <a:off x="7237384" y="2403435"/>
            <a:ext cx="7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5460EB5-FCF7-4314-BD1D-A4A0F1654E04}"/>
              </a:ext>
            </a:extLst>
          </p:cNvPr>
          <p:cNvSpPr/>
          <p:nvPr/>
        </p:nvSpPr>
        <p:spPr>
          <a:xfrm rot="4047146">
            <a:off x="7010905" y="4377918"/>
            <a:ext cx="681453" cy="318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D44A047-0786-4050-84D8-381CD88A035C}"/>
              </a:ext>
            </a:extLst>
          </p:cNvPr>
          <p:cNvSpPr/>
          <p:nvPr/>
        </p:nvSpPr>
        <p:spPr>
          <a:xfrm>
            <a:off x="6991963" y="780223"/>
            <a:ext cx="637532" cy="120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138A363-625E-45EF-9B98-3F31E990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387032D-2198-49A7-89F7-B2211592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10" grpId="0"/>
      <p:bldP spid="12" grpId="0" animBg="1"/>
      <p:bldP spid="14" grpId="0"/>
      <p:bldP spid="16" grpId="0" animBg="1"/>
      <p:bldP spid="3" grpId="0" animBg="1"/>
      <p:bldP spid="13" grpId="0" animBg="1"/>
      <p:bldP spid="15" grpId="0"/>
      <p:bldP spid="21" grpId="0"/>
      <p:bldP spid="25" grpId="0" animBg="1"/>
      <p:bldP spid="33" grpId="0"/>
      <p:bldP spid="35" grpId="0" animBg="1"/>
      <p:bldP spid="37" grpId="0"/>
      <p:bldP spid="39" grpId="0"/>
      <p:bldP spid="41" grpId="0"/>
      <p:bldP spid="43" grpId="0"/>
      <p:bldP spid="50" grpId="0"/>
      <p:bldP spid="54" grpId="0" animBg="1"/>
      <p:bldP spid="57" grpId="0" animBg="1"/>
      <p:bldP spid="59" grpId="0"/>
      <p:bldP spid="61" grpId="0" animBg="1"/>
      <p:bldP spid="62" grpId="0" animBg="1"/>
      <p:bldP spid="64" grpId="0" animBg="1"/>
      <p:bldP spid="67" grpId="0" animBg="1"/>
      <p:bldP spid="68" grpId="0"/>
      <p:bldP spid="23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584" y="66294"/>
            <a:ext cx="8976049" cy="3820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2" y="448300"/>
            <a:ext cx="11337236" cy="576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Singly Linked List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singly linked list is the simplest type of linked list in which every node contains some data and a pointer to the next node of the same data type. </a:t>
            </a: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Circular Singly Linked List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Singly linked list where the last node contains a pointer to the first node of the list.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DBBD-ACD3-4F58-A975-DF0F55FE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CC91D-631E-4434-AC90-A57A8E16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516FD-B5A6-4EF9-A140-3D0425523E38}"/>
              </a:ext>
            </a:extLst>
          </p:cNvPr>
          <p:cNvSpPr txBox="1"/>
          <p:nvPr/>
        </p:nvSpPr>
        <p:spPr>
          <a:xfrm>
            <a:off x="2961466" y="204231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ABC52F-76AA-494A-ABFB-16EA6B0D6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64022"/>
              </p:ext>
            </p:extLst>
          </p:nvPr>
        </p:nvGraphicFramePr>
        <p:xfrm>
          <a:off x="3017075" y="2406369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4E1F92-6EFD-479D-BC0B-F35C5FF84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21039"/>
              </p:ext>
            </p:extLst>
          </p:nvPr>
        </p:nvGraphicFramePr>
        <p:xfrm>
          <a:off x="3935963" y="2398248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FB66D4-87D4-40A4-B162-527E160641F3}"/>
              </a:ext>
            </a:extLst>
          </p:cNvPr>
          <p:cNvSpPr txBox="1"/>
          <p:nvPr/>
        </p:nvSpPr>
        <p:spPr>
          <a:xfrm>
            <a:off x="4293712" y="278905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6D8BC-34DD-4636-97BB-FDE5144A9E72}"/>
              </a:ext>
            </a:extLst>
          </p:cNvPr>
          <p:cNvCxnSpPr>
            <a:cxnSpLocks/>
          </p:cNvCxnSpPr>
          <p:nvPr/>
        </p:nvCxnSpPr>
        <p:spPr>
          <a:xfrm>
            <a:off x="3614429" y="2626416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92E453-B4D7-4168-AC29-60C79FD4F3E4}"/>
              </a:ext>
            </a:extLst>
          </p:cNvPr>
          <p:cNvSpPr txBox="1"/>
          <p:nvPr/>
        </p:nvSpPr>
        <p:spPr>
          <a:xfrm>
            <a:off x="5711025" y="278685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56F33D-7AD3-472F-A7EA-0030BCF84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04213"/>
              </p:ext>
            </p:extLst>
          </p:nvPr>
        </p:nvGraphicFramePr>
        <p:xfrm>
          <a:off x="7082809" y="2399864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8A4CB6-E464-4B33-B8C6-E747C29B88C3}"/>
              </a:ext>
            </a:extLst>
          </p:cNvPr>
          <p:cNvSpPr txBox="1"/>
          <p:nvPr/>
        </p:nvSpPr>
        <p:spPr>
          <a:xfrm>
            <a:off x="7203345" y="279729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2F7A1B-F85D-48D6-9B25-A7E1F3E13CDD}"/>
              </a:ext>
            </a:extLst>
          </p:cNvPr>
          <p:cNvCxnSpPr>
            <a:cxnSpLocks/>
          </p:cNvCxnSpPr>
          <p:nvPr/>
        </p:nvCxnSpPr>
        <p:spPr>
          <a:xfrm flipV="1">
            <a:off x="6676720" y="2573734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01D8DA6-EB4E-4D02-84AA-F843B7CD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51366"/>
              </p:ext>
            </p:extLst>
          </p:nvPr>
        </p:nvGraphicFramePr>
        <p:xfrm>
          <a:off x="5456852" y="2416629"/>
          <a:ext cx="1219868" cy="37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5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05E5A4-1AB9-48FC-A2B7-A2C96EE2EF6F}"/>
              </a:ext>
            </a:extLst>
          </p:cNvPr>
          <p:cNvCxnSpPr>
            <a:cxnSpLocks/>
          </p:cNvCxnSpPr>
          <p:nvPr/>
        </p:nvCxnSpPr>
        <p:spPr>
          <a:xfrm>
            <a:off x="5155832" y="2626416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51B396-12E6-47D7-A95F-680437F83D49}"/>
              </a:ext>
            </a:extLst>
          </p:cNvPr>
          <p:cNvSpPr txBox="1"/>
          <p:nvPr/>
        </p:nvSpPr>
        <p:spPr>
          <a:xfrm>
            <a:off x="3132527" y="480266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C5E2EF-B395-4948-A900-18439D945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90132"/>
              </p:ext>
            </p:extLst>
          </p:nvPr>
        </p:nvGraphicFramePr>
        <p:xfrm>
          <a:off x="3188136" y="5166716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9BC9DA-A624-4633-96F5-67937E70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17743"/>
              </p:ext>
            </p:extLst>
          </p:nvPr>
        </p:nvGraphicFramePr>
        <p:xfrm>
          <a:off x="4107024" y="5158595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0732225-B559-4915-9C68-C539EAE7EBB2}"/>
              </a:ext>
            </a:extLst>
          </p:cNvPr>
          <p:cNvSpPr txBox="1"/>
          <p:nvPr/>
        </p:nvSpPr>
        <p:spPr>
          <a:xfrm>
            <a:off x="4464773" y="554940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A3BD95-0070-442C-9A16-E07550329BD8}"/>
              </a:ext>
            </a:extLst>
          </p:cNvPr>
          <p:cNvCxnSpPr>
            <a:cxnSpLocks/>
          </p:cNvCxnSpPr>
          <p:nvPr/>
        </p:nvCxnSpPr>
        <p:spPr>
          <a:xfrm>
            <a:off x="3785490" y="5386763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A91CF1-3177-4929-B252-0F36EC1EB5DD}"/>
              </a:ext>
            </a:extLst>
          </p:cNvPr>
          <p:cNvSpPr txBox="1"/>
          <p:nvPr/>
        </p:nvSpPr>
        <p:spPr>
          <a:xfrm>
            <a:off x="5882086" y="554720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874E41C-8297-4F03-8F64-CED710BC8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78478"/>
              </p:ext>
            </p:extLst>
          </p:nvPr>
        </p:nvGraphicFramePr>
        <p:xfrm>
          <a:off x="7253870" y="5160211"/>
          <a:ext cx="13567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8D18AF8-11C0-4871-B976-8FDD61069695}"/>
              </a:ext>
            </a:extLst>
          </p:cNvPr>
          <p:cNvSpPr txBox="1"/>
          <p:nvPr/>
        </p:nvSpPr>
        <p:spPr>
          <a:xfrm>
            <a:off x="7374406" y="555764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26D76C-16B7-4502-A9CA-2EFE52A845E2}"/>
              </a:ext>
            </a:extLst>
          </p:cNvPr>
          <p:cNvCxnSpPr>
            <a:cxnSpLocks/>
          </p:cNvCxnSpPr>
          <p:nvPr/>
        </p:nvCxnSpPr>
        <p:spPr>
          <a:xfrm flipV="1">
            <a:off x="6847781" y="5334081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463B49B-B31F-4C60-8ED9-3E509433F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93943"/>
              </p:ext>
            </p:extLst>
          </p:nvPr>
        </p:nvGraphicFramePr>
        <p:xfrm>
          <a:off x="5627913" y="5176976"/>
          <a:ext cx="1219868" cy="37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5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A22AB1-CAFF-47DB-A54D-B1A369900DEB}"/>
              </a:ext>
            </a:extLst>
          </p:cNvPr>
          <p:cNvCxnSpPr>
            <a:cxnSpLocks/>
          </p:cNvCxnSpPr>
          <p:nvPr/>
        </p:nvCxnSpPr>
        <p:spPr>
          <a:xfrm>
            <a:off x="5326893" y="5386763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88E5B5-82D3-4C0C-B4BF-C606BFFD2B79}"/>
              </a:ext>
            </a:extLst>
          </p:cNvPr>
          <p:cNvGrpSpPr/>
          <p:nvPr/>
        </p:nvGrpSpPr>
        <p:grpSpPr>
          <a:xfrm>
            <a:off x="4542182" y="4646645"/>
            <a:ext cx="4797761" cy="687436"/>
            <a:chOff x="4542182" y="4646645"/>
            <a:chExt cx="4797761" cy="6874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2921EB-A94F-4892-B2FA-2B66E46C6077}"/>
                </a:ext>
              </a:extLst>
            </p:cNvPr>
            <p:cNvCxnSpPr/>
            <p:nvPr/>
          </p:nvCxnSpPr>
          <p:spPr>
            <a:xfrm>
              <a:off x="8610600" y="5334081"/>
              <a:ext cx="710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10A16C-DC91-4DAB-99BA-C93C75C5FC1A}"/>
                </a:ext>
              </a:extLst>
            </p:cNvPr>
            <p:cNvCxnSpPr/>
            <p:nvPr/>
          </p:nvCxnSpPr>
          <p:spPr>
            <a:xfrm flipV="1">
              <a:off x="9339943" y="4646645"/>
              <a:ext cx="0" cy="68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5D8C6E-5A3B-432F-904A-D414886B0E27}"/>
                </a:ext>
              </a:extLst>
            </p:cNvPr>
            <p:cNvCxnSpPr/>
            <p:nvPr/>
          </p:nvCxnSpPr>
          <p:spPr>
            <a:xfrm flipH="1">
              <a:off x="4544008" y="4646645"/>
              <a:ext cx="47772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369CF33-EFCC-41B8-87BC-53EF5C8C895A}"/>
                </a:ext>
              </a:extLst>
            </p:cNvPr>
            <p:cNvCxnSpPr/>
            <p:nvPr/>
          </p:nvCxnSpPr>
          <p:spPr>
            <a:xfrm>
              <a:off x="4542182" y="4646645"/>
              <a:ext cx="0" cy="51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18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7233</TotalTime>
  <Words>10720</Words>
  <Application>Microsoft Office PowerPoint</Application>
  <PresentationFormat>Widescreen</PresentationFormat>
  <Paragraphs>2235</Paragraphs>
  <Slides>73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Calibri Light</vt:lpstr>
      <vt:lpstr>Open Sans</vt:lpstr>
      <vt:lpstr>Times New Roman</vt:lpstr>
      <vt:lpstr>TimesNewRomanPSMT</vt:lpstr>
      <vt:lpstr>Wingdings</vt:lpstr>
      <vt:lpstr>Office Theme</vt:lpstr>
      <vt:lpstr>DATA STRUCTURES (CS3401)</vt:lpstr>
      <vt:lpstr>The Course</vt:lpstr>
      <vt:lpstr>PowerPoint Presentation</vt:lpstr>
      <vt:lpstr>UNIT II: Arrays</vt:lpstr>
      <vt:lpstr>Linked Lists</vt:lpstr>
      <vt:lpstr>Linked List</vt:lpstr>
      <vt:lpstr>Linked List</vt:lpstr>
      <vt:lpstr>Node creation</vt:lpstr>
      <vt:lpstr>Types of Linked List</vt:lpstr>
      <vt:lpstr>Types of Linked List</vt:lpstr>
      <vt:lpstr>SLL/CSLL/DLL/CDLL</vt:lpstr>
      <vt:lpstr>Operations-Linked List</vt:lpstr>
      <vt:lpstr>Singly Linked List</vt:lpstr>
      <vt:lpstr>SLL ADT</vt:lpstr>
      <vt:lpstr>SLL – Insert_End()</vt:lpstr>
      <vt:lpstr>SLL – Insert_End()</vt:lpstr>
      <vt:lpstr>SLL – Insert_End()</vt:lpstr>
      <vt:lpstr>SLL – Insert_End()</vt:lpstr>
      <vt:lpstr>SLL – Insert_End()</vt:lpstr>
      <vt:lpstr>Create or Insert_End (Logic) in SLL</vt:lpstr>
      <vt:lpstr>PowerPoint Presentation</vt:lpstr>
      <vt:lpstr>PowerPoint Presentation</vt:lpstr>
      <vt:lpstr> Insert_Begin (Logic) in SLL</vt:lpstr>
      <vt:lpstr>PowerPoint Presentation</vt:lpstr>
      <vt:lpstr>Insert after a specific data element (Logic)</vt:lpstr>
      <vt:lpstr>Display/Traversing</vt:lpstr>
      <vt:lpstr> Displaying (Logic) in SLL</vt:lpstr>
      <vt:lpstr>Search</vt:lpstr>
      <vt:lpstr>Delete (From the beginning)</vt:lpstr>
      <vt:lpstr>Delete</vt:lpstr>
      <vt:lpstr>Delete (a node data is ele)</vt:lpstr>
      <vt:lpstr>PRACTISE QUESTIONS</vt:lpstr>
      <vt:lpstr>Circular Singly Linked List</vt:lpstr>
      <vt:lpstr>CSLL ADT</vt:lpstr>
      <vt:lpstr>CSLL – Insert_End()</vt:lpstr>
      <vt:lpstr>CSLL – Insert_End()</vt:lpstr>
      <vt:lpstr>CSLL – Insert_End()</vt:lpstr>
      <vt:lpstr>CSLL – Insert_End()</vt:lpstr>
      <vt:lpstr>CSLL – Insert_End()</vt:lpstr>
      <vt:lpstr>Create or Insert_End (Logic) in CSLL</vt:lpstr>
      <vt:lpstr>PowerPoint Presentation</vt:lpstr>
      <vt:lpstr>PowerPoint Presentation</vt:lpstr>
      <vt:lpstr>Display/Traversing</vt:lpstr>
      <vt:lpstr>Delete in CSLL</vt:lpstr>
      <vt:lpstr>Doubly Linked List</vt:lpstr>
      <vt:lpstr>Important things to remember</vt:lpstr>
      <vt:lpstr>DLL – Insert_End()</vt:lpstr>
      <vt:lpstr>DLL - Insert at beginning</vt:lpstr>
      <vt:lpstr>DLL - Insert at end</vt:lpstr>
      <vt:lpstr>DLL - Insert at end</vt:lpstr>
      <vt:lpstr>DLL - Insert after a specific location</vt:lpstr>
      <vt:lpstr>DLL - Insert after a specific location</vt:lpstr>
      <vt:lpstr>DLL - Insert before a specific location</vt:lpstr>
      <vt:lpstr>DLL - Insert before a specific location</vt:lpstr>
      <vt:lpstr>DLL - Delete</vt:lpstr>
      <vt:lpstr>DLL - Delete</vt:lpstr>
      <vt:lpstr>DLL - Delete</vt:lpstr>
      <vt:lpstr>DLL - Delete</vt:lpstr>
      <vt:lpstr>Display</vt:lpstr>
      <vt:lpstr>Circular Doubly Linked List</vt:lpstr>
      <vt:lpstr>CDLL – Insert_End()</vt:lpstr>
      <vt:lpstr>CDLL - Insert at beginning</vt:lpstr>
      <vt:lpstr>CDLL - Insert at end</vt:lpstr>
      <vt:lpstr>CDLL - Insert at end</vt:lpstr>
      <vt:lpstr>CDLL - Insert after a specific location</vt:lpstr>
      <vt:lpstr>CDLL - Insert after a specific location</vt:lpstr>
      <vt:lpstr>CDLL - Insert before a specific location</vt:lpstr>
      <vt:lpstr>CDLL - Delete</vt:lpstr>
      <vt:lpstr>CDLL - Delete</vt:lpstr>
      <vt:lpstr>CDLL - Delete</vt:lpstr>
      <vt:lpstr>Display</vt:lpstr>
      <vt:lpstr>Complexity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(CS3401)</dc:title>
  <dc:creator>SOMARAJU SUVVARI</dc:creator>
  <cp:lastModifiedBy>SOMARAJU SUVVARI</cp:lastModifiedBy>
  <cp:revision>585</cp:revision>
  <dcterms:created xsi:type="dcterms:W3CDTF">2020-08-27T21:09:17Z</dcterms:created>
  <dcterms:modified xsi:type="dcterms:W3CDTF">2021-08-30T21:41:52Z</dcterms:modified>
</cp:coreProperties>
</file>