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302" r:id="rId3"/>
    <p:sldId id="304" r:id="rId4"/>
    <p:sldId id="305" r:id="rId5"/>
    <p:sldId id="306" r:id="rId6"/>
    <p:sldId id="261" r:id="rId7"/>
    <p:sldId id="265" r:id="rId8"/>
    <p:sldId id="266" r:id="rId9"/>
    <p:sldId id="273" r:id="rId10"/>
    <p:sldId id="267" r:id="rId11"/>
    <p:sldId id="276" r:id="rId12"/>
    <p:sldId id="441" r:id="rId13"/>
    <p:sldId id="445" r:id="rId14"/>
    <p:sldId id="442" r:id="rId15"/>
    <p:sldId id="268" r:id="rId16"/>
    <p:sldId id="274" r:id="rId17"/>
    <p:sldId id="271" r:id="rId18"/>
    <p:sldId id="272" r:id="rId19"/>
    <p:sldId id="275" r:id="rId20"/>
    <p:sldId id="443" r:id="rId21"/>
    <p:sldId id="446" r:id="rId22"/>
    <p:sldId id="449" r:id="rId23"/>
    <p:sldId id="447" r:id="rId24"/>
    <p:sldId id="454" r:id="rId25"/>
    <p:sldId id="455" r:id="rId26"/>
    <p:sldId id="451" r:id="rId27"/>
    <p:sldId id="456" r:id="rId28"/>
    <p:sldId id="457" r:id="rId29"/>
    <p:sldId id="452" r:id="rId30"/>
    <p:sldId id="453" r:id="rId31"/>
    <p:sldId id="444" r:id="rId32"/>
    <p:sldId id="483" r:id="rId33"/>
    <p:sldId id="458" r:id="rId34"/>
    <p:sldId id="459" r:id="rId35"/>
    <p:sldId id="461" r:id="rId36"/>
    <p:sldId id="462" r:id="rId37"/>
    <p:sldId id="463" r:id="rId38"/>
    <p:sldId id="464" r:id="rId39"/>
    <p:sldId id="465" r:id="rId40"/>
    <p:sldId id="466" r:id="rId41"/>
    <p:sldId id="283" r:id="rId42"/>
    <p:sldId id="468" r:id="rId43"/>
    <p:sldId id="469" r:id="rId44"/>
    <p:sldId id="470" r:id="rId45"/>
    <p:sldId id="471" r:id="rId46"/>
    <p:sldId id="472" r:id="rId47"/>
    <p:sldId id="290" r:id="rId48"/>
    <p:sldId id="479" r:id="rId49"/>
    <p:sldId id="473" r:id="rId50"/>
    <p:sldId id="474" r:id="rId51"/>
    <p:sldId id="475" r:id="rId52"/>
    <p:sldId id="476" r:id="rId53"/>
    <p:sldId id="477" r:id="rId54"/>
    <p:sldId id="292" r:id="rId55"/>
    <p:sldId id="478" r:id="rId56"/>
    <p:sldId id="481" r:id="rId57"/>
    <p:sldId id="482" r:id="rId58"/>
    <p:sldId id="291" r:id="rId59"/>
    <p:sldId id="43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MARAJU SUVVARI" initials="SS" lastIdx="2" clrIdx="0">
    <p:extLst>
      <p:ext uri="{19B8F6BF-5375-455C-9EA6-DF929625EA0E}">
        <p15:presenceInfo xmlns:p15="http://schemas.microsoft.com/office/powerpoint/2012/main" userId="81eaa0b1c517a1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20C00-49D2-4ACB-8A0E-CA9CFE6A2DD6}" type="datetimeFigureOut">
              <a:rPr lang="en-IN" smtClean="0"/>
              <a:t>15-10-2020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A2F4D-E418-4C46-937E-D3C5FD686646}" type="slidenum">
              <a:rPr lang="en-IN" smtClean="0"/>
              <a:t>‹#›</a:t>
            </a:fld>
            <a:endParaRPr lang="en-IN"/>
          </a:p>
        </p:txBody>
      </p:sp>
    </p:spTree>
    <p:extLst>
      <p:ext uri="{BB962C8B-B14F-4D97-AF65-F5344CB8AC3E}">
        <p14:creationId xmlns:p14="http://schemas.microsoft.com/office/powerpoint/2010/main" val="79183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CB9D6EE-AABD-40F6-9909-5BEFA64FC9DA}" type="slidenum">
              <a:rPr lang="en-US" smtClean="0"/>
              <a:pPr/>
              <a:t>1</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2</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3</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182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12</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6788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20</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4171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DEEF-2026-41D3-99F3-11D6D16CA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C0DD69-AE29-492B-BC27-444918056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7502A3-E3D5-4C0A-8FD0-A84893A76014}"/>
              </a:ext>
            </a:extLst>
          </p:cNvPr>
          <p:cNvSpPr>
            <a:spLocks noGrp="1"/>
          </p:cNvSpPr>
          <p:nvPr>
            <p:ph type="dt" sz="half" idx="10"/>
          </p:nvPr>
        </p:nvSpPr>
        <p:spPr/>
        <p:txBody>
          <a:bodyPr/>
          <a:lstStyle/>
          <a:p>
            <a:fld id="{69AD9186-DE1C-4B5E-91CC-BAD7C9181FF7}" type="datetime1">
              <a:rPr lang="en-IN" smtClean="0"/>
              <a:t>15-10-2020</a:t>
            </a:fld>
            <a:endParaRPr lang="en-IN"/>
          </a:p>
        </p:txBody>
      </p:sp>
      <p:sp>
        <p:nvSpPr>
          <p:cNvPr id="5" name="Footer Placeholder 4">
            <a:extLst>
              <a:ext uri="{FF2B5EF4-FFF2-40B4-BE49-F238E27FC236}">
                <a16:creationId xmlns:a16="http://schemas.microsoft.com/office/drawing/2014/main" id="{80872D57-BEB3-4A86-A602-B7A6CD070935}"/>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02D2C97C-189B-4A6B-AC78-503C349BE7E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3910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D8BF-51AA-4E2A-957E-E7D380D9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45CD4-2AA4-44D0-A226-1EC94C567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874C3-AFAD-45E6-B8E0-ECEF8720608A}"/>
              </a:ext>
            </a:extLst>
          </p:cNvPr>
          <p:cNvSpPr>
            <a:spLocks noGrp="1"/>
          </p:cNvSpPr>
          <p:nvPr>
            <p:ph type="dt" sz="half" idx="10"/>
          </p:nvPr>
        </p:nvSpPr>
        <p:spPr/>
        <p:txBody>
          <a:bodyPr/>
          <a:lstStyle/>
          <a:p>
            <a:fld id="{1A4A24AD-3DAD-4B15-9080-413D9030D7D5}" type="datetime1">
              <a:rPr lang="en-IN" smtClean="0"/>
              <a:t>15-10-2020</a:t>
            </a:fld>
            <a:endParaRPr lang="en-IN"/>
          </a:p>
        </p:txBody>
      </p:sp>
      <p:sp>
        <p:nvSpPr>
          <p:cNvPr id="5" name="Footer Placeholder 4">
            <a:extLst>
              <a:ext uri="{FF2B5EF4-FFF2-40B4-BE49-F238E27FC236}">
                <a16:creationId xmlns:a16="http://schemas.microsoft.com/office/drawing/2014/main" id="{AE8C009E-BEDC-47E6-A6A3-73A6EFF8C827}"/>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2A277E96-288C-429B-8671-A011956C1767}"/>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88524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EBCD1-4E28-4225-8203-33E564E85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90F08-F555-421A-ABDF-D839B9294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3BB5F-A71A-4ECC-ACAD-7C949893E068}"/>
              </a:ext>
            </a:extLst>
          </p:cNvPr>
          <p:cNvSpPr>
            <a:spLocks noGrp="1"/>
          </p:cNvSpPr>
          <p:nvPr>
            <p:ph type="dt" sz="half" idx="10"/>
          </p:nvPr>
        </p:nvSpPr>
        <p:spPr/>
        <p:txBody>
          <a:bodyPr/>
          <a:lstStyle/>
          <a:p>
            <a:fld id="{1DE64017-7575-4CFD-9F75-753EAE8BD3A6}" type="datetime1">
              <a:rPr lang="en-IN" smtClean="0"/>
              <a:t>15-10-2020</a:t>
            </a:fld>
            <a:endParaRPr lang="en-IN"/>
          </a:p>
        </p:txBody>
      </p:sp>
      <p:sp>
        <p:nvSpPr>
          <p:cNvPr id="5" name="Footer Placeholder 4">
            <a:extLst>
              <a:ext uri="{FF2B5EF4-FFF2-40B4-BE49-F238E27FC236}">
                <a16:creationId xmlns:a16="http://schemas.microsoft.com/office/drawing/2014/main" id="{11389CAA-DE1F-400E-8F71-776691B031CA}"/>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4A798AE8-6B91-4E9A-906B-6093F9714812}"/>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61697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CABA1C-716B-43CC-B5FF-01F09BF4DD45}" type="datetime1">
              <a:rPr lang="en-IN" smtClean="0"/>
              <a:t>15-10-2020</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400973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6174C-CDBB-42DA-8E2A-8BAEBB422E2D}" type="datetime1">
              <a:rPr lang="en-IN" smtClean="0"/>
              <a:t>15-10-2020</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704696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78E53-5E69-4C02-A520-2F2F10004B64}" type="datetime1">
              <a:rPr lang="en-IN" smtClean="0"/>
              <a:t>15-10-2020</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222229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5E9B6A-397A-41A4-9D3B-69079B4B317E}" type="datetime1">
              <a:rPr lang="en-IN" smtClean="0"/>
              <a:t>15-10-2020</a:t>
            </a:fld>
            <a:endParaRPr lang="en-US"/>
          </a:p>
        </p:txBody>
      </p:sp>
      <p:sp>
        <p:nvSpPr>
          <p:cNvPr id="6" name="Footer Placeholder 5"/>
          <p:cNvSpPr>
            <a:spLocks noGrp="1"/>
          </p:cNvSpPr>
          <p:nvPr>
            <p:ph type="ftr" sz="quarter" idx="11"/>
          </p:nvPr>
        </p:nvSpPr>
        <p:spPr/>
        <p:txBody>
          <a:bodyPr/>
          <a:lstStyle/>
          <a:p>
            <a:r>
              <a:rPr lang="en-US"/>
              <a:t>Dr Somaraju Suvvari                                                                                                        NITP -- CS3401</a:t>
            </a:r>
          </a:p>
        </p:txBody>
      </p:sp>
      <p:sp>
        <p:nvSpPr>
          <p:cNvPr id="7" name="Slide Number Placeholder 6"/>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2684159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F28F22-50B7-4FFC-A409-39B429DCDEC7}" type="datetime1">
              <a:rPr lang="en-IN" smtClean="0"/>
              <a:t>15-10-2020</a:t>
            </a:fld>
            <a:endParaRPr lang="en-US"/>
          </a:p>
        </p:txBody>
      </p:sp>
      <p:sp>
        <p:nvSpPr>
          <p:cNvPr id="8" name="Footer Placeholder 7"/>
          <p:cNvSpPr>
            <a:spLocks noGrp="1"/>
          </p:cNvSpPr>
          <p:nvPr>
            <p:ph type="ftr" sz="quarter" idx="11"/>
          </p:nvPr>
        </p:nvSpPr>
        <p:spPr/>
        <p:txBody>
          <a:bodyPr/>
          <a:lstStyle/>
          <a:p>
            <a:r>
              <a:rPr lang="en-US"/>
              <a:t>Dr Somaraju Suvvari                                                                                                        NITP -- CS3401</a:t>
            </a:r>
          </a:p>
        </p:txBody>
      </p:sp>
      <p:sp>
        <p:nvSpPr>
          <p:cNvPr id="9" name="Slide Number Placeholder 8"/>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361054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174CA-2A91-4690-9121-1DBC33D7AF97}" type="datetime1">
              <a:rPr lang="en-IN" smtClean="0"/>
              <a:t>15-10-2020</a:t>
            </a:fld>
            <a:endParaRPr lang="en-US"/>
          </a:p>
        </p:txBody>
      </p:sp>
      <p:sp>
        <p:nvSpPr>
          <p:cNvPr id="4" name="Footer Placeholder 3"/>
          <p:cNvSpPr>
            <a:spLocks noGrp="1"/>
          </p:cNvSpPr>
          <p:nvPr>
            <p:ph type="ftr" sz="quarter" idx="11"/>
          </p:nvPr>
        </p:nvSpPr>
        <p:spPr/>
        <p:txBody>
          <a:bodyPr/>
          <a:lstStyle/>
          <a:p>
            <a:r>
              <a:rPr lang="en-US"/>
              <a:t>Dr Somaraju Suvvari                                                                                                        NITP -- CS3401</a:t>
            </a:r>
          </a:p>
        </p:txBody>
      </p:sp>
      <p:sp>
        <p:nvSpPr>
          <p:cNvPr id="5" name="Slide Number Placeholder 4"/>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2256440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30DCC-7A9D-40F5-B1ED-D1EF2EACC909}" type="datetime1">
              <a:rPr lang="en-IN" smtClean="0"/>
              <a:t>15-10-2020</a:t>
            </a:fld>
            <a:endParaRPr lang="en-US"/>
          </a:p>
        </p:txBody>
      </p:sp>
      <p:sp>
        <p:nvSpPr>
          <p:cNvPr id="3" name="Footer Placeholder 2"/>
          <p:cNvSpPr>
            <a:spLocks noGrp="1"/>
          </p:cNvSpPr>
          <p:nvPr>
            <p:ph type="ftr" sz="quarter" idx="11"/>
          </p:nvPr>
        </p:nvSpPr>
        <p:spPr/>
        <p:txBody>
          <a:bodyPr/>
          <a:lstStyle/>
          <a:p>
            <a:r>
              <a:rPr lang="en-US"/>
              <a:t>Dr Somaraju Suvvari                                                                                                        NITP -- CS3401</a:t>
            </a:r>
          </a:p>
        </p:txBody>
      </p:sp>
      <p:sp>
        <p:nvSpPr>
          <p:cNvPr id="4" name="Slide Number Placeholder 3"/>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16996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CA38A-3988-4B8D-95DC-C7B060C72DF2}" type="datetime1">
              <a:rPr lang="en-IN" smtClean="0"/>
              <a:t>15-10-2020</a:t>
            </a:fld>
            <a:endParaRPr lang="en-US"/>
          </a:p>
        </p:txBody>
      </p:sp>
      <p:sp>
        <p:nvSpPr>
          <p:cNvPr id="6" name="Footer Placeholder 5"/>
          <p:cNvSpPr>
            <a:spLocks noGrp="1"/>
          </p:cNvSpPr>
          <p:nvPr>
            <p:ph type="ftr" sz="quarter" idx="11"/>
          </p:nvPr>
        </p:nvSpPr>
        <p:spPr/>
        <p:txBody>
          <a:bodyPr/>
          <a:lstStyle/>
          <a:p>
            <a:r>
              <a:rPr lang="en-US"/>
              <a:t>Dr Somaraju Suvvari                                                                                                        NITP -- CS3401</a:t>
            </a:r>
          </a:p>
        </p:txBody>
      </p:sp>
      <p:sp>
        <p:nvSpPr>
          <p:cNvPr id="7" name="Slide Number Placeholder 6"/>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3043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E243-7034-45CB-8938-FDEE85D608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7C2D7-0A13-4195-A144-45CC7086D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EA487-88AE-41CC-9462-9F5AC8D30D89}"/>
              </a:ext>
            </a:extLst>
          </p:cNvPr>
          <p:cNvSpPr>
            <a:spLocks noGrp="1"/>
          </p:cNvSpPr>
          <p:nvPr>
            <p:ph type="dt" sz="half" idx="10"/>
          </p:nvPr>
        </p:nvSpPr>
        <p:spPr/>
        <p:txBody>
          <a:bodyPr/>
          <a:lstStyle/>
          <a:p>
            <a:fld id="{405297F7-A458-4104-8174-582EE055808F}" type="datetime1">
              <a:rPr lang="en-IN" smtClean="0"/>
              <a:t>15-10-2020</a:t>
            </a:fld>
            <a:endParaRPr lang="en-IN"/>
          </a:p>
        </p:txBody>
      </p:sp>
      <p:sp>
        <p:nvSpPr>
          <p:cNvPr id="5" name="Footer Placeholder 4">
            <a:extLst>
              <a:ext uri="{FF2B5EF4-FFF2-40B4-BE49-F238E27FC236}">
                <a16:creationId xmlns:a16="http://schemas.microsoft.com/office/drawing/2014/main" id="{254389A6-68B1-4710-81E3-B3B13F498E1E}"/>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8782C078-F458-46E0-BD37-CF0210F829F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150158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76CCAC-9C5B-46B5-9053-3CC97248316C}" type="datetime1">
              <a:rPr lang="en-IN" smtClean="0"/>
              <a:t>15-10-2020</a:t>
            </a:fld>
            <a:endParaRPr lang="en-US"/>
          </a:p>
        </p:txBody>
      </p:sp>
      <p:sp>
        <p:nvSpPr>
          <p:cNvPr id="6" name="Footer Placeholder 5"/>
          <p:cNvSpPr>
            <a:spLocks noGrp="1"/>
          </p:cNvSpPr>
          <p:nvPr>
            <p:ph type="ftr" sz="quarter" idx="11"/>
          </p:nvPr>
        </p:nvSpPr>
        <p:spPr/>
        <p:txBody>
          <a:bodyPr/>
          <a:lstStyle/>
          <a:p>
            <a:r>
              <a:rPr lang="en-US"/>
              <a:t>Dr Somaraju Suvvari                                                                                                        NITP -- CS3401</a:t>
            </a:r>
          </a:p>
        </p:txBody>
      </p:sp>
      <p:sp>
        <p:nvSpPr>
          <p:cNvPr id="7" name="Slide Number Placeholder 6"/>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663300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D74CEC-23F4-48D0-9092-5402050DB18E}" type="datetime1">
              <a:rPr lang="en-IN" smtClean="0"/>
              <a:t>15-10-2020</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942869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B5BA54-3459-4B4D-9378-160F7E27B4DC}" type="datetime1">
              <a:rPr lang="en-IN" smtClean="0"/>
              <a:t>15-10-2020</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391365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78DA-81C5-4DC7-BDF9-DE4E8D859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37437A-EA42-4DAF-B4A2-2E9C8230F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E8AB1-E2CB-4FA7-8372-E79FC382BBEB}"/>
              </a:ext>
            </a:extLst>
          </p:cNvPr>
          <p:cNvSpPr>
            <a:spLocks noGrp="1"/>
          </p:cNvSpPr>
          <p:nvPr>
            <p:ph type="dt" sz="half" idx="10"/>
          </p:nvPr>
        </p:nvSpPr>
        <p:spPr/>
        <p:txBody>
          <a:bodyPr/>
          <a:lstStyle/>
          <a:p>
            <a:fld id="{963D6688-E001-4B24-BB1E-D2B01244A89B}" type="datetime1">
              <a:rPr lang="en-IN" smtClean="0"/>
              <a:t>15-10-2020</a:t>
            </a:fld>
            <a:endParaRPr lang="en-IN"/>
          </a:p>
        </p:txBody>
      </p:sp>
      <p:sp>
        <p:nvSpPr>
          <p:cNvPr id="5" name="Footer Placeholder 4">
            <a:extLst>
              <a:ext uri="{FF2B5EF4-FFF2-40B4-BE49-F238E27FC236}">
                <a16:creationId xmlns:a16="http://schemas.microsoft.com/office/drawing/2014/main" id="{3B10CAD3-CD12-448E-9505-B91E24B95503}"/>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5EBB1107-0517-4AA2-8704-17194F6C6D2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9234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82DD-6846-4841-8430-9F1730372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C8C02D-4F7A-4D5E-8A1B-B7E0E159B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58D6BD-F764-402F-B7D6-58769209B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C238CB-8321-41B1-B3C3-11B1EE86A839}"/>
              </a:ext>
            </a:extLst>
          </p:cNvPr>
          <p:cNvSpPr>
            <a:spLocks noGrp="1"/>
          </p:cNvSpPr>
          <p:nvPr>
            <p:ph type="dt" sz="half" idx="10"/>
          </p:nvPr>
        </p:nvSpPr>
        <p:spPr/>
        <p:txBody>
          <a:bodyPr/>
          <a:lstStyle/>
          <a:p>
            <a:fld id="{DDAA87F5-3479-4B2B-958C-A1494B1AFCA5}" type="datetime1">
              <a:rPr lang="en-IN" smtClean="0"/>
              <a:t>15-10-2020</a:t>
            </a:fld>
            <a:endParaRPr lang="en-IN"/>
          </a:p>
        </p:txBody>
      </p:sp>
      <p:sp>
        <p:nvSpPr>
          <p:cNvPr id="6" name="Footer Placeholder 5">
            <a:extLst>
              <a:ext uri="{FF2B5EF4-FFF2-40B4-BE49-F238E27FC236}">
                <a16:creationId xmlns:a16="http://schemas.microsoft.com/office/drawing/2014/main" id="{F93FDB7C-1CA8-4D2D-9487-83805FF7B081}"/>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CC59CF47-EB8F-41D5-8B8B-5B99B3B5805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1549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CB51-425C-43D2-8052-3488113AC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A7E3A3-858B-4FCC-AD93-56700BDC4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0D6D6-D5B3-4606-B0FA-B4BA5567E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7FBEE8-CFA4-49AA-80F4-5C809C5E4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08A14-6F8C-4829-99B2-4E7547F04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6C805-1FC3-4795-A111-C52814780A71}"/>
              </a:ext>
            </a:extLst>
          </p:cNvPr>
          <p:cNvSpPr>
            <a:spLocks noGrp="1"/>
          </p:cNvSpPr>
          <p:nvPr>
            <p:ph type="dt" sz="half" idx="10"/>
          </p:nvPr>
        </p:nvSpPr>
        <p:spPr/>
        <p:txBody>
          <a:bodyPr/>
          <a:lstStyle/>
          <a:p>
            <a:fld id="{4B18F735-6FFB-4D75-919C-173587FDFDEF}" type="datetime1">
              <a:rPr lang="en-IN" smtClean="0"/>
              <a:t>15-10-2020</a:t>
            </a:fld>
            <a:endParaRPr lang="en-IN"/>
          </a:p>
        </p:txBody>
      </p:sp>
      <p:sp>
        <p:nvSpPr>
          <p:cNvPr id="8" name="Footer Placeholder 7">
            <a:extLst>
              <a:ext uri="{FF2B5EF4-FFF2-40B4-BE49-F238E27FC236}">
                <a16:creationId xmlns:a16="http://schemas.microsoft.com/office/drawing/2014/main" id="{BFFBE5F0-BB3F-4A6C-BE89-28B7B4EADAF7}"/>
              </a:ext>
            </a:extLst>
          </p:cNvPr>
          <p:cNvSpPr>
            <a:spLocks noGrp="1"/>
          </p:cNvSpPr>
          <p:nvPr>
            <p:ph type="ftr" sz="quarter" idx="11"/>
          </p:nvPr>
        </p:nvSpPr>
        <p:spPr/>
        <p:txBody>
          <a:bodyPr/>
          <a:lstStyle/>
          <a:p>
            <a:r>
              <a:rPr lang="en-IN"/>
              <a:t>Dr Somaraju Suvvari                                                                                                        NITP -- CS3401</a:t>
            </a:r>
          </a:p>
        </p:txBody>
      </p:sp>
      <p:sp>
        <p:nvSpPr>
          <p:cNvPr id="9" name="Slide Number Placeholder 8">
            <a:extLst>
              <a:ext uri="{FF2B5EF4-FFF2-40B4-BE49-F238E27FC236}">
                <a16:creationId xmlns:a16="http://schemas.microsoft.com/office/drawing/2014/main" id="{D8C34FEE-6CFA-4E3D-AEB1-98385B7E4A41}"/>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15732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566-F77E-47DB-A99B-B09CB0419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9EC361-ABF8-494B-82C6-40A77CA853DF}"/>
              </a:ext>
            </a:extLst>
          </p:cNvPr>
          <p:cNvSpPr>
            <a:spLocks noGrp="1"/>
          </p:cNvSpPr>
          <p:nvPr>
            <p:ph type="dt" sz="half" idx="10"/>
          </p:nvPr>
        </p:nvSpPr>
        <p:spPr/>
        <p:txBody>
          <a:bodyPr/>
          <a:lstStyle/>
          <a:p>
            <a:fld id="{B91B6C2F-FD5F-48B2-8032-A4FC9C55EB53}" type="datetime1">
              <a:rPr lang="en-IN" smtClean="0"/>
              <a:t>15-10-2020</a:t>
            </a:fld>
            <a:endParaRPr lang="en-IN"/>
          </a:p>
        </p:txBody>
      </p:sp>
      <p:sp>
        <p:nvSpPr>
          <p:cNvPr id="4" name="Footer Placeholder 3">
            <a:extLst>
              <a:ext uri="{FF2B5EF4-FFF2-40B4-BE49-F238E27FC236}">
                <a16:creationId xmlns:a16="http://schemas.microsoft.com/office/drawing/2014/main" id="{27B85198-2DE7-4166-82AD-ACDD1AC0AEB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41907F72-1264-4CE7-851F-FCBC82BA5539}"/>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37945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02D73-C313-4C24-B325-FBA87A1C0F94}"/>
              </a:ext>
            </a:extLst>
          </p:cNvPr>
          <p:cNvSpPr>
            <a:spLocks noGrp="1"/>
          </p:cNvSpPr>
          <p:nvPr>
            <p:ph type="dt" sz="half" idx="10"/>
          </p:nvPr>
        </p:nvSpPr>
        <p:spPr/>
        <p:txBody>
          <a:bodyPr/>
          <a:lstStyle/>
          <a:p>
            <a:fld id="{457E5890-7D95-407D-93E8-187D540072B8}" type="datetime1">
              <a:rPr lang="en-IN" smtClean="0"/>
              <a:t>15-10-2020</a:t>
            </a:fld>
            <a:endParaRPr lang="en-IN"/>
          </a:p>
        </p:txBody>
      </p:sp>
      <p:sp>
        <p:nvSpPr>
          <p:cNvPr id="3" name="Footer Placeholder 2">
            <a:extLst>
              <a:ext uri="{FF2B5EF4-FFF2-40B4-BE49-F238E27FC236}">
                <a16:creationId xmlns:a16="http://schemas.microsoft.com/office/drawing/2014/main" id="{FF513EB7-B3C7-42BD-9ABA-ACD7F4E0B137}"/>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174EF780-14F9-4882-B3F0-9EB64E8B927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20800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944A-6CFE-4D52-9A04-13A025D2B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0C4F61-F6E8-4568-AD54-C50183165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4EFC94-1DD3-4CA5-878D-257CDACA0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220E0-9EA1-41CC-95C7-35660B071A2E}"/>
              </a:ext>
            </a:extLst>
          </p:cNvPr>
          <p:cNvSpPr>
            <a:spLocks noGrp="1"/>
          </p:cNvSpPr>
          <p:nvPr>
            <p:ph type="dt" sz="half" idx="10"/>
          </p:nvPr>
        </p:nvSpPr>
        <p:spPr/>
        <p:txBody>
          <a:bodyPr/>
          <a:lstStyle/>
          <a:p>
            <a:fld id="{D2DF7F6C-D6E1-4B9F-B07E-7ED220B762C8}" type="datetime1">
              <a:rPr lang="en-IN" smtClean="0"/>
              <a:t>15-10-2020</a:t>
            </a:fld>
            <a:endParaRPr lang="en-IN"/>
          </a:p>
        </p:txBody>
      </p:sp>
      <p:sp>
        <p:nvSpPr>
          <p:cNvPr id="6" name="Footer Placeholder 5">
            <a:extLst>
              <a:ext uri="{FF2B5EF4-FFF2-40B4-BE49-F238E27FC236}">
                <a16:creationId xmlns:a16="http://schemas.microsoft.com/office/drawing/2014/main" id="{AE03B1B4-C509-4051-B3D3-3DD81C4E79C4}"/>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417940BC-18A9-4FEE-A2B8-534399D74B9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0224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E3C7-1CC1-4C41-9482-7AD47F6EC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341F2E-7224-4DAC-81D9-3B0C73406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5C00DB-0407-4996-8524-B532C547A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1A751-99F6-467F-822E-8C4CC79AD934}"/>
              </a:ext>
            </a:extLst>
          </p:cNvPr>
          <p:cNvSpPr>
            <a:spLocks noGrp="1"/>
          </p:cNvSpPr>
          <p:nvPr>
            <p:ph type="dt" sz="half" idx="10"/>
          </p:nvPr>
        </p:nvSpPr>
        <p:spPr/>
        <p:txBody>
          <a:bodyPr/>
          <a:lstStyle/>
          <a:p>
            <a:fld id="{5C15810F-EA7F-4CC8-B443-01A335CD683C}" type="datetime1">
              <a:rPr lang="en-IN" smtClean="0"/>
              <a:t>15-10-2020</a:t>
            </a:fld>
            <a:endParaRPr lang="en-IN"/>
          </a:p>
        </p:txBody>
      </p:sp>
      <p:sp>
        <p:nvSpPr>
          <p:cNvPr id="6" name="Footer Placeholder 5">
            <a:extLst>
              <a:ext uri="{FF2B5EF4-FFF2-40B4-BE49-F238E27FC236}">
                <a16:creationId xmlns:a16="http://schemas.microsoft.com/office/drawing/2014/main" id="{C5F8ABE9-ABB8-4495-ABEF-EADAAC83A850}"/>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CE8F66A1-EA3A-415C-93E3-08A1DB44636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5677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C79F0-F9C6-4AE1-A18F-F0826D9B8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931061-01D6-4C80-B758-56A7F0FB8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3FCAD2-93CA-4DBB-8505-614943034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F58D1-81C4-4CFD-9380-B0B2AE09A7C5}" type="datetime1">
              <a:rPr lang="en-IN" smtClean="0"/>
              <a:t>15-10-2020</a:t>
            </a:fld>
            <a:endParaRPr lang="en-IN"/>
          </a:p>
        </p:txBody>
      </p:sp>
      <p:sp>
        <p:nvSpPr>
          <p:cNvPr id="5" name="Footer Placeholder 4">
            <a:extLst>
              <a:ext uri="{FF2B5EF4-FFF2-40B4-BE49-F238E27FC236}">
                <a16:creationId xmlns:a16="http://schemas.microsoft.com/office/drawing/2014/main" id="{468E0BBC-FA46-4084-805E-A6F54786E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Somaraju Suvvari                                                                                                        NITP -- CS3401</a:t>
            </a:r>
          </a:p>
        </p:txBody>
      </p:sp>
      <p:sp>
        <p:nvSpPr>
          <p:cNvPr id="6" name="Slide Number Placeholder 5">
            <a:extLst>
              <a:ext uri="{FF2B5EF4-FFF2-40B4-BE49-F238E27FC236}">
                <a16:creationId xmlns:a16="http://schemas.microsoft.com/office/drawing/2014/main" id="{00579889-CB96-4C2B-BD37-382A703E7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1A458-33C9-4BF4-B91A-A10851AC5830}" type="slidenum">
              <a:rPr lang="en-IN" smtClean="0"/>
              <a:t>‹#›</a:t>
            </a:fld>
            <a:endParaRPr lang="en-IN"/>
          </a:p>
        </p:txBody>
      </p:sp>
    </p:spTree>
    <p:extLst>
      <p:ext uri="{BB962C8B-B14F-4D97-AF65-F5344CB8AC3E}">
        <p14:creationId xmlns:p14="http://schemas.microsoft.com/office/powerpoint/2010/main" val="4337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07D0B-6E1F-43E5-9805-D5853198A58B}" type="datetime1">
              <a:rPr lang="en-IN" smtClean="0"/>
              <a:t>15-10-2020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Somaraju Suvvari                                                                                                        NITP -- CS3401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43647-D22D-4492-8DE9-AF3D87B5E9CD}" type="slidenum">
              <a:rPr lang="en-US" smtClean="0"/>
              <a:t>‹#›</a:t>
            </a:fld>
            <a:endParaRPr lang="en-US"/>
          </a:p>
        </p:txBody>
      </p:sp>
    </p:spTree>
    <p:extLst>
      <p:ext uri="{BB962C8B-B14F-4D97-AF65-F5344CB8AC3E}">
        <p14:creationId xmlns:p14="http://schemas.microsoft.com/office/powerpoint/2010/main" val="161417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981200" y="1040363"/>
            <a:ext cx="8229600" cy="1752600"/>
          </a:xfrm>
        </p:spPr>
        <p:txBody>
          <a:bodyPr rtlCol="0">
            <a:normAutofit/>
          </a:bodyPr>
          <a:lstStyle/>
          <a:p>
            <a:pPr algn="ctr" eaLnBrk="1" fontAlgn="auto" hangingPunct="1">
              <a:spcAft>
                <a:spcPts val="0"/>
              </a:spcAft>
              <a:defRPr/>
            </a:pPr>
            <a:r>
              <a:rPr lang="en-US" sz="4000" dirty="0">
                <a:solidFill>
                  <a:srgbClr val="FFC000"/>
                </a:solidFill>
                <a:latin typeface="Times New Roman" panose="02020603050405020304" pitchFamily="18" charset="0"/>
                <a:cs typeface="Times New Roman" panose="02020603050405020304" pitchFamily="18" charset="0"/>
              </a:rPr>
              <a:t>DATA STRUCTURES</a:t>
            </a:r>
            <a:br>
              <a:rPr lang="en-US" sz="4000" dirty="0">
                <a:latin typeface="Times New Roman" panose="02020603050405020304" pitchFamily="18" charset="0"/>
                <a:cs typeface="Times New Roman" panose="02020603050405020304" pitchFamily="18" charset="0"/>
              </a:rPr>
            </a:br>
            <a:r>
              <a:rPr lang="en-US" sz="2700" dirty="0">
                <a:solidFill>
                  <a:srgbClr val="92D050"/>
                </a:solidFill>
                <a:latin typeface="Times New Roman" panose="02020603050405020304" pitchFamily="18" charset="0"/>
                <a:cs typeface="Times New Roman" panose="02020603050405020304" pitchFamily="18" charset="0"/>
              </a:rPr>
              <a:t>(</a:t>
            </a:r>
            <a:r>
              <a:rPr lang="en-US" sz="2700" b="1" i="1" spc="-15" dirty="0">
                <a:solidFill>
                  <a:srgbClr val="92D050"/>
                </a:solidFill>
                <a:latin typeface="Times New Roman" panose="02020603050405020304" pitchFamily="18" charset="0"/>
                <a:ea typeface="Calibri Light" panose="020F0302020204030204" pitchFamily="34" charset="0"/>
              </a:rPr>
              <a:t>CS3401)</a:t>
            </a:r>
            <a:endParaRPr lang="en-US" sz="2700" dirty="0">
              <a:solidFill>
                <a:srgbClr val="92D050"/>
              </a:solidFill>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idx="1"/>
          </p:nvPr>
        </p:nvSpPr>
        <p:spPr>
          <a:xfrm>
            <a:off x="1981200" y="4648200"/>
            <a:ext cx="8229600" cy="1524000"/>
          </a:xfrm>
        </p:spPr>
        <p:txBody>
          <a:bodyPr>
            <a:normAutofit fontScale="92500" lnSpcReduction="20000"/>
          </a:bodyPr>
          <a:lstStyle/>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Dr. Somaraju Suvvari, </a:t>
            </a:r>
          </a:p>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Asst. Prof, Dept. of  CSE, NIT Patna.</a:t>
            </a:r>
          </a:p>
          <a:p>
            <a:pPr marL="0" indent="0" algn="ctr" eaLnBrk="1" hangingPunct="1">
              <a:buNone/>
            </a:pPr>
            <a:r>
              <a:rPr lang="en-US" sz="2400" dirty="0">
                <a:solidFill>
                  <a:srgbClr val="92D050"/>
                </a:solidFill>
                <a:latin typeface="Times New Roman" panose="02020603050405020304" pitchFamily="18" charset="0"/>
                <a:cs typeface="Times New Roman" panose="02020603050405020304" pitchFamily="18" charset="0"/>
              </a:rPr>
              <a:t>somaraju@nitp.ac.in</a:t>
            </a:r>
            <a:r>
              <a:rPr lang="en-US" sz="2400" dirty="0">
                <a:latin typeface="Times New Roman" panose="02020603050405020304" pitchFamily="18" charset="0"/>
                <a:cs typeface="Times New Roman" panose="02020603050405020304" pitchFamily="18" charset="0"/>
              </a:rPr>
              <a:t>; </a:t>
            </a:r>
          </a:p>
          <a:p>
            <a:pPr marL="0" indent="0" algn="ctr" eaLnBrk="1" hangingPunct="1">
              <a:buNone/>
            </a:pPr>
            <a:r>
              <a:rPr lang="en-US" sz="2400" dirty="0">
                <a:solidFill>
                  <a:srgbClr val="FFC000"/>
                </a:solidFill>
                <a:latin typeface="Times New Roman" panose="02020603050405020304" pitchFamily="18" charset="0"/>
                <a:cs typeface="Times New Roman" panose="02020603050405020304" pitchFamily="18" charset="0"/>
              </a:rPr>
              <a:t>soma2402@gmail.com;</a:t>
            </a:r>
          </a:p>
          <a:p>
            <a:pPr eaLnBrk="1" hangingPunct="1">
              <a:buFont typeface="Wingdings" pitchFamily="2" charset="2"/>
              <a:buNone/>
            </a:pPr>
            <a:endParaRPr lang="en-US" dirty="0"/>
          </a:p>
        </p:txBody>
      </p:sp>
      <p:sp>
        <p:nvSpPr>
          <p:cNvPr id="4" name="Footer Placeholder 4"/>
          <p:cNvSpPr>
            <a:spLocks noGrp="1"/>
          </p:cNvSpPr>
          <p:nvPr>
            <p:ph type="ftr" sz="quarter" idx="11"/>
          </p:nvPr>
        </p:nvSpPr>
        <p:spPr>
          <a:xfrm>
            <a:off x="685800" y="6356351"/>
            <a:ext cx="10820400" cy="365125"/>
          </a:xfrm>
        </p:spPr>
        <p:txBody>
          <a:bodyPr/>
          <a:lstStyle/>
          <a:p>
            <a:pPr>
              <a:defRPr/>
            </a:pPr>
            <a:r>
              <a:rPr lang="en-US" dirty="0"/>
              <a:t>Dr Somaraju </a:t>
            </a:r>
            <a:r>
              <a:rPr lang="en-US" dirty="0" err="1"/>
              <a:t>Suvvari</a:t>
            </a:r>
            <a:r>
              <a:rPr lang="en-US" dirty="0"/>
              <a:t>                                                                                                        NITP -- CS3401</a:t>
            </a:r>
          </a:p>
        </p:txBody>
      </p:sp>
      <p:sp>
        <p:nvSpPr>
          <p:cNvPr id="5" name="Slide Number Placeholder 5"/>
          <p:cNvSpPr>
            <a:spLocks noGrp="1"/>
          </p:cNvSpPr>
          <p:nvPr>
            <p:ph type="sldNum" sz="quarter" idx="12"/>
          </p:nvPr>
        </p:nvSpPr>
        <p:spPr>
          <a:xfrm>
            <a:off x="10668000" y="6356351"/>
            <a:ext cx="1143000" cy="365125"/>
          </a:xfrm>
        </p:spPr>
        <p:txBody>
          <a:bodyPr/>
          <a:lstStyle/>
          <a:p>
            <a:pPr>
              <a:defRPr/>
            </a:pPr>
            <a:fld id="{E41D059C-5EC6-444A-ABF9-AF16E38A1FC7}" type="slidenum">
              <a:rPr lang="en-US"/>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265"/>
            <a:ext cx="10515600" cy="513184"/>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Applications of STACK</a:t>
            </a:r>
          </a:p>
        </p:txBody>
      </p:sp>
      <p:sp>
        <p:nvSpPr>
          <p:cNvPr id="3" name="Content Placeholder 2"/>
          <p:cNvSpPr>
            <a:spLocks noGrp="1"/>
          </p:cNvSpPr>
          <p:nvPr>
            <p:ph idx="1"/>
          </p:nvPr>
        </p:nvSpPr>
        <p:spPr>
          <a:xfrm>
            <a:off x="838200" y="541176"/>
            <a:ext cx="10515600" cy="5815173"/>
          </a:xfrm>
        </p:spPr>
        <p:txBody>
          <a:bodyPr>
            <a:noAutofit/>
          </a:bodyPr>
          <a:lstStyle/>
          <a:p>
            <a:pPr>
              <a:lnSpc>
                <a:spcPct val="160000"/>
              </a:lnSpc>
            </a:pPr>
            <a:r>
              <a:rPr lang="en-US" sz="2200" dirty="0">
                <a:latin typeface="Times New Roman" panose="02020603050405020304" pitchFamily="18" charset="0"/>
                <a:cs typeface="Times New Roman" panose="02020603050405020304" pitchFamily="18" charset="0"/>
              </a:rPr>
              <a:t>Reversing a list</a:t>
            </a:r>
          </a:p>
          <a:p>
            <a:pPr>
              <a:lnSpc>
                <a:spcPct val="160000"/>
              </a:lnSpc>
            </a:pPr>
            <a:r>
              <a:rPr lang="en-US" sz="2200" dirty="0">
                <a:latin typeface="Times New Roman" panose="02020603050405020304" pitchFamily="18" charset="0"/>
                <a:cs typeface="Times New Roman" panose="02020603050405020304" pitchFamily="18" charset="0"/>
              </a:rPr>
              <a:t>Parentheses checking</a:t>
            </a:r>
          </a:p>
          <a:p>
            <a:pPr>
              <a:lnSpc>
                <a:spcPct val="160000"/>
              </a:lnSpc>
            </a:pPr>
            <a:r>
              <a:rPr lang="en-US" sz="2200" dirty="0">
                <a:latin typeface="Times New Roman" panose="02020603050405020304" pitchFamily="18" charset="0"/>
                <a:cs typeface="Times New Roman" panose="02020603050405020304" pitchFamily="18" charset="0"/>
              </a:rPr>
              <a:t>Conversion of an infix expression into a postfix expression</a:t>
            </a:r>
          </a:p>
          <a:p>
            <a:pPr>
              <a:lnSpc>
                <a:spcPct val="160000"/>
              </a:lnSpc>
            </a:pPr>
            <a:r>
              <a:rPr lang="en-US" sz="2200" dirty="0">
                <a:latin typeface="Times New Roman" panose="02020603050405020304" pitchFamily="18" charset="0"/>
                <a:cs typeface="Times New Roman" panose="02020603050405020304" pitchFamily="18" charset="0"/>
              </a:rPr>
              <a:t>Evaluation of a postfix expression</a:t>
            </a:r>
          </a:p>
          <a:p>
            <a:pPr>
              <a:lnSpc>
                <a:spcPct val="160000"/>
              </a:lnSpc>
            </a:pPr>
            <a:r>
              <a:rPr lang="en-US" sz="2200" dirty="0">
                <a:latin typeface="Times New Roman" panose="02020603050405020304" pitchFamily="18" charset="0"/>
                <a:cs typeface="Times New Roman" panose="02020603050405020304" pitchFamily="18" charset="0"/>
              </a:rPr>
              <a:t>Conversion of an infix expression into a prefix expression</a:t>
            </a:r>
          </a:p>
          <a:p>
            <a:pPr>
              <a:lnSpc>
                <a:spcPct val="160000"/>
              </a:lnSpc>
            </a:pPr>
            <a:r>
              <a:rPr lang="en-US" sz="2200" dirty="0">
                <a:latin typeface="Times New Roman" panose="02020603050405020304" pitchFamily="18" charset="0"/>
                <a:cs typeface="Times New Roman" panose="02020603050405020304" pitchFamily="18" charset="0"/>
              </a:rPr>
              <a:t>Evaluation of a prefix expression</a:t>
            </a:r>
          </a:p>
          <a:p>
            <a:pPr>
              <a:lnSpc>
                <a:spcPct val="160000"/>
              </a:lnSpc>
            </a:pPr>
            <a:r>
              <a:rPr lang="en-US" sz="2200" dirty="0">
                <a:latin typeface="Times New Roman" panose="02020603050405020304" pitchFamily="18" charset="0"/>
                <a:cs typeface="Times New Roman" panose="02020603050405020304" pitchFamily="18" charset="0"/>
              </a:rPr>
              <a:t>Recursion</a:t>
            </a:r>
          </a:p>
          <a:p>
            <a:pPr>
              <a:lnSpc>
                <a:spcPct val="160000"/>
              </a:lnSpc>
            </a:pPr>
            <a:r>
              <a:rPr lang="en-US" sz="2200" dirty="0">
                <a:latin typeface="Times New Roman" panose="02020603050405020304" pitchFamily="18" charset="0"/>
                <a:cs typeface="Times New Roman" panose="02020603050405020304" pitchFamily="18" charset="0"/>
              </a:rPr>
              <a:t>Tower of Hanoi</a:t>
            </a:r>
          </a:p>
          <a:p>
            <a:pPr>
              <a:lnSpc>
                <a:spcPct val="160000"/>
              </a:lnSpc>
            </a:pPr>
            <a:r>
              <a:rPr lang="en-US" sz="2200" dirty="0">
                <a:latin typeface="Times New Roman" panose="02020603050405020304" pitchFamily="18" charset="0"/>
                <a:cs typeface="Times New Roman" panose="02020603050405020304" pitchFamily="18" charset="0"/>
              </a:rPr>
              <a:t>DFS technique </a:t>
            </a:r>
            <a:endParaRPr lang="en-US" sz="2200" dirty="0"/>
          </a:p>
        </p:txBody>
      </p:sp>
      <p:sp>
        <p:nvSpPr>
          <p:cNvPr id="4" name="Footer Placeholder 3">
            <a:extLst>
              <a:ext uri="{FF2B5EF4-FFF2-40B4-BE49-F238E27FC236}">
                <a16:creationId xmlns:a16="http://schemas.microsoft.com/office/drawing/2014/main" id="{1FEB9327-01AC-4F6B-8319-4CF36FCBA856}"/>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86BCBB41-18A7-4347-BB9D-FDB74F41AE49}"/>
              </a:ext>
            </a:extLst>
          </p:cNvPr>
          <p:cNvSpPr>
            <a:spLocks noGrp="1"/>
          </p:cNvSpPr>
          <p:nvPr>
            <p:ph type="sldNum" sz="quarter" idx="12"/>
          </p:nvPr>
        </p:nvSpPr>
        <p:spPr/>
        <p:txBody>
          <a:bodyPr/>
          <a:lstStyle/>
          <a:p>
            <a:fld id="{67D43647-D22D-4492-8DE9-AF3D87B5E9CD}" type="slidenum">
              <a:rPr lang="en-US" smtClean="0"/>
              <a:t>10</a:t>
            </a:fld>
            <a:endParaRPr lang="en-US"/>
          </a:p>
        </p:txBody>
      </p:sp>
    </p:spTree>
    <p:extLst>
      <p:ext uri="{BB962C8B-B14F-4D97-AF65-F5344CB8AC3E}">
        <p14:creationId xmlns:p14="http://schemas.microsoft.com/office/powerpoint/2010/main" val="31632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a:bodyPr>
          <a:lstStyle/>
          <a:p>
            <a:pPr algn="ctr"/>
            <a:r>
              <a:rPr lang="en-US" sz="3600" dirty="0">
                <a:latin typeface="Times New Roman" panose="02020603050405020304" pitchFamily="18" charset="0"/>
                <a:cs typeface="Times New Roman" panose="02020603050405020304" pitchFamily="18" charset="0"/>
              </a:rPr>
              <a:t>Implementation of Stack </a:t>
            </a:r>
          </a:p>
        </p:txBody>
      </p:sp>
      <p:sp>
        <p:nvSpPr>
          <p:cNvPr id="3" name="Content Placeholder 2"/>
          <p:cNvSpPr>
            <a:spLocks noGrp="1"/>
          </p:cNvSpPr>
          <p:nvPr>
            <p:ph idx="1"/>
          </p:nvPr>
        </p:nvSpPr>
        <p:spPr>
          <a:xfrm>
            <a:off x="838200" y="1026367"/>
            <a:ext cx="10515600" cy="5150596"/>
          </a:xfrm>
        </p:spPr>
        <p:txBody>
          <a:bodyPr>
            <a:normAutofit/>
          </a:bodyPr>
          <a:lstStyle/>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Simple Array based Implementation.</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Linked list Implementation.</a:t>
            </a: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11</a:t>
            </a:fld>
            <a:endParaRPr lang="en-US"/>
          </a:p>
        </p:txBody>
      </p:sp>
    </p:spTree>
    <p:extLst>
      <p:ext uri="{BB962C8B-B14F-4D97-AF65-F5344CB8AC3E}">
        <p14:creationId xmlns:p14="http://schemas.microsoft.com/office/powerpoint/2010/main" val="365867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44893" y="1079176"/>
            <a:ext cx="10515600" cy="4351338"/>
          </a:xfrm>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3600" dirty="0">
                <a:latin typeface="Times New Roman" panose="02020603050405020304" pitchFamily="18" charset="0"/>
                <a:cs typeface="Times New Roman" panose="02020603050405020304" pitchFamily="18" charset="0"/>
              </a:rPr>
              <a:t>    Implementation of STACK using Arrays</a:t>
            </a: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12</a:t>
            </a:fld>
            <a:endParaRPr lang="en-US"/>
          </a:p>
        </p:txBody>
      </p:sp>
    </p:spTree>
    <p:extLst>
      <p:ext uri="{BB962C8B-B14F-4D97-AF65-F5344CB8AC3E}">
        <p14:creationId xmlns:p14="http://schemas.microsoft.com/office/powerpoint/2010/main" val="418755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a:bodyPr>
          <a:lstStyle/>
          <a:p>
            <a:pPr algn="ctr"/>
            <a:r>
              <a:rPr lang="en-US" sz="3600" dirty="0">
                <a:latin typeface="Times New Roman" panose="02020603050405020304" pitchFamily="18" charset="0"/>
                <a:cs typeface="Times New Roman" panose="02020603050405020304" pitchFamily="18" charset="0"/>
              </a:rPr>
              <a:t>STACK ADT (Array Based)</a:t>
            </a:r>
          </a:p>
        </p:txBody>
      </p:sp>
      <p:sp>
        <p:nvSpPr>
          <p:cNvPr id="3" name="Content Placeholder 2"/>
          <p:cNvSpPr>
            <a:spLocks noGrp="1"/>
          </p:cNvSpPr>
          <p:nvPr>
            <p:ph idx="1"/>
          </p:nvPr>
        </p:nvSpPr>
        <p:spPr>
          <a:xfrm>
            <a:off x="838200" y="1026367"/>
            <a:ext cx="10515600" cy="5150596"/>
          </a:xfrm>
        </p:spPr>
        <p:txBody>
          <a:bodyPr>
            <a:normAutofit/>
          </a:bodyPr>
          <a:lstStyle/>
          <a:p>
            <a:pPr marL="0" indent="0">
              <a:buNone/>
            </a:pPr>
            <a:r>
              <a:rPr lang="en-US" sz="2400" dirty="0"/>
              <a:t>// Define the stack</a:t>
            </a:r>
          </a:p>
          <a:p>
            <a:pPr marL="0" indent="0">
              <a:buNone/>
            </a:pPr>
            <a:r>
              <a:rPr lang="en-US" sz="2400" dirty="0"/>
              <a:t>#define MAX 100</a:t>
            </a:r>
          </a:p>
          <a:p>
            <a:pPr marL="0" indent="0">
              <a:buNone/>
            </a:pPr>
            <a:r>
              <a:rPr lang="en-US" sz="2400" dirty="0">
                <a:solidFill>
                  <a:srgbClr val="FF0000"/>
                </a:solidFill>
              </a:rPr>
              <a:t>Element Type stack[MAX];</a:t>
            </a:r>
          </a:p>
          <a:p>
            <a:pPr marL="0" indent="0">
              <a:buNone/>
            </a:pPr>
            <a:r>
              <a:rPr lang="en-US" sz="2400" dirty="0"/>
              <a:t>int top = -1; </a:t>
            </a:r>
          </a:p>
          <a:p>
            <a:pPr marL="0" indent="0">
              <a:lnSpc>
                <a:spcPct val="150000"/>
              </a:lnSpc>
              <a:buNone/>
            </a:pPr>
            <a:r>
              <a:rPr lang="en-US" sz="2400" dirty="0">
                <a:latin typeface="Times New Roman" panose="02020603050405020304" pitchFamily="18" charset="0"/>
                <a:cs typeface="Times New Roman" panose="02020603050405020304" pitchFamily="18" charset="0"/>
              </a:rPr>
              <a:t>// Define the set of operations on stack</a:t>
            </a:r>
          </a:p>
          <a:p>
            <a:pPr marL="0" indent="0">
              <a:lnSpc>
                <a:spcPct val="100000"/>
              </a:lnSpc>
              <a:buNone/>
            </a:pPr>
            <a:r>
              <a:rPr lang="en-US" sz="2400" dirty="0">
                <a:latin typeface="Times New Roman" panose="02020603050405020304" pitchFamily="18" charset="0"/>
                <a:cs typeface="Times New Roman" panose="02020603050405020304" pitchFamily="18" charset="0"/>
              </a:rPr>
              <a:t>void push(Element Type[], int, Element Type);</a:t>
            </a:r>
          </a:p>
          <a:p>
            <a:pPr marL="0" indent="0">
              <a:lnSpc>
                <a:spcPct val="100000"/>
              </a:lnSpc>
              <a:buNone/>
            </a:pPr>
            <a:r>
              <a:rPr lang="en-US" sz="2400" dirty="0">
                <a:latin typeface="Times New Roman" panose="02020603050405020304" pitchFamily="18" charset="0"/>
                <a:cs typeface="Times New Roman" panose="02020603050405020304" pitchFamily="18" charset="0"/>
              </a:rPr>
              <a:t>Element Type pop(stack, top);</a:t>
            </a:r>
          </a:p>
          <a:p>
            <a:pPr marL="0" indent="0">
              <a:lnSpc>
                <a:spcPct val="100000"/>
              </a:lnSpc>
              <a:buNone/>
            </a:pPr>
            <a:r>
              <a:rPr lang="en-US" sz="2400" dirty="0">
                <a:latin typeface="Times New Roman" panose="02020603050405020304" pitchFamily="18" charset="0"/>
                <a:cs typeface="Times New Roman" panose="02020603050405020304" pitchFamily="18" charset="0"/>
              </a:rPr>
              <a:t>void Display(Element Type [], int)</a:t>
            </a:r>
          </a:p>
          <a:p>
            <a:pPr marL="0" indent="0">
              <a:lnSpc>
                <a:spcPct val="100000"/>
              </a:lnSpc>
              <a:buNone/>
            </a:pPr>
            <a:r>
              <a:rPr lang="en-US" sz="2400" dirty="0">
                <a:latin typeface="Times New Roman" panose="02020603050405020304" pitchFamily="18" charset="0"/>
                <a:cs typeface="Times New Roman" panose="02020603050405020304" pitchFamily="18" charset="0"/>
              </a:rPr>
              <a:t>Element Type Peak(Element Type [], int);</a:t>
            </a: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13</a:t>
            </a:fld>
            <a:endParaRPr lang="en-US"/>
          </a:p>
        </p:txBody>
      </p:sp>
    </p:spTree>
    <p:extLst>
      <p:ext uri="{BB962C8B-B14F-4D97-AF65-F5344CB8AC3E}">
        <p14:creationId xmlns:p14="http://schemas.microsoft.com/office/powerpoint/2010/main" val="269761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185" y="298579"/>
            <a:ext cx="7893698" cy="602312"/>
          </a:xfrm>
        </p:spPr>
        <p:txBody>
          <a:bodyPr>
            <a:normAutofit/>
          </a:bodyPr>
          <a:lstStyle/>
          <a:p>
            <a:pPr algn="ctr"/>
            <a:r>
              <a:rPr lang="en-US" sz="3200" dirty="0">
                <a:latin typeface="Times New Roman" panose="02020603050405020304" pitchFamily="18" charset="0"/>
                <a:cs typeface="Times New Roman" panose="02020603050405020304" pitchFamily="18" charset="0"/>
              </a:rPr>
              <a:t>Push operation</a:t>
            </a:r>
          </a:p>
        </p:txBody>
      </p:sp>
      <p:sp>
        <p:nvSpPr>
          <p:cNvPr id="3" name="Content Placeholder 2"/>
          <p:cNvSpPr>
            <a:spLocks noGrp="1"/>
          </p:cNvSpPr>
          <p:nvPr>
            <p:ph idx="1"/>
          </p:nvPr>
        </p:nvSpPr>
        <p:spPr>
          <a:xfrm>
            <a:off x="139959" y="832921"/>
            <a:ext cx="8428383" cy="5390597"/>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PUSH(Element Type *stack, int top, Element Type value) </a:t>
            </a:r>
          </a:p>
          <a:p>
            <a:pPr algn="just">
              <a:lnSpc>
                <a:spcPct val="150000"/>
              </a:lnSpc>
            </a:pPr>
            <a:r>
              <a:rPr lang="en-US" sz="2400" dirty="0">
                <a:latin typeface="Times New Roman" panose="02020603050405020304" pitchFamily="18" charset="0"/>
                <a:cs typeface="Times New Roman" panose="02020603050405020304" pitchFamily="18" charset="0"/>
              </a:rPr>
              <a:t>push() is a function used to insert an element into the stack.</a:t>
            </a:r>
          </a:p>
          <a:p>
            <a:pPr algn="just">
              <a:lnSpc>
                <a:spcPct val="150000"/>
              </a:lnSpc>
            </a:pPr>
            <a:r>
              <a:rPr lang="en-US" sz="2400" dirty="0">
                <a:latin typeface="Times New Roman" panose="02020603050405020304" pitchFamily="18" charset="0"/>
                <a:cs typeface="Times New Roman" panose="02020603050405020304" pitchFamily="18" charset="0"/>
              </a:rPr>
              <a:t>The new element is always inserted at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position. </a:t>
            </a:r>
          </a:p>
          <a:p>
            <a:pPr algn="just">
              <a:lnSpc>
                <a:spcPct val="150000"/>
              </a:lnSpc>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Check whether </a:t>
            </a:r>
            <a:r>
              <a:rPr lang="en-US" sz="2400" b="1" dirty="0">
                <a:latin typeface="Times New Roman" panose="02020603050405020304" pitchFamily="18" charset="0"/>
                <a:cs typeface="Times New Roman" panose="02020603050405020304" pitchFamily="18" charset="0"/>
              </a:rPr>
              <a:t>stack</a:t>
            </a:r>
            <a:r>
              <a:rPr lang="en-US" sz="2400" dirty="0">
                <a:latin typeface="Times New Roman" panose="02020603050405020304" pitchFamily="18" charset="0"/>
                <a:cs typeface="Times New Roman" panose="02020603050405020304" pitchFamily="18" charset="0"/>
              </a:rPr>
              <a:t> is </a:t>
            </a:r>
            <a:r>
              <a:rPr lang="en-US" sz="2400" b="1" dirty="0">
                <a:latin typeface="Times New Roman" panose="02020603050405020304" pitchFamily="18" charset="0"/>
                <a:cs typeface="Times New Roman" panose="02020603050405020304" pitchFamily="18" charset="0"/>
              </a:rPr>
              <a:t>FULL</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top = = SIZE-1 </a:t>
            </a:r>
            <a:r>
              <a:rPr lang="en-US" sz="2400" dirty="0">
                <a:latin typeface="Times New Roman" panose="02020603050405020304" pitchFamily="18" charset="0"/>
                <a:cs typeface="Times New Roman" panose="02020603050405020304" pitchFamily="18" charset="0"/>
              </a:rPr>
              <a:t>or not)</a:t>
            </a:r>
          </a:p>
          <a:p>
            <a:pPr algn="just">
              <a:lnSpc>
                <a:spcPct val="150000"/>
              </a:lnSpc>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stack is </a:t>
            </a:r>
            <a:r>
              <a:rPr lang="en-US" sz="2400" b="1" dirty="0">
                <a:latin typeface="Times New Roman" panose="02020603050405020304" pitchFamily="18" charset="0"/>
                <a:cs typeface="Times New Roman" panose="02020603050405020304" pitchFamily="18" charset="0"/>
              </a:rPr>
              <a:t>FULL</a:t>
            </a:r>
            <a:r>
              <a:rPr lang="en-US" sz="2400" dirty="0">
                <a:latin typeface="Times New Roman" panose="02020603050405020304" pitchFamily="18" charset="0"/>
                <a:cs typeface="Times New Roman" panose="02020603050405020304" pitchFamily="18" charset="0"/>
              </a:rPr>
              <a:t>, then display </a:t>
            </a:r>
            <a:r>
              <a:rPr lang="en-US" sz="2400" b="1" dirty="0">
                <a:latin typeface="Times New Roman" panose="02020603050405020304" pitchFamily="18" charset="0"/>
                <a:cs typeface="Times New Roman" panose="02020603050405020304" pitchFamily="18" charset="0"/>
              </a:rPr>
              <a:t>"Stack OVERFLOW!!! Insertion is not possible!!!"</a:t>
            </a:r>
            <a:r>
              <a:rPr lang="en-US" sz="2400" dirty="0">
                <a:latin typeface="Times New Roman" panose="02020603050405020304" pitchFamily="18" charset="0"/>
                <a:cs typeface="Times New Roman" panose="02020603050405020304" pitchFamily="18" charset="0"/>
              </a:rPr>
              <a:t> and terminate the function.</a:t>
            </a:r>
          </a:p>
          <a:p>
            <a:pPr algn="just">
              <a:lnSpc>
                <a:spcPct val="150000"/>
              </a:lnSpc>
            </a:pPr>
            <a:r>
              <a:rPr lang="en-US" sz="2400" b="1" dirty="0">
                <a:latin typeface="Times New Roman" panose="02020603050405020304" pitchFamily="18" charset="0"/>
                <a:cs typeface="Times New Roman" panose="02020603050405020304" pitchFamily="18" charset="0"/>
              </a:rPr>
              <a:t>Step 3 - </a:t>
            </a:r>
            <a:r>
              <a:rPr lang="en-US" sz="2400" dirty="0">
                <a:latin typeface="Times New Roman" panose="02020603050405020304" pitchFamily="18" charset="0"/>
                <a:cs typeface="Times New Roman" panose="02020603050405020304" pitchFamily="18" charset="0"/>
              </a:rPr>
              <a:t>If stack is </a:t>
            </a:r>
            <a:r>
              <a:rPr lang="en-US" sz="2400" b="1" dirty="0">
                <a:latin typeface="Times New Roman" panose="02020603050405020304" pitchFamily="18" charset="0"/>
                <a:cs typeface="Times New Roman" panose="02020603050405020304" pitchFamily="18" charset="0"/>
              </a:rPr>
              <a:t>NOT FULL</a:t>
            </a:r>
            <a:r>
              <a:rPr lang="en-US" sz="2400" dirty="0">
                <a:latin typeface="Times New Roman" panose="02020603050405020304" pitchFamily="18" charset="0"/>
                <a:cs typeface="Times New Roman" panose="02020603050405020304" pitchFamily="18" charset="0"/>
              </a:rPr>
              <a:t>, then increment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value by one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and set stack[top] to value (</a:t>
            </a:r>
            <a:r>
              <a:rPr lang="en-US" sz="2400" b="1" dirty="0">
                <a:latin typeface="Times New Roman" panose="02020603050405020304" pitchFamily="18" charset="0"/>
                <a:cs typeface="Times New Roman" panose="02020603050405020304" pitchFamily="18" charset="0"/>
              </a:rPr>
              <a:t>stack[top] = value</a:t>
            </a:r>
            <a:r>
              <a:rPr lang="en-US" sz="2400" dirty="0">
                <a:latin typeface="Times New Roman" panose="02020603050405020304" pitchFamily="18" charset="0"/>
                <a:cs typeface="Times New Roman" panose="02020603050405020304" pitchFamily="18" charset="0"/>
              </a:rPr>
              <a:t>).</a:t>
            </a:r>
          </a:p>
          <a:p>
            <a:endParaRPr lang="en-US" dirty="0"/>
          </a:p>
        </p:txBody>
      </p:sp>
      <p:sp>
        <p:nvSpPr>
          <p:cNvPr id="6" name="TextBox 5">
            <a:extLst>
              <a:ext uri="{FF2B5EF4-FFF2-40B4-BE49-F238E27FC236}">
                <a16:creationId xmlns:a16="http://schemas.microsoft.com/office/drawing/2014/main" id="{F14D02C6-44E2-482C-8799-21F743CC7AF6}"/>
              </a:ext>
            </a:extLst>
          </p:cNvPr>
          <p:cNvSpPr txBox="1"/>
          <p:nvPr/>
        </p:nvSpPr>
        <p:spPr>
          <a:xfrm>
            <a:off x="8367530" y="733407"/>
            <a:ext cx="3376600" cy="1754326"/>
          </a:xfrm>
          <a:prstGeom prst="rect">
            <a:avLst/>
          </a:prstGeom>
          <a:noFill/>
        </p:spPr>
        <p:txBody>
          <a:bodyPr wrap="square" rtlCol="0">
            <a:spAutoFit/>
          </a:bodyPr>
          <a:lstStyle/>
          <a:p>
            <a:r>
              <a:rPr lang="en-IN" dirty="0">
                <a:solidFill>
                  <a:srgbClr val="FFC000"/>
                </a:solidFill>
              </a:rPr>
              <a:t>step - 1 : IF top = Max-1</a:t>
            </a:r>
          </a:p>
          <a:p>
            <a:r>
              <a:rPr lang="en-IN" dirty="0">
                <a:solidFill>
                  <a:srgbClr val="FFC000"/>
                </a:solidFill>
              </a:rPr>
              <a:t>                Display “ OVERFLOW”</a:t>
            </a:r>
          </a:p>
          <a:p>
            <a:r>
              <a:rPr lang="en-IN" dirty="0">
                <a:solidFill>
                  <a:srgbClr val="FFC000"/>
                </a:solidFill>
              </a:rPr>
              <a:t>                Go to step-4</a:t>
            </a:r>
          </a:p>
          <a:p>
            <a:r>
              <a:rPr lang="en-IN" dirty="0">
                <a:solidFill>
                  <a:srgbClr val="FFC000"/>
                </a:solidFill>
              </a:rPr>
              <a:t>step – 2: top++</a:t>
            </a:r>
          </a:p>
          <a:p>
            <a:r>
              <a:rPr lang="en-IN" dirty="0">
                <a:solidFill>
                  <a:srgbClr val="FFC000"/>
                </a:solidFill>
              </a:rPr>
              <a:t>Step – 3: stack[top] = value </a:t>
            </a:r>
          </a:p>
          <a:p>
            <a:r>
              <a:rPr lang="en-IN" dirty="0">
                <a:solidFill>
                  <a:srgbClr val="FFC000"/>
                </a:solidFill>
              </a:rPr>
              <a:t>Step  - 4: End</a:t>
            </a:r>
          </a:p>
        </p:txBody>
      </p:sp>
      <p:sp>
        <p:nvSpPr>
          <p:cNvPr id="7" name="Footer Placeholder 6">
            <a:extLst>
              <a:ext uri="{FF2B5EF4-FFF2-40B4-BE49-F238E27FC236}">
                <a16:creationId xmlns:a16="http://schemas.microsoft.com/office/drawing/2014/main" id="{B5B7F44B-DD52-4334-BEB0-F52E2A1D9117}"/>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DFE40967-58D2-4DDF-99CA-2E5C1BC0CFA0}"/>
              </a:ext>
            </a:extLst>
          </p:cNvPr>
          <p:cNvSpPr>
            <a:spLocks noGrp="1"/>
          </p:cNvSpPr>
          <p:nvPr>
            <p:ph type="sldNum" sz="quarter" idx="12"/>
          </p:nvPr>
        </p:nvSpPr>
        <p:spPr/>
        <p:txBody>
          <a:bodyPr/>
          <a:lstStyle/>
          <a:p>
            <a:fld id="{67D43647-D22D-4492-8DE9-AF3D87B5E9CD}" type="slidenum">
              <a:rPr lang="en-US" smtClean="0"/>
              <a:t>14</a:t>
            </a:fld>
            <a:endParaRPr lang="en-US"/>
          </a:p>
        </p:txBody>
      </p:sp>
      <p:sp>
        <p:nvSpPr>
          <p:cNvPr id="4" name="TextBox 3">
            <a:extLst>
              <a:ext uri="{FF2B5EF4-FFF2-40B4-BE49-F238E27FC236}">
                <a16:creationId xmlns:a16="http://schemas.microsoft.com/office/drawing/2014/main" id="{0A0DCCCE-05B3-4060-94AE-6185DFFB3E8A}"/>
              </a:ext>
            </a:extLst>
          </p:cNvPr>
          <p:cNvSpPr txBox="1"/>
          <p:nvPr/>
        </p:nvSpPr>
        <p:spPr>
          <a:xfrm>
            <a:off x="8610600" y="5626359"/>
            <a:ext cx="28458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Time Complexity = O(1)</a:t>
            </a:r>
          </a:p>
        </p:txBody>
      </p:sp>
    </p:spTree>
    <p:extLst>
      <p:ext uri="{BB962C8B-B14F-4D97-AF65-F5344CB8AC3E}">
        <p14:creationId xmlns:p14="http://schemas.microsoft.com/office/powerpoint/2010/main" val="390312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630" y="2093240"/>
            <a:ext cx="3485060" cy="4920559"/>
          </a:xfrm>
        </p:spPr>
        <p:txBody>
          <a:bodyPr>
            <a:noAutofit/>
          </a:bodyPr>
          <a:lstStyle/>
          <a:p>
            <a:r>
              <a:rPr lang="en-US" sz="1800" dirty="0">
                <a:latin typeface="Times New Roman" panose="02020603050405020304" pitchFamily="18" charset="0"/>
                <a:cs typeface="Times New Roman" panose="02020603050405020304" pitchFamily="18" charset="0"/>
              </a:rPr>
              <a:t>#define MAX 4 </a:t>
            </a:r>
          </a:p>
          <a:p>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stack[MAX];</a:t>
            </a:r>
          </a:p>
          <a:p>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top=-1; </a:t>
            </a:r>
          </a:p>
          <a:p>
            <a:r>
              <a:rPr lang="en-US" sz="1800" dirty="0">
                <a:latin typeface="Times New Roman" panose="02020603050405020304" pitchFamily="18" charset="0"/>
                <a:cs typeface="Times New Roman" panose="02020603050405020304" pitchFamily="18" charset="0"/>
              </a:rPr>
              <a:t>push(int *stack, int top, int </a:t>
            </a:r>
            <a:r>
              <a:rPr lang="en-US" sz="1800" dirty="0" err="1">
                <a:latin typeface="Times New Roman" panose="02020603050405020304" pitchFamily="18" charset="0"/>
                <a:cs typeface="Times New Roman" panose="02020603050405020304" pitchFamily="18" charset="0"/>
              </a:rPr>
              <a:t>ele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if(top==MAX-1)</a:t>
            </a:r>
          </a:p>
          <a:p>
            <a:pPr marL="457200" lvl="1" indent="0">
              <a:buNone/>
            </a:pPr>
            <a:r>
              <a:rPr lang="en-US" sz="1800" dirty="0">
                <a:latin typeface="Times New Roman" panose="02020603050405020304" pitchFamily="18" charset="0"/>
                <a:cs typeface="Times New Roman" panose="02020603050405020304" pitchFamily="18" charset="0"/>
              </a:rPr>
              <a:t>{ printf(“\n Stack Overflow”);</a:t>
            </a:r>
          </a:p>
          <a:p>
            <a:pPr marL="0" indent="0">
              <a:buNone/>
            </a:pPr>
            <a:r>
              <a:rPr lang="en-US" sz="1800" dirty="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       else</a:t>
            </a:r>
          </a:p>
          <a:p>
            <a:pPr marL="0" indent="0">
              <a:buNone/>
            </a:pPr>
            <a:r>
              <a:rPr lang="en-US" sz="1800" dirty="0">
                <a:latin typeface="Times New Roman" panose="02020603050405020304" pitchFamily="18" charset="0"/>
                <a:cs typeface="Times New Roman" panose="02020603050405020304" pitchFamily="18" charset="0"/>
              </a:rPr>
              <a:t>       {  top=top+1;</a:t>
            </a:r>
          </a:p>
          <a:p>
            <a:pPr marL="457200" lvl="1" indent="0">
              <a:buNone/>
            </a:pPr>
            <a:r>
              <a:rPr lang="en-US" sz="1800" dirty="0">
                <a:latin typeface="Times New Roman" panose="02020603050405020304" pitchFamily="18" charset="0"/>
                <a:cs typeface="Times New Roman" panose="02020603050405020304" pitchFamily="18" charset="0"/>
              </a:rPr>
              <a:t>   stack[top]=</a:t>
            </a:r>
            <a:r>
              <a:rPr lang="en-US" sz="1800" dirty="0" err="1">
                <a:latin typeface="Times New Roman" panose="02020603050405020304" pitchFamily="18" charset="0"/>
                <a:cs typeface="Times New Roman" panose="02020603050405020304" pitchFamily="18" charset="0"/>
              </a:rPr>
              <a:t>ele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p:txBody>
      </p:sp>
      <p:sp>
        <p:nvSpPr>
          <p:cNvPr id="21" name="TextBox 20"/>
          <p:cNvSpPr txBox="1"/>
          <p:nvPr/>
        </p:nvSpPr>
        <p:spPr>
          <a:xfrm>
            <a:off x="4714222" y="198856"/>
            <a:ext cx="5736726"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Insert 20,45,12,16, and 35</a:t>
            </a:r>
          </a:p>
        </p:txBody>
      </p:sp>
      <p:graphicFrame>
        <p:nvGraphicFramePr>
          <p:cNvPr id="22" name="Table 21"/>
          <p:cNvGraphicFramePr>
            <a:graphicFrameLocks noGrp="1"/>
          </p:cNvGraphicFramePr>
          <p:nvPr>
            <p:extLst>
              <p:ext uri="{D42A27DB-BD31-4B8C-83A1-F6EECF244321}">
                <p14:modId xmlns:p14="http://schemas.microsoft.com/office/powerpoint/2010/main" val="2034977072"/>
              </p:ext>
            </p:extLst>
          </p:nvPr>
        </p:nvGraphicFramePr>
        <p:xfrm>
          <a:off x="4150074" y="1437354"/>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23" name="Right Arrow 22"/>
          <p:cNvSpPr/>
          <p:nvPr/>
        </p:nvSpPr>
        <p:spPr>
          <a:xfrm>
            <a:off x="3373284" y="3649780"/>
            <a:ext cx="101609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top=-1</a:t>
            </a:r>
          </a:p>
        </p:txBody>
      </p:sp>
      <p:sp>
        <p:nvSpPr>
          <p:cNvPr id="24" name="TextBox 23"/>
          <p:cNvSpPr txBox="1"/>
          <p:nvPr/>
        </p:nvSpPr>
        <p:spPr>
          <a:xfrm>
            <a:off x="4923495" y="3368487"/>
            <a:ext cx="583096" cy="369332"/>
          </a:xfrm>
          <a:prstGeom prst="rect">
            <a:avLst/>
          </a:prstGeom>
          <a:noFill/>
        </p:spPr>
        <p:txBody>
          <a:bodyPr wrap="square" rtlCol="0">
            <a:spAutoFit/>
          </a:bodyPr>
          <a:lstStyle/>
          <a:p>
            <a:r>
              <a:rPr lang="en-US" dirty="0"/>
              <a:t>[0]</a:t>
            </a:r>
          </a:p>
        </p:txBody>
      </p:sp>
      <p:sp>
        <p:nvSpPr>
          <p:cNvPr id="25" name="TextBox 24"/>
          <p:cNvSpPr txBox="1"/>
          <p:nvPr/>
        </p:nvSpPr>
        <p:spPr>
          <a:xfrm>
            <a:off x="4923495" y="2932470"/>
            <a:ext cx="583096" cy="369332"/>
          </a:xfrm>
          <a:prstGeom prst="rect">
            <a:avLst/>
          </a:prstGeom>
          <a:noFill/>
        </p:spPr>
        <p:txBody>
          <a:bodyPr wrap="square" rtlCol="0">
            <a:spAutoFit/>
          </a:bodyPr>
          <a:lstStyle/>
          <a:p>
            <a:r>
              <a:rPr lang="en-US" dirty="0"/>
              <a:t>[1]</a:t>
            </a:r>
          </a:p>
        </p:txBody>
      </p:sp>
      <p:sp>
        <p:nvSpPr>
          <p:cNvPr id="26" name="TextBox 25"/>
          <p:cNvSpPr txBox="1"/>
          <p:nvPr/>
        </p:nvSpPr>
        <p:spPr>
          <a:xfrm>
            <a:off x="4896990" y="2132264"/>
            <a:ext cx="583096" cy="369332"/>
          </a:xfrm>
          <a:prstGeom prst="rect">
            <a:avLst/>
          </a:prstGeom>
          <a:noFill/>
        </p:spPr>
        <p:txBody>
          <a:bodyPr wrap="square" rtlCol="0">
            <a:spAutoFit/>
          </a:bodyPr>
          <a:lstStyle/>
          <a:p>
            <a:r>
              <a:rPr lang="en-US" dirty="0"/>
              <a:t>[3]</a:t>
            </a:r>
          </a:p>
        </p:txBody>
      </p:sp>
      <p:sp>
        <p:nvSpPr>
          <p:cNvPr id="27" name="TextBox 26"/>
          <p:cNvSpPr txBox="1"/>
          <p:nvPr/>
        </p:nvSpPr>
        <p:spPr>
          <a:xfrm>
            <a:off x="4896990" y="2543018"/>
            <a:ext cx="583096" cy="369332"/>
          </a:xfrm>
          <a:prstGeom prst="rect">
            <a:avLst/>
          </a:prstGeom>
          <a:noFill/>
        </p:spPr>
        <p:txBody>
          <a:bodyPr wrap="square" rtlCol="0">
            <a:spAutoFit/>
          </a:bodyPr>
          <a:lstStyle/>
          <a:p>
            <a:r>
              <a:rPr lang="en-US" dirty="0"/>
              <a:t>[2]</a:t>
            </a:r>
          </a:p>
        </p:txBody>
      </p:sp>
      <p:graphicFrame>
        <p:nvGraphicFramePr>
          <p:cNvPr id="28" name="Table 27"/>
          <p:cNvGraphicFramePr>
            <a:graphicFrameLocks noGrp="1"/>
          </p:cNvGraphicFramePr>
          <p:nvPr>
            <p:extLst>
              <p:ext uri="{D42A27DB-BD31-4B8C-83A1-F6EECF244321}">
                <p14:modId xmlns:p14="http://schemas.microsoft.com/office/powerpoint/2010/main" val="2866563470"/>
              </p:ext>
            </p:extLst>
          </p:nvPr>
        </p:nvGraphicFramePr>
        <p:xfrm>
          <a:off x="6100597" y="1430498"/>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20</a:t>
                      </a:r>
                    </a:p>
                  </a:txBody>
                  <a:tcPr/>
                </a:tc>
                <a:extLst>
                  <a:ext uri="{0D108BD9-81ED-4DB2-BD59-A6C34878D82A}">
                    <a16:rowId xmlns:a16="http://schemas.microsoft.com/office/drawing/2014/main" val="10005"/>
                  </a:ext>
                </a:extLst>
              </a:tr>
            </a:tbl>
          </a:graphicData>
        </a:graphic>
      </p:graphicFrame>
      <p:sp>
        <p:nvSpPr>
          <p:cNvPr id="29" name="Right Arrow 28"/>
          <p:cNvSpPr/>
          <p:nvPr/>
        </p:nvSpPr>
        <p:spPr>
          <a:xfrm>
            <a:off x="5349104" y="3294772"/>
            <a:ext cx="75776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top=0</a:t>
            </a:r>
          </a:p>
        </p:txBody>
      </p:sp>
      <p:sp>
        <p:nvSpPr>
          <p:cNvPr id="30" name="TextBox 29"/>
          <p:cNvSpPr txBox="1"/>
          <p:nvPr/>
        </p:nvSpPr>
        <p:spPr>
          <a:xfrm>
            <a:off x="6899314" y="3401471"/>
            <a:ext cx="583096" cy="369332"/>
          </a:xfrm>
          <a:prstGeom prst="rect">
            <a:avLst/>
          </a:prstGeom>
          <a:noFill/>
        </p:spPr>
        <p:txBody>
          <a:bodyPr wrap="square" rtlCol="0">
            <a:spAutoFit/>
          </a:bodyPr>
          <a:lstStyle/>
          <a:p>
            <a:r>
              <a:rPr lang="en-US" dirty="0"/>
              <a:t>[0]</a:t>
            </a:r>
          </a:p>
        </p:txBody>
      </p:sp>
      <p:sp>
        <p:nvSpPr>
          <p:cNvPr id="31" name="TextBox 30"/>
          <p:cNvSpPr txBox="1"/>
          <p:nvPr/>
        </p:nvSpPr>
        <p:spPr>
          <a:xfrm>
            <a:off x="6899314" y="2965454"/>
            <a:ext cx="583096" cy="369332"/>
          </a:xfrm>
          <a:prstGeom prst="rect">
            <a:avLst/>
          </a:prstGeom>
          <a:noFill/>
        </p:spPr>
        <p:txBody>
          <a:bodyPr wrap="square" rtlCol="0">
            <a:spAutoFit/>
          </a:bodyPr>
          <a:lstStyle/>
          <a:p>
            <a:r>
              <a:rPr lang="en-US" dirty="0"/>
              <a:t>[1]</a:t>
            </a:r>
          </a:p>
        </p:txBody>
      </p:sp>
      <p:sp>
        <p:nvSpPr>
          <p:cNvPr id="32" name="TextBox 31"/>
          <p:cNvSpPr txBox="1"/>
          <p:nvPr/>
        </p:nvSpPr>
        <p:spPr>
          <a:xfrm>
            <a:off x="6872809" y="2165248"/>
            <a:ext cx="583096" cy="369332"/>
          </a:xfrm>
          <a:prstGeom prst="rect">
            <a:avLst/>
          </a:prstGeom>
          <a:noFill/>
        </p:spPr>
        <p:txBody>
          <a:bodyPr wrap="square" rtlCol="0">
            <a:spAutoFit/>
          </a:bodyPr>
          <a:lstStyle/>
          <a:p>
            <a:r>
              <a:rPr lang="en-US" dirty="0"/>
              <a:t>[3]</a:t>
            </a:r>
          </a:p>
        </p:txBody>
      </p:sp>
      <p:sp>
        <p:nvSpPr>
          <p:cNvPr id="33" name="TextBox 32"/>
          <p:cNvSpPr txBox="1"/>
          <p:nvPr/>
        </p:nvSpPr>
        <p:spPr>
          <a:xfrm>
            <a:off x="6872809" y="2576002"/>
            <a:ext cx="583096" cy="369332"/>
          </a:xfrm>
          <a:prstGeom prst="rect">
            <a:avLst/>
          </a:prstGeom>
          <a:noFill/>
        </p:spPr>
        <p:txBody>
          <a:bodyPr wrap="square" rtlCol="0">
            <a:spAutoFit/>
          </a:bodyPr>
          <a:lstStyle/>
          <a:p>
            <a:r>
              <a:rPr lang="en-US" dirty="0"/>
              <a:t>[2]</a:t>
            </a:r>
          </a:p>
        </p:txBody>
      </p:sp>
      <p:graphicFrame>
        <p:nvGraphicFramePr>
          <p:cNvPr id="34" name="Table 33"/>
          <p:cNvGraphicFramePr>
            <a:graphicFrameLocks noGrp="1"/>
          </p:cNvGraphicFramePr>
          <p:nvPr>
            <p:extLst>
              <p:ext uri="{D42A27DB-BD31-4B8C-83A1-F6EECF244321}">
                <p14:modId xmlns:p14="http://schemas.microsoft.com/office/powerpoint/2010/main" val="1878698429"/>
              </p:ext>
            </p:extLst>
          </p:nvPr>
        </p:nvGraphicFramePr>
        <p:xfrm>
          <a:off x="7955418" y="1494141"/>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20</a:t>
                      </a:r>
                    </a:p>
                  </a:txBody>
                  <a:tcPr/>
                </a:tc>
                <a:extLst>
                  <a:ext uri="{0D108BD9-81ED-4DB2-BD59-A6C34878D82A}">
                    <a16:rowId xmlns:a16="http://schemas.microsoft.com/office/drawing/2014/main" val="10005"/>
                  </a:ext>
                </a:extLst>
              </a:tr>
            </a:tbl>
          </a:graphicData>
        </a:graphic>
      </p:graphicFrame>
      <p:sp>
        <p:nvSpPr>
          <p:cNvPr id="35" name="Right Arrow 34"/>
          <p:cNvSpPr/>
          <p:nvPr/>
        </p:nvSpPr>
        <p:spPr>
          <a:xfrm>
            <a:off x="7243870" y="3008977"/>
            <a:ext cx="706826" cy="417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top=1</a:t>
            </a:r>
          </a:p>
        </p:txBody>
      </p:sp>
      <p:sp>
        <p:nvSpPr>
          <p:cNvPr id="36" name="TextBox 35"/>
          <p:cNvSpPr txBox="1"/>
          <p:nvPr/>
        </p:nvSpPr>
        <p:spPr>
          <a:xfrm>
            <a:off x="8754135" y="3465114"/>
            <a:ext cx="583096" cy="369332"/>
          </a:xfrm>
          <a:prstGeom prst="rect">
            <a:avLst/>
          </a:prstGeom>
          <a:noFill/>
        </p:spPr>
        <p:txBody>
          <a:bodyPr wrap="square" rtlCol="0">
            <a:spAutoFit/>
          </a:bodyPr>
          <a:lstStyle/>
          <a:p>
            <a:r>
              <a:rPr lang="en-US" dirty="0"/>
              <a:t>[0]</a:t>
            </a:r>
          </a:p>
        </p:txBody>
      </p:sp>
      <p:sp>
        <p:nvSpPr>
          <p:cNvPr id="37" name="TextBox 36"/>
          <p:cNvSpPr txBox="1"/>
          <p:nvPr/>
        </p:nvSpPr>
        <p:spPr>
          <a:xfrm>
            <a:off x="8754135" y="3029097"/>
            <a:ext cx="583096" cy="369332"/>
          </a:xfrm>
          <a:prstGeom prst="rect">
            <a:avLst/>
          </a:prstGeom>
          <a:noFill/>
        </p:spPr>
        <p:txBody>
          <a:bodyPr wrap="square" rtlCol="0">
            <a:spAutoFit/>
          </a:bodyPr>
          <a:lstStyle/>
          <a:p>
            <a:r>
              <a:rPr lang="en-US" dirty="0"/>
              <a:t>[1]</a:t>
            </a:r>
          </a:p>
        </p:txBody>
      </p:sp>
      <p:sp>
        <p:nvSpPr>
          <p:cNvPr id="38" name="TextBox 37"/>
          <p:cNvSpPr txBox="1"/>
          <p:nvPr/>
        </p:nvSpPr>
        <p:spPr>
          <a:xfrm>
            <a:off x="8727630" y="2228891"/>
            <a:ext cx="583096" cy="369332"/>
          </a:xfrm>
          <a:prstGeom prst="rect">
            <a:avLst/>
          </a:prstGeom>
          <a:noFill/>
        </p:spPr>
        <p:txBody>
          <a:bodyPr wrap="square" rtlCol="0">
            <a:spAutoFit/>
          </a:bodyPr>
          <a:lstStyle/>
          <a:p>
            <a:r>
              <a:rPr lang="en-US" dirty="0"/>
              <a:t>[3]</a:t>
            </a:r>
          </a:p>
        </p:txBody>
      </p:sp>
      <p:sp>
        <p:nvSpPr>
          <p:cNvPr id="39" name="TextBox 38"/>
          <p:cNvSpPr txBox="1"/>
          <p:nvPr/>
        </p:nvSpPr>
        <p:spPr>
          <a:xfrm>
            <a:off x="8727630" y="2639645"/>
            <a:ext cx="583096" cy="369332"/>
          </a:xfrm>
          <a:prstGeom prst="rect">
            <a:avLst/>
          </a:prstGeom>
          <a:noFill/>
        </p:spPr>
        <p:txBody>
          <a:bodyPr wrap="square" rtlCol="0">
            <a:spAutoFit/>
          </a:bodyPr>
          <a:lstStyle/>
          <a:p>
            <a:r>
              <a:rPr lang="en-US" dirty="0"/>
              <a:t>[2]</a:t>
            </a:r>
          </a:p>
        </p:txBody>
      </p:sp>
      <p:graphicFrame>
        <p:nvGraphicFramePr>
          <p:cNvPr id="40" name="Table 39"/>
          <p:cNvGraphicFramePr>
            <a:graphicFrameLocks noGrp="1"/>
          </p:cNvGraphicFramePr>
          <p:nvPr>
            <p:extLst>
              <p:ext uri="{D42A27DB-BD31-4B8C-83A1-F6EECF244321}">
                <p14:modId xmlns:p14="http://schemas.microsoft.com/office/powerpoint/2010/main" val="3618619261"/>
              </p:ext>
            </p:extLst>
          </p:nvPr>
        </p:nvGraphicFramePr>
        <p:xfrm>
          <a:off x="10088724" y="1545763"/>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12</a:t>
                      </a:r>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20</a:t>
                      </a:r>
                    </a:p>
                  </a:txBody>
                  <a:tcPr/>
                </a:tc>
                <a:extLst>
                  <a:ext uri="{0D108BD9-81ED-4DB2-BD59-A6C34878D82A}">
                    <a16:rowId xmlns:a16="http://schemas.microsoft.com/office/drawing/2014/main" val="10005"/>
                  </a:ext>
                </a:extLst>
              </a:tr>
            </a:tbl>
          </a:graphicData>
        </a:graphic>
      </p:graphicFrame>
      <p:sp>
        <p:nvSpPr>
          <p:cNvPr id="41" name="Right Arrow 40"/>
          <p:cNvSpPr/>
          <p:nvPr/>
        </p:nvSpPr>
        <p:spPr>
          <a:xfrm>
            <a:off x="9239084" y="2719968"/>
            <a:ext cx="859999"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top=2</a:t>
            </a:r>
          </a:p>
        </p:txBody>
      </p:sp>
      <p:sp>
        <p:nvSpPr>
          <p:cNvPr id="42" name="TextBox 41"/>
          <p:cNvSpPr txBox="1"/>
          <p:nvPr/>
        </p:nvSpPr>
        <p:spPr>
          <a:xfrm>
            <a:off x="10887441" y="3516736"/>
            <a:ext cx="583096" cy="369332"/>
          </a:xfrm>
          <a:prstGeom prst="rect">
            <a:avLst/>
          </a:prstGeom>
          <a:noFill/>
        </p:spPr>
        <p:txBody>
          <a:bodyPr wrap="square" rtlCol="0">
            <a:spAutoFit/>
          </a:bodyPr>
          <a:lstStyle/>
          <a:p>
            <a:r>
              <a:rPr lang="en-US" dirty="0"/>
              <a:t>[0]</a:t>
            </a:r>
          </a:p>
        </p:txBody>
      </p:sp>
      <p:sp>
        <p:nvSpPr>
          <p:cNvPr id="43" name="TextBox 42"/>
          <p:cNvSpPr txBox="1"/>
          <p:nvPr/>
        </p:nvSpPr>
        <p:spPr>
          <a:xfrm>
            <a:off x="10887441" y="3080719"/>
            <a:ext cx="583096" cy="369332"/>
          </a:xfrm>
          <a:prstGeom prst="rect">
            <a:avLst/>
          </a:prstGeom>
          <a:noFill/>
        </p:spPr>
        <p:txBody>
          <a:bodyPr wrap="square" rtlCol="0">
            <a:spAutoFit/>
          </a:bodyPr>
          <a:lstStyle/>
          <a:p>
            <a:r>
              <a:rPr lang="en-US" dirty="0"/>
              <a:t>[1]</a:t>
            </a:r>
          </a:p>
        </p:txBody>
      </p:sp>
      <p:sp>
        <p:nvSpPr>
          <p:cNvPr id="44" name="TextBox 43"/>
          <p:cNvSpPr txBox="1"/>
          <p:nvPr/>
        </p:nvSpPr>
        <p:spPr>
          <a:xfrm>
            <a:off x="10860936" y="2280513"/>
            <a:ext cx="583096" cy="369332"/>
          </a:xfrm>
          <a:prstGeom prst="rect">
            <a:avLst/>
          </a:prstGeom>
          <a:noFill/>
        </p:spPr>
        <p:txBody>
          <a:bodyPr wrap="square" rtlCol="0">
            <a:spAutoFit/>
          </a:bodyPr>
          <a:lstStyle/>
          <a:p>
            <a:r>
              <a:rPr lang="en-US" dirty="0"/>
              <a:t>[3]</a:t>
            </a:r>
          </a:p>
        </p:txBody>
      </p:sp>
      <p:sp>
        <p:nvSpPr>
          <p:cNvPr id="45" name="TextBox 44"/>
          <p:cNvSpPr txBox="1"/>
          <p:nvPr/>
        </p:nvSpPr>
        <p:spPr>
          <a:xfrm>
            <a:off x="10860936" y="2691267"/>
            <a:ext cx="583096" cy="369332"/>
          </a:xfrm>
          <a:prstGeom prst="rect">
            <a:avLst/>
          </a:prstGeom>
          <a:noFill/>
        </p:spPr>
        <p:txBody>
          <a:bodyPr wrap="square" rtlCol="0">
            <a:spAutoFit/>
          </a:bodyPr>
          <a:lstStyle/>
          <a:p>
            <a:r>
              <a:rPr lang="en-US" dirty="0"/>
              <a:t>[2]</a:t>
            </a:r>
          </a:p>
        </p:txBody>
      </p:sp>
      <p:graphicFrame>
        <p:nvGraphicFramePr>
          <p:cNvPr id="46" name="Table 45"/>
          <p:cNvGraphicFramePr>
            <a:graphicFrameLocks noGrp="1"/>
          </p:cNvGraphicFramePr>
          <p:nvPr>
            <p:extLst>
              <p:ext uri="{D42A27DB-BD31-4B8C-83A1-F6EECF244321}">
                <p14:modId xmlns:p14="http://schemas.microsoft.com/office/powerpoint/2010/main" val="1351146670"/>
              </p:ext>
            </p:extLst>
          </p:nvPr>
        </p:nvGraphicFramePr>
        <p:xfrm>
          <a:off x="4241715" y="4442067"/>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16</a:t>
                      </a:r>
                    </a:p>
                  </a:txBody>
                  <a:tcPr/>
                </a:tc>
                <a:extLst>
                  <a:ext uri="{0D108BD9-81ED-4DB2-BD59-A6C34878D82A}">
                    <a16:rowId xmlns:a16="http://schemas.microsoft.com/office/drawing/2014/main" val="10002"/>
                  </a:ext>
                </a:extLst>
              </a:tr>
              <a:tr h="370840">
                <a:tc>
                  <a:txBody>
                    <a:bodyPr/>
                    <a:lstStyle/>
                    <a:p>
                      <a:r>
                        <a:rPr lang="en-US" dirty="0"/>
                        <a:t>12</a:t>
                      </a:r>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20</a:t>
                      </a:r>
                    </a:p>
                  </a:txBody>
                  <a:tcPr/>
                </a:tc>
                <a:extLst>
                  <a:ext uri="{0D108BD9-81ED-4DB2-BD59-A6C34878D82A}">
                    <a16:rowId xmlns:a16="http://schemas.microsoft.com/office/drawing/2014/main" val="10005"/>
                  </a:ext>
                </a:extLst>
              </a:tr>
            </a:tbl>
          </a:graphicData>
        </a:graphic>
      </p:graphicFrame>
      <p:sp>
        <p:nvSpPr>
          <p:cNvPr id="47" name="Right Arrow 46"/>
          <p:cNvSpPr/>
          <p:nvPr/>
        </p:nvSpPr>
        <p:spPr>
          <a:xfrm>
            <a:off x="3422480" y="5129584"/>
            <a:ext cx="851258"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top=3</a:t>
            </a:r>
          </a:p>
        </p:txBody>
      </p:sp>
      <p:sp>
        <p:nvSpPr>
          <p:cNvPr id="48" name="TextBox 47"/>
          <p:cNvSpPr txBox="1"/>
          <p:nvPr/>
        </p:nvSpPr>
        <p:spPr>
          <a:xfrm>
            <a:off x="5315413" y="6354793"/>
            <a:ext cx="583096" cy="369332"/>
          </a:xfrm>
          <a:prstGeom prst="rect">
            <a:avLst/>
          </a:prstGeom>
          <a:noFill/>
        </p:spPr>
        <p:txBody>
          <a:bodyPr wrap="square" rtlCol="0">
            <a:spAutoFit/>
          </a:bodyPr>
          <a:lstStyle/>
          <a:p>
            <a:r>
              <a:rPr lang="en-US" dirty="0"/>
              <a:t>[0]</a:t>
            </a:r>
          </a:p>
        </p:txBody>
      </p:sp>
      <p:sp>
        <p:nvSpPr>
          <p:cNvPr id="49" name="TextBox 48"/>
          <p:cNvSpPr txBox="1"/>
          <p:nvPr/>
        </p:nvSpPr>
        <p:spPr>
          <a:xfrm>
            <a:off x="5322911" y="5985461"/>
            <a:ext cx="583096" cy="369332"/>
          </a:xfrm>
          <a:prstGeom prst="rect">
            <a:avLst/>
          </a:prstGeom>
          <a:noFill/>
        </p:spPr>
        <p:txBody>
          <a:bodyPr wrap="square" rtlCol="0">
            <a:spAutoFit/>
          </a:bodyPr>
          <a:lstStyle/>
          <a:p>
            <a:r>
              <a:rPr lang="en-US" dirty="0"/>
              <a:t>[1]</a:t>
            </a:r>
          </a:p>
        </p:txBody>
      </p:sp>
      <p:sp>
        <p:nvSpPr>
          <p:cNvPr id="50" name="TextBox 49"/>
          <p:cNvSpPr txBox="1"/>
          <p:nvPr/>
        </p:nvSpPr>
        <p:spPr>
          <a:xfrm>
            <a:off x="5322911" y="5185255"/>
            <a:ext cx="583096" cy="369332"/>
          </a:xfrm>
          <a:prstGeom prst="rect">
            <a:avLst/>
          </a:prstGeom>
          <a:noFill/>
        </p:spPr>
        <p:txBody>
          <a:bodyPr wrap="square" rtlCol="0">
            <a:spAutoFit/>
          </a:bodyPr>
          <a:lstStyle/>
          <a:p>
            <a:r>
              <a:rPr lang="en-US" dirty="0"/>
              <a:t>[3]</a:t>
            </a:r>
          </a:p>
        </p:txBody>
      </p:sp>
      <p:sp>
        <p:nvSpPr>
          <p:cNvPr id="51" name="TextBox 50"/>
          <p:cNvSpPr txBox="1"/>
          <p:nvPr/>
        </p:nvSpPr>
        <p:spPr>
          <a:xfrm>
            <a:off x="5322911" y="5596009"/>
            <a:ext cx="583096" cy="369332"/>
          </a:xfrm>
          <a:prstGeom prst="rect">
            <a:avLst/>
          </a:prstGeom>
          <a:noFill/>
        </p:spPr>
        <p:txBody>
          <a:bodyPr wrap="square" rtlCol="0">
            <a:spAutoFit/>
          </a:bodyPr>
          <a:lstStyle/>
          <a:p>
            <a:r>
              <a:rPr lang="en-US" dirty="0"/>
              <a:t>[2]</a:t>
            </a:r>
          </a:p>
        </p:txBody>
      </p:sp>
      <p:sp>
        <p:nvSpPr>
          <p:cNvPr id="2" name="TextBox 1">
            <a:extLst>
              <a:ext uri="{FF2B5EF4-FFF2-40B4-BE49-F238E27FC236}">
                <a16:creationId xmlns:a16="http://schemas.microsoft.com/office/drawing/2014/main" id="{3031987D-27DF-40F0-94CB-70A69F54C4C1}"/>
              </a:ext>
            </a:extLst>
          </p:cNvPr>
          <p:cNvSpPr txBox="1"/>
          <p:nvPr/>
        </p:nvSpPr>
        <p:spPr>
          <a:xfrm>
            <a:off x="5349104" y="1063477"/>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20)</a:t>
            </a:r>
          </a:p>
        </p:txBody>
      </p:sp>
      <p:sp>
        <p:nvSpPr>
          <p:cNvPr id="5" name="TextBox 4">
            <a:extLst>
              <a:ext uri="{FF2B5EF4-FFF2-40B4-BE49-F238E27FC236}">
                <a16:creationId xmlns:a16="http://schemas.microsoft.com/office/drawing/2014/main" id="{A9EAD270-68ED-4DB5-A5E0-65883B446728}"/>
              </a:ext>
            </a:extLst>
          </p:cNvPr>
          <p:cNvSpPr txBox="1"/>
          <p:nvPr/>
        </p:nvSpPr>
        <p:spPr>
          <a:xfrm>
            <a:off x="7423546" y="1085561"/>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45)</a:t>
            </a:r>
          </a:p>
        </p:txBody>
      </p:sp>
      <p:sp>
        <p:nvSpPr>
          <p:cNvPr id="6" name="TextBox 5">
            <a:extLst>
              <a:ext uri="{FF2B5EF4-FFF2-40B4-BE49-F238E27FC236}">
                <a16:creationId xmlns:a16="http://schemas.microsoft.com/office/drawing/2014/main" id="{219E80A5-11A9-41DA-82C3-EB6BAA627084}"/>
              </a:ext>
            </a:extLst>
          </p:cNvPr>
          <p:cNvSpPr txBox="1"/>
          <p:nvPr/>
        </p:nvSpPr>
        <p:spPr>
          <a:xfrm>
            <a:off x="9627304" y="1056667"/>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12)</a:t>
            </a:r>
          </a:p>
        </p:txBody>
      </p:sp>
      <p:sp>
        <p:nvSpPr>
          <p:cNvPr id="7" name="TextBox 6">
            <a:extLst>
              <a:ext uri="{FF2B5EF4-FFF2-40B4-BE49-F238E27FC236}">
                <a16:creationId xmlns:a16="http://schemas.microsoft.com/office/drawing/2014/main" id="{7CBD754C-0557-44D2-8D26-612D0867B65C}"/>
              </a:ext>
            </a:extLst>
          </p:cNvPr>
          <p:cNvSpPr txBox="1"/>
          <p:nvPr/>
        </p:nvSpPr>
        <p:spPr>
          <a:xfrm>
            <a:off x="3878525" y="4290751"/>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16)</a:t>
            </a:r>
          </a:p>
        </p:txBody>
      </p:sp>
      <p:sp>
        <p:nvSpPr>
          <p:cNvPr id="8" name="TextBox 7">
            <a:extLst>
              <a:ext uri="{FF2B5EF4-FFF2-40B4-BE49-F238E27FC236}">
                <a16:creationId xmlns:a16="http://schemas.microsoft.com/office/drawing/2014/main" id="{B64D431C-AB27-4EED-B254-D4A15849A85C}"/>
              </a:ext>
            </a:extLst>
          </p:cNvPr>
          <p:cNvSpPr txBox="1"/>
          <p:nvPr/>
        </p:nvSpPr>
        <p:spPr>
          <a:xfrm>
            <a:off x="6621154" y="4321935"/>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35)</a:t>
            </a:r>
          </a:p>
        </p:txBody>
      </p:sp>
      <p:sp>
        <p:nvSpPr>
          <p:cNvPr id="10" name="Arrow: Down 9">
            <a:extLst>
              <a:ext uri="{FF2B5EF4-FFF2-40B4-BE49-F238E27FC236}">
                <a16:creationId xmlns:a16="http://schemas.microsoft.com/office/drawing/2014/main" id="{F7DBC357-B050-4481-B8D6-D103B6ABC8A7}"/>
              </a:ext>
            </a:extLst>
          </p:cNvPr>
          <p:cNvSpPr/>
          <p:nvPr/>
        </p:nvSpPr>
        <p:spPr>
          <a:xfrm>
            <a:off x="7413980" y="4666474"/>
            <a:ext cx="366606" cy="978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2AAE108-2A51-401A-ABC5-DA7AC8B8BBD2}"/>
              </a:ext>
            </a:extLst>
          </p:cNvPr>
          <p:cNvSpPr txBox="1"/>
          <p:nvPr/>
        </p:nvSpPr>
        <p:spPr>
          <a:xfrm>
            <a:off x="6471360" y="5696491"/>
            <a:ext cx="242083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Stack Overflow</a:t>
            </a:r>
          </a:p>
        </p:txBody>
      </p:sp>
      <p:sp>
        <p:nvSpPr>
          <p:cNvPr id="52" name="TextBox 51">
            <a:extLst>
              <a:ext uri="{FF2B5EF4-FFF2-40B4-BE49-F238E27FC236}">
                <a16:creationId xmlns:a16="http://schemas.microsoft.com/office/drawing/2014/main" id="{D5914F64-2F3F-4667-B641-44BBC00AA6EC}"/>
              </a:ext>
            </a:extLst>
          </p:cNvPr>
          <p:cNvSpPr txBox="1"/>
          <p:nvPr/>
        </p:nvSpPr>
        <p:spPr>
          <a:xfrm>
            <a:off x="397728" y="161276"/>
            <a:ext cx="3170205" cy="1754326"/>
          </a:xfrm>
          <a:prstGeom prst="rect">
            <a:avLst/>
          </a:prstGeom>
          <a:noFill/>
        </p:spPr>
        <p:txBody>
          <a:bodyPr wrap="square" rtlCol="0">
            <a:spAutoFit/>
          </a:bodyPr>
          <a:lstStyle/>
          <a:p>
            <a:r>
              <a:rPr lang="en-IN" dirty="0">
                <a:solidFill>
                  <a:srgbClr val="FFC000"/>
                </a:solidFill>
              </a:rPr>
              <a:t>step - 1 : IF top = Max-1</a:t>
            </a:r>
          </a:p>
          <a:p>
            <a:r>
              <a:rPr lang="en-IN" dirty="0">
                <a:solidFill>
                  <a:srgbClr val="FFC000"/>
                </a:solidFill>
              </a:rPr>
              <a:t>                Display “ OVERFLOW”</a:t>
            </a:r>
          </a:p>
          <a:p>
            <a:r>
              <a:rPr lang="en-IN" dirty="0">
                <a:solidFill>
                  <a:srgbClr val="FFC000"/>
                </a:solidFill>
              </a:rPr>
              <a:t>                Go to step-4</a:t>
            </a:r>
          </a:p>
          <a:p>
            <a:r>
              <a:rPr lang="en-IN" dirty="0">
                <a:solidFill>
                  <a:srgbClr val="FFC000"/>
                </a:solidFill>
              </a:rPr>
              <a:t>step – 2: top++</a:t>
            </a:r>
          </a:p>
          <a:p>
            <a:r>
              <a:rPr lang="en-IN" dirty="0">
                <a:solidFill>
                  <a:srgbClr val="FFC000"/>
                </a:solidFill>
              </a:rPr>
              <a:t>Step – 3: stack[top] = value </a:t>
            </a:r>
          </a:p>
          <a:p>
            <a:r>
              <a:rPr lang="en-IN" dirty="0">
                <a:solidFill>
                  <a:srgbClr val="FFC000"/>
                </a:solidFill>
              </a:rPr>
              <a:t>Step  - 4: End</a:t>
            </a:r>
          </a:p>
        </p:txBody>
      </p:sp>
      <p:sp>
        <p:nvSpPr>
          <p:cNvPr id="12" name="Footer Placeholder 11">
            <a:extLst>
              <a:ext uri="{FF2B5EF4-FFF2-40B4-BE49-F238E27FC236}">
                <a16:creationId xmlns:a16="http://schemas.microsoft.com/office/drawing/2014/main" id="{A87803B6-EC0F-49E6-8B1C-A6D911D5D894}"/>
              </a:ext>
            </a:extLst>
          </p:cNvPr>
          <p:cNvSpPr>
            <a:spLocks noGrp="1"/>
          </p:cNvSpPr>
          <p:nvPr>
            <p:ph type="ftr" sz="quarter" idx="11"/>
          </p:nvPr>
        </p:nvSpPr>
        <p:spPr>
          <a:xfrm>
            <a:off x="8808148" y="6419993"/>
            <a:ext cx="3188371" cy="365125"/>
          </a:xfrm>
        </p:spPr>
        <p:txBody>
          <a:bodyPr/>
          <a:lstStyle/>
          <a:p>
            <a:r>
              <a:rPr lang="en-US" dirty="0"/>
              <a:t>Dr </a:t>
            </a:r>
            <a:r>
              <a:rPr lang="en-US" dirty="0" err="1"/>
              <a:t>Somaraju</a:t>
            </a:r>
            <a:r>
              <a:rPr lang="en-US" dirty="0"/>
              <a:t> </a:t>
            </a:r>
            <a:r>
              <a:rPr lang="en-US" dirty="0" err="1"/>
              <a:t>Suvvari</a:t>
            </a:r>
            <a:r>
              <a:rPr lang="en-US" dirty="0"/>
              <a:t>                                                                                                        NITP -- CS3401</a:t>
            </a:r>
          </a:p>
        </p:txBody>
      </p:sp>
      <p:sp>
        <p:nvSpPr>
          <p:cNvPr id="13" name="Slide Number Placeholder 12">
            <a:extLst>
              <a:ext uri="{FF2B5EF4-FFF2-40B4-BE49-F238E27FC236}">
                <a16:creationId xmlns:a16="http://schemas.microsoft.com/office/drawing/2014/main" id="{D7F00439-B7C6-4DEA-9E13-6C1A585EEE5E}"/>
              </a:ext>
            </a:extLst>
          </p:cNvPr>
          <p:cNvSpPr>
            <a:spLocks noGrp="1"/>
          </p:cNvSpPr>
          <p:nvPr>
            <p:ph type="sldNum" sz="quarter" idx="12"/>
          </p:nvPr>
        </p:nvSpPr>
        <p:spPr/>
        <p:txBody>
          <a:bodyPr/>
          <a:lstStyle/>
          <a:p>
            <a:fld id="{67D43647-D22D-4492-8DE9-AF3D87B5E9CD}" type="slidenum">
              <a:rPr lang="en-US" smtClean="0"/>
              <a:t>15</a:t>
            </a:fld>
            <a:endParaRPr lang="en-US"/>
          </a:p>
        </p:txBody>
      </p:sp>
    </p:spTree>
    <p:extLst>
      <p:ext uri="{BB962C8B-B14F-4D97-AF65-F5344CB8AC3E}">
        <p14:creationId xmlns:p14="http://schemas.microsoft.com/office/powerpoint/2010/main" val="308370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par>
                                <p:cTn id="33" presetID="16" presetClass="entr" presetSubtype="21"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arn(inVertical)">
                                      <p:cBhvr>
                                        <p:cTn id="35" dur="500"/>
                                        <p:tgtEl>
                                          <p:spTgt spid="2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arn(inVertical)">
                                      <p:cBhvr>
                                        <p:cTn id="38" dur="500"/>
                                        <p:tgtEl>
                                          <p:spTgt spid="32"/>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arn(inVertical)">
                                      <p:cBhvr>
                                        <p:cTn id="41" dur="500"/>
                                        <p:tgtEl>
                                          <p:spTgt spid="33"/>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barn(inVertical)">
                                      <p:cBhvr>
                                        <p:cTn id="44" dur="500"/>
                                        <p:tgtEl>
                                          <p:spTgt spid="31"/>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arn(inVertical)">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down)">
                                      <p:cBhvr>
                                        <p:cTn id="57" dur="500"/>
                                        <p:tgtEl>
                                          <p:spTgt spid="34"/>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down)">
                                      <p:cBhvr>
                                        <p:cTn id="60" dur="500"/>
                                        <p:tgtEl>
                                          <p:spTgt spid="35"/>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down)">
                                      <p:cBhvr>
                                        <p:cTn id="66" dur="500"/>
                                        <p:tgtEl>
                                          <p:spTgt spid="37"/>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down)">
                                      <p:cBhvr>
                                        <p:cTn id="69" dur="500"/>
                                        <p:tgtEl>
                                          <p:spTgt spid="38"/>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down)">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00"/>
                                        <p:tgtEl>
                                          <p:spTgt spid="40"/>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down)">
                                      <p:cBhvr>
                                        <p:cTn id="85" dur="500"/>
                                        <p:tgtEl>
                                          <p:spTgt spid="41"/>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down)">
                                      <p:cBhvr>
                                        <p:cTn id="88" dur="500"/>
                                        <p:tgtEl>
                                          <p:spTgt spid="4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wipe(down)">
                                      <p:cBhvr>
                                        <p:cTn id="91" dur="500"/>
                                        <p:tgtEl>
                                          <p:spTgt spid="4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down)">
                                      <p:cBhvr>
                                        <p:cTn id="94" dur="500"/>
                                        <p:tgtEl>
                                          <p:spTgt spid="4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wipe(down)">
                                      <p:cBhvr>
                                        <p:cTn id="97" dur="500"/>
                                        <p:tgtEl>
                                          <p:spTgt spid="4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down)">
                                      <p:cBhvr>
                                        <p:cTn id="102" dur="500"/>
                                        <p:tgtEl>
                                          <p:spTgt spid="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wipe(down)">
                                      <p:cBhvr>
                                        <p:cTn id="113" dur="500"/>
                                        <p:tgtEl>
                                          <p:spTgt spid="49"/>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wipe(down)">
                                      <p:cBhvr>
                                        <p:cTn id="119" dur="500"/>
                                        <p:tgtEl>
                                          <p:spTgt spid="51"/>
                                        </p:tgtEl>
                                      </p:cBhvr>
                                    </p:animEffect>
                                  </p:childTnLst>
                                </p:cTn>
                              </p:par>
                              <p:par>
                                <p:cTn id="120" presetID="22" presetClass="entr" presetSubtype="4" fill="hold"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down)">
                                      <p:cBhvr>
                                        <p:cTn id="122" dur="500"/>
                                        <p:tgtEl>
                                          <p:spTgt spid="4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down)">
                                      <p:cBhvr>
                                        <p:cTn id="127" dur="500"/>
                                        <p:tgtEl>
                                          <p:spTgt spid="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10"/>
                                        </p:tgtEl>
                                        <p:attrNameLst>
                                          <p:attrName>style.visibility</p:attrName>
                                        </p:attrNameLst>
                                      </p:cBhvr>
                                      <p:to>
                                        <p:strVal val="visible"/>
                                      </p:to>
                                    </p:set>
                                    <p:animEffect transition="in" filter="wipe(down)">
                                      <p:cBhvr>
                                        <p:cTn id="132" dur="500"/>
                                        <p:tgtEl>
                                          <p:spTgt spid="10"/>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down)">
                                      <p:cBhvr>
                                        <p:cTn id="1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6" grpId="0"/>
      <p:bldP spid="27" grpId="0"/>
      <p:bldP spid="29" grpId="0" animBg="1"/>
      <p:bldP spid="30" grpId="0"/>
      <p:bldP spid="31" grpId="0"/>
      <p:bldP spid="32" grpId="0"/>
      <p:bldP spid="33" grpId="0"/>
      <p:bldP spid="35" grpId="0" animBg="1"/>
      <p:bldP spid="36" grpId="0"/>
      <p:bldP spid="37" grpId="0"/>
      <p:bldP spid="38" grpId="0"/>
      <p:bldP spid="39" grpId="0"/>
      <p:bldP spid="41" grpId="0" animBg="1"/>
      <p:bldP spid="42" grpId="0"/>
      <p:bldP spid="43" grpId="0"/>
      <p:bldP spid="44" grpId="0"/>
      <p:bldP spid="45" grpId="0"/>
      <p:bldP spid="47" grpId="0" animBg="1"/>
      <p:bldP spid="48" grpId="0"/>
      <p:bldP spid="49" grpId="0"/>
      <p:bldP spid="50" grpId="0"/>
      <p:bldP spid="51" grpId="0"/>
      <p:bldP spid="2" grpId="0"/>
      <p:bldP spid="5" grpId="0"/>
      <p:bldP spid="6" grpId="0"/>
      <p:bldP spid="7" grpId="0"/>
      <p:bldP spid="8" grpId="0"/>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669" y="57908"/>
            <a:ext cx="3282618" cy="511245"/>
          </a:xfrm>
        </p:spPr>
        <p:txBody>
          <a:bodyPr>
            <a:noAutofit/>
          </a:bodyPr>
          <a:lstStyle/>
          <a:p>
            <a:pPr algn="ctr"/>
            <a:r>
              <a:rPr lang="en-US" sz="3600" dirty="0">
                <a:latin typeface="Times New Roman" panose="02020603050405020304" pitchFamily="18" charset="0"/>
                <a:cs typeface="Times New Roman" panose="02020603050405020304" pitchFamily="18" charset="0"/>
              </a:rPr>
              <a:t>POP operation</a:t>
            </a:r>
          </a:p>
        </p:txBody>
      </p:sp>
      <p:sp>
        <p:nvSpPr>
          <p:cNvPr id="13" name="Rectangle 12"/>
          <p:cNvSpPr/>
          <p:nvPr/>
        </p:nvSpPr>
        <p:spPr>
          <a:xfrm>
            <a:off x="119268" y="569153"/>
            <a:ext cx="8203638" cy="6063198"/>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pop() is a function used to delete an element from the stack. </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stack, the element is always deleted from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position.</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Visiting element from the stack is possible by calling pop().</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use the following steps to pop an element from the stack...</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Check whether </a:t>
            </a:r>
            <a:r>
              <a:rPr lang="en-US" sz="2400" b="1" dirty="0">
                <a:latin typeface="Times New Roman" panose="02020603050405020304" pitchFamily="18" charset="0"/>
                <a:cs typeface="Times New Roman" panose="02020603050405020304" pitchFamily="18" charset="0"/>
              </a:rPr>
              <a:t>stack</a:t>
            </a:r>
            <a:r>
              <a:rPr lang="en-US" sz="2400" dirty="0">
                <a:latin typeface="Times New Roman" panose="02020603050405020304" pitchFamily="18" charset="0"/>
                <a:cs typeface="Times New Roman" panose="02020603050405020304" pitchFamily="18" charset="0"/>
              </a:rPr>
              <a:t> is </a:t>
            </a:r>
            <a:r>
              <a:rPr lang="en-US" sz="2400" b="1" dirty="0">
                <a:latin typeface="Times New Roman" panose="02020603050405020304" pitchFamily="18" charset="0"/>
                <a:cs typeface="Times New Roman" panose="02020603050405020304" pitchFamily="18" charset="0"/>
              </a:rPr>
              <a:t>EMPTY</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top = = -1</a:t>
            </a:r>
            <a:r>
              <a:rPr lang="en-US" sz="2400" dirty="0">
                <a:latin typeface="Times New Roman" panose="02020603050405020304" pitchFamily="18" charset="0"/>
                <a:cs typeface="Times New Roman" panose="02020603050405020304" pitchFamily="18" charset="0"/>
              </a:rPr>
              <a:t>)</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it is </a:t>
            </a:r>
            <a:r>
              <a:rPr lang="en-US" sz="2400" b="1" dirty="0">
                <a:latin typeface="Times New Roman" panose="02020603050405020304" pitchFamily="18" charset="0"/>
                <a:cs typeface="Times New Roman" panose="02020603050405020304" pitchFamily="18" charset="0"/>
              </a:rPr>
              <a:t>EMPTY</a:t>
            </a:r>
            <a:r>
              <a:rPr lang="en-US" sz="2400" dirty="0">
                <a:latin typeface="Times New Roman" panose="02020603050405020304" pitchFamily="18" charset="0"/>
                <a:cs typeface="Times New Roman" panose="02020603050405020304" pitchFamily="18" charset="0"/>
              </a:rPr>
              <a:t>, then display </a:t>
            </a:r>
            <a:r>
              <a:rPr lang="en-US" sz="2400" b="1" dirty="0">
                <a:latin typeface="Times New Roman" panose="02020603050405020304" pitchFamily="18" charset="0"/>
                <a:cs typeface="Times New Roman" panose="02020603050405020304" pitchFamily="18" charset="0"/>
              </a:rPr>
              <a:t>“UNDERFLOW! Deletion is not possible!"</a:t>
            </a:r>
            <a:r>
              <a:rPr lang="en-US" sz="2400" dirty="0">
                <a:latin typeface="Times New Roman" panose="02020603050405020304" pitchFamily="18" charset="0"/>
                <a:cs typeface="Times New Roman" panose="02020603050405020304" pitchFamily="18" charset="0"/>
              </a:rPr>
              <a:t> and terminate the function.</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3 - </a:t>
            </a:r>
            <a:r>
              <a:rPr lang="en-US" sz="2400" dirty="0">
                <a:latin typeface="Times New Roman" panose="02020603050405020304" pitchFamily="18" charset="0"/>
                <a:cs typeface="Times New Roman" panose="02020603050405020304" pitchFamily="18" charset="0"/>
              </a:rPr>
              <a:t>If it is </a:t>
            </a:r>
            <a:r>
              <a:rPr lang="en-US" sz="2400" b="1" dirty="0">
                <a:latin typeface="Times New Roman" panose="02020603050405020304" pitchFamily="18" charset="0"/>
                <a:cs typeface="Times New Roman" panose="02020603050405020304" pitchFamily="18" charset="0"/>
              </a:rPr>
              <a:t>NOT EMPTY</a:t>
            </a:r>
            <a:r>
              <a:rPr lang="en-US" sz="2400" dirty="0">
                <a:latin typeface="Times New Roman" panose="02020603050405020304" pitchFamily="18" charset="0"/>
                <a:cs typeface="Times New Roman" panose="02020603050405020304" pitchFamily="18" charset="0"/>
              </a:rPr>
              <a:t>, then delete </a:t>
            </a:r>
            <a:r>
              <a:rPr lang="en-US" sz="2400" b="1" dirty="0">
                <a:latin typeface="Times New Roman" panose="02020603050405020304" pitchFamily="18" charset="0"/>
                <a:cs typeface="Times New Roman" panose="02020603050405020304" pitchFamily="18" charset="0"/>
              </a:rPr>
              <a:t>stack[top]</a:t>
            </a:r>
            <a:r>
              <a:rPr lang="en-US" sz="2400" dirty="0">
                <a:latin typeface="Times New Roman" panose="02020603050405020304" pitchFamily="18" charset="0"/>
                <a:cs typeface="Times New Roman" panose="02020603050405020304" pitchFamily="18" charset="0"/>
              </a:rPr>
              <a:t> and decrement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value by one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a:t>
            </a:r>
          </a:p>
          <a:p>
            <a:pPr algn="just"/>
            <a:endParaRPr lang="en-US" sz="2800" dirty="0"/>
          </a:p>
        </p:txBody>
      </p:sp>
      <p:sp>
        <p:nvSpPr>
          <p:cNvPr id="3" name="TextBox 2">
            <a:extLst>
              <a:ext uri="{FF2B5EF4-FFF2-40B4-BE49-F238E27FC236}">
                <a16:creationId xmlns:a16="http://schemas.microsoft.com/office/drawing/2014/main" id="{3062E4E8-CAEC-4584-9B39-5899A5938A6A}"/>
              </a:ext>
            </a:extLst>
          </p:cNvPr>
          <p:cNvSpPr txBox="1"/>
          <p:nvPr/>
        </p:nvSpPr>
        <p:spPr>
          <a:xfrm>
            <a:off x="8397551" y="313530"/>
            <a:ext cx="3376600" cy="2031325"/>
          </a:xfrm>
          <a:prstGeom prst="rect">
            <a:avLst/>
          </a:prstGeom>
          <a:noFill/>
        </p:spPr>
        <p:txBody>
          <a:bodyPr wrap="square" rtlCol="0">
            <a:spAutoFit/>
          </a:bodyPr>
          <a:lstStyle/>
          <a:p>
            <a:r>
              <a:rPr lang="en-IN" dirty="0">
                <a:solidFill>
                  <a:srgbClr val="FFC000"/>
                </a:solidFill>
              </a:rPr>
              <a:t>step - 1 : IF top = -1</a:t>
            </a:r>
          </a:p>
          <a:p>
            <a:r>
              <a:rPr lang="en-IN" dirty="0">
                <a:solidFill>
                  <a:srgbClr val="FFC000"/>
                </a:solidFill>
              </a:rPr>
              <a:t>                Display “ UNDERFLOW”</a:t>
            </a:r>
          </a:p>
          <a:p>
            <a:r>
              <a:rPr lang="en-IN" dirty="0">
                <a:solidFill>
                  <a:srgbClr val="FFC000"/>
                </a:solidFill>
              </a:rPr>
              <a:t>                Go to step-5</a:t>
            </a:r>
          </a:p>
          <a:p>
            <a:r>
              <a:rPr lang="en-IN" dirty="0">
                <a:solidFill>
                  <a:srgbClr val="FFC000"/>
                </a:solidFill>
              </a:rPr>
              <a:t>step – 2: x = stack[top]</a:t>
            </a:r>
          </a:p>
          <a:p>
            <a:r>
              <a:rPr lang="en-IN" dirty="0">
                <a:solidFill>
                  <a:srgbClr val="FFC000"/>
                </a:solidFill>
              </a:rPr>
              <a:t>Step – 3: top-- </a:t>
            </a:r>
          </a:p>
          <a:p>
            <a:r>
              <a:rPr lang="en-IN" dirty="0">
                <a:solidFill>
                  <a:srgbClr val="FFC000"/>
                </a:solidFill>
              </a:rPr>
              <a:t>Step – 4: return x</a:t>
            </a:r>
          </a:p>
          <a:p>
            <a:r>
              <a:rPr lang="en-IN" dirty="0">
                <a:solidFill>
                  <a:srgbClr val="FFC000"/>
                </a:solidFill>
              </a:rPr>
              <a:t>Step  - 5: End</a:t>
            </a:r>
          </a:p>
        </p:txBody>
      </p:sp>
      <p:sp>
        <p:nvSpPr>
          <p:cNvPr id="7" name="Footer Placeholder 6">
            <a:extLst>
              <a:ext uri="{FF2B5EF4-FFF2-40B4-BE49-F238E27FC236}">
                <a16:creationId xmlns:a16="http://schemas.microsoft.com/office/drawing/2014/main" id="{C672F014-14F6-4E13-AE14-02CB590B1B5C}"/>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53FCC8FD-0D08-4677-BA8E-F7C666972C62}"/>
              </a:ext>
            </a:extLst>
          </p:cNvPr>
          <p:cNvSpPr>
            <a:spLocks noGrp="1"/>
          </p:cNvSpPr>
          <p:nvPr>
            <p:ph type="sldNum" sz="quarter" idx="12"/>
          </p:nvPr>
        </p:nvSpPr>
        <p:spPr/>
        <p:txBody>
          <a:bodyPr/>
          <a:lstStyle/>
          <a:p>
            <a:fld id="{67D43647-D22D-4492-8DE9-AF3D87B5E9CD}" type="slidenum">
              <a:rPr lang="en-US" smtClean="0"/>
              <a:t>16</a:t>
            </a:fld>
            <a:endParaRPr lang="en-US"/>
          </a:p>
        </p:txBody>
      </p:sp>
      <p:sp>
        <p:nvSpPr>
          <p:cNvPr id="9" name="TextBox 8">
            <a:extLst>
              <a:ext uri="{FF2B5EF4-FFF2-40B4-BE49-F238E27FC236}">
                <a16:creationId xmlns:a16="http://schemas.microsoft.com/office/drawing/2014/main" id="{5F2FB8DC-29DB-44F6-9C36-81CB67696453}"/>
              </a:ext>
            </a:extLst>
          </p:cNvPr>
          <p:cNvSpPr txBox="1"/>
          <p:nvPr/>
        </p:nvSpPr>
        <p:spPr>
          <a:xfrm>
            <a:off x="8662932" y="5747657"/>
            <a:ext cx="28458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Time Complexity = O(1)</a:t>
            </a:r>
          </a:p>
        </p:txBody>
      </p:sp>
    </p:spTree>
    <p:extLst>
      <p:ext uri="{BB962C8B-B14F-4D97-AF65-F5344CB8AC3E}">
        <p14:creationId xmlns:p14="http://schemas.microsoft.com/office/powerpoint/2010/main" val="411996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wipe(down)">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5" end="5"/>
                                            </p:txEl>
                                          </p:spTgt>
                                        </p:tgtEl>
                                        <p:attrNameLst>
                                          <p:attrName>style.visibility</p:attrName>
                                        </p:attrNameLst>
                                      </p:cBhvr>
                                      <p:to>
                                        <p:strVal val="visible"/>
                                      </p:to>
                                    </p:set>
                                    <p:animEffect transition="in" filter="wipe(down)">
                                      <p:cBhvr>
                                        <p:cTn id="12" dur="500"/>
                                        <p:tgtEl>
                                          <p:spTgt spid="1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animEffect transition="in" filter="wipe(down)">
                                      <p:cBhvr>
                                        <p:cTn id="17" dur="500"/>
                                        <p:tgtEl>
                                          <p:spTgt spid="1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2423995"/>
            <a:ext cx="3180915" cy="4172380"/>
          </a:xfrm>
        </p:spPr>
        <p:txBody>
          <a:bodyPr>
            <a:normAutofit/>
          </a:bodyPr>
          <a:lstStyle/>
          <a:p>
            <a:pPr marL="0" indent="0">
              <a:buNone/>
            </a:pPr>
            <a:r>
              <a:rPr lang="en-US" sz="2000" dirty="0">
                <a:solidFill>
                  <a:srgbClr val="FF0000"/>
                </a:solidFill>
                <a:latin typeface="Times New Roman" panose="02020603050405020304" pitchFamily="18" charset="0"/>
                <a:cs typeface="Times New Roman" panose="02020603050405020304" pitchFamily="18" charset="0"/>
              </a:rPr>
              <a:t>int pop(int *stack, int top)</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int val;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if(top = = -1)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printf(“\n underflow\n”);</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else</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  val=stack[top];</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top=top-1;</a:t>
            </a:r>
          </a:p>
          <a:p>
            <a:pPr marL="457200" lvl="1" indent="0">
              <a:buNone/>
            </a:pPr>
            <a:r>
              <a:rPr lang="en-US" sz="2000" dirty="0">
                <a:solidFill>
                  <a:srgbClr val="FF0000"/>
                </a:solidFill>
                <a:latin typeface="Times New Roman" panose="02020603050405020304" pitchFamily="18" charset="0"/>
                <a:cs typeface="Times New Roman" panose="02020603050405020304" pitchFamily="18" charset="0"/>
              </a:rPr>
              <a:t>return val;</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606012346"/>
              </p:ext>
            </p:extLst>
          </p:nvPr>
        </p:nvGraphicFramePr>
        <p:xfrm>
          <a:off x="3530869" y="131785"/>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7" name="Right Arrow 6"/>
          <p:cNvSpPr/>
          <p:nvPr/>
        </p:nvSpPr>
        <p:spPr>
          <a:xfrm>
            <a:off x="2641910" y="1176649"/>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8" name="Table 7"/>
          <p:cNvGraphicFramePr>
            <a:graphicFrameLocks noGrp="1"/>
          </p:cNvGraphicFramePr>
          <p:nvPr>
            <p:extLst>
              <p:ext uri="{D42A27DB-BD31-4B8C-83A1-F6EECF244321}">
                <p14:modId xmlns:p14="http://schemas.microsoft.com/office/powerpoint/2010/main" val="3415503474"/>
              </p:ext>
            </p:extLst>
          </p:nvPr>
        </p:nvGraphicFramePr>
        <p:xfrm>
          <a:off x="5520375" y="22844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9" name="Right Arrow 8"/>
          <p:cNvSpPr/>
          <p:nvPr/>
        </p:nvSpPr>
        <p:spPr>
          <a:xfrm>
            <a:off x="4816265" y="1706181"/>
            <a:ext cx="71224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0" name="Table 9"/>
          <p:cNvGraphicFramePr>
            <a:graphicFrameLocks noGrp="1"/>
          </p:cNvGraphicFramePr>
          <p:nvPr>
            <p:extLst>
              <p:ext uri="{D42A27DB-BD31-4B8C-83A1-F6EECF244321}">
                <p14:modId xmlns:p14="http://schemas.microsoft.com/office/powerpoint/2010/main" val="3205543441"/>
              </p:ext>
            </p:extLst>
          </p:nvPr>
        </p:nvGraphicFramePr>
        <p:xfrm>
          <a:off x="7453127" y="183098"/>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1" name="Right Arrow 10"/>
          <p:cNvSpPr/>
          <p:nvPr/>
        </p:nvSpPr>
        <p:spPr>
          <a:xfrm>
            <a:off x="6778487" y="1984969"/>
            <a:ext cx="647492"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2" name="Table 11"/>
          <p:cNvGraphicFramePr>
            <a:graphicFrameLocks noGrp="1"/>
          </p:cNvGraphicFramePr>
          <p:nvPr>
            <p:extLst>
              <p:ext uri="{D42A27DB-BD31-4B8C-83A1-F6EECF244321}">
                <p14:modId xmlns:p14="http://schemas.microsoft.com/office/powerpoint/2010/main" val="3486622621"/>
              </p:ext>
            </p:extLst>
          </p:nvPr>
        </p:nvGraphicFramePr>
        <p:xfrm>
          <a:off x="9579310" y="15927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3" name="Right Arrow 12"/>
          <p:cNvSpPr/>
          <p:nvPr/>
        </p:nvSpPr>
        <p:spPr>
          <a:xfrm>
            <a:off x="8699786" y="2351723"/>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18" name="TextBox 17"/>
          <p:cNvSpPr txBox="1"/>
          <p:nvPr/>
        </p:nvSpPr>
        <p:spPr>
          <a:xfrm>
            <a:off x="2687393" y="88080"/>
            <a:ext cx="1969395" cy="369332"/>
          </a:xfrm>
          <a:prstGeom prst="rect">
            <a:avLst/>
          </a:prstGeom>
          <a:noFill/>
        </p:spPr>
        <p:txBody>
          <a:bodyPr wrap="square" rtlCol="0">
            <a:spAutoFit/>
          </a:bodyPr>
          <a:lstStyle/>
          <a:p>
            <a:r>
              <a:rPr lang="en-US" sz="1600" dirty="0">
                <a:solidFill>
                  <a:srgbClr val="00B050"/>
                </a:solidFill>
                <a:latin typeface="Times New Roman" panose="02020603050405020304" pitchFamily="18" charset="0"/>
                <a:cs typeface="Times New Roman" panose="02020603050405020304" pitchFamily="18" charset="0"/>
              </a:rPr>
              <a:t>Deleted elements { </a:t>
            </a:r>
            <a:r>
              <a:rPr lang="en-US" dirty="0">
                <a:solidFill>
                  <a:srgbClr val="00B050"/>
                </a:solidFill>
              </a:rPr>
              <a:t>}</a:t>
            </a:r>
          </a:p>
        </p:txBody>
      </p:sp>
      <p:sp>
        <p:nvSpPr>
          <p:cNvPr id="19" name="TextBox 18"/>
          <p:cNvSpPr txBox="1"/>
          <p:nvPr/>
        </p:nvSpPr>
        <p:spPr>
          <a:xfrm>
            <a:off x="4574513" y="123111"/>
            <a:ext cx="2045688" cy="584775"/>
          </a:xfrm>
          <a:prstGeom prst="rect">
            <a:avLst/>
          </a:prstGeom>
          <a:noFill/>
        </p:spPr>
        <p:txBody>
          <a:bodyPr wrap="square" rtlCol="0">
            <a:spAutoFit/>
          </a:bodyPr>
          <a:lstStyle/>
          <a:p>
            <a:r>
              <a:rPr lang="en-US" sz="1600" dirty="0">
                <a:solidFill>
                  <a:srgbClr val="7030A0"/>
                </a:solidFill>
                <a:latin typeface="Times New Roman" panose="02020603050405020304" pitchFamily="18" charset="0"/>
                <a:cs typeface="Times New Roman" panose="02020603050405020304" pitchFamily="18" charset="0"/>
              </a:rPr>
              <a:t>pop(stack, top)</a:t>
            </a:r>
          </a:p>
          <a:p>
            <a:r>
              <a:rPr lang="en-US" sz="1600" dirty="0">
                <a:solidFill>
                  <a:srgbClr val="7030A0"/>
                </a:solidFill>
                <a:latin typeface="Times New Roman" panose="02020603050405020304" pitchFamily="18" charset="0"/>
                <a:cs typeface="Times New Roman" panose="02020603050405020304" pitchFamily="18" charset="0"/>
              </a:rPr>
              <a:t>Deleted elements {35}</a:t>
            </a:r>
          </a:p>
        </p:txBody>
      </p:sp>
      <p:sp>
        <p:nvSpPr>
          <p:cNvPr id="20" name="TextBox 19"/>
          <p:cNvSpPr txBox="1"/>
          <p:nvPr/>
        </p:nvSpPr>
        <p:spPr>
          <a:xfrm>
            <a:off x="6517144" y="98404"/>
            <a:ext cx="2382229"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pop(stack, top)</a:t>
            </a:r>
          </a:p>
          <a:p>
            <a:r>
              <a:rPr lang="en-US" sz="1600" dirty="0">
                <a:solidFill>
                  <a:srgbClr val="C00000"/>
                </a:solidFill>
                <a:latin typeface="Times New Roman" panose="02020603050405020304" pitchFamily="18" charset="0"/>
                <a:cs typeface="Times New Roman" panose="02020603050405020304" pitchFamily="18" charset="0"/>
              </a:rPr>
              <a:t>Deleted elements {35, 16}</a:t>
            </a:r>
          </a:p>
        </p:txBody>
      </p:sp>
      <p:sp>
        <p:nvSpPr>
          <p:cNvPr id="21" name="TextBox 20"/>
          <p:cNvSpPr txBox="1"/>
          <p:nvPr/>
        </p:nvSpPr>
        <p:spPr>
          <a:xfrm>
            <a:off x="9071080" y="104220"/>
            <a:ext cx="2846383" cy="584775"/>
          </a:xfrm>
          <a:prstGeom prst="rect">
            <a:avLst/>
          </a:prstGeom>
          <a:noFill/>
        </p:spPr>
        <p:txBody>
          <a:bodyPr wrap="square" rtlCol="0">
            <a:spAutoFit/>
          </a:bodyPr>
          <a:lstStyle/>
          <a:p>
            <a:r>
              <a:rPr lang="en-US" sz="1600" dirty="0">
                <a:solidFill>
                  <a:srgbClr val="92D050"/>
                </a:solidFill>
                <a:latin typeface="Times New Roman" panose="02020603050405020304" pitchFamily="18" charset="0"/>
                <a:cs typeface="Times New Roman" panose="02020603050405020304" pitchFamily="18" charset="0"/>
              </a:rPr>
              <a:t>pop(stack, top)</a:t>
            </a:r>
          </a:p>
          <a:p>
            <a:r>
              <a:rPr lang="en-US" sz="1600" dirty="0">
                <a:solidFill>
                  <a:srgbClr val="92D050"/>
                </a:solidFill>
                <a:latin typeface="Times New Roman" panose="02020603050405020304" pitchFamily="18" charset="0"/>
                <a:cs typeface="Times New Roman" panose="02020603050405020304" pitchFamily="18" charset="0"/>
              </a:rPr>
              <a:t>Deleted elements {35, 16, 12}</a:t>
            </a:r>
          </a:p>
        </p:txBody>
      </p:sp>
      <p:graphicFrame>
        <p:nvGraphicFramePr>
          <p:cNvPr id="24" name="Table 23"/>
          <p:cNvGraphicFramePr>
            <a:graphicFrameLocks noGrp="1"/>
          </p:cNvGraphicFramePr>
          <p:nvPr>
            <p:extLst>
              <p:ext uri="{D42A27DB-BD31-4B8C-83A1-F6EECF244321}">
                <p14:modId xmlns:p14="http://schemas.microsoft.com/office/powerpoint/2010/main" val="2175826574"/>
              </p:ext>
            </p:extLst>
          </p:nvPr>
        </p:nvGraphicFramePr>
        <p:xfrm>
          <a:off x="3456075" y="3186486"/>
          <a:ext cx="893334" cy="2926080"/>
        </p:xfrm>
        <a:graphic>
          <a:graphicData uri="http://schemas.openxmlformats.org/drawingml/2006/table">
            <a:tbl>
              <a:tblPr firstRow="1" bandRow="1">
                <a:tableStyleId>{5940675A-B579-460E-94D1-54222C63F5DA}</a:tableStyleId>
              </a:tblPr>
              <a:tblGrid>
                <a:gridCol w="893334">
                  <a:extLst>
                    <a:ext uri="{9D8B030D-6E8A-4147-A177-3AD203B41FA5}">
                      <a16:colId xmlns:a16="http://schemas.microsoft.com/office/drawing/2014/main" val="20000"/>
                    </a:ext>
                  </a:extLst>
                </a:gridCol>
              </a:tblGrid>
              <a:tr h="300473">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047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047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047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0473">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00473">
                <a:tc>
                  <a:txBody>
                    <a:bodyPr/>
                    <a:lstStyle/>
                    <a:p>
                      <a:endParaRPr lang="en-US" dirty="0"/>
                    </a:p>
                  </a:txBody>
                  <a:tcPr/>
                </a:tc>
                <a:extLst>
                  <a:ext uri="{0D108BD9-81ED-4DB2-BD59-A6C34878D82A}">
                    <a16:rowId xmlns:a16="http://schemas.microsoft.com/office/drawing/2014/main" val="10005"/>
                  </a:ext>
                </a:extLst>
              </a:tr>
              <a:tr h="300473">
                <a:tc>
                  <a:txBody>
                    <a:bodyPr/>
                    <a:lstStyle/>
                    <a:p>
                      <a:endParaRPr lang="en-US" dirty="0"/>
                    </a:p>
                  </a:txBody>
                  <a:tcPr/>
                </a:tc>
                <a:extLst>
                  <a:ext uri="{0D108BD9-81ED-4DB2-BD59-A6C34878D82A}">
                    <a16:rowId xmlns:a16="http://schemas.microsoft.com/office/drawing/2014/main" val="10006"/>
                  </a:ext>
                </a:extLst>
              </a:tr>
              <a:tr h="300473">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25" name="Right Arrow 24"/>
          <p:cNvSpPr/>
          <p:nvPr/>
        </p:nvSpPr>
        <p:spPr>
          <a:xfrm>
            <a:off x="2540487" y="5687563"/>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26" name="TextBox 25"/>
          <p:cNvSpPr txBox="1"/>
          <p:nvPr/>
        </p:nvSpPr>
        <p:spPr>
          <a:xfrm>
            <a:off x="2484424" y="3119776"/>
            <a:ext cx="3327559" cy="584775"/>
          </a:xfrm>
          <a:prstGeom prst="rect">
            <a:avLst/>
          </a:prstGeom>
          <a:noFill/>
        </p:spPr>
        <p:txBody>
          <a:bodyPr wrap="squar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pop(stack, top)</a:t>
            </a:r>
          </a:p>
          <a:p>
            <a:r>
              <a:rPr lang="en-US" sz="1600" dirty="0">
                <a:solidFill>
                  <a:srgbClr val="002060"/>
                </a:solidFill>
                <a:latin typeface="Times New Roman" panose="02020603050405020304" pitchFamily="18" charset="0"/>
                <a:cs typeface="Times New Roman" panose="02020603050405020304" pitchFamily="18" charset="0"/>
              </a:rPr>
              <a:t>Deleted elements {35, 16, 12, 45}</a:t>
            </a:r>
          </a:p>
        </p:txBody>
      </p:sp>
      <p:graphicFrame>
        <p:nvGraphicFramePr>
          <p:cNvPr id="27" name="Table 26"/>
          <p:cNvGraphicFramePr>
            <a:graphicFrameLocks noGrp="1"/>
          </p:cNvGraphicFramePr>
          <p:nvPr>
            <p:extLst>
              <p:ext uri="{D42A27DB-BD31-4B8C-83A1-F6EECF244321}">
                <p14:modId xmlns:p14="http://schemas.microsoft.com/office/powerpoint/2010/main" val="4215199519"/>
              </p:ext>
            </p:extLst>
          </p:nvPr>
        </p:nvGraphicFramePr>
        <p:xfrm>
          <a:off x="5653987" y="3139143"/>
          <a:ext cx="878625" cy="292608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26643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64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64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64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6439">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266439">
                <a:tc>
                  <a:txBody>
                    <a:bodyPr/>
                    <a:lstStyle/>
                    <a:p>
                      <a:endParaRPr lang="en-US" dirty="0"/>
                    </a:p>
                  </a:txBody>
                  <a:tcPr/>
                </a:tc>
                <a:extLst>
                  <a:ext uri="{0D108BD9-81ED-4DB2-BD59-A6C34878D82A}">
                    <a16:rowId xmlns:a16="http://schemas.microsoft.com/office/drawing/2014/main" val="10005"/>
                  </a:ext>
                </a:extLst>
              </a:tr>
              <a:tr h="266439">
                <a:tc>
                  <a:txBody>
                    <a:bodyPr/>
                    <a:lstStyle/>
                    <a:p>
                      <a:endParaRPr lang="en-US" dirty="0"/>
                    </a:p>
                  </a:txBody>
                  <a:tcPr/>
                </a:tc>
                <a:extLst>
                  <a:ext uri="{0D108BD9-81ED-4DB2-BD59-A6C34878D82A}">
                    <a16:rowId xmlns:a16="http://schemas.microsoft.com/office/drawing/2014/main" val="10006"/>
                  </a:ext>
                </a:extLst>
              </a:tr>
              <a:tr h="266439">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8" name="Right Arrow 27"/>
          <p:cNvSpPr/>
          <p:nvPr/>
        </p:nvSpPr>
        <p:spPr>
          <a:xfrm>
            <a:off x="4758827" y="5973444"/>
            <a:ext cx="783465"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29" name="TextBox 28"/>
          <p:cNvSpPr txBox="1"/>
          <p:nvPr/>
        </p:nvSpPr>
        <p:spPr>
          <a:xfrm>
            <a:off x="5468120" y="3171262"/>
            <a:ext cx="3668153" cy="584775"/>
          </a:xfrm>
          <a:prstGeom prst="rect">
            <a:avLst/>
          </a:prstGeom>
          <a:noFill/>
        </p:spPr>
        <p:txBody>
          <a:bodyPr wrap="square" rtlCol="0">
            <a:spAutoFit/>
          </a:bodyPr>
          <a:lstStyle/>
          <a:p>
            <a:r>
              <a:rPr lang="en-US" sz="1600" dirty="0">
                <a:solidFill>
                  <a:srgbClr val="00B050"/>
                </a:solidFill>
                <a:latin typeface="Times New Roman" panose="02020603050405020304" pitchFamily="18" charset="0"/>
                <a:cs typeface="Times New Roman" panose="02020603050405020304" pitchFamily="18" charset="0"/>
              </a:rPr>
              <a:t>pop(stack, top)</a:t>
            </a:r>
          </a:p>
          <a:p>
            <a:r>
              <a:rPr lang="en-US" sz="1600" dirty="0">
                <a:solidFill>
                  <a:srgbClr val="00B050"/>
                </a:solidFill>
                <a:latin typeface="Times New Roman" panose="02020603050405020304" pitchFamily="18" charset="0"/>
                <a:cs typeface="Times New Roman" panose="02020603050405020304" pitchFamily="18" charset="0"/>
              </a:rPr>
              <a:t>Deleted elements {35, 16, 12, 45, 10}</a:t>
            </a:r>
          </a:p>
        </p:txBody>
      </p:sp>
      <p:grpSp>
        <p:nvGrpSpPr>
          <p:cNvPr id="2" name="Group 1">
            <a:extLst>
              <a:ext uri="{FF2B5EF4-FFF2-40B4-BE49-F238E27FC236}">
                <a16:creationId xmlns:a16="http://schemas.microsoft.com/office/drawing/2014/main" id="{9DB65606-80DF-4AA3-8B8E-D4BA606EBEB0}"/>
              </a:ext>
            </a:extLst>
          </p:cNvPr>
          <p:cNvGrpSpPr/>
          <p:nvPr/>
        </p:nvGrpSpPr>
        <p:grpSpPr>
          <a:xfrm>
            <a:off x="4319793" y="1234869"/>
            <a:ext cx="609592" cy="1882064"/>
            <a:chOff x="4348123" y="1869325"/>
            <a:chExt cx="609592" cy="1882064"/>
          </a:xfrm>
        </p:grpSpPr>
        <p:sp>
          <p:nvSpPr>
            <p:cNvPr id="30" name="TextBox 29"/>
            <p:cNvSpPr txBox="1"/>
            <p:nvPr/>
          </p:nvSpPr>
          <p:spPr>
            <a:xfrm>
              <a:off x="4367568" y="3382057"/>
              <a:ext cx="583096" cy="369332"/>
            </a:xfrm>
            <a:prstGeom prst="rect">
              <a:avLst/>
            </a:prstGeom>
            <a:noFill/>
          </p:spPr>
          <p:txBody>
            <a:bodyPr wrap="square" rtlCol="0">
              <a:spAutoFit/>
            </a:bodyPr>
            <a:lstStyle/>
            <a:p>
              <a:r>
                <a:rPr lang="en-US" dirty="0"/>
                <a:t>[0]</a:t>
              </a:r>
            </a:p>
          </p:txBody>
        </p:sp>
        <p:sp>
          <p:nvSpPr>
            <p:cNvPr id="31" name="TextBox 30"/>
            <p:cNvSpPr txBox="1"/>
            <p:nvPr/>
          </p:nvSpPr>
          <p:spPr>
            <a:xfrm>
              <a:off x="4374619" y="2967361"/>
              <a:ext cx="583096" cy="369332"/>
            </a:xfrm>
            <a:prstGeom prst="rect">
              <a:avLst/>
            </a:prstGeom>
            <a:noFill/>
          </p:spPr>
          <p:txBody>
            <a:bodyPr wrap="square" rtlCol="0">
              <a:spAutoFit/>
            </a:bodyPr>
            <a:lstStyle/>
            <a:p>
              <a:r>
                <a:rPr lang="en-US" dirty="0"/>
                <a:t>[1]</a:t>
              </a:r>
            </a:p>
          </p:txBody>
        </p:sp>
        <p:sp>
          <p:nvSpPr>
            <p:cNvPr id="32" name="TextBox 31"/>
            <p:cNvSpPr txBox="1"/>
            <p:nvPr/>
          </p:nvSpPr>
          <p:spPr>
            <a:xfrm>
              <a:off x="4371489" y="1869325"/>
              <a:ext cx="583096" cy="369332"/>
            </a:xfrm>
            <a:prstGeom prst="rect">
              <a:avLst/>
            </a:prstGeom>
            <a:noFill/>
          </p:spPr>
          <p:txBody>
            <a:bodyPr wrap="square" rtlCol="0">
              <a:spAutoFit/>
            </a:bodyPr>
            <a:lstStyle/>
            <a:p>
              <a:r>
                <a:rPr lang="en-US" dirty="0"/>
                <a:t>[4]</a:t>
              </a:r>
            </a:p>
          </p:txBody>
        </p:sp>
        <p:sp>
          <p:nvSpPr>
            <p:cNvPr id="33" name="TextBox 32"/>
            <p:cNvSpPr txBox="1"/>
            <p:nvPr/>
          </p:nvSpPr>
          <p:spPr>
            <a:xfrm>
              <a:off x="4348123" y="2586734"/>
              <a:ext cx="583096" cy="369332"/>
            </a:xfrm>
            <a:prstGeom prst="rect">
              <a:avLst/>
            </a:prstGeom>
            <a:noFill/>
          </p:spPr>
          <p:txBody>
            <a:bodyPr wrap="square" rtlCol="0">
              <a:spAutoFit/>
            </a:bodyPr>
            <a:lstStyle/>
            <a:p>
              <a:r>
                <a:rPr lang="en-US" dirty="0"/>
                <a:t>[2]</a:t>
              </a:r>
            </a:p>
          </p:txBody>
        </p:sp>
        <p:sp>
          <p:nvSpPr>
            <p:cNvPr id="34" name="TextBox 33"/>
            <p:cNvSpPr txBox="1"/>
            <p:nvPr/>
          </p:nvSpPr>
          <p:spPr>
            <a:xfrm>
              <a:off x="4374619" y="2203750"/>
              <a:ext cx="583096" cy="369332"/>
            </a:xfrm>
            <a:prstGeom prst="rect">
              <a:avLst/>
            </a:prstGeom>
            <a:noFill/>
          </p:spPr>
          <p:txBody>
            <a:bodyPr wrap="square" rtlCol="0">
              <a:spAutoFit/>
            </a:bodyPr>
            <a:lstStyle/>
            <a:p>
              <a:r>
                <a:rPr lang="en-US" dirty="0"/>
                <a:t>[3]</a:t>
              </a:r>
            </a:p>
          </p:txBody>
        </p:sp>
      </p:grpSp>
      <p:sp>
        <p:nvSpPr>
          <p:cNvPr id="48" name="TextBox 47"/>
          <p:cNvSpPr txBox="1"/>
          <p:nvPr/>
        </p:nvSpPr>
        <p:spPr>
          <a:xfrm>
            <a:off x="4319793" y="5743234"/>
            <a:ext cx="583096"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2C5878FF-8CEE-47EE-91B0-E210A257DC55}"/>
              </a:ext>
            </a:extLst>
          </p:cNvPr>
          <p:cNvSpPr txBox="1"/>
          <p:nvPr/>
        </p:nvSpPr>
        <p:spPr>
          <a:xfrm>
            <a:off x="75554" y="160987"/>
            <a:ext cx="3213007" cy="2031325"/>
          </a:xfrm>
          <a:prstGeom prst="rect">
            <a:avLst/>
          </a:prstGeom>
          <a:noFill/>
        </p:spPr>
        <p:txBody>
          <a:bodyPr wrap="square" rtlCol="0">
            <a:spAutoFit/>
          </a:bodyPr>
          <a:lstStyle/>
          <a:p>
            <a:r>
              <a:rPr lang="en-IN" dirty="0">
                <a:solidFill>
                  <a:srgbClr val="FFC000"/>
                </a:solidFill>
              </a:rPr>
              <a:t>step - 1 : IF top = -1</a:t>
            </a:r>
          </a:p>
          <a:p>
            <a:r>
              <a:rPr lang="en-IN" dirty="0">
                <a:solidFill>
                  <a:srgbClr val="FFC000"/>
                </a:solidFill>
              </a:rPr>
              <a:t>                Display “ UNDERFLOW”</a:t>
            </a:r>
          </a:p>
          <a:p>
            <a:r>
              <a:rPr lang="en-IN" dirty="0">
                <a:solidFill>
                  <a:srgbClr val="FFC000"/>
                </a:solidFill>
              </a:rPr>
              <a:t>                Go to step-6</a:t>
            </a:r>
          </a:p>
          <a:p>
            <a:r>
              <a:rPr lang="en-IN" dirty="0">
                <a:solidFill>
                  <a:srgbClr val="FFC000"/>
                </a:solidFill>
              </a:rPr>
              <a:t>step – 2: x = stack[top]</a:t>
            </a:r>
          </a:p>
          <a:p>
            <a:r>
              <a:rPr lang="en-IN" dirty="0">
                <a:solidFill>
                  <a:srgbClr val="FFC000"/>
                </a:solidFill>
              </a:rPr>
              <a:t>Step – 4: top-- </a:t>
            </a:r>
          </a:p>
          <a:p>
            <a:r>
              <a:rPr lang="en-IN" dirty="0">
                <a:solidFill>
                  <a:srgbClr val="FFC000"/>
                </a:solidFill>
              </a:rPr>
              <a:t>Step – 5: return x</a:t>
            </a:r>
          </a:p>
          <a:p>
            <a:r>
              <a:rPr lang="en-IN" dirty="0">
                <a:solidFill>
                  <a:srgbClr val="FFC000"/>
                </a:solidFill>
              </a:rPr>
              <a:t>Step  - 6: End</a:t>
            </a:r>
          </a:p>
        </p:txBody>
      </p:sp>
      <p:grpSp>
        <p:nvGrpSpPr>
          <p:cNvPr id="44" name="Group 43">
            <a:extLst>
              <a:ext uri="{FF2B5EF4-FFF2-40B4-BE49-F238E27FC236}">
                <a16:creationId xmlns:a16="http://schemas.microsoft.com/office/drawing/2014/main" id="{DD272BB3-B4BA-44F3-BE94-381672E96D1F}"/>
              </a:ext>
            </a:extLst>
          </p:cNvPr>
          <p:cNvGrpSpPr/>
          <p:nvPr/>
        </p:nvGrpSpPr>
        <p:grpSpPr>
          <a:xfrm>
            <a:off x="6342115" y="1607724"/>
            <a:ext cx="609592" cy="1547639"/>
            <a:chOff x="4348123" y="2203750"/>
            <a:chExt cx="609592" cy="1547639"/>
          </a:xfrm>
        </p:grpSpPr>
        <p:sp>
          <p:nvSpPr>
            <p:cNvPr id="45" name="TextBox 44">
              <a:extLst>
                <a:ext uri="{FF2B5EF4-FFF2-40B4-BE49-F238E27FC236}">
                  <a16:creationId xmlns:a16="http://schemas.microsoft.com/office/drawing/2014/main" id="{8B1748A3-2C0A-4ABD-AE05-8D0A2D11BFBB}"/>
                </a:ext>
              </a:extLst>
            </p:cNvPr>
            <p:cNvSpPr txBox="1"/>
            <p:nvPr/>
          </p:nvSpPr>
          <p:spPr>
            <a:xfrm>
              <a:off x="4367568" y="3382057"/>
              <a:ext cx="583096" cy="369332"/>
            </a:xfrm>
            <a:prstGeom prst="rect">
              <a:avLst/>
            </a:prstGeom>
            <a:noFill/>
          </p:spPr>
          <p:txBody>
            <a:bodyPr wrap="square" rtlCol="0">
              <a:spAutoFit/>
            </a:bodyPr>
            <a:lstStyle/>
            <a:p>
              <a:r>
                <a:rPr lang="en-US" dirty="0"/>
                <a:t>[0]</a:t>
              </a:r>
            </a:p>
          </p:txBody>
        </p:sp>
        <p:sp>
          <p:nvSpPr>
            <p:cNvPr id="46" name="TextBox 45">
              <a:extLst>
                <a:ext uri="{FF2B5EF4-FFF2-40B4-BE49-F238E27FC236}">
                  <a16:creationId xmlns:a16="http://schemas.microsoft.com/office/drawing/2014/main" id="{032B0152-DE31-49BF-9FA4-B0B0D4EC9157}"/>
                </a:ext>
              </a:extLst>
            </p:cNvPr>
            <p:cNvSpPr txBox="1"/>
            <p:nvPr/>
          </p:nvSpPr>
          <p:spPr>
            <a:xfrm>
              <a:off x="4374619" y="2967361"/>
              <a:ext cx="583096" cy="369332"/>
            </a:xfrm>
            <a:prstGeom prst="rect">
              <a:avLst/>
            </a:prstGeom>
            <a:noFill/>
          </p:spPr>
          <p:txBody>
            <a:bodyPr wrap="square" rtlCol="0">
              <a:spAutoFit/>
            </a:bodyPr>
            <a:lstStyle/>
            <a:p>
              <a:r>
                <a:rPr lang="en-US" dirty="0"/>
                <a:t>[1]</a:t>
              </a:r>
            </a:p>
          </p:txBody>
        </p:sp>
        <p:sp>
          <p:nvSpPr>
            <p:cNvPr id="49" name="TextBox 48">
              <a:extLst>
                <a:ext uri="{FF2B5EF4-FFF2-40B4-BE49-F238E27FC236}">
                  <a16:creationId xmlns:a16="http://schemas.microsoft.com/office/drawing/2014/main" id="{C1B883E2-4680-4FD7-9DD3-6E4999753225}"/>
                </a:ext>
              </a:extLst>
            </p:cNvPr>
            <p:cNvSpPr txBox="1"/>
            <p:nvPr/>
          </p:nvSpPr>
          <p:spPr>
            <a:xfrm>
              <a:off x="4348123" y="2586734"/>
              <a:ext cx="583096" cy="369332"/>
            </a:xfrm>
            <a:prstGeom prst="rect">
              <a:avLst/>
            </a:prstGeom>
            <a:noFill/>
          </p:spPr>
          <p:txBody>
            <a:bodyPr wrap="square" rtlCol="0">
              <a:spAutoFit/>
            </a:bodyPr>
            <a:lstStyle/>
            <a:p>
              <a:r>
                <a:rPr lang="en-US" dirty="0"/>
                <a:t>[2]</a:t>
              </a:r>
            </a:p>
          </p:txBody>
        </p:sp>
        <p:sp>
          <p:nvSpPr>
            <p:cNvPr id="50" name="TextBox 49">
              <a:extLst>
                <a:ext uri="{FF2B5EF4-FFF2-40B4-BE49-F238E27FC236}">
                  <a16:creationId xmlns:a16="http://schemas.microsoft.com/office/drawing/2014/main" id="{08A9D12B-5022-44F6-BEEA-F917865818FC}"/>
                </a:ext>
              </a:extLst>
            </p:cNvPr>
            <p:cNvSpPr txBox="1"/>
            <p:nvPr/>
          </p:nvSpPr>
          <p:spPr>
            <a:xfrm>
              <a:off x="4374619" y="2203750"/>
              <a:ext cx="583096" cy="369332"/>
            </a:xfrm>
            <a:prstGeom prst="rect">
              <a:avLst/>
            </a:prstGeom>
            <a:noFill/>
          </p:spPr>
          <p:txBody>
            <a:bodyPr wrap="square" rtlCol="0">
              <a:spAutoFit/>
            </a:bodyPr>
            <a:lstStyle/>
            <a:p>
              <a:r>
                <a:rPr lang="en-US" dirty="0"/>
                <a:t>[3]</a:t>
              </a:r>
            </a:p>
          </p:txBody>
        </p:sp>
      </p:grpSp>
      <p:grpSp>
        <p:nvGrpSpPr>
          <p:cNvPr id="52" name="Group 51">
            <a:extLst>
              <a:ext uri="{FF2B5EF4-FFF2-40B4-BE49-F238E27FC236}">
                <a16:creationId xmlns:a16="http://schemas.microsoft.com/office/drawing/2014/main" id="{4778AB08-EA19-4D3F-8A69-EA57CE25F0E1}"/>
              </a:ext>
            </a:extLst>
          </p:cNvPr>
          <p:cNvGrpSpPr/>
          <p:nvPr/>
        </p:nvGrpSpPr>
        <p:grpSpPr>
          <a:xfrm>
            <a:off x="8285709" y="2011869"/>
            <a:ext cx="609592" cy="1164655"/>
            <a:chOff x="4348123" y="2586734"/>
            <a:chExt cx="609592" cy="1164655"/>
          </a:xfrm>
        </p:grpSpPr>
        <p:sp>
          <p:nvSpPr>
            <p:cNvPr id="53" name="TextBox 52">
              <a:extLst>
                <a:ext uri="{FF2B5EF4-FFF2-40B4-BE49-F238E27FC236}">
                  <a16:creationId xmlns:a16="http://schemas.microsoft.com/office/drawing/2014/main" id="{62815879-59AD-4B27-B6A1-C9A60308186C}"/>
                </a:ext>
              </a:extLst>
            </p:cNvPr>
            <p:cNvSpPr txBox="1"/>
            <p:nvPr/>
          </p:nvSpPr>
          <p:spPr>
            <a:xfrm>
              <a:off x="4367568" y="3382057"/>
              <a:ext cx="583096" cy="369332"/>
            </a:xfrm>
            <a:prstGeom prst="rect">
              <a:avLst/>
            </a:prstGeom>
            <a:noFill/>
          </p:spPr>
          <p:txBody>
            <a:bodyPr wrap="square" rtlCol="0">
              <a:spAutoFit/>
            </a:bodyPr>
            <a:lstStyle/>
            <a:p>
              <a:r>
                <a:rPr lang="en-US" dirty="0"/>
                <a:t>[0]</a:t>
              </a:r>
            </a:p>
          </p:txBody>
        </p:sp>
        <p:sp>
          <p:nvSpPr>
            <p:cNvPr id="54" name="TextBox 53">
              <a:extLst>
                <a:ext uri="{FF2B5EF4-FFF2-40B4-BE49-F238E27FC236}">
                  <a16:creationId xmlns:a16="http://schemas.microsoft.com/office/drawing/2014/main" id="{72EC874D-E4F7-4DD3-BD41-87F2EFA6BE24}"/>
                </a:ext>
              </a:extLst>
            </p:cNvPr>
            <p:cNvSpPr txBox="1"/>
            <p:nvPr/>
          </p:nvSpPr>
          <p:spPr>
            <a:xfrm>
              <a:off x="4374619" y="2967361"/>
              <a:ext cx="583096" cy="369332"/>
            </a:xfrm>
            <a:prstGeom prst="rect">
              <a:avLst/>
            </a:prstGeom>
            <a:noFill/>
          </p:spPr>
          <p:txBody>
            <a:bodyPr wrap="square" rtlCol="0">
              <a:spAutoFit/>
            </a:bodyPr>
            <a:lstStyle/>
            <a:p>
              <a:r>
                <a:rPr lang="en-US" dirty="0"/>
                <a:t>[1]</a:t>
              </a:r>
            </a:p>
          </p:txBody>
        </p:sp>
        <p:sp>
          <p:nvSpPr>
            <p:cNvPr id="56" name="TextBox 55">
              <a:extLst>
                <a:ext uri="{FF2B5EF4-FFF2-40B4-BE49-F238E27FC236}">
                  <a16:creationId xmlns:a16="http://schemas.microsoft.com/office/drawing/2014/main" id="{45DD4D18-57BF-40D6-9135-A4ECBE96D1AF}"/>
                </a:ext>
              </a:extLst>
            </p:cNvPr>
            <p:cNvSpPr txBox="1"/>
            <p:nvPr/>
          </p:nvSpPr>
          <p:spPr>
            <a:xfrm>
              <a:off x="4348123" y="2586734"/>
              <a:ext cx="583096" cy="369332"/>
            </a:xfrm>
            <a:prstGeom prst="rect">
              <a:avLst/>
            </a:prstGeom>
            <a:noFill/>
          </p:spPr>
          <p:txBody>
            <a:bodyPr wrap="square" rtlCol="0">
              <a:spAutoFit/>
            </a:bodyPr>
            <a:lstStyle/>
            <a:p>
              <a:r>
                <a:rPr lang="en-US" dirty="0"/>
                <a:t>[2]</a:t>
              </a:r>
            </a:p>
          </p:txBody>
        </p:sp>
      </p:grpSp>
      <p:grpSp>
        <p:nvGrpSpPr>
          <p:cNvPr id="59" name="Group 58">
            <a:extLst>
              <a:ext uri="{FF2B5EF4-FFF2-40B4-BE49-F238E27FC236}">
                <a16:creationId xmlns:a16="http://schemas.microsoft.com/office/drawing/2014/main" id="{A2436430-D60A-469B-8EE8-7F50C161D73B}"/>
              </a:ext>
            </a:extLst>
          </p:cNvPr>
          <p:cNvGrpSpPr/>
          <p:nvPr/>
        </p:nvGrpSpPr>
        <p:grpSpPr>
          <a:xfrm>
            <a:off x="10487221" y="2388336"/>
            <a:ext cx="590147" cy="784028"/>
            <a:chOff x="4367568" y="2967361"/>
            <a:chExt cx="590147" cy="784028"/>
          </a:xfrm>
        </p:grpSpPr>
        <p:sp>
          <p:nvSpPr>
            <p:cNvPr id="61" name="TextBox 60">
              <a:extLst>
                <a:ext uri="{FF2B5EF4-FFF2-40B4-BE49-F238E27FC236}">
                  <a16:creationId xmlns:a16="http://schemas.microsoft.com/office/drawing/2014/main" id="{63B1EC97-0525-4551-9990-579DD383764C}"/>
                </a:ext>
              </a:extLst>
            </p:cNvPr>
            <p:cNvSpPr txBox="1"/>
            <p:nvPr/>
          </p:nvSpPr>
          <p:spPr>
            <a:xfrm>
              <a:off x="4367568" y="3382057"/>
              <a:ext cx="583096" cy="369332"/>
            </a:xfrm>
            <a:prstGeom prst="rect">
              <a:avLst/>
            </a:prstGeom>
            <a:noFill/>
          </p:spPr>
          <p:txBody>
            <a:bodyPr wrap="square" rtlCol="0">
              <a:spAutoFit/>
            </a:bodyPr>
            <a:lstStyle/>
            <a:p>
              <a:r>
                <a:rPr lang="en-US" dirty="0"/>
                <a:t>[0]</a:t>
              </a:r>
            </a:p>
          </p:txBody>
        </p:sp>
        <p:sp>
          <p:nvSpPr>
            <p:cNvPr id="62" name="TextBox 61">
              <a:extLst>
                <a:ext uri="{FF2B5EF4-FFF2-40B4-BE49-F238E27FC236}">
                  <a16:creationId xmlns:a16="http://schemas.microsoft.com/office/drawing/2014/main" id="{CAD9F498-0194-4F33-BE96-329CDB5FE8DE}"/>
                </a:ext>
              </a:extLst>
            </p:cNvPr>
            <p:cNvSpPr txBox="1"/>
            <p:nvPr/>
          </p:nvSpPr>
          <p:spPr>
            <a:xfrm>
              <a:off x="4374619" y="2967361"/>
              <a:ext cx="583096" cy="369332"/>
            </a:xfrm>
            <a:prstGeom prst="rect">
              <a:avLst/>
            </a:prstGeom>
            <a:noFill/>
          </p:spPr>
          <p:txBody>
            <a:bodyPr wrap="square" rtlCol="0">
              <a:spAutoFit/>
            </a:bodyPr>
            <a:lstStyle/>
            <a:p>
              <a:r>
                <a:rPr lang="en-US" dirty="0"/>
                <a:t>[1]</a:t>
              </a:r>
            </a:p>
          </p:txBody>
        </p:sp>
      </p:grpSp>
      <p:sp>
        <p:nvSpPr>
          <p:cNvPr id="67" name="TextBox 66">
            <a:extLst>
              <a:ext uri="{FF2B5EF4-FFF2-40B4-BE49-F238E27FC236}">
                <a16:creationId xmlns:a16="http://schemas.microsoft.com/office/drawing/2014/main" id="{AD8EF547-F9A6-48EA-91A6-A2BDBADC5423}"/>
              </a:ext>
            </a:extLst>
          </p:cNvPr>
          <p:cNvSpPr txBox="1"/>
          <p:nvPr/>
        </p:nvSpPr>
        <p:spPr>
          <a:xfrm>
            <a:off x="8285709" y="3990668"/>
            <a:ext cx="2420836"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pop(stack, top)</a:t>
            </a:r>
          </a:p>
        </p:txBody>
      </p:sp>
      <p:sp>
        <p:nvSpPr>
          <p:cNvPr id="68" name="Arrow: Down 67">
            <a:extLst>
              <a:ext uri="{FF2B5EF4-FFF2-40B4-BE49-F238E27FC236}">
                <a16:creationId xmlns:a16="http://schemas.microsoft.com/office/drawing/2014/main" id="{391C2EDB-37D8-4A54-8FD4-E22040B309A3}"/>
              </a:ext>
            </a:extLst>
          </p:cNvPr>
          <p:cNvSpPr/>
          <p:nvPr/>
        </p:nvSpPr>
        <p:spPr>
          <a:xfrm>
            <a:off x="9337231" y="4452333"/>
            <a:ext cx="366606" cy="978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0A370434-524E-46A8-BCCF-D1394FE4C7B0}"/>
              </a:ext>
            </a:extLst>
          </p:cNvPr>
          <p:cNvSpPr txBox="1"/>
          <p:nvPr/>
        </p:nvSpPr>
        <p:spPr>
          <a:xfrm>
            <a:off x="8440098" y="5586911"/>
            <a:ext cx="242083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Underflow</a:t>
            </a:r>
          </a:p>
        </p:txBody>
      </p:sp>
      <p:sp>
        <p:nvSpPr>
          <p:cNvPr id="4" name="Footer Placeholder 3">
            <a:extLst>
              <a:ext uri="{FF2B5EF4-FFF2-40B4-BE49-F238E27FC236}">
                <a16:creationId xmlns:a16="http://schemas.microsoft.com/office/drawing/2014/main" id="{1A19900E-DEE2-4E9A-AAD4-8BE0D753894F}"/>
              </a:ext>
            </a:extLst>
          </p:cNvPr>
          <p:cNvSpPr>
            <a:spLocks noGrp="1"/>
          </p:cNvSpPr>
          <p:nvPr>
            <p:ph type="ftr" sz="quarter" idx="11"/>
          </p:nvPr>
        </p:nvSpPr>
        <p:spPr>
          <a:xfrm>
            <a:off x="4038600" y="6309777"/>
            <a:ext cx="4114800" cy="365125"/>
          </a:xfrm>
        </p:spPr>
        <p:txBody>
          <a:bodyPr/>
          <a:lstStyle/>
          <a:p>
            <a:r>
              <a:rPr lang="en-US"/>
              <a:t>Dr Somaraju Suvvari                                                                                                        NITP -- CS3401</a:t>
            </a:r>
          </a:p>
        </p:txBody>
      </p:sp>
      <p:sp>
        <p:nvSpPr>
          <p:cNvPr id="14" name="Slide Number Placeholder 13">
            <a:extLst>
              <a:ext uri="{FF2B5EF4-FFF2-40B4-BE49-F238E27FC236}">
                <a16:creationId xmlns:a16="http://schemas.microsoft.com/office/drawing/2014/main" id="{CEFBB309-57C1-45F3-8E32-5FDC25C8D341}"/>
              </a:ext>
            </a:extLst>
          </p:cNvPr>
          <p:cNvSpPr>
            <a:spLocks noGrp="1"/>
          </p:cNvSpPr>
          <p:nvPr>
            <p:ph type="sldNum" sz="quarter" idx="12"/>
          </p:nvPr>
        </p:nvSpPr>
        <p:spPr/>
        <p:txBody>
          <a:bodyPr/>
          <a:lstStyle/>
          <a:p>
            <a:fld id="{67D43647-D22D-4492-8DE9-AF3D87B5E9CD}" type="slidenum">
              <a:rPr lang="en-US" smtClean="0"/>
              <a:t>17</a:t>
            </a:fld>
            <a:endParaRPr lang="en-US"/>
          </a:p>
        </p:txBody>
      </p:sp>
    </p:spTree>
    <p:extLst>
      <p:ext uri="{BB962C8B-B14F-4D97-AF65-F5344CB8AC3E}">
        <p14:creationId xmlns:p14="http://schemas.microsoft.com/office/powerpoint/2010/main" val="246942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wipe(down)">
                                      <p:cBhvr>
                                        <p:cTn id="21" dur="500"/>
                                        <p:tgtEl>
                                          <p:spTgt spid="1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xEl>
                                              <p:pRg st="1" end="1"/>
                                            </p:txEl>
                                          </p:spTgt>
                                        </p:tgtEl>
                                        <p:attrNameLst>
                                          <p:attrName>style.visibility</p:attrName>
                                        </p:attrNameLst>
                                      </p:cBhvr>
                                      <p:to>
                                        <p:strVal val="visible"/>
                                      </p:to>
                                    </p:set>
                                    <p:animEffect transition="in" filter="wipe(down)">
                                      <p:cBhvr>
                                        <p:cTn id="26" dur="500"/>
                                        <p:tgtEl>
                                          <p:spTgt spid="1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down)">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down)">
                                      <p:cBhvr>
                                        <p:cTn id="42" dur="5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xEl>
                                              <p:pRg st="1" end="1"/>
                                            </p:txEl>
                                          </p:spTgt>
                                        </p:tgtEl>
                                        <p:attrNameLst>
                                          <p:attrName>style.visibility</p:attrName>
                                        </p:attrNameLst>
                                      </p:cBhvr>
                                      <p:to>
                                        <p:strVal val="visible"/>
                                      </p:to>
                                    </p:set>
                                    <p:animEffect transition="in" filter="wipe(down)">
                                      <p:cBhvr>
                                        <p:cTn id="47" dur="500"/>
                                        <p:tgtEl>
                                          <p:spTgt spid="2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par>
                                <p:cTn id="53" presetID="22" presetClass="entr" presetSubtype="4"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1">
                                            <p:txEl>
                                              <p:pRg st="0" end="0"/>
                                            </p:txEl>
                                          </p:spTgt>
                                        </p:tgtEl>
                                        <p:attrNameLst>
                                          <p:attrName>style.visibility</p:attrName>
                                        </p:attrNameLst>
                                      </p:cBhvr>
                                      <p:to>
                                        <p:strVal val="visible"/>
                                      </p:to>
                                    </p:set>
                                    <p:animEffect transition="in" filter="wipe(down)">
                                      <p:cBhvr>
                                        <p:cTn id="63" dur="500"/>
                                        <p:tgtEl>
                                          <p:spTgt spid="2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1">
                                            <p:txEl>
                                              <p:pRg st="1" end="1"/>
                                            </p:txEl>
                                          </p:spTgt>
                                        </p:tgtEl>
                                        <p:attrNameLst>
                                          <p:attrName>style.visibility</p:attrName>
                                        </p:attrNameLst>
                                      </p:cBhvr>
                                      <p:to>
                                        <p:strVal val="visible"/>
                                      </p:to>
                                    </p:set>
                                    <p:animEffect transition="in" filter="wipe(down)">
                                      <p:cBhvr>
                                        <p:cTn id="68" dur="500"/>
                                        <p:tgtEl>
                                          <p:spTgt spid="21">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down)">
                                      <p:cBhvr>
                                        <p:cTn id="73" dur="500"/>
                                        <p:tgtEl>
                                          <p:spTgt spid="12"/>
                                        </p:tgtEl>
                                      </p:cBhvr>
                                    </p:animEffect>
                                  </p:childTnLst>
                                </p:cTn>
                              </p:par>
                              <p:par>
                                <p:cTn id="74" presetID="22" presetClass="entr" presetSubtype="4"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down)">
                                      <p:cBhvr>
                                        <p:cTn id="76" dur="500"/>
                                        <p:tgtEl>
                                          <p:spTgt spid="5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6">
                                            <p:txEl>
                                              <p:pRg st="0" end="0"/>
                                            </p:txEl>
                                          </p:spTgt>
                                        </p:tgtEl>
                                        <p:attrNameLst>
                                          <p:attrName>style.visibility</p:attrName>
                                        </p:attrNameLst>
                                      </p:cBhvr>
                                      <p:to>
                                        <p:strVal val="visible"/>
                                      </p:to>
                                    </p:set>
                                    <p:animEffect transition="in" filter="wipe(down)">
                                      <p:cBhvr>
                                        <p:cTn id="84" dur="500"/>
                                        <p:tgtEl>
                                          <p:spTgt spid="26">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6">
                                            <p:txEl>
                                              <p:pRg st="1" end="1"/>
                                            </p:txEl>
                                          </p:spTgt>
                                        </p:tgtEl>
                                        <p:attrNameLst>
                                          <p:attrName>style.visibility</p:attrName>
                                        </p:attrNameLst>
                                      </p:cBhvr>
                                      <p:to>
                                        <p:strVal val="visible"/>
                                      </p:to>
                                    </p:set>
                                    <p:animEffect transition="in" filter="wipe(down)">
                                      <p:cBhvr>
                                        <p:cTn id="89" dur="500"/>
                                        <p:tgtEl>
                                          <p:spTgt spid="26">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down)">
                                      <p:cBhvr>
                                        <p:cTn id="94" dur="500"/>
                                        <p:tgtEl>
                                          <p:spTgt spid="2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down)">
                                      <p:cBhvr>
                                        <p:cTn id="97" dur="500"/>
                                        <p:tgtEl>
                                          <p:spTgt spid="48"/>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down)">
                                      <p:cBhvr>
                                        <p:cTn id="100" dur="500"/>
                                        <p:tgtEl>
                                          <p:spTgt spid="2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29">
                                            <p:txEl>
                                              <p:pRg st="0" end="0"/>
                                            </p:txEl>
                                          </p:spTgt>
                                        </p:tgtEl>
                                        <p:attrNameLst>
                                          <p:attrName>style.visibility</p:attrName>
                                        </p:attrNameLst>
                                      </p:cBhvr>
                                      <p:to>
                                        <p:strVal val="visible"/>
                                      </p:to>
                                    </p:set>
                                    <p:animEffect transition="in" filter="wipe(down)">
                                      <p:cBhvr>
                                        <p:cTn id="105" dur="500"/>
                                        <p:tgtEl>
                                          <p:spTgt spid="29">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29">
                                            <p:txEl>
                                              <p:pRg st="1" end="1"/>
                                            </p:txEl>
                                          </p:spTgt>
                                        </p:tgtEl>
                                        <p:attrNameLst>
                                          <p:attrName>style.visibility</p:attrName>
                                        </p:attrNameLst>
                                      </p:cBhvr>
                                      <p:to>
                                        <p:strVal val="visible"/>
                                      </p:to>
                                    </p:set>
                                    <p:animEffect transition="in" filter="wipe(down)">
                                      <p:cBhvr>
                                        <p:cTn id="110" dur="500"/>
                                        <p:tgtEl>
                                          <p:spTgt spid="29">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wipe(down)">
                                      <p:cBhvr>
                                        <p:cTn id="115" dur="500"/>
                                        <p:tgtEl>
                                          <p:spTgt spid="2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wipe(down)">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wipe(down)">
                                      <p:cBhvr>
                                        <p:cTn id="123" dur="500"/>
                                        <p:tgtEl>
                                          <p:spTgt spid="6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wipe(down)">
                                      <p:cBhvr>
                                        <p:cTn id="128" dur="500"/>
                                        <p:tgtEl>
                                          <p:spTgt spid="68"/>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wipe(down)">
                                      <p:cBhvr>
                                        <p:cTn id="13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18" grpId="0"/>
      <p:bldP spid="25" grpId="0" animBg="1"/>
      <p:bldP spid="28" grpId="0" animBg="1"/>
      <p:bldP spid="48" grpId="0"/>
      <p:bldP spid="67" grpId="0"/>
      <p:bldP spid="68" grpId="0" animBg="1"/>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D34E314-CDB1-42ED-8D8D-6D00DBECBE2C}"/>
              </a:ext>
            </a:extLst>
          </p:cNvPr>
          <p:cNvSpPr>
            <a:spLocks noGrp="1"/>
          </p:cNvSpPr>
          <p:nvPr>
            <p:ph type="body" idx="1"/>
          </p:nvPr>
        </p:nvSpPr>
        <p:spPr>
          <a:xfrm>
            <a:off x="3704286" y="136525"/>
            <a:ext cx="5157787" cy="665908"/>
          </a:xfrm>
        </p:spPr>
        <p:txBody>
          <a:bodyPr>
            <a:noAutofit/>
          </a:bodyPr>
          <a:lstStyle/>
          <a:p>
            <a:pPr algn="ctr"/>
            <a:r>
              <a:rPr lang="en-IN" sz="3200" dirty="0">
                <a:latin typeface="Times New Roman" panose="02020603050405020304" pitchFamily="18" charset="0"/>
                <a:cs typeface="Times New Roman" panose="02020603050405020304" pitchFamily="18" charset="0"/>
              </a:rPr>
              <a:t>STACK PROGRAM</a:t>
            </a:r>
          </a:p>
        </p:txBody>
      </p:sp>
      <p:sp>
        <p:nvSpPr>
          <p:cNvPr id="5" name="Rectangle 2"/>
          <p:cNvSpPr>
            <a:spLocks noGrp="1" noChangeArrowheads="1"/>
          </p:cNvSpPr>
          <p:nvPr>
            <p:ph sz="half" idx="2"/>
          </p:nvPr>
        </p:nvSpPr>
        <p:spPr bwMode="auto">
          <a:xfrm>
            <a:off x="326605" y="1542703"/>
            <a:ext cx="2761828" cy="3772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88872"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accent5"/>
                </a:solidFill>
                <a:effectLst/>
                <a:latin typeface="Times New Roman" panose="02020603050405020304" pitchFamily="18" charset="0"/>
                <a:cs typeface="Times New Roman" panose="02020603050405020304" pitchFamily="18" charset="0"/>
              </a:rPr>
              <a:t>#include&lt;</a:t>
            </a:r>
            <a:r>
              <a:rPr kumimoji="0" lang="en-US" sz="2000" b="0" i="0" u="none" strike="noStrike" cap="none" normalizeH="0" baseline="0" dirty="0" err="1">
                <a:ln>
                  <a:noFill/>
                </a:ln>
                <a:solidFill>
                  <a:schemeClr val="accent5"/>
                </a:solidFill>
                <a:effectLst/>
                <a:latin typeface="Times New Roman" panose="02020603050405020304" pitchFamily="18" charset="0"/>
                <a:cs typeface="Times New Roman" panose="02020603050405020304" pitchFamily="18" charset="0"/>
              </a:rPr>
              <a:t>stdio.h</a:t>
            </a:r>
            <a:r>
              <a:rPr kumimoji="0" lang="en-US" sz="2000" b="0" i="0" u="none" strike="noStrike" cap="none" normalizeH="0" baseline="0" dirty="0">
                <a:ln>
                  <a:noFill/>
                </a:ln>
                <a:solidFill>
                  <a:schemeClr val="accent5"/>
                </a:solidFill>
                <a:effectLst/>
                <a:latin typeface="Times New Roman" panose="02020603050405020304" pitchFamily="18" charset="0"/>
                <a:cs typeface="Times New Roman" panose="02020603050405020304" pitchFamily="18" charset="0"/>
              </a:rPr>
              <a:t>&gt;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accent5"/>
                </a:solidFill>
                <a:effectLst/>
                <a:latin typeface="Times New Roman" panose="02020603050405020304" pitchFamily="18" charset="0"/>
                <a:cs typeface="Times New Roman" panose="02020603050405020304" pitchFamily="18" charset="0"/>
              </a:rPr>
              <a:t>#include&lt;conio.h&gt;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#define SIZE </a:t>
            </a:r>
            <a:r>
              <a:rPr lang="en-US" sz="2000" dirty="0">
                <a:solidFill>
                  <a:srgbClr val="C00000"/>
                </a:solidFill>
                <a:latin typeface="Times New Roman" panose="02020603050405020304" pitchFamily="18" charset="0"/>
                <a:cs typeface="Times New Roman" panose="02020603050405020304" pitchFamily="18" charset="0"/>
              </a:rPr>
              <a:t>05</a:t>
            </a:r>
            <a:r>
              <a:rPr kumimoji="0" 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int stack[SIZE], top = -1</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void push(int</a:t>
            </a: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int pop(); </a:t>
            </a:r>
            <a:r>
              <a:rPr kumimoji="0" lang="en-US" sz="2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void display();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int peak() </a:t>
            </a:r>
          </a:p>
        </p:txBody>
      </p:sp>
      <p:sp>
        <p:nvSpPr>
          <p:cNvPr id="11" name="Content Placeholder 10">
            <a:extLst>
              <a:ext uri="{FF2B5EF4-FFF2-40B4-BE49-F238E27FC236}">
                <a16:creationId xmlns:a16="http://schemas.microsoft.com/office/drawing/2014/main" id="{6CA54E47-B171-4636-BFD3-C77DAD0A6E83}"/>
              </a:ext>
            </a:extLst>
          </p:cNvPr>
          <p:cNvSpPr>
            <a:spLocks noGrp="1"/>
          </p:cNvSpPr>
          <p:nvPr>
            <p:ph sz="quarter" idx="4"/>
          </p:nvPr>
        </p:nvSpPr>
        <p:spPr>
          <a:xfrm>
            <a:off x="2976465" y="951722"/>
            <a:ext cx="8888930" cy="5404628"/>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void main()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int value, choice, </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ele</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while(1)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clrscr</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printf("\n\n***** MENU *****\n");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printf(“1. Push\n 2. Pop\n 3. Display\n 4. Peak   5.Exit");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printf("\</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nEnter</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your choice: ");   </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scanf</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d",&amp;choice</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switch(choice)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case 1: printf("Enter the value to be insert: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a:ln>
                  <a:noFill/>
                </a:ln>
                <a:solidFill>
                  <a:srgbClr val="00B050"/>
                </a:solidFill>
                <a:effectLst/>
                <a:latin typeface="Times New Roman" panose="02020603050405020304" pitchFamily="18" charset="0"/>
                <a:cs typeface="Times New Roman" panose="02020603050405020304" pitchFamily="18" charset="0"/>
              </a:rPr>
              <a:t>scanf</a:t>
            </a: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a:t>
            </a:r>
            <a:r>
              <a:rPr kumimoji="0" lang="en-US" sz="2000" b="0" i="0" u="none" strike="noStrike" cap="none" normalizeH="0" baseline="0" dirty="0" err="1">
                <a:ln>
                  <a:noFill/>
                </a:ln>
                <a:solidFill>
                  <a:srgbClr val="00B050"/>
                </a:solidFill>
                <a:effectLst/>
                <a:latin typeface="Times New Roman" panose="02020603050405020304" pitchFamily="18" charset="0"/>
                <a:cs typeface="Times New Roman" panose="02020603050405020304" pitchFamily="18" charset="0"/>
              </a:rPr>
              <a:t>d",&amp;value</a:t>
            </a: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  push(value);   break;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case 2: </a:t>
            </a:r>
            <a:r>
              <a:rPr kumimoji="0" lang="en-US" sz="20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ele</a:t>
            </a: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=pop();  printf(“\n %d is deleted”,</a:t>
            </a:r>
            <a:r>
              <a:rPr kumimoji="0" lang="en-US" sz="20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ele</a:t>
            </a: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break;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case 3: display(); break;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7030A0"/>
                </a:solidFill>
                <a:latin typeface="Times New Roman" panose="02020603050405020304" pitchFamily="18" charset="0"/>
                <a:cs typeface="Times New Roman" panose="02020603050405020304" pitchFamily="18" charset="0"/>
              </a:rPr>
              <a:t>case 4: </a:t>
            </a:r>
            <a:r>
              <a:rPr lang="en-US" sz="2000" dirty="0" err="1">
                <a:solidFill>
                  <a:srgbClr val="7030A0"/>
                </a:solidFill>
                <a:latin typeface="Times New Roman" panose="02020603050405020304" pitchFamily="18" charset="0"/>
                <a:cs typeface="Times New Roman" panose="02020603050405020304" pitchFamily="18" charset="0"/>
              </a:rPr>
              <a:t>ele</a:t>
            </a:r>
            <a:r>
              <a:rPr lang="en-US" sz="2000" dirty="0">
                <a:solidFill>
                  <a:srgbClr val="7030A0"/>
                </a:solidFill>
                <a:latin typeface="Times New Roman" panose="02020603050405020304" pitchFamily="18" charset="0"/>
                <a:cs typeface="Times New Roman" panose="02020603050405020304" pitchFamily="18" charset="0"/>
              </a:rPr>
              <a:t>=peak();  printf(“\n The top element is: %d”, </a:t>
            </a:r>
            <a:r>
              <a:rPr lang="en-US" sz="2000" dirty="0" err="1">
                <a:solidFill>
                  <a:srgbClr val="7030A0"/>
                </a:solidFill>
                <a:latin typeface="Times New Roman" panose="02020603050405020304" pitchFamily="18" charset="0"/>
                <a:cs typeface="Times New Roman" panose="02020603050405020304" pitchFamily="18" charset="0"/>
              </a:rPr>
              <a:t>ele</a:t>
            </a:r>
            <a:r>
              <a:rPr lang="en-US" sz="2000" dirty="0">
                <a:solidFill>
                  <a:srgbClr val="7030A0"/>
                </a:solidFill>
                <a:latin typeface="Times New Roman" panose="02020603050405020304" pitchFamily="18" charset="0"/>
                <a:cs typeface="Times New Roman" panose="02020603050405020304" pitchFamily="18" charset="0"/>
              </a:rPr>
              <a:t>); break;</a:t>
            </a:r>
            <a:endParaRPr kumimoji="0" lang="en-US" sz="2000" b="0"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case 5:  exit(0);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default: printf("\nWrong selection Try again!!!");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switch – case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while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 main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000" dirty="0"/>
          </a:p>
        </p:txBody>
      </p:sp>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18</a:t>
            </a:fld>
            <a:endParaRPr lang="en-US"/>
          </a:p>
        </p:txBody>
      </p:sp>
    </p:spTree>
    <p:extLst>
      <p:ext uri="{BB962C8B-B14F-4D97-AF65-F5344CB8AC3E}">
        <p14:creationId xmlns:p14="http://schemas.microsoft.com/office/powerpoint/2010/main" val="3012078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8963" y="3429000"/>
            <a:ext cx="4313349" cy="3170099"/>
          </a:xfrm>
          <a:prstGeom prst="rect">
            <a:avLst/>
          </a:prstGeom>
          <a:noFill/>
        </p:spPr>
        <p:txBody>
          <a:bodyPr wrap="square" rtlCol="0">
            <a:spAutoFit/>
          </a:bodyPr>
          <a:lstStyle/>
          <a:p>
            <a:r>
              <a:rPr lang="en-US" sz="2000" dirty="0">
                <a:solidFill>
                  <a:srgbClr val="00B0F0"/>
                </a:solidFill>
                <a:latin typeface="Times New Roman" panose="02020603050405020304" pitchFamily="18" charset="0"/>
                <a:cs typeface="Times New Roman" panose="02020603050405020304" pitchFamily="18" charset="0"/>
              </a:rPr>
              <a:t>void display()</a:t>
            </a:r>
          </a:p>
          <a:p>
            <a:r>
              <a:rPr lang="en-US" sz="2000" dirty="0">
                <a:solidFill>
                  <a:srgbClr val="00B0F0"/>
                </a:solidFill>
                <a:latin typeface="Times New Roman" panose="02020603050405020304" pitchFamily="18" charset="0"/>
                <a:cs typeface="Times New Roman" panose="02020603050405020304" pitchFamily="18" charset="0"/>
              </a:rPr>
              <a:t>{ if(top == -1)</a:t>
            </a:r>
          </a:p>
          <a:p>
            <a:r>
              <a:rPr lang="en-US" sz="2000" dirty="0">
                <a:solidFill>
                  <a:srgbClr val="00B0F0"/>
                </a:solidFill>
                <a:latin typeface="Times New Roman" panose="02020603050405020304" pitchFamily="18" charset="0"/>
                <a:cs typeface="Times New Roman" panose="02020603050405020304" pitchFamily="18" charset="0"/>
              </a:rPr>
              <a:t>        printf("\n Stack Underflow");  </a:t>
            </a:r>
          </a:p>
          <a:p>
            <a:r>
              <a:rPr lang="en-US" sz="2000" dirty="0">
                <a:solidFill>
                  <a:srgbClr val="00B0F0"/>
                </a:solidFill>
                <a:latin typeface="Times New Roman" panose="02020603050405020304" pitchFamily="18" charset="0"/>
                <a:cs typeface="Times New Roman" panose="02020603050405020304" pitchFamily="18" charset="0"/>
              </a:rPr>
              <a:t>   else</a:t>
            </a:r>
          </a:p>
          <a:p>
            <a:r>
              <a:rPr lang="en-US" sz="2000" dirty="0">
                <a:solidFill>
                  <a:srgbClr val="00B0F0"/>
                </a:solidFill>
                <a:latin typeface="Times New Roman" panose="02020603050405020304" pitchFamily="18" charset="0"/>
                <a:cs typeface="Times New Roman" panose="02020603050405020304" pitchFamily="18" charset="0"/>
              </a:rPr>
              <a:t>   {  int  </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 </a:t>
            </a:r>
          </a:p>
          <a:p>
            <a:r>
              <a:rPr lang="en-US" sz="2000" dirty="0">
                <a:solidFill>
                  <a:srgbClr val="00B0F0"/>
                </a:solidFill>
                <a:latin typeface="Times New Roman" panose="02020603050405020304" pitchFamily="18" charset="0"/>
                <a:cs typeface="Times New Roman" panose="02020603050405020304" pitchFamily="18" charset="0"/>
              </a:rPr>
              <a:t>      printf("\n Stack elements are:\n"); </a:t>
            </a:r>
          </a:p>
          <a:p>
            <a:r>
              <a:rPr lang="en-US" sz="2000" dirty="0">
                <a:solidFill>
                  <a:srgbClr val="00B0F0"/>
                </a:solidFill>
                <a:latin typeface="Times New Roman" panose="02020603050405020304" pitchFamily="18" charset="0"/>
                <a:cs typeface="Times New Roman" panose="02020603050405020304" pitchFamily="18" charset="0"/>
              </a:rPr>
              <a:t>       for(</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=top; </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&gt;=0; </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            </a:t>
            </a:r>
            <a:br>
              <a:rPr lang="en-US" sz="2000" dirty="0">
                <a:solidFill>
                  <a:srgbClr val="00B0F0"/>
                </a:solidFill>
                <a:latin typeface="Times New Roman" panose="02020603050405020304" pitchFamily="18" charset="0"/>
                <a:cs typeface="Times New Roman" panose="02020603050405020304" pitchFamily="18" charset="0"/>
              </a:rPr>
            </a:br>
            <a:r>
              <a:rPr lang="en-US" sz="2000" dirty="0">
                <a:solidFill>
                  <a:srgbClr val="00B0F0"/>
                </a:solidFill>
                <a:latin typeface="Times New Roman" panose="02020603050405020304" pitchFamily="18" charset="0"/>
                <a:cs typeface="Times New Roman" panose="02020603050405020304" pitchFamily="18" charset="0"/>
              </a:rPr>
              <a:t>           printf(“%d  ", stack[</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 }</a:t>
            </a:r>
          </a:p>
          <a:p>
            <a:r>
              <a:rPr lang="en-US" sz="2000" dirty="0">
                <a:solidFill>
                  <a:srgbClr val="00B0F0"/>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Time Complexity = O(n)</a:t>
            </a:r>
          </a:p>
        </p:txBody>
      </p:sp>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19</a:t>
            </a:fld>
            <a:endParaRPr lang="en-US"/>
          </a:p>
        </p:txBody>
      </p:sp>
      <p:sp>
        <p:nvSpPr>
          <p:cNvPr id="11" name="TextBox 10">
            <a:extLst>
              <a:ext uri="{FF2B5EF4-FFF2-40B4-BE49-F238E27FC236}">
                <a16:creationId xmlns:a16="http://schemas.microsoft.com/office/drawing/2014/main" id="{A5CA72A8-696F-4B7D-BAAC-E00C2D7800C2}"/>
              </a:ext>
            </a:extLst>
          </p:cNvPr>
          <p:cNvSpPr txBox="1"/>
          <p:nvPr/>
        </p:nvSpPr>
        <p:spPr>
          <a:xfrm>
            <a:off x="218963" y="903796"/>
            <a:ext cx="4952058" cy="2246769"/>
          </a:xfrm>
          <a:prstGeom prst="rect">
            <a:avLst/>
          </a:prstGeom>
          <a:noFill/>
        </p:spPr>
        <p:txBody>
          <a:bodyPr wrap="square" rtlCol="0">
            <a:spAutoFit/>
          </a:bodyPr>
          <a:lstStyle/>
          <a:p>
            <a:r>
              <a:rPr lang="en-US" sz="2000" dirty="0">
                <a:solidFill>
                  <a:srgbClr val="00B050"/>
                </a:solidFill>
                <a:latin typeface="Times New Roman" panose="02020603050405020304" pitchFamily="18" charset="0"/>
                <a:cs typeface="Times New Roman" panose="02020603050405020304" pitchFamily="18" charset="0"/>
              </a:rPr>
              <a:t>void push(int value)</a:t>
            </a:r>
          </a:p>
          <a:p>
            <a:r>
              <a:rPr lang="en-US" sz="2000" dirty="0">
                <a:solidFill>
                  <a:srgbClr val="00B050"/>
                </a:solidFill>
                <a:latin typeface="Times New Roman" panose="02020603050405020304" pitchFamily="18" charset="0"/>
                <a:cs typeface="Times New Roman" panose="02020603050405020304" pitchFamily="18" charset="0"/>
              </a:rPr>
              <a:t>{    if(top == SIZE-1) </a:t>
            </a:r>
          </a:p>
          <a:p>
            <a:r>
              <a:rPr lang="en-US" sz="2000" dirty="0">
                <a:solidFill>
                  <a:srgbClr val="00B050"/>
                </a:solidFill>
                <a:latin typeface="Times New Roman" panose="02020603050405020304" pitchFamily="18" charset="0"/>
                <a:cs typeface="Times New Roman" panose="02020603050405020304" pitchFamily="18" charset="0"/>
              </a:rPr>
              <a:t>            printf("\n Stack Overflow … “); </a:t>
            </a:r>
          </a:p>
          <a:p>
            <a:r>
              <a:rPr lang="en-US" sz="2000" dirty="0">
                <a:solidFill>
                  <a:srgbClr val="00B050"/>
                </a:solidFill>
                <a:latin typeface="Times New Roman" panose="02020603050405020304" pitchFamily="18" charset="0"/>
                <a:cs typeface="Times New Roman" panose="02020603050405020304" pitchFamily="18" charset="0"/>
              </a:rPr>
              <a:t>       else</a:t>
            </a:r>
          </a:p>
          <a:p>
            <a:r>
              <a:rPr lang="en-US" sz="2000" dirty="0">
                <a:solidFill>
                  <a:srgbClr val="00B050"/>
                </a:solidFill>
                <a:latin typeface="Times New Roman" panose="02020603050405020304" pitchFamily="18" charset="0"/>
                <a:cs typeface="Times New Roman" panose="02020603050405020304" pitchFamily="18" charset="0"/>
              </a:rPr>
              <a:t>       {  top++;       stack[top] = value; </a:t>
            </a:r>
          </a:p>
          <a:p>
            <a:r>
              <a:rPr lang="en-US" sz="2000" dirty="0">
                <a:solidFill>
                  <a:srgbClr val="00B050"/>
                </a:solidFill>
                <a:latin typeface="Times New Roman" panose="02020603050405020304" pitchFamily="18" charset="0"/>
                <a:cs typeface="Times New Roman" panose="02020603050405020304" pitchFamily="18" charset="0"/>
              </a:rPr>
              <a:t>           printf("\n Insertion success!!!"); }</a:t>
            </a:r>
          </a:p>
          <a:p>
            <a:r>
              <a:rPr lang="en-US" sz="2000" dirty="0">
                <a:solidFill>
                  <a:srgbClr val="00B050"/>
                </a:solidFill>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11DB8B4B-BE89-4254-9A29-B1BBB0100AF8}"/>
              </a:ext>
            </a:extLst>
          </p:cNvPr>
          <p:cNvSpPr txBox="1"/>
          <p:nvPr/>
        </p:nvSpPr>
        <p:spPr>
          <a:xfrm>
            <a:off x="6423649" y="596020"/>
            <a:ext cx="4597838" cy="2554545"/>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int pop()</a:t>
            </a:r>
          </a:p>
          <a:p>
            <a:r>
              <a:rPr lang="en-US" sz="2000" dirty="0">
                <a:solidFill>
                  <a:srgbClr val="FF0000"/>
                </a:solidFill>
                <a:latin typeface="Times New Roman" panose="02020603050405020304" pitchFamily="18" charset="0"/>
                <a:cs typeface="Times New Roman" panose="02020603050405020304" pitchFamily="18" charset="0"/>
              </a:rPr>
              <a:t>{ int element; </a:t>
            </a:r>
          </a:p>
          <a:p>
            <a:r>
              <a:rPr lang="en-US" sz="2000" dirty="0">
                <a:solidFill>
                  <a:srgbClr val="FF0000"/>
                </a:solidFill>
                <a:latin typeface="Times New Roman" panose="02020603050405020304" pitchFamily="18" charset="0"/>
                <a:cs typeface="Times New Roman" panose="02020603050405020304" pitchFamily="18" charset="0"/>
              </a:rPr>
              <a:t>     if(top == -1)</a:t>
            </a:r>
          </a:p>
          <a:p>
            <a:r>
              <a:rPr lang="en-US" sz="2000" dirty="0">
                <a:solidFill>
                  <a:srgbClr val="FF0000"/>
                </a:solidFill>
                <a:latin typeface="Times New Roman" panose="02020603050405020304" pitchFamily="18" charset="0"/>
                <a:cs typeface="Times New Roman" panose="02020603050405020304" pitchFamily="18" charset="0"/>
              </a:rPr>
              <a:t>            printf("\n Stack Underflow”);  </a:t>
            </a:r>
          </a:p>
          <a:p>
            <a:r>
              <a:rPr lang="en-US" sz="2000" dirty="0">
                <a:solidFill>
                  <a:srgbClr val="FF0000"/>
                </a:solidFill>
                <a:latin typeface="Times New Roman" panose="02020603050405020304" pitchFamily="18" charset="0"/>
                <a:cs typeface="Times New Roman" panose="02020603050405020304" pitchFamily="18" charset="0"/>
              </a:rPr>
              <a:t>     else</a:t>
            </a:r>
          </a:p>
          <a:p>
            <a:r>
              <a:rPr lang="en-US" sz="2000" dirty="0">
                <a:solidFill>
                  <a:srgbClr val="FF0000"/>
                </a:solidFill>
                <a:latin typeface="Times New Roman" panose="02020603050405020304" pitchFamily="18" charset="0"/>
                <a:cs typeface="Times New Roman" panose="02020603050405020304" pitchFamily="18" charset="0"/>
              </a:rPr>
              <a:t>      {   element=stack[top];     top--;        </a:t>
            </a: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          return element; }</a:t>
            </a:r>
          </a:p>
          <a:p>
            <a:r>
              <a:rPr lang="en-US" sz="2000" dirty="0">
                <a:solidFill>
                  <a:srgbClr val="FF0000"/>
                </a:solidFill>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0FFCB45F-2BA9-447B-A61A-D220985B1C4E}"/>
              </a:ext>
            </a:extLst>
          </p:cNvPr>
          <p:cNvSpPr txBox="1"/>
          <p:nvPr/>
        </p:nvSpPr>
        <p:spPr>
          <a:xfrm>
            <a:off x="354563" y="221579"/>
            <a:ext cx="5741437" cy="584775"/>
          </a:xfrm>
          <a:prstGeom prst="rect">
            <a:avLst/>
          </a:prstGeom>
          <a:noFill/>
        </p:spPr>
        <p:txBody>
          <a:bodyPr wrap="square" rtlCol="0">
            <a:spAutoFit/>
          </a:bodyPr>
          <a:lstStyle/>
          <a:p>
            <a:r>
              <a:rPr lang="en-IN" sz="3000" dirty="0">
                <a:solidFill>
                  <a:srgbClr val="7030A0"/>
                </a:solidFill>
                <a:latin typeface="Times New Roman" panose="02020603050405020304" pitchFamily="18" charset="0"/>
                <a:cs typeface="Times New Roman" panose="02020603050405020304" pitchFamily="18" charset="0"/>
              </a:rPr>
              <a:t>STACK OPERATIONS (LOGIC</a:t>
            </a:r>
            <a:r>
              <a:rPr lang="en-IN" sz="3200" dirty="0">
                <a:solidFill>
                  <a:srgbClr val="7030A0"/>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51462F90-745C-451C-99E0-44A5DBAF6097}"/>
              </a:ext>
            </a:extLst>
          </p:cNvPr>
          <p:cNvSpPr txBox="1"/>
          <p:nvPr/>
        </p:nvSpPr>
        <p:spPr>
          <a:xfrm>
            <a:off x="6755962" y="3186251"/>
            <a:ext cx="5065924" cy="3170099"/>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int peak()</a:t>
            </a:r>
          </a:p>
          <a:p>
            <a:r>
              <a:rPr lang="en-US" sz="2000" dirty="0">
                <a:solidFill>
                  <a:srgbClr val="002060"/>
                </a:solidFill>
                <a:latin typeface="Times New Roman" panose="02020603050405020304" pitchFamily="18" charset="0"/>
                <a:cs typeface="Times New Roman" panose="02020603050405020304" pitchFamily="18" charset="0"/>
              </a:rPr>
              <a:t>{     int val;</a:t>
            </a:r>
          </a:p>
          <a:p>
            <a:r>
              <a:rPr lang="en-US" sz="2000" dirty="0">
                <a:solidFill>
                  <a:srgbClr val="002060"/>
                </a:solidFill>
                <a:latin typeface="Times New Roman" panose="02020603050405020304" pitchFamily="18" charset="0"/>
                <a:cs typeface="Times New Roman" panose="02020603050405020304" pitchFamily="18" charset="0"/>
              </a:rPr>
              <a:t>      if (top==-1)  printf(“\n Stack Underflow”);</a:t>
            </a:r>
          </a:p>
          <a:p>
            <a:r>
              <a:rPr lang="en-US" sz="2000" dirty="0">
                <a:solidFill>
                  <a:srgbClr val="002060"/>
                </a:solidFill>
                <a:latin typeface="Times New Roman" panose="02020603050405020304" pitchFamily="18" charset="0"/>
                <a:cs typeface="Times New Roman" panose="02020603050405020304" pitchFamily="18" charset="0"/>
              </a:rPr>
              <a:t>      else</a:t>
            </a:r>
          </a:p>
          <a:p>
            <a:r>
              <a:rPr lang="en-US" sz="2000" dirty="0">
                <a:solidFill>
                  <a:srgbClr val="002060"/>
                </a:solidFill>
                <a:latin typeface="Times New Roman" panose="02020603050405020304" pitchFamily="18" charset="0"/>
                <a:cs typeface="Times New Roman" panose="02020603050405020304" pitchFamily="18" charset="0"/>
              </a:rPr>
              <a:t>         {     val=pop();   </a:t>
            </a:r>
          </a:p>
          <a:p>
            <a:r>
              <a:rPr lang="en-US" sz="2000" dirty="0">
                <a:solidFill>
                  <a:srgbClr val="002060"/>
                </a:solidFill>
                <a:latin typeface="Times New Roman" panose="02020603050405020304" pitchFamily="18" charset="0"/>
                <a:cs typeface="Times New Roman" panose="02020603050405020304" pitchFamily="18" charset="0"/>
              </a:rPr>
              <a:t>                 push(</a:t>
            </a:r>
            <a:r>
              <a:rPr lang="en-US" sz="2000" dirty="0" err="1">
                <a:solidFill>
                  <a:srgbClr val="002060"/>
                </a:solidFill>
                <a:latin typeface="Times New Roman" panose="02020603050405020304" pitchFamily="18" charset="0"/>
                <a:cs typeface="Times New Roman" panose="02020603050405020304" pitchFamily="18" charset="0"/>
              </a:rPr>
              <a:t>val</a:t>
            </a:r>
            <a:r>
              <a:rPr lang="en-US" sz="2000" dirty="0">
                <a:solidFill>
                  <a:srgbClr val="002060"/>
                </a:solidFill>
                <a:latin typeface="Times New Roman" panose="02020603050405020304" pitchFamily="18" charset="0"/>
                <a:cs typeface="Times New Roman" panose="02020603050405020304" pitchFamily="18" charset="0"/>
              </a:rPr>
              <a:t>); </a:t>
            </a:r>
          </a:p>
          <a:p>
            <a:pPr marL="0" lvl="1" indent="0">
              <a:lnSpc>
                <a:spcPct val="100000"/>
              </a:lnSpc>
              <a:buNone/>
            </a:pPr>
            <a:r>
              <a:rPr lang="en-US" sz="2000" dirty="0">
                <a:solidFill>
                  <a:srgbClr val="002060"/>
                </a:solidFill>
                <a:latin typeface="Times New Roman" panose="02020603050405020304" pitchFamily="18" charset="0"/>
                <a:cs typeface="Times New Roman" panose="02020603050405020304" pitchFamily="18" charset="0"/>
              </a:rPr>
              <a:t>                 return val;  </a:t>
            </a:r>
          </a:p>
          <a:p>
            <a:pPr marL="0" lvl="1" indent="0">
              <a:lnSpc>
                <a:spcPct val="100000"/>
              </a:lnSpc>
              <a:buNone/>
            </a:pPr>
            <a:r>
              <a:rPr lang="en-US" sz="2000" dirty="0">
                <a:solidFill>
                  <a:srgbClr val="002060"/>
                </a:solidFill>
                <a:latin typeface="Times New Roman" panose="02020603050405020304" pitchFamily="18" charset="0"/>
                <a:cs typeface="Times New Roman" panose="02020603050405020304" pitchFamily="18" charset="0"/>
              </a:rPr>
              <a:t>         }</a:t>
            </a:r>
          </a:p>
          <a:p>
            <a:r>
              <a:rPr lang="en-US" sz="2000" dirty="0">
                <a:solidFill>
                  <a:srgbClr val="002060"/>
                </a:solidFill>
                <a:latin typeface="Times New Roman" panose="02020603050405020304" pitchFamily="18" charset="0"/>
                <a:cs typeface="Times New Roman" panose="02020603050405020304" pitchFamily="18" charset="0"/>
              </a:rPr>
              <a:t>   }</a:t>
            </a:r>
          </a:p>
          <a:p>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Time Complexity = O(1)</a:t>
            </a: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96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eaLnBrk="1" hangingPunct="1"/>
            <a:r>
              <a:rPr lang="en-US" sz="3600" dirty="0">
                <a:latin typeface="Times New Roman" panose="02020603050405020304" pitchFamily="18" charset="0"/>
                <a:cs typeface="Times New Roman" panose="02020603050405020304" pitchFamily="18" charset="0"/>
              </a:rPr>
              <a:t>The Course</a:t>
            </a:r>
          </a:p>
        </p:txBody>
      </p:sp>
      <p:sp>
        <p:nvSpPr>
          <p:cNvPr id="3075" name="Rectangle 3"/>
          <p:cNvSpPr>
            <a:spLocks noGrp="1" noChangeArrowheads="1"/>
          </p:cNvSpPr>
          <p:nvPr>
            <p:ph idx="1"/>
          </p:nvPr>
        </p:nvSpPr>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DATA STRUCTURES</a:t>
            </a: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44893" y="1079176"/>
            <a:ext cx="10515600" cy="4351338"/>
          </a:xfrm>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3600" dirty="0">
                <a:latin typeface="Times New Roman" panose="02020603050405020304" pitchFamily="18" charset="0"/>
                <a:cs typeface="Times New Roman" panose="02020603050405020304" pitchFamily="18" charset="0"/>
              </a:rPr>
              <a:t>    Implementation of STACK using Linked Lists</a:t>
            </a: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20</a:t>
            </a:fld>
            <a:endParaRPr lang="en-US"/>
          </a:p>
        </p:txBody>
      </p:sp>
    </p:spTree>
    <p:extLst>
      <p:ext uri="{BB962C8B-B14F-4D97-AF65-F5344CB8AC3E}">
        <p14:creationId xmlns:p14="http://schemas.microsoft.com/office/powerpoint/2010/main" val="372063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DA90-F34F-407D-885B-A87CBD382685}"/>
              </a:ext>
            </a:extLst>
          </p:cNvPr>
          <p:cNvSpPr>
            <a:spLocks noGrp="1"/>
          </p:cNvSpPr>
          <p:nvPr>
            <p:ph type="title"/>
          </p:nvPr>
        </p:nvSpPr>
        <p:spPr>
          <a:xfrm>
            <a:off x="838200" y="365126"/>
            <a:ext cx="10515600" cy="838524"/>
          </a:xfrm>
        </p:spPr>
        <p:txBody>
          <a:bodyPr>
            <a:noAutofit/>
          </a:bodyPr>
          <a:lstStyle/>
          <a:p>
            <a:pPr algn="ctr"/>
            <a:r>
              <a:rPr lang="en-US" sz="3200" dirty="0">
                <a:latin typeface="Times New Roman" panose="02020603050405020304" pitchFamily="18" charset="0"/>
                <a:cs typeface="Times New Roman" panose="02020603050405020304" pitchFamily="18" charset="0"/>
              </a:rPr>
              <a:t>Implementation of STACK using Linked Lists</a:t>
            </a:r>
            <a:br>
              <a:rPr lang="en-US"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52387580-8307-49CF-85B2-1FD721525AAC}"/>
              </a:ext>
            </a:extLst>
          </p:cNvPr>
          <p:cNvSpPr>
            <a:spLocks noGrp="1"/>
          </p:cNvSpPr>
          <p:nvPr>
            <p:ph idx="1"/>
          </p:nvPr>
        </p:nvSpPr>
        <p:spPr>
          <a:xfrm>
            <a:off x="838200" y="1073020"/>
            <a:ext cx="10515600" cy="5103943"/>
          </a:xfrm>
        </p:spPr>
        <p:txBody>
          <a:bodyPr>
            <a:normAutofit/>
          </a:bodyPr>
          <a:lstStyle/>
          <a:p>
            <a:r>
              <a:rPr lang="en-IN" sz="2400" dirty="0">
                <a:latin typeface="Times New Roman" panose="02020603050405020304" pitchFamily="18" charset="0"/>
                <a:cs typeface="Times New Roman" panose="02020603050405020304" pitchFamily="18" charset="0"/>
              </a:rPr>
              <a:t>The other way of implementing the stack is using the Linked List (SLL/ CSLL/ DLL/ CDLL).</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push operation is the insertion of node into the linked list at the beginning.</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pop operation is the deletion of node from the beginning (the header/ top node)</a:t>
            </a:r>
          </a:p>
        </p:txBody>
      </p:sp>
      <p:sp>
        <p:nvSpPr>
          <p:cNvPr id="4" name="Footer Placeholder 3">
            <a:extLst>
              <a:ext uri="{FF2B5EF4-FFF2-40B4-BE49-F238E27FC236}">
                <a16:creationId xmlns:a16="http://schemas.microsoft.com/office/drawing/2014/main" id="{19097FF8-400D-472C-A145-A9A2EFBCF5D1}"/>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BB29381-7B86-4A67-A54F-82015513DB2A}"/>
              </a:ext>
            </a:extLst>
          </p:cNvPr>
          <p:cNvSpPr>
            <a:spLocks noGrp="1"/>
          </p:cNvSpPr>
          <p:nvPr>
            <p:ph type="sldNum" sz="quarter" idx="12"/>
          </p:nvPr>
        </p:nvSpPr>
        <p:spPr/>
        <p:txBody>
          <a:bodyPr/>
          <a:lstStyle/>
          <a:p>
            <a:fld id="{67D43647-D22D-4492-8DE9-AF3D87B5E9CD}" type="slidenum">
              <a:rPr lang="en-US" smtClean="0"/>
              <a:t>21</a:t>
            </a:fld>
            <a:endParaRPr lang="en-US"/>
          </a:p>
        </p:txBody>
      </p:sp>
    </p:spTree>
    <p:extLst>
      <p:ext uri="{BB962C8B-B14F-4D97-AF65-F5344CB8AC3E}">
        <p14:creationId xmlns:p14="http://schemas.microsoft.com/office/powerpoint/2010/main" val="63052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STACK ADT (Linked List Based (SLL))</a:t>
            </a:r>
          </a:p>
        </p:txBody>
      </p:sp>
      <p:sp>
        <p:nvSpPr>
          <p:cNvPr id="3" name="Content Placeholder 2"/>
          <p:cNvSpPr>
            <a:spLocks noGrp="1"/>
          </p:cNvSpPr>
          <p:nvPr>
            <p:ph idx="1"/>
          </p:nvPr>
        </p:nvSpPr>
        <p:spPr>
          <a:xfrm>
            <a:off x="838200" y="1026367"/>
            <a:ext cx="10515600" cy="481459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 Define node</a:t>
            </a:r>
          </a:p>
          <a:p>
            <a:pPr marL="0" indent="0">
              <a:buNone/>
            </a:pPr>
            <a:r>
              <a:rPr lang="en-US" sz="2400" dirty="0">
                <a:latin typeface="Times New Roman" panose="02020603050405020304" pitchFamily="18" charset="0"/>
                <a:cs typeface="Times New Roman" panose="02020603050405020304" pitchFamily="18" charset="0"/>
              </a:rPr>
              <a:t>typedef struct Node STACK;</a:t>
            </a:r>
          </a:p>
          <a:p>
            <a:pPr marL="0" indent="0">
              <a:buNone/>
            </a:pPr>
            <a:r>
              <a:rPr lang="en-US" sz="2400" dirty="0">
                <a:latin typeface="Times New Roman" panose="02020603050405020304" pitchFamily="18" charset="0"/>
                <a:cs typeface="Times New Roman" panose="02020603050405020304" pitchFamily="18" charset="0"/>
              </a:rPr>
              <a:t>struct Node</a:t>
            </a:r>
          </a:p>
          <a:p>
            <a:pPr marL="0" indent="0">
              <a:buNone/>
            </a:pPr>
            <a:r>
              <a:rPr lang="en-US" sz="2400" dirty="0">
                <a:latin typeface="Times New Roman" panose="02020603050405020304" pitchFamily="18" charset="0"/>
                <a:cs typeface="Times New Roman" panose="02020603050405020304" pitchFamily="18" charset="0"/>
              </a:rPr>
              <a:t>{  int data;  // Assume we are storing integer data</a:t>
            </a:r>
          </a:p>
          <a:p>
            <a:pPr marL="0" indent="0">
              <a:buNone/>
            </a:pPr>
            <a:r>
              <a:rPr lang="en-US" sz="2400" dirty="0">
                <a:latin typeface="Times New Roman" panose="02020603050405020304" pitchFamily="18" charset="0"/>
                <a:cs typeface="Times New Roman" panose="02020603050405020304" pitchFamily="18" charset="0"/>
              </a:rPr>
              <a:t>    STACK *next;</a:t>
            </a:r>
          </a:p>
          <a:p>
            <a:pPr marL="0" indent="0">
              <a:buNone/>
            </a:pPr>
            <a:r>
              <a:rPr lang="en-US" sz="2400" dirty="0">
                <a:latin typeface="Times New Roman" panose="02020603050405020304" pitchFamily="18" charset="0"/>
                <a:cs typeface="Times New Roman" panose="02020603050405020304" pitchFamily="18" charset="0"/>
              </a:rPr>
              <a:t>}*top = NULL; // Initially stack is empty</a:t>
            </a:r>
          </a:p>
          <a:p>
            <a:pPr marL="0" indent="0">
              <a:lnSpc>
                <a:spcPct val="150000"/>
              </a:lnSpc>
              <a:buNone/>
            </a:pPr>
            <a:r>
              <a:rPr lang="en-US" sz="2400" dirty="0">
                <a:latin typeface="Times New Roman" panose="02020603050405020304" pitchFamily="18" charset="0"/>
                <a:cs typeface="Times New Roman" panose="02020603050405020304" pitchFamily="18" charset="0"/>
              </a:rPr>
              <a:t>// Define the set of operations on stack</a:t>
            </a:r>
          </a:p>
          <a:p>
            <a:pPr marL="0" indent="0">
              <a:lnSpc>
                <a:spcPct val="100000"/>
              </a:lnSpc>
              <a:buNone/>
            </a:pPr>
            <a:r>
              <a:rPr lang="en-US" sz="2400" dirty="0">
                <a:latin typeface="Times New Roman" panose="02020603050405020304" pitchFamily="18" charset="0"/>
                <a:cs typeface="Times New Roman" panose="02020603050405020304" pitchFamily="18" charset="0"/>
              </a:rPr>
              <a:t>void push(STACK *,  int);</a:t>
            </a:r>
          </a:p>
          <a:p>
            <a:pPr marL="0" indent="0">
              <a:lnSpc>
                <a:spcPct val="100000"/>
              </a:lnSpc>
              <a:buNone/>
            </a:pPr>
            <a:r>
              <a:rPr lang="en-US" sz="2400" dirty="0">
                <a:latin typeface="Times New Roman" panose="02020603050405020304" pitchFamily="18" charset="0"/>
                <a:cs typeface="Times New Roman" panose="02020603050405020304" pitchFamily="18" charset="0"/>
              </a:rPr>
              <a:t>int pop(STACK *);</a:t>
            </a:r>
          </a:p>
          <a:p>
            <a:pPr marL="0" indent="0">
              <a:lnSpc>
                <a:spcPct val="100000"/>
              </a:lnSpc>
              <a:buNone/>
            </a:pPr>
            <a:r>
              <a:rPr lang="en-US" sz="2400" dirty="0">
                <a:latin typeface="Times New Roman" panose="02020603050405020304" pitchFamily="18" charset="0"/>
                <a:cs typeface="Times New Roman" panose="02020603050405020304" pitchFamily="18" charset="0"/>
              </a:rPr>
              <a:t>void Display(STACK *)</a:t>
            </a:r>
          </a:p>
          <a:p>
            <a:pPr marL="0" indent="0">
              <a:lnSpc>
                <a:spcPct val="100000"/>
              </a:lnSpc>
              <a:buNone/>
            </a:pPr>
            <a:r>
              <a:rPr lang="en-US" sz="2400" dirty="0">
                <a:latin typeface="Times New Roman" panose="02020603050405020304" pitchFamily="18" charset="0"/>
                <a:cs typeface="Times New Roman" panose="02020603050405020304" pitchFamily="18" charset="0"/>
              </a:rPr>
              <a:t>int Peak(STACK *);</a:t>
            </a: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22</a:t>
            </a:fld>
            <a:endParaRPr lang="en-US"/>
          </a:p>
        </p:txBody>
      </p:sp>
    </p:spTree>
    <p:extLst>
      <p:ext uri="{BB962C8B-B14F-4D97-AF65-F5344CB8AC3E}">
        <p14:creationId xmlns:p14="http://schemas.microsoft.com/office/powerpoint/2010/main" val="2687416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928" y="97777"/>
            <a:ext cx="7893698" cy="602312"/>
          </a:xfrm>
        </p:spPr>
        <p:txBody>
          <a:bodyPr>
            <a:normAutofit/>
          </a:bodyPr>
          <a:lstStyle/>
          <a:p>
            <a:pPr algn="ctr"/>
            <a:r>
              <a:rPr lang="en-US" sz="3200" dirty="0">
                <a:latin typeface="Times New Roman" panose="02020603050405020304" pitchFamily="18" charset="0"/>
                <a:cs typeface="Times New Roman" panose="02020603050405020304" pitchFamily="18" charset="0"/>
              </a:rPr>
              <a:t>Push operation</a:t>
            </a:r>
          </a:p>
        </p:txBody>
      </p:sp>
      <p:sp>
        <p:nvSpPr>
          <p:cNvPr id="3" name="Content Placeholder 2"/>
          <p:cNvSpPr>
            <a:spLocks noGrp="1"/>
          </p:cNvSpPr>
          <p:nvPr>
            <p:ph idx="1"/>
          </p:nvPr>
        </p:nvSpPr>
        <p:spPr>
          <a:xfrm>
            <a:off x="139959" y="634483"/>
            <a:ext cx="11402008" cy="5589036"/>
          </a:xfrm>
        </p:spPr>
        <p:txBody>
          <a:bodyPr>
            <a:normAutofit fontScale="925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PUSH(STACK *stack, int top, Element Type value) </a:t>
            </a:r>
          </a:p>
          <a:p>
            <a:pPr algn="just">
              <a:lnSpc>
                <a:spcPct val="150000"/>
              </a:lnSpc>
            </a:pPr>
            <a:r>
              <a:rPr lang="en-US" sz="2400" dirty="0">
                <a:latin typeface="Times New Roman" panose="02020603050405020304" pitchFamily="18" charset="0"/>
                <a:cs typeface="Times New Roman" panose="02020603050405020304" pitchFamily="18" charset="0"/>
              </a:rPr>
              <a:t>push() is a function used to insert an element into the stack.</a:t>
            </a:r>
          </a:p>
          <a:p>
            <a:pPr algn="just">
              <a:lnSpc>
                <a:spcPct val="150000"/>
              </a:lnSpc>
            </a:pPr>
            <a:r>
              <a:rPr lang="en-US" sz="2400" dirty="0">
                <a:latin typeface="Times New Roman" panose="02020603050405020304" pitchFamily="18" charset="0"/>
                <a:cs typeface="Times New Roman" panose="02020603050405020304" pitchFamily="18" charset="0"/>
              </a:rPr>
              <a:t>The new element is always inserted at the beginning of the list and is pointed by </a:t>
            </a:r>
            <a:r>
              <a:rPr lang="en-US" sz="2400" b="1" dirty="0">
                <a:latin typeface="Times New Roman" panose="02020603050405020304" pitchFamily="18" charset="0"/>
                <a:cs typeface="Times New Roman" panose="02020603050405020304" pitchFamily="18" charset="0"/>
              </a:rPr>
              <a:t>top </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List it is head / start) . </a:t>
            </a:r>
          </a:p>
          <a:p>
            <a:pPr algn="just">
              <a:lnSpc>
                <a:spcPct val="150000"/>
              </a:lnSpc>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 create a </a:t>
            </a:r>
            <a:r>
              <a:rPr lang="en-US" sz="2400" b="1" dirty="0">
                <a:latin typeface="Times New Roman" panose="02020603050405020304" pitchFamily="18" charset="0"/>
                <a:cs typeface="Times New Roman" panose="02020603050405020304" pitchFamily="18" charset="0"/>
              </a:rPr>
              <a:t>new_node</a:t>
            </a:r>
            <a:r>
              <a:rPr lang="en-US" sz="2400" dirty="0">
                <a:latin typeface="Times New Roman" panose="02020603050405020304" pitchFamily="18" charset="0"/>
                <a:cs typeface="Times New Roman" panose="02020603050405020304" pitchFamily="18" charset="0"/>
              </a:rPr>
              <a:t>. If new_node creation failed, then display </a:t>
            </a:r>
            <a:r>
              <a:rPr lang="en-US" sz="2400" b="1" dirty="0">
                <a:latin typeface="Times New Roman" panose="02020603050405020304" pitchFamily="18" charset="0"/>
                <a:cs typeface="Times New Roman" panose="02020603050405020304" pitchFamily="18" charset="0"/>
              </a:rPr>
              <a:t>"Stack OVERFLOW!!! Insertion is not possible!!!"</a:t>
            </a:r>
            <a:r>
              <a:rPr lang="en-US" sz="2400" dirty="0">
                <a:latin typeface="Times New Roman" panose="02020603050405020304" pitchFamily="18" charset="0"/>
                <a:cs typeface="Times New Roman" panose="02020603050405020304" pitchFamily="18" charset="0"/>
              </a:rPr>
              <a:t> and terminate the function.</a:t>
            </a:r>
          </a:p>
          <a:p>
            <a:pPr algn="just">
              <a:lnSpc>
                <a:spcPct val="150000"/>
              </a:lnSpc>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stack is </a:t>
            </a:r>
            <a:r>
              <a:rPr lang="en-US" sz="2400" b="1" dirty="0">
                <a:latin typeface="Times New Roman" panose="02020603050405020304" pitchFamily="18" charset="0"/>
                <a:cs typeface="Times New Roman" panose="02020603050405020304" pitchFamily="18" charset="0"/>
              </a:rPr>
              <a:t>NOT FULL</a:t>
            </a:r>
            <a:r>
              <a:rPr lang="en-US" sz="2400" dirty="0">
                <a:latin typeface="Times New Roman" panose="02020603050405020304" pitchFamily="18" charset="0"/>
                <a:cs typeface="Times New Roman" panose="02020603050405020304" pitchFamily="18" charset="0"/>
              </a:rPr>
              <a:t>, then insert the value and assign </a:t>
            </a:r>
            <a:r>
              <a:rPr lang="en-US" sz="2400" b="1" dirty="0">
                <a:latin typeface="Times New Roman" panose="02020603050405020304" pitchFamily="18" charset="0"/>
                <a:cs typeface="Times New Roman" panose="02020603050405020304" pitchFamily="18" charset="0"/>
              </a:rPr>
              <a:t>NULL to </a:t>
            </a:r>
            <a:r>
              <a:rPr lang="en-US" sz="2400" b="1" dirty="0" err="1">
                <a:latin typeface="Times New Roman" panose="02020603050405020304" pitchFamily="18" charset="0"/>
                <a:cs typeface="Times New Roman" panose="02020603050405020304" pitchFamily="18" charset="0"/>
              </a:rPr>
              <a:t>new_node</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 if </a:t>
            </a:r>
            <a:r>
              <a:rPr lang="en-US" sz="2400" b="1" dirty="0">
                <a:latin typeface="Times New Roman" panose="02020603050405020304" pitchFamily="18" charset="0"/>
                <a:cs typeface="Times New Roman" panose="02020603050405020304" pitchFamily="18" charset="0"/>
              </a:rPr>
              <a:t>top == NULL, </a:t>
            </a:r>
            <a:r>
              <a:rPr lang="en-US" sz="2400" dirty="0">
                <a:latin typeface="Times New Roman" panose="02020603050405020304" pitchFamily="18" charset="0"/>
                <a:cs typeface="Times New Roman" panose="02020603050405020304" pitchFamily="18" charset="0"/>
              </a:rPr>
              <a:t>then assign</a:t>
            </a:r>
            <a:r>
              <a:rPr lang="en-US" sz="2400" b="1" dirty="0">
                <a:latin typeface="Times New Roman" panose="02020603050405020304" pitchFamily="18" charset="0"/>
                <a:cs typeface="Times New Roman" panose="02020603050405020304" pitchFamily="18" charset="0"/>
              </a:rPr>
              <a:t> new_node to top </a:t>
            </a:r>
            <a:r>
              <a:rPr lang="en-US" sz="2400" dirty="0">
                <a:latin typeface="Times New Roman" panose="02020603050405020304" pitchFamily="18" charset="0"/>
                <a:cs typeface="Times New Roman" panose="02020603050405020304" pitchFamily="18" charset="0"/>
              </a:rPr>
              <a:t>and terminate the function; </a:t>
            </a:r>
          </a:p>
          <a:p>
            <a:pPr algn="just">
              <a:lnSpc>
                <a:spcPct val="150000"/>
              </a:lnSpc>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 If </a:t>
            </a:r>
            <a:r>
              <a:rPr lang="en-US" sz="2400" b="1" dirty="0">
                <a:latin typeface="Times New Roman" panose="02020603050405020304" pitchFamily="18" charset="0"/>
                <a:cs typeface="Times New Roman" panose="02020603050405020304" pitchFamily="18" charset="0"/>
              </a:rPr>
              <a:t>top != NULL</a:t>
            </a:r>
            <a:r>
              <a:rPr lang="en-US" sz="2400" dirty="0">
                <a:latin typeface="Times New Roman" panose="02020603050405020304" pitchFamily="18" charset="0"/>
                <a:cs typeface="Times New Roman" panose="02020603050405020304" pitchFamily="18" charset="0"/>
              </a:rPr>
              <a:t>, then assign </a:t>
            </a:r>
            <a:r>
              <a:rPr lang="en-US" sz="2400" b="1" dirty="0">
                <a:latin typeface="Times New Roman" panose="02020603050405020304" pitchFamily="18" charset="0"/>
                <a:cs typeface="Times New Roman" panose="02020603050405020304" pitchFamily="18" charset="0"/>
              </a:rPr>
              <a:t>top to </a:t>
            </a:r>
            <a:r>
              <a:rPr lang="en-US" sz="2400" b="1" dirty="0" err="1">
                <a:latin typeface="Times New Roman" panose="02020603050405020304" pitchFamily="18" charset="0"/>
                <a:cs typeface="Times New Roman" panose="02020603050405020304" pitchFamily="18" charset="0"/>
              </a:rPr>
              <a:t>new_node</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and </a:t>
            </a:r>
            <a:r>
              <a:rPr lang="en-US" sz="2400" b="1" dirty="0">
                <a:latin typeface="Times New Roman" panose="02020603050405020304" pitchFamily="18" charset="0"/>
                <a:cs typeface="Times New Roman" panose="02020603050405020304" pitchFamily="18" charset="0"/>
                <a:sym typeface="Wingdings" panose="05000000000000000000" pitchFamily="2" charset="2"/>
              </a:rPr>
              <a:t>new_node to top</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Footer Placeholder 6">
            <a:extLst>
              <a:ext uri="{FF2B5EF4-FFF2-40B4-BE49-F238E27FC236}">
                <a16:creationId xmlns:a16="http://schemas.microsoft.com/office/drawing/2014/main" id="{B5B7F44B-DD52-4334-BEB0-F52E2A1D9117}"/>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DFE40967-58D2-4DDF-99CA-2E5C1BC0CFA0}"/>
              </a:ext>
            </a:extLst>
          </p:cNvPr>
          <p:cNvSpPr>
            <a:spLocks noGrp="1"/>
          </p:cNvSpPr>
          <p:nvPr>
            <p:ph type="sldNum" sz="quarter" idx="12"/>
          </p:nvPr>
        </p:nvSpPr>
        <p:spPr/>
        <p:txBody>
          <a:bodyPr/>
          <a:lstStyle/>
          <a:p>
            <a:fld id="{67D43647-D22D-4492-8DE9-AF3D87B5E9CD}" type="slidenum">
              <a:rPr lang="en-US" smtClean="0"/>
              <a:t>23</a:t>
            </a:fld>
            <a:endParaRPr lang="en-US"/>
          </a:p>
        </p:txBody>
      </p:sp>
      <p:sp>
        <p:nvSpPr>
          <p:cNvPr id="4" name="TextBox 3">
            <a:extLst>
              <a:ext uri="{FF2B5EF4-FFF2-40B4-BE49-F238E27FC236}">
                <a16:creationId xmlns:a16="http://schemas.microsoft.com/office/drawing/2014/main" id="{0A0DCCCE-05B3-4060-94AE-6185DFFB3E8A}"/>
              </a:ext>
            </a:extLst>
          </p:cNvPr>
          <p:cNvSpPr txBox="1"/>
          <p:nvPr/>
        </p:nvSpPr>
        <p:spPr>
          <a:xfrm>
            <a:off x="8559281" y="501652"/>
            <a:ext cx="28458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Time Complexity = O(1)</a:t>
            </a:r>
          </a:p>
        </p:txBody>
      </p:sp>
    </p:spTree>
    <p:extLst>
      <p:ext uri="{BB962C8B-B14F-4D97-AF65-F5344CB8AC3E}">
        <p14:creationId xmlns:p14="http://schemas.microsoft.com/office/powerpoint/2010/main" val="170862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649" y="119270"/>
            <a:ext cx="6534653" cy="461665"/>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PUSH(STACK *top, int value)</a:t>
            </a:r>
          </a:p>
        </p:txBody>
      </p:sp>
      <p:graphicFrame>
        <p:nvGraphicFramePr>
          <p:cNvPr id="8" name="Table 7"/>
          <p:cNvGraphicFramePr>
            <a:graphicFrameLocks noGrp="1"/>
          </p:cNvGraphicFramePr>
          <p:nvPr>
            <p:extLst>
              <p:ext uri="{D42A27DB-BD31-4B8C-83A1-F6EECF244321}">
                <p14:modId xmlns:p14="http://schemas.microsoft.com/office/powerpoint/2010/main" val="3126001975"/>
              </p:ext>
            </p:extLst>
          </p:nvPr>
        </p:nvGraphicFramePr>
        <p:xfrm>
          <a:off x="1722023" y="1055874"/>
          <a:ext cx="1423671" cy="370840"/>
        </p:xfrm>
        <a:graphic>
          <a:graphicData uri="http://schemas.openxmlformats.org/drawingml/2006/table">
            <a:tbl>
              <a:tblPr firstRow="1" bandRow="1">
                <a:tableStyleId>{5940675A-B579-460E-94D1-54222C63F5DA}</a:tableStyleId>
              </a:tblPr>
              <a:tblGrid>
                <a:gridCol w="694802">
                  <a:extLst>
                    <a:ext uri="{9D8B030D-6E8A-4147-A177-3AD203B41FA5}">
                      <a16:colId xmlns:a16="http://schemas.microsoft.com/office/drawing/2014/main" val="20000"/>
                    </a:ext>
                  </a:extLst>
                </a:gridCol>
                <a:gridCol w="728869">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3200073" y="1055874"/>
            <a:ext cx="1111348" cy="369332"/>
          </a:xfrm>
          <a:prstGeom prst="rect">
            <a:avLst/>
          </a:prstGeom>
          <a:noFill/>
        </p:spPr>
        <p:txBody>
          <a:bodyPr wrap="square" rtlCol="0">
            <a:spAutoFit/>
          </a:bodyPr>
          <a:lstStyle/>
          <a:p>
            <a:r>
              <a:rPr lang="en-US" dirty="0"/>
              <a:t>x1000</a:t>
            </a:r>
          </a:p>
        </p:txBody>
      </p:sp>
      <p:sp>
        <p:nvSpPr>
          <p:cNvPr id="10" name="TextBox 9"/>
          <p:cNvSpPr txBox="1"/>
          <p:nvPr/>
        </p:nvSpPr>
        <p:spPr>
          <a:xfrm>
            <a:off x="1781238" y="663164"/>
            <a:ext cx="1285749" cy="369332"/>
          </a:xfrm>
          <a:prstGeom prst="rect">
            <a:avLst/>
          </a:prstGeom>
          <a:noFill/>
        </p:spPr>
        <p:txBody>
          <a:bodyPr wrap="square" rtlCol="0">
            <a:spAutoFit/>
          </a:bodyPr>
          <a:lstStyle/>
          <a:p>
            <a:r>
              <a:rPr lang="en-US" dirty="0"/>
              <a:t>new_node</a:t>
            </a:r>
          </a:p>
        </p:txBody>
      </p:sp>
      <p:sp>
        <p:nvSpPr>
          <p:cNvPr id="11" name="Right Arrow 10"/>
          <p:cNvSpPr/>
          <p:nvPr/>
        </p:nvSpPr>
        <p:spPr>
          <a:xfrm>
            <a:off x="617214" y="1028030"/>
            <a:ext cx="868019" cy="252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step1</a:t>
            </a:r>
            <a:endParaRPr lang="en-US" b="1" dirty="0"/>
          </a:p>
        </p:txBody>
      </p:sp>
      <p:sp>
        <p:nvSpPr>
          <p:cNvPr id="12" name="TextBox 11"/>
          <p:cNvSpPr txBox="1"/>
          <p:nvPr/>
        </p:nvSpPr>
        <p:spPr>
          <a:xfrm>
            <a:off x="2552762" y="2757340"/>
            <a:ext cx="734534" cy="369332"/>
          </a:xfrm>
          <a:prstGeom prst="rect">
            <a:avLst/>
          </a:prstGeom>
          <a:noFill/>
        </p:spPr>
        <p:txBody>
          <a:bodyPr wrap="square" rtlCol="0">
            <a:spAutoFit/>
          </a:bodyPr>
          <a:lstStyle/>
          <a:p>
            <a:r>
              <a:rPr lang="en-US" dirty="0"/>
              <a:t>top</a:t>
            </a:r>
          </a:p>
        </p:txBody>
      </p:sp>
      <p:graphicFrame>
        <p:nvGraphicFramePr>
          <p:cNvPr id="13" name="Table 12"/>
          <p:cNvGraphicFramePr>
            <a:graphicFrameLocks noGrp="1"/>
          </p:cNvGraphicFramePr>
          <p:nvPr>
            <p:extLst>
              <p:ext uri="{D42A27DB-BD31-4B8C-83A1-F6EECF244321}">
                <p14:modId xmlns:p14="http://schemas.microsoft.com/office/powerpoint/2010/main" val="3085924303"/>
              </p:ext>
            </p:extLst>
          </p:nvPr>
        </p:nvGraphicFramePr>
        <p:xfrm>
          <a:off x="2538762" y="3052805"/>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r>
                        <a:rPr lang="en-US" sz="1400" b="1" dirty="0"/>
                        <a:t>NULL</a:t>
                      </a:r>
                    </a:p>
                  </a:txBody>
                  <a:tcPr/>
                </a:tc>
                <a:extLst>
                  <a:ext uri="{0D108BD9-81ED-4DB2-BD59-A6C34878D82A}">
                    <a16:rowId xmlns:a16="http://schemas.microsoft.com/office/drawing/2014/main" val="10000"/>
                  </a:ext>
                </a:extLst>
              </a:tr>
            </a:tbl>
          </a:graphicData>
        </a:graphic>
      </p:graphicFrame>
      <p:sp>
        <p:nvSpPr>
          <p:cNvPr id="14" name="Right Arrow 13"/>
          <p:cNvSpPr/>
          <p:nvPr/>
        </p:nvSpPr>
        <p:spPr>
          <a:xfrm>
            <a:off x="617213" y="2168117"/>
            <a:ext cx="868019" cy="338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a:t>
            </a:r>
          </a:p>
        </p:txBody>
      </p:sp>
      <p:sp>
        <p:nvSpPr>
          <p:cNvPr id="15" name="Right Arrow 14"/>
          <p:cNvSpPr/>
          <p:nvPr/>
        </p:nvSpPr>
        <p:spPr>
          <a:xfrm>
            <a:off x="565007" y="3268511"/>
            <a:ext cx="1077240" cy="383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step3</a:t>
            </a:r>
          </a:p>
        </p:txBody>
      </p:sp>
      <p:sp>
        <p:nvSpPr>
          <p:cNvPr id="16" name="TextBox 15"/>
          <p:cNvSpPr txBox="1"/>
          <p:nvPr/>
        </p:nvSpPr>
        <p:spPr>
          <a:xfrm>
            <a:off x="2402215" y="3489140"/>
            <a:ext cx="734534" cy="369332"/>
          </a:xfrm>
          <a:prstGeom prst="rect">
            <a:avLst/>
          </a:prstGeom>
          <a:noFill/>
        </p:spPr>
        <p:txBody>
          <a:bodyPr wrap="square" rtlCol="0">
            <a:spAutoFit/>
          </a:bodyPr>
          <a:lstStyle/>
          <a:p>
            <a:r>
              <a:rPr lang="en-US" dirty="0"/>
              <a:t>top</a:t>
            </a:r>
          </a:p>
        </p:txBody>
      </p:sp>
      <p:graphicFrame>
        <p:nvGraphicFramePr>
          <p:cNvPr id="17" name="Table 16"/>
          <p:cNvGraphicFramePr>
            <a:graphicFrameLocks noGrp="1"/>
          </p:cNvGraphicFramePr>
          <p:nvPr>
            <p:extLst>
              <p:ext uri="{D42A27DB-BD31-4B8C-83A1-F6EECF244321}">
                <p14:modId xmlns:p14="http://schemas.microsoft.com/office/powerpoint/2010/main" val="2229901489"/>
              </p:ext>
            </p:extLst>
          </p:nvPr>
        </p:nvGraphicFramePr>
        <p:xfrm>
          <a:off x="2368683" y="3831140"/>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endParaRPr lang="en-US" b="1" dirty="0"/>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29551717"/>
              </p:ext>
            </p:extLst>
          </p:nvPr>
        </p:nvGraphicFramePr>
        <p:xfrm>
          <a:off x="3421634" y="3845512"/>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10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3599311" y="3533536"/>
            <a:ext cx="1329071" cy="369332"/>
          </a:xfrm>
          <a:prstGeom prst="rect">
            <a:avLst/>
          </a:prstGeom>
          <a:noFill/>
        </p:spPr>
        <p:txBody>
          <a:bodyPr wrap="square" rtlCol="0">
            <a:spAutoFit/>
          </a:bodyPr>
          <a:lstStyle/>
          <a:p>
            <a:r>
              <a:rPr lang="en-US" dirty="0"/>
              <a:t>new_node</a:t>
            </a:r>
          </a:p>
        </p:txBody>
      </p:sp>
      <p:cxnSp>
        <p:nvCxnSpPr>
          <p:cNvPr id="20" name="Straight Arrow Connector 19"/>
          <p:cNvCxnSpPr/>
          <p:nvPr/>
        </p:nvCxnSpPr>
        <p:spPr>
          <a:xfrm flipV="1">
            <a:off x="2920029" y="4038166"/>
            <a:ext cx="490475"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urved Down Arrow 20"/>
          <p:cNvSpPr/>
          <p:nvPr/>
        </p:nvSpPr>
        <p:spPr>
          <a:xfrm rot="10800000">
            <a:off x="2864574" y="4199841"/>
            <a:ext cx="815670" cy="1978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2364655" y="3875415"/>
            <a:ext cx="734534" cy="369332"/>
          </a:xfrm>
          <a:prstGeom prst="rect">
            <a:avLst/>
          </a:prstGeom>
          <a:noFill/>
        </p:spPr>
        <p:txBody>
          <a:bodyPr wrap="square" rtlCol="0">
            <a:spAutoFit/>
          </a:bodyPr>
          <a:lstStyle/>
          <a:p>
            <a:r>
              <a:rPr lang="en-US" dirty="0"/>
              <a:t>NULL</a:t>
            </a:r>
          </a:p>
        </p:txBody>
      </p:sp>
      <p:sp>
        <p:nvSpPr>
          <p:cNvPr id="23" name="TextBox 22"/>
          <p:cNvSpPr txBox="1"/>
          <p:nvPr/>
        </p:nvSpPr>
        <p:spPr>
          <a:xfrm>
            <a:off x="3679629" y="4229052"/>
            <a:ext cx="734534" cy="338554"/>
          </a:xfrm>
          <a:prstGeom prst="rect">
            <a:avLst/>
          </a:prstGeom>
          <a:noFill/>
        </p:spPr>
        <p:txBody>
          <a:bodyPr wrap="square" rtlCol="0">
            <a:spAutoFit/>
          </a:bodyPr>
          <a:lstStyle/>
          <a:p>
            <a:r>
              <a:rPr lang="en-US" sz="1600" dirty="0"/>
              <a:t>x1000</a:t>
            </a:r>
          </a:p>
        </p:txBody>
      </p:sp>
      <p:sp>
        <p:nvSpPr>
          <p:cNvPr id="24" name="TextBox 23"/>
          <p:cNvSpPr txBox="1"/>
          <p:nvPr/>
        </p:nvSpPr>
        <p:spPr>
          <a:xfrm>
            <a:off x="3679629" y="4513104"/>
            <a:ext cx="734534" cy="338554"/>
          </a:xfrm>
          <a:prstGeom prst="rect">
            <a:avLst/>
          </a:prstGeom>
          <a:noFill/>
        </p:spPr>
        <p:txBody>
          <a:bodyPr wrap="square" rtlCol="0">
            <a:spAutoFit/>
          </a:bodyPr>
          <a:lstStyle/>
          <a:p>
            <a:r>
              <a:rPr lang="en-US" sz="1600" dirty="0"/>
              <a:t>x1000</a:t>
            </a:r>
          </a:p>
        </p:txBody>
      </p:sp>
      <p:sp>
        <p:nvSpPr>
          <p:cNvPr id="26" name="Right Arrow 25"/>
          <p:cNvSpPr/>
          <p:nvPr/>
        </p:nvSpPr>
        <p:spPr>
          <a:xfrm>
            <a:off x="5473600" y="1649113"/>
            <a:ext cx="895693" cy="38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step4</a:t>
            </a:r>
          </a:p>
        </p:txBody>
      </p:sp>
      <p:sp>
        <p:nvSpPr>
          <p:cNvPr id="27" name="TextBox 26"/>
          <p:cNvSpPr txBox="1"/>
          <p:nvPr/>
        </p:nvSpPr>
        <p:spPr>
          <a:xfrm>
            <a:off x="6454365" y="1329796"/>
            <a:ext cx="734534" cy="369332"/>
          </a:xfrm>
          <a:prstGeom prst="rect">
            <a:avLst/>
          </a:prstGeom>
          <a:noFill/>
        </p:spPr>
        <p:txBody>
          <a:bodyPr wrap="square" rtlCol="0">
            <a:spAutoFit/>
          </a:bodyPr>
          <a:lstStyle/>
          <a:p>
            <a:r>
              <a:rPr lang="en-US" dirty="0"/>
              <a:t> top</a:t>
            </a:r>
          </a:p>
        </p:txBody>
      </p:sp>
      <p:graphicFrame>
        <p:nvGraphicFramePr>
          <p:cNvPr id="28" name="Table 27"/>
          <p:cNvGraphicFramePr>
            <a:graphicFrameLocks noGrp="1"/>
          </p:cNvGraphicFramePr>
          <p:nvPr>
            <p:extLst>
              <p:ext uri="{D42A27DB-BD31-4B8C-83A1-F6EECF244321}">
                <p14:modId xmlns:p14="http://schemas.microsoft.com/office/powerpoint/2010/main" val="3534592136"/>
              </p:ext>
            </p:extLst>
          </p:nvPr>
        </p:nvGraphicFramePr>
        <p:xfrm>
          <a:off x="6496853" y="1677680"/>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endParaRPr lang="en-US" b="1" dirty="0"/>
                    </a:p>
                  </a:txBody>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796005796"/>
              </p:ext>
            </p:extLst>
          </p:nvPr>
        </p:nvGraphicFramePr>
        <p:xfrm>
          <a:off x="7564606" y="1666751"/>
          <a:ext cx="1402165" cy="370840"/>
        </p:xfrm>
        <a:graphic>
          <a:graphicData uri="http://schemas.openxmlformats.org/drawingml/2006/table">
            <a:tbl>
              <a:tblPr firstRow="1" bandRow="1">
                <a:tableStyleId>{5940675A-B579-460E-94D1-54222C63F5DA}</a:tableStyleId>
              </a:tblPr>
              <a:tblGrid>
                <a:gridCol w="544902">
                  <a:extLst>
                    <a:ext uri="{9D8B030D-6E8A-4147-A177-3AD203B41FA5}">
                      <a16:colId xmlns:a16="http://schemas.microsoft.com/office/drawing/2014/main" val="20000"/>
                    </a:ext>
                  </a:extLst>
                </a:gridCol>
                <a:gridCol w="857263">
                  <a:extLst>
                    <a:ext uri="{9D8B030D-6E8A-4147-A177-3AD203B41FA5}">
                      <a16:colId xmlns:a16="http://schemas.microsoft.com/office/drawing/2014/main" val="20001"/>
                    </a:ext>
                  </a:extLst>
                </a:gridCol>
              </a:tblGrid>
              <a:tr h="370840">
                <a:tc>
                  <a:txBody>
                    <a:bodyPr/>
                    <a:lstStyle/>
                    <a:p>
                      <a:r>
                        <a:rPr lang="en-US" dirty="0"/>
                        <a:t>20</a:t>
                      </a:r>
                    </a:p>
                  </a:txBody>
                  <a:tcPr/>
                </a:tc>
                <a:tc>
                  <a:txBody>
                    <a:bodyPr/>
                    <a:lstStyle/>
                    <a:p>
                      <a:r>
                        <a:rPr lang="en-US" dirty="0"/>
                        <a:t>x3000</a:t>
                      </a:r>
                    </a:p>
                  </a:txBody>
                  <a:tcPr/>
                </a:tc>
                <a:extLst>
                  <a:ext uri="{0D108BD9-81ED-4DB2-BD59-A6C34878D82A}">
                    <a16:rowId xmlns:a16="http://schemas.microsoft.com/office/drawing/2014/main" val="10000"/>
                  </a:ext>
                </a:extLst>
              </a:tr>
            </a:tbl>
          </a:graphicData>
        </a:graphic>
      </p:graphicFrame>
      <p:cxnSp>
        <p:nvCxnSpPr>
          <p:cNvPr id="31" name="Straight Arrow Connector 30"/>
          <p:cNvCxnSpPr/>
          <p:nvPr/>
        </p:nvCxnSpPr>
        <p:spPr>
          <a:xfrm flipV="1">
            <a:off x="7074131" y="1948661"/>
            <a:ext cx="490475"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28611" y="1666751"/>
            <a:ext cx="734534" cy="338554"/>
          </a:xfrm>
          <a:prstGeom prst="rect">
            <a:avLst/>
          </a:prstGeom>
          <a:noFill/>
        </p:spPr>
        <p:txBody>
          <a:bodyPr wrap="square" rtlCol="0">
            <a:spAutoFit/>
          </a:bodyPr>
          <a:lstStyle/>
          <a:p>
            <a:r>
              <a:rPr lang="en-US" sz="1600" dirty="0"/>
              <a:t>x2000</a:t>
            </a:r>
            <a:endParaRPr lang="en-US" dirty="0"/>
          </a:p>
        </p:txBody>
      </p:sp>
      <p:sp>
        <p:nvSpPr>
          <p:cNvPr id="34" name="TextBox 33"/>
          <p:cNvSpPr txBox="1"/>
          <p:nvPr/>
        </p:nvSpPr>
        <p:spPr>
          <a:xfrm>
            <a:off x="1742573" y="3875415"/>
            <a:ext cx="734534" cy="338554"/>
          </a:xfrm>
          <a:prstGeom prst="rect">
            <a:avLst/>
          </a:prstGeom>
          <a:noFill/>
        </p:spPr>
        <p:txBody>
          <a:bodyPr wrap="square" rtlCol="0">
            <a:spAutoFit/>
          </a:bodyPr>
          <a:lstStyle/>
          <a:p>
            <a:r>
              <a:rPr lang="en-US" sz="1600" dirty="0"/>
              <a:t>x500</a:t>
            </a:r>
          </a:p>
        </p:txBody>
      </p:sp>
      <p:graphicFrame>
        <p:nvGraphicFramePr>
          <p:cNvPr id="36" name="Table 35"/>
          <p:cNvGraphicFramePr>
            <a:graphicFrameLocks noGrp="1"/>
          </p:cNvGraphicFramePr>
          <p:nvPr>
            <p:extLst>
              <p:ext uri="{D42A27DB-BD31-4B8C-83A1-F6EECF244321}">
                <p14:modId xmlns:p14="http://schemas.microsoft.com/office/powerpoint/2010/main" val="301813414"/>
              </p:ext>
            </p:extLst>
          </p:nvPr>
        </p:nvGraphicFramePr>
        <p:xfrm>
          <a:off x="7564606" y="2516660"/>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30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38" name="TextBox 37"/>
          <p:cNvSpPr txBox="1"/>
          <p:nvPr/>
        </p:nvSpPr>
        <p:spPr>
          <a:xfrm>
            <a:off x="7898421" y="2964102"/>
            <a:ext cx="734534" cy="338554"/>
          </a:xfrm>
          <a:prstGeom prst="rect">
            <a:avLst/>
          </a:prstGeom>
          <a:noFill/>
        </p:spPr>
        <p:txBody>
          <a:bodyPr wrap="square" rtlCol="0">
            <a:spAutoFit/>
          </a:bodyPr>
          <a:lstStyle/>
          <a:p>
            <a:r>
              <a:rPr lang="en-US" sz="1600" dirty="0"/>
              <a:t>x3000</a:t>
            </a:r>
          </a:p>
        </p:txBody>
      </p:sp>
      <p:cxnSp>
        <p:nvCxnSpPr>
          <p:cNvPr id="39" name="Straight Arrow Connector 38"/>
          <p:cNvCxnSpPr>
            <a:cxnSpLocks/>
          </p:cNvCxnSpPr>
          <p:nvPr/>
        </p:nvCxnSpPr>
        <p:spPr>
          <a:xfrm>
            <a:off x="8491253" y="2044556"/>
            <a:ext cx="0" cy="479065"/>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1813441883"/>
              </p:ext>
            </p:extLst>
          </p:nvPr>
        </p:nvGraphicFramePr>
        <p:xfrm>
          <a:off x="7543100" y="652242"/>
          <a:ext cx="1423671" cy="370840"/>
        </p:xfrm>
        <a:graphic>
          <a:graphicData uri="http://schemas.openxmlformats.org/drawingml/2006/table">
            <a:tbl>
              <a:tblPr firstRow="1" bandRow="1">
                <a:tableStyleId>{5940675A-B579-460E-94D1-54222C63F5DA}</a:tableStyleId>
              </a:tblPr>
              <a:tblGrid>
                <a:gridCol w="694802">
                  <a:extLst>
                    <a:ext uri="{9D8B030D-6E8A-4147-A177-3AD203B41FA5}">
                      <a16:colId xmlns:a16="http://schemas.microsoft.com/office/drawing/2014/main" val="20000"/>
                    </a:ext>
                  </a:extLst>
                </a:gridCol>
                <a:gridCol w="728869">
                  <a:extLst>
                    <a:ext uri="{9D8B030D-6E8A-4147-A177-3AD203B41FA5}">
                      <a16:colId xmlns:a16="http://schemas.microsoft.com/office/drawing/2014/main" val="20001"/>
                    </a:ext>
                  </a:extLst>
                </a:gridCol>
              </a:tblGrid>
              <a:tr h="370840">
                <a:tc>
                  <a:txBody>
                    <a:bodyPr/>
                    <a:lstStyle/>
                    <a:p>
                      <a:r>
                        <a:rPr lang="en-US" dirty="0"/>
                        <a:t>10</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1" name="TextBox 40"/>
          <p:cNvSpPr txBox="1"/>
          <p:nvPr/>
        </p:nvSpPr>
        <p:spPr>
          <a:xfrm>
            <a:off x="7825111" y="1057885"/>
            <a:ext cx="1111348" cy="369332"/>
          </a:xfrm>
          <a:prstGeom prst="rect">
            <a:avLst/>
          </a:prstGeom>
          <a:noFill/>
        </p:spPr>
        <p:txBody>
          <a:bodyPr wrap="square" rtlCol="0">
            <a:spAutoFit/>
          </a:bodyPr>
          <a:lstStyle/>
          <a:p>
            <a:r>
              <a:rPr lang="en-US" dirty="0"/>
              <a:t>x1000</a:t>
            </a:r>
          </a:p>
        </p:txBody>
      </p:sp>
      <p:sp>
        <p:nvSpPr>
          <p:cNvPr id="42" name="TextBox 41"/>
          <p:cNvSpPr txBox="1"/>
          <p:nvPr/>
        </p:nvSpPr>
        <p:spPr>
          <a:xfrm>
            <a:off x="7649662" y="318712"/>
            <a:ext cx="1423670" cy="369332"/>
          </a:xfrm>
          <a:prstGeom prst="rect">
            <a:avLst/>
          </a:prstGeom>
          <a:noFill/>
        </p:spPr>
        <p:txBody>
          <a:bodyPr wrap="square" rtlCol="0">
            <a:spAutoFit/>
          </a:bodyPr>
          <a:lstStyle/>
          <a:p>
            <a:r>
              <a:rPr lang="en-US" dirty="0"/>
              <a:t>new_node</a:t>
            </a:r>
          </a:p>
        </p:txBody>
      </p:sp>
      <p:sp>
        <p:nvSpPr>
          <p:cNvPr id="45" name="TextBox 44"/>
          <p:cNvSpPr txBox="1"/>
          <p:nvPr/>
        </p:nvSpPr>
        <p:spPr>
          <a:xfrm>
            <a:off x="7383071" y="1235178"/>
            <a:ext cx="734323"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x1000</a:t>
            </a:r>
          </a:p>
        </p:txBody>
      </p:sp>
      <p:sp>
        <p:nvSpPr>
          <p:cNvPr id="46" name="TextBox 45"/>
          <p:cNvSpPr txBox="1"/>
          <p:nvPr/>
        </p:nvSpPr>
        <p:spPr>
          <a:xfrm>
            <a:off x="8265688" y="610443"/>
            <a:ext cx="701148" cy="369332"/>
          </a:xfrm>
          <a:prstGeom prst="rect">
            <a:avLst/>
          </a:prstGeom>
          <a:noFill/>
        </p:spPr>
        <p:txBody>
          <a:bodyPr wrap="square" rtlCol="0">
            <a:spAutoFit/>
          </a:bodyPr>
          <a:lstStyle/>
          <a:p>
            <a:r>
              <a:rPr lang="en-US" dirty="0"/>
              <a:t>NULL</a:t>
            </a:r>
          </a:p>
        </p:txBody>
      </p:sp>
      <p:sp>
        <p:nvSpPr>
          <p:cNvPr id="47" name="TextBox 46"/>
          <p:cNvSpPr txBox="1"/>
          <p:nvPr/>
        </p:nvSpPr>
        <p:spPr>
          <a:xfrm>
            <a:off x="7743256" y="1983451"/>
            <a:ext cx="892702" cy="369332"/>
          </a:xfrm>
          <a:prstGeom prst="rect">
            <a:avLst/>
          </a:prstGeom>
          <a:noFill/>
        </p:spPr>
        <p:txBody>
          <a:bodyPr wrap="square" rtlCol="0">
            <a:spAutoFit/>
          </a:bodyPr>
          <a:lstStyle/>
          <a:p>
            <a:r>
              <a:rPr lang="en-US" dirty="0"/>
              <a:t>x2000</a:t>
            </a:r>
          </a:p>
        </p:txBody>
      </p:sp>
      <p:sp>
        <p:nvSpPr>
          <p:cNvPr id="49" name="Cloud Callout 48"/>
          <p:cNvSpPr/>
          <p:nvPr/>
        </p:nvSpPr>
        <p:spPr>
          <a:xfrm rot="3836735">
            <a:off x="8903146" y="34663"/>
            <a:ext cx="665526" cy="68410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6" name="Rectangle 75"/>
          <p:cNvSpPr/>
          <p:nvPr/>
        </p:nvSpPr>
        <p:spPr>
          <a:xfrm>
            <a:off x="9242721" y="768960"/>
            <a:ext cx="2480423" cy="369332"/>
          </a:xfrm>
          <a:prstGeom prst="rect">
            <a:avLst/>
          </a:prstGeom>
        </p:spPr>
        <p:txBody>
          <a:bodyPr wrap="none">
            <a:spAutoFit/>
          </a:bodyPr>
          <a:lstStyle/>
          <a:p>
            <a:r>
              <a:rPr lang="en-US" dirty="0"/>
              <a:t>1. </a:t>
            </a:r>
            <a:r>
              <a:rPr lang="en-US" dirty="0" err="1"/>
              <a:t>new_node</a:t>
            </a:r>
            <a:r>
              <a:rPr lang="en-US" dirty="0" err="1">
                <a:sym typeface="Wingdings" panose="05000000000000000000" pitchFamily="2" charset="2"/>
              </a:rPr>
              <a:t></a:t>
            </a:r>
            <a:r>
              <a:rPr lang="en-US" dirty="0" err="1"/>
              <a:t>next</a:t>
            </a:r>
            <a:r>
              <a:rPr lang="en-US" dirty="0"/>
              <a:t>=top</a:t>
            </a:r>
          </a:p>
        </p:txBody>
      </p:sp>
      <p:sp>
        <p:nvSpPr>
          <p:cNvPr id="77" name="Rectangle 76"/>
          <p:cNvSpPr/>
          <p:nvPr/>
        </p:nvSpPr>
        <p:spPr>
          <a:xfrm>
            <a:off x="9306089" y="1331311"/>
            <a:ext cx="1843582" cy="369332"/>
          </a:xfrm>
          <a:prstGeom prst="rect">
            <a:avLst/>
          </a:prstGeom>
        </p:spPr>
        <p:txBody>
          <a:bodyPr wrap="none">
            <a:spAutoFit/>
          </a:bodyPr>
          <a:lstStyle/>
          <a:p>
            <a:r>
              <a:rPr lang="en-US" dirty="0"/>
              <a:t>2. top=new_node</a:t>
            </a:r>
          </a:p>
        </p:txBody>
      </p:sp>
      <p:sp>
        <p:nvSpPr>
          <p:cNvPr id="3" name="Footer Placeholder 2">
            <a:extLst>
              <a:ext uri="{FF2B5EF4-FFF2-40B4-BE49-F238E27FC236}">
                <a16:creationId xmlns:a16="http://schemas.microsoft.com/office/drawing/2014/main" id="{1A25CC8E-2F7B-4D7A-A74A-AAEE06874ADB}"/>
              </a:ext>
            </a:extLst>
          </p:cNvPr>
          <p:cNvSpPr>
            <a:spLocks noGrp="1"/>
          </p:cNvSpPr>
          <p:nvPr>
            <p:ph type="ftr" sz="quarter" idx="11"/>
          </p:nvPr>
        </p:nvSpPr>
        <p:spPr>
          <a:xfrm>
            <a:off x="4246697" y="6440665"/>
            <a:ext cx="4114800" cy="365125"/>
          </a:xfrm>
        </p:spPr>
        <p:txBody>
          <a:bodyPr/>
          <a:lstStyle/>
          <a:p>
            <a:r>
              <a:rPr lang="en-IN" dirty="0"/>
              <a:t>Dr </a:t>
            </a:r>
            <a:r>
              <a:rPr lang="en-IN" dirty="0" err="1"/>
              <a:t>Somaraju</a:t>
            </a:r>
            <a:r>
              <a:rPr lang="en-IN" dirty="0"/>
              <a:t> </a:t>
            </a:r>
            <a:r>
              <a:rPr lang="en-IN" dirty="0" err="1"/>
              <a:t>Suvvari</a:t>
            </a:r>
            <a:r>
              <a:rPr lang="en-IN" dirty="0"/>
              <a:t>                                                                                                        NITP -- CS3401</a:t>
            </a:r>
          </a:p>
        </p:txBody>
      </p:sp>
      <p:sp>
        <p:nvSpPr>
          <p:cNvPr id="4" name="Slide Number Placeholder 3">
            <a:extLst>
              <a:ext uri="{FF2B5EF4-FFF2-40B4-BE49-F238E27FC236}">
                <a16:creationId xmlns:a16="http://schemas.microsoft.com/office/drawing/2014/main" id="{D3ED8BAE-A975-4C2F-96F3-9DFE95DFD41F}"/>
              </a:ext>
            </a:extLst>
          </p:cNvPr>
          <p:cNvSpPr>
            <a:spLocks noGrp="1"/>
          </p:cNvSpPr>
          <p:nvPr>
            <p:ph type="sldNum" sz="quarter" idx="12"/>
          </p:nvPr>
        </p:nvSpPr>
        <p:spPr>
          <a:xfrm>
            <a:off x="9262942" y="6401081"/>
            <a:ext cx="2743200" cy="365125"/>
          </a:xfrm>
        </p:spPr>
        <p:txBody>
          <a:bodyPr/>
          <a:lstStyle/>
          <a:p>
            <a:fld id="{11B1A458-33C9-4BF4-B91A-A10851AC5830}" type="slidenum">
              <a:rPr lang="en-IN" smtClean="0"/>
              <a:t>24</a:t>
            </a:fld>
            <a:endParaRPr lang="en-IN" dirty="0"/>
          </a:p>
        </p:txBody>
      </p:sp>
      <p:graphicFrame>
        <p:nvGraphicFramePr>
          <p:cNvPr id="61" name="Table 60">
            <a:extLst>
              <a:ext uri="{FF2B5EF4-FFF2-40B4-BE49-F238E27FC236}">
                <a16:creationId xmlns:a16="http://schemas.microsoft.com/office/drawing/2014/main" id="{5E801792-FC81-4506-BB76-BA0BA001FBA9}"/>
              </a:ext>
            </a:extLst>
          </p:cNvPr>
          <p:cNvGraphicFramePr>
            <a:graphicFrameLocks noGrp="1"/>
          </p:cNvGraphicFramePr>
          <p:nvPr>
            <p:extLst>
              <p:ext uri="{D42A27DB-BD31-4B8C-83A1-F6EECF244321}">
                <p14:modId xmlns:p14="http://schemas.microsoft.com/office/powerpoint/2010/main" val="1384975081"/>
              </p:ext>
            </p:extLst>
          </p:nvPr>
        </p:nvGraphicFramePr>
        <p:xfrm>
          <a:off x="1781238" y="2149934"/>
          <a:ext cx="1423671" cy="370840"/>
        </p:xfrm>
        <a:graphic>
          <a:graphicData uri="http://schemas.openxmlformats.org/drawingml/2006/table">
            <a:tbl>
              <a:tblPr firstRow="1" bandRow="1">
                <a:tableStyleId>{5940675A-B579-460E-94D1-54222C63F5DA}</a:tableStyleId>
              </a:tblPr>
              <a:tblGrid>
                <a:gridCol w="694802">
                  <a:extLst>
                    <a:ext uri="{9D8B030D-6E8A-4147-A177-3AD203B41FA5}">
                      <a16:colId xmlns:a16="http://schemas.microsoft.com/office/drawing/2014/main" val="20000"/>
                    </a:ext>
                  </a:extLst>
                </a:gridCol>
                <a:gridCol w="728869">
                  <a:extLst>
                    <a:ext uri="{9D8B030D-6E8A-4147-A177-3AD203B41FA5}">
                      <a16:colId xmlns:a16="http://schemas.microsoft.com/office/drawing/2014/main" val="20001"/>
                    </a:ext>
                  </a:extLst>
                </a:gridCol>
              </a:tblGrid>
              <a:tr h="370840">
                <a:tc>
                  <a:txBody>
                    <a:bodyPr/>
                    <a:lstStyle/>
                    <a:p>
                      <a:r>
                        <a:rPr lang="en-US" dirty="0"/>
                        <a:t>10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62" name="TextBox 61">
            <a:extLst>
              <a:ext uri="{FF2B5EF4-FFF2-40B4-BE49-F238E27FC236}">
                <a16:creationId xmlns:a16="http://schemas.microsoft.com/office/drawing/2014/main" id="{8A25FD34-858C-4A44-8215-D9A68A1DFBFF}"/>
              </a:ext>
            </a:extLst>
          </p:cNvPr>
          <p:cNvSpPr txBox="1"/>
          <p:nvPr/>
        </p:nvSpPr>
        <p:spPr>
          <a:xfrm>
            <a:off x="3187235" y="2108077"/>
            <a:ext cx="1111348" cy="369332"/>
          </a:xfrm>
          <a:prstGeom prst="rect">
            <a:avLst/>
          </a:prstGeom>
          <a:noFill/>
        </p:spPr>
        <p:txBody>
          <a:bodyPr wrap="square" rtlCol="0">
            <a:spAutoFit/>
          </a:bodyPr>
          <a:lstStyle/>
          <a:p>
            <a:r>
              <a:rPr lang="en-US" dirty="0"/>
              <a:t>x1000</a:t>
            </a:r>
          </a:p>
        </p:txBody>
      </p:sp>
      <p:sp>
        <p:nvSpPr>
          <p:cNvPr id="63" name="TextBox 62">
            <a:extLst>
              <a:ext uri="{FF2B5EF4-FFF2-40B4-BE49-F238E27FC236}">
                <a16:creationId xmlns:a16="http://schemas.microsoft.com/office/drawing/2014/main" id="{FE3D1377-E0EE-4F4C-849D-87AA3FA17B8D}"/>
              </a:ext>
            </a:extLst>
          </p:cNvPr>
          <p:cNvSpPr txBox="1"/>
          <p:nvPr/>
        </p:nvSpPr>
        <p:spPr>
          <a:xfrm>
            <a:off x="1834233" y="1805157"/>
            <a:ext cx="1285749" cy="369332"/>
          </a:xfrm>
          <a:prstGeom prst="rect">
            <a:avLst/>
          </a:prstGeom>
          <a:noFill/>
        </p:spPr>
        <p:txBody>
          <a:bodyPr wrap="square" rtlCol="0">
            <a:spAutoFit/>
          </a:bodyPr>
          <a:lstStyle/>
          <a:p>
            <a:r>
              <a:rPr lang="en-US" dirty="0"/>
              <a:t>new_node</a:t>
            </a:r>
          </a:p>
        </p:txBody>
      </p:sp>
      <p:sp>
        <p:nvSpPr>
          <p:cNvPr id="64" name="TextBox 63">
            <a:extLst>
              <a:ext uri="{FF2B5EF4-FFF2-40B4-BE49-F238E27FC236}">
                <a16:creationId xmlns:a16="http://schemas.microsoft.com/office/drawing/2014/main" id="{5C360FB9-2DD4-40A1-9171-889D303A177E}"/>
              </a:ext>
            </a:extLst>
          </p:cNvPr>
          <p:cNvSpPr txBox="1"/>
          <p:nvPr/>
        </p:nvSpPr>
        <p:spPr>
          <a:xfrm>
            <a:off x="6426666" y="1120529"/>
            <a:ext cx="892702" cy="369332"/>
          </a:xfrm>
          <a:prstGeom prst="rect">
            <a:avLst/>
          </a:prstGeom>
          <a:noFill/>
        </p:spPr>
        <p:txBody>
          <a:bodyPr wrap="square" rtlCol="0">
            <a:spAutoFit/>
          </a:bodyPr>
          <a:lstStyle/>
          <a:p>
            <a:r>
              <a:rPr lang="en-US" dirty="0"/>
              <a:t>x2000</a:t>
            </a:r>
          </a:p>
        </p:txBody>
      </p:sp>
      <p:sp>
        <p:nvSpPr>
          <p:cNvPr id="6" name="TextBox 5">
            <a:extLst>
              <a:ext uri="{FF2B5EF4-FFF2-40B4-BE49-F238E27FC236}">
                <a16:creationId xmlns:a16="http://schemas.microsoft.com/office/drawing/2014/main" id="{0A2D28F1-1C5E-464E-BEBB-D7006424AF23}"/>
              </a:ext>
            </a:extLst>
          </p:cNvPr>
          <p:cNvSpPr txBox="1"/>
          <p:nvPr/>
        </p:nvSpPr>
        <p:spPr>
          <a:xfrm>
            <a:off x="6480330" y="2085561"/>
            <a:ext cx="734534" cy="338554"/>
          </a:xfrm>
          <a:prstGeom prst="rect">
            <a:avLst/>
          </a:prstGeom>
          <a:noFill/>
        </p:spPr>
        <p:txBody>
          <a:bodyPr wrap="square" rtlCol="0">
            <a:spAutoFit/>
          </a:bodyPr>
          <a:lstStyle/>
          <a:p>
            <a:r>
              <a:rPr lang="en-US" sz="1600" dirty="0"/>
              <a:t>x500</a:t>
            </a:r>
          </a:p>
        </p:txBody>
      </p:sp>
      <p:sp>
        <p:nvSpPr>
          <p:cNvPr id="25" name="TextBox 24">
            <a:extLst>
              <a:ext uri="{FF2B5EF4-FFF2-40B4-BE49-F238E27FC236}">
                <a16:creationId xmlns:a16="http://schemas.microsoft.com/office/drawing/2014/main" id="{FF67181F-C051-43C3-BB60-BF4361C015F7}"/>
              </a:ext>
            </a:extLst>
          </p:cNvPr>
          <p:cNvSpPr txBox="1"/>
          <p:nvPr/>
        </p:nvSpPr>
        <p:spPr>
          <a:xfrm>
            <a:off x="1992980" y="3037864"/>
            <a:ext cx="734534" cy="338554"/>
          </a:xfrm>
          <a:prstGeom prst="rect">
            <a:avLst/>
          </a:prstGeom>
          <a:noFill/>
        </p:spPr>
        <p:txBody>
          <a:bodyPr wrap="square" rtlCol="0">
            <a:spAutoFit/>
          </a:bodyPr>
          <a:lstStyle/>
          <a:p>
            <a:r>
              <a:rPr lang="en-US" sz="1600" dirty="0"/>
              <a:t>x500</a:t>
            </a:r>
          </a:p>
        </p:txBody>
      </p:sp>
      <p:sp>
        <p:nvSpPr>
          <p:cNvPr id="67" name="TextBox 66">
            <a:extLst>
              <a:ext uri="{FF2B5EF4-FFF2-40B4-BE49-F238E27FC236}">
                <a16:creationId xmlns:a16="http://schemas.microsoft.com/office/drawing/2014/main" id="{2EA1F5FC-60B3-4BAC-8AF3-6DBA7AA3B73E}"/>
              </a:ext>
            </a:extLst>
          </p:cNvPr>
          <p:cNvSpPr txBox="1"/>
          <p:nvPr/>
        </p:nvSpPr>
        <p:spPr>
          <a:xfrm>
            <a:off x="3235437" y="1425206"/>
            <a:ext cx="2393203" cy="369332"/>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 Stack Overflow</a:t>
            </a:r>
          </a:p>
        </p:txBody>
      </p:sp>
      <p:cxnSp>
        <p:nvCxnSpPr>
          <p:cNvPr id="68" name="Straight Arrow Connector 67">
            <a:extLst>
              <a:ext uri="{FF2B5EF4-FFF2-40B4-BE49-F238E27FC236}">
                <a16:creationId xmlns:a16="http://schemas.microsoft.com/office/drawing/2014/main" id="{8B62D966-EF9F-4B0C-9814-0952E9270124}"/>
              </a:ext>
            </a:extLst>
          </p:cNvPr>
          <p:cNvCxnSpPr>
            <a:cxnSpLocks/>
          </p:cNvCxnSpPr>
          <p:nvPr/>
        </p:nvCxnSpPr>
        <p:spPr>
          <a:xfrm>
            <a:off x="8632955" y="1027016"/>
            <a:ext cx="0" cy="637636"/>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9AD7A170-5226-4E75-ACB1-128F37903826}"/>
              </a:ext>
            </a:extLst>
          </p:cNvPr>
          <p:cNvGrpSpPr/>
          <p:nvPr/>
        </p:nvGrpSpPr>
        <p:grpSpPr>
          <a:xfrm>
            <a:off x="7074131" y="915726"/>
            <a:ext cx="516033" cy="936445"/>
            <a:chOff x="7074131" y="915726"/>
            <a:chExt cx="516033" cy="936445"/>
          </a:xfrm>
        </p:grpSpPr>
        <p:cxnSp>
          <p:nvCxnSpPr>
            <p:cNvPr id="32" name="Straight Connector 31">
              <a:extLst>
                <a:ext uri="{FF2B5EF4-FFF2-40B4-BE49-F238E27FC236}">
                  <a16:creationId xmlns:a16="http://schemas.microsoft.com/office/drawing/2014/main" id="{DB03814A-B39F-4CD3-87BD-8EF9E7A0D117}"/>
                </a:ext>
              </a:extLst>
            </p:cNvPr>
            <p:cNvCxnSpPr>
              <a:cxnSpLocks/>
            </p:cNvCxnSpPr>
            <p:nvPr/>
          </p:nvCxnSpPr>
          <p:spPr>
            <a:xfrm>
              <a:off x="7074131" y="1836028"/>
              <a:ext cx="30894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88D3A9F9-FC66-4B60-8D54-B1C007775B3E}"/>
                </a:ext>
              </a:extLst>
            </p:cNvPr>
            <p:cNvCxnSpPr/>
            <p:nvPr/>
          </p:nvCxnSpPr>
          <p:spPr>
            <a:xfrm>
              <a:off x="7379942" y="937771"/>
              <a:ext cx="0" cy="91440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79" name="Straight Arrow Connector 78">
              <a:extLst>
                <a:ext uri="{FF2B5EF4-FFF2-40B4-BE49-F238E27FC236}">
                  <a16:creationId xmlns:a16="http://schemas.microsoft.com/office/drawing/2014/main" id="{35D6F011-5E26-4A42-9C15-0AE048BA725F}"/>
                </a:ext>
              </a:extLst>
            </p:cNvPr>
            <p:cNvCxnSpPr/>
            <p:nvPr/>
          </p:nvCxnSpPr>
          <p:spPr>
            <a:xfrm flipV="1">
              <a:off x="7361354" y="915726"/>
              <a:ext cx="228810" cy="2824"/>
            </a:xfrm>
            <a:prstGeom prst="straightConnector1">
              <a:avLst/>
            </a:prstGeom>
            <a:ln w="38100" cmpd="sng">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04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down)">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down)">
                                      <p:cBhvr>
                                        <p:cTn id="31" dur="500"/>
                                        <p:tgtEl>
                                          <p:spTgt spid="6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down)">
                                      <p:cBhvr>
                                        <p:cTn id="34" dur="500"/>
                                        <p:tgtEl>
                                          <p:spTgt spid="6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down)">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00"/>
                                        <p:tgtEl>
                                          <p:spTgt spid="16"/>
                                        </p:tgtEl>
                                      </p:cBhvr>
                                    </p:animEffect>
                                  </p:childTnLst>
                                </p:cTn>
                              </p:par>
                              <p:par>
                                <p:cTn id="57" presetID="22" presetClass="entr" presetSubtype="4"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par>
                                <p:cTn id="60" presetID="22" presetClass="entr" presetSubtype="4"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down)">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down)">
                                      <p:cBhvr>
                                        <p:cTn id="76" dur="500"/>
                                        <p:tgtEl>
                                          <p:spTgt spid="21"/>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xit" presetSubtype="12" fill="hold" grpId="1" nodeType="clickEffect">
                                  <p:stCondLst>
                                    <p:cond delay="0"/>
                                  </p:stCondLst>
                                  <p:childTnLst>
                                    <p:animEffect transition="out" filter="strips(downLeft)">
                                      <p:cBhvr>
                                        <p:cTn id="86" dur="500"/>
                                        <p:tgtEl>
                                          <p:spTgt spid="22"/>
                                        </p:tgtEl>
                                      </p:cBhvr>
                                    </p:animEffect>
                                    <p:set>
                                      <p:cBhvr>
                                        <p:cTn id="87" dur="1" fill="hold">
                                          <p:stCondLst>
                                            <p:cond delay="499"/>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5" presetClass="path" presetSubtype="0" accel="50000" decel="50000" fill="hold" grpId="1" nodeType="clickEffect">
                                  <p:stCondLst>
                                    <p:cond delay="0"/>
                                  </p:stCondLst>
                                  <p:childTnLst>
                                    <p:animMotion origin="layout" path="M -1.04167E-6 1.11111E-6 L -0.10963 -0.08982 " pathEditMode="relative" rAng="0" ptsTypes="AA">
                                      <p:cBhvr>
                                        <p:cTn id="91" dur="2000" fill="hold"/>
                                        <p:tgtEl>
                                          <p:spTgt spid="24"/>
                                        </p:tgtEl>
                                        <p:attrNameLst>
                                          <p:attrName>ppt_x</p:attrName>
                                          <p:attrName>ppt_y</p:attrName>
                                        </p:attrNameLst>
                                      </p:cBhvr>
                                      <p:rCtr x="-5482" y="-4491"/>
                                    </p:animMotion>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wipe(down)">
                                      <p:cBhvr>
                                        <p:cTn id="96" dur="5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down)">
                                      <p:cBhvr>
                                        <p:cTn id="101" dur="500"/>
                                        <p:tgtEl>
                                          <p:spTgt spid="26"/>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down)">
                                      <p:cBhvr>
                                        <p:cTn id="106" dur="500"/>
                                        <p:tgtEl>
                                          <p:spTgt spid="27"/>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down)">
                                      <p:cBhvr>
                                        <p:cTn id="109" dur="500"/>
                                        <p:tgtEl>
                                          <p:spTgt spid="33"/>
                                        </p:tgtEl>
                                      </p:cBhvr>
                                    </p:animEffect>
                                  </p:childTnLst>
                                </p:cTn>
                              </p:par>
                              <p:par>
                                <p:cTn id="110" presetID="22" presetClass="entr" presetSubtype="4" fill="hold" nodeType="with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wipe(down)">
                                      <p:cBhvr>
                                        <p:cTn id="112" dur="500"/>
                                        <p:tgtEl>
                                          <p:spTgt spid="28"/>
                                        </p:tgtEl>
                                      </p:cBhvr>
                                    </p:animEffect>
                                  </p:childTnLst>
                                </p:cTn>
                              </p:par>
                              <p:par>
                                <p:cTn id="113" presetID="22" presetClass="entr" presetSubtype="4"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down)">
                                      <p:cBhvr>
                                        <p:cTn id="115" dur="500"/>
                                        <p:tgtEl>
                                          <p:spTgt spid="31"/>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wipe(down)">
                                      <p:cBhvr>
                                        <p:cTn id="118" dur="500"/>
                                        <p:tgtEl>
                                          <p:spTgt spid="47"/>
                                        </p:tgtEl>
                                      </p:cBhvr>
                                    </p:animEffect>
                                  </p:childTnLst>
                                </p:cTn>
                              </p:par>
                              <p:par>
                                <p:cTn id="119" presetID="22" presetClass="entr" presetSubtype="4" fill="hold" nodeType="with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down)">
                                      <p:cBhvr>
                                        <p:cTn id="121" dur="500"/>
                                        <p:tgtEl>
                                          <p:spTgt spid="29"/>
                                        </p:tgtEl>
                                      </p:cBhvr>
                                    </p:animEffect>
                                  </p:childTnLst>
                                </p:cTn>
                              </p:par>
                              <p:par>
                                <p:cTn id="122" presetID="22" presetClass="entr" presetSubtype="4" fill="hold" nodeType="with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wipe(down)">
                                      <p:cBhvr>
                                        <p:cTn id="124" dur="500"/>
                                        <p:tgtEl>
                                          <p:spTgt spid="39"/>
                                        </p:tgtEl>
                                      </p:cBhvr>
                                    </p:animEffect>
                                  </p:childTnLst>
                                </p:cTn>
                              </p:par>
                              <p:par>
                                <p:cTn id="125" presetID="22" presetClass="entr" presetSubtype="4" fill="hold"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down)">
                                      <p:cBhvr>
                                        <p:cTn id="127" dur="500"/>
                                        <p:tgtEl>
                                          <p:spTgt spid="36"/>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6"/>
                                        </p:tgtEl>
                                        <p:attrNameLst>
                                          <p:attrName>style.visibility</p:attrName>
                                        </p:attrNameLst>
                                      </p:cBhvr>
                                      <p:to>
                                        <p:strVal val="visible"/>
                                      </p:to>
                                    </p:set>
                                    <p:animEffect transition="in" filter="wipe(down)">
                                      <p:cBhvr>
                                        <p:cTn id="130" dur="500"/>
                                        <p:tgtEl>
                                          <p:spTgt spid="6"/>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wipe(down)">
                                      <p:cBhvr>
                                        <p:cTn id="133" dur="500"/>
                                        <p:tgtEl>
                                          <p:spTgt spid="38"/>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wipe(down)">
                                      <p:cBhvr>
                                        <p:cTn id="138" dur="500"/>
                                        <p:tgtEl>
                                          <p:spTgt spid="49"/>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42"/>
                                        </p:tgtEl>
                                        <p:attrNameLst>
                                          <p:attrName>style.visibility</p:attrName>
                                        </p:attrNameLst>
                                      </p:cBhvr>
                                      <p:to>
                                        <p:strVal val="visible"/>
                                      </p:to>
                                    </p:set>
                                    <p:animEffect transition="in" filter="wipe(down)">
                                      <p:cBhvr>
                                        <p:cTn id="141" dur="500"/>
                                        <p:tgtEl>
                                          <p:spTgt spid="42"/>
                                        </p:tgtEl>
                                      </p:cBhvr>
                                    </p:animEffect>
                                  </p:childTnLst>
                                </p:cTn>
                              </p:par>
                              <p:par>
                                <p:cTn id="142" presetID="22" presetClass="entr" presetSubtype="4" fill="hold" nodeType="withEffect">
                                  <p:stCondLst>
                                    <p:cond delay="0"/>
                                  </p:stCondLst>
                                  <p:childTnLst>
                                    <p:set>
                                      <p:cBhvr>
                                        <p:cTn id="143" dur="1" fill="hold">
                                          <p:stCondLst>
                                            <p:cond delay="0"/>
                                          </p:stCondLst>
                                        </p:cTn>
                                        <p:tgtEl>
                                          <p:spTgt spid="40"/>
                                        </p:tgtEl>
                                        <p:attrNameLst>
                                          <p:attrName>style.visibility</p:attrName>
                                        </p:attrNameLst>
                                      </p:cBhvr>
                                      <p:to>
                                        <p:strVal val="visible"/>
                                      </p:to>
                                    </p:set>
                                    <p:animEffect transition="in" filter="wipe(down)">
                                      <p:cBhvr>
                                        <p:cTn id="144" dur="500"/>
                                        <p:tgtEl>
                                          <p:spTgt spid="40"/>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wipe(down)">
                                      <p:cBhvr>
                                        <p:cTn id="147" dur="500"/>
                                        <p:tgtEl>
                                          <p:spTgt spid="41"/>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46"/>
                                        </p:tgtEl>
                                        <p:attrNameLst>
                                          <p:attrName>style.visibility</p:attrName>
                                        </p:attrNameLst>
                                      </p:cBhvr>
                                      <p:to>
                                        <p:strVal val="visible"/>
                                      </p:to>
                                    </p:set>
                                    <p:animEffect transition="in" filter="wipe(down)">
                                      <p:cBhvr>
                                        <p:cTn id="150" dur="500"/>
                                        <p:tgtEl>
                                          <p:spTgt spid="4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wipe(down)">
                                      <p:cBhvr>
                                        <p:cTn id="155" dur="500"/>
                                        <p:tgtEl>
                                          <p:spTgt spid="76"/>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46"/>
                                        </p:tgtEl>
                                        <p:attrNameLst>
                                          <p:attrName>style.visibility</p:attrName>
                                        </p:attrNameLst>
                                      </p:cBhvr>
                                      <p:to>
                                        <p:strVal val="hidden"/>
                                      </p:to>
                                    </p:set>
                                  </p:childTnLst>
                                </p:cTn>
                              </p:par>
                              <p:par>
                                <p:cTn id="160" presetID="22" presetClass="entr" presetSubtype="4" fill="hold" grpId="0"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wipe(down)">
                                      <p:cBhvr>
                                        <p:cTn id="162" dur="500"/>
                                        <p:tgtEl>
                                          <p:spTgt spid="64"/>
                                        </p:tgtEl>
                                      </p:cBhvr>
                                    </p:animEffect>
                                  </p:childTnLst>
                                </p:cTn>
                              </p:par>
                            </p:childTnLst>
                          </p:cTn>
                        </p:par>
                      </p:childTnLst>
                    </p:cTn>
                  </p:par>
                  <p:par>
                    <p:cTn id="163" fill="hold">
                      <p:stCondLst>
                        <p:cond delay="indefinite"/>
                      </p:stCondLst>
                      <p:childTnLst>
                        <p:par>
                          <p:cTn id="164" fill="hold">
                            <p:stCondLst>
                              <p:cond delay="0"/>
                            </p:stCondLst>
                            <p:childTnLst>
                              <p:par>
                                <p:cTn id="165" presetID="0" presetClass="path" presetSubtype="0" accel="50000" decel="50000" fill="hold" grpId="1" nodeType="clickEffect">
                                  <p:stCondLst>
                                    <p:cond delay="0"/>
                                  </p:stCondLst>
                                  <p:childTnLst>
                                    <p:animMotion origin="layout" path="M 0.01472 0.00092 L 0.01472 0.00092 C 0.01758 2.22222E-6 0.0293 -0.00278 0.03294 -0.00509 C 0.0418 -0.01065 0.03294 -0.01482 0.04792 -0.01991 C 0.05586 -0.02269 0.06406 -0.02107 0.07214 -0.02153 C 0.07487 -0.02246 0.07761 -0.02361 0.08047 -0.02431 C 0.08438 -0.02547 0.08841 -0.025 0.09206 -0.02732 C 0.09662 -0.03056 0.10039 -0.03658 0.10456 -0.04074 C 0.10677 -0.04283 0.10899 -0.04468 0.1112 -0.04676 C 0.11354 -0.0463 0.11576 -0.04653 0.11797 -0.04514 C 0.12084 -0.04352 0.12318 -0.03727 0.1263 -0.03773 C 0.13008 -0.03843 0.13294 -0.04468 0.1362 -0.04815 C 0.13711 -0.0507 0.13802 -0.05301 0.1388 -0.05556 C 0.13932 -0.05741 0.14154 -0.06644 0.14297 -0.06898 C 0.14492 -0.07246 0.1461 -0.07199 0.1487 -0.07338 C 0.14961 -0.07384 0.1513 -0.07477 0.1513 -0.07477 L 0.1513 -0.07477 " pathEditMode="relative" ptsTypes="AAAAAAAAAAAAAAAAA">
                                      <p:cBhvr>
                                        <p:cTn id="166" dur="2000" fill="hold"/>
                                        <p:tgtEl>
                                          <p:spTgt spid="64"/>
                                        </p:tgtEl>
                                        <p:attrNameLst>
                                          <p:attrName>ppt_x</p:attrName>
                                          <p:attrName>ppt_y</p:attrName>
                                        </p:attrNameLst>
                                      </p:cBhvr>
                                    </p:animMotion>
                                  </p:childTnLst>
                                </p:cTn>
                              </p:par>
                              <p:par>
                                <p:cTn id="167" presetID="22" presetClass="entr" presetSubtype="4" fill="hold" nodeType="withEffect">
                                  <p:stCondLst>
                                    <p:cond delay="0"/>
                                  </p:stCondLst>
                                  <p:childTnLst>
                                    <p:set>
                                      <p:cBhvr>
                                        <p:cTn id="168" dur="1" fill="hold">
                                          <p:stCondLst>
                                            <p:cond delay="0"/>
                                          </p:stCondLst>
                                        </p:cTn>
                                        <p:tgtEl>
                                          <p:spTgt spid="68"/>
                                        </p:tgtEl>
                                        <p:attrNameLst>
                                          <p:attrName>style.visibility</p:attrName>
                                        </p:attrNameLst>
                                      </p:cBhvr>
                                      <p:to>
                                        <p:strVal val="visible"/>
                                      </p:to>
                                    </p:set>
                                    <p:animEffect transition="in" filter="wipe(down)">
                                      <p:cBhvr>
                                        <p:cTn id="169" dur="500"/>
                                        <p:tgtEl>
                                          <p:spTgt spid="6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77"/>
                                        </p:tgtEl>
                                        <p:attrNameLst>
                                          <p:attrName>style.visibility</p:attrName>
                                        </p:attrNameLst>
                                      </p:cBhvr>
                                      <p:to>
                                        <p:strVal val="visible"/>
                                      </p:to>
                                    </p:set>
                                    <p:animEffect transition="in" filter="wipe(down)">
                                      <p:cBhvr>
                                        <p:cTn id="174" dur="500"/>
                                        <p:tgtEl>
                                          <p:spTgt spid="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grpId="1" nodeType="clickEffect">
                                  <p:stCondLst>
                                    <p:cond delay="0"/>
                                  </p:stCondLst>
                                  <p:childTnLst>
                                    <p:set>
                                      <p:cBhvr>
                                        <p:cTn id="178" dur="1" fill="hold">
                                          <p:stCondLst>
                                            <p:cond delay="0"/>
                                          </p:stCondLst>
                                        </p:cTn>
                                        <p:tgtEl>
                                          <p:spTgt spid="33"/>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wipe(down)">
                                      <p:cBhvr>
                                        <p:cTn id="183" dur="500"/>
                                        <p:tgtEl>
                                          <p:spTgt spid="45"/>
                                        </p:tgtEl>
                                      </p:cBhvr>
                                    </p:animEffect>
                                  </p:childTnLst>
                                </p:cTn>
                              </p:par>
                            </p:childTnLst>
                          </p:cTn>
                        </p:par>
                      </p:childTnLst>
                    </p:cTn>
                  </p:par>
                  <p:par>
                    <p:cTn id="184" fill="hold">
                      <p:stCondLst>
                        <p:cond delay="indefinite"/>
                      </p:stCondLst>
                      <p:childTnLst>
                        <p:par>
                          <p:cTn id="185" fill="hold">
                            <p:stCondLst>
                              <p:cond delay="0"/>
                            </p:stCondLst>
                            <p:childTnLst>
                              <p:par>
                                <p:cTn id="186" presetID="0" presetClass="path" presetSubtype="0" accel="50000" decel="50000" fill="hold" grpId="1" nodeType="clickEffect">
                                  <p:stCondLst>
                                    <p:cond delay="0"/>
                                  </p:stCondLst>
                                  <p:childTnLst>
                                    <p:animMotion origin="layout" path="M 0.00182 -0.00509 L 0.00182 -0.00509 C 0.00026 -0.00393 -0.00651 0.00116 -0.00912 0.00371 C -0.0099 0.00463 -0.01068 0.00579 -0.01159 0.00672 C -0.01237 0.00741 -0.01328 0.00741 -0.01407 0.00811 C -0.01498 0.0088 -0.01576 0.01019 -0.01654 0.01111 C -0.01862 0.01297 -0.02214 0.01343 -0.02409 0.01412 C -0.02526 0.01505 -0.02617 0.01644 -0.02748 0.0169 C -0.02956 0.01806 -0.0375 0.01945 -0.03907 0.01991 C -0.04141 0.02061 -0.04349 0.02199 -0.04584 0.02292 C -0.04714 0.02338 -0.04857 0.02385 -0.05 0.02431 C -0.05222 0.02524 -0.05443 0.02639 -0.05664 0.02732 L -0.0599 0.02871 C -0.06159 0.03079 -0.0638 0.03195 -0.06498 0.03473 C -0.06576 0.03658 -0.06641 0.03889 -0.06745 0.04074 C -0.06901 0.04352 -0.07045 0.04375 -0.0724 0.04514 C -0.07305 0.04653 -0.07409 0.04769 -0.07409 0.04954 C -0.07435 0.05533 -0.07331 0.06736 -0.07331 0.06736 L -0.07331 0.06736 " pathEditMode="relative" ptsTypes="AAAAAAAAAAAAAAAAAAA">
                                      <p:cBhvr>
                                        <p:cTn id="187" dur="2000" fill="hold"/>
                                        <p:tgtEl>
                                          <p:spTgt spid="45"/>
                                        </p:tgtEl>
                                        <p:attrNameLst>
                                          <p:attrName>ppt_x</p:attrName>
                                          <p:attrName>ppt_y</p:attrName>
                                        </p:attrNameLst>
                                      </p:cBhvr>
                                    </p:animMotion>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nodeType="clickEffect">
                                  <p:stCondLst>
                                    <p:cond delay="0"/>
                                  </p:stCondLst>
                                  <p:childTnLst>
                                    <p:set>
                                      <p:cBhvr>
                                        <p:cTn id="191" dur="1" fill="hold">
                                          <p:stCondLst>
                                            <p:cond delay="0"/>
                                          </p:stCondLst>
                                        </p:cTn>
                                        <p:tgtEl>
                                          <p:spTgt spid="3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50"/>
                                        </p:tgtEl>
                                        <p:attrNameLst>
                                          <p:attrName>style.visibility</p:attrName>
                                        </p:attrNameLst>
                                      </p:cBhvr>
                                      <p:to>
                                        <p:strVal val="visible"/>
                                      </p:to>
                                    </p:set>
                                    <p:animEffect transition="in" filter="wipe(down)">
                                      <p:cBhvr>
                                        <p:cTn id="19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P spid="14" grpId="0" animBg="1"/>
      <p:bldP spid="15" grpId="0" animBg="1"/>
      <p:bldP spid="16" grpId="0"/>
      <p:bldP spid="19" grpId="0"/>
      <p:bldP spid="21" grpId="0" animBg="1"/>
      <p:bldP spid="22" grpId="0"/>
      <p:bldP spid="22" grpId="1"/>
      <p:bldP spid="23" grpId="0"/>
      <p:bldP spid="24" grpId="0"/>
      <p:bldP spid="24" grpId="1"/>
      <p:bldP spid="26" grpId="0" animBg="1"/>
      <p:bldP spid="27" grpId="0"/>
      <p:bldP spid="33" grpId="0"/>
      <p:bldP spid="33" grpId="1"/>
      <p:bldP spid="34" grpId="0"/>
      <p:bldP spid="38" grpId="0"/>
      <p:bldP spid="41" grpId="0"/>
      <p:bldP spid="42" grpId="0"/>
      <p:bldP spid="45" grpId="0"/>
      <p:bldP spid="45" grpId="1"/>
      <p:bldP spid="46" grpId="0"/>
      <p:bldP spid="46" grpId="1"/>
      <p:bldP spid="47" grpId="0"/>
      <p:bldP spid="49" grpId="0" animBg="1"/>
      <p:bldP spid="76" grpId="0"/>
      <p:bldP spid="77" grpId="0"/>
      <p:bldP spid="62" grpId="0"/>
      <p:bldP spid="63" grpId="0"/>
      <p:bldP spid="64" grpId="0"/>
      <p:bldP spid="64" grpId="1"/>
      <p:bldP spid="6" grpId="0"/>
      <p:bldP spid="25" grpId="0"/>
      <p:bldP spid="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25</a:t>
            </a:fld>
            <a:endParaRPr lang="en-US"/>
          </a:p>
        </p:txBody>
      </p:sp>
      <p:sp>
        <p:nvSpPr>
          <p:cNvPr id="11" name="TextBox 10">
            <a:extLst>
              <a:ext uri="{FF2B5EF4-FFF2-40B4-BE49-F238E27FC236}">
                <a16:creationId xmlns:a16="http://schemas.microsoft.com/office/drawing/2014/main" id="{A5CA72A8-696F-4B7D-BAAC-E00C2D7800C2}"/>
              </a:ext>
            </a:extLst>
          </p:cNvPr>
          <p:cNvSpPr txBox="1"/>
          <p:nvPr/>
        </p:nvSpPr>
        <p:spPr>
          <a:xfrm>
            <a:off x="483050" y="1092326"/>
            <a:ext cx="7354663" cy="5016758"/>
          </a:xfrm>
          <a:prstGeom prst="rect">
            <a:avLst/>
          </a:prstGeom>
          <a:noFill/>
        </p:spPr>
        <p:txBody>
          <a:bodyPr wrap="square" rtlCol="0">
            <a:spAutoFit/>
          </a:bodyPr>
          <a:lstStyle/>
          <a:p>
            <a:r>
              <a:rPr lang="en-US" sz="2000" dirty="0">
                <a:solidFill>
                  <a:srgbClr val="00B050"/>
                </a:solidFill>
                <a:latin typeface="Times New Roman" panose="02020603050405020304" pitchFamily="18" charset="0"/>
                <a:cs typeface="Times New Roman" panose="02020603050405020304" pitchFamily="18" charset="0"/>
              </a:rPr>
              <a:t>void push(STACK *top,  int value)</a:t>
            </a:r>
          </a:p>
          <a:p>
            <a:r>
              <a:rPr lang="en-US" sz="2000" dirty="0">
                <a:solidFill>
                  <a:srgbClr val="00B050"/>
                </a:solidFill>
                <a:latin typeface="Times New Roman" panose="02020603050405020304" pitchFamily="18" charset="0"/>
                <a:cs typeface="Times New Roman" panose="02020603050405020304" pitchFamily="18" charset="0"/>
              </a:rPr>
              <a:t>{     STACK *new_node;</a:t>
            </a:r>
          </a:p>
          <a:p>
            <a:r>
              <a:rPr lang="en-US" sz="2000" dirty="0">
                <a:solidFill>
                  <a:srgbClr val="00B050"/>
                </a:solidFill>
                <a:latin typeface="Times New Roman" panose="02020603050405020304" pitchFamily="18" charset="0"/>
                <a:cs typeface="Times New Roman" panose="02020603050405020304" pitchFamily="18" charset="0"/>
              </a:rPr>
              <a:t>       new_node = (STACK *) malloc (</a:t>
            </a:r>
            <a:r>
              <a:rPr lang="en-US" sz="2000" dirty="0" err="1">
                <a:solidFill>
                  <a:srgbClr val="00B050"/>
                </a:solidFill>
                <a:latin typeface="Times New Roman" panose="02020603050405020304" pitchFamily="18" charset="0"/>
                <a:cs typeface="Times New Roman" panose="02020603050405020304" pitchFamily="18" charset="0"/>
              </a:rPr>
              <a:t>sizeof</a:t>
            </a:r>
            <a:r>
              <a:rPr lang="en-US" sz="2000" dirty="0">
                <a:solidFill>
                  <a:srgbClr val="00B050"/>
                </a:solidFill>
                <a:latin typeface="Times New Roman" panose="02020603050405020304" pitchFamily="18" charset="0"/>
                <a:cs typeface="Times New Roman" panose="02020603050405020304" pitchFamily="18" charset="0"/>
              </a:rPr>
              <a:t>(STACK));</a:t>
            </a:r>
          </a:p>
          <a:p>
            <a:r>
              <a:rPr lang="en-US" sz="2000" dirty="0">
                <a:solidFill>
                  <a:srgbClr val="00B050"/>
                </a:solidFill>
                <a:latin typeface="Times New Roman" panose="02020603050405020304" pitchFamily="18" charset="0"/>
                <a:cs typeface="Times New Roman" panose="02020603050405020304" pitchFamily="18" charset="0"/>
              </a:rPr>
              <a:t>       if(new_node == NULL)</a:t>
            </a:r>
          </a:p>
          <a:p>
            <a:r>
              <a:rPr lang="en-US" sz="2000" dirty="0">
                <a:solidFill>
                  <a:srgbClr val="00B050"/>
                </a:solidFill>
                <a:latin typeface="Times New Roman" panose="02020603050405020304" pitchFamily="18" charset="0"/>
                <a:cs typeface="Times New Roman" panose="02020603050405020304" pitchFamily="18" charset="0"/>
              </a:rPr>
              <a:t>	printf("\n Stack Overflow … “); </a:t>
            </a:r>
          </a:p>
          <a:p>
            <a:r>
              <a:rPr lang="en-US" sz="2000" dirty="0">
                <a:solidFill>
                  <a:srgbClr val="00B050"/>
                </a:solidFill>
                <a:latin typeface="Times New Roman" panose="02020603050405020304" pitchFamily="18" charset="0"/>
                <a:cs typeface="Times New Roman" panose="02020603050405020304" pitchFamily="18" charset="0"/>
              </a:rPr>
              <a:t>       else</a:t>
            </a:r>
          </a:p>
          <a:p>
            <a:r>
              <a:rPr lang="en-US" sz="2000" dirty="0">
                <a:solidFill>
                  <a:srgbClr val="00B050"/>
                </a:solidFill>
                <a:latin typeface="Times New Roman" panose="02020603050405020304" pitchFamily="18" charset="0"/>
                <a:cs typeface="Times New Roman" panose="02020603050405020304" pitchFamily="18" charset="0"/>
              </a:rPr>
              <a:t>       { new_node </a:t>
            </a:r>
            <a:r>
              <a:rPr lang="en-US" sz="20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data = value;  </a:t>
            </a:r>
            <a:r>
              <a:rPr lang="en-US" sz="2000" dirty="0" err="1">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new_nodenext</a:t>
            </a:r>
            <a:r>
              <a:rPr lang="en-US" sz="20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 NULL;</a:t>
            </a:r>
            <a:r>
              <a:rPr lang="en-US" sz="2000" dirty="0">
                <a:solidFill>
                  <a:srgbClr val="00B050"/>
                </a:solidFill>
                <a:latin typeface="Times New Roman" panose="02020603050405020304" pitchFamily="18" charset="0"/>
                <a:cs typeface="Times New Roman" panose="02020603050405020304" pitchFamily="18" charset="0"/>
              </a:rPr>
              <a:t>  </a:t>
            </a:r>
          </a:p>
          <a:p>
            <a:r>
              <a:rPr lang="en-US" sz="2000" dirty="0">
                <a:solidFill>
                  <a:srgbClr val="00B050"/>
                </a:solidFill>
                <a:latin typeface="Times New Roman" panose="02020603050405020304" pitchFamily="18" charset="0"/>
                <a:cs typeface="Times New Roman" panose="02020603050405020304" pitchFamily="18" charset="0"/>
              </a:rPr>
              <a:t>          if(top == NULL) </a:t>
            </a:r>
            <a:r>
              <a:rPr lang="en-US" sz="2000" dirty="0">
                <a:solidFill>
                  <a:srgbClr val="7030A0"/>
                </a:solidFill>
                <a:latin typeface="Times New Roman" panose="02020603050405020304" pitchFamily="18" charset="0"/>
                <a:cs typeface="Times New Roman" panose="02020603050405020304" pitchFamily="18" charset="0"/>
              </a:rPr>
              <a:t>// This is the first node</a:t>
            </a:r>
          </a:p>
          <a:p>
            <a:r>
              <a:rPr lang="en-US" sz="2000" dirty="0">
                <a:solidFill>
                  <a:srgbClr val="00B050"/>
                </a:solidFill>
                <a:latin typeface="Times New Roman" panose="02020603050405020304" pitchFamily="18" charset="0"/>
                <a:cs typeface="Times New Roman" panose="02020603050405020304" pitchFamily="18" charset="0"/>
              </a:rPr>
              <a:t>	top = new_node;</a:t>
            </a:r>
          </a:p>
          <a:p>
            <a:r>
              <a:rPr lang="en-US" sz="2000" dirty="0">
                <a:solidFill>
                  <a:srgbClr val="00B050"/>
                </a:solidFill>
                <a:latin typeface="Times New Roman" panose="02020603050405020304" pitchFamily="18" charset="0"/>
                <a:cs typeface="Times New Roman" panose="02020603050405020304" pitchFamily="18" charset="0"/>
              </a:rPr>
              <a:t>          else     </a:t>
            </a:r>
            <a:r>
              <a:rPr lang="en-US" sz="2000" dirty="0">
                <a:solidFill>
                  <a:srgbClr val="7030A0"/>
                </a:solidFill>
                <a:latin typeface="Times New Roman" panose="02020603050405020304" pitchFamily="18" charset="0"/>
                <a:cs typeface="Times New Roman" panose="02020603050405020304" pitchFamily="18" charset="0"/>
              </a:rPr>
              <a:t>// There exist some nodes</a:t>
            </a:r>
          </a:p>
          <a:p>
            <a:r>
              <a:rPr lang="en-US" sz="2000" dirty="0">
                <a:solidFill>
                  <a:srgbClr val="00B050"/>
                </a:solidFill>
                <a:latin typeface="Times New Roman" panose="02020603050405020304" pitchFamily="18" charset="0"/>
                <a:cs typeface="Times New Roman" panose="02020603050405020304" pitchFamily="18" charset="0"/>
              </a:rPr>
              <a:t>           {   new_node </a:t>
            </a:r>
            <a:r>
              <a:rPr lang="en-US" sz="20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next = top;</a:t>
            </a:r>
          </a:p>
          <a:p>
            <a:r>
              <a:rPr lang="en-US" sz="20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top = new_node; </a:t>
            </a:r>
            <a:endParaRPr lang="en-US" sz="2000" dirty="0">
              <a:solidFill>
                <a:srgbClr val="00B050"/>
              </a:solidFill>
              <a:latin typeface="Times New Roman" panose="02020603050405020304" pitchFamily="18" charset="0"/>
              <a:cs typeface="Times New Roman" panose="02020603050405020304" pitchFamily="18" charset="0"/>
            </a:endParaRPr>
          </a:p>
          <a:p>
            <a:r>
              <a:rPr lang="en-US" sz="2000" dirty="0">
                <a:solidFill>
                  <a:srgbClr val="00B050"/>
                </a:solidFill>
                <a:latin typeface="Times New Roman" panose="02020603050405020304" pitchFamily="18" charset="0"/>
                <a:cs typeface="Times New Roman" panose="02020603050405020304" pitchFamily="18" charset="0"/>
              </a:rPr>
              <a:t>                printf("\n Insertion success!!!");</a:t>
            </a:r>
          </a:p>
          <a:p>
            <a:r>
              <a:rPr lang="en-US" sz="2000" dirty="0">
                <a:solidFill>
                  <a:srgbClr val="00B050"/>
                </a:solidFill>
                <a:latin typeface="Times New Roman" panose="02020603050405020304" pitchFamily="18" charset="0"/>
                <a:cs typeface="Times New Roman" panose="02020603050405020304" pitchFamily="18" charset="0"/>
              </a:rPr>
              <a:t>          }</a:t>
            </a:r>
          </a:p>
          <a:p>
            <a:r>
              <a:rPr lang="en-US" sz="2000" dirty="0">
                <a:solidFill>
                  <a:srgbClr val="00B050"/>
                </a:solidFill>
                <a:latin typeface="Times New Roman" panose="02020603050405020304" pitchFamily="18" charset="0"/>
                <a:cs typeface="Times New Roman" panose="02020603050405020304" pitchFamily="18" charset="0"/>
              </a:rPr>
              <a:t> }</a:t>
            </a:r>
          </a:p>
          <a:p>
            <a:r>
              <a:rPr lang="en-US" sz="2000" dirty="0">
                <a:solidFill>
                  <a:srgbClr val="00B050"/>
                </a:solidFill>
                <a:latin typeface="Times New Roman" panose="02020603050405020304" pitchFamily="18" charset="0"/>
                <a:cs typeface="Times New Roman" panose="02020603050405020304" pitchFamily="18" charset="0"/>
              </a:rPr>
              <a:t> Time Complexity O(1)</a:t>
            </a:r>
          </a:p>
        </p:txBody>
      </p:sp>
      <p:sp>
        <p:nvSpPr>
          <p:cNvPr id="14" name="TextBox 13">
            <a:extLst>
              <a:ext uri="{FF2B5EF4-FFF2-40B4-BE49-F238E27FC236}">
                <a16:creationId xmlns:a16="http://schemas.microsoft.com/office/drawing/2014/main" id="{0FFCB45F-2BA9-447B-A61A-D220985B1C4E}"/>
              </a:ext>
            </a:extLst>
          </p:cNvPr>
          <p:cNvSpPr txBox="1"/>
          <p:nvPr/>
        </p:nvSpPr>
        <p:spPr>
          <a:xfrm>
            <a:off x="3396343" y="167951"/>
            <a:ext cx="444137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STACK OPERATION  - PUSH (Logic)</a:t>
            </a:r>
          </a:p>
        </p:txBody>
      </p:sp>
    </p:spTree>
    <p:extLst>
      <p:ext uri="{BB962C8B-B14F-4D97-AF65-F5344CB8AC3E}">
        <p14:creationId xmlns:p14="http://schemas.microsoft.com/office/powerpoint/2010/main" val="315054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928" y="97777"/>
            <a:ext cx="7893698" cy="602312"/>
          </a:xfrm>
        </p:spPr>
        <p:txBody>
          <a:bodyPr>
            <a:normAutofit/>
          </a:bodyPr>
          <a:lstStyle/>
          <a:p>
            <a:pPr algn="ctr"/>
            <a:r>
              <a:rPr lang="en-US" sz="3200" dirty="0">
                <a:latin typeface="Times New Roman" panose="02020603050405020304" pitchFamily="18" charset="0"/>
                <a:cs typeface="Times New Roman" panose="02020603050405020304" pitchFamily="18" charset="0"/>
              </a:rPr>
              <a:t>Pop operation</a:t>
            </a:r>
          </a:p>
        </p:txBody>
      </p:sp>
      <p:sp>
        <p:nvSpPr>
          <p:cNvPr id="3" name="Content Placeholder 2"/>
          <p:cNvSpPr>
            <a:spLocks noGrp="1"/>
          </p:cNvSpPr>
          <p:nvPr>
            <p:ph idx="1"/>
          </p:nvPr>
        </p:nvSpPr>
        <p:spPr>
          <a:xfrm>
            <a:off x="139959" y="634483"/>
            <a:ext cx="11402008" cy="5589036"/>
          </a:xfrm>
        </p:spPr>
        <p:txBody>
          <a:bodyPr>
            <a:normAutofit fontScale="92500" lnSpcReduction="10000"/>
          </a:bodyPr>
          <a:lstStyle/>
          <a:p>
            <a:pPr marL="0" indent="0" algn="just">
              <a:lnSpc>
                <a:spcPct val="150000"/>
              </a:lnSpc>
              <a:buNone/>
            </a:pPr>
            <a:r>
              <a:rPr lang="en-US" sz="2400" dirty="0">
                <a:solidFill>
                  <a:srgbClr val="00B0F0"/>
                </a:solidFill>
                <a:latin typeface="Times New Roman" panose="02020603050405020304" pitchFamily="18" charset="0"/>
                <a:cs typeface="Times New Roman" panose="02020603050405020304" pitchFamily="18" charset="0"/>
              </a:rPr>
              <a:t>POP(STACK *top) </a:t>
            </a:r>
          </a:p>
          <a:p>
            <a:pPr algn="just">
              <a:lnSpc>
                <a:spcPct val="150000"/>
              </a:lnSpc>
            </a:pPr>
            <a:r>
              <a:rPr lang="en-US" sz="2400" dirty="0">
                <a:latin typeface="Times New Roman" panose="02020603050405020304" pitchFamily="18" charset="0"/>
                <a:cs typeface="Times New Roman" panose="02020603050405020304" pitchFamily="18" charset="0"/>
              </a:rPr>
              <a:t>pop() is a function used to delete an element from the top of the stack.</a:t>
            </a:r>
          </a:p>
          <a:p>
            <a:pPr algn="just">
              <a:lnSpc>
                <a:spcPct val="150000"/>
              </a:lnSpc>
            </a:pPr>
            <a:r>
              <a:rPr lang="en-US" sz="2400" dirty="0">
                <a:latin typeface="Times New Roman" panose="02020603050405020304" pitchFamily="18" charset="0"/>
                <a:cs typeface="Times New Roman" panose="02020603050405020304" pitchFamily="18" charset="0"/>
              </a:rPr>
              <a:t>The element is always deleted at the beginning of the list and is pointed by </a:t>
            </a:r>
            <a:r>
              <a:rPr lang="en-US" sz="2400" b="1" dirty="0">
                <a:latin typeface="Times New Roman" panose="02020603050405020304" pitchFamily="18" charset="0"/>
                <a:cs typeface="Times New Roman" panose="02020603050405020304" pitchFamily="18" charset="0"/>
              </a:rPr>
              <a:t>top </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List it is head / start) . </a:t>
            </a:r>
          </a:p>
          <a:p>
            <a:pPr algn="just">
              <a:lnSpc>
                <a:spcPct val="150000"/>
              </a:lnSpc>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 If </a:t>
            </a:r>
            <a:r>
              <a:rPr lang="en-US" sz="2400" b="1" dirty="0">
                <a:latin typeface="Times New Roman" panose="02020603050405020304" pitchFamily="18" charset="0"/>
                <a:cs typeface="Times New Roman" panose="02020603050405020304" pitchFamily="18" charset="0"/>
              </a:rPr>
              <a:t>top is NULL</a:t>
            </a:r>
            <a:r>
              <a:rPr lang="en-US" sz="2400" dirty="0">
                <a:latin typeface="Times New Roman" panose="02020603050405020304" pitchFamily="18" charset="0"/>
                <a:cs typeface="Times New Roman" panose="02020603050405020304" pitchFamily="18" charset="0"/>
              </a:rPr>
              <a:t>, then display </a:t>
            </a:r>
            <a:r>
              <a:rPr lang="en-US" sz="2400" b="1" dirty="0">
                <a:latin typeface="Times New Roman" panose="02020603050405020304" pitchFamily="18" charset="0"/>
                <a:cs typeface="Times New Roman" panose="02020603050405020304" pitchFamily="18" charset="0"/>
              </a:rPr>
              <a:t>"Stack UNDERFLOW!!! Deletion is not possible!!!"</a:t>
            </a:r>
            <a:r>
              <a:rPr lang="en-US" sz="2400" dirty="0">
                <a:latin typeface="Times New Roman" panose="02020603050405020304" pitchFamily="18" charset="0"/>
                <a:cs typeface="Times New Roman" panose="02020603050405020304" pitchFamily="18" charset="0"/>
              </a:rPr>
              <a:t> and terminate the function.</a:t>
            </a:r>
          </a:p>
          <a:p>
            <a:pPr algn="just">
              <a:lnSpc>
                <a:spcPct val="150000"/>
              </a:lnSpc>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stack is </a:t>
            </a:r>
            <a:r>
              <a:rPr lang="en-US" sz="2400" b="1" dirty="0">
                <a:latin typeface="Times New Roman" panose="02020603050405020304" pitchFamily="18" charset="0"/>
                <a:cs typeface="Times New Roman" panose="02020603050405020304" pitchFamily="18" charset="0"/>
              </a:rPr>
              <a:t>NOT EMPTY</a:t>
            </a:r>
            <a:r>
              <a:rPr lang="en-US" sz="2400" dirty="0">
                <a:latin typeface="Times New Roman" panose="02020603050405020304" pitchFamily="18" charset="0"/>
                <a:cs typeface="Times New Roman" panose="02020603050405020304" pitchFamily="18" charset="0"/>
              </a:rPr>
              <a:t>, then declare a pointer </a:t>
            </a:r>
            <a:r>
              <a:rPr lang="en-US" sz="2400" b="1" dirty="0">
                <a:latin typeface="Times New Roman" panose="02020603050405020304" pitchFamily="18" charset="0"/>
                <a:cs typeface="Times New Roman" panose="02020603050405020304" pitchFamily="18" charset="0"/>
              </a:rPr>
              <a:t>temp </a:t>
            </a:r>
            <a:r>
              <a:rPr lang="en-US" sz="2400" dirty="0">
                <a:latin typeface="Times New Roman" panose="02020603050405020304" pitchFamily="18" charset="0"/>
                <a:cs typeface="Times New Roman" panose="02020603050405020304" pitchFamily="18" charset="0"/>
              </a:rPr>
              <a:t>and assign</a:t>
            </a:r>
            <a:r>
              <a:rPr lang="en-US" sz="2400" b="1" dirty="0">
                <a:latin typeface="Times New Roman" panose="02020603050405020304" pitchFamily="18" charset="0"/>
                <a:cs typeface="Times New Roman" panose="02020603050405020304" pitchFamily="18" charset="0"/>
              </a:rPr>
              <a:t> top to temp.</a:t>
            </a:r>
          </a:p>
          <a:p>
            <a:pPr algn="just">
              <a:lnSpc>
                <a:spcPct val="150000"/>
              </a:lnSpc>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 if </a:t>
            </a:r>
            <a:r>
              <a:rPr lang="en-US" sz="2400" b="1" dirty="0" err="1">
                <a:latin typeface="Times New Roman" panose="02020603050405020304" pitchFamily="18" charset="0"/>
                <a:cs typeface="Times New Roman" panose="02020603050405020304" pitchFamily="18" charset="0"/>
              </a:rPr>
              <a:t>top</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rPr>
              <a:t> == NULL, </a:t>
            </a:r>
            <a:r>
              <a:rPr lang="en-US" sz="2400" dirty="0">
                <a:latin typeface="Times New Roman" panose="02020603050405020304" pitchFamily="18" charset="0"/>
                <a:cs typeface="Times New Roman" panose="02020603050405020304" pitchFamily="18" charset="0"/>
              </a:rPr>
              <a:t>then assign</a:t>
            </a:r>
            <a:r>
              <a:rPr lang="en-US" sz="2400" b="1" dirty="0">
                <a:latin typeface="Times New Roman" panose="02020603050405020304" pitchFamily="18" charset="0"/>
                <a:cs typeface="Times New Roman" panose="02020603050405020304" pitchFamily="18" charset="0"/>
              </a:rPr>
              <a:t> NULL to top,</a:t>
            </a:r>
            <a:r>
              <a:rPr lang="en-US" sz="2400" dirty="0">
                <a:latin typeface="Times New Roman" panose="02020603050405020304" pitchFamily="18" charset="0"/>
                <a:cs typeface="Times New Roman" panose="02020603050405020304" pitchFamily="18" charset="0"/>
              </a:rPr>
              <a:t> delete the temp and terminate the function; </a:t>
            </a:r>
          </a:p>
          <a:p>
            <a:pPr algn="just">
              <a:lnSpc>
                <a:spcPct val="150000"/>
              </a:lnSpc>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 If </a:t>
            </a:r>
            <a:r>
              <a:rPr lang="en-US" sz="2400" b="1" dirty="0" err="1">
                <a:latin typeface="Times New Roman" panose="02020603050405020304" pitchFamily="18" charset="0"/>
                <a:cs typeface="Times New Roman" panose="02020603050405020304" pitchFamily="18" charset="0"/>
              </a:rPr>
              <a:t>top</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rPr>
              <a:t> != NULL</a:t>
            </a:r>
            <a:r>
              <a:rPr lang="en-US" sz="2400" dirty="0">
                <a:latin typeface="Times New Roman" panose="02020603050405020304" pitchFamily="18" charset="0"/>
                <a:cs typeface="Times New Roman" panose="02020603050405020304" pitchFamily="18" charset="0"/>
              </a:rPr>
              <a:t>, then assign </a:t>
            </a:r>
            <a:r>
              <a:rPr lang="en-US" sz="2400" b="1" dirty="0" err="1">
                <a:latin typeface="Times New Roman" panose="02020603050405020304" pitchFamily="18" charset="0"/>
                <a:cs typeface="Times New Roman" panose="02020603050405020304" pitchFamily="18" charset="0"/>
              </a:rPr>
              <a:t>temp</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to</a:t>
            </a:r>
            <a:r>
              <a:rPr lang="en-US" sz="2400" b="1" dirty="0">
                <a:latin typeface="Times New Roman" panose="02020603050405020304" pitchFamily="18" charset="0"/>
                <a:cs typeface="Times New Roman" panose="02020603050405020304" pitchFamily="18" charset="0"/>
                <a:sym typeface="Wingdings" panose="05000000000000000000" pitchFamily="2" charset="2"/>
              </a:rPr>
              <a:t> top </a:t>
            </a:r>
            <a:r>
              <a:rPr lang="en-US" sz="2400" dirty="0">
                <a:latin typeface="Times New Roman" panose="02020603050405020304" pitchFamily="18" charset="0"/>
                <a:cs typeface="Times New Roman" panose="02020603050405020304" pitchFamily="18" charset="0"/>
                <a:sym typeface="Wingdings" panose="05000000000000000000" pitchFamily="2" charset="2"/>
              </a:rPr>
              <a:t>and </a:t>
            </a:r>
            <a:r>
              <a:rPr lang="en-US" sz="2400" b="1" dirty="0">
                <a:latin typeface="Times New Roman" panose="02020603050405020304" pitchFamily="18" charset="0"/>
                <a:cs typeface="Times New Roman" panose="02020603050405020304" pitchFamily="18" charset="0"/>
                <a:sym typeface="Wingdings" panose="05000000000000000000" pitchFamily="2" charset="2"/>
              </a:rPr>
              <a:t>delete temp</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Footer Placeholder 6">
            <a:extLst>
              <a:ext uri="{FF2B5EF4-FFF2-40B4-BE49-F238E27FC236}">
                <a16:creationId xmlns:a16="http://schemas.microsoft.com/office/drawing/2014/main" id="{B5B7F44B-DD52-4334-BEB0-F52E2A1D9117}"/>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DFE40967-58D2-4DDF-99CA-2E5C1BC0CFA0}"/>
              </a:ext>
            </a:extLst>
          </p:cNvPr>
          <p:cNvSpPr>
            <a:spLocks noGrp="1"/>
          </p:cNvSpPr>
          <p:nvPr>
            <p:ph type="sldNum" sz="quarter" idx="12"/>
          </p:nvPr>
        </p:nvSpPr>
        <p:spPr/>
        <p:txBody>
          <a:bodyPr/>
          <a:lstStyle/>
          <a:p>
            <a:fld id="{67D43647-D22D-4492-8DE9-AF3D87B5E9CD}" type="slidenum">
              <a:rPr lang="en-US" smtClean="0"/>
              <a:t>26</a:t>
            </a:fld>
            <a:endParaRPr lang="en-US"/>
          </a:p>
        </p:txBody>
      </p:sp>
      <p:sp>
        <p:nvSpPr>
          <p:cNvPr id="4" name="TextBox 3">
            <a:extLst>
              <a:ext uri="{FF2B5EF4-FFF2-40B4-BE49-F238E27FC236}">
                <a16:creationId xmlns:a16="http://schemas.microsoft.com/office/drawing/2014/main" id="{0A0DCCCE-05B3-4060-94AE-6185DFFB3E8A}"/>
              </a:ext>
            </a:extLst>
          </p:cNvPr>
          <p:cNvSpPr txBox="1"/>
          <p:nvPr/>
        </p:nvSpPr>
        <p:spPr>
          <a:xfrm>
            <a:off x="8610600" y="1036740"/>
            <a:ext cx="2845837"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Time Complexity = O(1)</a:t>
            </a:r>
          </a:p>
        </p:txBody>
      </p:sp>
    </p:spTree>
    <p:extLst>
      <p:ext uri="{BB962C8B-B14F-4D97-AF65-F5344CB8AC3E}">
        <p14:creationId xmlns:p14="http://schemas.microsoft.com/office/powerpoint/2010/main" val="352096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649" y="119270"/>
            <a:ext cx="4860857" cy="461665"/>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POP(STACK *top)</a:t>
            </a:r>
          </a:p>
        </p:txBody>
      </p:sp>
      <p:sp>
        <p:nvSpPr>
          <p:cNvPr id="11" name="Right Arrow 10"/>
          <p:cNvSpPr/>
          <p:nvPr/>
        </p:nvSpPr>
        <p:spPr>
          <a:xfrm>
            <a:off x="617214" y="1028030"/>
            <a:ext cx="868019" cy="252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step1</a:t>
            </a:r>
            <a:endParaRPr lang="en-US" b="1" dirty="0"/>
          </a:p>
        </p:txBody>
      </p:sp>
      <p:sp>
        <p:nvSpPr>
          <p:cNvPr id="12" name="TextBox 11"/>
          <p:cNvSpPr txBox="1"/>
          <p:nvPr/>
        </p:nvSpPr>
        <p:spPr>
          <a:xfrm>
            <a:off x="2042569" y="731060"/>
            <a:ext cx="734534" cy="369332"/>
          </a:xfrm>
          <a:prstGeom prst="rect">
            <a:avLst/>
          </a:prstGeom>
          <a:noFill/>
        </p:spPr>
        <p:txBody>
          <a:bodyPr wrap="square" rtlCol="0">
            <a:spAutoFit/>
          </a:bodyPr>
          <a:lstStyle/>
          <a:p>
            <a:r>
              <a:rPr lang="en-US" dirty="0"/>
              <a:t>top</a:t>
            </a:r>
          </a:p>
        </p:txBody>
      </p:sp>
      <p:sp>
        <p:nvSpPr>
          <p:cNvPr id="14" name="Right Arrow 13"/>
          <p:cNvSpPr/>
          <p:nvPr/>
        </p:nvSpPr>
        <p:spPr>
          <a:xfrm>
            <a:off x="617213" y="2168117"/>
            <a:ext cx="868019" cy="338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a:t>
            </a:r>
          </a:p>
        </p:txBody>
      </p:sp>
      <p:sp>
        <p:nvSpPr>
          <p:cNvPr id="15" name="Right Arrow 14"/>
          <p:cNvSpPr/>
          <p:nvPr/>
        </p:nvSpPr>
        <p:spPr>
          <a:xfrm rot="5400000">
            <a:off x="2210805" y="3134384"/>
            <a:ext cx="1156563" cy="22387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922501" y="1931605"/>
            <a:ext cx="734534" cy="369332"/>
          </a:xfrm>
          <a:prstGeom prst="rect">
            <a:avLst/>
          </a:prstGeom>
          <a:noFill/>
        </p:spPr>
        <p:txBody>
          <a:bodyPr wrap="square" rtlCol="0">
            <a:spAutoFit/>
          </a:bodyPr>
          <a:lstStyle/>
          <a:p>
            <a:r>
              <a:rPr lang="en-US" dirty="0"/>
              <a:t> top</a:t>
            </a:r>
          </a:p>
        </p:txBody>
      </p:sp>
      <p:graphicFrame>
        <p:nvGraphicFramePr>
          <p:cNvPr id="28" name="Table 27"/>
          <p:cNvGraphicFramePr>
            <a:graphicFrameLocks noGrp="1"/>
          </p:cNvGraphicFramePr>
          <p:nvPr>
            <p:extLst>
              <p:ext uri="{D42A27DB-BD31-4B8C-83A1-F6EECF244321}">
                <p14:modId xmlns:p14="http://schemas.microsoft.com/office/powerpoint/2010/main" val="587357868"/>
              </p:ext>
            </p:extLst>
          </p:nvPr>
        </p:nvGraphicFramePr>
        <p:xfrm>
          <a:off x="1922501" y="2230078"/>
          <a:ext cx="581220" cy="36576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38555">
                <a:tc>
                  <a:txBody>
                    <a:bodyPr/>
                    <a:lstStyle/>
                    <a:p>
                      <a:endParaRPr lang="en-US" b="1" dirty="0"/>
                    </a:p>
                  </a:txBody>
                  <a:tcPr/>
                </a:tc>
                <a:extLst>
                  <a:ext uri="{0D108BD9-81ED-4DB2-BD59-A6C34878D82A}">
                    <a16:rowId xmlns:a16="http://schemas.microsoft.com/office/drawing/2014/main" val="10000"/>
                  </a:ext>
                </a:extLst>
              </a:tr>
            </a:tbl>
          </a:graphicData>
        </a:graphic>
      </p:graphicFrame>
      <p:cxnSp>
        <p:nvCxnSpPr>
          <p:cNvPr id="31" name="Straight Arrow Connector 30"/>
          <p:cNvCxnSpPr/>
          <p:nvPr/>
        </p:nvCxnSpPr>
        <p:spPr>
          <a:xfrm flipV="1">
            <a:off x="2503721" y="2432101"/>
            <a:ext cx="490475"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875519" y="2189299"/>
            <a:ext cx="734534" cy="338554"/>
          </a:xfrm>
          <a:prstGeom prst="rect">
            <a:avLst/>
          </a:prstGeom>
          <a:noFill/>
        </p:spPr>
        <p:txBody>
          <a:bodyPr wrap="square" rtlCol="0">
            <a:spAutoFit/>
          </a:bodyPr>
          <a:lstStyle/>
          <a:p>
            <a:r>
              <a:rPr lang="en-US" sz="1600" dirty="0"/>
              <a:t>x2000</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4104342375"/>
              </p:ext>
            </p:extLst>
          </p:nvPr>
        </p:nvGraphicFramePr>
        <p:xfrm>
          <a:off x="3005880" y="2227538"/>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30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38" name="TextBox 37"/>
          <p:cNvSpPr txBox="1"/>
          <p:nvPr/>
        </p:nvSpPr>
        <p:spPr>
          <a:xfrm>
            <a:off x="3502861" y="2573505"/>
            <a:ext cx="734534" cy="338554"/>
          </a:xfrm>
          <a:prstGeom prst="rect">
            <a:avLst/>
          </a:prstGeom>
          <a:noFill/>
        </p:spPr>
        <p:txBody>
          <a:bodyPr wrap="square" rtlCol="0">
            <a:spAutoFit/>
          </a:bodyPr>
          <a:lstStyle/>
          <a:p>
            <a:r>
              <a:rPr lang="en-US" sz="1600" dirty="0"/>
              <a:t>x2000</a:t>
            </a:r>
          </a:p>
        </p:txBody>
      </p:sp>
      <p:cxnSp>
        <p:nvCxnSpPr>
          <p:cNvPr id="39" name="Straight Arrow Connector 38"/>
          <p:cNvCxnSpPr>
            <a:cxnSpLocks/>
          </p:cNvCxnSpPr>
          <p:nvPr/>
        </p:nvCxnSpPr>
        <p:spPr>
          <a:xfrm>
            <a:off x="9526986" y="2393629"/>
            <a:ext cx="0" cy="479065"/>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A25CC8E-2F7B-4D7A-A74A-AAEE06874ADB}"/>
              </a:ext>
            </a:extLst>
          </p:cNvPr>
          <p:cNvSpPr>
            <a:spLocks noGrp="1"/>
          </p:cNvSpPr>
          <p:nvPr>
            <p:ph type="ftr" sz="quarter" idx="11"/>
          </p:nvPr>
        </p:nvSpPr>
        <p:spPr>
          <a:xfrm>
            <a:off x="4246697" y="6440665"/>
            <a:ext cx="4114800" cy="365125"/>
          </a:xfrm>
        </p:spPr>
        <p:txBody>
          <a:bodyPr/>
          <a:lstStyle/>
          <a:p>
            <a:r>
              <a:rPr lang="en-IN" dirty="0"/>
              <a:t>Dr </a:t>
            </a:r>
            <a:r>
              <a:rPr lang="en-IN" dirty="0" err="1"/>
              <a:t>Somaraju</a:t>
            </a:r>
            <a:r>
              <a:rPr lang="en-IN" dirty="0"/>
              <a:t> </a:t>
            </a:r>
            <a:r>
              <a:rPr lang="en-IN" dirty="0" err="1"/>
              <a:t>Suvvari</a:t>
            </a:r>
            <a:r>
              <a:rPr lang="en-IN" dirty="0"/>
              <a:t>                                                                                                        NITP -- CS3401</a:t>
            </a:r>
          </a:p>
        </p:txBody>
      </p:sp>
      <p:sp>
        <p:nvSpPr>
          <p:cNvPr id="4" name="Slide Number Placeholder 3">
            <a:extLst>
              <a:ext uri="{FF2B5EF4-FFF2-40B4-BE49-F238E27FC236}">
                <a16:creationId xmlns:a16="http://schemas.microsoft.com/office/drawing/2014/main" id="{D3ED8BAE-A975-4C2F-96F3-9DFE95DFD41F}"/>
              </a:ext>
            </a:extLst>
          </p:cNvPr>
          <p:cNvSpPr>
            <a:spLocks noGrp="1"/>
          </p:cNvSpPr>
          <p:nvPr>
            <p:ph type="sldNum" sz="quarter" idx="12"/>
          </p:nvPr>
        </p:nvSpPr>
        <p:spPr>
          <a:xfrm>
            <a:off x="9262942" y="6401081"/>
            <a:ext cx="2743200" cy="365125"/>
          </a:xfrm>
        </p:spPr>
        <p:txBody>
          <a:bodyPr/>
          <a:lstStyle/>
          <a:p>
            <a:fld id="{11B1A458-33C9-4BF4-B91A-A10851AC5830}" type="slidenum">
              <a:rPr lang="en-IN" smtClean="0"/>
              <a:t>27</a:t>
            </a:fld>
            <a:endParaRPr lang="en-IN" dirty="0"/>
          </a:p>
        </p:txBody>
      </p:sp>
      <p:sp>
        <p:nvSpPr>
          <p:cNvPr id="6" name="TextBox 5">
            <a:extLst>
              <a:ext uri="{FF2B5EF4-FFF2-40B4-BE49-F238E27FC236}">
                <a16:creationId xmlns:a16="http://schemas.microsoft.com/office/drawing/2014/main" id="{0A2D28F1-1C5E-464E-BEBB-D7006424AF23}"/>
              </a:ext>
            </a:extLst>
          </p:cNvPr>
          <p:cNvSpPr txBox="1"/>
          <p:nvPr/>
        </p:nvSpPr>
        <p:spPr>
          <a:xfrm>
            <a:off x="1922501" y="2588435"/>
            <a:ext cx="734534" cy="338554"/>
          </a:xfrm>
          <a:prstGeom prst="rect">
            <a:avLst/>
          </a:prstGeom>
          <a:noFill/>
        </p:spPr>
        <p:txBody>
          <a:bodyPr wrap="square" rtlCol="0">
            <a:spAutoFit/>
          </a:bodyPr>
          <a:lstStyle/>
          <a:p>
            <a:r>
              <a:rPr lang="en-US" sz="1600" dirty="0"/>
              <a:t>x500</a:t>
            </a:r>
          </a:p>
        </p:txBody>
      </p:sp>
      <p:sp>
        <p:nvSpPr>
          <p:cNvPr id="25" name="TextBox 24">
            <a:extLst>
              <a:ext uri="{FF2B5EF4-FFF2-40B4-BE49-F238E27FC236}">
                <a16:creationId xmlns:a16="http://schemas.microsoft.com/office/drawing/2014/main" id="{FF67181F-C051-43C3-BB60-BF4361C015F7}"/>
              </a:ext>
            </a:extLst>
          </p:cNvPr>
          <p:cNvSpPr txBox="1"/>
          <p:nvPr/>
        </p:nvSpPr>
        <p:spPr>
          <a:xfrm>
            <a:off x="1972017" y="1461887"/>
            <a:ext cx="734534" cy="338554"/>
          </a:xfrm>
          <a:prstGeom prst="rect">
            <a:avLst/>
          </a:prstGeom>
          <a:noFill/>
        </p:spPr>
        <p:txBody>
          <a:bodyPr wrap="square" rtlCol="0">
            <a:spAutoFit/>
          </a:bodyPr>
          <a:lstStyle/>
          <a:p>
            <a:r>
              <a:rPr lang="en-US" sz="1600" dirty="0"/>
              <a:t>x500</a:t>
            </a:r>
          </a:p>
        </p:txBody>
      </p:sp>
      <p:sp>
        <p:nvSpPr>
          <p:cNvPr id="67" name="TextBox 66">
            <a:extLst>
              <a:ext uri="{FF2B5EF4-FFF2-40B4-BE49-F238E27FC236}">
                <a16:creationId xmlns:a16="http://schemas.microsoft.com/office/drawing/2014/main" id="{2EA1F5FC-60B3-4BAC-8AF3-6DBA7AA3B73E}"/>
              </a:ext>
            </a:extLst>
          </p:cNvPr>
          <p:cNvSpPr txBox="1"/>
          <p:nvPr/>
        </p:nvSpPr>
        <p:spPr>
          <a:xfrm>
            <a:off x="2910842" y="1028030"/>
            <a:ext cx="2917121" cy="369332"/>
          </a:xfrm>
          <a:prstGeom prst="rect">
            <a:avLst/>
          </a:prstGeom>
          <a:noFill/>
        </p:spPr>
        <p:txBody>
          <a:bodyPr wrap="squar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Display</a:t>
            </a:r>
            <a:r>
              <a:rPr lang="en-US" sz="1400" b="1"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Stack Underflow</a:t>
            </a:r>
          </a:p>
        </p:txBody>
      </p:sp>
      <p:grpSp>
        <p:nvGrpSpPr>
          <p:cNvPr id="37" name="Group 36">
            <a:extLst>
              <a:ext uri="{FF2B5EF4-FFF2-40B4-BE49-F238E27FC236}">
                <a16:creationId xmlns:a16="http://schemas.microsoft.com/office/drawing/2014/main" id="{C7AC7BE6-A45E-46C5-B2BB-3A163BA9D930}"/>
              </a:ext>
            </a:extLst>
          </p:cNvPr>
          <p:cNvGrpSpPr/>
          <p:nvPr/>
        </p:nvGrpSpPr>
        <p:grpSpPr>
          <a:xfrm>
            <a:off x="2987352" y="2624001"/>
            <a:ext cx="766337" cy="529644"/>
            <a:chOff x="2410961" y="2771015"/>
            <a:chExt cx="766337" cy="529644"/>
          </a:xfrm>
        </p:grpSpPr>
        <p:sp>
          <p:nvSpPr>
            <p:cNvPr id="43" name="Up Arrow 50">
              <a:extLst>
                <a:ext uri="{FF2B5EF4-FFF2-40B4-BE49-F238E27FC236}">
                  <a16:creationId xmlns:a16="http://schemas.microsoft.com/office/drawing/2014/main" id="{A7B11084-A7B1-4090-B396-CAF20D2F74C8}"/>
                </a:ext>
              </a:extLst>
            </p:cNvPr>
            <p:cNvSpPr/>
            <p:nvPr/>
          </p:nvSpPr>
          <p:spPr>
            <a:xfrm>
              <a:off x="2647735" y="2771015"/>
              <a:ext cx="78911" cy="237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78243D6-158F-411D-B576-F247D85EE18D}"/>
                </a:ext>
              </a:extLst>
            </p:cNvPr>
            <p:cNvSpPr txBox="1"/>
            <p:nvPr/>
          </p:nvSpPr>
          <p:spPr>
            <a:xfrm>
              <a:off x="2410961" y="2931327"/>
              <a:ext cx="766337" cy="369332"/>
            </a:xfrm>
            <a:prstGeom prst="rect">
              <a:avLst/>
            </a:prstGeom>
            <a:noFill/>
          </p:spPr>
          <p:txBody>
            <a:bodyPr wrap="square" rtlCol="0">
              <a:spAutoFit/>
            </a:bodyPr>
            <a:lstStyle/>
            <a:p>
              <a:r>
                <a:rPr lang="en-US" dirty="0"/>
                <a:t>temp</a:t>
              </a:r>
            </a:p>
          </p:txBody>
        </p:sp>
      </p:grpSp>
      <p:sp>
        <p:nvSpPr>
          <p:cNvPr id="51" name="Right Arrow 14">
            <a:extLst>
              <a:ext uri="{FF2B5EF4-FFF2-40B4-BE49-F238E27FC236}">
                <a16:creationId xmlns:a16="http://schemas.microsoft.com/office/drawing/2014/main" id="{DCA4761F-5B8D-47F6-914F-7833FEEA88FF}"/>
              </a:ext>
            </a:extLst>
          </p:cNvPr>
          <p:cNvSpPr/>
          <p:nvPr/>
        </p:nvSpPr>
        <p:spPr>
          <a:xfrm>
            <a:off x="571268" y="4129050"/>
            <a:ext cx="1077240" cy="383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step3</a:t>
            </a:r>
          </a:p>
        </p:txBody>
      </p:sp>
      <p:graphicFrame>
        <p:nvGraphicFramePr>
          <p:cNvPr id="56" name="Table 55">
            <a:extLst>
              <a:ext uri="{FF2B5EF4-FFF2-40B4-BE49-F238E27FC236}">
                <a16:creationId xmlns:a16="http://schemas.microsoft.com/office/drawing/2014/main" id="{B1B03B20-2F85-4D75-B9AD-819F715DEBDC}"/>
              </a:ext>
            </a:extLst>
          </p:cNvPr>
          <p:cNvGraphicFramePr>
            <a:graphicFrameLocks noGrp="1"/>
          </p:cNvGraphicFramePr>
          <p:nvPr>
            <p:extLst>
              <p:ext uri="{D42A27DB-BD31-4B8C-83A1-F6EECF244321}">
                <p14:modId xmlns:p14="http://schemas.microsoft.com/office/powerpoint/2010/main" val="1317907116"/>
              </p:ext>
            </p:extLst>
          </p:nvPr>
        </p:nvGraphicFramePr>
        <p:xfrm>
          <a:off x="1999158" y="1105180"/>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r>
                        <a:rPr lang="en-US" sz="1400" b="1" dirty="0"/>
                        <a:t>NULL</a:t>
                      </a:r>
                    </a:p>
                  </a:txBody>
                  <a:tcPr/>
                </a:tc>
                <a:extLst>
                  <a:ext uri="{0D108BD9-81ED-4DB2-BD59-A6C34878D82A}">
                    <a16:rowId xmlns:a16="http://schemas.microsoft.com/office/drawing/2014/main" val="10000"/>
                  </a:ext>
                </a:extLst>
              </a:tr>
            </a:tbl>
          </a:graphicData>
        </a:graphic>
      </p:graphicFrame>
      <p:graphicFrame>
        <p:nvGraphicFramePr>
          <p:cNvPr id="58" name="Table 57">
            <a:extLst>
              <a:ext uri="{FF2B5EF4-FFF2-40B4-BE49-F238E27FC236}">
                <a16:creationId xmlns:a16="http://schemas.microsoft.com/office/drawing/2014/main" id="{0ABC2A8F-D58D-4446-8DF7-921E52A26363}"/>
              </a:ext>
            </a:extLst>
          </p:cNvPr>
          <p:cNvGraphicFramePr>
            <a:graphicFrameLocks noGrp="1"/>
          </p:cNvGraphicFramePr>
          <p:nvPr>
            <p:extLst>
              <p:ext uri="{D42A27DB-BD31-4B8C-83A1-F6EECF244321}">
                <p14:modId xmlns:p14="http://schemas.microsoft.com/office/powerpoint/2010/main" val="3485634183"/>
              </p:ext>
            </p:extLst>
          </p:nvPr>
        </p:nvGraphicFramePr>
        <p:xfrm>
          <a:off x="2454290" y="4189735"/>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r>
                        <a:rPr lang="en-US" sz="1400" b="1" dirty="0"/>
                        <a:t>NULL</a:t>
                      </a:r>
                    </a:p>
                  </a:txBody>
                  <a:tcPr/>
                </a:tc>
                <a:extLst>
                  <a:ext uri="{0D108BD9-81ED-4DB2-BD59-A6C34878D82A}">
                    <a16:rowId xmlns:a16="http://schemas.microsoft.com/office/drawing/2014/main" val="10000"/>
                  </a:ext>
                </a:extLst>
              </a:tr>
            </a:tbl>
          </a:graphicData>
        </a:graphic>
      </p:graphicFrame>
      <p:sp>
        <p:nvSpPr>
          <p:cNvPr id="59" name="TextBox 58">
            <a:extLst>
              <a:ext uri="{FF2B5EF4-FFF2-40B4-BE49-F238E27FC236}">
                <a16:creationId xmlns:a16="http://schemas.microsoft.com/office/drawing/2014/main" id="{6639395C-8C5C-41ED-A98C-48ECA7086098}"/>
              </a:ext>
            </a:extLst>
          </p:cNvPr>
          <p:cNvSpPr txBox="1"/>
          <p:nvPr/>
        </p:nvSpPr>
        <p:spPr>
          <a:xfrm>
            <a:off x="2486588" y="3830251"/>
            <a:ext cx="734534" cy="369332"/>
          </a:xfrm>
          <a:prstGeom prst="rect">
            <a:avLst/>
          </a:prstGeom>
          <a:noFill/>
        </p:spPr>
        <p:txBody>
          <a:bodyPr wrap="square" rtlCol="0">
            <a:spAutoFit/>
          </a:bodyPr>
          <a:lstStyle/>
          <a:p>
            <a:r>
              <a:rPr lang="en-US" dirty="0"/>
              <a:t>top</a:t>
            </a:r>
          </a:p>
        </p:txBody>
      </p:sp>
      <p:sp>
        <p:nvSpPr>
          <p:cNvPr id="60" name="TextBox 59">
            <a:extLst>
              <a:ext uri="{FF2B5EF4-FFF2-40B4-BE49-F238E27FC236}">
                <a16:creationId xmlns:a16="http://schemas.microsoft.com/office/drawing/2014/main" id="{8589FB36-E0F5-40A5-8E2D-F50800E761FE}"/>
              </a:ext>
            </a:extLst>
          </p:cNvPr>
          <p:cNvSpPr txBox="1"/>
          <p:nvPr/>
        </p:nvSpPr>
        <p:spPr>
          <a:xfrm>
            <a:off x="2454191" y="4536827"/>
            <a:ext cx="734534" cy="338554"/>
          </a:xfrm>
          <a:prstGeom prst="rect">
            <a:avLst/>
          </a:prstGeom>
          <a:noFill/>
        </p:spPr>
        <p:txBody>
          <a:bodyPr wrap="square" rtlCol="0">
            <a:spAutoFit/>
          </a:bodyPr>
          <a:lstStyle/>
          <a:p>
            <a:r>
              <a:rPr lang="en-US" sz="1600" dirty="0"/>
              <a:t>x500</a:t>
            </a:r>
          </a:p>
        </p:txBody>
      </p:sp>
      <p:sp>
        <p:nvSpPr>
          <p:cNvPr id="61" name="Right Arrow 13">
            <a:extLst>
              <a:ext uri="{FF2B5EF4-FFF2-40B4-BE49-F238E27FC236}">
                <a16:creationId xmlns:a16="http://schemas.microsoft.com/office/drawing/2014/main" id="{85BDD4A5-A5AC-409B-89EF-75FC2AC932B4}"/>
              </a:ext>
            </a:extLst>
          </p:cNvPr>
          <p:cNvSpPr/>
          <p:nvPr/>
        </p:nvSpPr>
        <p:spPr>
          <a:xfrm>
            <a:off x="5688368" y="2093201"/>
            <a:ext cx="868019" cy="338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4</a:t>
            </a:r>
          </a:p>
        </p:txBody>
      </p:sp>
      <p:graphicFrame>
        <p:nvGraphicFramePr>
          <p:cNvPr id="72" name="Table 71">
            <a:extLst>
              <a:ext uri="{FF2B5EF4-FFF2-40B4-BE49-F238E27FC236}">
                <a16:creationId xmlns:a16="http://schemas.microsoft.com/office/drawing/2014/main" id="{41C18BFC-8CEE-4119-B94F-83A47E1A24E2}"/>
              </a:ext>
            </a:extLst>
          </p:cNvPr>
          <p:cNvGraphicFramePr>
            <a:graphicFrameLocks noGrp="1"/>
          </p:cNvGraphicFramePr>
          <p:nvPr>
            <p:extLst>
              <p:ext uri="{D42A27DB-BD31-4B8C-83A1-F6EECF244321}">
                <p14:modId xmlns:p14="http://schemas.microsoft.com/office/powerpoint/2010/main" val="1574630032"/>
              </p:ext>
            </p:extLst>
          </p:nvPr>
        </p:nvGraphicFramePr>
        <p:xfrm>
          <a:off x="8292275" y="2027692"/>
          <a:ext cx="1402165" cy="370840"/>
        </p:xfrm>
        <a:graphic>
          <a:graphicData uri="http://schemas.openxmlformats.org/drawingml/2006/table">
            <a:tbl>
              <a:tblPr firstRow="1" bandRow="1">
                <a:tableStyleId>{5940675A-B579-460E-94D1-54222C63F5DA}</a:tableStyleId>
              </a:tblPr>
              <a:tblGrid>
                <a:gridCol w="544902">
                  <a:extLst>
                    <a:ext uri="{9D8B030D-6E8A-4147-A177-3AD203B41FA5}">
                      <a16:colId xmlns:a16="http://schemas.microsoft.com/office/drawing/2014/main" val="20000"/>
                    </a:ext>
                  </a:extLst>
                </a:gridCol>
                <a:gridCol w="857263">
                  <a:extLst>
                    <a:ext uri="{9D8B030D-6E8A-4147-A177-3AD203B41FA5}">
                      <a16:colId xmlns:a16="http://schemas.microsoft.com/office/drawing/2014/main" val="20001"/>
                    </a:ext>
                  </a:extLst>
                </a:gridCol>
              </a:tblGrid>
              <a:tr h="370840">
                <a:tc>
                  <a:txBody>
                    <a:bodyPr/>
                    <a:lstStyle/>
                    <a:p>
                      <a:r>
                        <a:rPr lang="en-US" dirty="0"/>
                        <a:t>20</a:t>
                      </a:r>
                    </a:p>
                  </a:txBody>
                  <a:tcPr/>
                </a:tc>
                <a:tc>
                  <a:txBody>
                    <a:bodyPr/>
                    <a:lstStyle/>
                    <a:p>
                      <a:r>
                        <a:rPr lang="en-US" dirty="0"/>
                        <a:t>x3000</a:t>
                      </a:r>
                    </a:p>
                  </a:txBody>
                  <a:tcPr/>
                </a:tc>
                <a:extLst>
                  <a:ext uri="{0D108BD9-81ED-4DB2-BD59-A6C34878D82A}">
                    <a16:rowId xmlns:a16="http://schemas.microsoft.com/office/drawing/2014/main" val="10000"/>
                  </a:ext>
                </a:extLst>
              </a:tr>
            </a:tbl>
          </a:graphicData>
        </a:graphic>
      </p:graphicFrame>
      <p:sp>
        <p:nvSpPr>
          <p:cNvPr id="73" name="TextBox 72">
            <a:extLst>
              <a:ext uri="{FF2B5EF4-FFF2-40B4-BE49-F238E27FC236}">
                <a16:creationId xmlns:a16="http://schemas.microsoft.com/office/drawing/2014/main" id="{2CCCC915-42D5-483D-9F0B-15BD02BF2F07}"/>
              </a:ext>
            </a:extLst>
          </p:cNvPr>
          <p:cNvSpPr txBox="1"/>
          <p:nvPr/>
        </p:nvSpPr>
        <p:spPr>
          <a:xfrm>
            <a:off x="8593733" y="2420105"/>
            <a:ext cx="892702" cy="369332"/>
          </a:xfrm>
          <a:prstGeom prst="rect">
            <a:avLst/>
          </a:prstGeom>
          <a:noFill/>
        </p:spPr>
        <p:txBody>
          <a:bodyPr wrap="square" rtlCol="0">
            <a:spAutoFit/>
          </a:bodyPr>
          <a:lstStyle/>
          <a:p>
            <a:r>
              <a:rPr lang="en-US" dirty="0"/>
              <a:t>x2000</a:t>
            </a:r>
          </a:p>
        </p:txBody>
      </p:sp>
      <p:sp>
        <p:nvSpPr>
          <p:cNvPr id="74" name="TextBox 73">
            <a:extLst>
              <a:ext uri="{FF2B5EF4-FFF2-40B4-BE49-F238E27FC236}">
                <a16:creationId xmlns:a16="http://schemas.microsoft.com/office/drawing/2014/main" id="{9D67855D-6B2B-4FEA-BAFC-2ACD0540D8EF}"/>
              </a:ext>
            </a:extLst>
          </p:cNvPr>
          <p:cNvSpPr txBox="1"/>
          <p:nvPr/>
        </p:nvSpPr>
        <p:spPr>
          <a:xfrm>
            <a:off x="6981539" y="1675383"/>
            <a:ext cx="734534" cy="369332"/>
          </a:xfrm>
          <a:prstGeom prst="rect">
            <a:avLst/>
          </a:prstGeom>
          <a:noFill/>
        </p:spPr>
        <p:txBody>
          <a:bodyPr wrap="square" rtlCol="0">
            <a:spAutoFit/>
          </a:bodyPr>
          <a:lstStyle/>
          <a:p>
            <a:r>
              <a:rPr lang="en-US" dirty="0"/>
              <a:t> top</a:t>
            </a:r>
          </a:p>
        </p:txBody>
      </p:sp>
      <p:sp>
        <p:nvSpPr>
          <p:cNvPr id="75" name="TextBox 74">
            <a:extLst>
              <a:ext uri="{FF2B5EF4-FFF2-40B4-BE49-F238E27FC236}">
                <a16:creationId xmlns:a16="http://schemas.microsoft.com/office/drawing/2014/main" id="{BFD3D3EE-F8A2-457F-B32D-6F772E5F6F5A}"/>
              </a:ext>
            </a:extLst>
          </p:cNvPr>
          <p:cNvSpPr txBox="1"/>
          <p:nvPr/>
        </p:nvSpPr>
        <p:spPr>
          <a:xfrm>
            <a:off x="7035378" y="2329486"/>
            <a:ext cx="734534" cy="338554"/>
          </a:xfrm>
          <a:prstGeom prst="rect">
            <a:avLst/>
          </a:prstGeom>
          <a:noFill/>
        </p:spPr>
        <p:txBody>
          <a:bodyPr wrap="square" rtlCol="0">
            <a:spAutoFit/>
          </a:bodyPr>
          <a:lstStyle/>
          <a:p>
            <a:r>
              <a:rPr lang="en-US" sz="1600" dirty="0"/>
              <a:t>x500</a:t>
            </a:r>
          </a:p>
        </p:txBody>
      </p:sp>
      <p:graphicFrame>
        <p:nvGraphicFramePr>
          <p:cNvPr id="78" name="Table 77">
            <a:extLst>
              <a:ext uri="{FF2B5EF4-FFF2-40B4-BE49-F238E27FC236}">
                <a16:creationId xmlns:a16="http://schemas.microsoft.com/office/drawing/2014/main" id="{7B1AC3DC-DBDE-40D6-B4D0-33E917A7CF98}"/>
              </a:ext>
            </a:extLst>
          </p:cNvPr>
          <p:cNvGraphicFramePr>
            <a:graphicFrameLocks noGrp="1"/>
          </p:cNvGraphicFramePr>
          <p:nvPr>
            <p:extLst>
              <p:ext uri="{D42A27DB-BD31-4B8C-83A1-F6EECF244321}">
                <p14:modId xmlns:p14="http://schemas.microsoft.com/office/powerpoint/2010/main" val="697243841"/>
              </p:ext>
            </p:extLst>
          </p:nvPr>
        </p:nvGraphicFramePr>
        <p:xfrm>
          <a:off x="6938750" y="2026411"/>
          <a:ext cx="700666" cy="338555"/>
        </p:xfrm>
        <a:graphic>
          <a:graphicData uri="http://schemas.openxmlformats.org/drawingml/2006/table">
            <a:tbl>
              <a:tblPr firstRow="1" bandRow="1">
                <a:tableStyleId>{5940675A-B579-460E-94D1-54222C63F5DA}</a:tableStyleId>
              </a:tblPr>
              <a:tblGrid>
                <a:gridCol w="700666">
                  <a:extLst>
                    <a:ext uri="{9D8B030D-6E8A-4147-A177-3AD203B41FA5}">
                      <a16:colId xmlns:a16="http://schemas.microsoft.com/office/drawing/2014/main" val="20000"/>
                    </a:ext>
                  </a:extLst>
                </a:gridCol>
              </a:tblGrid>
              <a:tr h="338555">
                <a:tc>
                  <a:txBody>
                    <a:bodyPr/>
                    <a:lstStyle/>
                    <a:p>
                      <a:r>
                        <a:rPr lang="en-US" sz="1400" b="0" dirty="0">
                          <a:latin typeface="Times New Roman" panose="02020603050405020304" pitchFamily="18" charset="0"/>
                          <a:cs typeface="Times New Roman" panose="02020603050405020304" pitchFamily="18" charset="0"/>
                        </a:rPr>
                        <a:t>x2000</a:t>
                      </a:r>
                    </a:p>
                  </a:txBody>
                  <a:tcPr/>
                </a:tc>
                <a:extLst>
                  <a:ext uri="{0D108BD9-81ED-4DB2-BD59-A6C34878D82A}">
                    <a16:rowId xmlns:a16="http://schemas.microsoft.com/office/drawing/2014/main" val="10000"/>
                  </a:ext>
                </a:extLst>
              </a:tr>
            </a:tbl>
          </a:graphicData>
        </a:graphic>
      </p:graphicFrame>
      <p:cxnSp>
        <p:nvCxnSpPr>
          <p:cNvPr id="80" name="Straight Arrow Connector 79">
            <a:extLst>
              <a:ext uri="{FF2B5EF4-FFF2-40B4-BE49-F238E27FC236}">
                <a16:creationId xmlns:a16="http://schemas.microsoft.com/office/drawing/2014/main" id="{418DB627-F9E5-4D61-9854-3C36C50C6AA7}"/>
              </a:ext>
            </a:extLst>
          </p:cNvPr>
          <p:cNvCxnSpPr/>
          <p:nvPr/>
        </p:nvCxnSpPr>
        <p:spPr>
          <a:xfrm flipV="1">
            <a:off x="7651414" y="2189299"/>
            <a:ext cx="652823"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1" name="Table 80">
            <a:extLst>
              <a:ext uri="{FF2B5EF4-FFF2-40B4-BE49-F238E27FC236}">
                <a16:creationId xmlns:a16="http://schemas.microsoft.com/office/drawing/2014/main" id="{DF2F72F7-29C1-46C2-8650-F489E1787666}"/>
              </a:ext>
            </a:extLst>
          </p:cNvPr>
          <p:cNvGraphicFramePr>
            <a:graphicFrameLocks noGrp="1"/>
          </p:cNvGraphicFramePr>
          <p:nvPr>
            <p:extLst>
              <p:ext uri="{D42A27DB-BD31-4B8C-83A1-F6EECF244321}">
                <p14:modId xmlns:p14="http://schemas.microsoft.com/office/powerpoint/2010/main" val="179939995"/>
              </p:ext>
            </p:extLst>
          </p:nvPr>
        </p:nvGraphicFramePr>
        <p:xfrm>
          <a:off x="8292275" y="2899170"/>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30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82" name="TextBox 81">
            <a:extLst>
              <a:ext uri="{FF2B5EF4-FFF2-40B4-BE49-F238E27FC236}">
                <a16:creationId xmlns:a16="http://schemas.microsoft.com/office/drawing/2014/main" id="{03C6E2B1-F02E-4388-99DD-3B0DFF5BC919}"/>
              </a:ext>
            </a:extLst>
          </p:cNvPr>
          <p:cNvSpPr txBox="1"/>
          <p:nvPr/>
        </p:nvSpPr>
        <p:spPr>
          <a:xfrm>
            <a:off x="8672817" y="3266424"/>
            <a:ext cx="734534" cy="338554"/>
          </a:xfrm>
          <a:prstGeom prst="rect">
            <a:avLst/>
          </a:prstGeom>
          <a:noFill/>
        </p:spPr>
        <p:txBody>
          <a:bodyPr wrap="square" rtlCol="0">
            <a:spAutoFit/>
          </a:bodyPr>
          <a:lstStyle/>
          <a:p>
            <a:r>
              <a:rPr lang="en-US" sz="1600" dirty="0"/>
              <a:t>x3000</a:t>
            </a:r>
          </a:p>
        </p:txBody>
      </p:sp>
      <p:sp>
        <p:nvSpPr>
          <p:cNvPr id="83" name="TextBox 82">
            <a:extLst>
              <a:ext uri="{FF2B5EF4-FFF2-40B4-BE49-F238E27FC236}">
                <a16:creationId xmlns:a16="http://schemas.microsoft.com/office/drawing/2014/main" id="{2CBF8A3A-4796-4B98-8093-89E447E8AC55}"/>
              </a:ext>
            </a:extLst>
          </p:cNvPr>
          <p:cNvSpPr txBox="1"/>
          <p:nvPr/>
        </p:nvSpPr>
        <p:spPr>
          <a:xfrm>
            <a:off x="7007392" y="3739467"/>
            <a:ext cx="734534" cy="369332"/>
          </a:xfrm>
          <a:prstGeom prst="rect">
            <a:avLst/>
          </a:prstGeom>
          <a:noFill/>
        </p:spPr>
        <p:txBody>
          <a:bodyPr wrap="square" rtlCol="0">
            <a:spAutoFit/>
          </a:bodyPr>
          <a:lstStyle/>
          <a:p>
            <a:r>
              <a:rPr lang="en-US" dirty="0"/>
              <a:t> top</a:t>
            </a:r>
          </a:p>
        </p:txBody>
      </p:sp>
      <p:sp>
        <p:nvSpPr>
          <p:cNvPr id="84" name="TextBox 83">
            <a:extLst>
              <a:ext uri="{FF2B5EF4-FFF2-40B4-BE49-F238E27FC236}">
                <a16:creationId xmlns:a16="http://schemas.microsoft.com/office/drawing/2014/main" id="{E9C2B694-D7D2-4B92-AF14-D008D6E0B05A}"/>
              </a:ext>
            </a:extLst>
          </p:cNvPr>
          <p:cNvSpPr txBox="1"/>
          <p:nvPr/>
        </p:nvSpPr>
        <p:spPr>
          <a:xfrm>
            <a:off x="7061231" y="4393570"/>
            <a:ext cx="734534" cy="338554"/>
          </a:xfrm>
          <a:prstGeom prst="rect">
            <a:avLst/>
          </a:prstGeom>
          <a:noFill/>
        </p:spPr>
        <p:txBody>
          <a:bodyPr wrap="square" rtlCol="0">
            <a:spAutoFit/>
          </a:bodyPr>
          <a:lstStyle/>
          <a:p>
            <a:r>
              <a:rPr lang="en-US" sz="1600" dirty="0"/>
              <a:t>x500</a:t>
            </a:r>
          </a:p>
        </p:txBody>
      </p:sp>
      <p:graphicFrame>
        <p:nvGraphicFramePr>
          <p:cNvPr id="85" name="Table 84">
            <a:extLst>
              <a:ext uri="{FF2B5EF4-FFF2-40B4-BE49-F238E27FC236}">
                <a16:creationId xmlns:a16="http://schemas.microsoft.com/office/drawing/2014/main" id="{0B5A2B8F-4768-4595-B9FF-52F2A5F657D8}"/>
              </a:ext>
            </a:extLst>
          </p:cNvPr>
          <p:cNvGraphicFramePr>
            <a:graphicFrameLocks noGrp="1"/>
          </p:cNvGraphicFramePr>
          <p:nvPr>
            <p:extLst>
              <p:ext uri="{D42A27DB-BD31-4B8C-83A1-F6EECF244321}">
                <p14:modId xmlns:p14="http://schemas.microsoft.com/office/powerpoint/2010/main" val="3033714270"/>
              </p:ext>
            </p:extLst>
          </p:nvPr>
        </p:nvGraphicFramePr>
        <p:xfrm>
          <a:off x="6964603" y="4055342"/>
          <a:ext cx="700666" cy="365125"/>
        </p:xfrm>
        <a:graphic>
          <a:graphicData uri="http://schemas.openxmlformats.org/drawingml/2006/table">
            <a:tbl>
              <a:tblPr firstRow="1" bandRow="1">
                <a:tableStyleId>{5940675A-B579-460E-94D1-54222C63F5DA}</a:tableStyleId>
              </a:tblPr>
              <a:tblGrid>
                <a:gridCol w="700666">
                  <a:extLst>
                    <a:ext uri="{9D8B030D-6E8A-4147-A177-3AD203B41FA5}">
                      <a16:colId xmlns:a16="http://schemas.microsoft.com/office/drawing/2014/main" val="20000"/>
                    </a:ext>
                  </a:extLst>
                </a:gridCol>
              </a:tblGrid>
              <a:tr h="365125">
                <a:tc>
                  <a:txBody>
                    <a:bodyPr/>
                    <a:lstStyle/>
                    <a:p>
                      <a:r>
                        <a:rPr lang="en-US" sz="1400" b="0" dirty="0">
                          <a:latin typeface="Times New Roman" panose="02020603050405020304" pitchFamily="18" charset="0"/>
                          <a:cs typeface="Times New Roman" panose="02020603050405020304" pitchFamily="18" charset="0"/>
                        </a:rPr>
                        <a:t>X3000</a:t>
                      </a:r>
                    </a:p>
                  </a:txBody>
                  <a:tcPr marT="50292" marB="50292"/>
                </a:tc>
                <a:extLst>
                  <a:ext uri="{0D108BD9-81ED-4DB2-BD59-A6C34878D82A}">
                    <a16:rowId xmlns:a16="http://schemas.microsoft.com/office/drawing/2014/main" val="10000"/>
                  </a:ext>
                </a:extLst>
              </a:tr>
            </a:tbl>
          </a:graphicData>
        </a:graphic>
      </p:graphicFrame>
      <p:cxnSp>
        <p:nvCxnSpPr>
          <p:cNvPr id="86" name="Straight Arrow Connector 85">
            <a:extLst>
              <a:ext uri="{FF2B5EF4-FFF2-40B4-BE49-F238E27FC236}">
                <a16:creationId xmlns:a16="http://schemas.microsoft.com/office/drawing/2014/main" id="{8F43839B-38F5-4BE8-8144-613C918EA1F9}"/>
              </a:ext>
            </a:extLst>
          </p:cNvPr>
          <p:cNvCxnSpPr/>
          <p:nvPr/>
        </p:nvCxnSpPr>
        <p:spPr>
          <a:xfrm flipV="1">
            <a:off x="7677267" y="4253383"/>
            <a:ext cx="652823"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7" name="Table 86">
            <a:extLst>
              <a:ext uri="{FF2B5EF4-FFF2-40B4-BE49-F238E27FC236}">
                <a16:creationId xmlns:a16="http://schemas.microsoft.com/office/drawing/2014/main" id="{468ECCB4-2700-4B9F-9466-06C68C5F7DED}"/>
              </a:ext>
            </a:extLst>
          </p:cNvPr>
          <p:cNvGraphicFramePr>
            <a:graphicFrameLocks noGrp="1"/>
          </p:cNvGraphicFramePr>
          <p:nvPr>
            <p:extLst>
              <p:ext uri="{D42A27DB-BD31-4B8C-83A1-F6EECF244321}">
                <p14:modId xmlns:p14="http://schemas.microsoft.com/office/powerpoint/2010/main" val="1493101574"/>
              </p:ext>
            </p:extLst>
          </p:nvPr>
        </p:nvGraphicFramePr>
        <p:xfrm>
          <a:off x="8330090" y="4085325"/>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30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88" name="TextBox 87">
            <a:extLst>
              <a:ext uri="{FF2B5EF4-FFF2-40B4-BE49-F238E27FC236}">
                <a16:creationId xmlns:a16="http://schemas.microsoft.com/office/drawing/2014/main" id="{7E51F4D3-216B-4608-A2D6-40A2395EF112}"/>
              </a:ext>
            </a:extLst>
          </p:cNvPr>
          <p:cNvSpPr txBox="1"/>
          <p:nvPr/>
        </p:nvSpPr>
        <p:spPr>
          <a:xfrm>
            <a:off x="8710632" y="4453106"/>
            <a:ext cx="734534" cy="338554"/>
          </a:xfrm>
          <a:prstGeom prst="rect">
            <a:avLst/>
          </a:prstGeom>
          <a:noFill/>
        </p:spPr>
        <p:txBody>
          <a:bodyPr wrap="square" rtlCol="0">
            <a:spAutoFit/>
          </a:bodyPr>
          <a:lstStyle/>
          <a:p>
            <a:r>
              <a:rPr lang="en-US" sz="1600" dirty="0"/>
              <a:t>x3000</a:t>
            </a:r>
          </a:p>
        </p:txBody>
      </p:sp>
    </p:spTree>
    <p:extLst>
      <p:ext uri="{BB962C8B-B14F-4D97-AF65-F5344CB8AC3E}">
        <p14:creationId xmlns:p14="http://schemas.microsoft.com/office/powerpoint/2010/main" val="84590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4"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down)">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down)">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par>
                                <p:cTn id="40" presetID="22" presetClass="entr" presetSubtype="4"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par>
                                <p:cTn id="43" presetID="22" presetClass="entr" presetSubtype="4"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down)">
                                      <p:cBhvr>
                                        <p:cTn id="45" dur="500"/>
                                        <p:tgtEl>
                                          <p:spTgt spid="3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down)">
                                      <p:cBhvr>
                                        <p:cTn id="48" dur="500"/>
                                        <p:tgtEl>
                                          <p:spTgt spid="3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down)">
                                      <p:cBhvr>
                                        <p:cTn id="51" dur="500"/>
                                        <p:tgtEl>
                                          <p:spTgt spid="33"/>
                                        </p:tgtEl>
                                      </p:cBhvr>
                                    </p:animEffect>
                                  </p:childTnLst>
                                </p:cTn>
                              </p:par>
                              <p:par>
                                <p:cTn id="52" presetID="22" presetClass="entr" presetSubtype="4"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down)">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down)">
                                      <p:cBhvr>
                                        <p:cTn id="59" dur="500"/>
                                        <p:tgtEl>
                                          <p:spTgt spid="5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00"/>
                                        <p:tgtEl>
                                          <p:spTgt spid="1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par>
                                <p:cTn id="68" presetID="22" presetClass="entr" presetSubtype="4" fill="hold"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down)">
                                      <p:cBhvr>
                                        <p:cTn id="70" dur="500"/>
                                        <p:tgtEl>
                                          <p:spTgt spid="5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wipe(down)">
                                      <p:cBhvr>
                                        <p:cTn id="73" dur="500"/>
                                        <p:tgtEl>
                                          <p:spTgt spid="6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down)">
                                      <p:cBhvr>
                                        <p:cTn id="78" dur="500"/>
                                        <p:tgtEl>
                                          <p:spTgt spid="61"/>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wipe(down)">
                                      <p:cBhvr>
                                        <p:cTn id="81" dur="500"/>
                                        <p:tgtEl>
                                          <p:spTgt spid="74"/>
                                        </p:tgtEl>
                                      </p:cBhvr>
                                    </p:animEffect>
                                  </p:childTnLst>
                                </p:cTn>
                              </p:par>
                              <p:par>
                                <p:cTn id="82" presetID="22" presetClass="entr" presetSubtype="4" fill="hold" nodeType="with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wipe(down)">
                                      <p:cBhvr>
                                        <p:cTn id="84" dur="500"/>
                                        <p:tgtEl>
                                          <p:spTgt spid="78"/>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wipe(down)">
                                      <p:cBhvr>
                                        <p:cTn id="87" dur="500"/>
                                        <p:tgtEl>
                                          <p:spTgt spid="75"/>
                                        </p:tgtEl>
                                      </p:cBhvr>
                                    </p:animEffect>
                                  </p:childTnLst>
                                </p:cTn>
                              </p:par>
                              <p:par>
                                <p:cTn id="88" presetID="22" presetClass="entr" presetSubtype="4"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wipe(down)">
                                      <p:cBhvr>
                                        <p:cTn id="90" dur="500"/>
                                        <p:tgtEl>
                                          <p:spTgt spid="80"/>
                                        </p:tgtEl>
                                      </p:cBhvr>
                                    </p:animEffect>
                                  </p:childTnLst>
                                </p:cTn>
                              </p:par>
                              <p:par>
                                <p:cTn id="91" presetID="22" presetClass="entr" presetSubtype="4" fill="hold" nodeType="with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wipe(down)">
                                      <p:cBhvr>
                                        <p:cTn id="93" dur="500"/>
                                        <p:tgtEl>
                                          <p:spTgt spid="72"/>
                                        </p:tgtEl>
                                      </p:cBhvr>
                                    </p:animEffect>
                                  </p:childTnLst>
                                </p:cTn>
                              </p:par>
                              <p:par>
                                <p:cTn id="94" presetID="22" presetClass="entr" presetSubtype="4"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wipe(down)">
                                      <p:cBhvr>
                                        <p:cTn id="99" dur="500"/>
                                        <p:tgtEl>
                                          <p:spTgt spid="73"/>
                                        </p:tgtEl>
                                      </p:cBhvr>
                                    </p:animEffect>
                                  </p:childTnLst>
                                </p:cTn>
                              </p:par>
                              <p:par>
                                <p:cTn id="100" presetID="22" presetClass="entr" presetSubtype="4" fill="hold" nodeType="withEffect">
                                  <p:stCondLst>
                                    <p:cond delay="0"/>
                                  </p:stCondLst>
                                  <p:childTnLst>
                                    <p:set>
                                      <p:cBhvr>
                                        <p:cTn id="101" dur="1" fill="hold">
                                          <p:stCondLst>
                                            <p:cond delay="0"/>
                                          </p:stCondLst>
                                        </p:cTn>
                                        <p:tgtEl>
                                          <p:spTgt spid="81"/>
                                        </p:tgtEl>
                                        <p:attrNameLst>
                                          <p:attrName>style.visibility</p:attrName>
                                        </p:attrNameLst>
                                      </p:cBhvr>
                                      <p:to>
                                        <p:strVal val="visible"/>
                                      </p:to>
                                    </p:set>
                                    <p:animEffect transition="in" filter="wipe(down)">
                                      <p:cBhvr>
                                        <p:cTn id="102" dur="500"/>
                                        <p:tgtEl>
                                          <p:spTgt spid="81"/>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82"/>
                                        </p:tgtEl>
                                        <p:attrNameLst>
                                          <p:attrName>style.visibility</p:attrName>
                                        </p:attrNameLst>
                                      </p:cBhvr>
                                      <p:to>
                                        <p:strVal val="visible"/>
                                      </p:to>
                                    </p:set>
                                    <p:animEffect transition="in" filter="wipe(down)">
                                      <p:cBhvr>
                                        <p:cTn id="105" dur="500"/>
                                        <p:tgtEl>
                                          <p:spTgt spid="82"/>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83"/>
                                        </p:tgtEl>
                                        <p:attrNameLst>
                                          <p:attrName>style.visibility</p:attrName>
                                        </p:attrNameLst>
                                      </p:cBhvr>
                                      <p:to>
                                        <p:strVal val="visible"/>
                                      </p:to>
                                    </p:set>
                                    <p:animEffect transition="in" filter="wipe(down)">
                                      <p:cBhvr>
                                        <p:cTn id="108" dur="500"/>
                                        <p:tgtEl>
                                          <p:spTgt spid="83"/>
                                        </p:tgtEl>
                                      </p:cBhvr>
                                    </p:animEffect>
                                  </p:childTnLst>
                                </p:cTn>
                              </p:par>
                              <p:par>
                                <p:cTn id="109" presetID="22" presetClass="entr" presetSubtype="4" fill="hold" nodeType="withEffect">
                                  <p:stCondLst>
                                    <p:cond delay="0"/>
                                  </p:stCondLst>
                                  <p:childTnLst>
                                    <p:set>
                                      <p:cBhvr>
                                        <p:cTn id="110" dur="1" fill="hold">
                                          <p:stCondLst>
                                            <p:cond delay="0"/>
                                          </p:stCondLst>
                                        </p:cTn>
                                        <p:tgtEl>
                                          <p:spTgt spid="85"/>
                                        </p:tgtEl>
                                        <p:attrNameLst>
                                          <p:attrName>style.visibility</p:attrName>
                                        </p:attrNameLst>
                                      </p:cBhvr>
                                      <p:to>
                                        <p:strVal val="visible"/>
                                      </p:to>
                                    </p:set>
                                    <p:animEffect transition="in" filter="wipe(down)">
                                      <p:cBhvr>
                                        <p:cTn id="111" dur="500"/>
                                        <p:tgtEl>
                                          <p:spTgt spid="85"/>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84"/>
                                        </p:tgtEl>
                                        <p:attrNameLst>
                                          <p:attrName>style.visibility</p:attrName>
                                        </p:attrNameLst>
                                      </p:cBhvr>
                                      <p:to>
                                        <p:strVal val="visible"/>
                                      </p:to>
                                    </p:set>
                                    <p:animEffect transition="in" filter="wipe(down)">
                                      <p:cBhvr>
                                        <p:cTn id="114" dur="500"/>
                                        <p:tgtEl>
                                          <p:spTgt spid="84"/>
                                        </p:tgtEl>
                                      </p:cBhvr>
                                    </p:animEffect>
                                  </p:childTnLst>
                                </p:cTn>
                              </p:par>
                              <p:par>
                                <p:cTn id="115" presetID="22" presetClass="entr" presetSubtype="4" fill="hold" nodeType="withEffect">
                                  <p:stCondLst>
                                    <p:cond delay="0"/>
                                  </p:stCondLst>
                                  <p:childTnLst>
                                    <p:set>
                                      <p:cBhvr>
                                        <p:cTn id="116" dur="1" fill="hold">
                                          <p:stCondLst>
                                            <p:cond delay="0"/>
                                          </p:stCondLst>
                                        </p:cTn>
                                        <p:tgtEl>
                                          <p:spTgt spid="86"/>
                                        </p:tgtEl>
                                        <p:attrNameLst>
                                          <p:attrName>style.visibility</p:attrName>
                                        </p:attrNameLst>
                                      </p:cBhvr>
                                      <p:to>
                                        <p:strVal val="visible"/>
                                      </p:to>
                                    </p:set>
                                    <p:animEffect transition="in" filter="wipe(down)">
                                      <p:cBhvr>
                                        <p:cTn id="117" dur="500"/>
                                        <p:tgtEl>
                                          <p:spTgt spid="86"/>
                                        </p:tgtEl>
                                      </p:cBhvr>
                                    </p:animEffect>
                                  </p:childTnLst>
                                </p:cTn>
                              </p:par>
                              <p:par>
                                <p:cTn id="118" presetID="22" presetClass="entr" presetSubtype="4" fill="hold" nodeType="withEffect">
                                  <p:stCondLst>
                                    <p:cond delay="0"/>
                                  </p:stCondLst>
                                  <p:childTnLst>
                                    <p:set>
                                      <p:cBhvr>
                                        <p:cTn id="119" dur="1" fill="hold">
                                          <p:stCondLst>
                                            <p:cond delay="0"/>
                                          </p:stCondLst>
                                        </p:cTn>
                                        <p:tgtEl>
                                          <p:spTgt spid="87"/>
                                        </p:tgtEl>
                                        <p:attrNameLst>
                                          <p:attrName>style.visibility</p:attrName>
                                        </p:attrNameLst>
                                      </p:cBhvr>
                                      <p:to>
                                        <p:strVal val="visible"/>
                                      </p:to>
                                    </p:set>
                                    <p:animEffect transition="in" filter="wipe(down)">
                                      <p:cBhvr>
                                        <p:cTn id="120" dur="500"/>
                                        <p:tgtEl>
                                          <p:spTgt spid="87"/>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88"/>
                                        </p:tgtEl>
                                        <p:attrNameLst>
                                          <p:attrName>style.visibility</p:attrName>
                                        </p:attrNameLst>
                                      </p:cBhvr>
                                      <p:to>
                                        <p:strVal val="visible"/>
                                      </p:to>
                                    </p:set>
                                    <p:animEffect transition="in" filter="wipe(down)">
                                      <p:cBhvr>
                                        <p:cTn id="1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animBg="1"/>
      <p:bldP spid="27" grpId="0"/>
      <p:bldP spid="33" grpId="0"/>
      <p:bldP spid="38" grpId="0"/>
      <p:bldP spid="6" grpId="0"/>
      <p:bldP spid="25" grpId="0"/>
      <p:bldP spid="67" grpId="0"/>
      <p:bldP spid="51" grpId="0" animBg="1"/>
      <p:bldP spid="59" grpId="0"/>
      <p:bldP spid="60" grpId="0"/>
      <p:bldP spid="61" grpId="0" animBg="1"/>
      <p:bldP spid="73" grpId="0"/>
      <p:bldP spid="74" grpId="0"/>
      <p:bldP spid="75" grpId="0"/>
      <p:bldP spid="82" grpId="0"/>
      <p:bldP spid="83" grpId="0"/>
      <p:bldP spid="84" grpId="0"/>
      <p:bldP spid="8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28</a:t>
            </a:fld>
            <a:endParaRPr lang="en-US"/>
          </a:p>
        </p:txBody>
      </p:sp>
      <p:sp>
        <p:nvSpPr>
          <p:cNvPr id="13" name="TextBox 12">
            <a:extLst>
              <a:ext uri="{FF2B5EF4-FFF2-40B4-BE49-F238E27FC236}">
                <a16:creationId xmlns:a16="http://schemas.microsoft.com/office/drawing/2014/main" id="{11DB8B4B-BE89-4254-9A29-B1BBB0100AF8}"/>
              </a:ext>
            </a:extLst>
          </p:cNvPr>
          <p:cNvSpPr txBox="1"/>
          <p:nvPr/>
        </p:nvSpPr>
        <p:spPr>
          <a:xfrm>
            <a:off x="545363" y="1390906"/>
            <a:ext cx="4597838" cy="4708981"/>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int pop(STACK *top)</a:t>
            </a:r>
          </a:p>
          <a:p>
            <a:r>
              <a:rPr lang="en-US" sz="2000" dirty="0">
                <a:solidFill>
                  <a:srgbClr val="FF0000"/>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int element;  </a:t>
            </a:r>
          </a:p>
          <a:p>
            <a:r>
              <a:rPr lang="en-US" sz="2000" dirty="0">
                <a:solidFill>
                  <a:srgbClr val="FF0000"/>
                </a:solidFill>
                <a:latin typeface="Times New Roman" panose="02020603050405020304" pitchFamily="18" charset="0"/>
                <a:cs typeface="Times New Roman" panose="02020603050405020304" pitchFamily="18" charset="0"/>
              </a:rPr>
              <a:t>     STACK *t;</a:t>
            </a:r>
          </a:p>
          <a:p>
            <a:r>
              <a:rPr lang="en-US" sz="2000" dirty="0">
                <a:solidFill>
                  <a:srgbClr val="FF0000"/>
                </a:solidFill>
                <a:latin typeface="Times New Roman" panose="02020603050405020304" pitchFamily="18" charset="0"/>
                <a:cs typeface="Times New Roman" panose="02020603050405020304" pitchFamily="18" charset="0"/>
              </a:rPr>
              <a:t>     if(top  == NULL)</a:t>
            </a:r>
          </a:p>
          <a:p>
            <a:r>
              <a:rPr lang="en-US" sz="2000" dirty="0">
                <a:solidFill>
                  <a:srgbClr val="FF0000"/>
                </a:solidFill>
                <a:latin typeface="Times New Roman" panose="02020603050405020304" pitchFamily="18" charset="0"/>
                <a:cs typeface="Times New Roman" panose="02020603050405020304" pitchFamily="18" charset="0"/>
              </a:rPr>
              <a:t>            printf("\n Stack Underflow”);  </a:t>
            </a:r>
          </a:p>
          <a:p>
            <a:r>
              <a:rPr lang="en-US" sz="2000" dirty="0">
                <a:solidFill>
                  <a:srgbClr val="FF0000"/>
                </a:solidFill>
                <a:latin typeface="Times New Roman" panose="02020603050405020304" pitchFamily="18" charset="0"/>
                <a:cs typeface="Times New Roman" panose="02020603050405020304" pitchFamily="18" charset="0"/>
              </a:rPr>
              <a:t>     else</a:t>
            </a:r>
          </a:p>
          <a:p>
            <a:r>
              <a:rPr lang="en-US" sz="2000" dirty="0">
                <a:solidFill>
                  <a:srgbClr val="FF0000"/>
                </a:solidFill>
                <a:latin typeface="Times New Roman" panose="02020603050405020304" pitchFamily="18" charset="0"/>
                <a:cs typeface="Times New Roman" panose="02020603050405020304" pitchFamily="18" charset="0"/>
              </a:rPr>
              <a:t>      {  </a:t>
            </a:r>
          </a:p>
          <a:p>
            <a:r>
              <a:rPr lang="en-US" sz="2000" dirty="0">
                <a:solidFill>
                  <a:srgbClr val="FF0000"/>
                </a:solidFill>
                <a:latin typeface="Times New Roman" panose="02020603050405020304" pitchFamily="18" charset="0"/>
                <a:cs typeface="Times New Roman" panose="02020603050405020304" pitchFamily="18" charset="0"/>
              </a:rPr>
              <a:t>           element = top</a:t>
            </a:r>
            <a:r>
              <a:rPr 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data</a:t>
            </a:r>
            <a:r>
              <a:rPr lang="en-US" sz="2000" dirty="0">
                <a:solidFill>
                  <a:srgbClr val="FF0000"/>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t = top;</a:t>
            </a:r>
          </a:p>
          <a:p>
            <a:r>
              <a:rPr lang="en-US" sz="2000" dirty="0">
                <a:solidFill>
                  <a:srgbClr val="FF0000"/>
                </a:solidFill>
                <a:latin typeface="Times New Roman" panose="02020603050405020304" pitchFamily="18" charset="0"/>
                <a:cs typeface="Times New Roman" panose="02020603050405020304" pitchFamily="18" charset="0"/>
              </a:rPr>
              <a:t>           top = top </a:t>
            </a:r>
            <a:r>
              <a:rPr 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next;</a:t>
            </a:r>
          </a:p>
          <a:p>
            <a:r>
              <a:rPr 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free(t);</a:t>
            </a:r>
            <a:r>
              <a:rPr lang="en-US" sz="2000" dirty="0">
                <a:solidFill>
                  <a:srgbClr val="FF0000"/>
                </a:solidFill>
                <a:latin typeface="Times New Roman" panose="02020603050405020304" pitchFamily="18" charset="0"/>
                <a:cs typeface="Times New Roman" panose="02020603050405020304" pitchFamily="18" charset="0"/>
              </a:rPr>
              <a:t>     </a:t>
            </a: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           return element; </a:t>
            </a:r>
          </a:p>
          <a:p>
            <a:r>
              <a:rPr lang="en-US" sz="2000" dirty="0">
                <a:solidFill>
                  <a:srgbClr val="FF0000"/>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0FFCB45F-2BA9-447B-A61A-D220985B1C4E}"/>
              </a:ext>
            </a:extLst>
          </p:cNvPr>
          <p:cNvSpPr txBox="1"/>
          <p:nvPr/>
        </p:nvSpPr>
        <p:spPr>
          <a:xfrm>
            <a:off x="3396343" y="167951"/>
            <a:ext cx="363893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STACK OPERATION - POP (Logic)</a:t>
            </a:r>
          </a:p>
        </p:txBody>
      </p:sp>
    </p:spTree>
    <p:extLst>
      <p:ext uri="{BB962C8B-B14F-4D97-AF65-F5344CB8AC3E}">
        <p14:creationId xmlns:p14="http://schemas.microsoft.com/office/powerpoint/2010/main" val="179962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9510" y="1033208"/>
            <a:ext cx="4313349" cy="5576976"/>
          </a:xfrm>
          <a:prstGeom prst="rect">
            <a:avLst/>
          </a:prstGeom>
          <a:noFill/>
        </p:spPr>
        <p:txBody>
          <a:bodyPr wrap="square" rtlCol="0">
            <a:spAutoFit/>
          </a:bodyPr>
          <a:lstStyle/>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void display(STACK *top)</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if(top == NULL)</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printf("\n Stack Underflow");  </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else</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 STACK *t = top; </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printf("\n Stack elements are:\n"); </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while(t != NULL)</a:t>
            </a:r>
            <a:br>
              <a:rPr lang="en-US" sz="2000" dirty="0">
                <a:solidFill>
                  <a:srgbClr val="00B0F0"/>
                </a:solidFill>
                <a:latin typeface="Times New Roman" panose="02020603050405020304" pitchFamily="18" charset="0"/>
                <a:cs typeface="Times New Roman" panose="02020603050405020304" pitchFamily="18" charset="0"/>
              </a:rPr>
            </a:br>
            <a:r>
              <a:rPr lang="en-US" sz="2000" dirty="0">
                <a:solidFill>
                  <a:srgbClr val="00B0F0"/>
                </a:solidFill>
                <a:latin typeface="Times New Roman" panose="02020603050405020304" pitchFamily="18" charset="0"/>
                <a:cs typeface="Times New Roman" panose="02020603050405020304" pitchFamily="18" charset="0"/>
              </a:rPr>
              <a:t>          { printf(“%d  ", </a:t>
            </a:r>
            <a:r>
              <a:rPr lang="en-US" sz="2000" dirty="0" err="1">
                <a:solidFill>
                  <a:srgbClr val="00B0F0"/>
                </a:solidFill>
                <a:latin typeface="Times New Roman" panose="02020603050405020304" pitchFamily="18" charset="0"/>
                <a:cs typeface="Times New Roman" panose="02020603050405020304" pitchFamily="18" charset="0"/>
              </a:rPr>
              <a:t>t</a:t>
            </a:r>
            <a:r>
              <a:rPr 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data</a:t>
            </a:r>
            <a:r>
              <a:rPr 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t = </a:t>
            </a:r>
            <a:r>
              <a:rPr 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tnext</a:t>
            </a:r>
            <a:r>
              <a:rPr 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 // while</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 // else</a:t>
            </a:r>
            <a:endParaRPr lang="en-US" sz="2000" dirty="0">
              <a:solidFill>
                <a:srgbClr val="00B0F0"/>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 // display</a:t>
            </a:r>
          </a:p>
          <a:p>
            <a:pPr>
              <a:lnSpc>
                <a:spcPct val="150000"/>
              </a:lnSpc>
            </a:pPr>
            <a:r>
              <a:rPr lang="en-US" sz="2000" dirty="0">
                <a:solidFill>
                  <a:srgbClr val="FF0000"/>
                </a:solidFill>
                <a:latin typeface="Times New Roman" panose="02020603050405020304" pitchFamily="18" charset="0"/>
                <a:cs typeface="Times New Roman" panose="02020603050405020304" pitchFamily="18" charset="0"/>
              </a:rPr>
              <a:t>Time Complexity = O(n)</a:t>
            </a:r>
          </a:p>
        </p:txBody>
      </p:sp>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29</a:t>
            </a:fld>
            <a:endParaRPr lang="en-US"/>
          </a:p>
        </p:txBody>
      </p:sp>
      <p:sp>
        <p:nvSpPr>
          <p:cNvPr id="14" name="TextBox 13">
            <a:extLst>
              <a:ext uri="{FF2B5EF4-FFF2-40B4-BE49-F238E27FC236}">
                <a16:creationId xmlns:a16="http://schemas.microsoft.com/office/drawing/2014/main" id="{0FFCB45F-2BA9-447B-A61A-D220985B1C4E}"/>
              </a:ext>
            </a:extLst>
          </p:cNvPr>
          <p:cNvSpPr txBox="1"/>
          <p:nvPr/>
        </p:nvSpPr>
        <p:spPr>
          <a:xfrm>
            <a:off x="3396343" y="167951"/>
            <a:ext cx="363893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STACK OPERATIONS (Logic)</a:t>
            </a:r>
          </a:p>
        </p:txBody>
      </p:sp>
      <p:sp>
        <p:nvSpPr>
          <p:cNvPr id="10" name="TextBox 9">
            <a:extLst>
              <a:ext uri="{FF2B5EF4-FFF2-40B4-BE49-F238E27FC236}">
                <a16:creationId xmlns:a16="http://schemas.microsoft.com/office/drawing/2014/main" id="{97131703-849F-402C-BEF4-69A1464F601F}"/>
              </a:ext>
            </a:extLst>
          </p:cNvPr>
          <p:cNvSpPr txBox="1"/>
          <p:nvPr/>
        </p:nvSpPr>
        <p:spPr>
          <a:xfrm>
            <a:off x="6096000" y="1534733"/>
            <a:ext cx="5912498" cy="2862322"/>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int peak(STACK *top)</a:t>
            </a:r>
          </a:p>
          <a:p>
            <a:r>
              <a:rPr lang="en-US" sz="2000" dirty="0">
                <a:solidFill>
                  <a:srgbClr val="002060"/>
                </a:solidFill>
                <a:latin typeface="Times New Roman" panose="02020603050405020304" pitchFamily="18" charset="0"/>
                <a:cs typeface="Times New Roman" panose="02020603050405020304" pitchFamily="18" charset="0"/>
              </a:rPr>
              <a:t>{     int val;</a:t>
            </a:r>
          </a:p>
          <a:p>
            <a:r>
              <a:rPr lang="en-US" sz="2000" dirty="0">
                <a:solidFill>
                  <a:srgbClr val="002060"/>
                </a:solidFill>
                <a:latin typeface="Times New Roman" panose="02020603050405020304" pitchFamily="18" charset="0"/>
                <a:cs typeface="Times New Roman" panose="02020603050405020304" pitchFamily="18" charset="0"/>
              </a:rPr>
              <a:t>      if (top = = NULL)  printf(“\n Stack Underflow”);</a:t>
            </a:r>
          </a:p>
          <a:p>
            <a:r>
              <a:rPr lang="en-US" sz="2000" dirty="0">
                <a:solidFill>
                  <a:srgbClr val="002060"/>
                </a:solidFill>
                <a:latin typeface="Times New Roman" panose="02020603050405020304" pitchFamily="18" charset="0"/>
                <a:cs typeface="Times New Roman" panose="02020603050405020304" pitchFamily="18" charset="0"/>
              </a:rPr>
              <a:t>      else</a:t>
            </a:r>
          </a:p>
          <a:p>
            <a:r>
              <a:rPr lang="en-US" sz="2000" dirty="0">
                <a:solidFill>
                  <a:srgbClr val="002060"/>
                </a:solidFill>
                <a:latin typeface="Times New Roman" panose="02020603050405020304" pitchFamily="18" charset="0"/>
                <a:cs typeface="Times New Roman" panose="02020603050405020304" pitchFamily="18" charset="0"/>
              </a:rPr>
              <a:t>         {     val=top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a:solidFill>
                  <a:srgbClr val="002060"/>
                </a:solidFill>
                <a:latin typeface="Times New Roman" panose="02020603050405020304" pitchFamily="18" charset="0"/>
                <a:cs typeface="Times New Roman" panose="02020603050405020304" pitchFamily="18" charset="0"/>
              </a:rPr>
              <a:t> data;   </a:t>
            </a:r>
          </a:p>
          <a:p>
            <a:pPr marL="0" lvl="1" indent="0">
              <a:lnSpc>
                <a:spcPct val="100000"/>
              </a:lnSpc>
              <a:buNone/>
            </a:pPr>
            <a:r>
              <a:rPr lang="en-US" sz="2000" dirty="0">
                <a:solidFill>
                  <a:srgbClr val="002060"/>
                </a:solidFill>
                <a:latin typeface="Times New Roman" panose="02020603050405020304" pitchFamily="18" charset="0"/>
                <a:cs typeface="Times New Roman" panose="02020603050405020304" pitchFamily="18" charset="0"/>
              </a:rPr>
              <a:t>                 return val;  </a:t>
            </a:r>
          </a:p>
          <a:p>
            <a:pPr marL="0" lvl="1" indent="0">
              <a:lnSpc>
                <a:spcPct val="100000"/>
              </a:lnSpc>
              <a:buNone/>
            </a:pPr>
            <a:r>
              <a:rPr lang="en-US" sz="2000" dirty="0">
                <a:solidFill>
                  <a:srgbClr val="002060"/>
                </a:solidFill>
                <a:latin typeface="Times New Roman" panose="02020603050405020304" pitchFamily="18" charset="0"/>
                <a:cs typeface="Times New Roman" panose="02020603050405020304" pitchFamily="18" charset="0"/>
              </a:rPr>
              <a:t>          }</a:t>
            </a:r>
          </a:p>
          <a:p>
            <a:r>
              <a:rPr lang="en-US" sz="2000" dirty="0">
                <a:solidFill>
                  <a:srgbClr val="002060"/>
                </a:solidFill>
                <a:latin typeface="Times New Roman" panose="02020603050405020304" pitchFamily="18" charset="0"/>
                <a:cs typeface="Times New Roman" panose="02020603050405020304" pitchFamily="18" charset="0"/>
              </a:rPr>
              <a:t>   }</a:t>
            </a:r>
          </a:p>
          <a:p>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Time Complexity = O(1)</a:t>
            </a: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9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44893" y="1079176"/>
            <a:ext cx="10515600" cy="4351338"/>
          </a:xfrm>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STACKS</a:t>
            </a: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3</a:t>
            </a:fld>
            <a:endParaRPr lang="en-US"/>
          </a:p>
        </p:txBody>
      </p:sp>
    </p:spTree>
    <p:extLst>
      <p:ext uri="{BB962C8B-B14F-4D97-AF65-F5344CB8AC3E}">
        <p14:creationId xmlns:p14="http://schemas.microsoft.com/office/powerpoint/2010/main" val="3153322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328"/>
            <a:ext cx="10515600" cy="691318"/>
          </a:xfrm>
        </p:spPr>
        <p:txBody>
          <a:bodyPr>
            <a:normAutofit/>
          </a:bodyPr>
          <a:lstStyle/>
          <a:p>
            <a:pPr algn="ctr"/>
            <a:r>
              <a:rPr lang="en-US" sz="3600" dirty="0">
                <a:latin typeface="Times New Roman" panose="02020603050405020304" pitchFamily="18" charset="0"/>
                <a:cs typeface="Times New Roman" panose="02020603050405020304" pitchFamily="18" charset="0"/>
              </a:rPr>
              <a:t>Parenthesis checking</a:t>
            </a:r>
          </a:p>
        </p:txBody>
      </p:sp>
      <p:sp>
        <p:nvSpPr>
          <p:cNvPr id="3" name="Content Placeholder 2"/>
          <p:cNvSpPr>
            <a:spLocks noGrp="1"/>
          </p:cNvSpPr>
          <p:nvPr>
            <p:ph idx="1"/>
          </p:nvPr>
        </p:nvSpPr>
        <p:spPr>
          <a:xfrm>
            <a:off x="838200" y="798990"/>
            <a:ext cx="10515600" cy="5377973"/>
          </a:xfrm>
        </p:spPr>
        <p:txBody>
          <a:bodyPr>
            <a:normAutofit/>
          </a:bodyPr>
          <a:lstStyle/>
          <a:p>
            <a:pPr algn="just">
              <a:lnSpc>
                <a:spcPct val="200000"/>
              </a:lnSpc>
            </a:pPr>
            <a:r>
              <a:rPr lang="en-US" sz="2200" dirty="0">
                <a:latin typeface="Times New Roman" panose="02020603050405020304" pitchFamily="18" charset="0"/>
                <a:cs typeface="Times New Roman" panose="02020603050405020304" pitchFamily="18" charset="0"/>
              </a:rPr>
              <a:t> {(((([]))))}  // Check the parenthesis are balanced or not</a:t>
            </a:r>
          </a:p>
          <a:p>
            <a:pPr algn="just">
              <a:lnSpc>
                <a:spcPct val="200000"/>
              </a:lnSpc>
            </a:pPr>
            <a:r>
              <a:rPr lang="en-US" sz="2200" dirty="0">
                <a:latin typeface="Times New Roman" panose="02020603050405020304" pitchFamily="18" charset="0"/>
                <a:cs typeface="Times New Roman" panose="02020603050405020304" pitchFamily="18" charset="0"/>
              </a:rPr>
              <a:t> if char is ‘(‘ or ‘{‘ or ‘[‘  then we push it onto the top of stack.</a:t>
            </a:r>
          </a:p>
          <a:p>
            <a:pPr algn="just">
              <a:lnSpc>
                <a:spcPct val="200000"/>
              </a:lnSpc>
            </a:pPr>
            <a:r>
              <a:rPr lang="en-US" sz="2200" dirty="0">
                <a:latin typeface="Times New Roman" panose="02020603050405020304" pitchFamily="18" charset="0"/>
                <a:cs typeface="Times New Roman" panose="02020603050405020304" pitchFamily="18" charset="0"/>
              </a:rPr>
              <a:t>If char is ‘)’ or ‘}’ or ‘]’ then we perform pop operation </a:t>
            </a:r>
            <a:r>
              <a:rPr lang="en-US" sz="2200" b="0" i="0" dirty="0">
                <a:effectLst/>
                <a:latin typeface="Times New Roman" panose="02020603050405020304" pitchFamily="18" charset="0"/>
                <a:cs typeface="Times New Roman" panose="02020603050405020304" pitchFamily="18" charset="0"/>
              </a:rPr>
              <a:t>and if the popped character is the matches with the starting bracket then fine otherwise parenthesis are not balanced and terminate the task.</a:t>
            </a:r>
            <a:endParaRPr lang="en-US" sz="2200" dirty="0">
              <a:latin typeface="Times New Roman" panose="02020603050405020304" pitchFamily="18" charset="0"/>
              <a:cs typeface="Times New Roman" panose="02020603050405020304" pitchFamily="18" charset="0"/>
            </a:endParaRPr>
          </a:p>
          <a:p>
            <a:pPr algn="just">
              <a:lnSpc>
                <a:spcPct val="200000"/>
              </a:lnSpc>
            </a:pPr>
            <a:r>
              <a:rPr lang="en-US" sz="2200" dirty="0">
                <a:latin typeface="Times New Roman" panose="02020603050405020304" pitchFamily="18" charset="0"/>
                <a:cs typeface="Times New Roman" panose="02020603050405020304" pitchFamily="18" charset="0"/>
              </a:rPr>
              <a:t>If char is the end of string and if stack is empty, then it is balanced.</a:t>
            </a:r>
          </a:p>
          <a:p>
            <a:pPr algn="just">
              <a:lnSpc>
                <a:spcPct val="200000"/>
              </a:lnSpc>
            </a:pPr>
            <a:r>
              <a:rPr lang="en-US" sz="2200" dirty="0">
                <a:latin typeface="Times New Roman" panose="02020603050405020304" pitchFamily="18" charset="0"/>
                <a:cs typeface="Times New Roman" panose="02020603050405020304" pitchFamily="18" charset="0"/>
              </a:rPr>
              <a:t>In other cases, it is said to imbalanced.</a:t>
            </a:r>
          </a:p>
        </p:txBody>
      </p:sp>
      <p:sp>
        <p:nvSpPr>
          <p:cNvPr id="4" name="Footer Placeholder 3">
            <a:extLst>
              <a:ext uri="{FF2B5EF4-FFF2-40B4-BE49-F238E27FC236}">
                <a16:creationId xmlns:a16="http://schemas.microsoft.com/office/drawing/2014/main" id="{9F75083F-8C3F-4C00-8C12-AE4CCC4B6B3D}"/>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D8F80497-FD4E-4E72-B0B2-5ABFD79C5FD5}"/>
              </a:ext>
            </a:extLst>
          </p:cNvPr>
          <p:cNvSpPr>
            <a:spLocks noGrp="1"/>
          </p:cNvSpPr>
          <p:nvPr>
            <p:ph type="sldNum" sz="quarter" idx="12"/>
          </p:nvPr>
        </p:nvSpPr>
        <p:spPr/>
        <p:txBody>
          <a:bodyPr/>
          <a:lstStyle/>
          <a:p>
            <a:fld id="{67D43647-D22D-4492-8DE9-AF3D87B5E9CD}" type="slidenum">
              <a:rPr lang="en-US" smtClean="0"/>
              <a:t>30</a:t>
            </a:fld>
            <a:endParaRPr lang="en-US"/>
          </a:p>
        </p:txBody>
      </p:sp>
    </p:spTree>
    <p:extLst>
      <p:ext uri="{BB962C8B-B14F-4D97-AF65-F5344CB8AC3E}">
        <p14:creationId xmlns:p14="http://schemas.microsoft.com/office/powerpoint/2010/main" val="217607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AF4D-7BF1-433E-8146-1B18CD2BEA3E}"/>
              </a:ext>
            </a:extLst>
          </p:cNvPr>
          <p:cNvSpPr>
            <a:spLocks noGrp="1"/>
          </p:cNvSpPr>
          <p:nvPr>
            <p:ph type="title"/>
          </p:nvPr>
        </p:nvSpPr>
        <p:spPr>
          <a:xfrm>
            <a:off x="838200" y="365126"/>
            <a:ext cx="10515600" cy="502622"/>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ASSIGNMENT (Graded one)</a:t>
            </a:r>
          </a:p>
        </p:txBody>
      </p:sp>
      <p:sp>
        <p:nvSpPr>
          <p:cNvPr id="3" name="Content Placeholder 2">
            <a:extLst>
              <a:ext uri="{FF2B5EF4-FFF2-40B4-BE49-F238E27FC236}">
                <a16:creationId xmlns:a16="http://schemas.microsoft.com/office/drawing/2014/main" id="{A7339A9D-AB20-4F1E-844E-FEB1E9BA83FE}"/>
              </a:ext>
            </a:extLst>
          </p:cNvPr>
          <p:cNvSpPr>
            <a:spLocks noGrp="1"/>
          </p:cNvSpPr>
          <p:nvPr>
            <p:ph idx="1"/>
          </p:nvPr>
        </p:nvSpPr>
        <p:spPr>
          <a:xfrm>
            <a:off x="838200" y="1156996"/>
            <a:ext cx="10515600" cy="5019967"/>
          </a:xfrm>
        </p:spPr>
        <p:txBody>
          <a:bodyPr>
            <a:normAutofit fontScale="92500" lnSpcReduction="20000"/>
          </a:bodyPr>
          <a:lstStyle/>
          <a:p>
            <a:pPr marL="514350" indent="-514350">
              <a:lnSpc>
                <a:spcPct val="150000"/>
              </a:lnSpc>
              <a:buAutoNum type="arabicPeriod"/>
            </a:pPr>
            <a:r>
              <a:rPr lang="en-IN" sz="2000" dirty="0">
                <a:latin typeface="Times New Roman" panose="02020603050405020304" pitchFamily="18" charset="0"/>
                <a:cs typeface="Times New Roman" panose="02020603050405020304" pitchFamily="18" charset="0"/>
              </a:rPr>
              <a:t>Write the algorithm/pseudo code to implement stack using doubly linked list.</a:t>
            </a:r>
          </a:p>
          <a:p>
            <a:pPr marL="514350" indent="-514350">
              <a:lnSpc>
                <a:spcPct val="150000"/>
              </a:lnSpc>
              <a:buAutoNum type="arabicPeriod"/>
            </a:pPr>
            <a:r>
              <a:rPr lang="en-IN" sz="2000" dirty="0">
                <a:latin typeface="Times New Roman" panose="02020603050405020304" pitchFamily="18" charset="0"/>
                <a:cs typeface="Times New Roman" panose="02020603050405020304" pitchFamily="18" charset="0"/>
              </a:rPr>
              <a:t>Demonstrate how to check the balancing of the following parenthesis expressions using stack</a:t>
            </a:r>
          </a:p>
          <a:p>
            <a:pPr marL="971550" lvl="1" indent="-514350">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a+b</a:t>
            </a:r>
            <a:r>
              <a:rPr lang="en-IN" sz="2000" dirty="0">
                <a:latin typeface="Times New Roman" panose="02020603050405020304" pitchFamily="18" charset="0"/>
                <a:cs typeface="Times New Roman" panose="02020603050405020304" pitchFamily="18" charset="0"/>
              </a:rPr>
              <a:t>*(c/d)+e*(-f)) </a:t>
            </a:r>
          </a:p>
          <a:p>
            <a:pPr marL="971550" lvl="1" indent="-514350">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a[(b*(</a:t>
            </a:r>
            <a:r>
              <a:rPr lang="en-IN" sz="2000" dirty="0" err="1">
                <a:latin typeface="Times New Roman" panose="02020603050405020304" pitchFamily="18" charset="0"/>
                <a:cs typeface="Times New Roman" panose="02020603050405020304" pitchFamily="18" charset="0"/>
              </a:rPr>
              <a:t>c+d</a:t>
            </a:r>
            <a:r>
              <a:rPr lang="en-IN" sz="2000" dirty="0">
                <a:latin typeface="Times New Roman" panose="02020603050405020304" pitchFamily="18" charset="0"/>
                <a:cs typeface="Times New Roman" panose="02020603050405020304" pitchFamily="18" charset="0"/>
              </a:rPr>
              <a:t>))]</a:t>
            </a:r>
          </a:p>
          <a:p>
            <a:pPr marL="971550" lvl="1" indent="-514350">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a/(b/(c)</a:t>
            </a:r>
          </a:p>
          <a:p>
            <a:pPr marL="514350" indent="-514350">
              <a:lnSpc>
                <a:spcPct val="150000"/>
              </a:lnSpc>
              <a:buAutoNum type="arabicPeriod"/>
            </a:pPr>
            <a:r>
              <a:rPr lang="en-IN" sz="2000" dirty="0">
                <a:latin typeface="Times New Roman" panose="02020603050405020304" pitchFamily="18" charset="0"/>
                <a:cs typeface="Times New Roman" panose="02020603050405020304" pitchFamily="18" charset="0"/>
              </a:rPr>
              <a:t>Write the algorithm/pseudo code for how to reverse the given string using the stack operations push and pop. Also demonstrate with an example.</a:t>
            </a:r>
          </a:p>
          <a:p>
            <a:pPr marL="514350" indent="-514350">
              <a:lnSpc>
                <a:spcPct val="150000"/>
              </a:lnSpc>
              <a:buAutoNum type="arabicPeriod"/>
            </a:pPr>
            <a:r>
              <a:rPr lang="en-IN" sz="2000" dirty="0">
                <a:latin typeface="Times New Roman" panose="02020603050405020304" pitchFamily="18" charset="0"/>
                <a:cs typeface="Times New Roman" panose="02020603050405020304" pitchFamily="18" charset="0"/>
              </a:rPr>
              <a:t>Write the algorithm/pseudo code to convert the given decimal number into binary using the stack. Also demonstrate with an example.</a:t>
            </a:r>
          </a:p>
          <a:p>
            <a:pPr marL="514350" indent="-514350">
              <a:lnSpc>
                <a:spcPct val="150000"/>
              </a:lnSpc>
              <a:buFont typeface="Arial" panose="020B0604020202020204" pitchFamily="34" charset="0"/>
              <a:buAutoNum type="arabicPeriod"/>
            </a:pPr>
            <a:r>
              <a:rPr lang="en-IN" sz="2000" dirty="0">
                <a:latin typeface="Times New Roman" panose="02020603050405020304" pitchFamily="18" charset="0"/>
                <a:cs typeface="Times New Roman" panose="02020603050405020304" pitchFamily="18" charset="0"/>
              </a:rPr>
              <a:t>Write the algorithm/pseudo code to check the given string is palindrome or not using stack. Also demonstrate with an example.</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EFCEE39-0BFA-44F0-92CB-1E397A47637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82A91A17-7BD6-4E01-81E2-9C7E8FCC37FF}"/>
              </a:ext>
            </a:extLst>
          </p:cNvPr>
          <p:cNvSpPr>
            <a:spLocks noGrp="1"/>
          </p:cNvSpPr>
          <p:nvPr>
            <p:ph type="sldNum" sz="quarter" idx="12"/>
          </p:nvPr>
        </p:nvSpPr>
        <p:spPr/>
        <p:txBody>
          <a:bodyPr/>
          <a:lstStyle/>
          <a:p>
            <a:fld id="{67D43647-D22D-4492-8DE9-AF3D87B5E9CD}" type="slidenum">
              <a:rPr lang="en-US" smtClean="0"/>
              <a:t>31</a:t>
            </a:fld>
            <a:endParaRPr lang="en-US"/>
          </a:p>
        </p:txBody>
      </p:sp>
    </p:spTree>
    <p:extLst>
      <p:ext uri="{BB962C8B-B14F-4D97-AF65-F5344CB8AC3E}">
        <p14:creationId xmlns:p14="http://schemas.microsoft.com/office/powerpoint/2010/main" val="381553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365126"/>
            <a:ext cx="10515600" cy="773210"/>
          </a:xfrm>
        </p:spPr>
        <p:txBody>
          <a:bodyPr/>
          <a:lstStyle/>
          <a:p>
            <a:pPr algn="ctr"/>
            <a:r>
              <a:rPr lang="en-US" sz="4400" dirty="0">
                <a:effectLst/>
                <a:latin typeface="Times New Roman" panose="02020603050405020304" pitchFamily="18" charset="0"/>
                <a:ea typeface="Times New Roman" panose="02020603050405020304" pitchFamily="18" charset="0"/>
              </a:rPr>
              <a:t>Notations – infix, prefix and postfix</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1138335"/>
            <a:ext cx="10515600" cy="4851917"/>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Any </a:t>
            </a:r>
            <a:r>
              <a:rPr lang="en-IN" sz="2400" dirty="0" err="1">
                <a:latin typeface="Times New Roman" panose="02020603050405020304" pitchFamily="18" charset="0"/>
                <a:cs typeface="Times New Roman" panose="02020603050405020304" pitchFamily="18" charset="0"/>
              </a:rPr>
              <a:t>arthematic</a:t>
            </a:r>
            <a:r>
              <a:rPr lang="en-IN" sz="2400" dirty="0">
                <a:latin typeface="Times New Roman" panose="02020603050405020304" pitchFamily="18" charset="0"/>
                <a:cs typeface="Times New Roman" panose="02020603050405020304" pitchFamily="18" charset="0"/>
              </a:rPr>
              <a:t> expression consists of operators and operands.</a:t>
            </a:r>
          </a:p>
          <a:p>
            <a:pPr algn="just">
              <a:lnSpc>
                <a:spcPct val="150000"/>
              </a:lnSpc>
            </a:pPr>
            <a:r>
              <a:rPr lang="en-IN" sz="2400" dirty="0">
                <a:latin typeface="Times New Roman" panose="02020603050405020304" pitchFamily="18" charset="0"/>
                <a:cs typeface="Times New Roman" panose="02020603050405020304" pitchFamily="18" charset="0"/>
              </a:rPr>
              <a:t>The way we write the arithmetic expression is called notation;</a:t>
            </a:r>
          </a:p>
          <a:p>
            <a:pPr algn="just">
              <a:lnSpc>
                <a:spcPct val="150000"/>
              </a:lnSpc>
            </a:pPr>
            <a:r>
              <a:rPr lang="en-IN" sz="2400" dirty="0">
                <a:latin typeface="Times New Roman" panose="02020603050405020304" pitchFamily="18" charset="0"/>
                <a:cs typeface="Times New Roman" panose="02020603050405020304" pitchFamily="18" charset="0"/>
              </a:rPr>
              <a:t>There are three different notations used to write the athematic expression.</a:t>
            </a:r>
            <a:endParaRPr lang="en-IN"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Infix Expression</a:t>
            </a:r>
          </a:p>
          <a:p>
            <a:pPr marL="91440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Prefix Expression</a:t>
            </a:r>
          </a:p>
          <a:p>
            <a:pPr marL="91440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Postfix expression</a:t>
            </a:r>
          </a:p>
          <a:p>
            <a:pPr algn="just">
              <a:lnSpc>
                <a:spcPct val="150000"/>
              </a:lnSpc>
            </a:pPr>
            <a:r>
              <a:rPr lang="en-IN" sz="2400" dirty="0">
                <a:latin typeface="Times New Roman" panose="02020603050405020304" pitchFamily="18" charset="0"/>
                <a:cs typeface="Times New Roman" panose="02020603050405020304" pitchFamily="18" charset="0"/>
              </a:rPr>
              <a:t>We can convert the expression in one notation to another notation.</a:t>
            </a:r>
            <a:endParaRPr lang="en-IN" sz="22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32</a:t>
            </a:fld>
            <a:endParaRPr lang="en-US"/>
          </a:p>
        </p:txBody>
      </p:sp>
    </p:spTree>
    <p:extLst>
      <p:ext uri="{BB962C8B-B14F-4D97-AF65-F5344CB8AC3E}">
        <p14:creationId xmlns:p14="http://schemas.microsoft.com/office/powerpoint/2010/main" val="29531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365126"/>
            <a:ext cx="10515600" cy="773210"/>
          </a:xfrm>
        </p:spPr>
        <p:txBody>
          <a:bodyPr/>
          <a:lstStyle/>
          <a:p>
            <a:pPr algn="ctr"/>
            <a:r>
              <a:rPr lang="en-US" sz="4400" dirty="0">
                <a:effectLst/>
                <a:latin typeface="Times New Roman" panose="02020603050405020304" pitchFamily="18" charset="0"/>
                <a:ea typeface="Times New Roman" panose="02020603050405020304" pitchFamily="18" charset="0"/>
              </a:rPr>
              <a:t>Infix Notation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1138335"/>
            <a:ext cx="10515600" cy="4851917"/>
          </a:xfrm>
        </p:spPr>
        <p:txBody>
          <a:bodyPr>
            <a:normAutofit fontScale="92500" lnSpcReduction="20000"/>
          </a:bodyPr>
          <a:lstStyle/>
          <a:p>
            <a:pPr algn="just">
              <a:lnSpc>
                <a:spcPct val="150000"/>
              </a:lnSpc>
            </a:pPr>
            <a:r>
              <a:rPr lang="en-IN" sz="2400" dirty="0">
                <a:latin typeface="Times New Roman" panose="02020603050405020304" pitchFamily="18" charset="0"/>
                <a:cs typeface="Times New Roman" panose="02020603050405020304" pitchFamily="18" charset="0"/>
              </a:rPr>
              <a:t>An expression is said to be in infix notation if the operators in the expression are placed in between the operands on which the operator works.  </a:t>
            </a:r>
          </a:p>
          <a:p>
            <a:pPr algn="just">
              <a:lnSpc>
                <a:spcPct val="150000"/>
              </a:lnSpc>
            </a:pPr>
            <a:r>
              <a:rPr lang="en-IN" sz="2400" dirty="0">
                <a:latin typeface="Times New Roman" panose="02020603050405020304" pitchFamily="18" charset="0"/>
                <a:cs typeface="Times New Roman" panose="02020603050405020304" pitchFamily="18" charset="0"/>
              </a:rPr>
              <a:t>For example -  a + b * c</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p>
          <a:p>
            <a:pPr algn="just">
              <a:lnSpc>
                <a:spcPct val="150000"/>
              </a:lnSpc>
            </a:pPr>
            <a:r>
              <a:rPr lang="en-IN" sz="2400" dirty="0">
                <a:latin typeface="Times New Roman" panose="02020603050405020304" pitchFamily="18" charset="0"/>
                <a:cs typeface="Times New Roman" panose="02020603050405020304" pitchFamily="18" charset="0"/>
              </a:rPr>
              <a:t>In the above example the operator is * is placed between the operands on which this operator works, here </a:t>
            </a:r>
            <a:r>
              <a:rPr lang="en-IN" sz="2400" b="1" i="1"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c.</a:t>
            </a:r>
          </a:p>
          <a:p>
            <a:pPr algn="just">
              <a:lnSpc>
                <a:spcPct val="150000"/>
              </a:lnSpc>
            </a:pPr>
            <a:r>
              <a:rPr lang="en-IN" sz="2400" dirty="0">
                <a:latin typeface="Times New Roman" panose="02020603050405020304" pitchFamily="18" charset="0"/>
                <a:cs typeface="Times New Roman" panose="02020603050405020304" pitchFamily="18" charset="0"/>
              </a:rPr>
              <a:t>Infix expressions are easy for humans to read, write and understand, but it is not the case for computing devices. </a:t>
            </a:r>
          </a:p>
          <a:p>
            <a:pPr algn="just">
              <a:lnSpc>
                <a:spcPct val="150000"/>
              </a:lnSpc>
            </a:pPr>
            <a:r>
              <a:rPr lang="en-IN" sz="2400" dirty="0">
                <a:latin typeface="Times New Roman" panose="02020603050405020304" pitchFamily="18" charset="0"/>
                <a:cs typeface="Times New Roman" panose="02020603050405020304" pitchFamily="18" charset="0"/>
              </a:rPr>
              <a:t>It is costly (in terms of space and time) to process the infix expressions in algorithms.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33</a:t>
            </a:fld>
            <a:endParaRPr lang="en-US"/>
          </a:p>
        </p:txBody>
      </p:sp>
    </p:spTree>
    <p:extLst>
      <p:ext uri="{BB962C8B-B14F-4D97-AF65-F5344CB8AC3E}">
        <p14:creationId xmlns:p14="http://schemas.microsoft.com/office/powerpoint/2010/main" val="272015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365126"/>
            <a:ext cx="10515600" cy="773210"/>
          </a:xfrm>
        </p:spPr>
        <p:txBody>
          <a:bodyPr/>
          <a:lstStyle/>
          <a:p>
            <a:pPr algn="ctr"/>
            <a:r>
              <a:rPr lang="en-US" sz="4400" dirty="0">
                <a:effectLst/>
                <a:latin typeface="Times New Roman" panose="02020603050405020304" pitchFamily="18" charset="0"/>
                <a:ea typeface="Times New Roman" panose="02020603050405020304" pitchFamily="18" charset="0"/>
              </a:rPr>
              <a:t>Prefix Notation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1138335"/>
            <a:ext cx="10515600" cy="4851917"/>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An expression is said to be in prefix notation if the operators in the expression are placed before the operands on which the operator works.  </a:t>
            </a:r>
          </a:p>
          <a:p>
            <a:pPr algn="just">
              <a:lnSpc>
                <a:spcPct val="150000"/>
              </a:lnSpc>
            </a:pPr>
            <a:r>
              <a:rPr lang="en-IN" sz="2400" dirty="0">
                <a:latin typeface="Times New Roman" panose="02020603050405020304" pitchFamily="18" charset="0"/>
                <a:cs typeface="Times New Roman" panose="02020603050405020304" pitchFamily="18" charset="0"/>
              </a:rPr>
              <a:t>For example -  +a*</a:t>
            </a:r>
            <a:r>
              <a:rPr lang="en-IN" sz="2400" dirty="0" err="1">
                <a:latin typeface="Times New Roman" panose="02020603050405020304" pitchFamily="18" charset="0"/>
                <a:cs typeface="Times New Roman" panose="02020603050405020304" pitchFamily="18" charset="0"/>
              </a:rPr>
              <a:t>bc</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the above example the operator is * is placed before the operands on which this operator works, here </a:t>
            </a:r>
            <a:r>
              <a:rPr lang="en-IN" sz="2400" b="1" i="1"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similarly the + is placed before </a:t>
            </a:r>
            <a:r>
              <a:rPr lang="en-IN" sz="2400" b="1" i="1" dirty="0">
                <a:latin typeface="Times New Roman" panose="02020603050405020304" pitchFamily="18" charset="0"/>
                <a:cs typeface="Times New Roman" panose="02020603050405020304" pitchFamily="18" charset="0"/>
              </a:rPr>
              <a:t>a</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 the result of </a:t>
            </a:r>
            <a:r>
              <a:rPr lang="en-IN" sz="2400" b="1" i="1" dirty="0">
                <a:latin typeface="Times New Roman" panose="02020603050405020304" pitchFamily="18" charset="0"/>
                <a:cs typeface="Times New Roman" panose="02020603050405020304" pitchFamily="18" charset="0"/>
              </a:rPr>
              <a:t>(b*c)</a:t>
            </a:r>
            <a:r>
              <a:rPr lang="en-IN" sz="2400" i="1"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Prefix notation is also called as Polish notation.</a:t>
            </a: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34</a:t>
            </a:fld>
            <a:endParaRPr lang="en-US"/>
          </a:p>
        </p:txBody>
      </p:sp>
    </p:spTree>
    <p:extLst>
      <p:ext uri="{BB962C8B-B14F-4D97-AF65-F5344CB8AC3E}">
        <p14:creationId xmlns:p14="http://schemas.microsoft.com/office/powerpoint/2010/main" val="98759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365126"/>
            <a:ext cx="10515600" cy="773210"/>
          </a:xfrm>
        </p:spPr>
        <p:txBody>
          <a:bodyPr/>
          <a:lstStyle/>
          <a:p>
            <a:pPr algn="ctr"/>
            <a:r>
              <a:rPr lang="en-US" sz="4400" dirty="0">
                <a:effectLst/>
                <a:latin typeface="Times New Roman" panose="02020603050405020304" pitchFamily="18" charset="0"/>
                <a:ea typeface="Times New Roman" panose="02020603050405020304" pitchFamily="18" charset="0"/>
              </a:rPr>
              <a:t>Postfix Notation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1138335"/>
            <a:ext cx="10515600" cy="4851917"/>
          </a:xfrm>
        </p:spPr>
        <p:txBody>
          <a:bodyPr>
            <a:normAutofit lnSpcReduction="10000"/>
          </a:bodyPr>
          <a:lstStyle/>
          <a:p>
            <a:pPr algn="just">
              <a:lnSpc>
                <a:spcPct val="150000"/>
              </a:lnSpc>
            </a:pPr>
            <a:r>
              <a:rPr lang="en-IN" sz="2400" dirty="0">
                <a:latin typeface="Times New Roman" panose="02020603050405020304" pitchFamily="18" charset="0"/>
                <a:cs typeface="Times New Roman" panose="02020603050405020304" pitchFamily="18" charset="0"/>
              </a:rPr>
              <a:t>An expression is said to be in postfix notation if the operators in the expression are placed after the operands on which the operator works.  </a:t>
            </a:r>
          </a:p>
          <a:p>
            <a:pPr algn="just">
              <a:lnSpc>
                <a:spcPct val="150000"/>
              </a:lnSpc>
            </a:pPr>
            <a:r>
              <a:rPr lang="en-IN" sz="2400" dirty="0">
                <a:latin typeface="Times New Roman" panose="02020603050405020304" pitchFamily="18" charset="0"/>
                <a:cs typeface="Times New Roman" panose="02020603050405020304" pitchFamily="18" charset="0"/>
              </a:rPr>
              <a:t>For example -  </a:t>
            </a:r>
            <a:r>
              <a:rPr lang="en-IN" sz="2400" dirty="0" err="1">
                <a:latin typeface="Times New Roman" panose="02020603050405020304" pitchFamily="18" charset="0"/>
                <a:cs typeface="Times New Roman" panose="02020603050405020304" pitchFamily="18" charset="0"/>
              </a:rPr>
              <a:t>abc</a:t>
            </a:r>
            <a:r>
              <a:rPr lang="en-IN" sz="2400"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In the above example the operator is * is placed after the operands on which this operator works, here </a:t>
            </a:r>
            <a:r>
              <a:rPr lang="en-IN" sz="2400" b="1" i="1"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similarly the + is placed after </a:t>
            </a:r>
            <a:r>
              <a:rPr lang="en-IN" sz="2400" b="1" i="1" dirty="0">
                <a:latin typeface="Times New Roman" panose="02020603050405020304" pitchFamily="18" charset="0"/>
                <a:cs typeface="Times New Roman" panose="02020603050405020304" pitchFamily="18" charset="0"/>
              </a:rPr>
              <a:t>a</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 the result of </a:t>
            </a:r>
            <a:r>
              <a:rPr lang="en-IN" sz="2400" b="1" i="1" dirty="0">
                <a:latin typeface="Times New Roman" panose="02020603050405020304" pitchFamily="18" charset="0"/>
                <a:cs typeface="Times New Roman" panose="02020603050405020304" pitchFamily="18" charset="0"/>
              </a:rPr>
              <a:t>(b*c)</a:t>
            </a:r>
            <a:r>
              <a:rPr lang="en-IN" sz="2400" i="1"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Postfix notation is also called as Reverse Polish notation.</a:t>
            </a:r>
          </a:p>
          <a:p>
            <a:pPr algn="just">
              <a:lnSpc>
                <a:spcPct val="150000"/>
              </a:lnSpc>
            </a:pPr>
            <a:r>
              <a:rPr lang="en-IN" sz="2400" dirty="0">
                <a:latin typeface="Times New Roman" panose="02020603050405020304" pitchFamily="18" charset="0"/>
                <a:cs typeface="Times New Roman" panose="02020603050405020304" pitchFamily="18" charset="0"/>
              </a:rPr>
              <a:t>Widely used notation for evaluating the expressions.</a:t>
            </a: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35</a:t>
            </a:fld>
            <a:endParaRPr lang="en-US"/>
          </a:p>
        </p:txBody>
      </p:sp>
    </p:spTree>
    <p:extLst>
      <p:ext uri="{BB962C8B-B14F-4D97-AF65-F5344CB8AC3E}">
        <p14:creationId xmlns:p14="http://schemas.microsoft.com/office/powerpoint/2010/main" val="365030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94538"/>
            <a:ext cx="10515600" cy="511952"/>
          </a:xfrm>
        </p:spPr>
        <p:txBody>
          <a:bodyPr>
            <a:normAutofit fontScale="90000"/>
          </a:bodyPr>
          <a:lstStyle/>
          <a:p>
            <a:pPr algn="ctr"/>
            <a:r>
              <a:rPr lang="en-US" sz="3600" dirty="0">
                <a:effectLst/>
                <a:latin typeface="Times New Roman" panose="02020603050405020304" pitchFamily="18" charset="0"/>
                <a:ea typeface="Times New Roman" panose="02020603050405020304" pitchFamily="18" charset="0"/>
              </a:rPr>
              <a:t>Evaluation of expressions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606491"/>
            <a:ext cx="10515600" cy="5383762"/>
          </a:xfrm>
        </p:spPr>
        <p:txBody>
          <a:bodyPr>
            <a:normAutofit fontScale="85000" lnSpcReduction="20000"/>
          </a:bodyPr>
          <a:lstStyle/>
          <a:p>
            <a:pPr algn="just">
              <a:lnSpc>
                <a:spcPct val="150000"/>
              </a:lnSpc>
            </a:pPr>
            <a:r>
              <a:rPr lang="en-IN" sz="2400" dirty="0">
                <a:latin typeface="Times New Roman" panose="02020603050405020304" pitchFamily="18" charset="0"/>
                <a:cs typeface="Times New Roman" panose="02020603050405020304" pitchFamily="18" charset="0"/>
              </a:rPr>
              <a:t>When evaluating the arithmetic expression two things need be considered:</a:t>
            </a:r>
          </a:p>
          <a:p>
            <a:pPr marL="914400" lvl="1" indent="-457200" algn="just">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The precedence of the operator </a:t>
            </a:r>
            <a:r>
              <a:rPr lang="en-IN" sz="2000" dirty="0">
                <a:latin typeface="Times New Roman" panose="02020603050405020304" pitchFamily="18" charset="0"/>
                <a:cs typeface="Times New Roman" panose="02020603050405020304" pitchFamily="18" charset="0"/>
              </a:rPr>
              <a:t>-  If any operand is present in-between two different operators, the precedence (priority) of the one operator over the other decides which operator  should use the operand first or which operator to be evaluated first. </a:t>
            </a:r>
            <a:r>
              <a:rPr lang="en-IN" sz="2000" dirty="0">
                <a:solidFill>
                  <a:srgbClr val="FF0000"/>
                </a:solidFill>
                <a:latin typeface="Times New Roman" panose="02020603050405020304" pitchFamily="18" charset="0"/>
                <a:cs typeface="Times New Roman" panose="02020603050405020304" pitchFamily="18" charset="0"/>
              </a:rPr>
              <a:t>For example in the arithmetic expression a + b * c the operand b is surrounded by the operators * and +. In computer languages the * enjoying the higher precedence than the +, so * takes b first.</a:t>
            </a:r>
          </a:p>
          <a:p>
            <a:pPr marL="914400" lvl="1" indent="-457200" algn="just">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The Associativity of the operator  </a:t>
            </a:r>
            <a:r>
              <a:rPr lang="en-IN" sz="2000" dirty="0">
                <a:latin typeface="Times New Roman" panose="02020603050405020304" pitchFamily="18" charset="0"/>
                <a:cs typeface="Times New Roman" panose="02020603050405020304" pitchFamily="18" charset="0"/>
              </a:rPr>
              <a:t>- It resolves the ties between the same precedence of operators in the arithmetic expression, by considering the whether the operators are evaluated from left to right or right to left. </a:t>
            </a:r>
            <a:r>
              <a:rPr lang="en-IN" sz="2000" dirty="0">
                <a:solidFill>
                  <a:srgbClr val="FF0000"/>
                </a:solidFill>
                <a:latin typeface="Times New Roman" panose="02020603050405020304" pitchFamily="18" charset="0"/>
                <a:cs typeface="Times New Roman" panose="02020603050405020304" pitchFamily="18" charset="0"/>
              </a:rPr>
              <a:t>For example in the expression a* b * c, here b is surrounded by two * operators, So which * should take b first  or which multiplication must be done first? It is decided by the associativity of *. So in computer languages * is a left associative, so the first * will be performed first (multiply and b first then the result will be multiplied by c).</a:t>
            </a:r>
          </a:p>
          <a:p>
            <a:pPr algn="just">
              <a:lnSpc>
                <a:spcPct val="150000"/>
              </a:lnSpc>
            </a:pPr>
            <a:r>
              <a:rPr lang="en-IN" sz="2400" i="1" dirty="0">
                <a:latin typeface="Times New Roman" panose="02020603050405020304" pitchFamily="18" charset="0"/>
                <a:cs typeface="Times New Roman" panose="02020603050405020304" pitchFamily="18" charset="0"/>
              </a:rPr>
              <a:t>It is not advantageous to evaluate the infix expressions, so first convert them to postfix or prefix and then compute the expressions.</a:t>
            </a:r>
          </a:p>
          <a:p>
            <a:pPr marL="914400" lvl="1" indent="-457200" algn="just">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36</a:t>
            </a:fld>
            <a:endParaRPr lang="en-US"/>
          </a:p>
        </p:txBody>
      </p:sp>
    </p:spTree>
    <p:extLst>
      <p:ext uri="{BB962C8B-B14F-4D97-AF65-F5344CB8AC3E}">
        <p14:creationId xmlns:p14="http://schemas.microsoft.com/office/powerpoint/2010/main" val="2793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773349" y="106226"/>
            <a:ext cx="10515600" cy="539546"/>
          </a:xfrm>
        </p:spPr>
        <p:txBody>
          <a:bodyPr>
            <a:normAutofit fontScale="90000"/>
          </a:bodyPr>
          <a:lstStyle/>
          <a:p>
            <a:pPr algn="ctr"/>
            <a:r>
              <a:rPr lang="en-US" sz="3600" dirty="0">
                <a:effectLst/>
                <a:latin typeface="Times New Roman" panose="02020603050405020304" pitchFamily="18" charset="0"/>
                <a:ea typeface="Times New Roman" panose="02020603050405020304" pitchFamily="18" charset="0"/>
              </a:rPr>
              <a:t>Precedence and Associativity of operators</a:t>
            </a:r>
            <a:endParaRPr lang="en-IN"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37</a:t>
            </a:fld>
            <a:endParaRPr lang="en-US"/>
          </a:p>
        </p:txBody>
      </p:sp>
      <p:graphicFrame>
        <p:nvGraphicFramePr>
          <p:cNvPr id="9" name="Table 9">
            <a:extLst>
              <a:ext uri="{FF2B5EF4-FFF2-40B4-BE49-F238E27FC236}">
                <a16:creationId xmlns:a16="http://schemas.microsoft.com/office/drawing/2014/main" id="{12FF75D5-83D4-41CC-9566-CA4937728FB9}"/>
              </a:ext>
            </a:extLst>
          </p:cNvPr>
          <p:cNvGraphicFramePr>
            <a:graphicFrameLocks noGrp="1"/>
          </p:cNvGraphicFramePr>
          <p:nvPr>
            <p:ph idx="1"/>
            <p:extLst>
              <p:ext uri="{D42A27DB-BD31-4B8C-83A1-F6EECF244321}">
                <p14:modId xmlns:p14="http://schemas.microsoft.com/office/powerpoint/2010/main" val="2634397521"/>
              </p:ext>
            </p:extLst>
          </p:nvPr>
        </p:nvGraphicFramePr>
        <p:xfrm>
          <a:off x="1387813" y="790082"/>
          <a:ext cx="9416374" cy="5174716"/>
        </p:xfrm>
        <a:graphic>
          <a:graphicData uri="http://schemas.openxmlformats.org/drawingml/2006/table">
            <a:tbl>
              <a:tblPr firstRow="1" bandRow="1">
                <a:tableStyleId>{5940675A-B579-460E-94D1-54222C63F5DA}</a:tableStyleId>
              </a:tblPr>
              <a:tblGrid>
                <a:gridCol w="1479384">
                  <a:extLst>
                    <a:ext uri="{9D8B030D-6E8A-4147-A177-3AD203B41FA5}">
                      <a16:colId xmlns:a16="http://schemas.microsoft.com/office/drawing/2014/main" val="631161734"/>
                    </a:ext>
                  </a:extLst>
                </a:gridCol>
                <a:gridCol w="4999237">
                  <a:extLst>
                    <a:ext uri="{9D8B030D-6E8A-4147-A177-3AD203B41FA5}">
                      <a16:colId xmlns:a16="http://schemas.microsoft.com/office/drawing/2014/main" val="2694944984"/>
                    </a:ext>
                  </a:extLst>
                </a:gridCol>
                <a:gridCol w="1439694">
                  <a:extLst>
                    <a:ext uri="{9D8B030D-6E8A-4147-A177-3AD203B41FA5}">
                      <a16:colId xmlns:a16="http://schemas.microsoft.com/office/drawing/2014/main" val="3779466187"/>
                    </a:ext>
                  </a:extLst>
                </a:gridCol>
                <a:gridCol w="1498059">
                  <a:extLst>
                    <a:ext uri="{9D8B030D-6E8A-4147-A177-3AD203B41FA5}">
                      <a16:colId xmlns:a16="http://schemas.microsoft.com/office/drawing/2014/main" val="339478278"/>
                    </a:ext>
                  </a:extLst>
                </a:gridCol>
              </a:tblGrid>
              <a:tr h="371659">
                <a:tc>
                  <a:txBody>
                    <a:bodyPr/>
                    <a:lstStyle/>
                    <a:p>
                      <a:pPr algn="ctr"/>
                      <a:r>
                        <a:rPr lang="en-IN" sz="1600" dirty="0">
                          <a:latin typeface="Times New Roman" panose="02020603050405020304" pitchFamily="18" charset="0"/>
                          <a:cs typeface="Times New Roman" panose="02020603050405020304" pitchFamily="18" charset="0"/>
                        </a:rPr>
                        <a:t>Operator</a:t>
                      </a:r>
                    </a:p>
                  </a:txBody>
                  <a:tcPr/>
                </a:tc>
                <a:tc>
                  <a:txBody>
                    <a:bodyPr/>
                    <a:lstStyle/>
                    <a:p>
                      <a:pPr algn="ctr"/>
                      <a:r>
                        <a:rPr lang="en-IN" sz="1600" dirty="0">
                          <a:latin typeface="Times New Roman" panose="02020603050405020304" pitchFamily="18" charset="0"/>
                          <a:cs typeface="Times New Roman" panose="02020603050405020304" pitchFamily="18" charset="0"/>
                        </a:rPr>
                        <a:t>Description</a:t>
                      </a:r>
                    </a:p>
                  </a:txBody>
                  <a:tcPr/>
                </a:tc>
                <a:tc>
                  <a:txBody>
                    <a:bodyPr/>
                    <a:lstStyle/>
                    <a:p>
                      <a:pPr algn="ctr"/>
                      <a:r>
                        <a:rPr lang="en-IN" sz="1600" dirty="0">
                          <a:latin typeface="Times New Roman" panose="02020603050405020304" pitchFamily="18" charset="0"/>
                          <a:cs typeface="Times New Roman" panose="02020603050405020304" pitchFamily="18" charset="0"/>
                        </a:rPr>
                        <a:t>Associativity </a:t>
                      </a:r>
                    </a:p>
                  </a:txBody>
                  <a:tcPr/>
                </a:tc>
                <a:tc>
                  <a:txBody>
                    <a:bodyPr/>
                    <a:lstStyle/>
                    <a:p>
                      <a:pPr algn="ctr"/>
                      <a:r>
                        <a:rPr lang="en-IN" sz="1600" dirty="0">
                          <a:latin typeface="Times New Roman" panose="02020603050405020304" pitchFamily="18" charset="0"/>
                          <a:cs typeface="Times New Roman" panose="02020603050405020304" pitchFamily="18" charset="0"/>
                        </a:rPr>
                        <a:t>Precedence</a:t>
                      </a:r>
                    </a:p>
                  </a:txBody>
                  <a:tcPr/>
                </a:tc>
                <a:extLst>
                  <a:ext uri="{0D108BD9-81ED-4DB2-BD59-A6C34878D82A}">
                    <a16:rowId xmlns:a16="http://schemas.microsoft.com/office/drawing/2014/main" val="3535517383"/>
                  </a:ext>
                </a:extLst>
              </a:tr>
              <a:tr h="371659">
                <a:tc>
                  <a:txBody>
                    <a:bodyPr/>
                    <a:lstStyle/>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sym typeface="Wingdings" panose="05000000000000000000" pitchFamily="2" charset="2"/>
                        </a:rPr>
                        <a:t></a:t>
                      </a:r>
                    </a:p>
                    <a:p>
                      <a:pPr algn="ctr"/>
                      <a:r>
                        <a:rPr lang="en-IN" sz="1600" dirty="0">
                          <a:latin typeface="Times New Roman" panose="02020603050405020304" pitchFamily="18" charset="0"/>
                          <a:cs typeface="Times New Roman" panose="02020603050405020304" pitchFamily="18" charset="0"/>
                          <a:sym typeface="Wingdings" panose="05000000000000000000" pitchFamily="2" charset="2"/>
                        </a:rPr>
                        <a:t>++    --</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Parenthesis </a:t>
                      </a:r>
                      <a:r>
                        <a:rPr lang="en-IN" sz="1600" baseline="30000"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(function calls)</a:t>
                      </a:r>
                    </a:p>
                    <a:p>
                      <a:pPr algn="l"/>
                      <a:r>
                        <a:rPr lang="en-IN" sz="1600" dirty="0">
                          <a:latin typeface="Times New Roman" panose="02020603050405020304" pitchFamily="18" charset="0"/>
                          <a:cs typeface="Times New Roman" panose="02020603050405020304" pitchFamily="18" charset="0"/>
                        </a:rPr>
                        <a:t>Brackets (array subscript)</a:t>
                      </a:r>
                    </a:p>
                    <a:p>
                      <a:pPr algn="l"/>
                      <a:r>
                        <a:rPr lang="en-IN" sz="1600" dirty="0">
                          <a:latin typeface="Times New Roman" panose="02020603050405020304" pitchFamily="18" charset="0"/>
                          <a:cs typeface="Times New Roman" panose="02020603050405020304" pitchFamily="18" charset="0"/>
                        </a:rPr>
                        <a:t>Members selection via object name</a:t>
                      </a:r>
                    </a:p>
                    <a:p>
                      <a:pPr algn="l"/>
                      <a:r>
                        <a:rPr lang="en-IN" sz="1600" dirty="0">
                          <a:latin typeface="Times New Roman" panose="02020603050405020304" pitchFamily="18" charset="0"/>
                          <a:cs typeface="Times New Roman" panose="02020603050405020304" pitchFamily="18" charset="0"/>
                        </a:rPr>
                        <a:t>Member selection via pointer</a:t>
                      </a:r>
                    </a:p>
                    <a:p>
                      <a:pPr algn="l"/>
                      <a:r>
                        <a:rPr lang="en-IN" sz="1600" dirty="0">
                          <a:latin typeface="Times New Roman" panose="02020603050405020304" pitchFamily="18" charset="0"/>
                          <a:cs typeface="Times New Roman" panose="02020603050405020304" pitchFamily="18" charset="0"/>
                        </a:rPr>
                        <a:t>Post increment and post decrement</a:t>
                      </a:r>
                    </a:p>
                  </a:txBody>
                  <a:tcPr/>
                </a:tc>
                <a:tc>
                  <a:txBody>
                    <a:bodyPr/>
                    <a:lstStyle/>
                    <a:p>
                      <a:pPr algn="ct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886012351"/>
                  </a:ext>
                </a:extLst>
              </a:tr>
              <a:tr h="371659">
                <a:tc>
                  <a:txBody>
                    <a:bodyPr/>
                    <a:lstStyle/>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(type)</a:t>
                      </a:r>
                    </a:p>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&amp;</a:t>
                      </a:r>
                    </a:p>
                    <a:p>
                      <a:pPr algn="ctr"/>
                      <a:r>
                        <a:rPr lang="en-IN" sz="1600" dirty="0">
                          <a:latin typeface="Times New Roman" panose="02020603050405020304" pitchFamily="18" charset="0"/>
                          <a:cs typeface="Times New Roman" panose="02020603050405020304" pitchFamily="18" charset="0"/>
                        </a:rPr>
                        <a:t>Sizeof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Pre increment and pre decrement</a:t>
                      </a:r>
                    </a:p>
                    <a:p>
                      <a:pPr algn="l"/>
                      <a:r>
                        <a:rPr lang="en-IN" sz="1600" dirty="0">
                          <a:latin typeface="Times New Roman" panose="02020603050405020304" pitchFamily="18" charset="0"/>
                          <a:cs typeface="Times New Roman" panose="02020603050405020304" pitchFamily="18" charset="0"/>
                        </a:rPr>
                        <a:t>Unary plus or minus</a:t>
                      </a:r>
                    </a:p>
                    <a:p>
                      <a:pPr algn="l"/>
                      <a:r>
                        <a:rPr lang="en-IN" sz="1600" dirty="0">
                          <a:latin typeface="Times New Roman" panose="02020603050405020304" pitchFamily="18" charset="0"/>
                          <a:cs typeface="Times New Roman" panose="02020603050405020304" pitchFamily="18" charset="0"/>
                        </a:rPr>
                        <a:t>Logical negation and bitwise complement</a:t>
                      </a:r>
                    </a:p>
                    <a:p>
                      <a:pPr algn="l"/>
                      <a:r>
                        <a:rPr lang="en-IN" sz="1600" dirty="0">
                          <a:latin typeface="Times New Roman" panose="02020603050405020304" pitchFamily="18" charset="0"/>
                          <a:cs typeface="Times New Roman" panose="02020603050405020304" pitchFamily="18" charset="0"/>
                        </a:rPr>
                        <a:t>Casting type</a:t>
                      </a:r>
                    </a:p>
                    <a:p>
                      <a:pPr algn="l"/>
                      <a:r>
                        <a:rPr lang="en-IN" sz="1600" dirty="0">
                          <a:latin typeface="Times New Roman" panose="02020603050405020304" pitchFamily="18" charset="0"/>
                          <a:cs typeface="Times New Roman" panose="02020603050405020304" pitchFamily="18" charset="0"/>
                        </a:rPr>
                        <a:t>Dereference</a:t>
                      </a:r>
                    </a:p>
                    <a:p>
                      <a:pPr algn="l"/>
                      <a:r>
                        <a:rPr lang="en-IN" sz="1600" dirty="0">
                          <a:latin typeface="Times New Roman" panose="02020603050405020304" pitchFamily="18" charset="0"/>
                          <a:cs typeface="Times New Roman" panose="02020603050405020304" pitchFamily="18" charset="0"/>
                        </a:rPr>
                        <a:t>Address</a:t>
                      </a:r>
                    </a:p>
                    <a:p>
                      <a:pPr algn="l"/>
                      <a:r>
                        <a:rPr lang="en-IN" sz="1600" dirty="0">
                          <a:latin typeface="Times New Roman" panose="02020603050405020304" pitchFamily="18" charset="0"/>
                          <a:cs typeface="Times New Roman" panose="02020603050405020304" pitchFamily="18" charset="0"/>
                        </a:rPr>
                        <a:t>Size in bytes</a:t>
                      </a:r>
                    </a:p>
                  </a:txBody>
                  <a:tcPr/>
                </a:tc>
                <a:tc>
                  <a:txBody>
                    <a:bodyPr/>
                    <a:lstStyle/>
                    <a:p>
                      <a:pPr algn="ctr"/>
                      <a:r>
                        <a:rPr lang="en-IN" sz="1600" dirty="0">
                          <a:latin typeface="Times New Roman" panose="02020603050405020304" pitchFamily="18" charset="0"/>
                          <a:cs typeface="Times New Roman" panose="02020603050405020304" pitchFamily="18" charset="0"/>
                        </a:rPr>
                        <a:t>Right to Left</a:t>
                      </a:r>
                    </a:p>
                  </a:txBody>
                  <a:tcPr/>
                </a:tc>
                <a:tc>
                  <a:txBody>
                    <a:bodyPr/>
                    <a:lstStyle/>
                    <a:p>
                      <a:pPr algn="ctr"/>
                      <a:r>
                        <a:rPr lang="en-IN" sz="160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982592513"/>
                  </a:ext>
                </a:extLst>
              </a:tr>
              <a:tr h="371659">
                <a:tc>
                  <a:txBody>
                    <a:bodyPr/>
                    <a:lstStyle/>
                    <a:p>
                      <a:pPr algn="ctr"/>
                      <a:r>
                        <a:rPr lang="en-IN" sz="1600" dirty="0">
                          <a:latin typeface="Times New Roman" panose="02020603050405020304" pitchFamily="18" charset="0"/>
                          <a:cs typeface="Times New Roman" panose="02020603050405020304" pitchFamily="18" charset="0"/>
                        </a:rPr>
                        <a:t>*      /      %</a:t>
                      </a:r>
                    </a:p>
                  </a:txBody>
                  <a:tcPr/>
                </a:tc>
                <a:tc>
                  <a:txBody>
                    <a:bodyPr/>
                    <a:lstStyle/>
                    <a:p>
                      <a:pPr algn="l"/>
                      <a:r>
                        <a:rPr lang="en-IN" sz="1600" dirty="0">
                          <a:latin typeface="Times New Roman" panose="02020603050405020304" pitchFamily="18" charset="0"/>
                          <a:cs typeface="Times New Roman" panose="02020603050405020304" pitchFamily="18" charset="0"/>
                        </a:rPr>
                        <a:t>Arithmetic multiplication, division, modulus</a:t>
                      </a:r>
                    </a:p>
                  </a:txBody>
                  <a:tcPr/>
                </a:tc>
                <a:tc>
                  <a:txBody>
                    <a:bodyPr/>
                    <a:lstStyle/>
                    <a:p>
                      <a:pPr algn="ct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1787940891"/>
                  </a:ext>
                </a:extLst>
              </a:tr>
              <a:tr h="371659">
                <a:tc>
                  <a:txBody>
                    <a:bodyPr/>
                    <a:lstStyle/>
                    <a:p>
                      <a:pPr algn="ctr"/>
                      <a:r>
                        <a:rPr lang="en-IN" sz="1600" dirty="0">
                          <a:latin typeface="Times New Roman" panose="02020603050405020304" pitchFamily="18" charset="0"/>
                          <a:cs typeface="Times New Roman" panose="02020603050405020304" pitchFamily="18" charset="0"/>
                        </a:rPr>
                        <a:t>+    - </a:t>
                      </a:r>
                    </a:p>
                  </a:txBody>
                  <a:tcPr/>
                </a:tc>
                <a:tc>
                  <a:txBody>
                    <a:bodyPr/>
                    <a:lstStyle/>
                    <a:p>
                      <a:pPr algn="l"/>
                      <a:r>
                        <a:rPr lang="en-IN" sz="1600" dirty="0">
                          <a:latin typeface="Times New Roman" panose="02020603050405020304" pitchFamily="18" charset="0"/>
                          <a:cs typeface="Times New Roman" panose="02020603050405020304" pitchFamily="18" charset="0"/>
                        </a:rPr>
                        <a:t>Arithmetic addition, subtraction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3045916918"/>
                  </a:ext>
                </a:extLst>
              </a:tr>
              <a:tr h="371659">
                <a:tc>
                  <a:txBody>
                    <a:bodyPr/>
                    <a:lstStyle/>
                    <a:p>
                      <a:pPr algn="ctr"/>
                      <a:r>
                        <a:rPr lang="en-IN" sz="1600" dirty="0">
                          <a:latin typeface="Times New Roman" panose="02020603050405020304" pitchFamily="18" charset="0"/>
                          <a:cs typeface="Times New Roman" panose="02020603050405020304" pitchFamily="18" charset="0"/>
                        </a:rPr>
                        <a:t>&lt;&lt;   &gt;&gt;</a:t>
                      </a:r>
                    </a:p>
                  </a:txBody>
                  <a:tcPr/>
                </a:tc>
                <a:tc>
                  <a:txBody>
                    <a:bodyPr/>
                    <a:lstStyle/>
                    <a:p>
                      <a:pPr algn="l"/>
                      <a:r>
                        <a:rPr lang="en-IN" sz="1600" dirty="0">
                          <a:latin typeface="Times New Roman" panose="02020603050405020304" pitchFamily="18" charset="0"/>
                          <a:cs typeface="Times New Roman" panose="02020603050405020304" pitchFamily="18" charset="0"/>
                        </a:rPr>
                        <a:t>Bitwise shift left, shift right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530204850"/>
                  </a:ext>
                </a:extLst>
              </a:tr>
              <a:tr h="371659">
                <a:tc>
                  <a:txBody>
                    <a:bodyPr/>
                    <a:lstStyle/>
                    <a:p>
                      <a:pPr algn="ctr"/>
                      <a:r>
                        <a:rPr lang="en-IN" sz="1600" dirty="0">
                          <a:latin typeface="Times New Roman" panose="02020603050405020304" pitchFamily="18" charset="0"/>
                          <a:cs typeface="Times New Roman" panose="02020603050405020304" pitchFamily="18" charset="0"/>
                        </a:rPr>
                        <a:t>&lt;   &lt;=</a:t>
                      </a:r>
                    </a:p>
                    <a:p>
                      <a:pPr algn="ctr"/>
                      <a:r>
                        <a:rPr lang="en-IN" sz="1600" dirty="0">
                          <a:latin typeface="Times New Roman" panose="02020603050405020304" pitchFamily="18" charset="0"/>
                          <a:cs typeface="Times New Roman" panose="02020603050405020304" pitchFamily="18" charset="0"/>
                        </a:rPr>
                        <a:t>&gt;   &gt;=</a:t>
                      </a:r>
                    </a:p>
                  </a:txBody>
                  <a:tcPr/>
                </a:tc>
                <a:tc>
                  <a:txBody>
                    <a:bodyPr/>
                    <a:lstStyle/>
                    <a:p>
                      <a:pPr algn="l"/>
                      <a:r>
                        <a:rPr lang="en-IN" sz="1600" dirty="0">
                          <a:latin typeface="Times New Roman" panose="02020603050405020304" pitchFamily="18" charset="0"/>
                          <a:cs typeface="Times New Roman" panose="02020603050405020304" pitchFamily="18" charset="0"/>
                        </a:rPr>
                        <a:t>Relational less than, less than or equal to</a:t>
                      </a:r>
                    </a:p>
                    <a:p>
                      <a:pPr algn="l"/>
                      <a:r>
                        <a:rPr lang="en-IN" sz="1600" dirty="0">
                          <a:latin typeface="Times New Roman" panose="02020603050405020304" pitchFamily="18" charset="0"/>
                          <a:cs typeface="Times New Roman" panose="02020603050405020304" pitchFamily="18" charset="0"/>
                        </a:rPr>
                        <a:t>Relational greater than, greater than or equal to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3625387176"/>
                  </a:ext>
                </a:extLst>
              </a:tr>
            </a:tbl>
          </a:graphicData>
        </a:graphic>
      </p:graphicFrame>
      <p:sp>
        <p:nvSpPr>
          <p:cNvPr id="10" name="TextBox 9">
            <a:extLst>
              <a:ext uri="{FF2B5EF4-FFF2-40B4-BE49-F238E27FC236}">
                <a16:creationId xmlns:a16="http://schemas.microsoft.com/office/drawing/2014/main" id="{2BF42941-FC8D-4386-84C7-148E19A9CB84}"/>
              </a:ext>
            </a:extLst>
          </p:cNvPr>
          <p:cNvSpPr txBox="1"/>
          <p:nvPr/>
        </p:nvSpPr>
        <p:spPr>
          <a:xfrm>
            <a:off x="925749" y="5992723"/>
            <a:ext cx="10904706"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1. Parenthesis are used to override the precedence of operators and such parenthesis expressions can  be nested and evaluated from inner to outer</a:t>
            </a:r>
          </a:p>
        </p:txBody>
      </p:sp>
    </p:spTree>
    <p:extLst>
      <p:ext uri="{BB962C8B-B14F-4D97-AF65-F5344CB8AC3E}">
        <p14:creationId xmlns:p14="http://schemas.microsoft.com/office/powerpoint/2010/main" val="2507788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773349" y="106226"/>
            <a:ext cx="10515600" cy="539546"/>
          </a:xfrm>
        </p:spPr>
        <p:txBody>
          <a:bodyPr>
            <a:normAutofit fontScale="90000"/>
          </a:bodyPr>
          <a:lstStyle/>
          <a:p>
            <a:pPr algn="ctr"/>
            <a:r>
              <a:rPr lang="en-US" sz="3600" dirty="0">
                <a:effectLst/>
                <a:latin typeface="Times New Roman" panose="02020603050405020304" pitchFamily="18" charset="0"/>
                <a:ea typeface="Times New Roman" panose="02020603050405020304" pitchFamily="18" charset="0"/>
              </a:rPr>
              <a:t>Precedence and Associativity of operators</a:t>
            </a:r>
            <a:endParaRPr lang="en-IN"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38</a:t>
            </a:fld>
            <a:endParaRPr lang="en-US"/>
          </a:p>
        </p:txBody>
      </p:sp>
      <p:graphicFrame>
        <p:nvGraphicFramePr>
          <p:cNvPr id="9" name="Table 9">
            <a:extLst>
              <a:ext uri="{FF2B5EF4-FFF2-40B4-BE49-F238E27FC236}">
                <a16:creationId xmlns:a16="http://schemas.microsoft.com/office/drawing/2014/main" id="{12FF75D5-83D4-41CC-9566-CA4937728FB9}"/>
              </a:ext>
            </a:extLst>
          </p:cNvPr>
          <p:cNvGraphicFramePr>
            <a:graphicFrameLocks noGrp="1"/>
          </p:cNvGraphicFramePr>
          <p:nvPr>
            <p:ph idx="1"/>
            <p:extLst>
              <p:ext uri="{D42A27DB-BD31-4B8C-83A1-F6EECF244321}">
                <p14:modId xmlns:p14="http://schemas.microsoft.com/office/powerpoint/2010/main" val="1593659659"/>
              </p:ext>
            </p:extLst>
          </p:nvPr>
        </p:nvGraphicFramePr>
        <p:xfrm>
          <a:off x="1387813" y="790082"/>
          <a:ext cx="9416374" cy="4943148"/>
        </p:xfrm>
        <a:graphic>
          <a:graphicData uri="http://schemas.openxmlformats.org/drawingml/2006/table">
            <a:tbl>
              <a:tblPr firstRow="1" bandRow="1">
                <a:tableStyleId>{5940675A-B579-460E-94D1-54222C63F5DA}</a:tableStyleId>
              </a:tblPr>
              <a:tblGrid>
                <a:gridCol w="1479384">
                  <a:extLst>
                    <a:ext uri="{9D8B030D-6E8A-4147-A177-3AD203B41FA5}">
                      <a16:colId xmlns:a16="http://schemas.microsoft.com/office/drawing/2014/main" val="631161734"/>
                    </a:ext>
                  </a:extLst>
                </a:gridCol>
                <a:gridCol w="4999237">
                  <a:extLst>
                    <a:ext uri="{9D8B030D-6E8A-4147-A177-3AD203B41FA5}">
                      <a16:colId xmlns:a16="http://schemas.microsoft.com/office/drawing/2014/main" val="2694944984"/>
                    </a:ext>
                  </a:extLst>
                </a:gridCol>
                <a:gridCol w="1439694">
                  <a:extLst>
                    <a:ext uri="{9D8B030D-6E8A-4147-A177-3AD203B41FA5}">
                      <a16:colId xmlns:a16="http://schemas.microsoft.com/office/drawing/2014/main" val="3779466187"/>
                    </a:ext>
                  </a:extLst>
                </a:gridCol>
                <a:gridCol w="1498059">
                  <a:extLst>
                    <a:ext uri="{9D8B030D-6E8A-4147-A177-3AD203B41FA5}">
                      <a16:colId xmlns:a16="http://schemas.microsoft.com/office/drawing/2014/main" val="339478278"/>
                    </a:ext>
                  </a:extLst>
                </a:gridCol>
              </a:tblGrid>
              <a:tr h="397138">
                <a:tc>
                  <a:txBody>
                    <a:bodyPr/>
                    <a:lstStyle/>
                    <a:p>
                      <a:pPr algn="ctr"/>
                      <a:r>
                        <a:rPr lang="en-IN" sz="1600" dirty="0">
                          <a:latin typeface="Times New Roman" panose="02020603050405020304" pitchFamily="18" charset="0"/>
                          <a:cs typeface="Times New Roman" panose="02020603050405020304" pitchFamily="18" charset="0"/>
                        </a:rPr>
                        <a:t>Operator</a:t>
                      </a:r>
                    </a:p>
                  </a:txBody>
                  <a:tcPr/>
                </a:tc>
                <a:tc>
                  <a:txBody>
                    <a:bodyPr/>
                    <a:lstStyle/>
                    <a:p>
                      <a:pPr algn="ctr"/>
                      <a:r>
                        <a:rPr lang="en-IN" sz="1600" dirty="0">
                          <a:latin typeface="Times New Roman" panose="02020603050405020304" pitchFamily="18" charset="0"/>
                          <a:cs typeface="Times New Roman" panose="02020603050405020304" pitchFamily="18" charset="0"/>
                        </a:rPr>
                        <a:t>Description</a:t>
                      </a:r>
                    </a:p>
                  </a:txBody>
                  <a:tcPr/>
                </a:tc>
                <a:tc>
                  <a:txBody>
                    <a:bodyPr/>
                    <a:lstStyle/>
                    <a:p>
                      <a:pPr algn="ctr"/>
                      <a:r>
                        <a:rPr lang="en-IN" sz="1600" dirty="0">
                          <a:latin typeface="Times New Roman" panose="02020603050405020304" pitchFamily="18" charset="0"/>
                          <a:cs typeface="Times New Roman" panose="02020603050405020304" pitchFamily="18" charset="0"/>
                        </a:rPr>
                        <a:t>Associativity </a:t>
                      </a:r>
                    </a:p>
                  </a:txBody>
                  <a:tcPr/>
                </a:tc>
                <a:tc>
                  <a:txBody>
                    <a:bodyPr/>
                    <a:lstStyle/>
                    <a:p>
                      <a:pPr algn="ctr"/>
                      <a:r>
                        <a:rPr lang="en-IN" sz="1600" dirty="0">
                          <a:latin typeface="Times New Roman" panose="02020603050405020304" pitchFamily="18" charset="0"/>
                          <a:cs typeface="Times New Roman" panose="02020603050405020304" pitchFamily="18" charset="0"/>
                        </a:rPr>
                        <a:t>Precedence</a:t>
                      </a:r>
                    </a:p>
                  </a:txBody>
                  <a:tcPr/>
                </a:tc>
                <a:extLst>
                  <a:ext uri="{0D108BD9-81ED-4DB2-BD59-A6C34878D82A}">
                    <a16:rowId xmlns:a16="http://schemas.microsoft.com/office/drawing/2014/main" val="3535517383"/>
                  </a:ext>
                </a:extLst>
              </a:tr>
              <a:tr h="397138">
                <a:tc>
                  <a:txBody>
                    <a:bodyPr/>
                    <a:lstStyle/>
                    <a:p>
                      <a:pPr algn="ctr"/>
                      <a:r>
                        <a:rPr lang="en-IN" sz="1600" dirty="0">
                          <a:latin typeface="Times New Roman" panose="02020603050405020304" pitchFamily="18" charset="0"/>
                          <a:cs typeface="Times New Roman" panose="02020603050405020304" pitchFamily="18" charset="0"/>
                        </a:rPr>
                        <a:t>= =      !=</a:t>
                      </a:r>
                    </a:p>
                  </a:txBody>
                  <a:tcPr/>
                </a:tc>
                <a:tc>
                  <a:txBody>
                    <a:bodyPr/>
                    <a:lstStyle/>
                    <a:p>
                      <a:pPr algn="l"/>
                      <a:r>
                        <a:rPr lang="en-IN" sz="1600" dirty="0">
                          <a:latin typeface="Times New Roman" panose="02020603050405020304" pitchFamily="18" charset="0"/>
                          <a:cs typeface="Times New Roman" panose="02020603050405020304" pitchFamily="18" charset="0"/>
                        </a:rPr>
                        <a:t>Relational equal to, not equal to</a:t>
                      </a:r>
                    </a:p>
                  </a:txBody>
                  <a:tcPr/>
                </a:tc>
                <a:tc>
                  <a:txBody>
                    <a:bodyPr/>
                    <a:lstStyle/>
                    <a:p>
                      <a:pPr algn="ct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886012351"/>
                  </a:ext>
                </a:extLst>
              </a:tr>
              <a:tr h="397138">
                <a:tc>
                  <a:txBody>
                    <a:bodyPr/>
                    <a:lstStyle/>
                    <a:p>
                      <a:pPr algn="ctr"/>
                      <a:r>
                        <a:rPr lang="en-IN" sz="1600" dirty="0">
                          <a:latin typeface="Times New Roman" panose="02020603050405020304" pitchFamily="18" charset="0"/>
                          <a:cs typeface="Times New Roman" panose="02020603050405020304" pitchFamily="18" charset="0"/>
                        </a:rPr>
                        <a:t>&amp;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Bitwise AND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982592513"/>
                  </a:ext>
                </a:extLst>
              </a:tr>
              <a:tr h="397138">
                <a:tc>
                  <a:txBody>
                    <a:bodyPr/>
                    <a:lstStyle/>
                    <a:p>
                      <a:pPr algn="ctr"/>
                      <a:r>
                        <a:rPr lang="en-IN" sz="1600" dirty="0">
                          <a:latin typeface="Times New Roman" panose="02020603050405020304" pitchFamily="18" charset="0"/>
                          <a:cs typeface="Times New Roman" panose="02020603050405020304" pitchFamily="18" charset="0"/>
                        </a:rPr>
                        <a:t>^</a:t>
                      </a:r>
                    </a:p>
                  </a:txBody>
                  <a:tcPr/>
                </a:tc>
                <a:tc>
                  <a:txBody>
                    <a:bodyPr/>
                    <a:lstStyle/>
                    <a:p>
                      <a:pPr algn="l"/>
                      <a:r>
                        <a:rPr lang="en-IN" sz="1600" dirty="0">
                          <a:latin typeface="Times New Roman" panose="02020603050405020304" pitchFamily="18" charset="0"/>
                          <a:cs typeface="Times New Roman" panose="02020603050405020304" pitchFamily="18" charset="0"/>
                        </a:rPr>
                        <a:t>Bitwise Exclusive 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787940891"/>
                  </a:ext>
                </a:extLst>
              </a:tr>
              <a:tr h="397138">
                <a:tc>
                  <a:txBody>
                    <a:bodyPr/>
                    <a:lstStyle/>
                    <a:p>
                      <a:pPr algn="ctr"/>
                      <a:r>
                        <a:rPr lang="en-IN" sz="1600" dirty="0">
                          <a:latin typeface="Times New Roman" panose="02020603050405020304" pitchFamily="18" charset="0"/>
                          <a:cs typeface="Times New Roman" panose="02020603050405020304" pitchFamily="18" charset="0"/>
                        </a:rPr>
                        <a:t>|</a:t>
                      </a:r>
                    </a:p>
                  </a:txBody>
                  <a:tcPr/>
                </a:tc>
                <a:tc>
                  <a:txBody>
                    <a:bodyPr/>
                    <a:lstStyle/>
                    <a:p>
                      <a:pPr algn="l"/>
                      <a:r>
                        <a:rPr lang="en-IN" sz="1600" dirty="0">
                          <a:latin typeface="Times New Roman" panose="02020603050405020304" pitchFamily="18" charset="0"/>
                          <a:cs typeface="Times New Roman" panose="02020603050405020304" pitchFamily="18" charset="0"/>
                        </a:rPr>
                        <a:t>Bitwise Inclusive 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3045916918"/>
                  </a:ext>
                </a:extLst>
              </a:tr>
              <a:tr h="397138">
                <a:tc>
                  <a:txBody>
                    <a:bodyPr/>
                    <a:lstStyle/>
                    <a:p>
                      <a:pPr algn="ctr"/>
                      <a:r>
                        <a:rPr lang="en-IN" sz="1600" dirty="0">
                          <a:latin typeface="Times New Roman" panose="02020603050405020304" pitchFamily="18" charset="0"/>
                          <a:cs typeface="Times New Roman" panose="02020603050405020304" pitchFamily="18" charset="0"/>
                        </a:rPr>
                        <a:t>&amp;&amp;</a:t>
                      </a:r>
                    </a:p>
                  </a:txBody>
                  <a:tcPr/>
                </a:tc>
                <a:tc>
                  <a:txBody>
                    <a:bodyPr/>
                    <a:lstStyle/>
                    <a:p>
                      <a:pPr algn="l"/>
                      <a:r>
                        <a:rPr lang="en-IN" sz="1600" dirty="0">
                          <a:latin typeface="Times New Roman" panose="02020603050405020304" pitchFamily="18" charset="0"/>
                          <a:cs typeface="Times New Roman" panose="02020603050405020304" pitchFamily="18" charset="0"/>
                        </a:rPr>
                        <a:t>Logical AND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30204850"/>
                  </a:ext>
                </a:extLst>
              </a:tr>
              <a:tr h="0">
                <a:tc>
                  <a:txBody>
                    <a:bodyPr/>
                    <a:lstStyle/>
                    <a:p>
                      <a:pPr algn="ctr"/>
                      <a:r>
                        <a:rPr lang="en-IN" sz="1600" dirty="0">
                          <a:latin typeface="Times New Roman" panose="02020603050405020304" pitchFamily="18" charset="0"/>
                          <a:cs typeface="Times New Roman" panose="02020603050405020304" pitchFamily="18" charset="0"/>
                        </a:rPr>
                        <a:t>||</a:t>
                      </a:r>
                    </a:p>
                  </a:txBody>
                  <a:tcPr/>
                </a:tc>
                <a:tc>
                  <a:txBody>
                    <a:bodyPr/>
                    <a:lstStyle/>
                    <a:p>
                      <a:pPr algn="l"/>
                      <a:r>
                        <a:rPr lang="en-IN" sz="1600" dirty="0">
                          <a:latin typeface="Times New Roman" panose="02020603050405020304" pitchFamily="18" charset="0"/>
                          <a:cs typeface="Times New Roman" panose="02020603050405020304" pitchFamily="18" charset="0"/>
                        </a:rPr>
                        <a:t>Logical 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625387176"/>
                  </a:ext>
                </a:extLst>
              </a:tr>
              <a:tr h="235996">
                <a:tc>
                  <a:txBody>
                    <a:bodyPr/>
                    <a:lstStyle/>
                    <a:p>
                      <a:pPr algn="ctr"/>
                      <a:r>
                        <a:rPr lang="en-IN" sz="1600" dirty="0">
                          <a:latin typeface="Times New Roman" panose="02020603050405020304" pitchFamily="18" charset="0"/>
                          <a:cs typeface="Times New Roman" panose="02020603050405020304" pitchFamily="18" charset="0"/>
                        </a:rPr>
                        <a:t>? :</a:t>
                      </a:r>
                    </a:p>
                  </a:txBody>
                  <a:tcPr/>
                </a:tc>
                <a:tc>
                  <a:txBody>
                    <a:bodyPr/>
                    <a:lstStyle/>
                    <a:p>
                      <a:pPr algn="l"/>
                      <a:r>
                        <a:rPr lang="en-IN" sz="1600" dirty="0">
                          <a:latin typeface="Times New Roman" panose="02020603050405020304" pitchFamily="18" charset="0"/>
                          <a:cs typeface="Times New Roman" panose="02020603050405020304" pitchFamily="18" charset="0"/>
                        </a:rPr>
                        <a:t>Ternary condition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Right to Left</a:t>
                      </a:r>
                    </a:p>
                  </a:txBody>
                  <a:tcPr/>
                </a:tc>
                <a:tc>
                  <a:txBody>
                    <a:bodyPr/>
                    <a:lstStyle/>
                    <a:p>
                      <a:pPr algn="ctr"/>
                      <a:r>
                        <a:rPr lang="en-IN" sz="16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3920687862"/>
                  </a:ext>
                </a:extLst>
              </a:tr>
              <a:tr h="136711">
                <a:tc>
                  <a:txBody>
                    <a:bodyPr/>
                    <a:lstStyle/>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    &amp;=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&lt;&lt;=     &gt;&gt;=</a:t>
                      </a:r>
                    </a:p>
                  </a:txBody>
                  <a:tcPr/>
                </a:tc>
                <a:tc>
                  <a:txBody>
                    <a:bodyPr/>
                    <a:lstStyle/>
                    <a:p>
                      <a:pPr algn="l"/>
                      <a:r>
                        <a:rPr lang="en-IN" sz="1600" dirty="0">
                          <a:latin typeface="Times New Roman" panose="02020603050405020304" pitchFamily="18" charset="0"/>
                          <a:cs typeface="Times New Roman" panose="02020603050405020304" pitchFamily="18" charset="0"/>
                        </a:rPr>
                        <a:t>Assignment</a:t>
                      </a:r>
                    </a:p>
                    <a:p>
                      <a:pPr algn="l"/>
                      <a:r>
                        <a:rPr lang="en-IN" sz="1600" dirty="0">
                          <a:latin typeface="Times New Roman" panose="02020603050405020304" pitchFamily="18" charset="0"/>
                          <a:cs typeface="Times New Roman" panose="02020603050405020304" pitchFamily="18" charset="0"/>
                        </a:rPr>
                        <a:t>Addition/Subtraction Assignment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Multiplication/Division Assignment</a:t>
                      </a:r>
                    </a:p>
                    <a:p>
                      <a:pPr algn="l"/>
                      <a:r>
                        <a:rPr lang="en-IN" sz="1600" dirty="0">
                          <a:latin typeface="Times New Roman" panose="02020603050405020304" pitchFamily="18" charset="0"/>
                          <a:cs typeface="Times New Roman" panose="02020603050405020304" pitchFamily="18" charset="0"/>
                        </a:rPr>
                        <a:t>Modulus/Bitwise AND assignment</a:t>
                      </a:r>
                    </a:p>
                    <a:p>
                      <a:pPr algn="l"/>
                      <a:r>
                        <a:rPr lang="en-IN" sz="1600" dirty="0">
                          <a:latin typeface="Times New Roman" panose="02020603050405020304" pitchFamily="18" charset="0"/>
                          <a:cs typeface="Times New Roman" panose="02020603050405020304" pitchFamily="18" charset="0"/>
                        </a:rPr>
                        <a:t>Bitwise Exclusive/ Inclusive Assignment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Bitwise Shift Left/Right Assignment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Right to Left</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447973723"/>
                  </a:ext>
                </a:extLst>
              </a:tr>
              <a:tr h="0">
                <a:tc>
                  <a:txBody>
                    <a:bodyPr/>
                    <a:lstStyle/>
                    <a:p>
                      <a:pPr algn="ctr"/>
                      <a:r>
                        <a:rPr lang="en-IN" sz="1600" dirty="0">
                          <a:latin typeface="Times New Roman" panose="02020603050405020304" pitchFamily="18" charset="0"/>
                          <a:cs typeface="Times New Roman" panose="02020603050405020304" pitchFamily="18" charset="0"/>
                        </a:rPr>
                        <a:t>,</a:t>
                      </a:r>
                    </a:p>
                  </a:txBody>
                  <a:tcPr/>
                </a:tc>
                <a:tc>
                  <a:txBody>
                    <a:bodyPr/>
                    <a:lstStyle/>
                    <a:p>
                      <a:pPr algn="l"/>
                      <a:r>
                        <a:rPr lang="en-IN" sz="1600" dirty="0">
                          <a:latin typeface="Times New Roman" panose="02020603050405020304" pitchFamily="18" charset="0"/>
                          <a:cs typeface="Times New Roman" panose="02020603050405020304" pitchFamily="18" charset="0"/>
                        </a:rPr>
                        <a:t>Comma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7664402"/>
                  </a:ext>
                </a:extLst>
              </a:tr>
            </a:tbl>
          </a:graphicData>
        </a:graphic>
      </p:graphicFrame>
      <p:sp>
        <p:nvSpPr>
          <p:cNvPr id="10" name="TextBox 9">
            <a:extLst>
              <a:ext uri="{FF2B5EF4-FFF2-40B4-BE49-F238E27FC236}">
                <a16:creationId xmlns:a16="http://schemas.microsoft.com/office/drawing/2014/main" id="{2BF42941-FC8D-4386-84C7-148E19A9CB84}"/>
              </a:ext>
            </a:extLst>
          </p:cNvPr>
          <p:cNvSpPr txBox="1"/>
          <p:nvPr/>
        </p:nvSpPr>
        <p:spPr>
          <a:xfrm>
            <a:off x="925749" y="5992723"/>
            <a:ext cx="10904706"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1. Parenthesis are used to override the precedence of operators and such parenthesis expressions can  be nested and evaluated from inner to outer</a:t>
            </a:r>
          </a:p>
        </p:txBody>
      </p:sp>
    </p:spTree>
    <p:extLst>
      <p:ext uri="{BB962C8B-B14F-4D97-AF65-F5344CB8AC3E}">
        <p14:creationId xmlns:p14="http://schemas.microsoft.com/office/powerpoint/2010/main" val="1358382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136525"/>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Infix to postfix Conversion</a:t>
            </a:r>
          </a:p>
        </p:txBody>
      </p:sp>
      <p:sp>
        <p:nvSpPr>
          <p:cNvPr id="8" name="Rectangle 7"/>
          <p:cNvSpPr/>
          <p:nvPr/>
        </p:nvSpPr>
        <p:spPr>
          <a:xfrm>
            <a:off x="609600" y="771006"/>
            <a:ext cx="10972800" cy="5509200"/>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all the symbols one by one from left to right in the given Infix Expression.</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reading symbol is </a:t>
            </a:r>
            <a:r>
              <a:rPr lang="en-US" sz="2200" dirty="0">
                <a:solidFill>
                  <a:srgbClr val="008000"/>
                </a:solidFill>
                <a:latin typeface="Times New Roman" panose="02020603050405020304" pitchFamily="18" charset="0"/>
                <a:cs typeface="Times New Roman" panose="02020603050405020304" pitchFamily="18" charset="0"/>
              </a:rPr>
              <a:t>operand</a:t>
            </a:r>
            <a:r>
              <a:rPr lang="en-US" sz="2200" dirty="0">
                <a:solidFill>
                  <a:srgbClr val="333333"/>
                </a:solidFill>
                <a:latin typeface="Times New Roman" panose="02020603050405020304" pitchFamily="18" charset="0"/>
                <a:cs typeface="Times New Roman" panose="02020603050405020304" pitchFamily="18" charset="0"/>
              </a:rPr>
              <a:t>, then immediately send it to the output.</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reading symbol is </a:t>
            </a:r>
            <a:r>
              <a:rPr lang="en-US" sz="2200" dirty="0">
                <a:solidFill>
                  <a:srgbClr val="008000"/>
                </a:solidFill>
                <a:latin typeface="Times New Roman" panose="02020603050405020304" pitchFamily="18" charset="0"/>
                <a:cs typeface="Times New Roman" panose="02020603050405020304" pitchFamily="18" charset="0"/>
              </a:rPr>
              <a:t>left parenthesis '('</a:t>
            </a:r>
            <a:r>
              <a:rPr lang="en-US" sz="2200" dirty="0">
                <a:solidFill>
                  <a:srgbClr val="333333"/>
                </a:solidFill>
                <a:latin typeface="Times New Roman" panose="02020603050405020304" pitchFamily="18" charset="0"/>
                <a:cs typeface="Times New Roman" panose="02020603050405020304" pitchFamily="18" charset="0"/>
              </a:rPr>
              <a:t>, then Push it on to the Stack.</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reading symbol is </a:t>
            </a:r>
            <a:r>
              <a:rPr lang="en-US" sz="2200" dirty="0">
                <a:solidFill>
                  <a:srgbClr val="008000"/>
                </a:solidFill>
                <a:latin typeface="Times New Roman" panose="02020603050405020304" pitchFamily="18" charset="0"/>
                <a:cs typeface="Times New Roman" panose="02020603050405020304" pitchFamily="18" charset="0"/>
              </a:rPr>
              <a:t>right parenthesis ')'</a:t>
            </a:r>
            <a:r>
              <a:rPr lang="en-US" sz="2200" dirty="0">
                <a:solidFill>
                  <a:srgbClr val="333333"/>
                </a:solidFill>
                <a:latin typeface="Times New Roman" panose="02020603050405020304" pitchFamily="18" charset="0"/>
                <a:cs typeface="Times New Roman" panose="02020603050405020304" pitchFamily="18" charset="0"/>
              </a:rPr>
              <a:t>, then Pop all the contents of stack until respective left parenthesis is popped and print each popped symbol to the output.</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reading symbol is </a:t>
            </a:r>
            <a:r>
              <a:rPr lang="en-US" sz="2200" dirty="0">
                <a:solidFill>
                  <a:srgbClr val="008000"/>
                </a:solidFill>
                <a:latin typeface="Times New Roman" panose="02020603050405020304" pitchFamily="18" charset="0"/>
                <a:cs typeface="Times New Roman" panose="02020603050405020304" pitchFamily="18" charset="0"/>
              </a:rPr>
              <a:t>operator (+ , - , * , / etc.,)</a:t>
            </a:r>
            <a:r>
              <a:rPr lang="en-US" sz="2200" dirty="0">
                <a:solidFill>
                  <a:srgbClr val="333333"/>
                </a:solidFill>
                <a:latin typeface="Times New Roman" panose="02020603050405020304" pitchFamily="18" charset="0"/>
                <a:cs typeface="Times New Roman" panose="02020603050405020304" pitchFamily="18" charset="0"/>
              </a:rPr>
              <a:t>, then Push it on to the Stack. However, first pop the operators which are already on the stack that have higher or equal precedence than the current operator and output them.  If open parenthesis is there on top of the stack then push the operator into stack, even though the precedence of ( is more than any other operator  and it is the exceptional case.</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If the input is over, so pop all the remaining symbols from the stack and output them.</a:t>
            </a:r>
            <a:endParaRPr lang="en-US" sz="2000" dirty="0">
              <a:solidFill>
                <a:srgbClr val="333333"/>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39</a:t>
            </a:fld>
            <a:endParaRPr lang="en-US"/>
          </a:p>
        </p:txBody>
      </p:sp>
    </p:spTree>
    <p:extLst>
      <p:ext uri="{BB962C8B-B14F-4D97-AF65-F5344CB8AC3E}">
        <p14:creationId xmlns:p14="http://schemas.microsoft.com/office/powerpoint/2010/main" val="306518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wipe(down)">
                                      <p:cBhvr>
                                        <p:cTn id="27" dur="500"/>
                                        <p:tgtEl>
                                          <p:spTgt spid="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10" end="10"/>
                                            </p:txEl>
                                          </p:spTgt>
                                        </p:tgtEl>
                                        <p:attrNameLst>
                                          <p:attrName>style.visibility</p:attrName>
                                        </p:attrNameLst>
                                      </p:cBhvr>
                                      <p:to>
                                        <p:strVal val="visible"/>
                                      </p:to>
                                    </p:set>
                                    <p:animEffect transition="in" filter="wipe(down)">
                                      <p:cBhvr>
                                        <p:cTn id="3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p:txBody>
          <a:bodyPr>
            <a:normAutofit/>
          </a:bodyPr>
          <a:lstStyle/>
          <a:p>
            <a:pPr algn="ctr"/>
            <a:r>
              <a:rPr lang="en-US" sz="3600" spc="5" dirty="0">
                <a:effectLst/>
                <a:latin typeface="Times New Roman" panose="02020603050405020304" pitchFamily="18" charset="0"/>
                <a:ea typeface="Calibri" panose="020F0502020204030204" pitchFamily="34" charset="0"/>
              </a:rPr>
              <a:t>UNIT IV: Stacks</a:t>
            </a:r>
            <a:endParaRPr lang="en-IN" sz="3600" dirty="0"/>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p:txBody>
          <a:bodyPr/>
          <a:lstStyle/>
          <a:p>
            <a:pPr marL="0" indent="0" algn="just">
              <a:lnSpc>
                <a:spcPts val="1300"/>
              </a:lnSpc>
              <a:buNone/>
            </a:pP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endParaRPr lang="en-US"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Basics of Stack data structure, Implementation of stack using array and linked list, Operations on</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stacks, Applications of Stacks, Notations – infix, prefix and postfix, Conversion and evaluation</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 arithmetic expressions using Stacks.</a:t>
            </a:r>
            <a:endParaRPr lang="en-IN" sz="2400" dirty="0">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4</a:t>
            </a:fld>
            <a:endParaRPr lang="en-IN"/>
          </a:p>
        </p:txBody>
      </p:sp>
    </p:spTree>
    <p:extLst>
      <p:ext uri="{BB962C8B-B14F-4D97-AF65-F5344CB8AC3E}">
        <p14:creationId xmlns:p14="http://schemas.microsoft.com/office/powerpoint/2010/main" val="2583431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Consider the infix arithmetic expression:   a * (b + c + d)</a:t>
            </a: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40</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645511" y="1332535"/>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675215" y="1716335"/>
            <a:ext cx="2108719" cy="530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EE04698D-CCC1-4597-A136-797B2DCA2811}"/>
              </a:ext>
            </a:extLst>
          </p:cNvPr>
          <p:cNvSpPr txBox="1"/>
          <p:nvPr/>
        </p:nvSpPr>
        <p:spPr>
          <a:xfrm>
            <a:off x="722728" y="1641763"/>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858450" y="2038267"/>
            <a:ext cx="5823" cy="4046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671429090"/>
              </p:ext>
            </p:extLst>
          </p:nvPr>
        </p:nvGraphicFramePr>
        <p:xfrm>
          <a:off x="4019081" y="748382"/>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3432997" y="3171081"/>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6677637" y="168699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a:t>
            </a:r>
          </a:p>
        </p:txBody>
      </p:sp>
      <p:sp>
        <p:nvSpPr>
          <p:cNvPr id="25" name="TextBox 24">
            <a:extLst>
              <a:ext uri="{FF2B5EF4-FFF2-40B4-BE49-F238E27FC236}">
                <a16:creationId xmlns:a16="http://schemas.microsoft.com/office/drawing/2014/main" id="{6BF3EA21-BBDC-4656-9CA7-BE966AE3FFA0}"/>
              </a:ext>
            </a:extLst>
          </p:cNvPr>
          <p:cNvSpPr txBox="1"/>
          <p:nvPr/>
        </p:nvSpPr>
        <p:spPr>
          <a:xfrm>
            <a:off x="3929843" y="307622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6406025" y="216841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352025" y="1452423"/>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9" name="Flowchart: Connector 28">
            <a:extLst>
              <a:ext uri="{FF2B5EF4-FFF2-40B4-BE49-F238E27FC236}">
                <a16:creationId xmlns:a16="http://schemas.microsoft.com/office/drawing/2014/main" id="{A867E531-6BF6-4FD3-A5DE-682DAD09A708}"/>
              </a:ext>
            </a:extLst>
          </p:cNvPr>
          <p:cNvSpPr/>
          <p:nvPr/>
        </p:nvSpPr>
        <p:spPr>
          <a:xfrm>
            <a:off x="312030" y="4001016"/>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0" name="TextBox 29">
            <a:extLst>
              <a:ext uri="{FF2B5EF4-FFF2-40B4-BE49-F238E27FC236}">
                <a16:creationId xmlns:a16="http://schemas.microsoft.com/office/drawing/2014/main" id="{64FF21CA-A6B5-43B2-8214-23B15561C5E6}"/>
              </a:ext>
            </a:extLst>
          </p:cNvPr>
          <p:cNvSpPr txBox="1"/>
          <p:nvPr/>
        </p:nvSpPr>
        <p:spPr>
          <a:xfrm>
            <a:off x="651429" y="2404833"/>
            <a:ext cx="213250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 is an operand</a:t>
            </a:r>
          </a:p>
          <a:p>
            <a:r>
              <a:rPr lang="en-IN" b="1" u="sng"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Output a</a:t>
            </a:r>
          </a:p>
        </p:txBody>
      </p:sp>
      <p:sp>
        <p:nvSpPr>
          <p:cNvPr id="31" name="TextBox 30">
            <a:extLst>
              <a:ext uri="{FF2B5EF4-FFF2-40B4-BE49-F238E27FC236}">
                <a16:creationId xmlns:a16="http://schemas.microsoft.com/office/drawing/2014/main" id="{AFD06B49-E8E0-4A8C-B92F-95CEE875E538}"/>
              </a:ext>
            </a:extLst>
          </p:cNvPr>
          <p:cNvSpPr txBox="1"/>
          <p:nvPr/>
        </p:nvSpPr>
        <p:spPr>
          <a:xfrm>
            <a:off x="656304" y="3883498"/>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32" name="Rectangle 31">
            <a:extLst>
              <a:ext uri="{FF2B5EF4-FFF2-40B4-BE49-F238E27FC236}">
                <a16:creationId xmlns:a16="http://schemas.microsoft.com/office/drawing/2014/main" id="{40CCE7B9-44DA-4C20-9788-90680953DBAD}"/>
              </a:ext>
            </a:extLst>
          </p:cNvPr>
          <p:cNvSpPr/>
          <p:nvPr/>
        </p:nvSpPr>
        <p:spPr>
          <a:xfrm>
            <a:off x="774715" y="4322568"/>
            <a:ext cx="2108719" cy="461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666A321-6E8B-4D5C-8E23-D184D5AA6169}"/>
              </a:ext>
            </a:extLst>
          </p:cNvPr>
          <p:cNvSpPr txBox="1"/>
          <p:nvPr/>
        </p:nvSpPr>
        <p:spPr>
          <a:xfrm>
            <a:off x="738868" y="4319353"/>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34" name="Straight Arrow Connector 33">
            <a:extLst>
              <a:ext uri="{FF2B5EF4-FFF2-40B4-BE49-F238E27FC236}">
                <a16:creationId xmlns:a16="http://schemas.microsoft.com/office/drawing/2014/main" id="{D2B583F7-B900-4EFA-B9C7-C1906C89EE6B}"/>
              </a:ext>
            </a:extLst>
          </p:cNvPr>
          <p:cNvCxnSpPr>
            <a:cxnSpLocks/>
          </p:cNvCxnSpPr>
          <p:nvPr/>
        </p:nvCxnSpPr>
        <p:spPr>
          <a:xfrm flipV="1">
            <a:off x="1113485" y="4590706"/>
            <a:ext cx="5823" cy="4046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2377799915"/>
              </p:ext>
            </p:extLst>
          </p:nvPr>
        </p:nvGraphicFramePr>
        <p:xfrm>
          <a:off x="4026727" y="3436514"/>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3496814" y="5405278"/>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4019081" y="5717613"/>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6824725" y="4004298"/>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a:t>
            </a:r>
          </a:p>
        </p:txBody>
      </p:sp>
      <p:sp>
        <p:nvSpPr>
          <p:cNvPr id="39" name="TextBox 38">
            <a:extLst>
              <a:ext uri="{FF2B5EF4-FFF2-40B4-BE49-F238E27FC236}">
                <a16:creationId xmlns:a16="http://schemas.microsoft.com/office/drawing/2014/main" id="{D4EB76D9-1E3E-4634-854A-2A5391B88400}"/>
              </a:ext>
            </a:extLst>
          </p:cNvPr>
          <p:cNvSpPr txBox="1"/>
          <p:nvPr/>
        </p:nvSpPr>
        <p:spPr>
          <a:xfrm>
            <a:off x="6517246" y="4436890"/>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40" name="TextBox 39">
            <a:extLst>
              <a:ext uri="{FF2B5EF4-FFF2-40B4-BE49-F238E27FC236}">
                <a16:creationId xmlns:a16="http://schemas.microsoft.com/office/drawing/2014/main" id="{E8EB86BA-F166-4386-9B2F-F2D7F8E12CD8}"/>
              </a:ext>
            </a:extLst>
          </p:cNvPr>
          <p:cNvSpPr txBox="1"/>
          <p:nvPr/>
        </p:nvSpPr>
        <p:spPr>
          <a:xfrm>
            <a:off x="352026" y="4896166"/>
            <a:ext cx="3080971"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push it into stack after removing the higher or equal priority operators from the top of the stack </a:t>
            </a:r>
          </a:p>
        </p:txBody>
      </p:sp>
      <p:cxnSp>
        <p:nvCxnSpPr>
          <p:cNvPr id="42" name="Straight Connector 41">
            <a:extLst>
              <a:ext uri="{FF2B5EF4-FFF2-40B4-BE49-F238E27FC236}">
                <a16:creationId xmlns:a16="http://schemas.microsoft.com/office/drawing/2014/main" id="{833343BB-0142-4436-A129-BC80793BB274}"/>
              </a:ext>
            </a:extLst>
          </p:cNvPr>
          <p:cNvCxnSpPr/>
          <p:nvPr/>
        </p:nvCxnSpPr>
        <p:spPr>
          <a:xfrm flipV="1">
            <a:off x="65314" y="3495507"/>
            <a:ext cx="12126686" cy="28159"/>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2661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down)">
                                      <p:cBhvr>
                                        <p:cTn id="53" dur="500"/>
                                        <p:tgtEl>
                                          <p:spTgt spid="2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down)">
                                      <p:cBhvr>
                                        <p:cTn id="62" dur="500"/>
                                        <p:tgtEl>
                                          <p:spTgt spid="32"/>
                                        </p:tgtEl>
                                      </p:cBhvr>
                                    </p:animEffect>
                                  </p:childTnLst>
                                </p:cTn>
                              </p:par>
                              <p:par>
                                <p:cTn id="63" presetID="22" presetClass="entr" presetSubtype="4"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down)">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5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down)">
                                      <p:cBhvr>
                                        <p:cTn id="75" dur="500"/>
                                        <p:tgtEl>
                                          <p:spTgt spid="36"/>
                                        </p:tgtEl>
                                      </p:cBhvr>
                                    </p:animEffect>
                                  </p:childTnLst>
                                </p:cTn>
                              </p:par>
                              <p:par>
                                <p:cTn id="76" presetID="22" presetClass="entr" presetSubtype="4"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down)">
                                      <p:cBhvr>
                                        <p:cTn id="86" dur="500"/>
                                        <p:tgtEl>
                                          <p:spTgt spid="39"/>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down)">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29" grpId="0" animBg="1"/>
      <p:bldP spid="30" grpId="0"/>
      <p:bldP spid="31" grpId="0"/>
      <p:bldP spid="32" grpId="0" animBg="1"/>
      <p:bldP spid="33" grpId="0"/>
      <p:bldP spid="36" grpId="0" animBg="1"/>
      <p:bldP spid="37" grpId="0"/>
      <p:bldP spid="38" grpId="0" animBg="1"/>
      <p:bldP spid="39" grpId="0"/>
      <p:bldP spid="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41</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9142" y="112132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774464" y="1591050"/>
            <a:ext cx="2108719" cy="660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39788" y="1598897"/>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1424903" y="2015644"/>
            <a:ext cx="5823" cy="36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454004409"/>
              </p:ext>
            </p:extLst>
          </p:nvPr>
        </p:nvGraphicFramePr>
        <p:xfrm>
          <a:off x="5970700" y="792941"/>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   (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5395796" y="2344031"/>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7243357" y="120205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a:t>
            </a:r>
          </a:p>
        </p:txBody>
      </p:sp>
      <p:sp>
        <p:nvSpPr>
          <p:cNvPr id="25" name="TextBox 24">
            <a:extLst>
              <a:ext uri="{FF2B5EF4-FFF2-40B4-BE49-F238E27FC236}">
                <a16:creationId xmlns:a16="http://schemas.microsoft.com/office/drawing/2014/main" id="{6BF3EA21-BBDC-4656-9CA7-BE966AE3FFA0}"/>
              </a:ext>
            </a:extLst>
          </p:cNvPr>
          <p:cNvSpPr txBox="1"/>
          <p:nvPr/>
        </p:nvSpPr>
        <p:spPr>
          <a:xfrm>
            <a:off x="5849053" y="2967880"/>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7089784" y="172142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52962" y="1147440"/>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29" name="Flowchart: Connector 28">
            <a:extLst>
              <a:ext uri="{FF2B5EF4-FFF2-40B4-BE49-F238E27FC236}">
                <a16:creationId xmlns:a16="http://schemas.microsoft.com/office/drawing/2014/main" id="{A867E531-6BF6-4FD3-A5DE-682DAD09A708}"/>
              </a:ext>
            </a:extLst>
          </p:cNvPr>
          <p:cNvSpPr/>
          <p:nvPr/>
        </p:nvSpPr>
        <p:spPr>
          <a:xfrm>
            <a:off x="360547" y="3727401"/>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30" name="TextBox 29">
            <a:extLst>
              <a:ext uri="{FF2B5EF4-FFF2-40B4-BE49-F238E27FC236}">
                <a16:creationId xmlns:a16="http://schemas.microsoft.com/office/drawing/2014/main" id="{64FF21CA-A6B5-43B2-8214-23B15561C5E6}"/>
              </a:ext>
            </a:extLst>
          </p:cNvPr>
          <p:cNvSpPr txBox="1"/>
          <p:nvPr/>
        </p:nvSpPr>
        <p:spPr>
          <a:xfrm>
            <a:off x="730885" y="4908430"/>
            <a:ext cx="284507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 is an operand, so output b</a:t>
            </a:r>
          </a:p>
        </p:txBody>
      </p:sp>
      <p:sp>
        <p:nvSpPr>
          <p:cNvPr id="31" name="TextBox 30">
            <a:extLst>
              <a:ext uri="{FF2B5EF4-FFF2-40B4-BE49-F238E27FC236}">
                <a16:creationId xmlns:a16="http://schemas.microsoft.com/office/drawing/2014/main" id="{AFD06B49-E8E0-4A8C-B92F-95CEE875E538}"/>
              </a:ext>
            </a:extLst>
          </p:cNvPr>
          <p:cNvSpPr txBox="1"/>
          <p:nvPr/>
        </p:nvSpPr>
        <p:spPr>
          <a:xfrm>
            <a:off x="685415" y="3527328"/>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32" name="Rectangle 31">
            <a:extLst>
              <a:ext uri="{FF2B5EF4-FFF2-40B4-BE49-F238E27FC236}">
                <a16:creationId xmlns:a16="http://schemas.microsoft.com/office/drawing/2014/main" id="{40CCE7B9-44DA-4C20-9788-90680953DBAD}"/>
              </a:ext>
            </a:extLst>
          </p:cNvPr>
          <p:cNvSpPr/>
          <p:nvPr/>
        </p:nvSpPr>
        <p:spPr>
          <a:xfrm>
            <a:off x="813426" y="3971596"/>
            <a:ext cx="2108719" cy="660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666A321-6E8B-4D5C-8E23-D184D5AA6169}"/>
              </a:ext>
            </a:extLst>
          </p:cNvPr>
          <p:cNvSpPr txBox="1"/>
          <p:nvPr/>
        </p:nvSpPr>
        <p:spPr>
          <a:xfrm>
            <a:off x="839788" y="3960316"/>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34" name="Straight Arrow Connector 33">
            <a:extLst>
              <a:ext uri="{FF2B5EF4-FFF2-40B4-BE49-F238E27FC236}">
                <a16:creationId xmlns:a16="http://schemas.microsoft.com/office/drawing/2014/main" id="{D2B583F7-B900-4EFA-B9C7-C1906C89EE6B}"/>
              </a:ext>
            </a:extLst>
          </p:cNvPr>
          <p:cNvCxnSpPr>
            <a:cxnSpLocks/>
          </p:cNvCxnSpPr>
          <p:nvPr/>
        </p:nvCxnSpPr>
        <p:spPr>
          <a:xfrm flipV="1">
            <a:off x="1552024" y="4354421"/>
            <a:ext cx="5823" cy="36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1316990865"/>
              </p:ext>
            </p:extLst>
          </p:nvPr>
        </p:nvGraphicFramePr>
        <p:xfrm>
          <a:off x="4189006" y="3170601"/>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3692160" y="4695929"/>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4160247" y="5411810"/>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7287643" y="4009993"/>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a:t>
            </a:r>
          </a:p>
        </p:txBody>
      </p:sp>
      <p:sp>
        <p:nvSpPr>
          <p:cNvPr id="39" name="TextBox 38">
            <a:extLst>
              <a:ext uri="{FF2B5EF4-FFF2-40B4-BE49-F238E27FC236}">
                <a16:creationId xmlns:a16="http://schemas.microsoft.com/office/drawing/2014/main" id="{D4EB76D9-1E3E-4634-854A-2A5391B88400}"/>
              </a:ext>
            </a:extLst>
          </p:cNvPr>
          <p:cNvSpPr txBox="1"/>
          <p:nvPr/>
        </p:nvSpPr>
        <p:spPr>
          <a:xfrm>
            <a:off x="7089784" y="4508320"/>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41" name="TextBox 40">
            <a:extLst>
              <a:ext uri="{FF2B5EF4-FFF2-40B4-BE49-F238E27FC236}">
                <a16:creationId xmlns:a16="http://schemas.microsoft.com/office/drawing/2014/main" id="{18F5C9C9-4C47-4757-A972-F3BD933C43C0}"/>
              </a:ext>
            </a:extLst>
          </p:cNvPr>
          <p:cNvSpPr txBox="1"/>
          <p:nvPr/>
        </p:nvSpPr>
        <p:spPr>
          <a:xfrm>
            <a:off x="554994" y="2493658"/>
            <a:ext cx="2845074"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open parenthesis </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push it into stack</a:t>
            </a:r>
          </a:p>
        </p:txBody>
      </p:sp>
      <p:cxnSp>
        <p:nvCxnSpPr>
          <p:cNvPr id="28" name="Straight Connector 27">
            <a:extLst>
              <a:ext uri="{FF2B5EF4-FFF2-40B4-BE49-F238E27FC236}">
                <a16:creationId xmlns:a16="http://schemas.microsoft.com/office/drawing/2014/main" id="{896B7333-CC24-4075-A72B-137F9E5D7901}"/>
              </a:ext>
            </a:extLst>
          </p:cNvPr>
          <p:cNvCxnSpPr/>
          <p:nvPr/>
        </p:nvCxnSpPr>
        <p:spPr>
          <a:xfrm flipV="1">
            <a:off x="65314" y="3395309"/>
            <a:ext cx="12126686" cy="23273"/>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40" name="Table 39">
            <a:extLst>
              <a:ext uri="{FF2B5EF4-FFF2-40B4-BE49-F238E27FC236}">
                <a16:creationId xmlns:a16="http://schemas.microsoft.com/office/drawing/2014/main" id="{9556DE3E-D846-47A1-86D6-D464A71A51AA}"/>
              </a:ext>
            </a:extLst>
          </p:cNvPr>
          <p:cNvGraphicFramePr>
            <a:graphicFrameLocks noGrp="1"/>
          </p:cNvGraphicFramePr>
          <p:nvPr>
            <p:extLst>
              <p:ext uri="{D42A27DB-BD31-4B8C-83A1-F6EECF244321}">
                <p14:modId xmlns:p14="http://schemas.microsoft.com/office/powerpoint/2010/main" val="3784479739"/>
              </p:ext>
            </p:extLst>
          </p:nvPr>
        </p:nvGraphicFramePr>
        <p:xfrm>
          <a:off x="4045266" y="737683"/>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42" name="Right Arrow 6">
            <a:extLst>
              <a:ext uri="{FF2B5EF4-FFF2-40B4-BE49-F238E27FC236}">
                <a16:creationId xmlns:a16="http://schemas.microsoft.com/office/drawing/2014/main" id="{9B51DD24-58A2-414C-8671-ACD4C79AC883}"/>
              </a:ext>
            </a:extLst>
          </p:cNvPr>
          <p:cNvSpPr/>
          <p:nvPr/>
        </p:nvSpPr>
        <p:spPr>
          <a:xfrm>
            <a:off x="3515353" y="2706447"/>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43" name="TextBox 42">
            <a:extLst>
              <a:ext uri="{FF2B5EF4-FFF2-40B4-BE49-F238E27FC236}">
                <a16:creationId xmlns:a16="http://schemas.microsoft.com/office/drawing/2014/main" id="{B2442265-F276-4074-9FD1-35B739E07776}"/>
              </a:ext>
            </a:extLst>
          </p:cNvPr>
          <p:cNvSpPr txBox="1"/>
          <p:nvPr/>
        </p:nvSpPr>
        <p:spPr>
          <a:xfrm>
            <a:off x="4037620" y="301878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6" name="Arrow: Right 5">
            <a:extLst>
              <a:ext uri="{FF2B5EF4-FFF2-40B4-BE49-F238E27FC236}">
                <a16:creationId xmlns:a16="http://schemas.microsoft.com/office/drawing/2014/main" id="{518A8DE0-DFA5-43B3-B048-763A83823F2B}"/>
              </a:ext>
            </a:extLst>
          </p:cNvPr>
          <p:cNvSpPr/>
          <p:nvPr/>
        </p:nvSpPr>
        <p:spPr>
          <a:xfrm>
            <a:off x="5041649" y="1119775"/>
            <a:ext cx="742425" cy="764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932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par>
                                <p:cTn id="25" presetID="2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down)">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down)">
                                      <p:cBhvr>
                                        <p:cTn id="64" dur="500"/>
                                        <p:tgtEl>
                                          <p:spTgt spid="2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down)">
                                      <p:cBhvr>
                                        <p:cTn id="70" dur="500"/>
                                        <p:tgtEl>
                                          <p:spTgt spid="32"/>
                                        </p:tgtEl>
                                      </p:cBhvr>
                                    </p:animEffect>
                                  </p:childTnLst>
                                </p:cTn>
                              </p:par>
                              <p:par>
                                <p:cTn id="71" presetID="22" presetClass="entr" presetSubtype="4"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down)">
                                      <p:cBhvr>
                                        <p:cTn id="73" dur="500"/>
                                        <p:tgtEl>
                                          <p:spTgt spid="3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down)">
                                      <p:cBhvr>
                                        <p:cTn id="86" dur="500"/>
                                        <p:tgtEl>
                                          <p:spTgt spid="35"/>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down)">
                                      <p:cBhvr>
                                        <p:cTn id="89" dur="500"/>
                                        <p:tgtEl>
                                          <p:spTgt spid="36"/>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wipe(down)">
                                      <p:cBhvr>
                                        <p:cTn id="92" dur="500"/>
                                        <p:tgtEl>
                                          <p:spTgt spid="3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down)">
                                      <p:cBhvr>
                                        <p:cTn id="97" dur="500"/>
                                        <p:tgtEl>
                                          <p:spTgt spid="3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down)">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29" grpId="0" animBg="1"/>
      <p:bldP spid="30" grpId="0"/>
      <p:bldP spid="31" grpId="0"/>
      <p:bldP spid="32" grpId="0" animBg="1"/>
      <p:bldP spid="33" grpId="0"/>
      <p:bldP spid="36" grpId="0" animBg="1"/>
      <p:bldP spid="37" grpId="0"/>
      <p:bldP spid="38" grpId="0" animBg="1"/>
      <p:bldP spid="39" grpId="0"/>
      <p:bldP spid="41" grpId="0"/>
      <p:bldP spid="42" grpId="0" animBg="1"/>
      <p:bldP spid="43"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42</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0276" y="88791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803826" y="1190259"/>
            <a:ext cx="2108719" cy="470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39788" y="1199199"/>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1787366" y="1508113"/>
            <a:ext cx="5823" cy="2764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4259744204"/>
              </p:ext>
            </p:extLst>
          </p:nvPr>
        </p:nvGraphicFramePr>
        <p:xfrm>
          <a:off x="5274482" y="721853"/>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4777636" y="1917721"/>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7243357" y="120205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a:t>
            </a:r>
          </a:p>
        </p:txBody>
      </p:sp>
      <p:sp>
        <p:nvSpPr>
          <p:cNvPr id="25" name="TextBox 24">
            <a:extLst>
              <a:ext uri="{FF2B5EF4-FFF2-40B4-BE49-F238E27FC236}">
                <a16:creationId xmlns:a16="http://schemas.microsoft.com/office/drawing/2014/main" id="{6BF3EA21-BBDC-4656-9CA7-BE966AE3FFA0}"/>
              </a:ext>
            </a:extLst>
          </p:cNvPr>
          <p:cNvSpPr txBox="1"/>
          <p:nvPr/>
        </p:nvSpPr>
        <p:spPr>
          <a:xfrm>
            <a:off x="5164276" y="295477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7089784" y="172142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52962" y="1147440"/>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9" name="Flowchart: Connector 28">
            <a:extLst>
              <a:ext uri="{FF2B5EF4-FFF2-40B4-BE49-F238E27FC236}">
                <a16:creationId xmlns:a16="http://schemas.microsoft.com/office/drawing/2014/main" id="{A867E531-6BF6-4FD3-A5DE-682DAD09A708}"/>
              </a:ext>
            </a:extLst>
          </p:cNvPr>
          <p:cNvSpPr/>
          <p:nvPr/>
        </p:nvSpPr>
        <p:spPr>
          <a:xfrm>
            <a:off x="397870" y="4106341"/>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30" name="TextBox 29">
            <a:extLst>
              <a:ext uri="{FF2B5EF4-FFF2-40B4-BE49-F238E27FC236}">
                <a16:creationId xmlns:a16="http://schemas.microsoft.com/office/drawing/2014/main" id="{64FF21CA-A6B5-43B2-8214-23B15561C5E6}"/>
              </a:ext>
            </a:extLst>
          </p:cNvPr>
          <p:cNvSpPr txBox="1"/>
          <p:nvPr/>
        </p:nvSpPr>
        <p:spPr>
          <a:xfrm>
            <a:off x="608094" y="5525894"/>
            <a:ext cx="284507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 is an operand, so output c</a:t>
            </a:r>
          </a:p>
        </p:txBody>
      </p:sp>
      <p:sp>
        <p:nvSpPr>
          <p:cNvPr id="31" name="TextBox 30">
            <a:extLst>
              <a:ext uri="{FF2B5EF4-FFF2-40B4-BE49-F238E27FC236}">
                <a16:creationId xmlns:a16="http://schemas.microsoft.com/office/drawing/2014/main" id="{AFD06B49-E8E0-4A8C-B92F-95CEE875E538}"/>
              </a:ext>
            </a:extLst>
          </p:cNvPr>
          <p:cNvSpPr txBox="1"/>
          <p:nvPr/>
        </p:nvSpPr>
        <p:spPr>
          <a:xfrm>
            <a:off x="685414" y="4161560"/>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32" name="Rectangle 31">
            <a:extLst>
              <a:ext uri="{FF2B5EF4-FFF2-40B4-BE49-F238E27FC236}">
                <a16:creationId xmlns:a16="http://schemas.microsoft.com/office/drawing/2014/main" id="{40CCE7B9-44DA-4C20-9788-90680953DBAD}"/>
              </a:ext>
            </a:extLst>
          </p:cNvPr>
          <p:cNvSpPr/>
          <p:nvPr/>
        </p:nvSpPr>
        <p:spPr>
          <a:xfrm>
            <a:off x="877308" y="4578000"/>
            <a:ext cx="2108719" cy="660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666A321-6E8B-4D5C-8E23-D184D5AA6169}"/>
              </a:ext>
            </a:extLst>
          </p:cNvPr>
          <p:cNvSpPr txBox="1"/>
          <p:nvPr/>
        </p:nvSpPr>
        <p:spPr>
          <a:xfrm>
            <a:off x="878748" y="4585628"/>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34" name="Straight Arrow Connector 33">
            <a:extLst>
              <a:ext uri="{FF2B5EF4-FFF2-40B4-BE49-F238E27FC236}">
                <a16:creationId xmlns:a16="http://schemas.microsoft.com/office/drawing/2014/main" id="{D2B583F7-B900-4EFA-B9C7-C1906C89EE6B}"/>
              </a:ext>
            </a:extLst>
          </p:cNvPr>
          <p:cNvCxnSpPr>
            <a:cxnSpLocks/>
          </p:cNvCxnSpPr>
          <p:nvPr/>
        </p:nvCxnSpPr>
        <p:spPr>
          <a:xfrm flipV="1">
            <a:off x="2036519" y="4924270"/>
            <a:ext cx="5823" cy="36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3985201498"/>
              </p:ext>
            </p:extLst>
          </p:nvPr>
        </p:nvGraphicFramePr>
        <p:xfrm>
          <a:off x="4189006" y="3170601"/>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3692160" y="4373127"/>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4160247" y="5411810"/>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7287643" y="4009993"/>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a:t>
            </a:r>
          </a:p>
        </p:txBody>
      </p:sp>
      <p:sp>
        <p:nvSpPr>
          <p:cNvPr id="39" name="TextBox 38">
            <a:extLst>
              <a:ext uri="{FF2B5EF4-FFF2-40B4-BE49-F238E27FC236}">
                <a16:creationId xmlns:a16="http://schemas.microsoft.com/office/drawing/2014/main" id="{D4EB76D9-1E3E-4634-854A-2A5391B88400}"/>
              </a:ext>
            </a:extLst>
          </p:cNvPr>
          <p:cNvSpPr txBox="1"/>
          <p:nvPr/>
        </p:nvSpPr>
        <p:spPr>
          <a:xfrm>
            <a:off x="7089784" y="4508320"/>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8" name="TextBox 27">
            <a:extLst>
              <a:ext uri="{FF2B5EF4-FFF2-40B4-BE49-F238E27FC236}">
                <a16:creationId xmlns:a16="http://schemas.microsoft.com/office/drawing/2014/main" id="{4FE2BCE6-04FA-4C5F-B186-2DE7626DDFC1}"/>
              </a:ext>
            </a:extLst>
          </p:cNvPr>
          <p:cNvSpPr txBox="1"/>
          <p:nvPr/>
        </p:nvSpPr>
        <p:spPr>
          <a:xfrm>
            <a:off x="267530" y="1660864"/>
            <a:ext cx="4473857"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push it into stack after removing the higher or equal priority operators from the top of the stack. Present operator on stack is ( and it has higher precedence than +, but for ( we have exception, so push + into stack,</a:t>
            </a:r>
          </a:p>
        </p:txBody>
      </p:sp>
      <p:cxnSp>
        <p:nvCxnSpPr>
          <p:cNvPr id="40" name="Straight Connector 39">
            <a:extLst>
              <a:ext uri="{FF2B5EF4-FFF2-40B4-BE49-F238E27FC236}">
                <a16:creationId xmlns:a16="http://schemas.microsoft.com/office/drawing/2014/main" id="{4C3EEA8A-CE7C-433B-A739-1B777F42AA61}"/>
              </a:ext>
            </a:extLst>
          </p:cNvPr>
          <p:cNvCxnSpPr/>
          <p:nvPr/>
        </p:nvCxnSpPr>
        <p:spPr>
          <a:xfrm flipV="1">
            <a:off x="65314" y="3611287"/>
            <a:ext cx="12126686" cy="2327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907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par>
                                <p:cTn id="33" presetID="22" presetClass="entr" presetSubtype="4"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down)">
                                      <p:cBhvr>
                                        <p:cTn id="57" dur="500"/>
                                        <p:tgtEl>
                                          <p:spTgt spid="33"/>
                                        </p:tgtEl>
                                      </p:cBhvr>
                                    </p:animEffect>
                                  </p:childTnLst>
                                </p:cTn>
                              </p:par>
                              <p:par>
                                <p:cTn id="58" presetID="22" presetClass="entr" presetSubtype="4"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down)">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down)">
                                      <p:cBhvr>
                                        <p:cTn id="70" dur="500"/>
                                        <p:tgtEl>
                                          <p:spTgt spid="36"/>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50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down)">
                                      <p:cBhvr>
                                        <p:cTn id="81" dur="500"/>
                                        <p:tgtEl>
                                          <p:spTgt spid="38"/>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down)">
                                      <p:cBhvr>
                                        <p:cTn id="8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29" grpId="0" animBg="1"/>
      <p:bldP spid="30" grpId="0"/>
      <p:bldP spid="31" grpId="0"/>
      <p:bldP spid="32" grpId="0" animBg="1"/>
      <p:bldP spid="33" grpId="0"/>
      <p:bldP spid="36" grpId="0" animBg="1"/>
      <p:bldP spid="37" grpId="0"/>
      <p:bldP spid="38" grpId="0" animBg="1"/>
      <p:bldP spid="39" grpId="0"/>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43</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0276" y="88791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803826" y="1190259"/>
            <a:ext cx="2108719" cy="470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03826" y="1191334"/>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2216574" y="1545649"/>
            <a:ext cx="5823" cy="2764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1205971275"/>
              </p:ext>
            </p:extLst>
          </p:nvPr>
        </p:nvGraphicFramePr>
        <p:xfrm>
          <a:off x="7250775" y="740668"/>
          <a:ext cx="633591" cy="2225040"/>
        </p:xfrm>
        <a:graphic>
          <a:graphicData uri="http://schemas.openxmlformats.org/drawingml/2006/table">
            <a:tbl>
              <a:tblPr firstRow="1" bandRow="1">
                <a:tableStyleId>{5940675A-B579-460E-94D1-54222C63F5DA}</a:tableStyleId>
              </a:tblPr>
              <a:tblGrid>
                <a:gridCol w="633591">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6737090" y="2362799"/>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9237031" y="1147440"/>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a:t>
            </a:r>
          </a:p>
        </p:txBody>
      </p:sp>
      <p:sp>
        <p:nvSpPr>
          <p:cNvPr id="25" name="TextBox 24">
            <a:extLst>
              <a:ext uri="{FF2B5EF4-FFF2-40B4-BE49-F238E27FC236}">
                <a16:creationId xmlns:a16="http://schemas.microsoft.com/office/drawing/2014/main" id="{6BF3EA21-BBDC-4656-9CA7-BE966AE3FFA0}"/>
              </a:ext>
            </a:extLst>
          </p:cNvPr>
          <p:cNvSpPr txBox="1"/>
          <p:nvPr/>
        </p:nvSpPr>
        <p:spPr>
          <a:xfrm>
            <a:off x="7122875" y="3025977"/>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9113853" y="164191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52962" y="1147440"/>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3007380153"/>
              </p:ext>
            </p:extLst>
          </p:nvPr>
        </p:nvGraphicFramePr>
        <p:xfrm>
          <a:off x="7387519" y="3521156"/>
          <a:ext cx="608815" cy="2225040"/>
        </p:xfrm>
        <a:graphic>
          <a:graphicData uri="http://schemas.openxmlformats.org/drawingml/2006/table">
            <a:tbl>
              <a:tblPr firstRow="1" bandRow="1">
                <a:tableStyleId>{5940675A-B579-460E-94D1-54222C63F5DA}</a:tableStyleId>
              </a:tblPr>
              <a:tblGrid>
                <a:gridCol w="60881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6873834" y="4746346"/>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7207224" y="5778856"/>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9508643" y="3840693"/>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a:t>
            </a:r>
          </a:p>
        </p:txBody>
      </p:sp>
      <p:sp>
        <p:nvSpPr>
          <p:cNvPr id="39" name="TextBox 38">
            <a:extLst>
              <a:ext uri="{FF2B5EF4-FFF2-40B4-BE49-F238E27FC236}">
                <a16:creationId xmlns:a16="http://schemas.microsoft.com/office/drawing/2014/main" id="{D4EB76D9-1E3E-4634-854A-2A5391B88400}"/>
              </a:ext>
            </a:extLst>
          </p:cNvPr>
          <p:cNvSpPr txBox="1"/>
          <p:nvPr/>
        </p:nvSpPr>
        <p:spPr>
          <a:xfrm>
            <a:off x="9237031" y="4391452"/>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8" name="TextBox 27">
            <a:extLst>
              <a:ext uri="{FF2B5EF4-FFF2-40B4-BE49-F238E27FC236}">
                <a16:creationId xmlns:a16="http://schemas.microsoft.com/office/drawing/2014/main" id="{4FE2BCE6-04FA-4C5F-B186-2DE7626DDFC1}"/>
              </a:ext>
            </a:extLst>
          </p:cNvPr>
          <p:cNvSpPr txBox="1"/>
          <p:nvPr/>
        </p:nvSpPr>
        <p:spPr>
          <a:xfrm>
            <a:off x="190257" y="1707226"/>
            <a:ext cx="4290303"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push it into stack after removing the higher or equal priority operators from the top of the stack. Present operator on stack is + and it has equal precedence with the input symbol +, </a:t>
            </a:r>
            <a:r>
              <a:rPr lang="en-IN" b="1" dirty="0">
                <a:latin typeface="Times New Roman" panose="02020603050405020304" pitchFamily="18" charset="0"/>
                <a:cs typeface="Times New Roman" panose="02020603050405020304" pitchFamily="18" charset="0"/>
              </a:rPr>
              <a:t>so pop the + from stack and output</a:t>
            </a:r>
            <a:r>
              <a:rPr lang="en-IN" dirty="0">
                <a:latin typeface="Times New Roman" panose="02020603050405020304" pitchFamily="18" charset="0"/>
                <a:cs typeface="Times New Roman" panose="02020603050405020304" pitchFamily="18" charset="0"/>
              </a:rPr>
              <a:t>.</a:t>
            </a:r>
          </a:p>
        </p:txBody>
      </p:sp>
      <p:sp>
        <p:nvSpPr>
          <p:cNvPr id="41" name="TextBox 40">
            <a:extLst>
              <a:ext uri="{FF2B5EF4-FFF2-40B4-BE49-F238E27FC236}">
                <a16:creationId xmlns:a16="http://schemas.microsoft.com/office/drawing/2014/main" id="{6A6B4A0F-C18B-4F7A-B154-B5BEC5B84E72}"/>
              </a:ext>
            </a:extLst>
          </p:cNvPr>
          <p:cNvSpPr txBox="1"/>
          <p:nvPr/>
        </p:nvSpPr>
        <p:spPr>
          <a:xfrm>
            <a:off x="223936" y="4384421"/>
            <a:ext cx="6284290"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Now present top of the stack is ( and it has higher precedence than input symbol +, +, but for ( we have an exception, so push + into stack </a:t>
            </a:r>
            <a:endParaRPr lang="en-IN" b="1" dirty="0">
              <a:latin typeface="Times New Roman" panose="02020603050405020304" pitchFamily="18" charset="0"/>
              <a:cs typeface="Times New Roman" panose="02020603050405020304" pitchFamily="18" charset="0"/>
            </a:endParaRPr>
          </a:p>
        </p:txBody>
      </p:sp>
      <p:graphicFrame>
        <p:nvGraphicFramePr>
          <p:cNvPr id="42" name="Table 41">
            <a:extLst>
              <a:ext uri="{FF2B5EF4-FFF2-40B4-BE49-F238E27FC236}">
                <a16:creationId xmlns:a16="http://schemas.microsoft.com/office/drawing/2014/main" id="{D8A64F7D-6CB8-4429-B79C-4A31F1F79068}"/>
              </a:ext>
            </a:extLst>
          </p:cNvPr>
          <p:cNvGraphicFramePr>
            <a:graphicFrameLocks noGrp="1"/>
          </p:cNvGraphicFramePr>
          <p:nvPr>
            <p:extLst>
              <p:ext uri="{D42A27DB-BD31-4B8C-83A1-F6EECF244321}">
                <p14:modId xmlns:p14="http://schemas.microsoft.com/office/powerpoint/2010/main" val="1540332691"/>
              </p:ext>
            </p:extLst>
          </p:nvPr>
        </p:nvGraphicFramePr>
        <p:xfrm>
          <a:off x="4912840" y="552722"/>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43" name="Right Arrow 6">
            <a:extLst>
              <a:ext uri="{FF2B5EF4-FFF2-40B4-BE49-F238E27FC236}">
                <a16:creationId xmlns:a16="http://schemas.microsoft.com/office/drawing/2014/main" id="{52D7A586-AB55-4715-8174-87E80DCA496F}"/>
              </a:ext>
            </a:extLst>
          </p:cNvPr>
          <p:cNvSpPr/>
          <p:nvPr/>
        </p:nvSpPr>
        <p:spPr>
          <a:xfrm>
            <a:off x="4415994" y="1755248"/>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44" name="TextBox 43">
            <a:extLst>
              <a:ext uri="{FF2B5EF4-FFF2-40B4-BE49-F238E27FC236}">
                <a16:creationId xmlns:a16="http://schemas.microsoft.com/office/drawing/2014/main" id="{DC9FD5F6-3985-41F1-9140-A9E9E2EC2E41}"/>
              </a:ext>
            </a:extLst>
          </p:cNvPr>
          <p:cNvSpPr txBox="1"/>
          <p:nvPr/>
        </p:nvSpPr>
        <p:spPr>
          <a:xfrm>
            <a:off x="4884081" y="2793931"/>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45" name="Arrow: Right 44">
            <a:extLst>
              <a:ext uri="{FF2B5EF4-FFF2-40B4-BE49-F238E27FC236}">
                <a16:creationId xmlns:a16="http://schemas.microsoft.com/office/drawing/2014/main" id="{3A472417-3B8F-43A7-9B80-85E209FB2EB7}"/>
              </a:ext>
            </a:extLst>
          </p:cNvPr>
          <p:cNvSpPr/>
          <p:nvPr/>
        </p:nvSpPr>
        <p:spPr>
          <a:xfrm>
            <a:off x="6084708" y="1101332"/>
            <a:ext cx="742425" cy="764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546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par>
                                <p:cTn id="28" presetID="22" presetClass="entr" presetSubtype="4"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down)">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down)">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down)">
                                      <p:cBhvr>
                                        <p:cTn id="69" dur="500"/>
                                        <p:tgtEl>
                                          <p:spTgt spid="35"/>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down)">
                                      <p:cBhvr>
                                        <p:cTn id="72" dur="500"/>
                                        <p:tgtEl>
                                          <p:spTgt spid="3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down)">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down)">
                                      <p:cBhvr>
                                        <p:cTn id="80" dur="500"/>
                                        <p:tgtEl>
                                          <p:spTgt spid="3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down)">
                                      <p:cBhvr>
                                        <p:cTn id="8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36" grpId="0" animBg="1"/>
      <p:bldP spid="37" grpId="0"/>
      <p:bldP spid="38" grpId="0" animBg="1"/>
      <p:bldP spid="39" grpId="0"/>
      <p:bldP spid="28" grpId="0"/>
      <p:bldP spid="41" grpId="0"/>
      <p:bldP spid="43" grpId="0" animBg="1"/>
      <p:bldP spid="44" grpId="0"/>
      <p:bldP spid="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44</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0276" y="88791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803826" y="1190259"/>
            <a:ext cx="2108719" cy="470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39788" y="1199199"/>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2506937" y="1555322"/>
            <a:ext cx="5823" cy="2764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nvGraphicFramePr>
        <p:xfrm>
          <a:off x="5274482" y="721853"/>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4777636" y="1917721"/>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7243357" y="120205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d  </a:t>
            </a:r>
          </a:p>
        </p:txBody>
      </p:sp>
      <p:sp>
        <p:nvSpPr>
          <p:cNvPr id="25" name="TextBox 24">
            <a:extLst>
              <a:ext uri="{FF2B5EF4-FFF2-40B4-BE49-F238E27FC236}">
                <a16:creationId xmlns:a16="http://schemas.microsoft.com/office/drawing/2014/main" id="{6BF3EA21-BBDC-4656-9CA7-BE966AE3FFA0}"/>
              </a:ext>
            </a:extLst>
          </p:cNvPr>
          <p:cNvSpPr txBox="1"/>
          <p:nvPr/>
        </p:nvSpPr>
        <p:spPr>
          <a:xfrm>
            <a:off x="5164276" y="295477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7089784" y="172142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52962" y="1147440"/>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29" name="Flowchart: Connector 28">
            <a:extLst>
              <a:ext uri="{FF2B5EF4-FFF2-40B4-BE49-F238E27FC236}">
                <a16:creationId xmlns:a16="http://schemas.microsoft.com/office/drawing/2014/main" id="{A867E531-6BF6-4FD3-A5DE-682DAD09A708}"/>
              </a:ext>
            </a:extLst>
          </p:cNvPr>
          <p:cNvSpPr/>
          <p:nvPr/>
        </p:nvSpPr>
        <p:spPr>
          <a:xfrm>
            <a:off x="322631" y="3680859"/>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sp>
        <p:nvSpPr>
          <p:cNvPr id="30" name="TextBox 29">
            <a:extLst>
              <a:ext uri="{FF2B5EF4-FFF2-40B4-BE49-F238E27FC236}">
                <a16:creationId xmlns:a16="http://schemas.microsoft.com/office/drawing/2014/main" id="{64FF21CA-A6B5-43B2-8214-23B15561C5E6}"/>
              </a:ext>
            </a:extLst>
          </p:cNvPr>
          <p:cNvSpPr txBox="1"/>
          <p:nvPr/>
        </p:nvSpPr>
        <p:spPr>
          <a:xfrm>
            <a:off x="613982" y="2175292"/>
            <a:ext cx="284507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 is an operand, so output d</a:t>
            </a:r>
          </a:p>
        </p:txBody>
      </p:sp>
      <p:sp>
        <p:nvSpPr>
          <p:cNvPr id="31" name="TextBox 30">
            <a:extLst>
              <a:ext uri="{FF2B5EF4-FFF2-40B4-BE49-F238E27FC236}">
                <a16:creationId xmlns:a16="http://schemas.microsoft.com/office/drawing/2014/main" id="{AFD06B49-E8E0-4A8C-B92F-95CEE875E538}"/>
              </a:ext>
            </a:extLst>
          </p:cNvPr>
          <p:cNvSpPr txBox="1"/>
          <p:nvPr/>
        </p:nvSpPr>
        <p:spPr>
          <a:xfrm>
            <a:off x="665824" y="354639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32" name="Rectangle 31">
            <a:extLst>
              <a:ext uri="{FF2B5EF4-FFF2-40B4-BE49-F238E27FC236}">
                <a16:creationId xmlns:a16="http://schemas.microsoft.com/office/drawing/2014/main" id="{40CCE7B9-44DA-4C20-9788-90680953DBAD}"/>
              </a:ext>
            </a:extLst>
          </p:cNvPr>
          <p:cNvSpPr/>
          <p:nvPr/>
        </p:nvSpPr>
        <p:spPr>
          <a:xfrm>
            <a:off x="851274" y="3941005"/>
            <a:ext cx="2108719" cy="660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666A321-6E8B-4D5C-8E23-D184D5AA6169}"/>
              </a:ext>
            </a:extLst>
          </p:cNvPr>
          <p:cNvSpPr txBox="1"/>
          <p:nvPr/>
        </p:nvSpPr>
        <p:spPr>
          <a:xfrm>
            <a:off x="789776" y="4009993"/>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34" name="Straight Arrow Connector 33">
            <a:extLst>
              <a:ext uri="{FF2B5EF4-FFF2-40B4-BE49-F238E27FC236}">
                <a16:creationId xmlns:a16="http://schemas.microsoft.com/office/drawing/2014/main" id="{D2B583F7-B900-4EFA-B9C7-C1906C89EE6B}"/>
              </a:ext>
            </a:extLst>
          </p:cNvPr>
          <p:cNvCxnSpPr>
            <a:cxnSpLocks/>
          </p:cNvCxnSpPr>
          <p:nvPr/>
        </p:nvCxnSpPr>
        <p:spPr>
          <a:xfrm flipV="1">
            <a:off x="2558138" y="4360366"/>
            <a:ext cx="5823" cy="36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1403631056"/>
              </p:ext>
            </p:extLst>
          </p:nvPr>
        </p:nvGraphicFramePr>
        <p:xfrm>
          <a:off x="5274482" y="3356764"/>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4777636" y="5315377"/>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5164275" y="5639244"/>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7287643" y="4009993"/>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d +</a:t>
            </a:r>
          </a:p>
        </p:txBody>
      </p:sp>
      <p:sp>
        <p:nvSpPr>
          <p:cNvPr id="39" name="TextBox 38">
            <a:extLst>
              <a:ext uri="{FF2B5EF4-FFF2-40B4-BE49-F238E27FC236}">
                <a16:creationId xmlns:a16="http://schemas.microsoft.com/office/drawing/2014/main" id="{D4EB76D9-1E3E-4634-854A-2A5391B88400}"/>
              </a:ext>
            </a:extLst>
          </p:cNvPr>
          <p:cNvSpPr txBox="1"/>
          <p:nvPr/>
        </p:nvSpPr>
        <p:spPr>
          <a:xfrm>
            <a:off x="7089784" y="4508320"/>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8" name="TextBox 27">
            <a:extLst>
              <a:ext uri="{FF2B5EF4-FFF2-40B4-BE49-F238E27FC236}">
                <a16:creationId xmlns:a16="http://schemas.microsoft.com/office/drawing/2014/main" id="{4FE2BCE6-04FA-4C5F-B186-2DE7626DDFC1}"/>
              </a:ext>
            </a:extLst>
          </p:cNvPr>
          <p:cNvSpPr txBox="1"/>
          <p:nvPr/>
        </p:nvSpPr>
        <p:spPr>
          <a:xfrm>
            <a:off x="89262" y="4678324"/>
            <a:ext cx="4473857"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a:t>
            </a:r>
            <a:r>
              <a:rPr lang="en-US" dirty="0">
                <a:solidFill>
                  <a:srgbClr val="333333"/>
                </a:solidFill>
                <a:latin typeface="Times New Roman" panose="02020603050405020304" pitchFamily="18" charset="0"/>
                <a:cs typeface="Times New Roman" panose="02020603050405020304" pitchFamily="18" charset="0"/>
              </a:rPr>
              <a:t>Pop all the contents of stack until respective left parenthesis is popped and send each popped symbol to the output.</a:t>
            </a:r>
            <a:endParaRPr lang="en-IN" dirty="0">
              <a:latin typeface="Times New Roman" panose="02020603050405020304" pitchFamily="18" charset="0"/>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4C3EEA8A-CE7C-433B-A739-1B777F42AA61}"/>
              </a:ext>
            </a:extLst>
          </p:cNvPr>
          <p:cNvCxnSpPr/>
          <p:nvPr/>
        </p:nvCxnSpPr>
        <p:spPr>
          <a:xfrm flipV="1">
            <a:off x="65314" y="3395309"/>
            <a:ext cx="12126686" cy="2327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059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down)">
                                      <p:cBhvr>
                                        <p:cTn id="51" dur="500"/>
                                        <p:tgtEl>
                                          <p:spTgt spid="3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down)">
                                      <p:cBhvr>
                                        <p:cTn id="57" dur="500"/>
                                        <p:tgtEl>
                                          <p:spTgt spid="3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down)">
                                      <p:cBhvr>
                                        <p:cTn id="70" dur="500"/>
                                        <p:tgtEl>
                                          <p:spTgt spid="36"/>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50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down)">
                                      <p:cBhvr>
                                        <p:cTn id="81" dur="500"/>
                                        <p:tgtEl>
                                          <p:spTgt spid="38"/>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down)">
                                      <p:cBhvr>
                                        <p:cTn id="8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29" grpId="0" animBg="1"/>
      <p:bldP spid="30" grpId="0"/>
      <p:bldP spid="31" grpId="0"/>
      <p:bldP spid="32" grpId="0" animBg="1"/>
      <p:bldP spid="33" grpId="0"/>
      <p:bldP spid="36" grpId="0" animBg="1"/>
      <p:bldP spid="37" grpId="0"/>
      <p:bldP spid="38" grpId="0" animBg="1"/>
      <p:bldP spid="39"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45</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0276" y="88791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803826" y="1190259"/>
            <a:ext cx="2108719" cy="470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39788" y="1199199"/>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2111571818"/>
              </p:ext>
            </p:extLst>
          </p:nvPr>
        </p:nvGraphicFramePr>
        <p:xfrm>
          <a:off x="5274482" y="721853"/>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4667430" y="3010708"/>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7243357" y="120205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d + *  </a:t>
            </a:r>
          </a:p>
        </p:txBody>
      </p:sp>
      <p:sp>
        <p:nvSpPr>
          <p:cNvPr id="25" name="TextBox 24">
            <a:extLst>
              <a:ext uri="{FF2B5EF4-FFF2-40B4-BE49-F238E27FC236}">
                <a16:creationId xmlns:a16="http://schemas.microsoft.com/office/drawing/2014/main" id="{6BF3EA21-BBDC-4656-9CA7-BE966AE3FFA0}"/>
              </a:ext>
            </a:extLst>
          </p:cNvPr>
          <p:cNvSpPr txBox="1"/>
          <p:nvPr/>
        </p:nvSpPr>
        <p:spPr>
          <a:xfrm>
            <a:off x="5164276" y="295477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7089784" y="172142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03557" y="613503"/>
            <a:ext cx="611170" cy="34447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a:t>
            </a:r>
          </a:p>
        </p:txBody>
      </p:sp>
      <p:cxnSp>
        <p:nvCxnSpPr>
          <p:cNvPr id="40" name="Straight Connector 39">
            <a:extLst>
              <a:ext uri="{FF2B5EF4-FFF2-40B4-BE49-F238E27FC236}">
                <a16:creationId xmlns:a16="http://schemas.microsoft.com/office/drawing/2014/main" id="{4C3EEA8A-CE7C-433B-A739-1B777F42AA61}"/>
              </a:ext>
            </a:extLst>
          </p:cNvPr>
          <p:cNvCxnSpPr/>
          <p:nvPr/>
        </p:nvCxnSpPr>
        <p:spPr>
          <a:xfrm flipV="1">
            <a:off x="65314" y="3395309"/>
            <a:ext cx="12126686" cy="23273"/>
          </a:xfrm>
          <a:prstGeom prst="line">
            <a:avLst/>
          </a:prstGeom>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44A66AA8-8144-4A59-9A78-83FA848B1645}"/>
              </a:ext>
            </a:extLst>
          </p:cNvPr>
          <p:cNvSpPr txBox="1"/>
          <p:nvPr/>
        </p:nvSpPr>
        <p:spPr>
          <a:xfrm>
            <a:off x="709142" y="1859585"/>
            <a:ext cx="3329458" cy="923330"/>
          </a:xfrm>
          <a:prstGeom prst="rect">
            <a:avLst/>
          </a:prstGeom>
          <a:noFill/>
        </p:spPr>
        <p:txBody>
          <a:bodyPr wrap="square" rtlCol="0">
            <a:spAutoFit/>
          </a:bodyPr>
          <a:lstStyle/>
          <a:p>
            <a:pPr algn="just"/>
            <a:r>
              <a:rPr lang="en-US" dirty="0">
                <a:solidFill>
                  <a:srgbClr val="333333"/>
                </a:solidFill>
                <a:latin typeface="Times New Roman" panose="02020603050405020304" pitchFamily="18" charset="0"/>
                <a:cs typeface="Times New Roman" panose="02020603050405020304" pitchFamily="18" charset="0"/>
              </a:rPr>
              <a:t>Input is over so pop all the remaining symbols from the stack and output them.</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09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325" y="1405706"/>
            <a:ext cx="3051110" cy="3782061"/>
          </a:xfrm>
          <a:prstGeom prst="rect">
            <a:avLst/>
          </a:prstGeom>
        </p:spPr>
        <p:txBody>
          <a:bodyPr wrap="square">
            <a:spAutoFit/>
          </a:bodyPr>
          <a:lstStyle/>
          <a:p>
            <a:pPr>
              <a:lnSpc>
                <a:spcPct val="150000"/>
              </a:lnSpc>
            </a:pPr>
            <a:r>
              <a:rPr lang="en-US" dirty="0">
                <a:solidFill>
                  <a:srgbClr val="92D050"/>
                </a:solidFill>
                <a:latin typeface="Times New Roman" panose="02020603050405020304" pitchFamily="18" charset="0"/>
                <a:cs typeface="Times New Roman" panose="02020603050405020304" pitchFamily="18" charset="0"/>
              </a:rPr>
              <a:t>#include&lt;</a:t>
            </a:r>
            <a:r>
              <a:rPr lang="en-US" dirty="0" err="1">
                <a:solidFill>
                  <a:srgbClr val="92D050"/>
                </a:solidFill>
                <a:latin typeface="Times New Roman" panose="02020603050405020304" pitchFamily="18" charset="0"/>
                <a:cs typeface="Times New Roman" panose="02020603050405020304" pitchFamily="18" charset="0"/>
              </a:rPr>
              <a:t>stdio.h</a:t>
            </a:r>
            <a:r>
              <a:rPr lang="en-US" dirty="0">
                <a:solidFill>
                  <a:srgbClr val="92D050"/>
                </a:solidFill>
                <a:latin typeface="Times New Roman" panose="02020603050405020304" pitchFamily="18" charset="0"/>
                <a:cs typeface="Times New Roman" panose="02020603050405020304" pitchFamily="18" charset="0"/>
              </a:rPr>
              <a:t>&gt;</a:t>
            </a:r>
          </a:p>
          <a:p>
            <a:pPr>
              <a:lnSpc>
                <a:spcPct val="150000"/>
              </a:lnSpc>
            </a:pPr>
            <a:r>
              <a:rPr lang="en-US" dirty="0">
                <a:solidFill>
                  <a:srgbClr val="92D050"/>
                </a:solidFill>
                <a:latin typeface="Times New Roman" panose="02020603050405020304" pitchFamily="18" charset="0"/>
                <a:cs typeface="Times New Roman" panose="02020603050405020304" pitchFamily="18" charset="0"/>
              </a:rPr>
              <a:t>#include&lt;</a:t>
            </a:r>
            <a:r>
              <a:rPr lang="en-US" dirty="0" err="1">
                <a:solidFill>
                  <a:srgbClr val="92D050"/>
                </a:solidFill>
                <a:latin typeface="Times New Roman" panose="02020603050405020304" pitchFamily="18" charset="0"/>
                <a:cs typeface="Times New Roman" panose="02020603050405020304" pitchFamily="18" charset="0"/>
              </a:rPr>
              <a:t>string.h</a:t>
            </a:r>
            <a:r>
              <a:rPr lang="en-US" dirty="0">
                <a:solidFill>
                  <a:srgbClr val="92D050"/>
                </a:solidFill>
                <a:latin typeface="Times New Roman" panose="02020603050405020304" pitchFamily="18" charset="0"/>
                <a:cs typeface="Times New Roman" panose="02020603050405020304" pitchFamily="18" charset="0"/>
              </a:rPr>
              <a:t>&gt;</a:t>
            </a:r>
          </a:p>
          <a:p>
            <a:pPr>
              <a:lnSpc>
                <a:spcPct val="150000"/>
              </a:lnSpc>
            </a:pPr>
            <a:r>
              <a:rPr lang="en-US" dirty="0">
                <a:solidFill>
                  <a:srgbClr val="92D050"/>
                </a:solidFill>
                <a:latin typeface="Times New Roman" panose="02020603050405020304" pitchFamily="18" charset="0"/>
                <a:cs typeface="Times New Roman" panose="02020603050405020304" pitchFamily="18" charset="0"/>
              </a:rPr>
              <a:t>#include&lt;</a:t>
            </a:r>
            <a:r>
              <a:rPr lang="en-US" dirty="0" err="1">
                <a:solidFill>
                  <a:srgbClr val="92D050"/>
                </a:solidFill>
                <a:latin typeface="Times New Roman" panose="02020603050405020304" pitchFamily="18" charset="0"/>
                <a:cs typeface="Times New Roman" panose="02020603050405020304" pitchFamily="18" charset="0"/>
              </a:rPr>
              <a:t>ctype.h</a:t>
            </a:r>
            <a:r>
              <a:rPr lang="en-US" dirty="0">
                <a:solidFill>
                  <a:srgbClr val="92D050"/>
                </a:solidFill>
                <a:latin typeface="Times New Roman" panose="02020603050405020304" pitchFamily="18" charset="0"/>
                <a:cs typeface="Times New Roman" panose="02020603050405020304" pitchFamily="18" charset="0"/>
              </a:rPr>
              <a:t>&gt;</a:t>
            </a:r>
          </a:p>
          <a:p>
            <a:pPr>
              <a:lnSpc>
                <a:spcPct val="150000"/>
              </a:lnSpc>
            </a:pPr>
            <a:r>
              <a:rPr lang="en-US" dirty="0">
                <a:solidFill>
                  <a:srgbClr val="92D050"/>
                </a:solidFill>
                <a:latin typeface="Times New Roman" panose="02020603050405020304" pitchFamily="18" charset="0"/>
                <a:cs typeface="Times New Roman" panose="02020603050405020304" pitchFamily="18" charset="0"/>
              </a:rPr>
              <a:t>#define size 100</a:t>
            </a:r>
          </a:p>
          <a:p>
            <a:pPr>
              <a:lnSpc>
                <a:spcPct val="150000"/>
              </a:lnSpc>
            </a:pPr>
            <a:r>
              <a:rPr lang="en-US" dirty="0">
                <a:solidFill>
                  <a:srgbClr val="92D050"/>
                </a:solidFill>
                <a:latin typeface="Times New Roman" panose="02020603050405020304" pitchFamily="18" charset="0"/>
                <a:cs typeface="Times New Roman" panose="02020603050405020304" pitchFamily="18" charset="0"/>
              </a:rPr>
              <a:t>char stack[size];</a:t>
            </a:r>
          </a:p>
          <a:p>
            <a:pPr>
              <a:lnSpc>
                <a:spcPct val="150000"/>
              </a:lnSpc>
            </a:pPr>
            <a:r>
              <a:rPr lang="en-US" dirty="0" err="1">
                <a:solidFill>
                  <a:srgbClr val="92D050"/>
                </a:solidFill>
                <a:latin typeface="Times New Roman" panose="02020603050405020304" pitchFamily="18" charset="0"/>
                <a:cs typeface="Times New Roman" panose="02020603050405020304" pitchFamily="18" charset="0"/>
              </a:rPr>
              <a:t>int</a:t>
            </a:r>
            <a:r>
              <a:rPr lang="en-US" dirty="0">
                <a:solidFill>
                  <a:srgbClr val="92D050"/>
                </a:solidFill>
                <a:latin typeface="Times New Roman" panose="02020603050405020304" pitchFamily="18" charset="0"/>
                <a:cs typeface="Times New Roman" panose="02020603050405020304" pitchFamily="18" charset="0"/>
              </a:rPr>
              <a:t> top=-1;</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void push(char *, int, char);</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char pop(char *, int);</a:t>
            </a:r>
          </a:p>
          <a:p>
            <a:pPr>
              <a:lnSpc>
                <a:spcPct val="150000"/>
              </a:lnSpc>
            </a:pPr>
            <a:r>
              <a:rPr lang="en-US" dirty="0">
                <a:solidFill>
                  <a:srgbClr val="002060"/>
                </a:solidFill>
                <a:latin typeface="Times New Roman" panose="02020603050405020304" pitchFamily="18" charset="0"/>
                <a:cs typeface="Times New Roman" panose="02020603050405020304" pitchFamily="18" charset="0"/>
              </a:rPr>
              <a:t>int prio(char op);</a:t>
            </a:r>
          </a:p>
        </p:txBody>
      </p:sp>
      <p:sp>
        <p:nvSpPr>
          <p:cNvPr id="6" name="TextBox 5"/>
          <p:cNvSpPr txBox="1"/>
          <p:nvPr/>
        </p:nvSpPr>
        <p:spPr>
          <a:xfrm>
            <a:off x="3228392" y="1670233"/>
            <a:ext cx="4724849" cy="3385542"/>
          </a:xfrm>
          <a:prstGeom prst="rect">
            <a:avLst/>
          </a:prstGeom>
          <a:noFill/>
        </p:spPr>
        <p:txBody>
          <a:bodyPr wrap="square" rtlCol="0">
            <a:spAutoFit/>
          </a:bodyPr>
          <a:lstStyle/>
          <a:p>
            <a:r>
              <a:rPr lang="en-US" dirty="0">
                <a:solidFill>
                  <a:srgbClr val="002060"/>
                </a:solidFill>
                <a:latin typeface="Times New Roman" panose="02020603050405020304" pitchFamily="18" charset="0"/>
                <a:cs typeface="Times New Roman" panose="02020603050405020304" pitchFamily="18" charset="0"/>
              </a:rPr>
              <a:t>int prio(char op)</a:t>
            </a:r>
          </a:p>
          <a:p>
            <a:r>
              <a:rPr lang="en-US" dirty="0">
                <a:solidFill>
                  <a:srgbClr val="002060"/>
                </a:solidFill>
                <a:latin typeface="Times New Roman" panose="02020603050405020304" pitchFamily="18" charset="0"/>
                <a:cs typeface="Times New Roman" panose="02020603050405020304" pitchFamily="18" charset="0"/>
              </a:rPr>
              <a:t>{</a:t>
            </a:r>
          </a:p>
          <a:p>
            <a:r>
              <a:rPr lang="en-US" dirty="0">
                <a:solidFill>
                  <a:srgbClr val="002060"/>
                </a:solidFill>
                <a:latin typeface="Times New Roman" panose="02020603050405020304" pitchFamily="18" charset="0"/>
                <a:cs typeface="Times New Roman" panose="02020603050405020304" pitchFamily="18" charset="0"/>
              </a:rPr>
              <a:t>    if(op = = '+’ || op= = '-')</a:t>
            </a:r>
          </a:p>
          <a:p>
            <a:r>
              <a:rPr lang="en-US" dirty="0">
                <a:solidFill>
                  <a:srgbClr val="002060"/>
                </a:solidFill>
                <a:latin typeface="Times New Roman" panose="02020603050405020304" pitchFamily="18" charset="0"/>
                <a:cs typeface="Times New Roman" panose="02020603050405020304" pitchFamily="18" charset="0"/>
              </a:rPr>
              <a:t>	return 1;</a:t>
            </a:r>
          </a:p>
          <a:p>
            <a:r>
              <a:rPr lang="en-US" dirty="0">
                <a:solidFill>
                  <a:srgbClr val="002060"/>
                </a:solidFill>
                <a:latin typeface="Times New Roman" panose="02020603050405020304" pitchFamily="18" charset="0"/>
                <a:cs typeface="Times New Roman" panose="02020603050405020304" pitchFamily="18" charset="0"/>
              </a:rPr>
              <a:t>    if(op = = '*' || op = = ‘/’ || op==‘%’)</a:t>
            </a:r>
          </a:p>
          <a:p>
            <a:r>
              <a:rPr lang="en-US" dirty="0">
                <a:solidFill>
                  <a:srgbClr val="002060"/>
                </a:solidFill>
                <a:latin typeface="Times New Roman" panose="02020603050405020304" pitchFamily="18" charset="0"/>
                <a:cs typeface="Times New Roman" panose="02020603050405020304" pitchFamily="18" charset="0"/>
              </a:rPr>
              <a:t>	return 2;</a:t>
            </a:r>
          </a:p>
          <a:p>
            <a:r>
              <a:rPr lang="en-US" dirty="0">
                <a:solidFill>
                  <a:srgbClr val="002060"/>
                </a:solidFill>
                <a:latin typeface="Times New Roman" panose="02020603050405020304" pitchFamily="18" charset="0"/>
                <a:cs typeface="Times New Roman" panose="02020603050405020304" pitchFamily="18" charset="0"/>
              </a:rPr>
              <a:t>    if(op == ‘(‘ )</a:t>
            </a:r>
          </a:p>
          <a:p>
            <a:r>
              <a:rPr lang="en-US" dirty="0">
                <a:solidFill>
                  <a:srgbClr val="002060"/>
                </a:solidFill>
                <a:latin typeface="Times New Roman" panose="02020603050405020304" pitchFamily="18" charset="0"/>
                <a:cs typeface="Times New Roman" panose="02020603050405020304" pitchFamily="18" charset="0"/>
              </a:rPr>
              <a:t>	return 0;</a:t>
            </a:r>
          </a:p>
          <a:p>
            <a:r>
              <a:rPr lang="en-US" dirty="0">
                <a:solidFill>
                  <a:srgbClr val="002060"/>
                </a:solidFill>
                <a:latin typeface="Times New Roman" panose="02020603050405020304" pitchFamily="18" charset="0"/>
                <a:cs typeface="Times New Roman" panose="02020603050405020304" pitchFamily="18" charset="0"/>
              </a:rPr>
              <a:t>    else {printf(“Wrong operator”); exit(0);}</a:t>
            </a:r>
          </a:p>
          <a:p>
            <a:r>
              <a:rPr lang="en-US" dirty="0">
                <a:solidFill>
                  <a:srgbClr val="002060"/>
                </a:solidFill>
                <a:latin typeface="Times New Roman" panose="02020603050405020304" pitchFamily="18" charset="0"/>
                <a:cs typeface="Times New Roman" panose="02020603050405020304" pitchFamily="18" charset="0"/>
              </a:rPr>
              <a:t>}</a:t>
            </a:r>
          </a:p>
          <a:p>
            <a:r>
              <a:rPr lang="en-US" sz="1600" dirty="0">
                <a:solidFill>
                  <a:srgbClr val="002060"/>
                </a:solidFill>
                <a:latin typeface="Times New Roman" panose="02020603050405020304" pitchFamily="18" charset="0"/>
                <a:cs typeface="Times New Roman" panose="02020603050405020304" pitchFamily="18" charset="0"/>
              </a:rPr>
              <a:t>// Assume our expression contains  only these operators</a:t>
            </a:r>
          </a:p>
          <a:p>
            <a:endParaRPr lang="en-US" dirty="0"/>
          </a:p>
        </p:txBody>
      </p:sp>
      <p:sp>
        <p:nvSpPr>
          <p:cNvPr id="7" name="TextBox 6">
            <a:extLst>
              <a:ext uri="{FF2B5EF4-FFF2-40B4-BE49-F238E27FC236}">
                <a16:creationId xmlns:a16="http://schemas.microsoft.com/office/drawing/2014/main" id="{7DED830E-16E2-4ADD-99AF-EBDFA2F5501D}"/>
              </a:ext>
            </a:extLst>
          </p:cNvPr>
          <p:cNvSpPr txBox="1"/>
          <p:nvPr/>
        </p:nvSpPr>
        <p:spPr>
          <a:xfrm>
            <a:off x="7956266" y="497782"/>
            <a:ext cx="3862095" cy="2951064"/>
          </a:xfrm>
          <a:prstGeom prst="rect">
            <a:avLst/>
          </a:prstGeom>
          <a:noFill/>
        </p:spPr>
        <p:txBody>
          <a:bodyPr wrap="square">
            <a:spAutoFit/>
          </a:bodyPr>
          <a:lstStyle/>
          <a:p>
            <a:pPr>
              <a:lnSpc>
                <a:spcPct val="150000"/>
              </a:lnSpc>
            </a:pPr>
            <a:r>
              <a:rPr lang="en-US" dirty="0">
                <a:solidFill>
                  <a:srgbClr val="FF0000"/>
                </a:solidFill>
                <a:latin typeface="Times New Roman" panose="02020603050405020304" pitchFamily="18" charset="0"/>
                <a:cs typeface="Times New Roman" panose="02020603050405020304" pitchFamily="18" charset="0"/>
              </a:rPr>
              <a:t>void push(char *stack, int top, char 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        if(top==size-1)</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              printf("\n stack overflow");</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       else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             stack[++top]=e;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E0B36477-2440-43FB-B56C-41FF98B4AB8B}"/>
              </a:ext>
            </a:extLst>
          </p:cNvPr>
          <p:cNvSpPr txBox="1"/>
          <p:nvPr/>
        </p:nvSpPr>
        <p:spPr>
          <a:xfrm>
            <a:off x="7953241" y="3429000"/>
            <a:ext cx="3479542" cy="2951064"/>
          </a:xfrm>
          <a:prstGeom prst="rect">
            <a:avLst/>
          </a:prstGeom>
          <a:noFill/>
        </p:spPr>
        <p:txBody>
          <a:bodyPr wrap="square">
            <a:spAutoFit/>
          </a:bodyPr>
          <a:lstStyle/>
          <a:p>
            <a:pPr>
              <a:lnSpc>
                <a:spcPct val="150000"/>
              </a:lnSpc>
            </a:pPr>
            <a:r>
              <a:rPr lang="en-US" dirty="0">
                <a:solidFill>
                  <a:srgbClr val="00B0F0"/>
                </a:solidFill>
                <a:latin typeface="Times New Roman" panose="02020603050405020304" pitchFamily="18" charset="0"/>
                <a:cs typeface="Times New Roman" panose="02020603050405020304" pitchFamily="18" charset="0"/>
              </a:rPr>
              <a:t>char pop(char *stack, int top)</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   if(top==-1)</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       printf("\n stack is underflow");</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    else</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        return stack[top--];</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321D76D1-CD1F-4190-A1DC-7556DDC55ABD}"/>
              </a:ext>
            </a:extLst>
          </p:cNvPr>
          <p:cNvSpPr txBox="1"/>
          <p:nvPr/>
        </p:nvSpPr>
        <p:spPr>
          <a:xfrm>
            <a:off x="1264653" y="469661"/>
            <a:ext cx="594821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Infix to Postfix conversion (Logic)</a:t>
            </a:r>
          </a:p>
        </p:txBody>
      </p:sp>
      <p:sp>
        <p:nvSpPr>
          <p:cNvPr id="13" name="Footer Placeholder 12">
            <a:extLst>
              <a:ext uri="{FF2B5EF4-FFF2-40B4-BE49-F238E27FC236}">
                <a16:creationId xmlns:a16="http://schemas.microsoft.com/office/drawing/2014/main" id="{03D1FFAD-E77F-46D2-8BFC-A603992AF6B0}"/>
              </a:ext>
            </a:extLst>
          </p:cNvPr>
          <p:cNvSpPr>
            <a:spLocks noGrp="1"/>
          </p:cNvSpPr>
          <p:nvPr>
            <p:ph type="ftr" sz="quarter" idx="11"/>
          </p:nvPr>
        </p:nvSpPr>
        <p:spPr/>
        <p:txBody>
          <a:bodyPr/>
          <a:lstStyle/>
          <a:p>
            <a:r>
              <a:rPr lang="en-US"/>
              <a:t>Dr Somaraju Suvvari                                                                                                        NITP -- CS3401</a:t>
            </a:r>
          </a:p>
        </p:txBody>
      </p:sp>
      <p:sp>
        <p:nvSpPr>
          <p:cNvPr id="14" name="Slide Number Placeholder 13">
            <a:extLst>
              <a:ext uri="{FF2B5EF4-FFF2-40B4-BE49-F238E27FC236}">
                <a16:creationId xmlns:a16="http://schemas.microsoft.com/office/drawing/2014/main" id="{8E07560E-1D18-4E60-82D2-1F323336367D}"/>
              </a:ext>
            </a:extLst>
          </p:cNvPr>
          <p:cNvSpPr>
            <a:spLocks noGrp="1"/>
          </p:cNvSpPr>
          <p:nvPr>
            <p:ph type="sldNum" sz="quarter" idx="12"/>
          </p:nvPr>
        </p:nvSpPr>
        <p:spPr/>
        <p:txBody>
          <a:bodyPr/>
          <a:lstStyle/>
          <a:p>
            <a:fld id="{67D43647-D22D-4492-8DE9-AF3D87B5E9CD}" type="slidenum">
              <a:rPr lang="en-US" smtClean="0"/>
              <a:t>46</a:t>
            </a:fld>
            <a:endParaRPr lang="en-US"/>
          </a:p>
        </p:txBody>
      </p:sp>
    </p:spTree>
    <p:extLst>
      <p:ext uri="{BB962C8B-B14F-4D97-AF65-F5344CB8AC3E}">
        <p14:creationId xmlns:p14="http://schemas.microsoft.com/office/powerpoint/2010/main" val="393802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5192" y="978199"/>
            <a:ext cx="11485984" cy="5324535"/>
          </a:xfrm>
          <a:prstGeom prst="rect">
            <a:avLst/>
          </a:prstGeom>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void main()</a:t>
            </a:r>
          </a:p>
          <a:p>
            <a:r>
              <a:rPr lang="en-US" sz="2000" dirty="0">
                <a:solidFill>
                  <a:srgbClr val="0070C0"/>
                </a:solidFill>
                <a:latin typeface="Times New Roman" panose="02020603050405020304" pitchFamily="18" charset="0"/>
                <a:cs typeface="Times New Roman" panose="02020603050405020304" pitchFamily="18" charset="0"/>
              </a:rPr>
              <a:t>{  char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[100], pe[100];                                 int </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j=0;</a:t>
            </a:r>
          </a:p>
          <a:p>
            <a:r>
              <a:rPr lang="en-US" sz="2000" dirty="0">
                <a:solidFill>
                  <a:srgbClr val="0070C0"/>
                </a:solidFill>
                <a:latin typeface="Times New Roman" panose="02020603050405020304" pitchFamily="18" charset="0"/>
                <a:cs typeface="Times New Roman" panose="02020603050405020304" pitchFamily="18" charset="0"/>
              </a:rPr>
              <a:t>    printf("\n Enter infix expression: ");          gets(</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p>
          <a:p>
            <a:r>
              <a:rPr lang="en-US" sz="2000" dirty="0">
                <a:solidFill>
                  <a:srgbClr val="0070C0"/>
                </a:solidFill>
                <a:latin typeface="Times New Roman" panose="02020603050405020304" pitchFamily="18" charset="0"/>
                <a:cs typeface="Times New Roman" panose="02020603050405020304" pitchFamily="18" charset="0"/>
              </a:rPr>
              <a:t>    for(</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=0;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]!='\0’; </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a:t>
            </a:r>
          </a:p>
          <a:p>
            <a:r>
              <a:rPr lang="en-US" sz="2000" dirty="0">
                <a:solidFill>
                  <a:srgbClr val="0070C0"/>
                </a:solidFill>
                <a:latin typeface="Times New Roman" panose="02020603050405020304" pitchFamily="18" charset="0"/>
                <a:cs typeface="Times New Roman" panose="02020603050405020304" pitchFamily="18" charset="0"/>
              </a:rPr>
              <a:t>      {      if(</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push(</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 open parenthesis is pushed into the stack</a:t>
            </a:r>
          </a:p>
          <a:p>
            <a:r>
              <a:rPr lang="en-US" sz="2000" dirty="0">
                <a:solidFill>
                  <a:srgbClr val="0070C0"/>
                </a:solidFill>
                <a:latin typeface="Times New Roman" panose="02020603050405020304" pitchFamily="18" charset="0"/>
                <a:cs typeface="Times New Roman" panose="02020603050405020304" pitchFamily="18" charset="0"/>
              </a:rPr>
              <a:t>              else if(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&gt;= ‘a’  &amp;&amp;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&lt;= ‘z’) ||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&gt;= ‘0’  &amp;&amp;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&lt;= ‘9’)) {pe[j++]=</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  </a:t>
            </a:r>
            <a:r>
              <a:rPr lang="en-US" sz="2000" dirty="0">
                <a:solidFill>
                  <a:srgbClr val="00B050"/>
                </a:solidFill>
                <a:latin typeface="Times New Roman" panose="02020603050405020304" pitchFamily="18" charset="0"/>
                <a:cs typeface="Times New Roman" panose="02020603050405020304" pitchFamily="18" charset="0"/>
              </a:rPr>
              <a:t>//operand</a:t>
            </a:r>
          </a:p>
          <a:p>
            <a:r>
              <a:rPr lang="en-US" sz="2000" dirty="0">
                <a:solidFill>
                  <a:srgbClr val="0070C0"/>
                </a:solidFill>
                <a:latin typeface="Times New Roman" panose="02020603050405020304" pitchFamily="18" charset="0"/>
                <a:cs typeface="Times New Roman" panose="02020603050405020304" pitchFamily="18" charset="0"/>
              </a:rPr>
              <a:t>              else if(</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a:t>
            </a:r>
            <a:r>
              <a:rPr lang="en-US" sz="1500" dirty="0">
                <a:solidFill>
                  <a:srgbClr val="00B050"/>
                </a:solidFill>
                <a:latin typeface="Times New Roman" panose="02020603050405020304" pitchFamily="18" charset="0"/>
                <a:cs typeface="Times New Roman" panose="02020603050405020304" pitchFamily="18" charset="0"/>
              </a:rPr>
              <a:t>// if it is closed parenthesis then pop all symbols from the stack </a:t>
            </a:r>
            <a:r>
              <a:rPr lang="en-US" sz="1500" dirty="0" err="1">
                <a:solidFill>
                  <a:srgbClr val="00B050"/>
                </a:solidFill>
                <a:latin typeface="Times New Roman" panose="02020603050405020304" pitchFamily="18" charset="0"/>
                <a:cs typeface="Times New Roman" panose="02020603050405020304" pitchFamily="18" charset="0"/>
              </a:rPr>
              <a:t>upto</a:t>
            </a:r>
            <a:r>
              <a:rPr lang="en-US" sz="1500" dirty="0">
                <a:solidFill>
                  <a:srgbClr val="00B050"/>
                </a:solidFill>
                <a:latin typeface="Times New Roman" panose="02020603050405020304" pitchFamily="18" charset="0"/>
                <a:cs typeface="Times New Roman" panose="02020603050405020304" pitchFamily="18" charset="0"/>
              </a:rPr>
              <a:t> open parenthesis encountered in the stack</a:t>
            </a:r>
          </a:p>
          <a:p>
            <a:r>
              <a:rPr lang="en-US" sz="2000" dirty="0">
                <a:solidFill>
                  <a:srgbClr val="0070C0"/>
                </a:solidFill>
                <a:latin typeface="Times New Roman" panose="02020603050405020304" pitchFamily="18" charset="0"/>
                <a:cs typeface="Times New Roman" panose="02020603050405020304" pitchFamily="18" charset="0"/>
              </a:rPr>
              <a:t>                {while(stack[top]!=‘(‘)    { pe[j++]=pop(stack, top); }  </a:t>
            </a:r>
            <a:r>
              <a:rPr lang="en-US" sz="1400" dirty="0">
                <a:solidFill>
                  <a:srgbClr val="00B050"/>
                </a:solidFill>
                <a:latin typeface="Times New Roman" panose="02020603050405020304" pitchFamily="18" charset="0"/>
                <a:cs typeface="Times New Roman" panose="02020603050405020304" pitchFamily="18" charset="0"/>
              </a:rPr>
              <a:t>// Assume the given infix expression is parenthesis balanced one</a:t>
            </a:r>
          </a:p>
          <a:p>
            <a:r>
              <a:rPr lang="en-US" sz="2000" dirty="0">
                <a:solidFill>
                  <a:srgbClr val="0070C0"/>
                </a:solidFill>
                <a:latin typeface="Times New Roman" panose="02020603050405020304" pitchFamily="18" charset="0"/>
                <a:cs typeface="Times New Roman" panose="02020603050405020304" pitchFamily="18" charset="0"/>
              </a:rPr>
              <a:t>	    pop();  }</a:t>
            </a:r>
          </a:p>
          <a:p>
            <a:r>
              <a:rPr lang="en-US" sz="2000" dirty="0">
                <a:solidFill>
                  <a:srgbClr val="0070C0"/>
                </a:solidFill>
                <a:latin typeface="Times New Roman" panose="02020603050405020304" pitchFamily="18" charset="0"/>
                <a:cs typeface="Times New Roman" panose="02020603050405020304" pitchFamily="18" charset="0"/>
              </a:rPr>
              <a:t>               else  /</a:t>
            </a:r>
            <a:r>
              <a:rPr lang="en-US" sz="2000" dirty="0">
                <a:solidFill>
                  <a:srgbClr val="00B050"/>
                </a:solidFill>
                <a:latin typeface="Times New Roman" panose="02020603050405020304" pitchFamily="18" charset="0"/>
                <a:cs typeface="Times New Roman" panose="02020603050405020304" pitchFamily="18" charset="0"/>
              </a:rPr>
              <a:t>/ if it is an operator</a:t>
            </a:r>
          </a:p>
          <a:p>
            <a:r>
              <a:rPr lang="en-US" sz="2000" dirty="0">
                <a:solidFill>
                  <a:srgbClr val="0070C0"/>
                </a:solidFill>
                <a:latin typeface="Times New Roman" panose="02020603050405020304" pitchFamily="18" charset="0"/>
                <a:cs typeface="Times New Roman" panose="02020603050405020304" pitchFamily="18" charset="0"/>
              </a:rPr>
              <a:t>	{  while(top &gt; -1 &amp;&amp;  (prio(stack[top])&gt;=prio(</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   {pe[j++]=pop();}</a:t>
            </a:r>
          </a:p>
          <a:p>
            <a:r>
              <a:rPr lang="en-US" sz="2000" dirty="0">
                <a:solidFill>
                  <a:srgbClr val="0070C0"/>
                </a:solidFill>
                <a:latin typeface="Times New Roman" panose="02020603050405020304" pitchFamily="18" charset="0"/>
                <a:cs typeface="Times New Roman" panose="02020603050405020304" pitchFamily="18" charset="0"/>
              </a:rPr>
              <a:t>                     push(</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a:t>
            </a:r>
          </a:p>
          <a:p>
            <a:r>
              <a:rPr lang="en-US" sz="2000" dirty="0">
                <a:solidFill>
                  <a:srgbClr val="0070C0"/>
                </a:solidFill>
                <a:latin typeface="Times New Roman" panose="02020603050405020304" pitchFamily="18" charset="0"/>
                <a:cs typeface="Times New Roman" panose="02020603050405020304" pitchFamily="18" charset="0"/>
              </a:rPr>
              <a:t>       }</a:t>
            </a:r>
          </a:p>
          <a:p>
            <a:r>
              <a:rPr lang="en-US" sz="2000" dirty="0">
                <a:solidFill>
                  <a:srgbClr val="0070C0"/>
                </a:solidFill>
                <a:latin typeface="Times New Roman" panose="02020603050405020304" pitchFamily="18" charset="0"/>
                <a:cs typeface="Times New Roman" panose="02020603050405020304" pitchFamily="18" charset="0"/>
              </a:rPr>
              <a:t>    while(top&gt;-1)     {pe[j++]=pop(); } </a:t>
            </a:r>
            <a:r>
              <a:rPr lang="en-US" sz="2000" dirty="0">
                <a:solidFill>
                  <a:srgbClr val="00B050"/>
                </a:solidFill>
                <a:latin typeface="Times New Roman" panose="02020603050405020304" pitchFamily="18" charset="0"/>
                <a:cs typeface="Times New Roman" panose="02020603050405020304" pitchFamily="18" charset="0"/>
              </a:rPr>
              <a:t>// Leftover symbols from the stack are popped</a:t>
            </a:r>
            <a:r>
              <a:rPr lang="en-US" sz="2000" dirty="0">
                <a:solidFill>
                  <a:srgbClr val="0070C0"/>
                </a:solidFill>
                <a:latin typeface="Times New Roman" panose="02020603050405020304" pitchFamily="18" charset="0"/>
                <a:cs typeface="Times New Roman" panose="02020603050405020304" pitchFamily="18" charset="0"/>
              </a:rPr>
              <a:t>  </a:t>
            </a:r>
          </a:p>
          <a:p>
            <a:r>
              <a:rPr lang="en-US" sz="2000" dirty="0">
                <a:solidFill>
                  <a:srgbClr val="0070C0"/>
                </a:solidFill>
                <a:latin typeface="Times New Roman" panose="02020603050405020304" pitchFamily="18" charset="0"/>
                <a:cs typeface="Times New Roman" panose="02020603050405020304" pitchFamily="18" charset="0"/>
              </a:rPr>
              <a:t>    pe[j]='\0’;    </a:t>
            </a:r>
          </a:p>
          <a:p>
            <a:r>
              <a:rPr lang="en-US" sz="2000" dirty="0">
                <a:solidFill>
                  <a:srgbClr val="0070C0"/>
                </a:solidFill>
                <a:latin typeface="Times New Roman" panose="02020603050405020304" pitchFamily="18" charset="0"/>
                <a:cs typeface="Times New Roman" panose="02020603050405020304" pitchFamily="18" charset="0"/>
              </a:rPr>
              <a:t>    printf("the infix expression %s converted to %s postfix expression",</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 pe);</a:t>
            </a:r>
          </a:p>
          <a:p>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8F387DB8-1193-46DE-8AF7-90E3D92B093D}"/>
              </a:ext>
            </a:extLst>
          </p:cNvPr>
          <p:cNvSpPr txBox="1"/>
          <p:nvPr/>
        </p:nvSpPr>
        <p:spPr>
          <a:xfrm>
            <a:off x="1412032" y="216713"/>
            <a:ext cx="594821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Infix to Postfix conversion (Logic)</a:t>
            </a:r>
          </a:p>
        </p:txBody>
      </p:sp>
      <p:sp>
        <p:nvSpPr>
          <p:cNvPr id="3" name="Footer Placeholder 2">
            <a:extLst>
              <a:ext uri="{FF2B5EF4-FFF2-40B4-BE49-F238E27FC236}">
                <a16:creationId xmlns:a16="http://schemas.microsoft.com/office/drawing/2014/main" id="{A0B24B4B-BB69-492A-ABEE-8873B3775109}"/>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322E11AB-8CAA-4D14-BEC5-3599F0E801C3}"/>
              </a:ext>
            </a:extLst>
          </p:cNvPr>
          <p:cNvSpPr>
            <a:spLocks noGrp="1"/>
          </p:cNvSpPr>
          <p:nvPr>
            <p:ph type="sldNum" sz="quarter" idx="12"/>
          </p:nvPr>
        </p:nvSpPr>
        <p:spPr/>
        <p:txBody>
          <a:bodyPr/>
          <a:lstStyle/>
          <a:p>
            <a:fld id="{67D43647-D22D-4492-8DE9-AF3D87B5E9CD}" type="slidenum">
              <a:rPr lang="en-US" smtClean="0"/>
              <a:t>47</a:t>
            </a:fld>
            <a:endParaRPr lang="en-US"/>
          </a:p>
        </p:txBody>
      </p:sp>
    </p:spTree>
    <p:extLst>
      <p:ext uri="{BB962C8B-B14F-4D97-AF65-F5344CB8AC3E}">
        <p14:creationId xmlns:p14="http://schemas.microsoft.com/office/powerpoint/2010/main" val="2271613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Infix to Prefix Conversion</a:t>
            </a:r>
          </a:p>
        </p:txBody>
      </p:sp>
      <p:sp>
        <p:nvSpPr>
          <p:cNvPr id="8" name="Rectangle 7"/>
          <p:cNvSpPr/>
          <p:nvPr/>
        </p:nvSpPr>
        <p:spPr>
          <a:xfrm>
            <a:off x="609600" y="1273830"/>
            <a:ext cx="10972800" cy="3139321"/>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Reverse the given infix expression, for example the reverse of the infix expression a + b *c is c * b + a. When reversing the parenthesis ‘)’ will become ‘(‘ and ‘(‘ will become ‘)’ (applicable to all types of brackets)</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Apply the infix to postfix conversion algorithm on the reversed infix expression. For the above example the resultant postfix expression is: </a:t>
            </a:r>
            <a:r>
              <a:rPr lang="en-US" sz="2200" dirty="0" err="1">
                <a:solidFill>
                  <a:srgbClr val="333333"/>
                </a:solidFill>
                <a:latin typeface="Times New Roman" panose="02020603050405020304" pitchFamily="18" charset="0"/>
                <a:cs typeface="Times New Roman" panose="02020603050405020304" pitchFamily="18" charset="0"/>
              </a:rPr>
              <a:t>cb</a:t>
            </a:r>
            <a:r>
              <a:rPr lang="en-US" sz="2200" dirty="0">
                <a:solidFill>
                  <a:srgbClr val="333333"/>
                </a:solidFill>
                <a:latin typeface="Times New Roman" panose="02020603050405020304" pitchFamily="18" charset="0"/>
                <a:cs typeface="Times New Roman" panose="02020603050405020304" pitchFamily="18" charset="0"/>
              </a:rPr>
              <a:t>*a+</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Reverse the obtained postfix expression, and is the required prefix expression for the given infix expression. For the above example, the infix expression is +a*</a:t>
            </a:r>
            <a:r>
              <a:rPr lang="en-US" sz="2200" dirty="0" err="1">
                <a:solidFill>
                  <a:srgbClr val="333333"/>
                </a:solidFill>
                <a:latin typeface="Times New Roman" panose="02020603050405020304" pitchFamily="18" charset="0"/>
                <a:cs typeface="Times New Roman" panose="02020603050405020304" pitchFamily="18" charset="0"/>
              </a:rPr>
              <a:t>bc</a:t>
            </a:r>
            <a:r>
              <a:rPr lang="en-US" sz="2200" dirty="0">
                <a:solidFill>
                  <a:srgbClr val="333333"/>
                </a:solidFill>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48</a:t>
            </a:fld>
            <a:endParaRPr lang="en-US"/>
          </a:p>
        </p:txBody>
      </p:sp>
    </p:spTree>
    <p:extLst>
      <p:ext uri="{BB962C8B-B14F-4D97-AF65-F5344CB8AC3E}">
        <p14:creationId xmlns:p14="http://schemas.microsoft.com/office/powerpoint/2010/main" val="138560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Prefix to Infix Conversion</a:t>
            </a:r>
          </a:p>
        </p:txBody>
      </p:sp>
      <p:sp>
        <p:nvSpPr>
          <p:cNvPr id="8" name="Rectangle 7"/>
          <p:cNvSpPr/>
          <p:nvPr/>
        </p:nvSpPr>
        <p:spPr>
          <a:xfrm>
            <a:off x="609600" y="1273830"/>
            <a:ext cx="10972800" cy="4493538"/>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Reverse the given prefix expression, for example the reverse of the prefix expression *cd is dc*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the character by character of the reversed infix expression and repeat the step 3 and 4 till there are no characters in the reversed prefix expression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operand then push the operand into the stack. (push d and c)</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If the character read is an operator, </a:t>
            </a:r>
            <a:r>
              <a:rPr lang="en-US" sz="2200" i="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then pop the top two symbols from the stack, the first one is </a:t>
            </a:r>
            <a:r>
              <a:rPr lang="en-US" sz="2200" i="1" dirty="0">
                <a:solidFill>
                  <a:srgbClr val="333333"/>
                </a:solidFill>
                <a:latin typeface="Times New Roman" panose="02020603050405020304" pitchFamily="18" charset="0"/>
                <a:cs typeface="Times New Roman" panose="02020603050405020304" pitchFamily="18" charset="0"/>
              </a:rPr>
              <a:t>p1</a:t>
            </a:r>
            <a:r>
              <a:rPr lang="en-US" sz="2200" dirty="0">
                <a:solidFill>
                  <a:srgbClr val="333333"/>
                </a:solidFill>
                <a:latin typeface="Times New Roman" panose="02020603050405020304" pitchFamily="18" charset="0"/>
                <a:cs typeface="Times New Roman" panose="02020603050405020304" pitchFamily="18" charset="0"/>
              </a:rPr>
              <a:t>, and the second one is </a:t>
            </a:r>
            <a:r>
              <a:rPr lang="en-US" sz="2200" i="1" dirty="0">
                <a:solidFill>
                  <a:srgbClr val="333333"/>
                </a:solidFill>
                <a:latin typeface="Times New Roman" panose="02020603050405020304" pitchFamily="18" charset="0"/>
                <a:cs typeface="Times New Roman" panose="02020603050405020304" pitchFamily="18" charset="0"/>
              </a:rPr>
              <a:t>p2</a:t>
            </a:r>
            <a:r>
              <a:rPr lang="en-US" sz="2200" dirty="0">
                <a:solidFill>
                  <a:srgbClr val="333333"/>
                </a:solidFill>
                <a:latin typeface="Times New Roman" panose="02020603050405020304" pitchFamily="18" charset="0"/>
                <a:cs typeface="Times New Roman" panose="02020603050405020304" pitchFamily="18" charset="0"/>
              </a:rPr>
              <a:t>. Push the concatenated string </a:t>
            </a:r>
            <a:r>
              <a:rPr lang="en-US" sz="2200" b="1" i="1" dirty="0">
                <a:solidFill>
                  <a:srgbClr val="333333"/>
                </a:solidFill>
                <a:latin typeface="Times New Roman" panose="02020603050405020304" pitchFamily="18" charset="0"/>
                <a:cs typeface="Times New Roman" panose="02020603050405020304" pitchFamily="18" charset="0"/>
              </a:rPr>
              <a:t>p1 op p2</a:t>
            </a:r>
            <a:r>
              <a:rPr lang="en-US" sz="2200" dirty="0">
                <a:solidFill>
                  <a:srgbClr val="333333"/>
                </a:solidFill>
                <a:latin typeface="Times New Roman" panose="02020603050405020304" pitchFamily="18" charset="0"/>
                <a:cs typeface="Times New Roman" panose="02020603050405020304" pitchFamily="18" charset="0"/>
              </a:rPr>
              <a:t> to stack.   (push c *d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Now the value in the stack is the  required infix expression. (c*d)</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49</a:t>
            </a:fld>
            <a:endParaRPr lang="en-US"/>
          </a:p>
        </p:txBody>
      </p:sp>
    </p:spTree>
    <p:extLst>
      <p:ext uri="{BB962C8B-B14F-4D97-AF65-F5344CB8AC3E}">
        <p14:creationId xmlns:p14="http://schemas.microsoft.com/office/powerpoint/2010/main" val="26619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wipe(down)">
                                      <p:cBhvr>
                                        <p:cTn id="2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64" y="137105"/>
            <a:ext cx="4539354" cy="648152"/>
          </a:xfrm>
        </p:spPr>
        <p:txBody>
          <a:bodyPr>
            <a:normAutofit/>
          </a:bodyPr>
          <a:lstStyle/>
          <a:p>
            <a:pPr algn="ctr"/>
            <a:r>
              <a:rPr lang="en-US" sz="3600" dirty="0">
                <a:latin typeface="Times New Roman" panose="02020603050405020304" pitchFamily="18" charset="0"/>
                <a:cs typeface="Times New Roman" panose="02020603050405020304" pitchFamily="18" charset="0"/>
              </a:rPr>
              <a:t>Data structure-stack</a:t>
            </a:r>
          </a:p>
        </p:txBody>
      </p:sp>
      <p:sp>
        <p:nvSpPr>
          <p:cNvPr id="3" name="Content Placeholder 2"/>
          <p:cNvSpPr>
            <a:spLocks noGrp="1"/>
          </p:cNvSpPr>
          <p:nvPr>
            <p:ph idx="1"/>
          </p:nvPr>
        </p:nvSpPr>
        <p:spPr>
          <a:xfrm>
            <a:off x="218586" y="923731"/>
            <a:ext cx="8257386" cy="5211573"/>
          </a:xfrm>
        </p:spPr>
        <p:txBody>
          <a:bodyPr>
            <a:normAutofit fontScale="625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Stack is a linear data structure in which the insertion and deletion operations are performed at only one end. </a:t>
            </a:r>
          </a:p>
          <a:p>
            <a:pPr algn="just">
              <a:lnSpc>
                <a:spcPct val="170000"/>
              </a:lnSpc>
            </a:pPr>
            <a:r>
              <a:rPr lang="en-US" dirty="0">
                <a:latin typeface="Times New Roman" panose="02020603050405020304" pitchFamily="18" charset="0"/>
                <a:cs typeface="Times New Roman" panose="02020603050405020304" pitchFamily="18" charset="0"/>
              </a:rPr>
              <a:t>In a stack, adding and removing of elements are performed at a single position which is known as "</a:t>
            </a:r>
            <a:r>
              <a:rPr lang="en-US" b="1" dirty="0">
                <a:latin typeface="Times New Roman" panose="02020603050405020304" pitchFamily="18" charset="0"/>
                <a:cs typeface="Times New Roman" panose="02020603050405020304" pitchFamily="18" charset="0"/>
              </a:rPr>
              <a:t>top</a:t>
            </a:r>
            <a:r>
              <a:rPr lang="en-US" dirty="0">
                <a:latin typeface="Times New Roman" panose="02020603050405020304" pitchFamily="18" charset="0"/>
                <a:cs typeface="Times New Roman" panose="02020603050405020304" pitchFamily="18" charset="0"/>
              </a:rPr>
              <a:t>”. </a:t>
            </a:r>
          </a:p>
          <a:p>
            <a:pPr algn="just">
              <a:lnSpc>
                <a:spcPct val="170000"/>
              </a:lnSpc>
            </a:pPr>
            <a:r>
              <a:rPr lang="en-US" dirty="0">
                <a:latin typeface="Times New Roman" panose="02020603050405020304" pitchFamily="18" charset="0"/>
                <a:cs typeface="Times New Roman" panose="02020603050405020304" pitchFamily="18" charset="0"/>
              </a:rPr>
              <a:t>That means, a new element is added at top of the stack and an element is removed from the top of the stack.</a:t>
            </a:r>
          </a:p>
          <a:p>
            <a:pPr algn="just">
              <a:lnSpc>
                <a:spcPct val="170000"/>
              </a:lnSpc>
            </a:pPr>
            <a:r>
              <a:rPr lang="en-US" dirty="0">
                <a:latin typeface="Times New Roman" panose="02020603050405020304" pitchFamily="18" charset="0"/>
                <a:cs typeface="Times New Roman" panose="02020603050405020304" pitchFamily="18" charset="0"/>
              </a:rPr>
              <a:t>Inserting an element into stack at top is said to be  </a:t>
            </a:r>
            <a:r>
              <a:rPr lang="en-US" b="1" i="1" u="sng" dirty="0">
                <a:latin typeface="Times New Roman" panose="02020603050405020304" pitchFamily="18" charset="0"/>
                <a:cs typeface="Times New Roman" panose="02020603050405020304" pitchFamily="18" charset="0"/>
              </a:rPr>
              <a:t>PUSH  </a:t>
            </a:r>
            <a:r>
              <a:rPr lang="en-US" dirty="0">
                <a:latin typeface="Times New Roman" panose="02020603050405020304" pitchFamily="18" charset="0"/>
                <a:cs typeface="Times New Roman" panose="02020603050405020304" pitchFamily="18" charset="0"/>
              </a:rPr>
              <a:t>operation.</a:t>
            </a:r>
            <a:endParaRPr lang="en-US" b="1" i="1" u="sng" dirty="0">
              <a:latin typeface="Times New Roman" panose="02020603050405020304" pitchFamily="18" charset="0"/>
              <a:cs typeface="Times New Roman" panose="02020603050405020304" pitchFamily="18" charset="0"/>
            </a:endParaRPr>
          </a:p>
          <a:p>
            <a:pPr algn="just">
              <a:lnSpc>
                <a:spcPct val="170000"/>
              </a:lnSpc>
            </a:pPr>
            <a:r>
              <a:rPr lang="en-US" dirty="0">
                <a:latin typeface="Times New Roman" panose="02020603050405020304" pitchFamily="18" charset="0"/>
                <a:cs typeface="Times New Roman" panose="02020603050405020304" pitchFamily="18" charset="0"/>
              </a:rPr>
              <a:t>Deleting element from top of the stack is said to be </a:t>
            </a:r>
            <a:r>
              <a:rPr lang="en-US" b="1" i="1" u="sng" dirty="0">
                <a:latin typeface="Times New Roman" panose="02020603050405020304" pitchFamily="18" charset="0"/>
                <a:cs typeface="Times New Roman" panose="02020603050405020304" pitchFamily="18" charset="0"/>
              </a:rPr>
              <a:t>POP</a:t>
            </a:r>
            <a:r>
              <a:rPr lang="en-US" dirty="0">
                <a:latin typeface="Times New Roman" panose="02020603050405020304" pitchFamily="18" charset="0"/>
                <a:cs typeface="Times New Roman" panose="02020603050405020304" pitchFamily="18" charset="0"/>
              </a:rPr>
              <a:t>  operation.</a:t>
            </a:r>
          </a:p>
          <a:p>
            <a:pPr algn="just">
              <a:lnSpc>
                <a:spcPct val="170000"/>
              </a:lnSpc>
            </a:pPr>
            <a:r>
              <a:rPr lang="en-US" dirty="0">
                <a:latin typeface="Times New Roman" panose="02020603050405020304" pitchFamily="18" charset="0"/>
                <a:cs typeface="Times New Roman" panose="02020603050405020304" pitchFamily="18" charset="0"/>
              </a:rPr>
              <a:t> In stack, the insertion and deletion operations are performed based on </a:t>
            </a:r>
            <a:r>
              <a:rPr lang="en-US" b="1" dirty="0">
                <a:latin typeface="Times New Roman" panose="02020603050405020304" pitchFamily="18" charset="0"/>
                <a:cs typeface="Times New Roman" panose="02020603050405020304" pitchFamily="18" charset="0"/>
              </a:rPr>
              <a:t>LIFO</a:t>
            </a:r>
            <a:r>
              <a:rPr lang="en-US" dirty="0">
                <a:latin typeface="Times New Roman" panose="02020603050405020304" pitchFamily="18" charset="0"/>
                <a:cs typeface="Times New Roman" panose="02020603050405020304" pitchFamily="18" charset="0"/>
              </a:rPr>
              <a:t> (Last In First Out) principle or </a:t>
            </a:r>
            <a:r>
              <a:rPr lang="en-US" b="1" dirty="0">
                <a:latin typeface="Times New Roman" panose="02020603050405020304" pitchFamily="18" charset="0"/>
                <a:cs typeface="Times New Roman" panose="02020603050405020304" pitchFamily="18" charset="0"/>
              </a:rPr>
              <a:t>FILO </a:t>
            </a:r>
            <a:r>
              <a:rPr lang="en-US" dirty="0">
                <a:latin typeface="Times New Roman" panose="02020603050405020304" pitchFamily="18" charset="0"/>
                <a:cs typeface="Times New Roman" panose="02020603050405020304" pitchFamily="18" charset="0"/>
              </a:rPr>
              <a:t>(First in Last Out)</a:t>
            </a:r>
          </a:p>
        </p:txBody>
      </p:sp>
      <p:pic>
        <p:nvPicPr>
          <p:cNvPr id="1026" name="Picture 2" descr="Stack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637" y="-62269"/>
            <a:ext cx="3213279" cy="30861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574769" y="3834168"/>
            <a:ext cx="1114425" cy="2447925"/>
          </a:xfrm>
          <a:prstGeom prst="rect">
            <a:avLst/>
          </a:prstGeom>
        </p:spPr>
      </p:pic>
      <p:sp>
        <p:nvSpPr>
          <p:cNvPr id="5" name="TextBox 4"/>
          <p:cNvSpPr txBox="1"/>
          <p:nvPr/>
        </p:nvSpPr>
        <p:spPr>
          <a:xfrm>
            <a:off x="9932358" y="5800656"/>
            <a:ext cx="399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10" name="TextBox 9"/>
          <p:cNvSpPr txBox="1"/>
          <p:nvPr/>
        </p:nvSpPr>
        <p:spPr>
          <a:xfrm>
            <a:off x="10131980" y="5274143"/>
            <a:ext cx="399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11" name="TextBox 10"/>
          <p:cNvSpPr txBox="1"/>
          <p:nvPr/>
        </p:nvSpPr>
        <p:spPr>
          <a:xfrm>
            <a:off x="10131980" y="4783181"/>
            <a:ext cx="399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a:t>
            </a:r>
          </a:p>
        </p:txBody>
      </p:sp>
      <p:sp>
        <p:nvSpPr>
          <p:cNvPr id="12" name="TextBox 11"/>
          <p:cNvSpPr txBox="1"/>
          <p:nvPr/>
        </p:nvSpPr>
        <p:spPr>
          <a:xfrm>
            <a:off x="10131979" y="4280637"/>
            <a:ext cx="399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
            </a:r>
          </a:p>
        </p:txBody>
      </p:sp>
      <p:sp>
        <p:nvSpPr>
          <p:cNvPr id="13" name="Right Arrow 12"/>
          <p:cNvSpPr/>
          <p:nvPr/>
        </p:nvSpPr>
        <p:spPr>
          <a:xfrm>
            <a:off x="8897923" y="4203499"/>
            <a:ext cx="707397" cy="446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top</a:t>
            </a:r>
          </a:p>
        </p:txBody>
      </p:sp>
      <p:sp>
        <p:nvSpPr>
          <p:cNvPr id="14" name="TextBox 13"/>
          <p:cNvSpPr txBox="1"/>
          <p:nvPr/>
        </p:nvSpPr>
        <p:spPr>
          <a:xfrm>
            <a:off x="10660010" y="3717697"/>
            <a:ext cx="1660776"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D-&gt;C-&gt;B-&gt;A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order in which elements gets removed from the stack</a:t>
            </a:r>
          </a:p>
        </p:txBody>
      </p:sp>
      <p:sp>
        <p:nvSpPr>
          <p:cNvPr id="16" name="TextBox 15"/>
          <p:cNvSpPr txBox="1"/>
          <p:nvPr/>
        </p:nvSpPr>
        <p:spPr>
          <a:xfrm>
            <a:off x="8525490" y="4897819"/>
            <a:ext cx="91128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Disk-D</a:t>
            </a:r>
          </a:p>
        </p:txBody>
      </p:sp>
      <p:cxnSp>
        <p:nvCxnSpPr>
          <p:cNvPr id="18" name="Straight Arrow Connector 17"/>
          <p:cNvCxnSpPr>
            <a:stCxn id="16" idx="3"/>
          </p:cNvCxnSpPr>
          <p:nvPr/>
        </p:nvCxnSpPr>
        <p:spPr>
          <a:xfrm flipV="1">
            <a:off x="9436773" y="5393128"/>
            <a:ext cx="369504" cy="104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189351" y="2430816"/>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 name="TextBox 21"/>
          <p:cNvSpPr txBox="1"/>
          <p:nvPr/>
        </p:nvSpPr>
        <p:spPr>
          <a:xfrm>
            <a:off x="10131979" y="2071948"/>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 name="TextBox 22"/>
          <p:cNvSpPr txBox="1"/>
          <p:nvPr/>
        </p:nvSpPr>
        <p:spPr>
          <a:xfrm>
            <a:off x="10106098" y="898544"/>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24" name="TextBox 23"/>
          <p:cNvSpPr txBox="1"/>
          <p:nvPr/>
        </p:nvSpPr>
        <p:spPr>
          <a:xfrm>
            <a:off x="10134592" y="1654433"/>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25" name="TextBox 24"/>
          <p:cNvSpPr txBox="1"/>
          <p:nvPr/>
        </p:nvSpPr>
        <p:spPr>
          <a:xfrm>
            <a:off x="10131979" y="1257412"/>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26" name="TextBox 25"/>
          <p:cNvSpPr txBox="1"/>
          <p:nvPr/>
        </p:nvSpPr>
        <p:spPr>
          <a:xfrm>
            <a:off x="10106098" y="554399"/>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20" name="Left Arrow 19"/>
          <p:cNvSpPr/>
          <p:nvPr/>
        </p:nvSpPr>
        <p:spPr>
          <a:xfrm>
            <a:off x="10549822" y="2401093"/>
            <a:ext cx="1423592" cy="373110"/>
          </a:xfrm>
          <a:prstGeom prst="leftArrow">
            <a:avLst>
              <a:gd name="adj1" fmla="val 600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t</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op (presently)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4ADF271-A0A6-4F03-9BBE-CC103EA027F7}"/>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15" name="Slide Number Placeholder 14">
            <a:extLst>
              <a:ext uri="{FF2B5EF4-FFF2-40B4-BE49-F238E27FC236}">
                <a16:creationId xmlns:a16="http://schemas.microsoft.com/office/drawing/2014/main" id="{2BFF8EBD-7D29-40D5-8BA1-0B5D2892DEDA}"/>
              </a:ext>
            </a:extLst>
          </p:cNvPr>
          <p:cNvSpPr>
            <a:spLocks noGrp="1"/>
          </p:cNvSpPr>
          <p:nvPr>
            <p:ph type="sldNum" sz="quarter" idx="12"/>
          </p:nvPr>
        </p:nvSpPr>
        <p:spPr/>
        <p:txBody>
          <a:bodyPr/>
          <a:lstStyle/>
          <a:p>
            <a:fld id="{67D43647-D22D-4492-8DE9-AF3D87B5E9CD}" type="slidenum">
              <a:rPr lang="en-US" smtClean="0"/>
              <a:t>5</a:t>
            </a:fld>
            <a:endParaRPr lang="en-US"/>
          </a:p>
        </p:txBody>
      </p:sp>
    </p:spTree>
    <p:extLst>
      <p:ext uri="{BB962C8B-B14F-4D97-AF65-F5344CB8AC3E}">
        <p14:creationId xmlns:p14="http://schemas.microsoft.com/office/powerpoint/2010/main" val="2600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inVertical)">
                                      <p:cBhvr>
                                        <p:cTn id="18" dur="500"/>
                                        <p:tgtEl>
                                          <p:spTgt spid="2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inVertical)">
                                      <p:cBhvr>
                                        <p:cTn id="21" dur="500"/>
                                        <p:tgtEl>
                                          <p:spTgt spid="2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arn(inVertical)">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barn(inVertical)">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barn(inVertical)">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wipe(down)">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inVertical)">
                                      <p:cBhvr>
                                        <p:cTn id="70" dur="500"/>
                                        <p:tgtEl>
                                          <p:spTgt spid="13"/>
                                        </p:tgtEl>
                                      </p:cBhvr>
                                    </p:animEffect>
                                  </p:childTnLst>
                                </p:cTn>
                              </p:par>
                              <p:par>
                                <p:cTn id="71" presetID="16" presetClass="entr" presetSubtype="21" fill="hold" nodeType="with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barn(inVertical)">
                                      <p:cBhvr>
                                        <p:cTn id="73" dur="500"/>
                                        <p:tgtEl>
                                          <p:spTgt spid="4"/>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barn(inVertical)">
                                      <p:cBhvr>
                                        <p:cTn id="76" dur="500"/>
                                        <p:tgtEl>
                                          <p:spTgt spid="12"/>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barn(inVertical)">
                                      <p:cBhvr>
                                        <p:cTn id="79" dur="500"/>
                                        <p:tgtEl>
                                          <p:spTgt spid="11"/>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barn(inVertical)">
                                      <p:cBhvr>
                                        <p:cTn id="82" dur="500"/>
                                        <p:tgtEl>
                                          <p:spTgt spid="1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barn(inVertical)">
                                      <p:cBhvr>
                                        <p:cTn id="85" dur="500"/>
                                        <p:tgtEl>
                                          <p:spTgt spid="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down)">
                                      <p:cBhvr>
                                        <p:cTn id="90" dur="500"/>
                                        <p:tgtEl>
                                          <p:spTgt spid="1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animEffect transition="in" filter="wipe(down)">
                                      <p:cBhvr>
                                        <p:cTn id="9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animBg="1"/>
      <p:bldP spid="14" grpId="0"/>
      <p:bldP spid="16" grpId="0"/>
      <p:bldP spid="21" grpId="0"/>
      <p:bldP spid="22" grpId="0"/>
      <p:bldP spid="23" grpId="0"/>
      <p:bldP spid="24" grpId="0"/>
      <p:bldP spid="25" grpId="0"/>
      <p:bldP spid="26" grpId="0"/>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Prefix to Postfix Conversion</a:t>
            </a:r>
          </a:p>
        </p:txBody>
      </p:sp>
      <p:sp>
        <p:nvSpPr>
          <p:cNvPr id="8" name="Rectangle 7"/>
          <p:cNvSpPr/>
          <p:nvPr/>
        </p:nvSpPr>
        <p:spPr>
          <a:xfrm>
            <a:off x="609600" y="1273830"/>
            <a:ext cx="10972800" cy="4493538"/>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Reverse the given prefix expression, for example the reverse of the prefix expression *cd is cd*.</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the character by character of the reversed infix expression and repeat the step 3 and 4 till there are no characters in the reversed prefix expression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operand then push the operand into the stack. (push d and c)</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If the character read is an operator, </a:t>
            </a:r>
            <a:r>
              <a:rPr lang="en-US" sz="2200" i="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then pop the top two symbols from the stack, the first one is </a:t>
            </a:r>
            <a:r>
              <a:rPr lang="en-US" sz="2200" i="1" dirty="0">
                <a:solidFill>
                  <a:srgbClr val="333333"/>
                </a:solidFill>
                <a:latin typeface="Times New Roman" panose="02020603050405020304" pitchFamily="18" charset="0"/>
                <a:cs typeface="Times New Roman" panose="02020603050405020304" pitchFamily="18" charset="0"/>
              </a:rPr>
              <a:t>p1</a:t>
            </a:r>
            <a:r>
              <a:rPr lang="en-US" sz="2200" dirty="0">
                <a:solidFill>
                  <a:srgbClr val="333333"/>
                </a:solidFill>
                <a:latin typeface="Times New Roman" panose="02020603050405020304" pitchFamily="18" charset="0"/>
                <a:cs typeface="Times New Roman" panose="02020603050405020304" pitchFamily="18" charset="0"/>
              </a:rPr>
              <a:t>, and the second one is </a:t>
            </a:r>
            <a:r>
              <a:rPr lang="en-US" sz="2200" i="1" dirty="0">
                <a:solidFill>
                  <a:srgbClr val="333333"/>
                </a:solidFill>
                <a:latin typeface="Times New Roman" panose="02020603050405020304" pitchFamily="18" charset="0"/>
                <a:cs typeface="Times New Roman" panose="02020603050405020304" pitchFamily="18" charset="0"/>
              </a:rPr>
              <a:t>p2</a:t>
            </a:r>
            <a:r>
              <a:rPr lang="en-US" sz="2200" dirty="0">
                <a:solidFill>
                  <a:srgbClr val="333333"/>
                </a:solidFill>
                <a:latin typeface="Times New Roman" panose="02020603050405020304" pitchFamily="18" charset="0"/>
                <a:cs typeface="Times New Roman" panose="02020603050405020304" pitchFamily="18" charset="0"/>
              </a:rPr>
              <a:t>. Push the concatenated string </a:t>
            </a:r>
            <a:r>
              <a:rPr lang="en-US" sz="2200" b="1" i="1" dirty="0">
                <a:solidFill>
                  <a:srgbClr val="333333"/>
                </a:solidFill>
                <a:latin typeface="Times New Roman" panose="02020603050405020304" pitchFamily="18" charset="0"/>
                <a:cs typeface="Times New Roman" panose="02020603050405020304" pitchFamily="18" charset="0"/>
              </a:rPr>
              <a:t>p1 p2 op</a:t>
            </a:r>
            <a:r>
              <a:rPr lang="en-US" sz="2200" dirty="0">
                <a:solidFill>
                  <a:srgbClr val="333333"/>
                </a:solidFill>
                <a:latin typeface="Times New Roman" panose="02020603050405020304" pitchFamily="18" charset="0"/>
                <a:cs typeface="Times New Roman" panose="02020603050405020304" pitchFamily="18" charset="0"/>
              </a:rPr>
              <a:t> to stack.   (push c d *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Now the value in the stack is the  required infix expression. (c d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50</a:t>
            </a:fld>
            <a:endParaRPr lang="en-US"/>
          </a:p>
        </p:txBody>
      </p:sp>
    </p:spTree>
    <p:extLst>
      <p:ext uri="{BB962C8B-B14F-4D97-AF65-F5344CB8AC3E}">
        <p14:creationId xmlns:p14="http://schemas.microsoft.com/office/powerpoint/2010/main" val="75119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wipe(down)">
                                      <p:cBhvr>
                                        <p:cTn id="2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Postfix to Infix Conversion</a:t>
            </a:r>
          </a:p>
        </p:txBody>
      </p:sp>
      <p:sp>
        <p:nvSpPr>
          <p:cNvPr id="8" name="Rectangle 7"/>
          <p:cNvSpPr/>
          <p:nvPr/>
        </p:nvSpPr>
        <p:spPr>
          <a:xfrm>
            <a:off x="609600" y="1273830"/>
            <a:ext cx="10972800" cy="3816429"/>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the character by character of the given postfix expression and repeat the step 3 and 4 till there are no characters in the postfix expression. For example assume the postfix expression ab+;</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operand then push the operand into the stack. (push a and b)</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operator, </a:t>
            </a:r>
            <a:r>
              <a:rPr lang="en-US" sz="2200" i="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then pop the top two symbols from the stack, the first one is </a:t>
            </a:r>
            <a:r>
              <a:rPr lang="en-US" sz="2200" i="1" dirty="0">
                <a:solidFill>
                  <a:srgbClr val="333333"/>
                </a:solidFill>
                <a:latin typeface="Times New Roman" panose="02020603050405020304" pitchFamily="18" charset="0"/>
                <a:cs typeface="Times New Roman" panose="02020603050405020304" pitchFamily="18" charset="0"/>
              </a:rPr>
              <a:t>p1</a:t>
            </a:r>
            <a:r>
              <a:rPr lang="en-US" sz="2200" dirty="0">
                <a:solidFill>
                  <a:srgbClr val="333333"/>
                </a:solidFill>
                <a:latin typeface="Times New Roman" panose="02020603050405020304" pitchFamily="18" charset="0"/>
                <a:cs typeface="Times New Roman" panose="02020603050405020304" pitchFamily="18" charset="0"/>
              </a:rPr>
              <a:t>, and the second one is </a:t>
            </a:r>
            <a:r>
              <a:rPr lang="en-US" sz="2200" i="1" dirty="0">
                <a:solidFill>
                  <a:srgbClr val="333333"/>
                </a:solidFill>
                <a:latin typeface="Times New Roman" panose="02020603050405020304" pitchFamily="18" charset="0"/>
                <a:cs typeface="Times New Roman" panose="02020603050405020304" pitchFamily="18" charset="0"/>
              </a:rPr>
              <a:t>p2</a:t>
            </a:r>
            <a:r>
              <a:rPr lang="en-US" sz="2200" dirty="0">
                <a:solidFill>
                  <a:srgbClr val="333333"/>
                </a:solidFill>
                <a:latin typeface="Times New Roman" panose="02020603050405020304" pitchFamily="18" charset="0"/>
                <a:cs typeface="Times New Roman" panose="02020603050405020304" pitchFamily="18" charset="0"/>
              </a:rPr>
              <a:t>. Push the concatenated string </a:t>
            </a:r>
            <a:r>
              <a:rPr lang="en-US" sz="2200" b="1" i="1" dirty="0">
                <a:solidFill>
                  <a:srgbClr val="333333"/>
                </a:solidFill>
                <a:latin typeface="Times New Roman" panose="02020603050405020304" pitchFamily="18" charset="0"/>
                <a:cs typeface="Times New Roman" panose="02020603050405020304" pitchFamily="18" charset="0"/>
              </a:rPr>
              <a:t>p2 op p1</a:t>
            </a:r>
            <a:r>
              <a:rPr lang="en-US" sz="2200" dirty="0">
                <a:solidFill>
                  <a:srgbClr val="333333"/>
                </a:solidFill>
                <a:latin typeface="Times New Roman" panose="02020603050405020304" pitchFamily="18" charset="0"/>
                <a:cs typeface="Times New Roman" panose="02020603050405020304" pitchFamily="18" charset="0"/>
              </a:rPr>
              <a:t> to stack.   (push a * b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Now the value in the stack is the  required infix expression. (a * b)</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51</a:t>
            </a:fld>
            <a:endParaRPr lang="en-US"/>
          </a:p>
        </p:txBody>
      </p:sp>
    </p:spTree>
    <p:extLst>
      <p:ext uri="{BB962C8B-B14F-4D97-AF65-F5344CB8AC3E}">
        <p14:creationId xmlns:p14="http://schemas.microsoft.com/office/powerpoint/2010/main" val="128194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Postfix to Prefix Conversion</a:t>
            </a:r>
          </a:p>
        </p:txBody>
      </p:sp>
      <p:sp>
        <p:nvSpPr>
          <p:cNvPr id="8" name="Rectangle 7"/>
          <p:cNvSpPr/>
          <p:nvPr/>
        </p:nvSpPr>
        <p:spPr>
          <a:xfrm>
            <a:off x="609600" y="1273830"/>
            <a:ext cx="10972800" cy="3816429"/>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the character by character of the given postfix expression and repeat the </a:t>
            </a:r>
            <a:r>
              <a:rPr lang="en-US" sz="2200">
                <a:solidFill>
                  <a:srgbClr val="333333"/>
                </a:solidFill>
                <a:latin typeface="Times New Roman" panose="02020603050405020304" pitchFamily="18" charset="0"/>
                <a:cs typeface="Times New Roman" panose="02020603050405020304" pitchFamily="18" charset="0"/>
              </a:rPr>
              <a:t>step 2 and 3 </a:t>
            </a:r>
            <a:r>
              <a:rPr lang="en-US" sz="2200" dirty="0">
                <a:solidFill>
                  <a:srgbClr val="333333"/>
                </a:solidFill>
                <a:latin typeface="Times New Roman" panose="02020603050405020304" pitchFamily="18" charset="0"/>
                <a:cs typeface="Times New Roman" panose="02020603050405020304" pitchFamily="18" charset="0"/>
              </a:rPr>
              <a:t>till there are no characters in the postfix expression. For example assume the postfix expression ab+;</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operand then push the operand into the stack. (push a and b)</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operator, </a:t>
            </a:r>
            <a:r>
              <a:rPr lang="en-US" sz="2200" i="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then pop the top two symbols from the stack, the first one is </a:t>
            </a:r>
            <a:r>
              <a:rPr lang="en-US" sz="2200" i="1" dirty="0">
                <a:solidFill>
                  <a:srgbClr val="333333"/>
                </a:solidFill>
                <a:latin typeface="Times New Roman" panose="02020603050405020304" pitchFamily="18" charset="0"/>
                <a:cs typeface="Times New Roman" panose="02020603050405020304" pitchFamily="18" charset="0"/>
              </a:rPr>
              <a:t>p1</a:t>
            </a:r>
            <a:r>
              <a:rPr lang="en-US" sz="2200" dirty="0">
                <a:solidFill>
                  <a:srgbClr val="333333"/>
                </a:solidFill>
                <a:latin typeface="Times New Roman" panose="02020603050405020304" pitchFamily="18" charset="0"/>
                <a:cs typeface="Times New Roman" panose="02020603050405020304" pitchFamily="18" charset="0"/>
              </a:rPr>
              <a:t>, and the second one is </a:t>
            </a:r>
            <a:r>
              <a:rPr lang="en-US" sz="2200" i="1" dirty="0">
                <a:solidFill>
                  <a:srgbClr val="333333"/>
                </a:solidFill>
                <a:latin typeface="Times New Roman" panose="02020603050405020304" pitchFamily="18" charset="0"/>
                <a:cs typeface="Times New Roman" panose="02020603050405020304" pitchFamily="18" charset="0"/>
              </a:rPr>
              <a:t>p2</a:t>
            </a:r>
            <a:r>
              <a:rPr lang="en-US" sz="2200" dirty="0">
                <a:solidFill>
                  <a:srgbClr val="333333"/>
                </a:solidFill>
                <a:latin typeface="Times New Roman" panose="02020603050405020304" pitchFamily="18" charset="0"/>
                <a:cs typeface="Times New Roman" panose="02020603050405020304" pitchFamily="18" charset="0"/>
              </a:rPr>
              <a:t>. Push the concatenated string </a:t>
            </a:r>
            <a:r>
              <a:rPr lang="en-US" sz="2200" b="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a:t>
            </a:r>
            <a:r>
              <a:rPr lang="en-US" sz="2200" b="1" i="1" dirty="0">
                <a:solidFill>
                  <a:srgbClr val="333333"/>
                </a:solidFill>
                <a:latin typeface="Times New Roman" panose="02020603050405020304" pitchFamily="18" charset="0"/>
                <a:cs typeface="Times New Roman" panose="02020603050405020304" pitchFamily="18" charset="0"/>
              </a:rPr>
              <a:t>p2 p1</a:t>
            </a:r>
            <a:r>
              <a:rPr lang="en-US" sz="2200" dirty="0">
                <a:solidFill>
                  <a:srgbClr val="333333"/>
                </a:solidFill>
                <a:latin typeface="Times New Roman" panose="02020603050405020304" pitchFamily="18" charset="0"/>
                <a:cs typeface="Times New Roman" panose="02020603050405020304" pitchFamily="18" charset="0"/>
              </a:rPr>
              <a:t> to stack.   (push a * b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Now the value in the stack is the  required postfix expression. (*a b)</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52</a:t>
            </a:fld>
            <a:endParaRPr lang="en-US"/>
          </a:p>
        </p:txBody>
      </p:sp>
    </p:spTree>
    <p:extLst>
      <p:ext uri="{BB962C8B-B14F-4D97-AF65-F5344CB8AC3E}">
        <p14:creationId xmlns:p14="http://schemas.microsoft.com/office/powerpoint/2010/main" val="22358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CF0AC-3366-43DF-8281-756DBCA6A8E4}"/>
              </a:ext>
            </a:extLst>
          </p:cNvPr>
          <p:cNvSpPr>
            <a:spLocks noGrp="1"/>
          </p:cNvSpPr>
          <p:nvPr>
            <p:ph type="title"/>
          </p:nvPr>
        </p:nvSpPr>
        <p:spPr>
          <a:xfrm>
            <a:off x="838200" y="365125"/>
            <a:ext cx="10515600" cy="511953"/>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Examples</a:t>
            </a:r>
          </a:p>
        </p:txBody>
      </p:sp>
      <p:graphicFrame>
        <p:nvGraphicFramePr>
          <p:cNvPr id="6" name="Table 6">
            <a:extLst>
              <a:ext uri="{FF2B5EF4-FFF2-40B4-BE49-F238E27FC236}">
                <a16:creationId xmlns:a16="http://schemas.microsoft.com/office/drawing/2014/main" id="{AB88E493-A1C9-4723-9872-25D18DEA7684}"/>
              </a:ext>
            </a:extLst>
          </p:cNvPr>
          <p:cNvGraphicFramePr>
            <a:graphicFrameLocks noGrp="1"/>
          </p:cNvGraphicFramePr>
          <p:nvPr>
            <p:extLst>
              <p:ext uri="{D42A27DB-BD31-4B8C-83A1-F6EECF244321}">
                <p14:modId xmlns:p14="http://schemas.microsoft.com/office/powerpoint/2010/main" val="1998415634"/>
              </p:ext>
            </p:extLst>
          </p:nvPr>
        </p:nvGraphicFramePr>
        <p:xfrm>
          <a:off x="1911219" y="1447454"/>
          <a:ext cx="7438054" cy="3200400"/>
        </p:xfrm>
        <a:graphic>
          <a:graphicData uri="http://schemas.openxmlformats.org/drawingml/2006/table">
            <a:tbl>
              <a:tblPr firstRow="1" bandRow="1">
                <a:tableStyleId>{C4B1156A-380E-4F78-BDF5-A606A8083BF9}</a:tableStyleId>
              </a:tblPr>
              <a:tblGrid>
                <a:gridCol w="751658">
                  <a:extLst>
                    <a:ext uri="{9D8B030D-6E8A-4147-A177-3AD203B41FA5}">
                      <a16:colId xmlns:a16="http://schemas.microsoft.com/office/drawing/2014/main" val="2299215372"/>
                    </a:ext>
                  </a:extLst>
                </a:gridCol>
                <a:gridCol w="1996944">
                  <a:extLst>
                    <a:ext uri="{9D8B030D-6E8A-4147-A177-3AD203B41FA5}">
                      <a16:colId xmlns:a16="http://schemas.microsoft.com/office/drawing/2014/main" val="74090462"/>
                    </a:ext>
                  </a:extLst>
                </a:gridCol>
                <a:gridCol w="2312973">
                  <a:extLst>
                    <a:ext uri="{9D8B030D-6E8A-4147-A177-3AD203B41FA5}">
                      <a16:colId xmlns:a16="http://schemas.microsoft.com/office/drawing/2014/main" val="4209590382"/>
                    </a:ext>
                  </a:extLst>
                </a:gridCol>
                <a:gridCol w="2376479">
                  <a:extLst>
                    <a:ext uri="{9D8B030D-6E8A-4147-A177-3AD203B41FA5}">
                      <a16:colId xmlns:a16="http://schemas.microsoft.com/office/drawing/2014/main" val="417065903"/>
                    </a:ext>
                  </a:extLst>
                </a:gridCol>
              </a:tblGrid>
              <a:tr h="370840">
                <a:tc>
                  <a:txBody>
                    <a:bodyPr/>
                    <a:lstStyle/>
                    <a:p>
                      <a:r>
                        <a:rPr lang="en-IN" sz="2000" dirty="0" err="1">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solidFill>
                            <a:srgbClr val="00B050"/>
                          </a:solidFill>
                          <a:latin typeface="Times New Roman" panose="02020603050405020304" pitchFamily="18" charset="0"/>
                          <a:cs typeface="Times New Roman" panose="02020603050405020304" pitchFamily="18" charset="0"/>
                        </a:rPr>
                        <a:t>Infix Expression</a:t>
                      </a:r>
                    </a:p>
                  </a:txBody>
                  <a:tcPr/>
                </a:tc>
                <a:tc>
                  <a:txBody>
                    <a:bodyPr/>
                    <a:lstStyle/>
                    <a:p>
                      <a:pPr algn="ctr"/>
                      <a:r>
                        <a:rPr lang="en-IN" sz="2000" dirty="0">
                          <a:solidFill>
                            <a:srgbClr val="00B050"/>
                          </a:solidFill>
                          <a:latin typeface="Times New Roman" panose="02020603050405020304" pitchFamily="18" charset="0"/>
                          <a:cs typeface="Times New Roman" panose="02020603050405020304" pitchFamily="18" charset="0"/>
                        </a:rPr>
                        <a:t>Prefix Expression</a:t>
                      </a:r>
                    </a:p>
                  </a:txBody>
                  <a:tcPr/>
                </a:tc>
                <a:tc>
                  <a:txBody>
                    <a:bodyPr/>
                    <a:lstStyle/>
                    <a:p>
                      <a:pPr algn="ctr"/>
                      <a:r>
                        <a:rPr lang="en-IN" sz="2000" dirty="0">
                          <a:solidFill>
                            <a:srgbClr val="00B050"/>
                          </a:solidFill>
                          <a:latin typeface="Times New Roman" panose="02020603050405020304" pitchFamily="18" charset="0"/>
                          <a:cs typeface="Times New Roman" panose="02020603050405020304" pitchFamily="18" charset="0"/>
                        </a:rPr>
                        <a:t>Postfix Expression</a:t>
                      </a:r>
                    </a:p>
                  </a:txBody>
                  <a:tcPr/>
                </a:tc>
                <a:extLst>
                  <a:ext uri="{0D108BD9-81ED-4DB2-BD59-A6C34878D82A}">
                    <a16:rowId xmlns:a16="http://schemas.microsoft.com/office/drawing/2014/main" val="3148009795"/>
                  </a:ext>
                </a:extLst>
              </a:tr>
              <a:tr h="370840">
                <a:tc>
                  <a:txBody>
                    <a:bodyPr/>
                    <a:lstStyle/>
                    <a:p>
                      <a:pPr algn="ctr"/>
                      <a:r>
                        <a:rPr lang="en-IN" sz="2200"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l"/>
                      <a:r>
                        <a:rPr lang="en-US" sz="2200" dirty="0">
                          <a:solidFill>
                            <a:srgbClr val="FF0000"/>
                          </a:solidFill>
                          <a:effectLst/>
                          <a:latin typeface="Times New Roman" panose="02020603050405020304" pitchFamily="18" charset="0"/>
                          <a:cs typeface="Times New Roman" panose="02020603050405020304" pitchFamily="18" charset="0"/>
                        </a:rPr>
                        <a:t>a + b * c</a:t>
                      </a:r>
                    </a:p>
                  </a:txBody>
                  <a:tcPr marR="95250" marT="76200" marB="76200" anchor="ctr"/>
                </a:tc>
                <a:tc>
                  <a:txBody>
                    <a:bodyPr/>
                    <a:lstStyle/>
                    <a:p>
                      <a:pPr algn="l"/>
                      <a:r>
                        <a:rPr lang="en-US" sz="2200" dirty="0">
                          <a:solidFill>
                            <a:srgbClr val="FF0000"/>
                          </a:solidFill>
                          <a:effectLst/>
                          <a:latin typeface="Times New Roman" panose="02020603050405020304" pitchFamily="18" charset="0"/>
                          <a:cs typeface="Times New Roman" panose="02020603050405020304" pitchFamily="18" charset="0"/>
                        </a:rPr>
                        <a:t>+a*</a:t>
                      </a:r>
                      <a:r>
                        <a:rPr lang="en-US" sz="2200" dirty="0" err="1">
                          <a:solidFill>
                            <a:srgbClr val="FF0000"/>
                          </a:solidFill>
                          <a:effectLst/>
                          <a:latin typeface="Times New Roman" panose="02020603050405020304" pitchFamily="18" charset="0"/>
                          <a:cs typeface="Times New Roman" panose="02020603050405020304" pitchFamily="18" charset="0"/>
                        </a:rPr>
                        <a:t>bc</a:t>
                      </a:r>
                      <a:endParaRPr lang="en-US" sz="2200" dirty="0">
                        <a:solidFill>
                          <a:srgbClr val="FF0000"/>
                        </a:solidFill>
                        <a:effectLst/>
                        <a:latin typeface="Times New Roman" panose="02020603050405020304" pitchFamily="18" charset="0"/>
                        <a:cs typeface="Times New Roman" panose="02020603050405020304" pitchFamily="18" charset="0"/>
                      </a:endParaRPr>
                    </a:p>
                  </a:txBody>
                  <a:tcPr marL="95250" marR="95250" marT="76200" marB="76200" anchor="ctr"/>
                </a:tc>
                <a:tc>
                  <a:txBody>
                    <a:bodyPr/>
                    <a:lstStyle/>
                    <a:p>
                      <a:pPr algn="l"/>
                      <a:r>
                        <a:rPr lang="en-US" sz="2200" dirty="0">
                          <a:solidFill>
                            <a:srgbClr val="FF0000"/>
                          </a:solidFill>
                          <a:effectLst/>
                          <a:latin typeface="Times New Roman" panose="02020603050405020304" pitchFamily="18" charset="0"/>
                          <a:cs typeface="Times New Roman" panose="02020603050405020304" pitchFamily="18" charset="0"/>
                        </a:rPr>
                        <a:t>a b c*+</a:t>
                      </a:r>
                    </a:p>
                  </a:txBody>
                  <a:tcPr marL="95250" marR="95250" marT="76200" marB="76200" anchor="ctr"/>
                </a:tc>
                <a:extLst>
                  <a:ext uri="{0D108BD9-81ED-4DB2-BD59-A6C34878D82A}">
                    <a16:rowId xmlns:a16="http://schemas.microsoft.com/office/drawing/2014/main" val="2518106760"/>
                  </a:ext>
                </a:extLst>
              </a:tr>
              <a:tr h="37084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l"/>
                      <a:r>
                        <a:rPr lang="en-US" sz="2200" dirty="0">
                          <a:effectLst/>
                          <a:latin typeface="Times New Roman" panose="02020603050405020304" pitchFamily="18" charset="0"/>
                          <a:cs typeface="Times New Roman" panose="02020603050405020304" pitchFamily="18" charset="0"/>
                        </a:rPr>
                        <a:t>(a + b) * (c + d)</a:t>
                      </a:r>
                    </a:p>
                  </a:txBody>
                  <a:tcPr marR="95250" marT="76200" marB="76200" anchor="ctr"/>
                </a:tc>
                <a:tc>
                  <a:txBody>
                    <a:bodyPr/>
                    <a:lstStyle/>
                    <a:p>
                      <a:pPr algn="l"/>
                      <a:r>
                        <a:rPr lang="en-US" sz="2200" dirty="0">
                          <a:effectLst/>
                          <a:latin typeface="Times New Roman" panose="02020603050405020304" pitchFamily="18" charset="0"/>
                          <a:cs typeface="Times New Roman" panose="02020603050405020304" pitchFamily="18" charset="0"/>
                        </a:rPr>
                        <a:t>* + a b + c d</a:t>
                      </a:r>
                    </a:p>
                  </a:txBody>
                  <a:tcPr marL="95250" marR="95250" marT="76200" marB="76200" anchor="ctr"/>
                </a:tc>
                <a:tc>
                  <a:txBody>
                    <a:bodyPr/>
                    <a:lstStyle/>
                    <a:p>
                      <a:pPr algn="l"/>
                      <a:r>
                        <a:rPr lang="en-US" sz="2200" dirty="0">
                          <a:effectLst/>
                          <a:latin typeface="Times New Roman" panose="02020603050405020304" pitchFamily="18" charset="0"/>
                          <a:cs typeface="Times New Roman" panose="02020603050405020304" pitchFamily="18" charset="0"/>
                        </a:rPr>
                        <a:t>a b + c d + *</a:t>
                      </a:r>
                    </a:p>
                  </a:txBody>
                  <a:tcPr marL="95250" marR="95250" marT="76200" marB="76200" anchor="ctr"/>
                </a:tc>
                <a:extLst>
                  <a:ext uri="{0D108BD9-81ED-4DB2-BD59-A6C34878D82A}">
                    <a16:rowId xmlns:a16="http://schemas.microsoft.com/office/drawing/2014/main" val="1546265821"/>
                  </a:ext>
                </a:extLst>
              </a:tr>
              <a:tr h="370840">
                <a:tc>
                  <a:txBody>
                    <a:bodyPr/>
                    <a:lstStyle/>
                    <a:p>
                      <a:pPr algn="ctr"/>
                      <a:r>
                        <a:rPr lang="en-IN" sz="2200" dirty="0">
                          <a:solidFill>
                            <a:srgbClr val="00B0F0"/>
                          </a:solidFill>
                          <a:latin typeface="Times New Roman" panose="02020603050405020304" pitchFamily="18" charset="0"/>
                          <a:cs typeface="Times New Roman" panose="02020603050405020304" pitchFamily="18" charset="0"/>
                        </a:rPr>
                        <a:t>3</a:t>
                      </a:r>
                    </a:p>
                  </a:txBody>
                  <a:tcPr/>
                </a:tc>
                <a:tc>
                  <a:txBody>
                    <a:bodyPr/>
                    <a:lstStyle/>
                    <a:p>
                      <a:pPr algn="l"/>
                      <a:r>
                        <a:rPr lang="en-US" sz="2200" dirty="0">
                          <a:solidFill>
                            <a:srgbClr val="00B0F0"/>
                          </a:solidFill>
                          <a:effectLst/>
                          <a:latin typeface="Times New Roman" panose="02020603050405020304" pitchFamily="18" charset="0"/>
                          <a:cs typeface="Times New Roman" panose="02020603050405020304" pitchFamily="18" charset="0"/>
                        </a:rPr>
                        <a:t> a * b  +  c  *  d</a:t>
                      </a:r>
                    </a:p>
                  </a:txBody>
                  <a:tcPr marR="95250" marT="76200" marB="76200" anchor="ctr"/>
                </a:tc>
                <a:tc>
                  <a:txBody>
                    <a:bodyPr/>
                    <a:lstStyle/>
                    <a:p>
                      <a:pPr algn="l"/>
                      <a:r>
                        <a:rPr lang="en-US" sz="2200" dirty="0">
                          <a:solidFill>
                            <a:srgbClr val="00B0F0"/>
                          </a:solidFill>
                          <a:effectLst/>
                          <a:latin typeface="Times New Roman" panose="02020603050405020304" pitchFamily="18" charset="0"/>
                          <a:cs typeface="Times New Roman" panose="02020603050405020304" pitchFamily="18" charset="0"/>
                        </a:rPr>
                        <a:t>+ * a b * c d</a:t>
                      </a:r>
                    </a:p>
                  </a:txBody>
                  <a:tcPr marL="95250" marR="95250" marT="76200" marB="76200" anchor="ctr"/>
                </a:tc>
                <a:tc>
                  <a:txBody>
                    <a:bodyPr/>
                    <a:lstStyle/>
                    <a:p>
                      <a:pPr algn="l"/>
                      <a:r>
                        <a:rPr lang="en-US" sz="2200" dirty="0">
                          <a:solidFill>
                            <a:srgbClr val="00B0F0"/>
                          </a:solidFill>
                          <a:effectLst/>
                          <a:latin typeface="Times New Roman" panose="02020603050405020304" pitchFamily="18" charset="0"/>
                          <a:cs typeface="Times New Roman" panose="02020603050405020304" pitchFamily="18" charset="0"/>
                        </a:rPr>
                        <a:t>a b * c d * +</a:t>
                      </a:r>
                    </a:p>
                  </a:txBody>
                  <a:tcPr marL="95250" marR="95250" marT="76200" marB="76200" anchor="ctr"/>
                </a:tc>
                <a:extLst>
                  <a:ext uri="{0D108BD9-81ED-4DB2-BD59-A6C34878D82A}">
                    <a16:rowId xmlns:a16="http://schemas.microsoft.com/office/drawing/2014/main" val="906599380"/>
                  </a:ext>
                </a:extLst>
              </a:tr>
              <a:tr h="370840">
                <a:tc>
                  <a:txBody>
                    <a:bodyPr/>
                    <a:lstStyle/>
                    <a:p>
                      <a:pPr algn="ctr"/>
                      <a:r>
                        <a:rPr lang="en-IN" sz="2200" dirty="0">
                          <a:latin typeface="Times New Roman" panose="02020603050405020304" pitchFamily="18" charset="0"/>
                          <a:cs typeface="Times New Roman" panose="02020603050405020304" pitchFamily="18" charset="0"/>
                        </a:rPr>
                        <a:t>4</a:t>
                      </a:r>
                    </a:p>
                  </a:txBody>
                  <a:tcPr/>
                </a:tc>
                <a:tc>
                  <a:txBody>
                    <a:bodyPr/>
                    <a:lstStyle/>
                    <a:p>
                      <a:pPr algn="l"/>
                      <a:r>
                        <a:rPr lang="en-US" sz="2200" dirty="0">
                          <a:effectLst/>
                          <a:latin typeface="Times New Roman" panose="02020603050405020304" pitchFamily="18" charset="0"/>
                          <a:cs typeface="Times New Roman" panose="02020603050405020304" pitchFamily="18" charset="0"/>
                        </a:rPr>
                        <a:t> a + b + c + d</a:t>
                      </a:r>
                    </a:p>
                  </a:txBody>
                  <a:tcPr marR="95250" marT="76200" marB="76200" anchor="ctr"/>
                </a:tc>
                <a:tc>
                  <a:txBody>
                    <a:bodyPr/>
                    <a:lstStyle/>
                    <a:p>
                      <a:pPr algn="l"/>
                      <a:r>
                        <a:rPr lang="en-US" sz="2200" dirty="0">
                          <a:effectLst/>
                          <a:latin typeface="Times New Roman" panose="02020603050405020304" pitchFamily="18" charset="0"/>
                          <a:cs typeface="Times New Roman" panose="02020603050405020304" pitchFamily="18" charset="0"/>
                        </a:rPr>
                        <a:t>+ + + a b c d</a:t>
                      </a:r>
                    </a:p>
                  </a:txBody>
                  <a:tcPr marL="95250" marR="95250" marT="76200" marB="76200" anchor="ctr"/>
                </a:tc>
                <a:tc>
                  <a:txBody>
                    <a:bodyPr/>
                    <a:lstStyle/>
                    <a:p>
                      <a:pPr algn="l"/>
                      <a:r>
                        <a:rPr lang="en-US" sz="2200" dirty="0">
                          <a:effectLst/>
                          <a:latin typeface="Times New Roman" panose="02020603050405020304" pitchFamily="18" charset="0"/>
                          <a:cs typeface="Times New Roman" panose="02020603050405020304" pitchFamily="18" charset="0"/>
                        </a:rPr>
                        <a:t>a b + c + d +</a:t>
                      </a:r>
                    </a:p>
                  </a:txBody>
                  <a:tcPr marL="95250" marR="95250" marT="76200" marB="76200" anchor="ctr"/>
                </a:tc>
                <a:extLst>
                  <a:ext uri="{0D108BD9-81ED-4DB2-BD59-A6C34878D82A}">
                    <a16:rowId xmlns:a16="http://schemas.microsoft.com/office/drawing/2014/main" val="641578116"/>
                  </a:ext>
                </a:extLst>
              </a:tr>
              <a:tr h="370840">
                <a:tc>
                  <a:txBody>
                    <a:bodyPr/>
                    <a:lstStyle/>
                    <a:p>
                      <a:pPr algn="ctr"/>
                      <a:r>
                        <a:rPr lang="en-IN" sz="2200" dirty="0">
                          <a:solidFill>
                            <a:srgbClr val="00B050"/>
                          </a:solidFill>
                          <a:latin typeface="Times New Roman" panose="02020603050405020304" pitchFamily="18" charset="0"/>
                          <a:cs typeface="Times New Roman" panose="02020603050405020304" pitchFamily="18" charset="0"/>
                        </a:rPr>
                        <a:t>5</a:t>
                      </a:r>
                    </a:p>
                  </a:txBody>
                  <a:tcPr/>
                </a:tc>
                <a:tc>
                  <a:txBody>
                    <a:bodyPr/>
                    <a:lstStyle/>
                    <a:p>
                      <a:pPr algn="l"/>
                      <a:r>
                        <a:rPr lang="en-IN" sz="2200" dirty="0">
                          <a:solidFill>
                            <a:srgbClr val="00B050"/>
                          </a:solidFill>
                          <a:latin typeface="Times New Roman" panose="02020603050405020304" pitchFamily="18" charset="0"/>
                          <a:cs typeface="Times New Roman" panose="02020603050405020304" pitchFamily="18" charset="0"/>
                        </a:rPr>
                        <a:t>(a + b) * c – d</a:t>
                      </a:r>
                    </a:p>
                  </a:txBody>
                  <a:tcPr/>
                </a:tc>
                <a:tc>
                  <a:txBody>
                    <a:bodyPr/>
                    <a:lstStyle/>
                    <a:p>
                      <a:pPr algn="l"/>
                      <a:r>
                        <a:rPr lang="en-IN" sz="2200" dirty="0">
                          <a:solidFill>
                            <a:srgbClr val="00B050"/>
                          </a:solidFill>
                          <a:latin typeface="Times New Roman" panose="02020603050405020304" pitchFamily="18" charset="0"/>
                          <a:cs typeface="Times New Roman" panose="02020603050405020304" pitchFamily="18" charset="0"/>
                        </a:rPr>
                        <a:t>-*+a b c d</a:t>
                      </a:r>
                    </a:p>
                  </a:txBody>
                  <a:tcPr/>
                </a:tc>
                <a:tc>
                  <a:txBody>
                    <a:bodyPr/>
                    <a:lstStyle/>
                    <a:p>
                      <a:pPr algn="l"/>
                      <a:r>
                        <a:rPr lang="en-IN" sz="2200" dirty="0">
                          <a:solidFill>
                            <a:srgbClr val="00B050"/>
                          </a:solidFill>
                          <a:latin typeface="Times New Roman" panose="02020603050405020304" pitchFamily="18" charset="0"/>
                          <a:cs typeface="Times New Roman" panose="02020603050405020304" pitchFamily="18" charset="0"/>
                        </a:rPr>
                        <a:t>ab + c * d-</a:t>
                      </a:r>
                    </a:p>
                  </a:txBody>
                  <a:tcPr/>
                </a:tc>
                <a:extLst>
                  <a:ext uri="{0D108BD9-81ED-4DB2-BD59-A6C34878D82A}">
                    <a16:rowId xmlns:a16="http://schemas.microsoft.com/office/drawing/2014/main" val="4291437185"/>
                  </a:ext>
                </a:extLst>
              </a:tr>
              <a:tr h="370840">
                <a:tc>
                  <a:txBody>
                    <a:bodyPr/>
                    <a:lstStyle/>
                    <a:p>
                      <a:pPr algn="ctr"/>
                      <a:r>
                        <a:rPr lang="en-IN" sz="2200" dirty="0">
                          <a:latin typeface="Times New Roman" panose="02020603050405020304" pitchFamily="18" charset="0"/>
                          <a:cs typeface="Times New Roman" panose="02020603050405020304" pitchFamily="18" charset="0"/>
                        </a:rPr>
                        <a:t>6</a:t>
                      </a:r>
                    </a:p>
                  </a:txBody>
                  <a:tcPr/>
                </a:tc>
                <a:tc>
                  <a:txBody>
                    <a:bodyPr/>
                    <a:lstStyle/>
                    <a:p>
                      <a:pPr algn="l"/>
                      <a:r>
                        <a:rPr lang="en-IN" sz="2200" dirty="0">
                          <a:latin typeface="Times New Roman" panose="02020603050405020304" pitchFamily="18" charset="0"/>
                          <a:cs typeface="Times New Roman" panose="02020603050405020304" pitchFamily="18" charset="0"/>
                        </a:rPr>
                        <a:t>a + b - c</a:t>
                      </a:r>
                    </a:p>
                  </a:txBody>
                  <a:tcPr/>
                </a:tc>
                <a:tc>
                  <a:txBody>
                    <a:bodyPr/>
                    <a:lstStyle/>
                    <a:p>
                      <a:pPr algn="l"/>
                      <a:r>
                        <a:rPr lang="en-IN" sz="2200" dirty="0">
                          <a:latin typeface="Times New Roman" panose="02020603050405020304" pitchFamily="18" charset="0"/>
                          <a:cs typeface="Times New Roman" panose="02020603050405020304" pitchFamily="18" charset="0"/>
                        </a:rPr>
                        <a:t>-+a b  c</a:t>
                      </a:r>
                    </a:p>
                  </a:txBody>
                  <a:tcPr/>
                </a:tc>
                <a:tc>
                  <a:txBody>
                    <a:bodyPr/>
                    <a:lstStyle/>
                    <a:p>
                      <a:pPr algn="l"/>
                      <a:r>
                        <a:rPr lang="en-IN" sz="2200" dirty="0">
                          <a:latin typeface="Times New Roman" panose="02020603050405020304" pitchFamily="18" charset="0"/>
                          <a:cs typeface="Times New Roman" panose="02020603050405020304" pitchFamily="18" charset="0"/>
                        </a:rPr>
                        <a:t>ab + c -</a:t>
                      </a:r>
                    </a:p>
                  </a:txBody>
                  <a:tcPr/>
                </a:tc>
                <a:extLst>
                  <a:ext uri="{0D108BD9-81ED-4DB2-BD59-A6C34878D82A}">
                    <a16:rowId xmlns:a16="http://schemas.microsoft.com/office/drawing/2014/main" val="2007249827"/>
                  </a:ext>
                </a:extLst>
              </a:tr>
            </a:tbl>
          </a:graphicData>
        </a:graphic>
      </p:graphicFrame>
      <p:sp>
        <p:nvSpPr>
          <p:cNvPr id="9" name="Footer Placeholder 8">
            <a:extLst>
              <a:ext uri="{FF2B5EF4-FFF2-40B4-BE49-F238E27FC236}">
                <a16:creationId xmlns:a16="http://schemas.microsoft.com/office/drawing/2014/main" id="{7606AD18-CF0F-4BFA-A46C-23C071361EA4}"/>
              </a:ext>
            </a:extLst>
          </p:cNvPr>
          <p:cNvSpPr>
            <a:spLocks noGrp="1"/>
          </p:cNvSpPr>
          <p:nvPr>
            <p:ph type="ftr" sz="quarter" idx="11"/>
          </p:nvPr>
        </p:nvSpPr>
        <p:spPr/>
        <p:txBody>
          <a:bodyPr/>
          <a:lstStyle/>
          <a:p>
            <a:r>
              <a:rPr lang="en-US"/>
              <a:t>Dr Somaraju Suvvari                                                                                                        NITP -- CS3401</a:t>
            </a:r>
          </a:p>
        </p:txBody>
      </p:sp>
      <p:sp>
        <p:nvSpPr>
          <p:cNvPr id="10" name="Slide Number Placeholder 9">
            <a:extLst>
              <a:ext uri="{FF2B5EF4-FFF2-40B4-BE49-F238E27FC236}">
                <a16:creationId xmlns:a16="http://schemas.microsoft.com/office/drawing/2014/main" id="{0CF121F9-69AE-4B3F-9D05-2520723EA6EF}"/>
              </a:ext>
            </a:extLst>
          </p:cNvPr>
          <p:cNvSpPr>
            <a:spLocks noGrp="1"/>
          </p:cNvSpPr>
          <p:nvPr>
            <p:ph type="sldNum" sz="quarter" idx="12"/>
          </p:nvPr>
        </p:nvSpPr>
        <p:spPr/>
        <p:txBody>
          <a:bodyPr/>
          <a:lstStyle/>
          <a:p>
            <a:fld id="{67D43647-D22D-4492-8DE9-AF3D87B5E9CD}" type="slidenum">
              <a:rPr lang="en-US" smtClean="0"/>
              <a:t>53</a:t>
            </a:fld>
            <a:endParaRPr lang="en-US"/>
          </a:p>
        </p:txBody>
      </p:sp>
    </p:spTree>
    <p:extLst>
      <p:ext uri="{BB962C8B-B14F-4D97-AF65-F5344CB8AC3E}">
        <p14:creationId xmlns:p14="http://schemas.microsoft.com/office/powerpoint/2010/main" val="3852603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312"/>
            <a:ext cx="10515600" cy="43088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Evaluation of Postfix Expression</a:t>
            </a:r>
          </a:p>
        </p:txBody>
      </p:sp>
      <p:sp>
        <p:nvSpPr>
          <p:cNvPr id="5" name="Content Placeholder 4">
            <a:extLst>
              <a:ext uri="{FF2B5EF4-FFF2-40B4-BE49-F238E27FC236}">
                <a16:creationId xmlns:a16="http://schemas.microsoft.com/office/drawing/2014/main" id="{52BEF629-9A88-4A80-8D2F-9844BB5B1064}"/>
              </a:ext>
            </a:extLst>
          </p:cNvPr>
          <p:cNvSpPr>
            <a:spLocks noGrp="1"/>
          </p:cNvSpPr>
          <p:nvPr>
            <p:ph idx="1"/>
          </p:nvPr>
        </p:nvSpPr>
        <p:spPr>
          <a:xfrm>
            <a:off x="838200" y="659200"/>
            <a:ext cx="10515600" cy="5517763"/>
          </a:xfrm>
        </p:spPr>
        <p:txBody>
          <a:bodyPr>
            <a:normAutofit fontScale="92500"/>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b="1" i="1" u="sng" dirty="0">
              <a:latin typeface="Times New Roman" panose="02020603050405020304" pitchFamily="18" charset="0"/>
              <a:cs typeface="Times New Roman" panose="02020603050405020304" pitchFamily="18" charset="0"/>
            </a:endParaRPr>
          </a:p>
          <a:p>
            <a:pPr marL="0" indent="0">
              <a:buNone/>
            </a:pPr>
            <a:r>
              <a:rPr lang="en-IN" sz="2400" b="1" i="1" u="sng" dirty="0">
                <a:latin typeface="Times New Roman" panose="02020603050405020304" pitchFamily="18" charset="0"/>
                <a:cs typeface="Times New Roman" panose="02020603050405020304" pitchFamily="18" charset="0"/>
              </a:rPr>
              <a:t>Algorithm </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Scan the symbols one by one from left to right in the given Postfix Expression</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If the reading symbol is operand, then push it on to the Stack.</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If the reading symbol is binary operator (+ , - , * , / etc.,), then perform two pop operations and do the operation specified by the reading symbol (if it is * do multiplication,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using the two popped operands and push the result back on to the stack.</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Repeat steps 2 &amp; 3 till the postfix expression completes.</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Finally! perform a pop operation and display the popped value as final result.</a:t>
            </a:r>
            <a:endParaRPr lang="en-IN" sz="2200" i="1" u="sng" dirty="0">
              <a:latin typeface="Times New Roman" panose="02020603050405020304" pitchFamily="18" charset="0"/>
              <a:cs typeface="Times New Roman" panose="02020603050405020304" pitchFamily="18" charset="0"/>
            </a:endParaRPr>
          </a:p>
          <a:p>
            <a:pPr marL="0" indent="0">
              <a:buNone/>
            </a:pPr>
            <a:endParaRPr lang="en-IN" sz="2400" i="1" u="sng"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54</a:t>
            </a:fld>
            <a:endParaRPr lang="en-US"/>
          </a:p>
        </p:txBody>
      </p:sp>
      <p:sp>
        <p:nvSpPr>
          <p:cNvPr id="8" name="Rectangle 7"/>
          <p:cNvSpPr/>
          <p:nvPr/>
        </p:nvSpPr>
        <p:spPr>
          <a:xfrm>
            <a:off x="609600" y="1273830"/>
            <a:ext cx="10972800" cy="430887"/>
          </a:xfrm>
          <a:prstGeom prst="rect">
            <a:avLst/>
          </a:prstGeom>
        </p:spPr>
        <p:txBody>
          <a:bodyPr wrap="square">
            <a:spAutoFit/>
          </a:bodyPr>
          <a:lstStyle/>
          <a:p>
            <a:pPr algn="just"/>
            <a:endParaRPr lang="en-US" sz="2200" dirty="0">
              <a:solidFill>
                <a:srgbClr val="33333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06726A-39EF-45FF-A993-754006DA8664}"/>
              </a:ext>
            </a:extLst>
          </p:cNvPr>
          <p:cNvSpPr txBox="1"/>
          <p:nvPr/>
        </p:nvSpPr>
        <p:spPr>
          <a:xfrm>
            <a:off x="1006151" y="766922"/>
            <a:ext cx="2726094" cy="646331"/>
          </a:xfrm>
          <a:prstGeom prst="rect">
            <a:avLst/>
          </a:prstGeom>
          <a:noFill/>
          <a:ln>
            <a:solidFill>
              <a:srgbClr val="FF000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Infix </a:t>
            </a:r>
            <a:r>
              <a:rPr lang="en-US" dirty="0" err="1">
                <a:latin typeface="Times New Roman" panose="02020603050405020304" pitchFamily="18" charset="0"/>
                <a:cs typeface="Times New Roman" panose="02020603050405020304" pitchFamily="18" charset="0"/>
              </a:rPr>
              <a:t>exp</a:t>
            </a:r>
            <a:r>
              <a:rPr lang="en-US" dirty="0">
                <a:latin typeface="Times New Roman" panose="02020603050405020304" pitchFamily="18" charset="0"/>
                <a:cs typeface="Times New Roman" panose="02020603050405020304" pitchFamily="18" charset="0"/>
              </a:rPr>
              <a:t>: ( 5 + 3 ) * ( 8 -2)</a:t>
            </a:r>
          </a:p>
          <a:p>
            <a:r>
              <a:rPr lang="en-US" dirty="0">
                <a:latin typeface="Times New Roman" panose="02020603050405020304" pitchFamily="18" charset="0"/>
                <a:cs typeface="Times New Roman" panose="02020603050405020304" pitchFamily="18" charset="0"/>
              </a:rPr>
              <a:t>Postfix: 5 3 + 8 2 - * </a:t>
            </a:r>
          </a:p>
        </p:txBody>
      </p:sp>
    </p:spTree>
    <p:extLst>
      <p:ext uri="{BB962C8B-B14F-4D97-AF65-F5344CB8AC3E}">
        <p14:creationId xmlns:p14="http://schemas.microsoft.com/office/powerpoint/2010/main" val="64990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FA65CB5-5123-4095-910E-3FCC363A6256}"/>
              </a:ext>
            </a:extLst>
          </p:cNvPr>
          <p:cNvSpPr>
            <a:spLocks noGrp="1"/>
          </p:cNvSpPr>
          <p:nvPr>
            <p:ph type="title"/>
          </p:nvPr>
        </p:nvSpPr>
        <p:spPr>
          <a:xfrm>
            <a:off x="839788" y="365126"/>
            <a:ext cx="10515600" cy="46182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Evaluations of postfix Conversion (Example)</a:t>
            </a:r>
          </a:p>
        </p:txBody>
      </p:sp>
      <p:sp>
        <p:nvSpPr>
          <p:cNvPr id="31" name="Content Placeholder 30">
            <a:extLst>
              <a:ext uri="{FF2B5EF4-FFF2-40B4-BE49-F238E27FC236}">
                <a16:creationId xmlns:a16="http://schemas.microsoft.com/office/drawing/2014/main" id="{1F474701-D3D5-45E2-B428-4968AEB162DD}"/>
              </a:ext>
            </a:extLst>
          </p:cNvPr>
          <p:cNvSpPr>
            <a:spLocks noGrp="1"/>
          </p:cNvSpPr>
          <p:nvPr>
            <p:ph sz="half" idx="2"/>
          </p:nvPr>
        </p:nvSpPr>
        <p:spPr>
          <a:xfrm>
            <a:off x="709155" y="1763486"/>
            <a:ext cx="3121256" cy="4426177"/>
          </a:xfrm>
        </p:spPr>
        <p:txBody>
          <a:bodyPr/>
          <a:lstStyle/>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r>
              <a:rPr lang="en-IN" sz="1600" b="1" i="1" dirty="0">
                <a:solidFill>
                  <a:srgbClr val="FF0000"/>
                </a:solidFill>
                <a:latin typeface="Times New Roman" panose="02020603050405020304" pitchFamily="18" charset="0"/>
                <a:cs typeface="Times New Roman" panose="02020603050405020304" pitchFamily="18" charset="0"/>
              </a:rPr>
              <a:t>Reading               Stack                  </a:t>
            </a:r>
          </a:p>
          <a:p>
            <a:pPr marL="0" indent="0">
              <a:lnSpc>
                <a:spcPct val="100000"/>
              </a:lnSpc>
              <a:spcBef>
                <a:spcPts val="0"/>
              </a:spcBef>
              <a:buNone/>
            </a:pPr>
            <a:r>
              <a:rPr lang="en-IN" sz="1600" b="1" i="1" dirty="0">
                <a:solidFill>
                  <a:srgbClr val="FF0000"/>
                </a:solidFill>
                <a:latin typeface="Times New Roman" panose="02020603050405020304" pitchFamily="18" charset="0"/>
                <a:cs typeface="Times New Roman" panose="02020603050405020304" pitchFamily="18" charset="0"/>
              </a:rPr>
              <a:t>        Symbol</a:t>
            </a: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Initially                                      </a:t>
            </a: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6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(operand)       </a:t>
            </a:r>
          </a:p>
          <a:p>
            <a:pPr marL="0" indent="0">
              <a:lnSpc>
                <a:spcPct val="100000"/>
              </a:lnSpc>
              <a:spcBef>
                <a:spcPts val="0"/>
              </a:spcBef>
              <a:buNone/>
            </a:pPr>
            <a:r>
              <a:rPr lang="en-IN" sz="1400" dirty="0">
                <a:latin typeface="Times New Roman" panose="02020603050405020304" pitchFamily="18" charset="0"/>
                <a:cs typeface="Times New Roman" panose="02020603050405020304" pitchFamily="18" charset="0"/>
              </a:rPr>
              <a:t>push(stack, top, 6)</a:t>
            </a:r>
          </a:p>
        </p:txBody>
      </p:sp>
      <p:sp>
        <p:nvSpPr>
          <p:cNvPr id="7" name="Footer Placeholder 6">
            <a:extLst>
              <a:ext uri="{FF2B5EF4-FFF2-40B4-BE49-F238E27FC236}">
                <a16:creationId xmlns:a16="http://schemas.microsoft.com/office/drawing/2014/main" id="{CE1EF5C8-4249-4074-B6D9-0706EA6651D3}"/>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97641FED-9F7A-4167-8D80-2264CA3067F2}"/>
              </a:ext>
            </a:extLst>
          </p:cNvPr>
          <p:cNvSpPr>
            <a:spLocks noGrp="1"/>
          </p:cNvSpPr>
          <p:nvPr>
            <p:ph type="sldNum" sz="quarter" idx="12"/>
          </p:nvPr>
        </p:nvSpPr>
        <p:spPr/>
        <p:txBody>
          <a:bodyPr/>
          <a:lstStyle/>
          <a:p>
            <a:fld id="{67D43647-D22D-4492-8DE9-AF3D87B5E9CD}" type="slidenum">
              <a:rPr lang="en-US" smtClean="0"/>
              <a:t>55</a:t>
            </a:fld>
            <a:endParaRPr lang="en-US"/>
          </a:p>
        </p:txBody>
      </p:sp>
      <p:sp>
        <p:nvSpPr>
          <p:cNvPr id="11" name="TextBox 10">
            <a:extLst>
              <a:ext uri="{FF2B5EF4-FFF2-40B4-BE49-F238E27FC236}">
                <a16:creationId xmlns:a16="http://schemas.microsoft.com/office/drawing/2014/main" id="{36C123B9-774C-4774-A4CB-CC7C47083CD2}"/>
              </a:ext>
            </a:extLst>
          </p:cNvPr>
          <p:cNvSpPr txBox="1"/>
          <p:nvPr/>
        </p:nvSpPr>
        <p:spPr>
          <a:xfrm>
            <a:off x="320351" y="839220"/>
            <a:ext cx="3415004" cy="707886"/>
          </a:xfrm>
          <a:prstGeom prst="rect">
            <a:avLst/>
          </a:prstGeom>
          <a:noFill/>
          <a:ln>
            <a:solidFill>
              <a:srgbClr val="FF0000"/>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Infix exp: ( 6 + 2 ) * ( 8 - 2)</a:t>
            </a:r>
          </a:p>
          <a:p>
            <a:r>
              <a:rPr lang="en-US" sz="2000" dirty="0">
                <a:latin typeface="Times New Roman" panose="02020603050405020304" pitchFamily="18" charset="0"/>
                <a:cs typeface="Times New Roman" panose="02020603050405020304" pitchFamily="18" charset="0"/>
              </a:rPr>
              <a:t>Postfix: 6 2 + 8 2 - * </a:t>
            </a:r>
          </a:p>
        </p:txBody>
      </p:sp>
      <p:cxnSp>
        <p:nvCxnSpPr>
          <p:cNvPr id="20" name="Straight Connector 19">
            <a:extLst>
              <a:ext uri="{FF2B5EF4-FFF2-40B4-BE49-F238E27FC236}">
                <a16:creationId xmlns:a16="http://schemas.microsoft.com/office/drawing/2014/main" id="{905F7F6D-8109-4329-B626-A0BBA8AFA581}"/>
              </a:ext>
            </a:extLst>
          </p:cNvPr>
          <p:cNvCxnSpPr/>
          <p:nvPr/>
        </p:nvCxnSpPr>
        <p:spPr>
          <a:xfrm>
            <a:off x="2286000" y="1765786"/>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276F895-450E-477B-BB0B-E3A9E8E27AD5}"/>
              </a:ext>
            </a:extLst>
          </p:cNvPr>
          <p:cNvCxnSpPr/>
          <p:nvPr/>
        </p:nvCxnSpPr>
        <p:spPr>
          <a:xfrm>
            <a:off x="3735355" y="1787507"/>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028F62A5-015B-4404-949B-21104460A1B1}"/>
              </a:ext>
            </a:extLst>
          </p:cNvPr>
          <p:cNvCxnSpPr/>
          <p:nvPr/>
        </p:nvCxnSpPr>
        <p:spPr>
          <a:xfrm>
            <a:off x="1086151" y="2351314"/>
            <a:ext cx="2657845"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C0A3444C-7769-4235-BD44-1EC761E75222}"/>
              </a:ext>
            </a:extLst>
          </p:cNvPr>
          <p:cNvPicPr>
            <a:picLocks noChangeAspect="1"/>
          </p:cNvPicPr>
          <p:nvPr/>
        </p:nvPicPr>
        <p:blipFill>
          <a:blip r:embed="rId2"/>
          <a:stretch>
            <a:fillRect/>
          </a:stretch>
        </p:blipFill>
        <p:spPr>
          <a:xfrm>
            <a:off x="2594300" y="2424113"/>
            <a:ext cx="800100" cy="1419225"/>
          </a:xfrm>
          <a:prstGeom prst="rect">
            <a:avLst/>
          </a:prstGeom>
        </p:spPr>
      </p:pic>
      <p:cxnSp>
        <p:nvCxnSpPr>
          <p:cNvPr id="33" name="Straight Connector 32">
            <a:extLst>
              <a:ext uri="{FF2B5EF4-FFF2-40B4-BE49-F238E27FC236}">
                <a16:creationId xmlns:a16="http://schemas.microsoft.com/office/drawing/2014/main" id="{4C863E8C-2B41-4987-9C82-6FCDE14B916A}"/>
              </a:ext>
            </a:extLst>
          </p:cNvPr>
          <p:cNvCxnSpPr/>
          <p:nvPr/>
        </p:nvCxnSpPr>
        <p:spPr>
          <a:xfrm>
            <a:off x="1092598" y="4061926"/>
            <a:ext cx="2657845" cy="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9542EF19-5021-4311-8321-F569FB715A3A}"/>
              </a:ext>
            </a:extLst>
          </p:cNvPr>
          <p:cNvPicPr>
            <a:picLocks noChangeAspect="1"/>
          </p:cNvPicPr>
          <p:nvPr/>
        </p:nvPicPr>
        <p:blipFill>
          <a:blip r:embed="rId2"/>
          <a:stretch>
            <a:fillRect/>
          </a:stretch>
        </p:blipFill>
        <p:spPr>
          <a:xfrm>
            <a:off x="2626956" y="4144169"/>
            <a:ext cx="800100" cy="1419225"/>
          </a:xfrm>
          <a:prstGeom prst="rect">
            <a:avLst/>
          </a:prstGeom>
        </p:spPr>
      </p:pic>
      <p:sp>
        <p:nvSpPr>
          <p:cNvPr id="38" name="Right Arrow 6">
            <a:extLst>
              <a:ext uri="{FF2B5EF4-FFF2-40B4-BE49-F238E27FC236}">
                <a16:creationId xmlns:a16="http://schemas.microsoft.com/office/drawing/2014/main" id="{96A5A16C-8AD5-4157-8BD2-0F95B8F01032}"/>
              </a:ext>
            </a:extLst>
          </p:cNvPr>
          <p:cNvSpPr/>
          <p:nvPr/>
        </p:nvSpPr>
        <p:spPr>
          <a:xfrm>
            <a:off x="2419675" y="5192755"/>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39" name="Right Arrow 6">
            <a:extLst>
              <a:ext uri="{FF2B5EF4-FFF2-40B4-BE49-F238E27FC236}">
                <a16:creationId xmlns:a16="http://schemas.microsoft.com/office/drawing/2014/main" id="{4D93B370-29FF-4DC7-A00D-CD6F7CF1551F}"/>
              </a:ext>
            </a:extLst>
          </p:cNvPr>
          <p:cNvSpPr/>
          <p:nvPr/>
        </p:nvSpPr>
        <p:spPr>
          <a:xfrm>
            <a:off x="2362590" y="3855604"/>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40" name="TextBox 39">
            <a:extLst>
              <a:ext uri="{FF2B5EF4-FFF2-40B4-BE49-F238E27FC236}">
                <a16:creationId xmlns:a16="http://schemas.microsoft.com/office/drawing/2014/main" id="{50B69B84-BE9E-4691-AD47-E2B8D6D56072}"/>
              </a:ext>
            </a:extLst>
          </p:cNvPr>
          <p:cNvSpPr txBox="1"/>
          <p:nvPr/>
        </p:nvSpPr>
        <p:spPr>
          <a:xfrm>
            <a:off x="2878688" y="5110513"/>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a:t>
            </a:r>
          </a:p>
        </p:txBody>
      </p:sp>
      <p:sp>
        <p:nvSpPr>
          <p:cNvPr id="41" name="Content Placeholder 30">
            <a:extLst>
              <a:ext uri="{FF2B5EF4-FFF2-40B4-BE49-F238E27FC236}">
                <a16:creationId xmlns:a16="http://schemas.microsoft.com/office/drawing/2014/main" id="{86F153CF-D0EF-4864-A873-9BF59C59C600}"/>
              </a:ext>
            </a:extLst>
          </p:cNvPr>
          <p:cNvSpPr txBox="1">
            <a:spLocks/>
          </p:cNvSpPr>
          <p:nvPr/>
        </p:nvSpPr>
        <p:spPr>
          <a:xfrm>
            <a:off x="4365748" y="1702336"/>
            <a:ext cx="3477811" cy="4632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r>
              <a:rPr lang="en-IN" sz="1600" b="1" i="1" dirty="0">
                <a:solidFill>
                  <a:srgbClr val="FF0000"/>
                </a:solidFill>
                <a:latin typeface="Times New Roman" panose="02020603050405020304" pitchFamily="18" charset="0"/>
                <a:cs typeface="Times New Roman" panose="02020603050405020304" pitchFamily="18" charset="0"/>
              </a:rPr>
              <a:t>Reading                          Stack                         </a:t>
            </a:r>
          </a:p>
          <a:p>
            <a:pPr marL="0" indent="0">
              <a:lnSpc>
                <a:spcPct val="100000"/>
              </a:lnSpc>
              <a:spcBef>
                <a:spcPts val="0"/>
              </a:spcBef>
              <a:buFont typeface="Arial" panose="020B0604020202020204" pitchFamily="34" charset="0"/>
              <a:buNone/>
            </a:pPr>
            <a:r>
              <a:rPr lang="en-IN" sz="1600" b="1" i="1" dirty="0">
                <a:solidFill>
                  <a:srgbClr val="FF0000"/>
                </a:solidFill>
                <a:latin typeface="Times New Roman" panose="02020603050405020304" pitchFamily="18" charset="0"/>
                <a:cs typeface="Times New Roman" panose="02020603050405020304" pitchFamily="18" charset="0"/>
              </a:rPr>
              <a:t>        Symbol</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2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(operand)</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push(stack, top, 2)</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(operator)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pop the top two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two operands from</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Stack</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op1 = pop(stack, top)   //2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op2 = pop(stack, top) // 6</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op3 = op2 + op1        // 8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push(op3)    </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33A6F753-E6B5-4149-899B-07406B567F68}"/>
              </a:ext>
            </a:extLst>
          </p:cNvPr>
          <p:cNvCxnSpPr/>
          <p:nvPr/>
        </p:nvCxnSpPr>
        <p:spPr>
          <a:xfrm flipH="1">
            <a:off x="4129138" y="934605"/>
            <a:ext cx="3486" cy="5358655"/>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44" name="Straight Connector 43">
            <a:extLst>
              <a:ext uri="{FF2B5EF4-FFF2-40B4-BE49-F238E27FC236}">
                <a16:creationId xmlns:a16="http://schemas.microsoft.com/office/drawing/2014/main" id="{34A39527-F813-4790-925D-F9A47079DF37}"/>
              </a:ext>
            </a:extLst>
          </p:cNvPr>
          <p:cNvCxnSpPr/>
          <p:nvPr/>
        </p:nvCxnSpPr>
        <p:spPr>
          <a:xfrm>
            <a:off x="4432832" y="2307772"/>
            <a:ext cx="3215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7CD3CA-ED4A-463B-81CE-7B6342CBF3AF}"/>
              </a:ext>
            </a:extLst>
          </p:cNvPr>
          <p:cNvCxnSpPr/>
          <p:nvPr/>
        </p:nvCxnSpPr>
        <p:spPr>
          <a:xfrm>
            <a:off x="7803508" y="1801461"/>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9AF4C6DD-896A-4BF9-90D0-90E103E054B1}"/>
              </a:ext>
            </a:extLst>
          </p:cNvPr>
          <p:cNvCxnSpPr/>
          <p:nvPr/>
        </p:nvCxnSpPr>
        <p:spPr>
          <a:xfrm>
            <a:off x="6567342" y="1860850"/>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7" name="Picture 46">
            <a:extLst>
              <a:ext uri="{FF2B5EF4-FFF2-40B4-BE49-F238E27FC236}">
                <a16:creationId xmlns:a16="http://schemas.microsoft.com/office/drawing/2014/main" id="{4EA7EF57-2143-4D76-9CDA-D58BB6D7E9E9}"/>
              </a:ext>
            </a:extLst>
          </p:cNvPr>
          <p:cNvPicPr>
            <a:picLocks noChangeAspect="1"/>
          </p:cNvPicPr>
          <p:nvPr/>
        </p:nvPicPr>
        <p:blipFill>
          <a:blip r:embed="rId2"/>
          <a:stretch>
            <a:fillRect/>
          </a:stretch>
        </p:blipFill>
        <p:spPr>
          <a:xfrm>
            <a:off x="6983808" y="2488983"/>
            <a:ext cx="800100" cy="1419225"/>
          </a:xfrm>
          <a:prstGeom prst="rect">
            <a:avLst/>
          </a:prstGeom>
        </p:spPr>
      </p:pic>
      <p:sp>
        <p:nvSpPr>
          <p:cNvPr id="48" name="Right Arrow 6">
            <a:extLst>
              <a:ext uri="{FF2B5EF4-FFF2-40B4-BE49-F238E27FC236}">
                <a16:creationId xmlns:a16="http://schemas.microsoft.com/office/drawing/2014/main" id="{C1F24006-1723-4524-9669-3FEB3ABFDE6D}"/>
              </a:ext>
            </a:extLst>
          </p:cNvPr>
          <p:cNvSpPr/>
          <p:nvPr/>
        </p:nvSpPr>
        <p:spPr>
          <a:xfrm>
            <a:off x="6815229" y="3180875"/>
            <a:ext cx="24230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50" name="TextBox 49">
            <a:extLst>
              <a:ext uri="{FF2B5EF4-FFF2-40B4-BE49-F238E27FC236}">
                <a16:creationId xmlns:a16="http://schemas.microsoft.com/office/drawing/2014/main" id="{4EBEFD3A-4DF1-4351-A940-958C2C4D7A3A}"/>
              </a:ext>
            </a:extLst>
          </p:cNvPr>
          <p:cNvSpPr txBox="1"/>
          <p:nvPr/>
        </p:nvSpPr>
        <p:spPr>
          <a:xfrm>
            <a:off x="7275731" y="3384500"/>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a:t>
            </a:r>
          </a:p>
        </p:txBody>
      </p:sp>
      <p:sp>
        <p:nvSpPr>
          <p:cNvPr id="52" name="TextBox 51">
            <a:extLst>
              <a:ext uri="{FF2B5EF4-FFF2-40B4-BE49-F238E27FC236}">
                <a16:creationId xmlns:a16="http://schemas.microsoft.com/office/drawing/2014/main" id="{04288BE3-86C5-413B-A705-E5849A9DBC58}"/>
              </a:ext>
            </a:extLst>
          </p:cNvPr>
          <p:cNvSpPr txBox="1"/>
          <p:nvPr/>
        </p:nvSpPr>
        <p:spPr>
          <a:xfrm>
            <a:off x="7269723" y="2989459"/>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a:t>
            </a:r>
          </a:p>
        </p:txBody>
      </p:sp>
      <p:cxnSp>
        <p:nvCxnSpPr>
          <p:cNvPr id="53" name="Straight Connector 52">
            <a:extLst>
              <a:ext uri="{FF2B5EF4-FFF2-40B4-BE49-F238E27FC236}">
                <a16:creationId xmlns:a16="http://schemas.microsoft.com/office/drawing/2014/main" id="{ABBB2D76-740C-480B-AAFB-5B7B52BE1DEA}"/>
              </a:ext>
            </a:extLst>
          </p:cNvPr>
          <p:cNvCxnSpPr/>
          <p:nvPr/>
        </p:nvCxnSpPr>
        <p:spPr>
          <a:xfrm>
            <a:off x="4487190" y="3894476"/>
            <a:ext cx="3215993" cy="0"/>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43304AF8-5242-435E-9327-8CED34E438FB}"/>
              </a:ext>
            </a:extLst>
          </p:cNvPr>
          <p:cNvPicPr>
            <a:picLocks noChangeAspect="1"/>
          </p:cNvPicPr>
          <p:nvPr/>
        </p:nvPicPr>
        <p:blipFill>
          <a:blip r:embed="rId2"/>
          <a:stretch>
            <a:fillRect/>
          </a:stretch>
        </p:blipFill>
        <p:spPr>
          <a:xfrm>
            <a:off x="6948656" y="4144168"/>
            <a:ext cx="800100" cy="1419225"/>
          </a:xfrm>
          <a:prstGeom prst="rect">
            <a:avLst/>
          </a:prstGeom>
        </p:spPr>
      </p:pic>
      <p:sp>
        <p:nvSpPr>
          <p:cNvPr id="55" name="Right Arrow 6">
            <a:extLst>
              <a:ext uri="{FF2B5EF4-FFF2-40B4-BE49-F238E27FC236}">
                <a16:creationId xmlns:a16="http://schemas.microsoft.com/office/drawing/2014/main" id="{99F489D0-0BD5-4BFF-8DDD-EC41A02928B0}"/>
              </a:ext>
            </a:extLst>
          </p:cNvPr>
          <p:cNvSpPr/>
          <p:nvPr/>
        </p:nvSpPr>
        <p:spPr>
          <a:xfrm>
            <a:off x="6743952" y="5197921"/>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cxnSp>
        <p:nvCxnSpPr>
          <p:cNvPr id="56" name="Straight Connector 55">
            <a:extLst>
              <a:ext uri="{FF2B5EF4-FFF2-40B4-BE49-F238E27FC236}">
                <a16:creationId xmlns:a16="http://schemas.microsoft.com/office/drawing/2014/main" id="{F022F8F2-B302-463E-A5E9-C89849F13301}"/>
              </a:ext>
            </a:extLst>
          </p:cNvPr>
          <p:cNvCxnSpPr/>
          <p:nvPr/>
        </p:nvCxnSpPr>
        <p:spPr>
          <a:xfrm flipH="1">
            <a:off x="8368491" y="1104546"/>
            <a:ext cx="3486" cy="5358655"/>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58" name="Content Placeholder 30">
            <a:extLst>
              <a:ext uri="{FF2B5EF4-FFF2-40B4-BE49-F238E27FC236}">
                <a16:creationId xmlns:a16="http://schemas.microsoft.com/office/drawing/2014/main" id="{69573ADA-7F7D-4605-8D33-F193D8721002}"/>
              </a:ext>
            </a:extLst>
          </p:cNvPr>
          <p:cNvSpPr txBox="1">
            <a:spLocks/>
          </p:cNvSpPr>
          <p:nvPr/>
        </p:nvSpPr>
        <p:spPr>
          <a:xfrm>
            <a:off x="8490165" y="1557012"/>
            <a:ext cx="3477811" cy="4632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r>
              <a:rPr lang="en-IN" sz="1600" b="1" i="1" dirty="0">
                <a:solidFill>
                  <a:srgbClr val="FF0000"/>
                </a:solidFill>
                <a:latin typeface="Times New Roman" panose="02020603050405020304" pitchFamily="18" charset="0"/>
                <a:cs typeface="Times New Roman" panose="02020603050405020304" pitchFamily="18" charset="0"/>
              </a:rPr>
              <a:t>Reading                    Stack                         </a:t>
            </a:r>
          </a:p>
          <a:p>
            <a:pPr marL="0" indent="0">
              <a:lnSpc>
                <a:spcPct val="100000"/>
              </a:lnSpc>
              <a:spcBef>
                <a:spcPts val="0"/>
              </a:spcBef>
              <a:buFont typeface="Arial" panose="020B0604020202020204" pitchFamily="34" charset="0"/>
              <a:buNone/>
            </a:pPr>
            <a:r>
              <a:rPr lang="en-IN" sz="1600" b="1" i="1" dirty="0">
                <a:solidFill>
                  <a:srgbClr val="FF0000"/>
                </a:solidFill>
                <a:latin typeface="Times New Roman" panose="02020603050405020304" pitchFamily="18" charset="0"/>
                <a:cs typeface="Times New Roman" panose="02020603050405020304" pitchFamily="18" charset="0"/>
              </a:rPr>
              <a:t>        Symbol</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8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(operand)</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push(stack, top, 8)</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2</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(operand)</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push(stack, top, 2)</a:t>
            </a:r>
          </a:p>
        </p:txBody>
      </p:sp>
      <p:cxnSp>
        <p:nvCxnSpPr>
          <p:cNvPr id="59" name="Straight Connector 58">
            <a:extLst>
              <a:ext uri="{FF2B5EF4-FFF2-40B4-BE49-F238E27FC236}">
                <a16:creationId xmlns:a16="http://schemas.microsoft.com/office/drawing/2014/main" id="{3BD7CB9A-7B8D-4A58-BA59-7658687DC90E}"/>
              </a:ext>
            </a:extLst>
          </p:cNvPr>
          <p:cNvCxnSpPr/>
          <p:nvPr/>
        </p:nvCxnSpPr>
        <p:spPr>
          <a:xfrm>
            <a:off x="8621073" y="2189584"/>
            <a:ext cx="3215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E761605-453F-4E75-B45B-54B30AB1B54D}"/>
              </a:ext>
            </a:extLst>
          </p:cNvPr>
          <p:cNvCxnSpPr/>
          <p:nvPr/>
        </p:nvCxnSpPr>
        <p:spPr>
          <a:xfrm>
            <a:off x="11851784" y="1683273"/>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6A0AD149-B701-4503-B6FE-07EA1F56AE12}"/>
              </a:ext>
            </a:extLst>
          </p:cNvPr>
          <p:cNvCxnSpPr/>
          <p:nvPr/>
        </p:nvCxnSpPr>
        <p:spPr>
          <a:xfrm>
            <a:off x="10419673" y="1694632"/>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42256A1F-7C8D-4D00-97A6-E269F3C62F29}"/>
              </a:ext>
            </a:extLst>
          </p:cNvPr>
          <p:cNvCxnSpPr/>
          <p:nvPr/>
        </p:nvCxnSpPr>
        <p:spPr>
          <a:xfrm>
            <a:off x="8675431" y="3776288"/>
            <a:ext cx="3215993"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FF0EB6B-29BB-400C-83CD-E54FA30D3266}"/>
              </a:ext>
            </a:extLst>
          </p:cNvPr>
          <p:cNvSpPr txBox="1"/>
          <p:nvPr/>
        </p:nvSpPr>
        <p:spPr>
          <a:xfrm>
            <a:off x="7138755" y="5052457"/>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pic>
        <p:nvPicPr>
          <p:cNvPr id="65" name="Picture 64">
            <a:extLst>
              <a:ext uri="{FF2B5EF4-FFF2-40B4-BE49-F238E27FC236}">
                <a16:creationId xmlns:a16="http://schemas.microsoft.com/office/drawing/2014/main" id="{5785618F-F68B-42E2-AE05-1E83964DDEC0}"/>
              </a:ext>
            </a:extLst>
          </p:cNvPr>
          <p:cNvPicPr>
            <a:picLocks noChangeAspect="1"/>
          </p:cNvPicPr>
          <p:nvPr/>
        </p:nvPicPr>
        <p:blipFill>
          <a:blip r:embed="rId2"/>
          <a:stretch>
            <a:fillRect/>
          </a:stretch>
        </p:blipFill>
        <p:spPr>
          <a:xfrm>
            <a:off x="10733328" y="2279847"/>
            <a:ext cx="800100" cy="1419225"/>
          </a:xfrm>
          <a:prstGeom prst="rect">
            <a:avLst/>
          </a:prstGeom>
        </p:spPr>
      </p:pic>
      <p:sp>
        <p:nvSpPr>
          <p:cNvPr id="66" name="Right Arrow 6">
            <a:extLst>
              <a:ext uri="{FF2B5EF4-FFF2-40B4-BE49-F238E27FC236}">
                <a16:creationId xmlns:a16="http://schemas.microsoft.com/office/drawing/2014/main" id="{2524A8AC-8B70-4D3B-9335-71B7C2C79FD1}"/>
              </a:ext>
            </a:extLst>
          </p:cNvPr>
          <p:cNvSpPr/>
          <p:nvPr/>
        </p:nvSpPr>
        <p:spPr>
          <a:xfrm>
            <a:off x="10529179" y="2971951"/>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67" name="TextBox 66">
            <a:extLst>
              <a:ext uri="{FF2B5EF4-FFF2-40B4-BE49-F238E27FC236}">
                <a16:creationId xmlns:a16="http://schemas.microsoft.com/office/drawing/2014/main" id="{1D9E77B0-D284-4776-80D9-2F000C8B208B}"/>
              </a:ext>
            </a:extLst>
          </p:cNvPr>
          <p:cNvSpPr txBox="1"/>
          <p:nvPr/>
        </p:nvSpPr>
        <p:spPr>
          <a:xfrm>
            <a:off x="10979042" y="3218007"/>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sp>
        <p:nvSpPr>
          <p:cNvPr id="72" name="TextBox 71">
            <a:extLst>
              <a:ext uri="{FF2B5EF4-FFF2-40B4-BE49-F238E27FC236}">
                <a16:creationId xmlns:a16="http://schemas.microsoft.com/office/drawing/2014/main" id="{5CE13388-EBB4-443F-8F84-542026B2D2DA}"/>
              </a:ext>
            </a:extLst>
          </p:cNvPr>
          <p:cNvSpPr txBox="1"/>
          <p:nvPr/>
        </p:nvSpPr>
        <p:spPr>
          <a:xfrm>
            <a:off x="10991394" y="2857261"/>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pic>
        <p:nvPicPr>
          <p:cNvPr id="73" name="Picture 72">
            <a:extLst>
              <a:ext uri="{FF2B5EF4-FFF2-40B4-BE49-F238E27FC236}">
                <a16:creationId xmlns:a16="http://schemas.microsoft.com/office/drawing/2014/main" id="{69AC9BD9-7BD8-4759-8686-C9D651D649EB}"/>
              </a:ext>
            </a:extLst>
          </p:cNvPr>
          <p:cNvPicPr>
            <a:picLocks noChangeAspect="1"/>
          </p:cNvPicPr>
          <p:nvPr/>
        </p:nvPicPr>
        <p:blipFill>
          <a:blip r:embed="rId2"/>
          <a:stretch>
            <a:fillRect/>
          </a:stretch>
        </p:blipFill>
        <p:spPr>
          <a:xfrm>
            <a:off x="10738122" y="3914663"/>
            <a:ext cx="800100" cy="1419225"/>
          </a:xfrm>
          <a:prstGeom prst="rect">
            <a:avLst/>
          </a:prstGeom>
        </p:spPr>
      </p:pic>
      <p:sp>
        <p:nvSpPr>
          <p:cNvPr id="74" name="Right Arrow 6">
            <a:extLst>
              <a:ext uri="{FF2B5EF4-FFF2-40B4-BE49-F238E27FC236}">
                <a16:creationId xmlns:a16="http://schemas.microsoft.com/office/drawing/2014/main" id="{AB0B18D2-646E-4BEE-825A-58B0E2F86787}"/>
              </a:ext>
            </a:extLst>
          </p:cNvPr>
          <p:cNvSpPr/>
          <p:nvPr/>
        </p:nvSpPr>
        <p:spPr>
          <a:xfrm>
            <a:off x="10529179" y="4297238"/>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76" name="TextBox 75">
            <a:extLst>
              <a:ext uri="{FF2B5EF4-FFF2-40B4-BE49-F238E27FC236}">
                <a16:creationId xmlns:a16="http://schemas.microsoft.com/office/drawing/2014/main" id="{69A5B456-5D2A-418E-99A2-751D9B57E594}"/>
              </a:ext>
            </a:extLst>
          </p:cNvPr>
          <p:cNvSpPr txBox="1"/>
          <p:nvPr/>
        </p:nvSpPr>
        <p:spPr>
          <a:xfrm>
            <a:off x="10979042" y="4886245"/>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sp>
        <p:nvSpPr>
          <p:cNvPr id="78" name="TextBox 77">
            <a:extLst>
              <a:ext uri="{FF2B5EF4-FFF2-40B4-BE49-F238E27FC236}">
                <a16:creationId xmlns:a16="http://schemas.microsoft.com/office/drawing/2014/main" id="{7A269CB6-3947-474B-B8B3-1B2E562F082A}"/>
              </a:ext>
            </a:extLst>
          </p:cNvPr>
          <p:cNvSpPr txBox="1"/>
          <p:nvPr/>
        </p:nvSpPr>
        <p:spPr>
          <a:xfrm>
            <a:off x="10991394" y="4525499"/>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sp>
        <p:nvSpPr>
          <p:cNvPr id="80" name="TextBox 79">
            <a:extLst>
              <a:ext uri="{FF2B5EF4-FFF2-40B4-BE49-F238E27FC236}">
                <a16:creationId xmlns:a16="http://schemas.microsoft.com/office/drawing/2014/main" id="{BFA15B94-EDA1-4E36-82B6-E30D499259C8}"/>
              </a:ext>
            </a:extLst>
          </p:cNvPr>
          <p:cNvSpPr txBox="1"/>
          <p:nvPr/>
        </p:nvSpPr>
        <p:spPr>
          <a:xfrm>
            <a:off x="11001196" y="4154334"/>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9484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wipe(down)">
                                      <p:cBhvr>
                                        <p:cTn id="12" dur="500"/>
                                        <p:tgtEl>
                                          <p:spTgt spid="31">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1">
                                            <p:txEl>
                                              <p:pRg st="1" end="1"/>
                                            </p:txEl>
                                          </p:spTgt>
                                        </p:tgtEl>
                                        <p:attrNameLst>
                                          <p:attrName>style.visibility</p:attrName>
                                        </p:attrNameLst>
                                      </p:cBhvr>
                                      <p:to>
                                        <p:strVal val="visible"/>
                                      </p:to>
                                    </p:set>
                                    <p:animEffect transition="in" filter="wipe(down)">
                                      <p:cBhvr>
                                        <p:cTn id="15" dur="500"/>
                                        <p:tgtEl>
                                          <p:spTgt spid="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par>
                                <p:cTn id="21" presetID="2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par>
                                <p:cTn id="27" presetID="22" presetClass="entr" presetSubtype="4"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1">
                                            <p:txEl>
                                              <p:pRg st="4" end="4"/>
                                            </p:txEl>
                                          </p:spTgt>
                                        </p:tgtEl>
                                        <p:attrNameLst>
                                          <p:attrName>style.visibility</p:attrName>
                                        </p:attrNameLst>
                                      </p:cBhvr>
                                      <p:to>
                                        <p:strVal val="visible"/>
                                      </p:to>
                                    </p:set>
                                    <p:animEffect transition="in" filter="wipe(down)">
                                      <p:cBhvr>
                                        <p:cTn id="34" dur="500"/>
                                        <p:tgtEl>
                                          <p:spTgt spid="3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down)">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xEl>
                                              <p:pRg st="11" end="11"/>
                                            </p:txEl>
                                          </p:spTgt>
                                        </p:tgtEl>
                                        <p:attrNameLst>
                                          <p:attrName>style.visibility</p:attrName>
                                        </p:attrNameLst>
                                      </p:cBhvr>
                                      <p:to>
                                        <p:strVal val="visible"/>
                                      </p:to>
                                    </p:set>
                                    <p:animEffect transition="in" filter="wipe(down)">
                                      <p:cBhvr>
                                        <p:cTn id="47" dur="500"/>
                                        <p:tgtEl>
                                          <p:spTgt spid="31">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1">
                                            <p:txEl>
                                              <p:pRg st="12" end="12"/>
                                            </p:txEl>
                                          </p:spTgt>
                                        </p:tgtEl>
                                        <p:attrNameLst>
                                          <p:attrName>style.visibility</p:attrName>
                                        </p:attrNameLst>
                                      </p:cBhvr>
                                      <p:to>
                                        <p:strVal val="visible"/>
                                      </p:to>
                                    </p:set>
                                    <p:animEffect transition="in" filter="wipe(down)">
                                      <p:cBhvr>
                                        <p:cTn id="50" dur="500"/>
                                        <p:tgtEl>
                                          <p:spTgt spid="31">
                                            <p:txEl>
                                              <p:pRg st="12" end="12"/>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1">
                                            <p:txEl>
                                              <p:pRg st="13" end="13"/>
                                            </p:txEl>
                                          </p:spTgt>
                                        </p:tgtEl>
                                        <p:attrNameLst>
                                          <p:attrName>style.visibility</p:attrName>
                                        </p:attrNameLst>
                                      </p:cBhvr>
                                      <p:to>
                                        <p:strVal val="visible"/>
                                      </p:to>
                                    </p:set>
                                    <p:animEffect transition="in" filter="wipe(down)">
                                      <p:cBhvr>
                                        <p:cTn id="53" dur="500"/>
                                        <p:tgtEl>
                                          <p:spTgt spid="31">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down)">
                                      <p:cBhvr>
                                        <p:cTn id="58" dur="500"/>
                                        <p:tgtEl>
                                          <p:spTgt spid="3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down)">
                                      <p:cBhvr>
                                        <p:cTn id="61" dur="500"/>
                                        <p:tgtEl>
                                          <p:spTgt spid="38"/>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down)">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1">
                                            <p:txEl>
                                              <p:pRg st="0" end="0"/>
                                            </p:txEl>
                                          </p:spTgt>
                                        </p:tgtEl>
                                        <p:attrNameLst>
                                          <p:attrName>style.visibility</p:attrName>
                                        </p:attrNameLst>
                                      </p:cBhvr>
                                      <p:to>
                                        <p:strVal val="visible"/>
                                      </p:to>
                                    </p:set>
                                    <p:animEffect transition="in" filter="wipe(down)">
                                      <p:cBhvr>
                                        <p:cTn id="69" dur="500"/>
                                        <p:tgtEl>
                                          <p:spTgt spid="41">
                                            <p:txEl>
                                              <p:pRg st="0" end="0"/>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41">
                                            <p:txEl>
                                              <p:pRg st="1" end="1"/>
                                            </p:txEl>
                                          </p:spTgt>
                                        </p:tgtEl>
                                        <p:attrNameLst>
                                          <p:attrName>style.visibility</p:attrName>
                                        </p:attrNameLst>
                                      </p:cBhvr>
                                      <p:to>
                                        <p:strVal val="visible"/>
                                      </p:to>
                                    </p:set>
                                    <p:animEffect transition="in" filter="wipe(down)">
                                      <p:cBhvr>
                                        <p:cTn id="72" dur="500"/>
                                        <p:tgtEl>
                                          <p:spTgt spid="41">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down)">
                                      <p:cBhvr>
                                        <p:cTn id="77" dur="500"/>
                                        <p:tgtEl>
                                          <p:spTgt spid="44"/>
                                        </p:tgtEl>
                                      </p:cBhvr>
                                    </p:animEffect>
                                  </p:childTnLst>
                                </p:cTn>
                              </p:par>
                              <p:par>
                                <p:cTn id="78" presetID="22" presetClass="entr" presetSubtype="4" fill="hold"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down)">
                                      <p:cBhvr>
                                        <p:cTn id="80" dur="500"/>
                                        <p:tgtEl>
                                          <p:spTgt spid="46"/>
                                        </p:tgtEl>
                                      </p:cBhvr>
                                    </p:animEffect>
                                  </p:childTnLst>
                                </p:cTn>
                              </p:par>
                              <p:par>
                                <p:cTn id="81" presetID="22" presetClass="entr" presetSubtype="4"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wipe(down)">
                                      <p:cBhvr>
                                        <p:cTn id="83" dur="500"/>
                                        <p:tgtEl>
                                          <p:spTgt spid="53"/>
                                        </p:tgtEl>
                                      </p:cBhvr>
                                    </p:animEffect>
                                  </p:childTnLst>
                                </p:cTn>
                              </p:par>
                              <p:par>
                                <p:cTn id="84" presetID="22" presetClass="entr" presetSubtype="4" fill="hold"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down)">
                                      <p:cBhvr>
                                        <p:cTn id="86" dur="500"/>
                                        <p:tgtEl>
                                          <p:spTgt spid="4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41">
                                            <p:txEl>
                                              <p:pRg st="4" end="4"/>
                                            </p:txEl>
                                          </p:spTgt>
                                        </p:tgtEl>
                                        <p:attrNameLst>
                                          <p:attrName>style.visibility</p:attrName>
                                        </p:attrNameLst>
                                      </p:cBhvr>
                                      <p:to>
                                        <p:strVal val="visible"/>
                                      </p:to>
                                    </p:set>
                                    <p:animEffect transition="in" filter="wipe(down)">
                                      <p:cBhvr>
                                        <p:cTn id="91" dur="500"/>
                                        <p:tgtEl>
                                          <p:spTgt spid="41">
                                            <p:txEl>
                                              <p:pRg st="4" end="4"/>
                                            </p:tx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41">
                                            <p:txEl>
                                              <p:pRg st="5" end="5"/>
                                            </p:txEl>
                                          </p:spTgt>
                                        </p:tgtEl>
                                        <p:attrNameLst>
                                          <p:attrName>style.visibility</p:attrName>
                                        </p:attrNameLst>
                                      </p:cBhvr>
                                      <p:to>
                                        <p:strVal val="visible"/>
                                      </p:to>
                                    </p:set>
                                    <p:animEffect transition="in" filter="wipe(down)">
                                      <p:cBhvr>
                                        <p:cTn id="94" dur="500"/>
                                        <p:tgtEl>
                                          <p:spTgt spid="41">
                                            <p:txEl>
                                              <p:pRg st="5" end="5"/>
                                            </p:txEl>
                                          </p:spTgt>
                                        </p:tgtEl>
                                      </p:cBhvr>
                                    </p:animEffect>
                                  </p:childTnLst>
                                </p:cTn>
                              </p:par>
                              <p:par>
                                <p:cTn id="95" presetID="22" presetClass="entr" presetSubtype="4" fill="hold" nodeType="withEffect">
                                  <p:stCondLst>
                                    <p:cond delay="0"/>
                                  </p:stCondLst>
                                  <p:childTnLst>
                                    <p:set>
                                      <p:cBhvr>
                                        <p:cTn id="96" dur="1" fill="hold">
                                          <p:stCondLst>
                                            <p:cond delay="0"/>
                                          </p:stCondLst>
                                        </p:cTn>
                                        <p:tgtEl>
                                          <p:spTgt spid="41">
                                            <p:txEl>
                                              <p:pRg st="6" end="6"/>
                                            </p:txEl>
                                          </p:spTgt>
                                        </p:tgtEl>
                                        <p:attrNameLst>
                                          <p:attrName>style.visibility</p:attrName>
                                        </p:attrNameLst>
                                      </p:cBhvr>
                                      <p:to>
                                        <p:strVal val="visible"/>
                                      </p:to>
                                    </p:set>
                                    <p:animEffect transition="in" filter="wipe(down)">
                                      <p:cBhvr>
                                        <p:cTn id="97" dur="500"/>
                                        <p:tgtEl>
                                          <p:spTgt spid="41">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wipe(down)">
                                      <p:cBhvr>
                                        <p:cTn id="102" dur="500"/>
                                        <p:tgtEl>
                                          <p:spTgt spid="48"/>
                                        </p:tgtEl>
                                      </p:cBhvr>
                                    </p:animEffect>
                                  </p:childTnLst>
                                </p:cTn>
                              </p:par>
                              <p:par>
                                <p:cTn id="103" presetID="22" presetClass="entr" presetSubtype="4"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down)">
                                      <p:cBhvr>
                                        <p:cTn id="105" dur="500"/>
                                        <p:tgtEl>
                                          <p:spTgt spid="47"/>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wipe(down)">
                                      <p:cBhvr>
                                        <p:cTn id="108" dur="500"/>
                                        <p:tgtEl>
                                          <p:spTgt spid="52"/>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wipe(down)">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41">
                                            <p:txEl>
                                              <p:pRg st="9" end="9"/>
                                            </p:txEl>
                                          </p:spTgt>
                                        </p:tgtEl>
                                        <p:attrNameLst>
                                          <p:attrName>style.visibility</p:attrName>
                                        </p:attrNameLst>
                                      </p:cBhvr>
                                      <p:to>
                                        <p:strVal val="visible"/>
                                      </p:to>
                                    </p:set>
                                    <p:animEffect transition="in" filter="wipe(down)">
                                      <p:cBhvr>
                                        <p:cTn id="116" dur="500"/>
                                        <p:tgtEl>
                                          <p:spTgt spid="41">
                                            <p:txEl>
                                              <p:pRg st="9" end="9"/>
                                            </p:txEl>
                                          </p:spTgt>
                                        </p:tgtEl>
                                      </p:cBhvr>
                                    </p:animEffect>
                                  </p:childTnLst>
                                </p:cTn>
                              </p:par>
                              <p:par>
                                <p:cTn id="117" presetID="22" presetClass="entr" presetSubtype="4" fill="hold" nodeType="withEffect">
                                  <p:stCondLst>
                                    <p:cond delay="0"/>
                                  </p:stCondLst>
                                  <p:childTnLst>
                                    <p:set>
                                      <p:cBhvr>
                                        <p:cTn id="118" dur="1" fill="hold">
                                          <p:stCondLst>
                                            <p:cond delay="0"/>
                                          </p:stCondLst>
                                        </p:cTn>
                                        <p:tgtEl>
                                          <p:spTgt spid="41">
                                            <p:txEl>
                                              <p:pRg st="10" end="10"/>
                                            </p:txEl>
                                          </p:spTgt>
                                        </p:tgtEl>
                                        <p:attrNameLst>
                                          <p:attrName>style.visibility</p:attrName>
                                        </p:attrNameLst>
                                      </p:cBhvr>
                                      <p:to>
                                        <p:strVal val="visible"/>
                                      </p:to>
                                    </p:set>
                                    <p:animEffect transition="in" filter="wipe(down)">
                                      <p:cBhvr>
                                        <p:cTn id="119" dur="500"/>
                                        <p:tgtEl>
                                          <p:spTgt spid="41">
                                            <p:txEl>
                                              <p:pRg st="10" end="10"/>
                                            </p:txEl>
                                          </p:spTgt>
                                        </p:tgtEl>
                                      </p:cBhvr>
                                    </p:animEffect>
                                  </p:childTnLst>
                                </p:cTn>
                              </p:par>
                              <p:par>
                                <p:cTn id="120" presetID="22" presetClass="entr" presetSubtype="4" fill="hold" nodeType="withEffect">
                                  <p:stCondLst>
                                    <p:cond delay="0"/>
                                  </p:stCondLst>
                                  <p:childTnLst>
                                    <p:set>
                                      <p:cBhvr>
                                        <p:cTn id="121" dur="1" fill="hold">
                                          <p:stCondLst>
                                            <p:cond delay="0"/>
                                          </p:stCondLst>
                                        </p:cTn>
                                        <p:tgtEl>
                                          <p:spTgt spid="41">
                                            <p:txEl>
                                              <p:pRg st="11" end="11"/>
                                            </p:txEl>
                                          </p:spTgt>
                                        </p:tgtEl>
                                        <p:attrNameLst>
                                          <p:attrName>style.visibility</p:attrName>
                                        </p:attrNameLst>
                                      </p:cBhvr>
                                      <p:to>
                                        <p:strVal val="visible"/>
                                      </p:to>
                                    </p:set>
                                    <p:animEffect transition="in" filter="wipe(down)">
                                      <p:cBhvr>
                                        <p:cTn id="122" dur="500"/>
                                        <p:tgtEl>
                                          <p:spTgt spid="41">
                                            <p:txEl>
                                              <p:pRg st="11" end="11"/>
                                            </p:txEl>
                                          </p:spTgt>
                                        </p:tgtEl>
                                      </p:cBhvr>
                                    </p:animEffect>
                                  </p:childTnLst>
                                </p:cTn>
                              </p:par>
                              <p:par>
                                <p:cTn id="123" presetID="22" presetClass="entr" presetSubtype="4" fill="hold" nodeType="withEffect">
                                  <p:stCondLst>
                                    <p:cond delay="0"/>
                                  </p:stCondLst>
                                  <p:childTnLst>
                                    <p:set>
                                      <p:cBhvr>
                                        <p:cTn id="124" dur="1" fill="hold">
                                          <p:stCondLst>
                                            <p:cond delay="0"/>
                                          </p:stCondLst>
                                        </p:cTn>
                                        <p:tgtEl>
                                          <p:spTgt spid="41">
                                            <p:txEl>
                                              <p:pRg st="12" end="12"/>
                                            </p:txEl>
                                          </p:spTgt>
                                        </p:tgtEl>
                                        <p:attrNameLst>
                                          <p:attrName>style.visibility</p:attrName>
                                        </p:attrNameLst>
                                      </p:cBhvr>
                                      <p:to>
                                        <p:strVal val="visible"/>
                                      </p:to>
                                    </p:set>
                                    <p:animEffect transition="in" filter="wipe(down)">
                                      <p:cBhvr>
                                        <p:cTn id="125" dur="500"/>
                                        <p:tgtEl>
                                          <p:spTgt spid="41">
                                            <p:txEl>
                                              <p:pRg st="12" end="12"/>
                                            </p:txEl>
                                          </p:spTgt>
                                        </p:tgtEl>
                                      </p:cBhvr>
                                    </p:animEffect>
                                  </p:childTnLst>
                                </p:cTn>
                              </p:par>
                              <p:par>
                                <p:cTn id="126" presetID="22" presetClass="entr" presetSubtype="4" fill="hold" nodeType="withEffect">
                                  <p:stCondLst>
                                    <p:cond delay="0"/>
                                  </p:stCondLst>
                                  <p:childTnLst>
                                    <p:set>
                                      <p:cBhvr>
                                        <p:cTn id="127" dur="1" fill="hold">
                                          <p:stCondLst>
                                            <p:cond delay="0"/>
                                          </p:stCondLst>
                                        </p:cTn>
                                        <p:tgtEl>
                                          <p:spTgt spid="41">
                                            <p:txEl>
                                              <p:pRg st="13" end="13"/>
                                            </p:txEl>
                                          </p:spTgt>
                                        </p:tgtEl>
                                        <p:attrNameLst>
                                          <p:attrName>style.visibility</p:attrName>
                                        </p:attrNameLst>
                                      </p:cBhvr>
                                      <p:to>
                                        <p:strVal val="visible"/>
                                      </p:to>
                                    </p:set>
                                    <p:animEffect transition="in" filter="wipe(down)">
                                      <p:cBhvr>
                                        <p:cTn id="128" dur="500"/>
                                        <p:tgtEl>
                                          <p:spTgt spid="41">
                                            <p:txEl>
                                              <p:pRg st="13" end="13"/>
                                            </p:txEl>
                                          </p:spTgt>
                                        </p:tgtEl>
                                      </p:cBhvr>
                                    </p:animEffect>
                                  </p:childTnLst>
                                </p:cTn>
                              </p:par>
                              <p:par>
                                <p:cTn id="129" presetID="22" presetClass="entr" presetSubtype="4" fill="hold" nodeType="withEffect">
                                  <p:stCondLst>
                                    <p:cond delay="0"/>
                                  </p:stCondLst>
                                  <p:childTnLst>
                                    <p:set>
                                      <p:cBhvr>
                                        <p:cTn id="130" dur="1" fill="hold">
                                          <p:stCondLst>
                                            <p:cond delay="0"/>
                                          </p:stCondLst>
                                        </p:cTn>
                                        <p:tgtEl>
                                          <p:spTgt spid="41">
                                            <p:txEl>
                                              <p:pRg st="14" end="14"/>
                                            </p:txEl>
                                          </p:spTgt>
                                        </p:tgtEl>
                                        <p:attrNameLst>
                                          <p:attrName>style.visibility</p:attrName>
                                        </p:attrNameLst>
                                      </p:cBhvr>
                                      <p:to>
                                        <p:strVal val="visible"/>
                                      </p:to>
                                    </p:set>
                                    <p:animEffect transition="in" filter="wipe(down)">
                                      <p:cBhvr>
                                        <p:cTn id="131" dur="500"/>
                                        <p:tgtEl>
                                          <p:spTgt spid="41">
                                            <p:txEl>
                                              <p:pRg st="14" end="14"/>
                                            </p:txEl>
                                          </p:spTgt>
                                        </p:tgtEl>
                                      </p:cBhvr>
                                    </p:animEffect>
                                  </p:childTnLst>
                                </p:cTn>
                              </p:par>
                              <p:par>
                                <p:cTn id="132" presetID="22" presetClass="entr" presetSubtype="4" fill="hold" nodeType="withEffect">
                                  <p:stCondLst>
                                    <p:cond delay="0"/>
                                  </p:stCondLst>
                                  <p:childTnLst>
                                    <p:set>
                                      <p:cBhvr>
                                        <p:cTn id="133" dur="1" fill="hold">
                                          <p:stCondLst>
                                            <p:cond delay="0"/>
                                          </p:stCondLst>
                                        </p:cTn>
                                        <p:tgtEl>
                                          <p:spTgt spid="41">
                                            <p:txEl>
                                              <p:pRg st="15" end="15"/>
                                            </p:txEl>
                                          </p:spTgt>
                                        </p:tgtEl>
                                        <p:attrNameLst>
                                          <p:attrName>style.visibility</p:attrName>
                                        </p:attrNameLst>
                                      </p:cBhvr>
                                      <p:to>
                                        <p:strVal val="visible"/>
                                      </p:to>
                                    </p:set>
                                    <p:animEffect transition="in" filter="wipe(down)">
                                      <p:cBhvr>
                                        <p:cTn id="134" dur="500"/>
                                        <p:tgtEl>
                                          <p:spTgt spid="41">
                                            <p:txEl>
                                              <p:pRg st="15" end="15"/>
                                            </p:txEl>
                                          </p:spTgt>
                                        </p:tgtEl>
                                      </p:cBhvr>
                                    </p:animEffect>
                                  </p:childTnLst>
                                </p:cTn>
                              </p:par>
                              <p:par>
                                <p:cTn id="135" presetID="22" presetClass="entr" presetSubtype="4" fill="hold" nodeType="withEffect">
                                  <p:stCondLst>
                                    <p:cond delay="0"/>
                                  </p:stCondLst>
                                  <p:childTnLst>
                                    <p:set>
                                      <p:cBhvr>
                                        <p:cTn id="136" dur="1" fill="hold">
                                          <p:stCondLst>
                                            <p:cond delay="0"/>
                                          </p:stCondLst>
                                        </p:cTn>
                                        <p:tgtEl>
                                          <p:spTgt spid="41">
                                            <p:txEl>
                                              <p:pRg st="16" end="16"/>
                                            </p:txEl>
                                          </p:spTgt>
                                        </p:tgtEl>
                                        <p:attrNameLst>
                                          <p:attrName>style.visibility</p:attrName>
                                        </p:attrNameLst>
                                      </p:cBhvr>
                                      <p:to>
                                        <p:strVal val="visible"/>
                                      </p:to>
                                    </p:set>
                                    <p:animEffect transition="in" filter="wipe(down)">
                                      <p:cBhvr>
                                        <p:cTn id="137" dur="500"/>
                                        <p:tgtEl>
                                          <p:spTgt spid="41">
                                            <p:txEl>
                                              <p:pRg st="16" end="16"/>
                                            </p:txEl>
                                          </p:spTgt>
                                        </p:tgtEl>
                                      </p:cBhvr>
                                    </p:animEffect>
                                  </p:childTnLst>
                                </p:cTn>
                              </p:par>
                              <p:par>
                                <p:cTn id="138" presetID="22" presetClass="entr" presetSubtype="4" fill="hold" nodeType="withEffect">
                                  <p:stCondLst>
                                    <p:cond delay="0"/>
                                  </p:stCondLst>
                                  <p:childTnLst>
                                    <p:set>
                                      <p:cBhvr>
                                        <p:cTn id="139" dur="1" fill="hold">
                                          <p:stCondLst>
                                            <p:cond delay="0"/>
                                          </p:stCondLst>
                                        </p:cTn>
                                        <p:tgtEl>
                                          <p:spTgt spid="41">
                                            <p:txEl>
                                              <p:pRg st="17" end="17"/>
                                            </p:txEl>
                                          </p:spTgt>
                                        </p:tgtEl>
                                        <p:attrNameLst>
                                          <p:attrName>style.visibility</p:attrName>
                                        </p:attrNameLst>
                                      </p:cBhvr>
                                      <p:to>
                                        <p:strVal val="visible"/>
                                      </p:to>
                                    </p:set>
                                    <p:animEffect transition="in" filter="wipe(down)">
                                      <p:cBhvr>
                                        <p:cTn id="140" dur="500"/>
                                        <p:tgtEl>
                                          <p:spTgt spid="41">
                                            <p:txEl>
                                              <p:pRg st="17" end="17"/>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wipe(down)">
                                      <p:cBhvr>
                                        <p:cTn id="145" dur="500"/>
                                        <p:tgtEl>
                                          <p:spTgt spid="54"/>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wipe(down)">
                                      <p:cBhvr>
                                        <p:cTn id="148" dur="500"/>
                                        <p:tgtEl>
                                          <p:spTgt spid="55"/>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wipe(down)">
                                      <p:cBhvr>
                                        <p:cTn id="151" dur="500"/>
                                        <p:tgtEl>
                                          <p:spTgt spid="64"/>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nodeType="clickEffect">
                                  <p:stCondLst>
                                    <p:cond delay="0"/>
                                  </p:stCondLst>
                                  <p:childTnLst>
                                    <p:set>
                                      <p:cBhvr>
                                        <p:cTn id="155" dur="1" fill="hold">
                                          <p:stCondLst>
                                            <p:cond delay="0"/>
                                          </p:stCondLst>
                                        </p:cTn>
                                        <p:tgtEl>
                                          <p:spTgt spid="58">
                                            <p:txEl>
                                              <p:pRg st="0" end="0"/>
                                            </p:txEl>
                                          </p:spTgt>
                                        </p:tgtEl>
                                        <p:attrNameLst>
                                          <p:attrName>style.visibility</p:attrName>
                                        </p:attrNameLst>
                                      </p:cBhvr>
                                      <p:to>
                                        <p:strVal val="visible"/>
                                      </p:to>
                                    </p:set>
                                    <p:animEffect transition="in" filter="wipe(down)">
                                      <p:cBhvr>
                                        <p:cTn id="156" dur="500"/>
                                        <p:tgtEl>
                                          <p:spTgt spid="58">
                                            <p:txEl>
                                              <p:pRg st="0" end="0"/>
                                            </p:txEl>
                                          </p:spTgt>
                                        </p:tgtEl>
                                      </p:cBhvr>
                                    </p:animEffect>
                                  </p:childTnLst>
                                </p:cTn>
                              </p:par>
                              <p:par>
                                <p:cTn id="157" presetID="22" presetClass="entr" presetSubtype="4" fill="hold" nodeType="withEffect">
                                  <p:stCondLst>
                                    <p:cond delay="0"/>
                                  </p:stCondLst>
                                  <p:childTnLst>
                                    <p:set>
                                      <p:cBhvr>
                                        <p:cTn id="158" dur="1" fill="hold">
                                          <p:stCondLst>
                                            <p:cond delay="0"/>
                                          </p:stCondLst>
                                        </p:cTn>
                                        <p:tgtEl>
                                          <p:spTgt spid="58">
                                            <p:txEl>
                                              <p:pRg st="1" end="1"/>
                                            </p:txEl>
                                          </p:spTgt>
                                        </p:tgtEl>
                                        <p:attrNameLst>
                                          <p:attrName>style.visibility</p:attrName>
                                        </p:attrNameLst>
                                      </p:cBhvr>
                                      <p:to>
                                        <p:strVal val="visible"/>
                                      </p:to>
                                    </p:set>
                                    <p:animEffect transition="in" filter="wipe(down)">
                                      <p:cBhvr>
                                        <p:cTn id="159" dur="500"/>
                                        <p:tgtEl>
                                          <p:spTgt spid="58">
                                            <p:txEl>
                                              <p:pRg st="1" end="1"/>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59"/>
                                        </p:tgtEl>
                                        <p:attrNameLst>
                                          <p:attrName>style.visibility</p:attrName>
                                        </p:attrNameLst>
                                      </p:cBhvr>
                                      <p:to>
                                        <p:strVal val="visible"/>
                                      </p:to>
                                    </p:set>
                                    <p:animEffect transition="in" filter="wipe(down)">
                                      <p:cBhvr>
                                        <p:cTn id="164" dur="500"/>
                                        <p:tgtEl>
                                          <p:spTgt spid="59"/>
                                        </p:tgtEl>
                                      </p:cBhvr>
                                    </p:animEffect>
                                  </p:childTnLst>
                                </p:cTn>
                              </p:par>
                              <p:par>
                                <p:cTn id="165" presetID="22" presetClass="entr" presetSubtype="4" fill="hold" nodeType="withEffect">
                                  <p:stCondLst>
                                    <p:cond delay="0"/>
                                  </p:stCondLst>
                                  <p:childTnLst>
                                    <p:set>
                                      <p:cBhvr>
                                        <p:cTn id="166" dur="1" fill="hold">
                                          <p:stCondLst>
                                            <p:cond delay="0"/>
                                          </p:stCondLst>
                                        </p:cTn>
                                        <p:tgtEl>
                                          <p:spTgt spid="61"/>
                                        </p:tgtEl>
                                        <p:attrNameLst>
                                          <p:attrName>style.visibility</p:attrName>
                                        </p:attrNameLst>
                                      </p:cBhvr>
                                      <p:to>
                                        <p:strVal val="visible"/>
                                      </p:to>
                                    </p:set>
                                    <p:animEffect transition="in" filter="wipe(down)">
                                      <p:cBhvr>
                                        <p:cTn id="167" dur="500"/>
                                        <p:tgtEl>
                                          <p:spTgt spid="61"/>
                                        </p:tgtEl>
                                      </p:cBhvr>
                                    </p:animEffect>
                                  </p:childTnLst>
                                </p:cTn>
                              </p:par>
                              <p:par>
                                <p:cTn id="168" presetID="22" presetClass="entr" presetSubtype="4" fill="hold" nodeType="withEffect">
                                  <p:stCondLst>
                                    <p:cond delay="0"/>
                                  </p:stCondLst>
                                  <p:childTnLst>
                                    <p:set>
                                      <p:cBhvr>
                                        <p:cTn id="169" dur="1" fill="hold">
                                          <p:stCondLst>
                                            <p:cond delay="0"/>
                                          </p:stCondLst>
                                        </p:cTn>
                                        <p:tgtEl>
                                          <p:spTgt spid="60"/>
                                        </p:tgtEl>
                                        <p:attrNameLst>
                                          <p:attrName>style.visibility</p:attrName>
                                        </p:attrNameLst>
                                      </p:cBhvr>
                                      <p:to>
                                        <p:strVal val="visible"/>
                                      </p:to>
                                    </p:set>
                                    <p:animEffect transition="in" filter="wipe(down)">
                                      <p:cBhvr>
                                        <p:cTn id="170" dur="500"/>
                                        <p:tgtEl>
                                          <p:spTgt spid="60"/>
                                        </p:tgtEl>
                                      </p:cBhvr>
                                    </p:animEffect>
                                  </p:childTnLst>
                                </p:cTn>
                              </p:par>
                              <p:par>
                                <p:cTn id="171" presetID="22" presetClass="entr" presetSubtype="4" fill="hold" nodeType="with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wipe(down)">
                                      <p:cBhvr>
                                        <p:cTn id="173" dur="500"/>
                                        <p:tgtEl>
                                          <p:spTgt spid="62"/>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nodeType="clickEffect">
                                  <p:stCondLst>
                                    <p:cond delay="0"/>
                                  </p:stCondLst>
                                  <p:childTnLst>
                                    <p:set>
                                      <p:cBhvr>
                                        <p:cTn id="177" dur="1" fill="hold">
                                          <p:stCondLst>
                                            <p:cond delay="0"/>
                                          </p:stCondLst>
                                        </p:cTn>
                                        <p:tgtEl>
                                          <p:spTgt spid="58">
                                            <p:txEl>
                                              <p:pRg st="4" end="4"/>
                                            </p:txEl>
                                          </p:spTgt>
                                        </p:tgtEl>
                                        <p:attrNameLst>
                                          <p:attrName>style.visibility</p:attrName>
                                        </p:attrNameLst>
                                      </p:cBhvr>
                                      <p:to>
                                        <p:strVal val="visible"/>
                                      </p:to>
                                    </p:set>
                                    <p:animEffect transition="in" filter="wipe(down)">
                                      <p:cBhvr>
                                        <p:cTn id="178" dur="500"/>
                                        <p:tgtEl>
                                          <p:spTgt spid="58">
                                            <p:txEl>
                                              <p:pRg st="4" end="4"/>
                                            </p:txEl>
                                          </p:spTgt>
                                        </p:tgtEl>
                                      </p:cBhvr>
                                    </p:animEffect>
                                  </p:childTnLst>
                                </p:cTn>
                              </p:par>
                              <p:par>
                                <p:cTn id="179" presetID="22" presetClass="entr" presetSubtype="4" fill="hold" nodeType="withEffect">
                                  <p:stCondLst>
                                    <p:cond delay="0"/>
                                  </p:stCondLst>
                                  <p:childTnLst>
                                    <p:set>
                                      <p:cBhvr>
                                        <p:cTn id="180" dur="1" fill="hold">
                                          <p:stCondLst>
                                            <p:cond delay="0"/>
                                          </p:stCondLst>
                                        </p:cTn>
                                        <p:tgtEl>
                                          <p:spTgt spid="58">
                                            <p:txEl>
                                              <p:pRg st="5" end="5"/>
                                            </p:txEl>
                                          </p:spTgt>
                                        </p:tgtEl>
                                        <p:attrNameLst>
                                          <p:attrName>style.visibility</p:attrName>
                                        </p:attrNameLst>
                                      </p:cBhvr>
                                      <p:to>
                                        <p:strVal val="visible"/>
                                      </p:to>
                                    </p:set>
                                    <p:animEffect transition="in" filter="wipe(down)">
                                      <p:cBhvr>
                                        <p:cTn id="181" dur="500"/>
                                        <p:tgtEl>
                                          <p:spTgt spid="58">
                                            <p:txEl>
                                              <p:pRg st="5" end="5"/>
                                            </p:txEl>
                                          </p:spTgt>
                                        </p:tgtEl>
                                      </p:cBhvr>
                                    </p:animEffect>
                                  </p:childTnLst>
                                </p:cTn>
                              </p:par>
                              <p:par>
                                <p:cTn id="182" presetID="22" presetClass="entr" presetSubtype="4" fill="hold" nodeType="withEffect">
                                  <p:stCondLst>
                                    <p:cond delay="0"/>
                                  </p:stCondLst>
                                  <p:childTnLst>
                                    <p:set>
                                      <p:cBhvr>
                                        <p:cTn id="183" dur="1" fill="hold">
                                          <p:stCondLst>
                                            <p:cond delay="0"/>
                                          </p:stCondLst>
                                        </p:cTn>
                                        <p:tgtEl>
                                          <p:spTgt spid="58">
                                            <p:txEl>
                                              <p:pRg st="6" end="6"/>
                                            </p:txEl>
                                          </p:spTgt>
                                        </p:tgtEl>
                                        <p:attrNameLst>
                                          <p:attrName>style.visibility</p:attrName>
                                        </p:attrNameLst>
                                      </p:cBhvr>
                                      <p:to>
                                        <p:strVal val="visible"/>
                                      </p:to>
                                    </p:set>
                                    <p:animEffect transition="in" filter="wipe(down)">
                                      <p:cBhvr>
                                        <p:cTn id="184" dur="500"/>
                                        <p:tgtEl>
                                          <p:spTgt spid="58">
                                            <p:txEl>
                                              <p:pRg st="6" end="6"/>
                                            </p:txEl>
                                          </p:spTgt>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65"/>
                                        </p:tgtEl>
                                        <p:attrNameLst>
                                          <p:attrName>style.visibility</p:attrName>
                                        </p:attrNameLst>
                                      </p:cBhvr>
                                      <p:to>
                                        <p:strVal val="visible"/>
                                      </p:to>
                                    </p:set>
                                    <p:animEffect transition="in" filter="wipe(down)">
                                      <p:cBhvr>
                                        <p:cTn id="189" dur="500"/>
                                        <p:tgtEl>
                                          <p:spTgt spid="65"/>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66"/>
                                        </p:tgtEl>
                                        <p:attrNameLst>
                                          <p:attrName>style.visibility</p:attrName>
                                        </p:attrNameLst>
                                      </p:cBhvr>
                                      <p:to>
                                        <p:strVal val="visible"/>
                                      </p:to>
                                    </p:set>
                                    <p:animEffect transition="in" filter="wipe(down)">
                                      <p:cBhvr>
                                        <p:cTn id="192" dur="500"/>
                                        <p:tgtEl>
                                          <p:spTgt spid="66"/>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72"/>
                                        </p:tgtEl>
                                        <p:attrNameLst>
                                          <p:attrName>style.visibility</p:attrName>
                                        </p:attrNameLst>
                                      </p:cBhvr>
                                      <p:to>
                                        <p:strVal val="visible"/>
                                      </p:to>
                                    </p:set>
                                    <p:animEffect transition="in" filter="wipe(down)">
                                      <p:cBhvr>
                                        <p:cTn id="195" dur="500"/>
                                        <p:tgtEl>
                                          <p:spTgt spid="72"/>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67"/>
                                        </p:tgtEl>
                                        <p:attrNameLst>
                                          <p:attrName>style.visibility</p:attrName>
                                        </p:attrNameLst>
                                      </p:cBhvr>
                                      <p:to>
                                        <p:strVal val="visible"/>
                                      </p:to>
                                    </p:set>
                                    <p:animEffect transition="in" filter="wipe(down)">
                                      <p:cBhvr>
                                        <p:cTn id="198" dur="500"/>
                                        <p:tgtEl>
                                          <p:spTgt spid="67"/>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58">
                                            <p:txEl>
                                              <p:pRg st="10" end="10"/>
                                            </p:txEl>
                                          </p:spTgt>
                                        </p:tgtEl>
                                        <p:attrNameLst>
                                          <p:attrName>style.visibility</p:attrName>
                                        </p:attrNameLst>
                                      </p:cBhvr>
                                      <p:to>
                                        <p:strVal val="visible"/>
                                      </p:to>
                                    </p:set>
                                    <p:animEffect transition="in" filter="wipe(down)">
                                      <p:cBhvr>
                                        <p:cTn id="203" dur="500"/>
                                        <p:tgtEl>
                                          <p:spTgt spid="58">
                                            <p:txEl>
                                              <p:pRg st="10" end="10"/>
                                            </p:txEl>
                                          </p:spTgt>
                                        </p:tgtEl>
                                      </p:cBhvr>
                                    </p:animEffect>
                                  </p:childTnLst>
                                </p:cTn>
                              </p:par>
                              <p:par>
                                <p:cTn id="204" presetID="22" presetClass="entr" presetSubtype="4" fill="hold" nodeType="withEffect">
                                  <p:stCondLst>
                                    <p:cond delay="0"/>
                                  </p:stCondLst>
                                  <p:childTnLst>
                                    <p:set>
                                      <p:cBhvr>
                                        <p:cTn id="205" dur="1" fill="hold">
                                          <p:stCondLst>
                                            <p:cond delay="0"/>
                                          </p:stCondLst>
                                        </p:cTn>
                                        <p:tgtEl>
                                          <p:spTgt spid="58">
                                            <p:txEl>
                                              <p:pRg st="11" end="11"/>
                                            </p:txEl>
                                          </p:spTgt>
                                        </p:tgtEl>
                                        <p:attrNameLst>
                                          <p:attrName>style.visibility</p:attrName>
                                        </p:attrNameLst>
                                      </p:cBhvr>
                                      <p:to>
                                        <p:strVal val="visible"/>
                                      </p:to>
                                    </p:set>
                                    <p:animEffect transition="in" filter="wipe(down)">
                                      <p:cBhvr>
                                        <p:cTn id="206" dur="500"/>
                                        <p:tgtEl>
                                          <p:spTgt spid="58">
                                            <p:txEl>
                                              <p:pRg st="11" end="11"/>
                                            </p:txEl>
                                          </p:spTgt>
                                        </p:tgtEl>
                                      </p:cBhvr>
                                    </p:animEffect>
                                  </p:childTnLst>
                                </p:cTn>
                              </p:par>
                              <p:par>
                                <p:cTn id="207" presetID="22" presetClass="entr" presetSubtype="4" fill="hold" nodeType="withEffect">
                                  <p:stCondLst>
                                    <p:cond delay="0"/>
                                  </p:stCondLst>
                                  <p:childTnLst>
                                    <p:set>
                                      <p:cBhvr>
                                        <p:cTn id="208" dur="1" fill="hold">
                                          <p:stCondLst>
                                            <p:cond delay="0"/>
                                          </p:stCondLst>
                                        </p:cTn>
                                        <p:tgtEl>
                                          <p:spTgt spid="58">
                                            <p:txEl>
                                              <p:pRg st="12" end="12"/>
                                            </p:txEl>
                                          </p:spTgt>
                                        </p:tgtEl>
                                        <p:attrNameLst>
                                          <p:attrName>style.visibility</p:attrName>
                                        </p:attrNameLst>
                                      </p:cBhvr>
                                      <p:to>
                                        <p:strVal val="visible"/>
                                      </p:to>
                                    </p:set>
                                    <p:animEffect transition="in" filter="wipe(down)">
                                      <p:cBhvr>
                                        <p:cTn id="209" dur="500"/>
                                        <p:tgtEl>
                                          <p:spTgt spid="58">
                                            <p:txEl>
                                              <p:pRg st="12" end="12"/>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4" fill="hold" nodeType="clickEffect">
                                  <p:stCondLst>
                                    <p:cond delay="0"/>
                                  </p:stCondLst>
                                  <p:childTnLst>
                                    <p:set>
                                      <p:cBhvr>
                                        <p:cTn id="213" dur="1" fill="hold">
                                          <p:stCondLst>
                                            <p:cond delay="0"/>
                                          </p:stCondLst>
                                        </p:cTn>
                                        <p:tgtEl>
                                          <p:spTgt spid="73"/>
                                        </p:tgtEl>
                                        <p:attrNameLst>
                                          <p:attrName>style.visibility</p:attrName>
                                        </p:attrNameLst>
                                      </p:cBhvr>
                                      <p:to>
                                        <p:strVal val="visible"/>
                                      </p:to>
                                    </p:set>
                                    <p:animEffect transition="in" filter="wipe(down)">
                                      <p:cBhvr>
                                        <p:cTn id="214" dur="500"/>
                                        <p:tgtEl>
                                          <p:spTgt spid="73"/>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76"/>
                                        </p:tgtEl>
                                        <p:attrNameLst>
                                          <p:attrName>style.visibility</p:attrName>
                                        </p:attrNameLst>
                                      </p:cBhvr>
                                      <p:to>
                                        <p:strVal val="visible"/>
                                      </p:to>
                                    </p:set>
                                    <p:animEffect transition="in" filter="wipe(down)">
                                      <p:cBhvr>
                                        <p:cTn id="217" dur="500"/>
                                        <p:tgtEl>
                                          <p:spTgt spid="76"/>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78"/>
                                        </p:tgtEl>
                                        <p:attrNameLst>
                                          <p:attrName>style.visibility</p:attrName>
                                        </p:attrNameLst>
                                      </p:cBhvr>
                                      <p:to>
                                        <p:strVal val="visible"/>
                                      </p:to>
                                    </p:set>
                                    <p:animEffect transition="in" filter="wipe(down)">
                                      <p:cBhvr>
                                        <p:cTn id="220" dur="500"/>
                                        <p:tgtEl>
                                          <p:spTgt spid="78"/>
                                        </p:tgtEl>
                                      </p:cBhvr>
                                    </p:animEffect>
                                  </p:childTnLst>
                                </p:cTn>
                              </p:par>
                              <p:par>
                                <p:cTn id="221" presetID="22" presetClass="entr" presetSubtype="4" fill="hold" grpId="0" nodeType="withEffect">
                                  <p:stCondLst>
                                    <p:cond delay="0"/>
                                  </p:stCondLst>
                                  <p:childTnLst>
                                    <p:set>
                                      <p:cBhvr>
                                        <p:cTn id="222" dur="1" fill="hold">
                                          <p:stCondLst>
                                            <p:cond delay="0"/>
                                          </p:stCondLst>
                                        </p:cTn>
                                        <p:tgtEl>
                                          <p:spTgt spid="80"/>
                                        </p:tgtEl>
                                        <p:attrNameLst>
                                          <p:attrName>style.visibility</p:attrName>
                                        </p:attrNameLst>
                                      </p:cBhvr>
                                      <p:to>
                                        <p:strVal val="visible"/>
                                      </p:to>
                                    </p:set>
                                    <p:animEffect transition="in" filter="wipe(down)">
                                      <p:cBhvr>
                                        <p:cTn id="223" dur="500"/>
                                        <p:tgtEl>
                                          <p:spTgt spid="80"/>
                                        </p:tgtEl>
                                      </p:cBhvr>
                                    </p:animEffect>
                                  </p:childTnLst>
                                </p:cTn>
                              </p:par>
                              <p:par>
                                <p:cTn id="224" presetID="22" presetClass="entr" presetSubtype="4"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wipe(down)">
                                      <p:cBhvr>
                                        <p:cTn id="22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8" grpId="0" animBg="1"/>
      <p:bldP spid="39" grpId="0" animBg="1"/>
      <p:bldP spid="40" grpId="0"/>
      <p:bldP spid="48" grpId="0" animBg="1"/>
      <p:bldP spid="50" grpId="0"/>
      <p:bldP spid="52" grpId="0"/>
      <p:bldP spid="55" grpId="0" animBg="1"/>
      <p:bldP spid="64" grpId="0"/>
      <p:bldP spid="66" grpId="0" animBg="1"/>
      <p:bldP spid="67" grpId="0"/>
      <p:bldP spid="72" grpId="0"/>
      <p:bldP spid="74" grpId="0" animBg="1"/>
      <p:bldP spid="76" grpId="0"/>
      <p:bldP spid="78" grpId="0"/>
      <p:bldP spid="8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FA65CB5-5123-4095-910E-3FCC363A6256}"/>
              </a:ext>
            </a:extLst>
          </p:cNvPr>
          <p:cNvSpPr>
            <a:spLocks noGrp="1"/>
          </p:cNvSpPr>
          <p:nvPr>
            <p:ph type="title"/>
          </p:nvPr>
        </p:nvSpPr>
        <p:spPr>
          <a:xfrm>
            <a:off x="839788" y="365126"/>
            <a:ext cx="10515600" cy="46182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Evaluations of postfix Conversion (Example)</a:t>
            </a:r>
          </a:p>
        </p:txBody>
      </p:sp>
      <p:sp>
        <p:nvSpPr>
          <p:cNvPr id="7" name="Footer Placeholder 6">
            <a:extLst>
              <a:ext uri="{FF2B5EF4-FFF2-40B4-BE49-F238E27FC236}">
                <a16:creationId xmlns:a16="http://schemas.microsoft.com/office/drawing/2014/main" id="{CE1EF5C8-4249-4074-B6D9-0706EA6651D3}"/>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97641FED-9F7A-4167-8D80-2264CA3067F2}"/>
              </a:ext>
            </a:extLst>
          </p:cNvPr>
          <p:cNvSpPr>
            <a:spLocks noGrp="1"/>
          </p:cNvSpPr>
          <p:nvPr>
            <p:ph type="sldNum" sz="quarter" idx="12"/>
          </p:nvPr>
        </p:nvSpPr>
        <p:spPr/>
        <p:txBody>
          <a:bodyPr/>
          <a:lstStyle/>
          <a:p>
            <a:fld id="{67D43647-D22D-4492-8DE9-AF3D87B5E9CD}" type="slidenum">
              <a:rPr lang="en-US" smtClean="0"/>
              <a:t>56</a:t>
            </a:fld>
            <a:endParaRPr lang="en-US"/>
          </a:p>
        </p:txBody>
      </p:sp>
      <p:sp>
        <p:nvSpPr>
          <p:cNvPr id="11" name="TextBox 10">
            <a:extLst>
              <a:ext uri="{FF2B5EF4-FFF2-40B4-BE49-F238E27FC236}">
                <a16:creationId xmlns:a16="http://schemas.microsoft.com/office/drawing/2014/main" id="{36C123B9-774C-4774-A4CB-CC7C47083CD2}"/>
              </a:ext>
            </a:extLst>
          </p:cNvPr>
          <p:cNvSpPr txBox="1"/>
          <p:nvPr/>
        </p:nvSpPr>
        <p:spPr>
          <a:xfrm>
            <a:off x="320351" y="839220"/>
            <a:ext cx="3415004" cy="707886"/>
          </a:xfrm>
          <a:prstGeom prst="rect">
            <a:avLst/>
          </a:prstGeom>
          <a:noFill/>
          <a:ln>
            <a:solidFill>
              <a:srgbClr val="FF0000"/>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Infix exp: ( 6 + 2 ) * ( 8 - 2)</a:t>
            </a:r>
          </a:p>
          <a:p>
            <a:r>
              <a:rPr lang="en-US" sz="2000" dirty="0">
                <a:latin typeface="Times New Roman" panose="02020603050405020304" pitchFamily="18" charset="0"/>
                <a:cs typeface="Times New Roman" panose="02020603050405020304" pitchFamily="18" charset="0"/>
              </a:rPr>
              <a:t>Postfix: 6 2 + 8 2 - * </a:t>
            </a:r>
          </a:p>
        </p:txBody>
      </p:sp>
      <p:sp>
        <p:nvSpPr>
          <p:cNvPr id="41" name="Content Placeholder 30">
            <a:extLst>
              <a:ext uri="{FF2B5EF4-FFF2-40B4-BE49-F238E27FC236}">
                <a16:creationId xmlns:a16="http://schemas.microsoft.com/office/drawing/2014/main" id="{86F153CF-D0EF-4864-A873-9BF59C59C600}"/>
              </a:ext>
            </a:extLst>
          </p:cNvPr>
          <p:cNvSpPr txBox="1">
            <a:spLocks/>
          </p:cNvSpPr>
          <p:nvPr/>
        </p:nvSpPr>
        <p:spPr>
          <a:xfrm>
            <a:off x="224024" y="1694632"/>
            <a:ext cx="3928097" cy="48927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r>
              <a:rPr lang="en-IN" sz="1600" b="1" i="1" dirty="0">
                <a:solidFill>
                  <a:srgbClr val="FF0000"/>
                </a:solidFill>
                <a:latin typeface="Times New Roman" panose="02020603050405020304" pitchFamily="18" charset="0"/>
                <a:cs typeface="Times New Roman" panose="02020603050405020304" pitchFamily="18" charset="0"/>
              </a:rPr>
              <a:t>Reading                                    Stack                         </a:t>
            </a:r>
          </a:p>
          <a:p>
            <a:pPr marL="0" indent="0">
              <a:lnSpc>
                <a:spcPct val="100000"/>
              </a:lnSpc>
              <a:spcBef>
                <a:spcPts val="0"/>
              </a:spcBef>
              <a:buFont typeface="Arial" panose="020B0604020202020204" pitchFamily="34" charset="0"/>
              <a:buNone/>
            </a:pPr>
            <a:r>
              <a:rPr lang="en-IN" sz="1600" b="1" i="1" dirty="0">
                <a:solidFill>
                  <a:srgbClr val="FF0000"/>
                </a:solidFill>
                <a:latin typeface="Times New Roman" panose="02020603050405020304" pitchFamily="18" charset="0"/>
                <a:cs typeface="Times New Roman" panose="02020603050405020304" pitchFamily="18" charset="0"/>
              </a:rPr>
              <a:t>        Symbol</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(operator)</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pop the top two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two operands from stack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op1 = pop(stack, top) //2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op2 = pop(stack, top) //8</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op3 = op2 -  op1    // 6</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push(stack, top, op3)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(operator)</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pop the top two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operands from stack</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op1 = pop(stack, top) // 6</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op2 = pop(stack, top  // 8</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op3 = op2 * op1</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push(op3)</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cxnSp>
        <p:nvCxnSpPr>
          <p:cNvPr id="44" name="Straight Connector 43">
            <a:extLst>
              <a:ext uri="{FF2B5EF4-FFF2-40B4-BE49-F238E27FC236}">
                <a16:creationId xmlns:a16="http://schemas.microsoft.com/office/drawing/2014/main" id="{34A39527-F813-4790-925D-F9A47079DF37}"/>
              </a:ext>
            </a:extLst>
          </p:cNvPr>
          <p:cNvCxnSpPr/>
          <p:nvPr/>
        </p:nvCxnSpPr>
        <p:spPr>
          <a:xfrm>
            <a:off x="621999" y="2279847"/>
            <a:ext cx="3215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7CD3CA-ED4A-463B-81CE-7B6342CBF3AF}"/>
              </a:ext>
            </a:extLst>
          </p:cNvPr>
          <p:cNvCxnSpPr/>
          <p:nvPr/>
        </p:nvCxnSpPr>
        <p:spPr>
          <a:xfrm>
            <a:off x="3837992" y="1864481"/>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9AF4C6DD-896A-4BF9-90D0-90E103E054B1}"/>
              </a:ext>
            </a:extLst>
          </p:cNvPr>
          <p:cNvCxnSpPr/>
          <p:nvPr/>
        </p:nvCxnSpPr>
        <p:spPr>
          <a:xfrm>
            <a:off x="2527179" y="1801460"/>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ABBB2D76-740C-480B-AAFB-5B7B52BE1DEA}"/>
              </a:ext>
            </a:extLst>
          </p:cNvPr>
          <p:cNvCxnSpPr/>
          <p:nvPr/>
        </p:nvCxnSpPr>
        <p:spPr>
          <a:xfrm>
            <a:off x="311907" y="4532413"/>
            <a:ext cx="3537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43304AF8-5242-435E-9327-8CED34E438FB}"/>
              </a:ext>
            </a:extLst>
          </p:cNvPr>
          <p:cNvPicPr>
            <a:picLocks noChangeAspect="1"/>
          </p:cNvPicPr>
          <p:nvPr/>
        </p:nvPicPr>
        <p:blipFill>
          <a:blip r:embed="rId2"/>
          <a:stretch>
            <a:fillRect/>
          </a:stretch>
        </p:blipFill>
        <p:spPr>
          <a:xfrm>
            <a:off x="2889203" y="4697221"/>
            <a:ext cx="800100" cy="1419225"/>
          </a:xfrm>
          <a:prstGeom prst="rect">
            <a:avLst/>
          </a:prstGeom>
        </p:spPr>
      </p:pic>
      <p:sp>
        <p:nvSpPr>
          <p:cNvPr id="55" name="Right Arrow 6">
            <a:extLst>
              <a:ext uri="{FF2B5EF4-FFF2-40B4-BE49-F238E27FC236}">
                <a16:creationId xmlns:a16="http://schemas.microsoft.com/office/drawing/2014/main" id="{99F489D0-0BD5-4BFF-8DDD-EC41A02928B0}"/>
              </a:ext>
            </a:extLst>
          </p:cNvPr>
          <p:cNvSpPr/>
          <p:nvPr/>
        </p:nvSpPr>
        <p:spPr>
          <a:xfrm>
            <a:off x="2654599" y="5738076"/>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64" name="TextBox 63">
            <a:extLst>
              <a:ext uri="{FF2B5EF4-FFF2-40B4-BE49-F238E27FC236}">
                <a16:creationId xmlns:a16="http://schemas.microsoft.com/office/drawing/2014/main" id="{2FF0EB6B-29BB-400C-83CD-E54FA30D3266}"/>
              </a:ext>
            </a:extLst>
          </p:cNvPr>
          <p:cNvSpPr txBox="1"/>
          <p:nvPr/>
        </p:nvSpPr>
        <p:spPr>
          <a:xfrm>
            <a:off x="3022301" y="5623385"/>
            <a:ext cx="50155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48</a:t>
            </a:r>
          </a:p>
        </p:txBody>
      </p:sp>
      <p:pic>
        <p:nvPicPr>
          <p:cNvPr id="49" name="Picture 48">
            <a:extLst>
              <a:ext uri="{FF2B5EF4-FFF2-40B4-BE49-F238E27FC236}">
                <a16:creationId xmlns:a16="http://schemas.microsoft.com/office/drawing/2014/main" id="{7BB14EAF-A6C3-4224-9760-EF0BADE35A4C}"/>
              </a:ext>
            </a:extLst>
          </p:cNvPr>
          <p:cNvPicPr>
            <a:picLocks noChangeAspect="1"/>
          </p:cNvPicPr>
          <p:nvPr/>
        </p:nvPicPr>
        <p:blipFill>
          <a:blip r:embed="rId2"/>
          <a:stretch>
            <a:fillRect/>
          </a:stretch>
        </p:blipFill>
        <p:spPr>
          <a:xfrm>
            <a:off x="2833839" y="2427374"/>
            <a:ext cx="800100" cy="1419225"/>
          </a:xfrm>
          <a:prstGeom prst="rect">
            <a:avLst/>
          </a:prstGeom>
        </p:spPr>
      </p:pic>
      <p:sp>
        <p:nvSpPr>
          <p:cNvPr id="51" name="Right Arrow 6">
            <a:extLst>
              <a:ext uri="{FF2B5EF4-FFF2-40B4-BE49-F238E27FC236}">
                <a16:creationId xmlns:a16="http://schemas.microsoft.com/office/drawing/2014/main" id="{D968E25A-4CCC-4662-9E3B-7F2895814F80}"/>
              </a:ext>
            </a:extLst>
          </p:cNvPr>
          <p:cNvSpPr/>
          <p:nvPr/>
        </p:nvSpPr>
        <p:spPr>
          <a:xfrm>
            <a:off x="2680028" y="3169587"/>
            <a:ext cx="20824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57" name="TextBox 56">
            <a:extLst>
              <a:ext uri="{FF2B5EF4-FFF2-40B4-BE49-F238E27FC236}">
                <a16:creationId xmlns:a16="http://schemas.microsoft.com/office/drawing/2014/main" id="{E603CAF2-3A12-498A-86F4-45D415DF4D7B}"/>
              </a:ext>
            </a:extLst>
          </p:cNvPr>
          <p:cNvSpPr txBox="1"/>
          <p:nvPr/>
        </p:nvSpPr>
        <p:spPr>
          <a:xfrm>
            <a:off x="3075142" y="3377228"/>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sp>
        <p:nvSpPr>
          <p:cNvPr id="10" name="TextBox 9">
            <a:extLst>
              <a:ext uri="{FF2B5EF4-FFF2-40B4-BE49-F238E27FC236}">
                <a16:creationId xmlns:a16="http://schemas.microsoft.com/office/drawing/2014/main" id="{86C0BCB6-85DE-40D9-9CD7-EB7AE4313E0A}"/>
              </a:ext>
            </a:extLst>
          </p:cNvPr>
          <p:cNvSpPr txBox="1"/>
          <p:nvPr/>
        </p:nvSpPr>
        <p:spPr>
          <a:xfrm>
            <a:off x="3075142" y="3027755"/>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a:t>
            </a:r>
          </a:p>
        </p:txBody>
      </p:sp>
      <p:sp>
        <p:nvSpPr>
          <p:cNvPr id="12" name="TextBox 11">
            <a:extLst>
              <a:ext uri="{FF2B5EF4-FFF2-40B4-BE49-F238E27FC236}">
                <a16:creationId xmlns:a16="http://schemas.microsoft.com/office/drawing/2014/main" id="{FCA9D2C9-0531-4834-B3D0-AC1A3B0D1660}"/>
              </a:ext>
            </a:extLst>
          </p:cNvPr>
          <p:cNvSpPr txBox="1"/>
          <p:nvPr/>
        </p:nvSpPr>
        <p:spPr>
          <a:xfrm>
            <a:off x="5943157" y="3228945"/>
            <a:ext cx="3415004" cy="400110"/>
          </a:xfrm>
          <a:prstGeom prst="rect">
            <a:avLst/>
          </a:prstGeom>
          <a:noFill/>
          <a:ln>
            <a:solidFill>
              <a:srgbClr val="FF0000"/>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The final value is : 48</a:t>
            </a:r>
          </a:p>
        </p:txBody>
      </p:sp>
    </p:spTree>
    <p:extLst>
      <p:ext uri="{BB962C8B-B14F-4D97-AF65-F5344CB8AC3E}">
        <p14:creationId xmlns:p14="http://schemas.microsoft.com/office/powerpoint/2010/main" val="10140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wipe(down)">
                                      <p:cBhvr>
                                        <p:cTn id="7" dur="500"/>
                                        <p:tgtEl>
                                          <p:spTgt spid="4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1">
                                            <p:txEl>
                                              <p:pRg st="1" end="1"/>
                                            </p:txEl>
                                          </p:spTgt>
                                        </p:tgtEl>
                                        <p:attrNameLst>
                                          <p:attrName>style.visibility</p:attrName>
                                        </p:attrNameLst>
                                      </p:cBhvr>
                                      <p:to>
                                        <p:strVal val="visible"/>
                                      </p:to>
                                    </p:set>
                                    <p:animEffect transition="in" filter="wipe(down)">
                                      <p:cBhvr>
                                        <p:cTn id="10" dur="500"/>
                                        <p:tgtEl>
                                          <p:spTgt spid="4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down)">
                                      <p:cBhvr>
                                        <p:cTn id="15" dur="500"/>
                                        <p:tgtEl>
                                          <p:spTgt spid="46"/>
                                        </p:tgtEl>
                                      </p:cBhvr>
                                    </p:animEffect>
                                  </p:childTnLst>
                                </p:cTn>
                              </p:par>
                              <p:par>
                                <p:cTn id="16" presetID="22" presetClass="entr" presetSubtype="4"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down)">
                                      <p:cBhvr>
                                        <p:cTn id="18" dur="500"/>
                                        <p:tgtEl>
                                          <p:spTgt spid="44"/>
                                        </p:tgtEl>
                                      </p:cBhvr>
                                    </p:animEffect>
                                  </p:childTnLst>
                                </p:cTn>
                              </p:par>
                              <p:par>
                                <p:cTn id="19" presetID="22" presetClass="entr" presetSubtype="4"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down)">
                                      <p:cBhvr>
                                        <p:cTn id="21" dur="500"/>
                                        <p:tgtEl>
                                          <p:spTgt spid="45"/>
                                        </p:tgtEl>
                                      </p:cBhvr>
                                    </p:animEffect>
                                  </p:childTnLst>
                                </p:cTn>
                              </p:par>
                              <p:par>
                                <p:cTn id="22" presetID="22" presetClass="entr" presetSubtype="4"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1">
                                            <p:txEl>
                                              <p:pRg st="3" end="3"/>
                                            </p:txEl>
                                          </p:spTgt>
                                        </p:tgtEl>
                                        <p:attrNameLst>
                                          <p:attrName>style.visibility</p:attrName>
                                        </p:attrNameLst>
                                      </p:cBhvr>
                                      <p:to>
                                        <p:strVal val="visible"/>
                                      </p:to>
                                    </p:set>
                                    <p:animEffect transition="in" filter="wipe(down)">
                                      <p:cBhvr>
                                        <p:cTn id="29" dur="500"/>
                                        <p:tgtEl>
                                          <p:spTgt spid="41">
                                            <p:txEl>
                                              <p:pRg st="3" end="3"/>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1">
                                            <p:txEl>
                                              <p:pRg st="4" end="4"/>
                                            </p:txEl>
                                          </p:spTgt>
                                        </p:tgtEl>
                                        <p:attrNameLst>
                                          <p:attrName>style.visibility</p:attrName>
                                        </p:attrNameLst>
                                      </p:cBhvr>
                                      <p:to>
                                        <p:strVal val="visible"/>
                                      </p:to>
                                    </p:set>
                                    <p:animEffect transition="in" filter="wipe(down)">
                                      <p:cBhvr>
                                        <p:cTn id="32" dur="500"/>
                                        <p:tgtEl>
                                          <p:spTgt spid="41">
                                            <p:txEl>
                                              <p:pRg st="4" end="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1">
                                            <p:txEl>
                                              <p:pRg st="5" end="5"/>
                                            </p:txEl>
                                          </p:spTgt>
                                        </p:tgtEl>
                                        <p:attrNameLst>
                                          <p:attrName>style.visibility</p:attrName>
                                        </p:attrNameLst>
                                      </p:cBhvr>
                                      <p:to>
                                        <p:strVal val="visible"/>
                                      </p:to>
                                    </p:set>
                                    <p:animEffect transition="in" filter="wipe(down)">
                                      <p:cBhvr>
                                        <p:cTn id="35" dur="500"/>
                                        <p:tgtEl>
                                          <p:spTgt spid="41">
                                            <p:txEl>
                                              <p:pRg st="5" end="5"/>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1">
                                            <p:txEl>
                                              <p:pRg st="6" end="6"/>
                                            </p:txEl>
                                          </p:spTgt>
                                        </p:tgtEl>
                                        <p:attrNameLst>
                                          <p:attrName>style.visibility</p:attrName>
                                        </p:attrNameLst>
                                      </p:cBhvr>
                                      <p:to>
                                        <p:strVal val="visible"/>
                                      </p:to>
                                    </p:set>
                                    <p:animEffect transition="in" filter="wipe(down)">
                                      <p:cBhvr>
                                        <p:cTn id="38" dur="500"/>
                                        <p:tgtEl>
                                          <p:spTgt spid="41">
                                            <p:txEl>
                                              <p:pRg st="6" end="6"/>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1">
                                            <p:txEl>
                                              <p:pRg st="7" end="7"/>
                                            </p:txEl>
                                          </p:spTgt>
                                        </p:tgtEl>
                                        <p:attrNameLst>
                                          <p:attrName>style.visibility</p:attrName>
                                        </p:attrNameLst>
                                      </p:cBhvr>
                                      <p:to>
                                        <p:strVal val="visible"/>
                                      </p:to>
                                    </p:set>
                                    <p:animEffect transition="in" filter="wipe(down)">
                                      <p:cBhvr>
                                        <p:cTn id="41" dur="500"/>
                                        <p:tgtEl>
                                          <p:spTgt spid="41">
                                            <p:txEl>
                                              <p:pRg st="7" end="7"/>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41">
                                            <p:txEl>
                                              <p:pRg st="8" end="8"/>
                                            </p:txEl>
                                          </p:spTgt>
                                        </p:tgtEl>
                                        <p:attrNameLst>
                                          <p:attrName>style.visibility</p:attrName>
                                        </p:attrNameLst>
                                      </p:cBhvr>
                                      <p:to>
                                        <p:strVal val="visible"/>
                                      </p:to>
                                    </p:set>
                                    <p:animEffect transition="in" filter="wipe(down)">
                                      <p:cBhvr>
                                        <p:cTn id="44" dur="500"/>
                                        <p:tgtEl>
                                          <p:spTgt spid="41">
                                            <p:txEl>
                                              <p:pRg st="8" end="8"/>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41">
                                            <p:txEl>
                                              <p:pRg st="9" end="9"/>
                                            </p:txEl>
                                          </p:spTgt>
                                        </p:tgtEl>
                                        <p:attrNameLst>
                                          <p:attrName>style.visibility</p:attrName>
                                        </p:attrNameLst>
                                      </p:cBhvr>
                                      <p:to>
                                        <p:strVal val="visible"/>
                                      </p:to>
                                    </p:set>
                                    <p:animEffect transition="in" filter="wipe(down)">
                                      <p:cBhvr>
                                        <p:cTn id="47" dur="500"/>
                                        <p:tgtEl>
                                          <p:spTgt spid="41">
                                            <p:txEl>
                                              <p:pRg st="9" end="9"/>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41">
                                            <p:txEl>
                                              <p:pRg st="10" end="10"/>
                                            </p:txEl>
                                          </p:spTgt>
                                        </p:tgtEl>
                                        <p:attrNameLst>
                                          <p:attrName>style.visibility</p:attrName>
                                        </p:attrNameLst>
                                      </p:cBhvr>
                                      <p:to>
                                        <p:strVal val="visible"/>
                                      </p:to>
                                    </p:set>
                                    <p:animEffect transition="in" filter="wipe(down)">
                                      <p:cBhvr>
                                        <p:cTn id="50" dur="500"/>
                                        <p:tgtEl>
                                          <p:spTgt spid="41">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down)">
                                      <p:cBhvr>
                                        <p:cTn id="55" dur="500"/>
                                        <p:tgtEl>
                                          <p:spTgt spid="4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wipe(down)">
                                      <p:cBhvr>
                                        <p:cTn id="58" dur="500"/>
                                        <p:tgtEl>
                                          <p:spTgt spid="5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00"/>
                                        <p:tgtEl>
                                          <p:spTgt spid="10"/>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wipe(down)">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1">
                                            <p:txEl>
                                              <p:pRg st="14" end="14"/>
                                            </p:txEl>
                                          </p:spTgt>
                                        </p:tgtEl>
                                        <p:attrNameLst>
                                          <p:attrName>style.visibility</p:attrName>
                                        </p:attrNameLst>
                                      </p:cBhvr>
                                      <p:to>
                                        <p:strVal val="visible"/>
                                      </p:to>
                                    </p:set>
                                    <p:animEffect transition="in" filter="wipe(down)">
                                      <p:cBhvr>
                                        <p:cTn id="69" dur="500"/>
                                        <p:tgtEl>
                                          <p:spTgt spid="41">
                                            <p:txEl>
                                              <p:pRg st="14" end="14"/>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41">
                                            <p:txEl>
                                              <p:pRg st="15" end="15"/>
                                            </p:txEl>
                                          </p:spTgt>
                                        </p:tgtEl>
                                        <p:attrNameLst>
                                          <p:attrName>style.visibility</p:attrName>
                                        </p:attrNameLst>
                                      </p:cBhvr>
                                      <p:to>
                                        <p:strVal val="visible"/>
                                      </p:to>
                                    </p:set>
                                    <p:animEffect transition="in" filter="wipe(down)">
                                      <p:cBhvr>
                                        <p:cTn id="72" dur="500"/>
                                        <p:tgtEl>
                                          <p:spTgt spid="41">
                                            <p:txEl>
                                              <p:pRg st="15" end="15"/>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41">
                                            <p:txEl>
                                              <p:pRg st="16" end="16"/>
                                            </p:txEl>
                                          </p:spTgt>
                                        </p:tgtEl>
                                        <p:attrNameLst>
                                          <p:attrName>style.visibility</p:attrName>
                                        </p:attrNameLst>
                                      </p:cBhvr>
                                      <p:to>
                                        <p:strVal val="visible"/>
                                      </p:to>
                                    </p:set>
                                    <p:animEffect transition="in" filter="wipe(down)">
                                      <p:cBhvr>
                                        <p:cTn id="75" dur="500"/>
                                        <p:tgtEl>
                                          <p:spTgt spid="41">
                                            <p:txEl>
                                              <p:pRg st="16" end="16"/>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41">
                                            <p:txEl>
                                              <p:pRg st="17" end="17"/>
                                            </p:txEl>
                                          </p:spTgt>
                                        </p:tgtEl>
                                        <p:attrNameLst>
                                          <p:attrName>style.visibility</p:attrName>
                                        </p:attrNameLst>
                                      </p:cBhvr>
                                      <p:to>
                                        <p:strVal val="visible"/>
                                      </p:to>
                                    </p:set>
                                    <p:animEffect transition="in" filter="wipe(down)">
                                      <p:cBhvr>
                                        <p:cTn id="78" dur="500"/>
                                        <p:tgtEl>
                                          <p:spTgt spid="41">
                                            <p:txEl>
                                              <p:pRg st="17" end="17"/>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41">
                                            <p:txEl>
                                              <p:pRg st="18" end="18"/>
                                            </p:txEl>
                                          </p:spTgt>
                                        </p:tgtEl>
                                        <p:attrNameLst>
                                          <p:attrName>style.visibility</p:attrName>
                                        </p:attrNameLst>
                                      </p:cBhvr>
                                      <p:to>
                                        <p:strVal val="visible"/>
                                      </p:to>
                                    </p:set>
                                    <p:animEffect transition="in" filter="wipe(down)">
                                      <p:cBhvr>
                                        <p:cTn id="81" dur="500"/>
                                        <p:tgtEl>
                                          <p:spTgt spid="41">
                                            <p:txEl>
                                              <p:pRg st="18" end="18"/>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41">
                                            <p:txEl>
                                              <p:pRg st="19" end="19"/>
                                            </p:txEl>
                                          </p:spTgt>
                                        </p:tgtEl>
                                        <p:attrNameLst>
                                          <p:attrName>style.visibility</p:attrName>
                                        </p:attrNameLst>
                                      </p:cBhvr>
                                      <p:to>
                                        <p:strVal val="visible"/>
                                      </p:to>
                                    </p:set>
                                    <p:animEffect transition="in" filter="wipe(down)">
                                      <p:cBhvr>
                                        <p:cTn id="84" dur="500"/>
                                        <p:tgtEl>
                                          <p:spTgt spid="41">
                                            <p:txEl>
                                              <p:pRg st="19" end="19"/>
                                            </p:txEl>
                                          </p:spTgt>
                                        </p:tgtEl>
                                      </p:cBhvr>
                                    </p:animEffect>
                                  </p:childTnLst>
                                </p:cTn>
                              </p:par>
                              <p:par>
                                <p:cTn id="85" presetID="22" presetClass="entr" presetSubtype="4" fill="hold" nodeType="withEffect">
                                  <p:stCondLst>
                                    <p:cond delay="0"/>
                                  </p:stCondLst>
                                  <p:childTnLst>
                                    <p:set>
                                      <p:cBhvr>
                                        <p:cTn id="86" dur="1" fill="hold">
                                          <p:stCondLst>
                                            <p:cond delay="0"/>
                                          </p:stCondLst>
                                        </p:cTn>
                                        <p:tgtEl>
                                          <p:spTgt spid="41">
                                            <p:txEl>
                                              <p:pRg st="20" end="20"/>
                                            </p:txEl>
                                          </p:spTgt>
                                        </p:tgtEl>
                                        <p:attrNameLst>
                                          <p:attrName>style.visibility</p:attrName>
                                        </p:attrNameLst>
                                      </p:cBhvr>
                                      <p:to>
                                        <p:strVal val="visible"/>
                                      </p:to>
                                    </p:set>
                                    <p:animEffect transition="in" filter="wipe(down)">
                                      <p:cBhvr>
                                        <p:cTn id="87" dur="500"/>
                                        <p:tgtEl>
                                          <p:spTgt spid="41">
                                            <p:txEl>
                                              <p:pRg st="20" end="20"/>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41">
                                            <p:txEl>
                                              <p:pRg st="21" end="21"/>
                                            </p:txEl>
                                          </p:spTgt>
                                        </p:tgtEl>
                                        <p:attrNameLst>
                                          <p:attrName>style.visibility</p:attrName>
                                        </p:attrNameLst>
                                      </p:cBhvr>
                                      <p:to>
                                        <p:strVal val="visible"/>
                                      </p:to>
                                    </p:set>
                                    <p:animEffect transition="in" filter="wipe(down)">
                                      <p:cBhvr>
                                        <p:cTn id="90" dur="500"/>
                                        <p:tgtEl>
                                          <p:spTgt spid="41">
                                            <p:txEl>
                                              <p:pRg st="21" end="2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down)">
                                      <p:cBhvr>
                                        <p:cTn id="95" dur="500"/>
                                        <p:tgtEl>
                                          <p:spTgt spid="54"/>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down)">
                                      <p:cBhvr>
                                        <p:cTn id="98" dur="500"/>
                                        <p:tgtEl>
                                          <p:spTgt spid="5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down)">
                                      <p:cBhvr>
                                        <p:cTn id="101" dur="500"/>
                                        <p:tgtEl>
                                          <p:spTgt spid="6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wipe(down)">
                                      <p:cBhvr>
                                        <p:cTn id="10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4" grpId="0"/>
      <p:bldP spid="51" grpId="0" animBg="1"/>
      <p:bldP spid="57" grpId="0"/>
      <p:bldP spid="10" grpId="0"/>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3626" y="351403"/>
            <a:ext cx="4248955" cy="424070"/>
          </a:xfrm>
        </p:spPr>
        <p:txBody>
          <a:bodyPr>
            <a:noAutofit/>
          </a:bodyPr>
          <a:lstStyle/>
          <a:p>
            <a:pPr algn="ctr"/>
            <a:r>
              <a:rPr lang="en-US" sz="3200" dirty="0">
                <a:latin typeface="Times New Roman" panose="02020603050405020304" pitchFamily="18" charset="0"/>
                <a:cs typeface="Times New Roman" panose="02020603050405020304" pitchFamily="18" charset="0"/>
              </a:rPr>
              <a:t>Postfix Evaluation</a:t>
            </a:r>
          </a:p>
        </p:txBody>
      </p:sp>
      <p:sp>
        <p:nvSpPr>
          <p:cNvPr id="4" name="TextBox 3"/>
          <p:cNvSpPr txBox="1"/>
          <p:nvPr/>
        </p:nvSpPr>
        <p:spPr>
          <a:xfrm>
            <a:off x="66261" y="337931"/>
            <a:ext cx="2779576" cy="2308324"/>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#include&lt;</a:t>
            </a:r>
            <a:r>
              <a:rPr lang="en-US" dirty="0" err="1">
                <a:solidFill>
                  <a:srgbClr val="FF0000"/>
                </a:solidFill>
                <a:latin typeface="Times New Roman" panose="02020603050405020304" pitchFamily="18" charset="0"/>
                <a:cs typeface="Times New Roman" panose="02020603050405020304" pitchFamily="18" charset="0"/>
              </a:rPr>
              <a:t>stdio.h</a:t>
            </a:r>
            <a:r>
              <a:rPr lang="en-US" dirty="0">
                <a:solidFill>
                  <a:srgbClr val="FF0000"/>
                </a:solidFill>
                <a:latin typeface="Times New Roman" panose="02020603050405020304" pitchFamily="18" charset="0"/>
                <a:cs typeface="Times New Roman" panose="02020603050405020304" pitchFamily="18" charset="0"/>
              </a:rPr>
              <a:t>&gt;</a:t>
            </a:r>
          </a:p>
          <a:p>
            <a:r>
              <a:rPr lang="en-US" dirty="0">
                <a:solidFill>
                  <a:srgbClr val="FF0000"/>
                </a:solidFill>
                <a:latin typeface="Times New Roman" panose="02020603050405020304" pitchFamily="18" charset="0"/>
                <a:cs typeface="Times New Roman" panose="02020603050405020304" pitchFamily="18" charset="0"/>
              </a:rPr>
              <a:t>#include&lt;</a:t>
            </a:r>
            <a:r>
              <a:rPr lang="en-US" dirty="0" err="1">
                <a:solidFill>
                  <a:srgbClr val="FF0000"/>
                </a:solidFill>
                <a:latin typeface="Times New Roman" panose="02020603050405020304" pitchFamily="18" charset="0"/>
                <a:cs typeface="Times New Roman" panose="02020603050405020304" pitchFamily="18" charset="0"/>
              </a:rPr>
              <a:t>string.h</a:t>
            </a:r>
            <a:r>
              <a:rPr lang="en-US" dirty="0">
                <a:solidFill>
                  <a:srgbClr val="FF0000"/>
                </a:solidFill>
                <a:latin typeface="Times New Roman" panose="02020603050405020304" pitchFamily="18" charset="0"/>
                <a:cs typeface="Times New Roman" panose="02020603050405020304" pitchFamily="18" charset="0"/>
              </a:rPr>
              <a:t>&gt;</a:t>
            </a:r>
          </a:p>
          <a:p>
            <a:r>
              <a:rPr lang="en-US" dirty="0">
                <a:solidFill>
                  <a:srgbClr val="FF0000"/>
                </a:solidFill>
                <a:latin typeface="Times New Roman" panose="02020603050405020304" pitchFamily="18" charset="0"/>
                <a:cs typeface="Times New Roman" panose="02020603050405020304" pitchFamily="18" charset="0"/>
              </a:rPr>
              <a:t>#include&lt;</a:t>
            </a:r>
            <a:r>
              <a:rPr lang="en-US" dirty="0" err="1">
                <a:solidFill>
                  <a:srgbClr val="FF0000"/>
                </a:solidFill>
                <a:latin typeface="Times New Roman" panose="02020603050405020304" pitchFamily="18" charset="0"/>
                <a:cs typeface="Times New Roman" panose="02020603050405020304" pitchFamily="18" charset="0"/>
              </a:rPr>
              <a:t>ctype.h</a:t>
            </a:r>
            <a:r>
              <a:rPr lang="en-US" dirty="0">
                <a:solidFill>
                  <a:srgbClr val="FF0000"/>
                </a:solidFill>
                <a:latin typeface="Times New Roman" panose="02020603050405020304" pitchFamily="18" charset="0"/>
                <a:cs typeface="Times New Roman" panose="02020603050405020304" pitchFamily="18" charset="0"/>
              </a:rPr>
              <a:t>&gt;</a:t>
            </a:r>
          </a:p>
          <a:p>
            <a:r>
              <a:rPr lang="en-US" dirty="0">
                <a:solidFill>
                  <a:srgbClr val="FF0000"/>
                </a:solidFill>
                <a:latin typeface="Times New Roman" panose="02020603050405020304" pitchFamily="18" charset="0"/>
                <a:cs typeface="Times New Roman" panose="02020603050405020304" pitchFamily="18" charset="0"/>
              </a:rPr>
              <a:t>#define size 100</a:t>
            </a:r>
          </a:p>
          <a:p>
            <a:r>
              <a:rPr lang="en-US" dirty="0" err="1">
                <a:solidFill>
                  <a:srgbClr val="FF0000"/>
                </a:solidFill>
                <a:latin typeface="Times New Roman" panose="02020603050405020304" pitchFamily="18" charset="0"/>
                <a:cs typeface="Times New Roman" panose="02020603050405020304" pitchFamily="18" charset="0"/>
              </a:rPr>
              <a:t>int</a:t>
            </a:r>
            <a:r>
              <a:rPr lang="en-US" dirty="0">
                <a:solidFill>
                  <a:srgbClr val="FF0000"/>
                </a:solidFill>
                <a:latin typeface="Times New Roman" panose="02020603050405020304" pitchFamily="18" charset="0"/>
                <a:cs typeface="Times New Roman" panose="02020603050405020304" pitchFamily="18" charset="0"/>
              </a:rPr>
              <a:t> stack[size];</a:t>
            </a:r>
          </a:p>
          <a:p>
            <a:r>
              <a:rPr lang="en-US" dirty="0" err="1">
                <a:solidFill>
                  <a:srgbClr val="FF0000"/>
                </a:solidFill>
                <a:latin typeface="Times New Roman" panose="02020603050405020304" pitchFamily="18" charset="0"/>
                <a:cs typeface="Times New Roman" panose="02020603050405020304" pitchFamily="18" charset="0"/>
              </a:rPr>
              <a:t>int</a:t>
            </a:r>
            <a:r>
              <a:rPr lang="en-US" dirty="0">
                <a:solidFill>
                  <a:srgbClr val="FF0000"/>
                </a:solidFill>
                <a:latin typeface="Times New Roman" panose="02020603050405020304" pitchFamily="18" charset="0"/>
                <a:cs typeface="Times New Roman" panose="02020603050405020304" pitchFamily="18" charset="0"/>
              </a:rPr>
              <a:t> top=-1;</a:t>
            </a:r>
          </a:p>
          <a:p>
            <a:r>
              <a:rPr lang="en-US" dirty="0">
                <a:solidFill>
                  <a:srgbClr val="FF0000"/>
                </a:solidFill>
                <a:latin typeface="Times New Roman" panose="02020603050405020304" pitchFamily="18" charset="0"/>
                <a:cs typeface="Times New Roman" panose="02020603050405020304" pitchFamily="18" charset="0"/>
              </a:rPr>
              <a:t>void push(int);</a:t>
            </a:r>
          </a:p>
          <a:p>
            <a:r>
              <a:rPr lang="en-US" dirty="0">
                <a:solidFill>
                  <a:srgbClr val="FF0000"/>
                </a:solidFill>
                <a:latin typeface="Times New Roman" panose="02020603050405020304" pitchFamily="18" charset="0"/>
                <a:cs typeface="Times New Roman" panose="02020603050405020304" pitchFamily="18" charset="0"/>
              </a:rPr>
              <a:t>int pop();</a:t>
            </a:r>
          </a:p>
        </p:txBody>
      </p:sp>
      <p:sp>
        <p:nvSpPr>
          <p:cNvPr id="5" name="TextBox 4"/>
          <p:cNvSpPr txBox="1"/>
          <p:nvPr/>
        </p:nvSpPr>
        <p:spPr>
          <a:xfrm>
            <a:off x="24870" y="2573367"/>
            <a:ext cx="4067212" cy="3416320"/>
          </a:xfrm>
          <a:prstGeom prst="rect">
            <a:avLst/>
          </a:prstGeom>
          <a:noFill/>
        </p:spPr>
        <p:txBody>
          <a:bodyPr wrap="square" rtlCol="0">
            <a:spAutoFit/>
          </a:bodyPr>
          <a:lstStyle/>
          <a:p>
            <a:r>
              <a:rPr lang="en-US" dirty="0">
                <a:solidFill>
                  <a:srgbClr val="00B050"/>
                </a:solidFill>
              </a:rPr>
              <a:t>void main()</a:t>
            </a:r>
          </a:p>
          <a:p>
            <a:r>
              <a:rPr lang="en-US" dirty="0">
                <a:solidFill>
                  <a:srgbClr val="00B050"/>
                </a:solidFill>
              </a:rPr>
              <a:t>{ char pe[30];</a:t>
            </a:r>
          </a:p>
          <a:p>
            <a:r>
              <a:rPr lang="en-US" dirty="0">
                <a:solidFill>
                  <a:srgbClr val="00B050"/>
                </a:solidFill>
              </a:rPr>
              <a:t>  int i,v,op1,op2;</a:t>
            </a:r>
          </a:p>
          <a:p>
            <a:r>
              <a:rPr lang="en-US" dirty="0">
                <a:solidFill>
                  <a:srgbClr val="00B050"/>
                </a:solidFill>
              </a:rPr>
              <a:t>  </a:t>
            </a:r>
            <a:r>
              <a:rPr lang="en-US" dirty="0" err="1">
                <a:solidFill>
                  <a:srgbClr val="00B050"/>
                </a:solidFill>
              </a:rPr>
              <a:t>printf</a:t>
            </a:r>
            <a:r>
              <a:rPr lang="en-US" dirty="0">
                <a:solidFill>
                  <a:srgbClr val="00B050"/>
                </a:solidFill>
              </a:rPr>
              <a:t>("\n enter any    </a:t>
            </a:r>
            <a:br>
              <a:rPr lang="en-US" dirty="0">
                <a:solidFill>
                  <a:srgbClr val="00B050"/>
                </a:solidFill>
              </a:rPr>
            </a:br>
            <a:r>
              <a:rPr lang="en-US" dirty="0">
                <a:solidFill>
                  <a:srgbClr val="00B050"/>
                </a:solidFill>
              </a:rPr>
              <a:t>           postfix expression");</a:t>
            </a:r>
          </a:p>
          <a:p>
            <a:r>
              <a:rPr lang="en-US" dirty="0">
                <a:solidFill>
                  <a:srgbClr val="00B050"/>
                </a:solidFill>
              </a:rPr>
              <a:t>  gets(pe);</a:t>
            </a:r>
          </a:p>
          <a:p>
            <a:r>
              <a:rPr lang="en-US" dirty="0">
                <a:solidFill>
                  <a:srgbClr val="00B050"/>
                </a:solidFill>
              </a:rPr>
              <a:t>  for(</a:t>
            </a:r>
            <a:r>
              <a:rPr lang="en-US" dirty="0" err="1">
                <a:solidFill>
                  <a:srgbClr val="00B050"/>
                </a:solidFill>
              </a:rPr>
              <a:t>i</a:t>
            </a:r>
            <a:r>
              <a:rPr lang="en-US" dirty="0">
                <a:solidFill>
                  <a:srgbClr val="00B050"/>
                </a:solidFill>
              </a:rPr>
              <a:t>=0;pe[</a:t>
            </a:r>
            <a:r>
              <a:rPr lang="en-US" dirty="0" err="1">
                <a:solidFill>
                  <a:srgbClr val="00B050"/>
                </a:solidFill>
              </a:rPr>
              <a:t>i</a:t>
            </a:r>
            <a:r>
              <a:rPr lang="en-US" dirty="0">
                <a:solidFill>
                  <a:srgbClr val="00B050"/>
                </a:solidFill>
              </a:rPr>
              <a:t>]!='\0';i++)</a:t>
            </a:r>
          </a:p>
          <a:p>
            <a:r>
              <a:rPr lang="en-US" dirty="0">
                <a:solidFill>
                  <a:srgbClr val="00B050"/>
                </a:solidFill>
              </a:rPr>
              <a:t>   {  if(</a:t>
            </a:r>
            <a:r>
              <a:rPr lang="en-US" dirty="0" err="1">
                <a:solidFill>
                  <a:srgbClr val="00B050"/>
                </a:solidFill>
              </a:rPr>
              <a:t>isalpha</a:t>
            </a:r>
            <a:r>
              <a:rPr lang="en-US" dirty="0">
                <a:solidFill>
                  <a:srgbClr val="00B050"/>
                </a:solidFill>
              </a:rPr>
              <a:t>(pe[</a:t>
            </a:r>
            <a:r>
              <a:rPr lang="en-US" dirty="0" err="1">
                <a:solidFill>
                  <a:srgbClr val="00B050"/>
                </a:solidFill>
              </a:rPr>
              <a:t>i</a:t>
            </a:r>
            <a:r>
              <a:rPr lang="en-US" dirty="0">
                <a:solidFill>
                  <a:srgbClr val="00B050"/>
                </a:solidFill>
              </a:rPr>
              <a:t>]))</a:t>
            </a:r>
          </a:p>
          <a:p>
            <a:r>
              <a:rPr lang="en-US" dirty="0">
                <a:solidFill>
                  <a:srgbClr val="00B050"/>
                </a:solidFill>
              </a:rPr>
              <a:t>      {</a:t>
            </a:r>
            <a:r>
              <a:rPr lang="en-US" dirty="0" err="1">
                <a:solidFill>
                  <a:srgbClr val="00B050"/>
                </a:solidFill>
              </a:rPr>
              <a:t>printf</a:t>
            </a:r>
            <a:r>
              <a:rPr lang="en-US" dirty="0">
                <a:solidFill>
                  <a:srgbClr val="00B050"/>
                </a:solidFill>
              </a:rPr>
              <a:t>("\n enter value for %c", pe[</a:t>
            </a:r>
            <a:r>
              <a:rPr lang="en-US" dirty="0" err="1">
                <a:solidFill>
                  <a:srgbClr val="00B050"/>
                </a:solidFill>
              </a:rPr>
              <a:t>i</a:t>
            </a:r>
            <a:r>
              <a:rPr lang="en-US" dirty="0">
                <a:solidFill>
                  <a:srgbClr val="00B050"/>
                </a:solidFill>
              </a:rPr>
              <a:t>]);</a:t>
            </a:r>
          </a:p>
          <a:p>
            <a:r>
              <a:rPr lang="en-US" dirty="0">
                <a:solidFill>
                  <a:srgbClr val="00B050"/>
                </a:solidFill>
              </a:rPr>
              <a:t>       </a:t>
            </a:r>
            <a:r>
              <a:rPr lang="en-US" dirty="0" err="1">
                <a:solidFill>
                  <a:srgbClr val="00B050"/>
                </a:solidFill>
              </a:rPr>
              <a:t>scanf</a:t>
            </a:r>
            <a:r>
              <a:rPr lang="en-US" dirty="0">
                <a:solidFill>
                  <a:srgbClr val="00B050"/>
                </a:solidFill>
              </a:rPr>
              <a:t>("%</a:t>
            </a:r>
            <a:r>
              <a:rPr lang="en-US" dirty="0" err="1">
                <a:solidFill>
                  <a:srgbClr val="00B050"/>
                </a:solidFill>
              </a:rPr>
              <a:t>d",&amp;v</a:t>
            </a:r>
            <a:r>
              <a:rPr lang="en-US" dirty="0">
                <a:solidFill>
                  <a:srgbClr val="00B050"/>
                </a:solidFill>
              </a:rPr>
              <a:t>);</a:t>
            </a:r>
          </a:p>
          <a:p>
            <a:r>
              <a:rPr lang="en-US" dirty="0">
                <a:solidFill>
                  <a:srgbClr val="00B050"/>
                </a:solidFill>
              </a:rPr>
              <a:t>       push(v);</a:t>
            </a:r>
          </a:p>
          <a:p>
            <a:r>
              <a:rPr lang="en-US" dirty="0">
                <a:solidFill>
                  <a:srgbClr val="00B050"/>
                </a:solidFill>
              </a:rPr>
              <a:t>     }</a:t>
            </a:r>
          </a:p>
        </p:txBody>
      </p:sp>
      <p:sp>
        <p:nvSpPr>
          <p:cNvPr id="6" name="TextBox 5"/>
          <p:cNvSpPr txBox="1"/>
          <p:nvPr/>
        </p:nvSpPr>
        <p:spPr>
          <a:xfrm>
            <a:off x="4185862" y="1291410"/>
            <a:ext cx="4090736" cy="4801314"/>
          </a:xfrm>
          <a:prstGeom prst="rect">
            <a:avLst/>
          </a:prstGeom>
          <a:noFill/>
        </p:spPr>
        <p:txBody>
          <a:bodyPr wrap="square" rtlCol="0">
            <a:spAutoFit/>
          </a:bodyPr>
          <a:lstStyle/>
          <a:p>
            <a:r>
              <a:rPr lang="en-US" dirty="0">
                <a:solidFill>
                  <a:srgbClr val="00B050"/>
                </a:solidFill>
              </a:rPr>
              <a:t>else if( </a:t>
            </a:r>
            <a:r>
              <a:rPr lang="en-US" dirty="0" err="1">
                <a:solidFill>
                  <a:srgbClr val="00B050"/>
                </a:solidFill>
              </a:rPr>
              <a:t>isdigit</a:t>
            </a:r>
            <a:r>
              <a:rPr lang="en-US" dirty="0">
                <a:solidFill>
                  <a:srgbClr val="00B050"/>
                </a:solidFill>
              </a:rPr>
              <a:t>(</a:t>
            </a:r>
            <a:r>
              <a:rPr lang="en-US" dirty="0" err="1">
                <a:solidFill>
                  <a:srgbClr val="00B050"/>
                </a:solidFill>
              </a:rPr>
              <a:t>pe</a:t>
            </a:r>
            <a:r>
              <a:rPr lang="en-US" dirty="0">
                <a:solidFill>
                  <a:srgbClr val="00B050"/>
                </a:solidFill>
              </a:rPr>
              <a:t>[</a:t>
            </a:r>
            <a:r>
              <a:rPr lang="en-US" dirty="0" err="1">
                <a:solidFill>
                  <a:srgbClr val="00B050"/>
                </a:solidFill>
              </a:rPr>
              <a:t>i</a:t>
            </a:r>
            <a:r>
              <a:rPr lang="en-US" dirty="0">
                <a:solidFill>
                  <a:srgbClr val="00B050"/>
                </a:solidFill>
              </a:rPr>
              <a:t>]))</a:t>
            </a:r>
          </a:p>
          <a:p>
            <a:r>
              <a:rPr lang="en-US" dirty="0">
                <a:solidFill>
                  <a:srgbClr val="00B050"/>
                </a:solidFill>
              </a:rPr>
              <a:t>push(</a:t>
            </a:r>
            <a:r>
              <a:rPr lang="en-US" dirty="0" err="1">
                <a:solidFill>
                  <a:srgbClr val="00B050"/>
                </a:solidFill>
              </a:rPr>
              <a:t>pe</a:t>
            </a:r>
            <a:r>
              <a:rPr lang="en-US" dirty="0">
                <a:solidFill>
                  <a:srgbClr val="00B050"/>
                </a:solidFill>
              </a:rPr>
              <a:t>[</a:t>
            </a:r>
            <a:r>
              <a:rPr lang="en-US" dirty="0" err="1">
                <a:solidFill>
                  <a:srgbClr val="00B050"/>
                </a:solidFill>
              </a:rPr>
              <a:t>i</a:t>
            </a:r>
            <a:r>
              <a:rPr lang="en-US" dirty="0">
                <a:solidFill>
                  <a:srgbClr val="00B050"/>
                </a:solidFill>
              </a:rPr>
              <a:t>]-'0');</a:t>
            </a:r>
          </a:p>
          <a:p>
            <a:r>
              <a:rPr lang="en-US" dirty="0">
                <a:solidFill>
                  <a:srgbClr val="00B050"/>
                </a:solidFill>
              </a:rPr>
              <a:t>else </a:t>
            </a:r>
          </a:p>
          <a:p>
            <a:r>
              <a:rPr lang="en-US" dirty="0">
                <a:solidFill>
                  <a:srgbClr val="00B050"/>
                </a:solidFill>
              </a:rPr>
              <a:t>{  op2=pop();</a:t>
            </a:r>
          </a:p>
          <a:p>
            <a:r>
              <a:rPr lang="en-US" dirty="0">
                <a:solidFill>
                  <a:srgbClr val="00B050"/>
                </a:solidFill>
              </a:rPr>
              <a:t>    op1=pop();</a:t>
            </a:r>
          </a:p>
          <a:p>
            <a:r>
              <a:rPr lang="en-US" dirty="0">
                <a:solidFill>
                  <a:srgbClr val="00B050"/>
                </a:solidFill>
              </a:rPr>
              <a:t>    switch(pe[</a:t>
            </a:r>
            <a:r>
              <a:rPr lang="en-US" dirty="0" err="1">
                <a:solidFill>
                  <a:srgbClr val="00B050"/>
                </a:solidFill>
              </a:rPr>
              <a:t>i</a:t>
            </a:r>
            <a:r>
              <a:rPr lang="en-US" dirty="0">
                <a:solidFill>
                  <a:srgbClr val="00B050"/>
                </a:solidFill>
              </a:rPr>
              <a:t>])</a:t>
            </a:r>
          </a:p>
          <a:p>
            <a:r>
              <a:rPr lang="en-US" dirty="0">
                <a:solidFill>
                  <a:srgbClr val="00B050"/>
                </a:solidFill>
              </a:rPr>
              <a:t>    {case '+‘ : push(op1+op2);break;</a:t>
            </a:r>
          </a:p>
          <a:p>
            <a:r>
              <a:rPr lang="en-US" dirty="0">
                <a:solidFill>
                  <a:srgbClr val="00B050"/>
                </a:solidFill>
              </a:rPr>
              <a:t>      case '-‘ : push(op1-op2);break;</a:t>
            </a:r>
          </a:p>
          <a:p>
            <a:r>
              <a:rPr lang="en-US" dirty="0">
                <a:solidFill>
                  <a:srgbClr val="00B050"/>
                </a:solidFill>
              </a:rPr>
              <a:t>      case '*‘ : push(op1*op2);break;</a:t>
            </a:r>
          </a:p>
          <a:p>
            <a:r>
              <a:rPr lang="en-US" dirty="0">
                <a:solidFill>
                  <a:srgbClr val="00B050"/>
                </a:solidFill>
              </a:rPr>
              <a:t>      case '/':  push(op1/op2);break;</a:t>
            </a:r>
          </a:p>
          <a:p>
            <a:r>
              <a:rPr lang="en-US" dirty="0">
                <a:solidFill>
                  <a:srgbClr val="00B050"/>
                </a:solidFill>
              </a:rPr>
              <a:t>      case '%‘ : push(op1%op2);break;</a:t>
            </a:r>
          </a:p>
          <a:p>
            <a:r>
              <a:rPr lang="en-US" dirty="0">
                <a:solidFill>
                  <a:srgbClr val="00B050"/>
                </a:solidFill>
              </a:rPr>
              <a:t>      default: </a:t>
            </a:r>
            <a:r>
              <a:rPr lang="en-US" dirty="0" err="1">
                <a:solidFill>
                  <a:srgbClr val="00B050"/>
                </a:solidFill>
              </a:rPr>
              <a:t>printf</a:t>
            </a:r>
            <a:r>
              <a:rPr lang="en-US" dirty="0">
                <a:solidFill>
                  <a:srgbClr val="00B050"/>
                </a:solidFill>
              </a:rPr>
              <a:t>("\n invalid operation");</a:t>
            </a:r>
          </a:p>
          <a:p>
            <a:r>
              <a:rPr lang="en-US" dirty="0">
                <a:solidFill>
                  <a:srgbClr val="00B050"/>
                </a:solidFill>
              </a:rPr>
              <a:t>     }</a:t>
            </a:r>
          </a:p>
          <a:p>
            <a:r>
              <a:rPr lang="en-US" dirty="0">
                <a:solidFill>
                  <a:srgbClr val="00B050"/>
                </a:solidFill>
              </a:rPr>
              <a:t>  }</a:t>
            </a:r>
          </a:p>
          <a:p>
            <a:r>
              <a:rPr lang="en-US" dirty="0">
                <a:solidFill>
                  <a:srgbClr val="00B050"/>
                </a:solidFill>
              </a:rPr>
              <a:t>}</a:t>
            </a:r>
          </a:p>
          <a:p>
            <a:r>
              <a:rPr lang="en-US" dirty="0" err="1">
                <a:solidFill>
                  <a:srgbClr val="00B050"/>
                </a:solidFill>
              </a:rPr>
              <a:t>printf</a:t>
            </a:r>
            <a:r>
              <a:rPr lang="en-US" dirty="0">
                <a:solidFill>
                  <a:srgbClr val="00B050"/>
                </a:solidFill>
              </a:rPr>
              <a:t>(“\n The result is: %</a:t>
            </a:r>
            <a:r>
              <a:rPr lang="en-US" dirty="0" err="1">
                <a:solidFill>
                  <a:srgbClr val="00B050"/>
                </a:solidFill>
              </a:rPr>
              <a:t>d",stack</a:t>
            </a:r>
            <a:r>
              <a:rPr lang="en-US" dirty="0">
                <a:solidFill>
                  <a:srgbClr val="00B050"/>
                </a:solidFill>
              </a:rPr>
              <a:t>[top]);</a:t>
            </a:r>
          </a:p>
          <a:p>
            <a:r>
              <a:rPr lang="en-US" dirty="0">
                <a:solidFill>
                  <a:srgbClr val="00B050"/>
                </a:solidFill>
              </a:rPr>
              <a:t>}</a:t>
            </a:r>
          </a:p>
        </p:txBody>
      </p:sp>
      <p:sp>
        <p:nvSpPr>
          <p:cNvPr id="8" name="TextBox 7"/>
          <p:cNvSpPr txBox="1"/>
          <p:nvPr/>
        </p:nvSpPr>
        <p:spPr>
          <a:xfrm>
            <a:off x="8370378" y="542042"/>
            <a:ext cx="3666112" cy="2031325"/>
          </a:xfrm>
          <a:prstGeom prst="rect">
            <a:avLst/>
          </a:prstGeom>
          <a:noFill/>
        </p:spPr>
        <p:txBody>
          <a:bodyPr wrap="square" rtlCol="0">
            <a:spAutoFit/>
          </a:bodyPr>
          <a:lstStyle/>
          <a:p>
            <a:r>
              <a:rPr lang="en-US" dirty="0">
                <a:solidFill>
                  <a:srgbClr val="FFC000"/>
                </a:solidFill>
              </a:rPr>
              <a:t>void push(int e)</a:t>
            </a:r>
          </a:p>
          <a:p>
            <a:r>
              <a:rPr lang="en-US" dirty="0">
                <a:solidFill>
                  <a:srgbClr val="FFC000"/>
                </a:solidFill>
              </a:rPr>
              <a:t>{</a:t>
            </a:r>
          </a:p>
          <a:p>
            <a:r>
              <a:rPr lang="en-US" dirty="0">
                <a:solidFill>
                  <a:srgbClr val="FFC000"/>
                </a:solidFill>
              </a:rPr>
              <a:t>    If(top==size-1)</a:t>
            </a:r>
          </a:p>
          <a:p>
            <a:r>
              <a:rPr lang="en-US" dirty="0">
                <a:solidFill>
                  <a:srgbClr val="FFC000"/>
                </a:solidFill>
              </a:rPr>
              <a:t>         </a:t>
            </a:r>
            <a:r>
              <a:rPr lang="en-US" dirty="0" err="1">
                <a:solidFill>
                  <a:srgbClr val="FFC000"/>
                </a:solidFill>
              </a:rPr>
              <a:t>printf</a:t>
            </a:r>
            <a:r>
              <a:rPr lang="en-US" dirty="0">
                <a:solidFill>
                  <a:srgbClr val="FFC000"/>
                </a:solidFill>
              </a:rPr>
              <a:t>("\n stack overflow");</a:t>
            </a:r>
          </a:p>
          <a:p>
            <a:r>
              <a:rPr lang="en-US" dirty="0">
                <a:solidFill>
                  <a:srgbClr val="FFC000"/>
                </a:solidFill>
              </a:rPr>
              <a:t>    else</a:t>
            </a:r>
          </a:p>
          <a:p>
            <a:r>
              <a:rPr lang="en-US" dirty="0">
                <a:solidFill>
                  <a:srgbClr val="FFC000"/>
                </a:solidFill>
              </a:rPr>
              <a:t>         stack[++top]=e;</a:t>
            </a:r>
          </a:p>
          <a:p>
            <a:r>
              <a:rPr lang="en-US" dirty="0">
                <a:solidFill>
                  <a:srgbClr val="FFC000"/>
                </a:solidFill>
              </a:rPr>
              <a:t>}</a:t>
            </a:r>
          </a:p>
        </p:txBody>
      </p:sp>
      <p:sp>
        <p:nvSpPr>
          <p:cNvPr id="9" name="TextBox 8"/>
          <p:cNvSpPr txBox="1"/>
          <p:nvPr/>
        </p:nvSpPr>
        <p:spPr>
          <a:xfrm>
            <a:off x="8276458" y="2804199"/>
            <a:ext cx="3666111" cy="2031325"/>
          </a:xfrm>
          <a:prstGeom prst="rect">
            <a:avLst/>
          </a:prstGeom>
          <a:noFill/>
        </p:spPr>
        <p:txBody>
          <a:bodyPr wrap="square" rtlCol="0">
            <a:spAutoFit/>
          </a:bodyPr>
          <a:lstStyle/>
          <a:p>
            <a:r>
              <a:rPr lang="en-US" dirty="0" err="1">
                <a:solidFill>
                  <a:srgbClr val="00B0F0"/>
                </a:solidFill>
              </a:rPr>
              <a:t>int</a:t>
            </a:r>
            <a:r>
              <a:rPr lang="en-US" dirty="0">
                <a:solidFill>
                  <a:srgbClr val="00B0F0"/>
                </a:solidFill>
              </a:rPr>
              <a:t> pop()</a:t>
            </a:r>
          </a:p>
          <a:p>
            <a:r>
              <a:rPr lang="en-US" dirty="0">
                <a:solidFill>
                  <a:srgbClr val="00B0F0"/>
                </a:solidFill>
              </a:rPr>
              <a:t>{</a:t>
            </a:r>
          </a:p>
          <a:p>
            <a:r>
              <a:rPr lang="en-US" dirty="0">
                <a:solidFill>
                  <a:srgbClr val="00B0F0"/>
                </a:solidFill>
              </a:rPr>
              <a:t>     if(top==-1)</a:t>
            </a:r>
          </a:p>
          <a:p>
            <a:r>
              <a:rPr lang="en-US" dirty="0">
                <a:solidFill>
                  <a:srgbClr val="00B0F0"/>
                </a:solidFill>
              </a:rPr>
              <a:t>         </a:t>
            </a:r>
            <a:r>
              <a:rPr lang="en-US" dirty="0" err="1">
                <a:solidFill>
                  <a:srgbClr val="00B0F0"/>
                </a:solidFill>
              </a:rPr>
              <a:t>printf</a:t>
            </a:r>
            <a:r>
              <a:rPr lang="en-US" dirty="0">
                <a:solidFill>
                  <a:srgbClr val="00B0F0"/>
                </a:solidFill>
              </a:rPr>
              <a:t>("\n stack underflow");</a:t>
            </a:r>
          </a:p>
          <a:p>
            <a:r>
              <a:rPr lang="en-US" dirty="0">
                <a:solidFill>
                  <a:srgbClr val="00B0F0"/>
                </a:solidFill>
              </a:rPr>
              <a:t>     else</a:t>
            </a:r>
          </a:p>
          <a:p>
            <a:r>
              <a:rPr lang="en-US" dirty="0">
                <a:solidFill>
                  <a:srgbClr val="00B0F0"/>
                </a:solidFill>
              </a:rPr>
              <a:t>        return stack[top--];</a:t>
            </a:r>
          </a:p>
          <a:p>
            <a:r>
              <a:rPr lang="en-US" dirty="0">
                <a:solidFill>
                  <a:srgbClr val="00B0F0"/>
                </a:solidFill>
              </a:rPr>
              <a:t>}</a:t>
            </a:r>
          </a:p>
        </p:txBody>
      </p:sp>
      <p:sp>
        <p:nvSpPr>
          <p:cNvPr id="10" name="TextBox 9"/>
          <p:cNvSpPr txBox="1"/>
          <p:nvPr/>
        </p:nvSpPr>
        <p:spPr>
          <a:xfrm>
            <a:off x="8203842" y="5528022"/>
            <a:ext cx="3515932" cy="646331"/>
          </a:xfrm>
          <a:prstGeom prst="rect">
            <a:avLst/>
          </a:prstGeom>
          <a:noFill/>
          <a:ln>
            <a:solidFill>
              <a:srgbClr val="FF0000"/>
            </a:solidFill>
          </a:ln>
        </p:spPr>
        <p:txBody>
          <a:bodyPr wrap="square" rtlCol="0">
            <a:spAutoFit/>
          </a:bodyPr>
          <a:lstStyle/>
          <a:p>
            <a:r>
              <a:rPr lang="en-US" dirty="0">
                <a:solidFill>
                  <a:srgbClr val="FF0000"/>
                </a:solidFill>
              </a:rPr>
              <a:t>Postfix: X 4 + Y  Z - *</a:t>
            </a:r>
          </a:p>
          <a:p>
            <a:r>
              <a:rPr lang="en-US" dirty="0">
                <a:solidFill>
                  <a:srgbClr val="FF0000"/>
                </a:solidFill>
              </a:rPr>
              <a:t>X= 5, Y=8,  Z=2</a:t>
            </a:r>
          </a:p>
        </p:txBody>
      </p:sp>
    </p:spTree>
    <p:extLst>
      <p:ext uri="{BB962C8B-B14F-4D97-AF65-F5344CB8AC3E}">
        <p14:creationId xmlns:p14="http://schemas.microsoft.com/office/powerpoint/2010/main" val="1298133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6E09-B0F3-43BA-A06F-F51C0AE3079C}"/>
              </a:ext>
            </a:extLst>
          </p:cNvPr>
          <p:cNvSpPr>
            <a:spLocks noGrp="1"/>
          </p:cNvSpPr>
          <p:nvPr>
            <p:ph type="title"/>
          </p:nvPr>
        </p:nvSpPr>
        <p:spPr>
          <a:xfrm>
            <a:off x="603380" y="2514600"/>
            <a:ext cx="10972800" cy="1143000"/>
          </a:xfrm>
        </p:spPr>
        <p:txBody>
          <a:bodyPr/>
          <a:lstStyle/>
          <a:p>
            <a:pPr algn="ctr"/>
            <a:r>
              <a:rPr lang="en-IN" dirty="0">
                <a:latin typeface="Times New Roman" panose="02020603050405020304" pitchFamily="18" charset="0"/>
                <a:cs typeface="Times New Roman" panose="02020603050405020304" pitchFamily="18" charset="0"/>
              </a:rPr>
              <a:t>Thank You</a:t>
            </a:r>
          </a:p>
        </p:txBody>
      </p:sp>
      <p:sp>
        <p:nvSpPr>
          <p:cNvPr id="4" name="Footer Placeholder 3">
            <a:extLst>
              <a:ext uri="{FF2B5EF4-FFF2-40B4-BE49-F238E27FC236}">
                <a16:creationId xmlns:a16="http://schemas.microsoft.com/office/drawing/2014/main" id="{6A0D19A5-0780-4B35-B7CB-A3758449C535}"/>
              </a:ext>
            </a:extLst>
          </p:cNvPr>
          <p:cNvSpPr>
            <a:spLocks noGrp="1"/>
          </p:cNvSpPr>
          <p:nvPr>
            <p:ph type="ftr" sz="quarter" idx="11"/>
          </p:nvPr>
        </p:nvSpPr>
        <p:spPr/>
        <p:txBody>
          <a:bodyPr/>
          <a:lstStyle/>
          <a:p>
            <a:pPr>
              <a:defRPr/>
            </a:pPr>
            <a:r>
              <a:rPr lang="en-US"/>
              <a:t>Dr Somaraju Suvvari                                                                                                        NITP -- CS3401</a:t>
            </a:r>
          </a:p>
        </p:txBody>
      </p:sp>
      <p:sp>
        <p:nvSpPr>
          <p:cNvPr id="5" name="Slide Number Placeholder 4">
            <a:extLst>
              <a:ext uri="{FF2B5EF4-FFF2-40B4-BE49-F238E27FC236}">
                <a16:creationId xmlns:a16="http://schemas.microsoft.com/office/drawing/2014/main" id="{F8899B98-3019-496A-A8F0-FF21C055009F}"/>
              </a:ext>
            </a:extLst>
          </p:cNvPr>
          <p:cNvSpPr>
            <a:spLocks noGrp="1"/>
          </p:cNvSpPr>
          <p:nvPr>
            <p:ph type="sldNum" sz="quarter" idx="12"/>
          </p:nvPr>
        </p:nvSpPr>
        <p:spPr/>
        <p:txBody>
          <a:bodyPr/>
          <a:lstStyle/>
          <a:p>
            <a:fld id="{DE7E126D-975A-48AD-8BAB-8464B3188780}" type="slidenum">
              <a:rPr lang="en-US" altLang="en-US" smtClean="0"/>
              <a:pPr/>
              <a:t>58</a:t>
            </a:fld>
            <a:endParaRPr lang="en-US" altLang="en-US"/>
          </a:p>
        </p:txBody>
      </p:sp>
    </p:spTree>
    <p:extLst>
      <p:ext uri="{BB962C8B-B14F-4D97-AF65-F5344CB8AC3E}">
        <p14:creationId xmlns:p14="http://schemas.microsoft.com/office/powerpoint/2010/main" val="391697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480" y="155303"/>
            <a:ext cx="10733103" cy="730613"/>
          </a:xfrm>
        </p:spPr>
        <p:txBody>
          <a:bodyPr>
            <a:normAutofit/>
          </a:bodyPr>
          <a:lstStyle/>
          <a:p>
            <a:pPr algn="ctr"/>
            <a:r>
              <a:rPr lang="en-US" sz="3200" dirty="0">
                <a:latin typeface="Times New Roman" panose="02020603050405020304" pitchFamily="18" charset="0"/>
                <a:cs typeface="Times New Roman" panose="02020603050405020304" pitchFamily="18" charset="0"/>
              </a:rPr>
              <a:t>Example of inserting elements into stack (PUSH operation)</a:t>
            </a:r>
          </a:p>
        </p:txBody>
      </p:sp>
      <p:sp>
        <p:nvSpPr>
          <p:cNvPr id="4" name="TextBox 3"/>
          <p:cNvSpPr txBox="1"/>
          <p:nvPr/>
        </p:nvSpPr>
        <p:spPr>
          <a:xfrm>
            <a:off x="1265884" y="824049"/>
            <a:ext cx="7835090" cy="430887"/>
          </a:xfrm>
          <a:prstGeom prst="rect">
            <a:avLst/>
          </a:prstGeom>
          <a:noFill/>
        </p:spPr>
        <p:txBody>
          <a:bodyPr wrap="square" rtlCol="0">
            <a:spAutoFit/>
          </a:bodyPr>
          <a:lstStyle/>
          <a:p>
            <a:r>
              <a:rPr lang="en-US" sz="2200" dirty="0">
                <a:solidFill>
                  <a:srgbClr val="00B050"/>
                </a:solidFill>
                <a:latin typeface="Times New Roman" panose="02020603050405020304" pitchFamily="18" charset="0"/>
                <a:cs typeface="Times New Roman" panose="02020603050405020304" pitchFamily="18" charset="0"/>
              </a:rPr>
              <a:t>Insert the elements </a:t>
            </a:r>
            <a:r>
              <a:rPr lang="en-US" sz="2200" b="1" dirty="0">
                <a:solidFill>
                  <a:srgbClr val="00B050"/>
                </a:solidFill>
                <a:latin typeface="Times New Roman" panose="02020603050405020304" pitchFamily="18" charset="0"/>
                <a:cs typeface="Times New Roman" panose="02020603050405020304" pitchFamily="18" charset="0"/>
              </a:rPr>
              <a:t>10,45,12,16,35</a:t>
            </a:r>
            <a:r>
              <a:rPr lang="en-US" sz="2200" dirty="0">
                <a:solidFill>
                  <a:srgbClr val="00B050"/>
                </a:solidFill>
                <a:latin typeface="Times New Roman" panose="02020603050405020304" pitchFamily="18" charset="0"/>
                <a:cs typeface="Times New Roman" panose="02020603050405020304" pitchFamily="18" charset="0"/>
              </a:rPr>
              <a:t> and </a:t>
            </a:r>
            <a:r>
              <a:rPr lang="en-US" sz="2200" b="1" dirty="0">
                <a:solidFill>
                  <a:srgbClr val="00B050"/>
                </a:solidFill>
                <a:latin typeface="Times New Roman" panose="02020603050405020304" pitchFamily="18" charset="0"/>
                <a:cs typeface="Times New Roman" panose="02020603050405020304" pitchFamily="18" charset="0"/>
              </a:rPr>
              <a:t>50</a:t>
            </a:r>
            <a:r>
              <a:rPr lang="en-US" sz="2200" dirty="0">
                <a:solidFill>
                  <a:srgbClr val="00B050"/>
                </a:solidFill>
                <a:latin typeface="Times New Roman" panose="02020603050405020304" pitchFamily="18" charset="0"/>
                <a:cs typeface="Times New Roman" panose="02020603050405020304" pitchFamily="18" charset="0"/>
              </a:rPr>
              <a:t> into an empty stack</a:t>
            </a:r>
          </a:p>
        </p:txBody>
      </p:sp>
      <p:graphicFrame>
        <p:nvGraphicFramePr>
          <p:cNvPr id="5" name="Table 4"/>
          <p:cNvGraphicFramePr>
            <a:graphicFrameLocks noGrp="1"/>
          </p:cNvGraphicFramePr>
          <p:nvPr>
            <p:extLst>
              <p:ext uri="{D42A27DB-BD31-4B8C-83A1-F6EECF244321}">
                <p14:modId xmlns:p14="http://schemas.microsoft.com/office/powerpoint/2010/main" val="3207424412"/>
              </p:ext>
            </p:extLst>
          </p:nvPr>
        </p:nvGraphicFramePr>
        <p:xfrm>
          <a:off x="1426693" y="1059722"/>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3899437" y="1212123"/>
          <a:ext cx="878625" cy="222504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10</a:t>
                      </a:r>
                    </a:p>
                  </a:txBody>
                  <a:tcPr/>
                </a:tc>
                <a:extLst>
                  <a:ext uri="{0D108BD9-81ED-4DB2-BD59-A6C34878D82A}">
                    <a16:rowId xmlns:a16="http://schemas.microsoft.com/office/drawing/2014/main" val="10005"/>
                  </a:ext>
                </a:extLst>
              </a:tr>
            </a:tbl>
          </a:graphicData>
        </a:graphic>
      </p:graphicFrame>
      <p:sp>
        <p:nvSpPr>
          <p:cNvPr id="7" name="Right Arrow 6"/>
          <p:cNvSpPr/>
          <p:nvPr/>
        </p:nvSpPr>
        <p:spPr>
          <a:xfrm>
            <a:off x="434483" y="3356504"/>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8" name="Right Arrow 7"/>
          <p:cNvSpPr/>
          <p:nvPr/>
        </p:nvSpPr>
        <p:spPr>
          <a:xfrm>
            <a:off x="3027071" y="3072260"/>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9" name="Table 8"/>
          <p:cNvGraphicFramePr>
            <a:graphicFrameLocks noGrp="1"/>
          </p:cNvGraphicFramePr>
          <p:nvPr/>
        </p:nvGraphicFramePr>
        <p:xfrm>
          <a:off x="5829122" y="1193068"/>
          <a:ext cx="878625" cy="222504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10</a:t>
                      </a:r>
                    </a:p>
                  </a:txBody>
                  <a:tcPr/>
                </a:tc>
                <a:extLst>
                  <a:ext uri="{0D108BD9-81ED-4DB2-BD59-A6C34878D82A}">
                    <a16:rowId xmlns:a16="http://schemas.microsoft.com/office/drawing/2014/main" val="10005"/>
                  </a:ext>
                </a:extLst>
              </a:tr>
            </a:tbl>
          </a:graphicData>
        </a:graphic>
      </p:graphicFrame>
      <p:sp>
        <p:nvSpPr>
          <p:cNvPr id="10" name="Right Arrow 9"/>
          <p:cNvSpPr/>
          <p:nvPr/>
        </p:nvSpPr>
        <p:spPr>
          <a:xfrm>
            <a:off x="4956756" y="2668987"/>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1" name="Table 10"/>
          <p:cNvGraphicFramePr>
            <a:graphicFrameLocks noGrp="1"/>
          </p:cNvGraphicFramePr>
          <p:nvPr/>
        </p:nvGraphicFramePr>
        <p:xfrm>
          <a:off x="7733049" y="1193068"/>
          <a:ext cx="878625" cy="222504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12</a:t>
                      </a:r>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10</a:t>
                      </a:r>
                    </a:p>
                  </a:txBody>
                  <a:tcPr/>
                </a:tc>
                <a:extLst>
                  <a:ext uri="{0D108BD9-81ED-4DB2-BD59-A6C34878D82A}">
                    <a16:rowId xmlns:a16="http://schemas.microsoft.com/office/drawing/2014/main" val="10005"/>
                  </a:ext>
                </a:extLst>
              </a:tr>
            </a:tbl>
          </a:graphicData>
        </a:graphic>
      </p:graphicFrame>
      <p:sp>
        <p:nvSpPr>
          <p:cNvPr id="12" name="Right Arrow 11"/>
          <p:cNvSpPr/>
          <p:nvPr/>
        </p:nvSpPr>
        <p:spPr>
          <a:xfrm>
            <a:off x="6860683" y="2243984"/>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3" name="Table 12"/>
          <p:cNvGraphicFramePr>
            <a:graphicFrameLocks noGrp="1"/>
          </p:cNvGraphicFramePr>
          <p:nvPr/>
        </p:nvGraphicFramePr>
        <p:xfrm>
          <a:off x="9656831" y="1131464"/>
          <a:ext cx="878625" cy="222504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16</a:t>
                      </a:r>
                    </a:p>
                  </a:txBody>
                  <a:tcPr/>
                </a:tc>
                <a:extLst>
                  <a:ext uri="{0D108BD9-81ED-4DB2-BD59-A6C34878D82A}">
                    <a16:rowId xmlns:a16="http://schemas.microsoft.com/office/drawing/2014/main" val="10002"/>
                  </a:ext>
                </a:extLst>
              </a:tr>
              <a:tr h="370840">
                <a:tc>
                  <a:txBody>
                    <a:bodyPr/>
                    <a:lstStyle/>
                    <a:p>
                      <a:r>
                        <a:rPr lang="en-US" dirty="0"/>
                        <a:t>12</a:t>
                      </a:r>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10</a:t>
                      </a:r>
                    </a:p>
                  </a:txBody>
                  <a:tcPr/>
                </a:tc>
                <a:extLst>
                  <a:ext uri="{0D108BD9-81ED-4DB2-BD59-A6C34878D82A}">
                    <a16:rowId xmlns:a16="http://schemas.microsoft.com/office/drawing/2014/main" val="10005"/>
                  </a:ext>
                </a:extLst>
              </a:tr>
            </a:tbl>
          </a:graphicData>
        </a:graphic>
      </p:graphicFrame>
      <p:sp>
        <p:nvSpPr>
          <p:cNvPr id="14" name="Right Arrow 13"/>
          <p:cNvSpPr/>
          <p:nvPr/>
        </p:nvSpPr>
        <p:spPr>
          <a:xfrm>
            <a:off x="8764610" y="1818981"/>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5" name="Table 14"/>
          <p:cNvGraphicFramePr>
            <a:graphicFrameLocks noGrp="1"/>
          </p:cNvGraphicFramePr>
          <p:nvPr/>
        </p:nvGraphicFramePr>
        <p:xfrm>
          <a:off x="1296294" y="4053551"/>
          <a:ext cx="878625" cy="259588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70840">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45</a:t>
                      </a:r>
                    </a:p>
                  </a:txBody>
                  <a:tcPr/>
                </a:tc>
                <a:extLst>
                  <a:ext uri="{0D108BD9-81ED-4DB2-BD59-A6C34878D82A}">
                    <a16:rowId xmlns:a16="http://schemas.microsoft.com/office/drawing/2014/main" val="10005"/>
                  </a:ext>
                </a:extLst>
              </a:tr>
              <a:tr h="370840">
                <a:tc>
                  <a:txBody>
                    <a:bodyPr/>
                    <a:lstStyle/>
                    <a:p>
                      <a:r>
                        <a:rPr lang="en-US" dirty="0"/>
                        <a:t>10</a:t>
                      </a:r>
                    </a:p>
                  </a:txBody>
                  <a:tcPr/>
                </a:tc>
                <a:extLst>
                  <a:ext uri="{0D108BD9-81ED-4DB2-BD59-A6C34878D82A}">
                    <a16:rowId xmlns:a16="http://schemas.microsoft.com/office/drawing/2014/main" val="10006"/>
                  </a:ext>
                </a:extLst>
              </a:tr>
            </a:tbl>
          </a:graphicData>
        </a:graphic>
      </p:graphicFrame>
      <p:sp>
        <p:nvSpPr>
          <p:cNvPr id="16" name="Right Arrow 15"/>
          <p:cNvSpPr/>
          <p:nvPr/>
        </p:nvSpPr>
        <p:spPr>
          <a:xfrm>
            <a:off x="404073" y="4741068"/>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7" name="Table 16"/>
          <p:cNvGraphicFramePr>
            <a:graphicFrameLocks noGrp="1"/>
          </p:cNvGraphicFramePr>
          <p:nvPr/>
        </p:nvGraphicFramePr>
        <p:xfrm>
          <a:off x="3604474" y="368271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8" name="Right Arrow 17"/>
          <p:cNvSpPr/>
          <p:nvPr/>
        </p:nvSpPr>
        <p:spPr>
          <a:xfrm>
            <a:off x="2605824" y="4468321"/>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19" name="TextBox 18"/>
          <p:cNvSpPr txBox="1"/>
          <p:nvPr/>
        </p:nvSpPr>
        <p:spPr>
          <a:xfrm>
            <a:off x="8680174" y="5557922"/>
            <a:ext cx="3511826" cy="646331"/>
          </a:xfrm>
          <a:prstGeom prst="rect">
            <a:avLst/>
          </a:prstGeom>
          <a:noFill/>
        </p:spPr>
        <p:txBody>
          <a:bodyPr wrap="square" rtlCol="0">
            <a:spAutoFit/>
          </a:bodyPr>
          <a:lstStyle/>
          <a:p>
            <a:r>
              <a:rPr lang="en-US" sz="3600" dirty="0">
                <a:solidFill>
                  <a:srgbClr val="FF0000"/>
                </a:solidFill>
                <a:latin typeface="Times New Roman" panose="02020603050405020304" pitchFamily="18" charset="0"/>
                <a:cs typeface="Times New Roman" panose="02020603050405020304" pitchFamily="18" charset="0"/>
              </a:rPr>
              <a:t>Inserting (push)</a:t>
            </a:r>
          </a:p>
        </p:txBody>
      </p:sp>
      <p:sp>
        <p:nvSpPr>
          <p:cNvPr id="3" name="Footer Placeholder 2">
            <a:extLst>
              <a:ext uri="{FF2B5EF4-FFF2-40B4-BE49-F238E27FC236}">
                <a16:creationId xmlns:a16="http://schemas.microsoft.com/office/drawing/2014/main" id="{0B7FFED1-827A-4F53-8D6A-DB1B0A134C3B}"/>
              </a:ext>
            </a:extLst>
          </p:cNvPr>
          <p:cNvSpPr>
            <a:spLocks noGrp="1"/>
          </p:cNvSpPr>
          <p:nvPr>
            <p:ph type="ftr" sz="quarter" idx="11"/>
          </p:nvPr>
        </p:nvSpPr>
        <p:spPr/>
        <p:txBody>
          <a:bodyPr/>
          <a:lstStyle/>
          <a:p>
            <a:r>
              <a:rPr lang="en-US"/>
              <a:t>Dr Somaraju Suvvari                                                                                                        NITP -- CS3401</a:t>
            </a:r>
          </a:p>
        </p:txBody>
      </p:sp>
      <p:sp>
        <p:nvSpPr>
          <p:cNvPr id="20" name="Slide Number Placeholder 19">
            <a:extLst>
              <a:ext uri="{FF2B5EF4-FFF2-40B4-BE49-F238E27FC236}">
                <a16:creationId xmlns:a16="http://schemas.microsoft.com/office/drawing/2014/main" id="{EBB4FB85-0784-4928-96B5-27C81B4D7272}"/>
              </a:ext>
            </a:extLst>
          </p:cNvPr>
          <p:cNvSpPr>
            <a:spLocks noGrp="1"/>
          </p:cNvSpPr>
          <p:nvPr>
            <p:ph type="sldNum" sz="quarter" idx="12"/>
          </p:nvPr>
        </p:nvSpPr>
        <p:spPr/>
        <p:txBody>
          <a:bodyPr/>
          <a:lstStyle/>
          <a:p>
            <a:fld id="{67D43647-D22D-4492-8DE9-AF3D87B5E9CD}" type="slidenum">
              <a:rPr lang="en-US" smtClean="0"/>
              <a:t>6</a:t>
            </a:fld>
            <a:endParaRPr lang="en-US"/>
          </a:p>
        </p:txBody>
      </p:sp>
    </p:spTree>
    <p:extLst>
      <p:ext uri="{BB962C8B-B14F-4D97-AF65-F5344CB8AC3E}">
        <p14:creationId xmlns:p14="http://schemas.microsoft.com/office/powerpoint/2010/main" val="348901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par>
                                <p:cTn id="37" presetID="16" presetClass="entr" presetSubtype="2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par>
                                <p:cTn id="45" presetID="2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inVertical)">
                                      <p:cBhvr>
                                        <p:cTn id="52" dur="500"/>
                                        <p:tgtEl>
                                          <p:spTgt spid="16"/>
                                        </p:tgtEl>
                                      </p:cBhvr>
                                    </p:animEffect>
                                  </p:childTnLst>
                                </p:cTn>
                              </p:par>
                              <p:par>
                                <p:cTn id="53" presetID="16" presetClass="entr" presetSubtype="21"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arn(inVertical)">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down)">
                                      <p:cBhvr>
                                        <p:cTn id="60" dur="500"/>
                                        <p:tgtEl>
                                          <p:spTgt spid="18"/>
                                        </p:tgtEl>
                                      </p:cBhvr>
                                    </p:animEffect>
                                  </p:childTnLst>
                                </p:cTn>
                              </p:par>
                              <p:par>
                                <p:cTn id="61" presetID="22" presetClass="entr" presetSubtype="4"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down)">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10" grpId="0" animBg="1"/>
      <p:bldP spid="12" grpId="0" animBg="1"/>
      <p:bldP spid="14"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45101" y="2595753"/>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5" name="Right Arrow 4"/>
          <p:cNvSpPr/>
          <p:nvPr/>
        </p:nvSpPr>
        <p:spPr>
          <a:xfrm>
            <a:off x="272673" y="3267321"/>
            <a:ext cx="672428"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6" name="Table 5"/>
          <p:cNvGraphicFramePr>
            <a:graphicFrameLocks noGrp="1"/>
          </p:cNvGraphicFramePr>
          <p:nvPr/>
        </p:nvGraphicFramePr>
        <p:xfrm>
          <a:off x="2594874" y="2595753"/>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7" name="Right Arrow 6"/>
          <p:cNvSpPr/>
          <p:nvPr/>
        </p:nvSpPr>
        <p:spPr>
          <a:xfrm>
            <a:off x="1921928" y="3642071"/>
            <a:ext cx="704110"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8" name="Table 7"/>
          <p:cNvGraphicFramePr>
            <a:graphicFrameLocks noGrp="1"/>
          </p:cNvGraphicFramePr>
          <p:nvPr/>
        </p:nvGraphicFramePr>
        <p:xfrm>
          <a:off x="4177363" y="2641923"/>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9" name="Right Arrow 8"/>
          <p:cNvSpPr/>
          <p:nvPr/>
        </p:nvSpPr>
        <p:spPr>
          <a:xfrm>
            <a:off x="3521384" y="4062459"/>
            <a:ext cx="682672"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0" name="Table 9"/>
          <p:cNvGraphicFramePr>
            <a:graphicFrameLocks noGrp="1"/>
          </p:cNvGraphicFramePr>
          <p:nvPr/>
        </p:nvGraphicFramePr>
        <p:xfrm>
          <a:off x="7278509" y="2624333"/>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1" name="Right Arrow 10"/>
          <p:cNvSpPr/>
          <p:nvPr/>
        </p:nvSpPr>
        <p:spPr>
          <a:xfrm>
            <a:off x="6680848" y="4776918"/>
            <a:ext cx="645345"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2" name="Table 11"/>
          <p:cNvGraphicFramePr>
            <a:graphicFrameLocks noGrp="1"/>
          </p:cNvGraphicFramePr>
          <p:nvPr/>
        </p:nvGraphicFramePr>
        <p:xfrm>
          <a:off x="8847548" y="253989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3" name="Right Arrow 12"/>
          <p:cNvSpPr/>
          <p:nvPr/>
        </p:nvSpPr>
        <p:spPr>
          <a:xfrm>
            <a:off x="8192960" y="5147707"/>
            <a:ext cx="645075"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4" name="Table 13"/>
          <p:cNvGraphicFramePr>
            <a:graphicFrameLocks noGrp="1"/>
          </p:cNvGraphicFramePr>
          <p:nvPr/>
        </p:nvGraphicFramePr>
        <p:xfrm>
          <a:off x="10368274" y="2549142"/>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15" name="Right Arrow 14"/>
          <p:cNvSpPr/>
          <p:nvPr/>
        </p:nvSpPr>
        <p:spPr>
          <a:xfrm>
            <a:off x="9910560" y="5524617"/>
            <a:ext cx="746534"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16" name="TextBox 15"/>
          <p:cNvSpPr txBox="1"/>
          <p:nvPr/>
        </p:nvSpPr>
        <p:spPr>
          <a:xfrm>
            <a:off x="151661" y="1079689"/>
            <a:ext cx="2215167" cy="369332"/>
          </a:xfrm>
          <a:prstGeom prst="rect">
            <a:avLst/>
          </a:prstGeom>
          <a:noFill/>
        </p:spPr>
        <p:txBody>
          <a:bodyPr wrap="square" rtlCol="0">
            <a:spAutoFit/>
          </a:bodyPr>
          <a:lstStyle/>
          <a:p>
            <a:r>
              <a:rPr lang="en-US" dirty="0"/>
              <a:t>Deleted elements { }</a:t>
            </a:r>
          </a:p>
        </p:txBody>
      </p:sp>
      <p:sp>
        <p:nvSpPr>
          <p:cNvPr id="17" name="TextBox 16"/>
          <p:cNvSpPr txBox="1"/>
          <p:nvPr/>
        </p:nvSpPr>
        <p:spPr>
          <a:xfrm>
            <a:off x="151661" y="1441114"/>
            <a:ext cx="2321982" cy="369332"/>
          </a:xfrm>
          <a:prstGeom prst="rect">
            <a:avLst/>
          </a:prstGeom>
          <a:noFill/>
        </p:spPr>
        <p:txBody>
          <a:bodyPr wrap="square" rtlCol="0">
            <a:spAutoFit/>
          </a:bodyPr>
          <a:lstStyle/>
          <a:p>
            <a:r>
              <a:rPr lang="en-US" dirty="0"/>
              <a:t>Deleted elements {50} </a:t>
            </a:r>
          </a:p>
        </p:txBody>
      </p:sp>
      <p:sp>
        <p:nvSpPr>
          <p:cNvPr id="19" name="TextBox 18"/>
          <p:cNvSpPr txBox="1"/>
          <p:nvPr/>
        </p:nvSpPr>
        <p:spPr>
          <a:xfrm>
            <a:off x="151661" y="1897790"/>
            <a:ext cx="2673298" cy="369332"/>
          </a:xfrm>
          <a:prstGeom prst="rect">
            <a:avLst/>
          </a:prstGeom>
          <a:noFill/>
        </p:spPr>
        <p:txBody>
          <a:bodyPr wrap="square" rtlCol="0">
            <a:spAutoFit/>
          </a:bodyPr>
          <a:lstStyle/>
          <a:p>
            <a:r>
              <a:rPr lang="en-US" dirty="0"/>
              <a:t>Deleted elements {50, 35}</a:t>
            </a:r>
          </a:p>
        </p:txBody>
      </p:sp>
      <p:sp>
        <p:nvSpPr>
          <p:cNvPr id="20" name="TextBox 19"/>
          <p:cNvSpPr txBox="1"/>
          <p:nvPr/>
        </p:nvSpPr>
        <p:spPr>
          <a:xfrm>
            <a:off x="148190" y="2347342"/>
            <a:ext cx="2997618" cy="369332"/>
          </a:xfrm>
          <a:prstGeom prst="rect">
            <a:avLst/>
          </a:prstGeom>
          <a:noFill/>
        </p:spPr>
        <p:txBody>
          <a:bodyPr wrap="square" rtlCol="0">
            <a:spAutoFit/>
          </a:bodyPr>
          <a:lstStyle/>
          <a:p>
            <a:r>
              <a:rPr lang="en-US" dirty="0"/>
              <a:t>Deleted elements {50 , 35, 16}</a:t>
            </a:r>
          </a:p>
        </p:txBody>
      </p:sp>
      <p:sp>
        <p:nvSpPr>
          <p:cNvPr id="21" name="TextBox 20"/>
          <p:cNvSpPr txBox="1"/>
          <p:nvPr/>
        </p:nvSpPr>
        <p:spPr>
          <a:xfrm>
            <a:off x="3944223" y="1325809"/>
            <a:ext cx="4006231" cy="369332"/>
          </a:xfrm>
          <a:prstGeom prst="rect">
            <a:avLst/>
          </a:prstGeom>
          <a:noFill/>
        </p:spPr>
        <p:txBody>
          <a:bodyPr wrap="square" rtlCol="0">
            <a:spAutoFit/>
          </a:bodyPr>
          <a:lstStyle/>
          <a:p>
            <a:r>
              <a:rPr lang="en-US" dirty="0"/>
              <a:t>Deleted elements {50 , 35, 16, 12, 45} </a:t>
            </a:r>
          </a:p>
        </p:txBody>
      </p:sp>
      <p:sp>
        <p:nvSpPr>
          <p:cNvPr id="22" name="TextBox 21"/>
          <p:cNvSpPr txBox="1"/>
          <p:nvPr/>
        </p:nvSpPr>
        <p:spPr>
          <a:xfrm>
            <a:off x="3944223" y="1721711"/>
            <a:ext cx="4148859" cy="369332"/>
          </a:xfrm>
          <a:prstGeom prst="rect">
            <a:avLst/>
          </a:prstGeom>
          <a:noFill/>
        </p:spPr>
        <p:txBody>
          <a:bodyPr wrap="square" rtlCol="0">
            <a:spAutoFit/>
          </a:bodyPr>
          <a:lstStyle/>
          <a:p>
            <a:r>
              <a:rPr lang="en-US" dirty="0"/>
              <a:t>Deleted elements {50 , 35, 16, 12, 45, 10}</a:t>
            </a:r>
          </a:p>
        </p:txBody>
      </p:sp>
      <p:sp>
        <p:nvSpPr>
          <p:cNvPr id="23" name="Rectangle 22"/>
          <p:cNvSpPr/>
          <p:nvPr/>
        </p:nvSpPr>
        <p:spPr>
          <a:xfrm>
            <a:off x="848332" y="5911764"/>
            <a:ext cx="10901263"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In stack, the insertion and deletion operations are performed based on </a:t>
            </a:r>
            <a:r>
              <a:rPr lang="en-US" sz="2000" b="1" dirty="0">
                <a:latin typeface="Times New Roman" panose="02020603050405020304" pitchFamily="18" charset="0"/>
                <a:cs typeface="Times New Roman" panose="02020603050405020304" pitchFamily="18" charset="0"/>
              </a:rPr>
              <a:t>LIFO</a:t>
            </a:r>
            <a:r>
              <a:rPr lang="en-US" sz="2000" dirty="0">
                <a:latin typeface="Times New Roman" panose="02020603050405020304" pitchFamily="18" charset="0"/>
                <a:cs typeface="Times New Roman" panose="02020603050405020304" pitchFamily="18" charset="0"/>
              </a:rPr>
              <a:t> (Last In First Out) principle.</a:t>
            </a:r>
          </a:p>
        </p:txBody>
      </p:sp>
      <p:sp>
        <p:nvSpPr>
          <p:cNvPr id="24" name="TextBox 23"/>
          <p:cNvSpPr txBox="1"/>
          <p:nvPr/>
        </p:nvSpPr>
        <p:spPr>
          <a:xfrm>
            <a:off x="808383" y="278296"/>
            <a:ext cx="1098116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Example of Removing elements from the stack (POP operation)</a:t>
            </a:r>
            <a:endParaRPr lang="en-US" sz="3200" dirty="0"/>
          </a:p>
        </p:txBody>
      </p:sp>
      <p:sp>
        <p:nvSpPr>
          <p:cNvPr id="35" name="Right Arrow 10">
            <a:extLst>
              <a:ext uri="{FF2B5EF4-FFF2-40B4-BE49-F238E27FC236}">
                <a16:creationId xmlns:a16="http://schemas.microsoft.com/office/drawing/2014/main" id="{27E7AF95-9437-46A5-A7FF-080F78DC9997}"/>
              </a:ext>
            </a:extLst>
          </p:cNvPr>
          <p:cNvSpPr/>
          <p:nvPr/>
        </p:nvSpPr>
        <p:spPr>
          <a:xfrm>
            <a:off x="5166892" y="4487461"/>
            <a:ext cx="645345"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36" name="Table 35">
            <a:extLst>
              <a:ext uri="{FF2B5EF4-FFF2-40B4-BE49-F238E27FC236}">
                <a16:creationId xmlns:a16="http://schemas.microsoft.com/office/drawing/2014/main" id="{34828DDB-AD66-4F3E-91C1-8D9601E43A44}"/>
              </a:ext>
            </a:extLst>
          </p:cNvPr>
          <p:cNvGraphicFramePr>
            <a:graphicFrameLocks noGrp="1"/>
          </p:cNvGraphicFramePr>
          <p:nvPr/>
        </p:nvGraphicFramePr>
        <p:xfrm>
          <a:off x="5769296" y="270776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37" name="TextBox 36">
            <a:extLst>
              <a:ext uri="{FF2B5EF4-FFF2-40B4-BE49-F238E27FC236}">
                <a16:creationId xmlns:a16="http://schemas.microsoft.com/office/drawing/2014/main" id="{B067DD81-BA67-4502-A625-C72B8D1E18B6}"/>
              </a:ext>
            </a:extLst>
          </p:cNvPr>
          <p:cNvSpPr txBox="1"/>
          <p:nvPr/>
        </p:nvSpPr>
        <p:spPr>
          <a:xfrm>
            <a:off x="3944223" y="981526"/>
            <a:ext cx="3469213" cy="369332"/>
          </a:xfrm>
          <a:prstGeom prst="rect">
            <a:avLst/>
          </a:prstGeom>
          <a:noFill/>
        </p:spPr>
        <p:txBody>
          <a:bodyPr wrap="square" rtlCol="0">
            <a:spAutoFit/>
          </a:bodyPr>
          <a:lstStyle/>
          <a:p>
            <a:r>
              <a:rPr lang="en-US" dirty="0"/>
              <a:t>Deleted elements {50 , 35, 16, 12}</a:t>
            </a:r>
          </a:p>
        </p:txBody>
      </p:sp>
      <p:sp>
        <p:nvSpPr>
          <p:cNvPr id="2" name="Footer Placeholder 1">
            <a:extLst>
              <a:ext uri="{FF2B5EF4-FFF2-40B4-BE49-F238E27FC236}">
                <a16:creationId xmlns:a16="http://schemas.microsoft.com/office/drawing/2014/main" id="{7C6EE5F0-8926-4DE4-91FD-FF4C2A380E78}"/>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6E71726-19EB-403F-B4C0-098AE385CE42}"/>
              </a:ext>
            </a:extLst>
          </p:cNvPr>
          <p:cNvSpPr>
            <a:spLocks noGrp="1"/>
          </p:cNvSpPr>
          <p:nvPr>
            <p:ph type="sldNum" sz="quarter" idx="12"/>
          </p:nvPr>
        </p:nvSpPr>
        <p:spPr/>
        <p:txBody>
          <a:bodyPr/>
          <a:lstStyle/>
          <a:p>
            <a:fld id="{67D43647-D22D-4492-8DE9-AF3D87B5E9CD}" type="slidenum">
              <a:rPr lang="en-US" smtClean="0"/>
              <a:t>7</a:t>
            </a:fld>
            <a:endParaRPr lang="en-US"/>
          </a:p>
        </p:txBody>
      </p:sp>
    </p:spTree>
    <p:extLst>
      <p:ext uri="{BB962C8B-B14F-4D97-AF65-F5344CB8AC3E}">
        <p14:creationId xmlns:p14="http://schemas.microsoft.com/office/powerpoint/2010/main" val="217842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down)">
                                      <p:cBhvr>
                                        <p:cTn id="49" dur="500"/>
                                        <p:tgtEl>
                                          <p:spTgt spid="35"/>
                                        </p:tgtEl>
                                      </p:cBhvr>
                                    </p:animEffect>
                                  </p:childTnLst>
                                </p:cTn>
                              </p:par>
                              <p:par>
                                <p:cTn id="50" presetID="22" presetClass="entr" presetSubtype="4"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down)">
                                      <p:cBhvr>
                                        <p:cTn id="62" dur="500"/>
                                        <p:tgtEl>
                                          <p:spTgt spid="11"/>
                                        </p:tgtEl>
                                      </p:cBhvr>
                                    </p:animEffect>
                                  </p:childTnLst>
                                </p:cTn>
                              </p:par>
                              <p:par>
                                <p:cTn id="63" presetID="22" presetClass="entr" presetSubtype="4"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down)">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500"/>
                                        <p:tgtEl>
                                          <p:spTgt spid="13"/>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down)">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down)">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down)">
                                      <p:cBhvr>
                                        <p:cTn id="88" dur="500"/>
                                        <p:tgtEl>
                                          <p:spTgt spid="15"/>
                                        </p:tgtEl>
                                      </p:cBhvr>
                                    </p:animEffect>
                                  </p:childTnLst>
                                </p:cTn>
                              </p:par>
                              <p:par>
                                <p:cTn id="89" presetID="22" presetClass="entr" presetSubtype="4"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5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barn(inVertical)">
                                      <p:cBhvr>
                                        <p:cTn id="9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6" grpId="0"/>
      <p:bldP spid="17" grpId="0"/>
      <p:bldP spid="19" grpId="0"/>
      <p:bldP spid="20" grpId="0"/>
      <p:bldP spid="21" grpId="0"/>
      <p:bldP spid="22" grpId="0"/>
      <p:bldP spid="23" grpId="0"/>
      <p:bldP spid="35"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2323" y="2992416"/>
            <a:ext cx="1287887" cy="2585323"/>
          </a:xfrm>
          <a:prstGeom prst="rect">
            <a:avLst/>
          </a:prstGeom>
          <a:noFill/>
        </p:spPr>
        <p:txBody>
          <a:bodyPr wrap="square" rtlCol="0">
            <a:spAutoFit/>
          </a:bodyPr>
          <a:lstStyle/>
          <a:p>
            <a:r>
              <a:rPr lang="en-US" b="1" i="1" dirty="0" err="1"/>
              <a:t>int</a:t>
            </a:r>
            <a:r>
              <a:rPr lang="en-US" dirty="0"/>
              <a:t> main()</a:t>
            </a:r>
          </a:p>
          <a:p>
            <a:r>
              <a:rPr lang="en-US" dirty="0"/>
              <a:t>{</a:t>
            </a:r>
          </a:p>
          <a:p>
            <a:r>
              <a:rPr lang="en-US" dirty="0"/>
              <a:t>…..</a:t>
            </a:r>
          </a:p>
          <a:p>
            <a:r>
              <a:rPr lang="en-US" dirty="0"/>
              <a:t>…</a:t>
            </a:r>
          </a:p>
          <a:p>
            <a:r>
              <a:rPr lang="en-US" dirty="0"/>
              <a:t>ABC();</a:t>
            </a:r>
          </a:p>
          <a:p>
            <a:r>
              <a:rPr lang="en-US" dirty="0"/>
              <a:t>….</a:t>
            </a:r>
          </a:p>
          <a:p>
            <a:r>
              <a:rPr lang="en-US" dirty="0"/>
              <a:t>…</a:t>
            </a:r>
          </a:p>
          <a:p>
            <a:endParaRPr lang="en-US" dirty="0"/>
          </a:p>
          <a:p>
            <a:r>
              <a:rPr lang="en-US" dirty="0"/>
              <a:t>}</a:t>
            </a:r>
          </a:p>
        </p:txBody>
      </p:sp>
      <p:sp>
        <p:nvSpPr>
          <p:cNvPr id="5" name="TextBox 4"/>
          <p:cNvSpPr txBox="1"/>
          <p:nvPr/>
        </p:nvSpPr>
        <p:spPr>
          <a:xfrm>
            <a:off x="4438884" y="2992416"/>
            <a:ext cx="1387697" cy="1200329"/>
          </a:xfrm>
          <a:prstGeom prst="rect">
            <a:avLst/>
          </a:prstGeom>
          <a:noFill/>
        </p:spPr>
        <p:txBody>
          <a:bodyPr wrap="square" rtlCol="0">
            <a:spAutoFit/>
          </a:bodyPr>
          <a:lstStyle/>
          <a:p>
            <a:r>
              <a:rPr lang="en-US" dirty="0"/>
              <a:t>ABC()</a:t>
            </a:r>
          </a:p>
          <a:p>
            <a:r>
              <a:rPr lang="en-US" dirty="0"/>
              <a:t>{</a:t>
            </a:r>
          </a:p>
          <a:p>
            <a:r>
              <a:rPr lang="en-US" dirty="0"/>
              <a:t>DEF();</a:t>
            </a:r>
          </a:p>
          <a:p>
            <a:r>
              <a:rPr lang="en-US" dirty="0"/>
              <a:t>}</a:t>
            </a:r>
          </a:p>
        </p:txBody>
      </p:sp>
      <p:sp>
        <p:nvSpPr>
          <p:cNvPr id="6" name="TextBox 5"/>
          <p:cNvSpPr txBox="1"/>
          <p:nvPr/>
        </p:nvSpPr>
        <p:spPr>
          <a:xfrm>
            <a:off x="6935255" y="1985785"/>
            <a:ext cx="1347988" cy="1754326"/>
          </a:xfrm>
          <a:prstGeom prst="rect">
            <a:avLst/>
          </a:prstGeom>
          <a:noFill/>
        </p:spPr>
        <p:txBody>
          <a:bodyPr wrap="square" rtlCol="0">
            <a:spAutoFit/>
          </a:bodyPr>
          <a:lstStyle/>
          <a:p>
            <a:r>
              <a:rPr lang="en-US" dirty="0"/>
              <a:t>DEF()</a:t>
            </a:r>
          </a:p>
          <a:p>
            <a:r>
              <a:rPr lang="en-US" dirty="0"/>
              <a:t>{</a:t>
            </a:r>
          </a:p>
          <a:p>
            <a:r>
              <a:rPr lang="en-US" dirty="0"/>
              <a:t>…..</a:t>
            </a:r>
          </a:p>
          <a:p>
            <a:r>
              <a:rPr lang="en-US" dirty="0"/>
              <a:t>…</a:t>
            </a:r>
          </a:p>
          <a:p>
            <a:r>
              <a:rPr lang="en-US" dirty="0"/>
              <a:t>GHI();</a:t>
            </a:r>
          </a:p>
          <a:p>
            <a:r>
              <a:rPr lang="en-US" dirty="0"/>
              <a:t>}</a:t>
            </a:r>
          </a:p>
        </p:txBody>
      </p:sp>
      <p:cxnSp>
        <p:nvCxnSpPr>
          <p:cNvPr id="8" name="Straight Arrow Connector 7"/>
          <p:cNvCxnSpPr/>
          <p:nvPr/>
        </p:nvCxnSpPr>
        <p:spPr>
          <a:xfrm flipV="1">
            <a:off x="3010957" y="3248415"/>
            <a:ext cx="1544392" cy="1017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267459" y="2290012"/>
            <a:ext cx="1753950" cy="1288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475729" y="1034178"/>
            <a:ext cx="1347988" cy="1477328"/>
          </a:xfrm>
          <a:prstGeom prst="rect">
            <a:avLst/>
          </a:prstGeom>
          <a:noFill/>
        </p:spPr>
        <p:txBody>
          <a:bodyPr wrap="square" rtlCol="0">
            <a:spAutoFit/>
          </a:bodyPr>
          <a:lstStyle/>
          <a:p>
            <a:r>
              <a:rPr lang="en-US" dirty="0"/>
              <a:t>GHI()</a:t>
            </a:r>
          </a:p>
          <a:p>
            <a:r>
              <a:rPr lang="en-US" dirty="0"/>
              <a:t>{</a:t>
            </a:r>
          </a:p>
          <a:p>
            <a:r>
              <a:rPr lang="en-US" dirty="0"/>
              <a:t>…..</a:t>
            </a:r>
          </a:p>
          <a:p>
            <a:r>
              <a:rPr lang="en-US" dirty="0"/>
              <a:t>…</a:t>
            </a:r>
          </a:p>
          <a:p>
            <a:r>
              <a:rPr lang="en-US" dirty="0"/>
              <a:t>}</a:t>
            </a:r>
          </a:p>
        </p:txBody>
      </p:sp>
      <p:cxnSp>
        <p:nvCxnSpPr>
          <p:cNvPr id="13" name="Straight Arrow Connector 12"/>
          <p:cNvCxnSpPr/>
          <p:nvPr/>
        </p:nvCxnSpPr>
        <p:spPr>
          <a:xfrm flipV="1">
            <a:off x="7829263" y="1392535"/>
            <a:ext cx="1665802" cy="158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5917" y="1447429"/>
            <a:ext cx="2984977"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When a function main calls function </a:t>
            </a:r>
            <a:r>
              <a:rPr lang="en-US" b="1" i="1" dirty="0">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then </a:t>
            </a:r>
            <a:r>
              <a:rPr lang="en-US" b="1" i="1" dirty="0">
                <a:latin typeface="Times New Roman" panose="02020603050405020304" pitchFamily="18" charset="0"/>
                <a:cs typeface="Times New Roman" panose="02020603050405020304" pitchFamily="18" charset="0"/>
              </a:rPr>
              <a:t>main</a:t>
            </a:r>
            <a:r>
              <a:rPr lang="en-US" dirty="0">
                <a:latin typeface="Times New Roman" panose="02020603050405020304" pitchFamily="18" charset="0"/>
                <a:cs typeface="Times New Roman" panose="02020603050405020304" pitchFamily="18" charset="0"/>
              </a:rPr>
              <a:t> is inserted onto the top of stack.</a:t>
            </a:r>
          </a:p>
          <a:p>
            <a:pPr algn="just"/>
            <a:r>
              <a:rPr lang="en-US" b="1" i="1" dirty="0">
                <a:latin typeface="Times New Roman" panose="02020603050405020304" pitchFamily="18" charset="0"/>
                <a:cs typeface="Times New Roman" panose="02020603050405020304" pitchFamily="18" charset="0"/>
              </a:rPr>
              <a:t>main</a:t>
            </a:r>
            <a:r>
              <a:rPr lang="en-US" dirty="0">
                <a:latin typeface="Times New Roman" panose="02020603050405020304" pitchFamily="18" charset="0"/>
                <a:cs typeface="Times New Roman" panose="02020603050405020304" pitchFamily="18" charset="0"/>
              </a:rPr>
              <a:t> will be removed once </a:t>
            </a:r>
            <a:r>
              <a:rPr lang="en-US" b="1" i="1" dirty="0">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is completed</a:t>
            </a:r>
          </a:p>
        </p:txBody>
      </p:sp>
      <p:sp>
        <p:nvSpPr>
          <p:cNvPr id="17" name="TextBox 16"/>
          <p:cNvSpPr txBox="1"/>
          <p:nvPr/>
        </p:nvSpPr>
        <p:spPr>
          <a:xfrm>
            <a:off x="8958658" y="2648250"/>
            <a:ext cx="2678874"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GHI execution is completed, DEF will be removed from the top of stack.</a:t>
            </a:r>
          </a:p>
        </p:txBody>
      </p:sp>
      <p:graphicFrame>
        <p:nvGraphicFramePr>
          <p:cNvPr id="18" name="Table 17"/>
          <p:cNvGraphicFramePr>
            <a:graphicFrameLocks noGrp="1"/>
          </p:cNvGraphicFramePr>
          <p:nvPr/>
        </p:nvGraphicFramePr>
        <p:xfrm>
          <a:off x="3219362" y="2255063"/>
          <a:ext cx="700109" cy="1112520"/>
        </p:xfrm>
        <a:graphic>
          <a:graphicData uri="http://schemas.openxmlformats.org/drawingml/2006/table">
            <a:tbl>
              <a:tblPr firstRow="1" bandRow="1">
                <a:tableStyleId>{5940675A-B579-460E-94D1-54222C63F5DA}</a:tableStyleId>
              </a:tblPr>
              <a:tblGrid>
                <a:gridCol w="700109">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main</a:t>
                      </a:r>
                    </a:p>
                  </a:txBody>
                  <a:tcPr/>
                </a:tc>
                <a:extLst>
                  <a:ext uri="{0D108BD9-81ED-4DB2-BD59-A6C34878D82A}">
                    <a16:rowId xmlns:a16="http://schemas.microsoft.com/office/drawing/2014/main" val="10002"/>
                  </a:ext>
                </a:extLst>
              </a:tr>
            </a:tbl>
          </a:graphicData>
        </a:graphic>
      </p:graphicFrame>
      <p:graphicFrame>
        <p:nvGraphicFramePr>
          <p:cNvPr id="19" name="Table 18"/>
          <p:cNvGraphicFramePr>
            <a:graphicFrameLocks noGrp="1"/>
          </p:cNvGraphicFramePr>
          <p:nvPr/>
        </p:nvGraphicFramePr>
        <p:xfrm>
          <a:off x="5195733" y="1434455"/>
          <a:ext cx="890397" cy="1483360"/>
        </p:xfrm>
        <a:graphic>
          <a:graphicData uri="http://schemas.openxmlformats.org/drawingml/2006/table">
            <a:tbl>
              <a:tblPr firstRow="1" bandRow="1">
                <a:tableStyleId>{5940675A-B579-460E-94D1-54222C63F5DA}</a:tableStyleId>
              </a:tblPr>
              <a:tblGrid>
                <a:gridCol w="890397">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ABC</a:t>
                      </a:r>
                    </a:p>
                  </a:txBody>
                  <a:tcPr/>
                </a:tc>
                <a:extLst>
                  <a:ext uri="{0D108BD9-81ED-4DB2-BD59-A6C34878D82A}">
                    <a16:rowId xmlns:a16="http://schemas.microsoft.com/office/drawing/2014/main" val="10002"/>
                  </a:ext>
                </a:extLst>
              </a:tr>
              <a:tr h="370840">
                <a:tc>
                  <a:txBody>
                    <a:bodyPr/>
                    <a:lstStyle/>
                    <a:p>
                      <a:r>
                        <a:rPr lang="en-US" dirty="0"/>
                        <a:t>main</a:t>
                      </a:r>
                    </a:p>
                  </a:txBody>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341730832"/>
              </p:ext>
            </p:extLst>
          </p:nvPr>
        </p:nvGraphicFramePr>
        <p:xfrm>
          <a:off x="10455819" y="295284"/>
          <a:ext cx="966303" cy="1854200"/>
        </p:xfrm>
        <a:graphic>
          <a:graphicData uri="http://schemas.openxmlformats.org/drawingml/2006/table">
            <a:tbl>
              <a:tblPr firstRow="1" bandRow="1">
                <a:tableStyleId>{5940675A-B579-460E-94D1-54222C63F5DA}</a:tableStyleId>
              </a:tblPr>
              <a:tblGrid>
                <a:gridCol w="966303">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DEF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ABC</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70840">
                <a:tc>
                  <a:txBody>
                    <a:bodyPr/>
                    <a:lstStyle/>
                    <a:p>
                      <a:r>
                        <a:rPr lang="en-US" dirty="0"/>
                        <a:t>main</a:t>
                      </a:r>
                    </a:p>
                  </a:txBody>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nvGraphicFramePr>
        <p:xfrm>
          <a:off x="7402835" y="3451065"/>
          <a:ext cx="890397" cy="1483360"/>
        </p:xfrm>
        <a:graphic>
          <a:graphicData uri="http://schemas.openxmlformats.org/drawingml/2006/table">
            <a:tbl>
              <a:tblPr firstRow="1" bandRow="1">
                <a:tableStyleId>{5940675A-B579-460E-94D1-54222C63F5DA}</a:tableStyleId>
              </a:tblPr>
              <a:tblGrid>
                <a:gridCol w="890397">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ABC</a:t>
                      </a:r>
                    </a:p>
                  </a:txBody>
                  <a:tcPr/>
                </a:tc>
                <a:extLst>
                  <a:ext uri="{0D108BD9-81ED-4DB2-BD59-A6C34878D82A}">
                    <a16:rowId xmlns:a16="http://schemas.microsoft.com/office/drawing/2014/main" val="10002"/>
                  </a:ext>
                </a:extLst>
              </a:tr>
              <a:tr h="370840">
                <a:tc>
                  <a:txBody>
                    <a:bodyPr/>
                    <a:lstStyle/>
                    <a:p>
                      <a:r>
                        <a:rPr lang="en-US" dirty="0"/>
                        <a:t>main</a:t>
                      </a:r>
                    </a:p>
                  </a:txBody>
                  <a:tcPr/>
                </a:tc>
                <a:extLst>
                  <a:ext uri="{0D108BD9-81ED-4DB2-BD59-A6C34878D82A}">
                    <a16:rowId xmlns:a16="http://schemas.microsoft.com/office/drawing/2014/main" val="10003"/>
                  </a:ext>
                </a:extLst>
              </a:tr>
            </a:tbl>
          </a:graphicData>
        </a:graphic>
      </p:graphicFrame>
      <p:graphicFrame>
        <p:nvGraphicFramePr>
          <p:cNvPr id="22" name="Table 21"/>
          <p:cNvGraphicFramePr>
            <a:graphicFrameLocks noGrp="1"/>
          </p:cNvGraphicFramePr>
          <p:nvPr/>
        </p:nvGraphicFramePr>
        <p:xfrm>
          <a:off x="4596724" y="4285077"/>
          <a:ext cx="700109" cy="1112520"/>
        </p:xfrm>
        <a:graphic>
          <a:graphicData uri="http://schemas.openxmlformats.org/drawingml/2006/table">
            <a:tbl>
              <a:tblPr firstRow="1" bandRow="1">
                <a:tableStyleId>{5940675A-B579-460E-94D1-54222C63F5DA}</a:tableStyleId>
              </a:tblPr>
              <a:tblGrid>
                <a:gridCol w="700109">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main</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1920671" y="5577739"/>
          <a:ext cx="700109" cy="1112520"/>
        </p:xfrm>
        <a:graphic>
          <a:graphicData uri="http://schemas.openxmlformats.org/drawingml/2006/table">
            <a:tbl>
              <a:tblPr firstRow="1" bandRow="1">
                <a:tableStyleId>{5940675A-B579-460E-94D1-54222C63F5DA}</a:tableStyleId>
              </a:tblPr>
              <a:tblGrid>
                <a:gridCol w="700109">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T w="12700" cap="flat" cmpd="sng" algn="ctr">
                      <a:no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cxnSp>
        <p:nvCxnSpPr>
          <p:cNvPr id="29" name="Straight Arrow Connector 28"/>
          <p:cNvCxnSpPr/>
          <p:nvPr/>
        </p:nvCxnSpPr>
        <p:spPr>
          <a:xfrm flipH="1">
            <a:off x="7763830" y="2315865"/>
            <a:ext cx="1628087" cy="93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Down Arrow 29"/>
          <p:cNvSpPr/>
          <p:nvPr/>
        </p:nvSpPr>
        <p:spPr>
          <a:xfrm rot="3628867">
            <a:off x="8477509" y="3088516"/>
            <a:ext cx="355674" cy="6932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a:off x="5037779" y="3578879"/>
            <a:ext cx="1877623" cy="42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Down Arrow 34"/>
          <p:cNvSpPr/>
          <p:nvPr/>
        </p:nvSpPr>
        <p:spPr>
          <a:xfrm rot="1149032">
            <a:off x="4657145" y="3996069"/>
            <a:ext cx="238973" cy="682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H="1">
            <a:off x="2803932" y="4246861"/>
            <a:ext cx="1634953" cy="201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Down Arrow 37"/>
          <p:cNvSpPr/>
          <p:nvPr/>
        </p:nvSpPr>
        <p:spPr>
          <a:xfrm rot="1149032">
            <a:off x="2629823" y="4520863"/>
            <a:ext cx="177518" cy="1380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98580" y="695819"/>
            <a:ext cx="8660078" cy="646331"/>
          </a:xfrm>
          <a:prstGeom prst="rect">
            <a:avLst/>
          </a:prstGeom>
          <a:noFill/>
          <a:ln>
            <a:solidFill>
              <a:schemeClr val="accent2"/>
            </a:solidFill>
          </a:ln>
        </p:spPr>
        <p:txBody>
          <a:bodyPr wrap="square" rtlCol="0">
            <a:spAutoFit/>
          </a:bodyPr>
          <a:lstStyle/>
          <a:p>
            <a:pPr algn="just"/>
            <a:r>
              <a:rPr lang="en-US" dirty="0">
                <a:latin typeface="Times New Roman" panose="02020603050405020304" pitchFamily="18" charset="0"/>
                <a:cs typeface="Times New Roman" panose="02020603050405020304" pitchFamily="18" charset="0"/>
              </a:rPr>
              <a:t>When a function call is invoked, calling function will be pushed onto the stack. It will be remain in the stack until called function finishes. </a:t>
            </a:r>
          </a:p>
        </p:txBody>
      </p:sp>
      <p:sp>
        <p:nvSpPr>
          <p:cNvPr id="40" name="TextBox 39"/>
          <p:cNvSpPr txBox="1"/>
          <p:nvPr/>
        </p:nvSpPr>
        <p:spPr>
          <a:xfrm>
            <a:off x="1528353" y="143691"/>
            <a:ext cx="9295363"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Application of stack (Importance of stack)</a:t>
            </a:r>
          </a:p>
        </p:txBody>
      </p:sp>
      <p:sp>
        <p:nvSpPr>
          <p:cNvPr id="2" name="Footer Placeholder 1">
            <a:extLst>
              <a:ext uri="{FF2B5EF4-FFF2-40B4-BE49-F238E27FC236}">
                <a16:creationId xmlns:a16="http://schemas.microsoft.com/office/drawing/2014/main" id="{CFF11F63-44B5-4667-944D-6334BAADBD44}"/>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D4C997BF-91CE-44B3-91DE-93FB2819F2B0}"/>
              </a:ext>
            </a:extLst>
          </p:cNvPr>
          <p:cNvSpPr>
            <a:spLocks noGrp="1"/>
          </p:cNvSpPr>
          <p:nvPr>
            <p:ph type="sldNum" sz="quarter" idx="12"/>
          </p:nvPr>
        </p:nvSpPr>
        <p:spPr/>
        <p:txBody>
          <a:bodyPr/>
          <a:lstStyle/>
          <a:p>
            <a:fld id="{67D43647-D22D-4492-8DE9-AF3D87B5E9CD}" type="slidenum">
              <a:rPr lang="en-US" smtClean="0"/>
              <a:t>8</a:t>
            </a:fld>
            <a:endParaRPr lang="en-US"/>
          </a:p>
        </p:txBody>
      </p:sp>
    </p:spTree>
    <p:extLst>
      <p:ext uri="{BB962C8B-B14F-4D97-AF65-F5344CB8AC3E}">
        <p14:creationId xmlns:p14="http://schemas.microsoft.com/office/powerpoint/2010/main" val="329412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randombar(horizont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down)">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down)">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down)">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down)">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arn(inVertical)">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down)">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down)">
                                      <p:cBhvr>
                                        <p:cTn id="9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4" grpId="0"/>
      <p:bldP spid="17" grpId="0"/>
      <p:bldP spid="30" grpId="0" animBg="1"/>
      <p:bldP spid="35"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a:bodyPr>
          <a:lstStyle/>
          <a:p>
            <a:pPr algn="ctr"/>
            <a:r>
              <a:rPr lang="en-US" sz="3600" dirty="0">
                <a:latin typeface="Times New Roman" panose="02020603050405020304" pitchFamily="18" charset="0"/>
                <a:cs typeface="Times New Roman" panose="02020603050405020304" pitchFamily="18" charset="0"/>
              </a:rPr>
              <a:t>Stack Operations</a:t>
            </a:r>
          </a:p>
        </p:txBody>
      </p:sp>
      <p:sp>
        <p:nvSpPr>
          <p:cNvPr id="3" name="Content Placeholder 2"/>
          <p:cNvSpPr>
            <a:spLocks noGrp="1"/>
          </p:cNvSpPr>
          <p:nvPr>
            <p:ph idx="1"/>
          </p:nvPr>
        </p:nvSpPr>
        <p:spPr>
          <a:xfrm>
            <a:off x="838200" y="1026367"/>
            <a:ext cx="10515600" cy="5150596"/>
          </a:xfrm>
        </p:spPr>
        <p:txBody>
          <a:bodyPr>
            <a:normAutofit fontScale="92500" lnSpcReduction="20000"/>
          </a:bodyPr>
          <a:lstStyle/>
          <a:p>
            <a:pPr>
              <a:lnSpc>
                <a:spcPct val="150000"/>
              </a:lnSpc>
            </a:pPr>
            <a:r>
              <a:rPr lang="en-US" sz="2400" dirty="0">
                <a:latin typeface="Times New Roman" panose="02020603050405020304" pitchFamily="18" charset="0"/>
                <a:cs typeface="Times New Roman" panose="02020603050405020304" pitchFamily="18" charset="0"/>
              </a:rPr>
              <a:t>Standard operations</a:t>
            </a:r>
          </a:p>
          <a:p>
            <a:pPr lvl="1">
              <a:lnSpc>
                <a:spcPct val="150000"/>
              </a:lnSpc>
            </a:pPr>
            <a:r>
              <a:rPr lang="en-US" dirty="0">
                <a:latin typeface="Times New Roman" panose="02020603050405020304" pitchFamily="18" charset="0"/>
                <a:cs typeface="Times New Roman" panose="02020603050405020304" pitchFamily="18" charset="0"/>
              </a:rPr>
              <a:t>Push</a:t>
            </a:r>
          </a:p>
          <a:p>
            <a:pPr lvl="2">
              <a:lnSpc>
                <a:spcPct val="150000"/>
              </a:lnSpc>
            </a:pPr>
            <a:r>
              <a:rPr lang="en-US" dirty="0">
                <a:latin typeface="Times New Roman" panose="02020603050405020304" pitchFamily="18" charset="0"/>
                <a:cs typeface="Times New Roman" panose="02020603050405020304" pitchFamily="18" charset="0"/>
              </a:rPr>
              <a:t>To insert an element at the top of stack</a:t>
            </a:r>
          </a:p>
          <a:p>
            <a:pPr lvl="1">
              <a:lnSpc>
                <a:spcPct val="150000"/>
              </a:lnSpc>
            </a:pPr>
            <a:r>
              <a:rPr lang="en-US" dirty="0">
                <a:latin typeface="Times New Roman" panose="02020603050405020304" pitchFamily="18" charset="0"/>
                <a:cs typeface="Times New Roman" panose="02020603050405020304" pitchFamily="18" charset="0"/>
              </a:rPr>
              <a:t>Pop</a:t>
            </a:r>
          </a:p>
          <a:p>
            <a:pPr lvl="2">
              <a:lnSpc>
                <a:spcPct val="150000"/>
              </a:lnSpc>
            </a:pPr>
            <a:r>
              <a:rPr lang="en-US" dirty="0">
                <a:latin typeface="Times New Roman" panose="02020603050405020304" pitchFamily="18" charset="0"/>
                <a:cs typeface="Times New Roman" panose="02020603050405020304" pitchFamily="18" charset="0"/>
              </a:rPr>
              <a:t>To remove element from the top of stack</a:t>
            </a:r>
          </a:p>
          <a:p>
            <a:pPr>
              <a:lnSpc>
                <a:spcPct val="150000"/>
              </a:lnSpc>
            </a:pPr>
            <a:r>
              <a:rPr lang="en-US" sz="2400" dirty="0">
                <a:latin typeface="Times New Roman" panose="02020603050405020304" pitchFamily="18" charset="0"/>
                <a:cs typeface="Times New Roman" panose="02020603050405020304" pitchFamily="18" charset="0"/>
              </a:rPr>
              <a:t> Display (user defined)</a:t>
            </a:r>
          </a:p>
          <a:p>
            <a:pPr lvl="1">
              <a:lnSpc>
                <a:spcPct val="150000"/>
              </a:lnSpc>
            </a:pPr>
            <a:r>
              <a:rPr lang="en-US" dirty="0">
                <a:latin typeface="Times New Roman" panose="02020603050405020304" pitchFamily="18" charset="0"/>
                <a:cs typeface="Times New Roman" panose="02020603050405020304" pitchFamily="18" charset="0"/>
              </a:rPr>
              <a:t> To display the elements of stack</a:t>
            </a:r>
          </a:p>
          <a:p>
            <a:pPr lvl="1">
              <a:lnSpc>
                <a:spcPct val="150000"/>
              </a:lnSpc>
            </a:pPr>
            <a:r>
              <a:rPr lang="en-US" dirty="0">
                <a:latin typeface="Times New Roman" panose="02020603050405020304" pitchFamily="18" charset="0"/>
                <a:cs typeface="Times New Roman" panose="02020603050405020304" pitchFamily="18" charset="0"/>
              </a:rPr>
              <a:t> Usually once it is done stack will be empty.</a:t>
            </a:r>
          </a:p>
          <a:p>
            <a:pPr>
              <a:lnSpc>
                <a:spcPct val="150000"/>
              </a:lnSpc>
            </a:pPr>
            <a:r>
              <a:rPr lang="en-US" sz="2400" dirty="0">
                <a:latin typeface="Times New Roman" panose="02020603050405020304" pitchFamily="18" charset="0"/>
                <a:cs typeface="Times New Roman" panose="02020603050405020304" pitchFamily="18" charset="0"/>
              </a:rPr>
              <a:t> Peak (user defined)</a:t>
            </a:r>
          </a:p>
          <a:p>
            <a:pPr lvl="1">
              <a:lnSpc>
                <a:spcPct val="150000"/>
              </a:lnSpc>
            </a:pPr>
            <a:r>
              <a:rPr lang="en-US" dirty="0">
                <a:latin typeface="Times New Roman" panose="02020603050405020304" pitchFamily="18" charset="0"/>
                <a:cs typeface="Times New Roman" panose="02020603050405020304" pitchFamily="18" charset="0"/>
              </a:rPr>
              <a:t>Returns the top of the element</a:t>
            </a: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9</a:t>
            </a:fld>
            <a:endParaRPr lang="en-US"/>
          </a:p>
        </p:txBody>
      </p:sp>
    </p:spTree>
    <p:extLst>
      <p:ext uri="{BB962C8B-B14F-4D97-AF65-F5344CB8AC3E}">
        <p14:creationId xmlns:p14="http://schemas.microsoft.com/office/powerpoint/2010/main" val="870911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8144</TotalTime>
  <Words>7352</Words>
  <Application>Microsoft Office PowerPoint</Application>
  <PresentationFormat>Widescreen</PresentationFormat>
  <Paragraphs>1289</Paragraphs>
  <Slides>58</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Calibri</vt:lpstr>
      <vt:lpstr>Calibri Light</vt:lpstr>
      <vt:lpstr>Times New Roman</vt:lpstr>
      <vt:lpstr>Wingdings</vt:lpstr>
      <vt:lpstr>Office Theme</vt:lpstr>
      <vt:lpstr>1_Office Theme</vt:lpstr>
      <vt:lpstr>DATA STRUCTURES (CS3401)</vt:lpstr>
      <vt:lpstr>The Course</vt:lpstr>
      <vt:lpstr>PowerPoint Presentation</vt:lpstr>
      <vt:lpstr>UNIT IV: Stacks</vt:lpstr>
      <vt:lpstr>Data structure-stack</vt:lpstr>
      <vt:lpstr>Example of inserting elements into stack (PUSH operation)</vt:lpstr>
      <vt:lpstr>PowerPoint Presentation</vt:lpstr>
      <vt:lpstr>PowerPoint Presentation</vt:lpstr>
      <vt:lpstr>Stack Operations</vt:lpstr>
      <vt:lpstr>Applications of STACK</vt:lpstr>
      <vt:lpstr>Implementation of Stack </vt:lpstr>
      <vt:lpstr>PowerPoint Presentation</vt:lpstr>
      <vt:lpstr>STACK ADT (Array Based)</vt:lpstr>
      <vt:lpstr>Push operation</vt:lpstr>
      <vt:lpstr>PowerPoint Presentation</vt:lpstr>
      <vt:lpstr>POP operation</vt:lpstr>
      <vt:lpstr>PowerPoint Presentation</vt:lpstr>
      <vt:lpstr>PowerPoint Presentation</vt:lpstr>
      <vt:lpstr>PowerPoint Presentation</vt:lpstr>
      <vt:lpstr>PowerPoint Presentation</vt:lpstr>
      <vt:lpstr>Implementation of STACK using Linked Lists </vt:lpstr>
      <vt:lpstr>STACK ADT (Linked List Based (SLL))</vt:lpstr>
      <vt:lpstr>Push operation</vt:lpstr>
      <vt:lpstr>PowerPoint Presentation</vt:lpstr>
      <vt:lpstr>PowerPoint Presentation</vt:lpstr>
      <vt:lpstr>Pop operation</vt:lpstr>
      <vt:lpstr>PowerPoint Presentation</vt:lpstr>
      <vt:lpstr>PowerPoint Presentation</vt:lpstr>
      <vt:lpstr>PowerPoint Presentation</vt:lpstr>
      <vt:lpstr>Parenthesis checking</vt:lpstr>
      <vt:lpstr>ASSIGNMENT (Graded one)</vt:lpstr>
      <vt:lpstr>Notations – infix, prefix and postfix</vt:lpstr>
      <vt:lpstr>Infix Notation</vt:lpstr>
      <vt:lpstr>Prefix Notation</vt:lpstr>
      <vt:lpstr>Postfix Notation</vt:lpstr>
      <vt:lpstr>Evaluation of expressions</vt:lpstr>
      <vt:lpstr>Precedence and Associativity of operators</vt:lpstr>
      <vt:lpstr>Precedence and Associativity of operators</vt:lpstr>
      <vt:lpstr>Infix to postfix Conversion</vt:lpstr>
      <vt:lpstr>Infix to postfix Conversion (Example)</vt:lpstr>
      <vt:lpstr>Infix to postfix Conversion (Example)</vt:lpstr>
      <vt:lpstr>Infix to postfix Conversion (Example)</vt:lpstr>
      <vt:lpstr>Infix to postfix Conversion (Example)</vt:lpstr>
      <vt:lpstr>Infix to postfix Conversion (Example)</vt:lpstr>
      <vt:lpstr>Infix to Postfix Conversion (Example)</vt:lpstr>
      <vt:lpstr>PowerPoint Presentation</vt:lpstr>
      <vt:lpstr>PowerPoint Presentation</vt:lpstr>
      <vt:lpstr>Infix to Prefix Conversion</vt:lpstr>
      <vt:lpstr>Prefix to Infix Conversion</vt:lpstr>
      <vt:lpstr>Prefix to Postfix Conversion</vt:lpstr>
      <vt:lpstr>Postfix to Infix Conversion</vt:lpstr>
      <vt:lpstr>Postfix to Prefix Conversion</vt:lpstr>
      <vt:lpstr>Examples</vt:lpstr>
      <vt:lpstr>Evaluation of Postfix Expression</vt:lpstr>
      <vt:lpstr>Evaluations of postfix Conversion (Example)</vt:lpstr>
      <vt:lpstr>Evaluations of postfix Conversion (Example)</vt:lpstr>
      <vt:lpstr>Postfix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(CS3401)</dc:title>
  <dc:creator>SOMARAJU SUVVARI</dc:creator>
  <cp:lastModifiedBy>SOMARAJU SUVVARI</cp:lastModifiedBy>
  <cp:revision>526</cp:revision>
  <dcterms:created xsi:type="dcterms:W3CDTF">2020-08-27T21:09:17Z</dcterms:created>
  <dcterms:modified xsi:type="dcterms:W3CDTF">2020-10-15T16:34:24Z</dcterms:modified>
</cp:coreProperties>
</file>