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3640" r:id="rId2"/>
    <p:sldId id="3694" r:id="rId3"/>
    <p:sldId id="3697" r:id="rId4"/>
    <p:sldId id="3700" r:id="rId5"/>
    <p:sldId id="3701" r:id="rId6"/>
    <p:sldId id="3702" r:id="rId7"/>
    <p:sldId id="3707" r:id="rId8"/>
    <p:sldId id="3703" r:id="rId9"/>
    <p:sldId id="3708" r:id="rId10"/>
    <p:sldId id="3706" r:id="rId11"/>
    <p:sldId id="364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36FF"/>
    <a:srgbClr val="4AAEFC"/>
    <a:srgbClr val="434ACF"/>
    <a:srgbClr val="BF2CFE"/>
    <a:srgbClr val="46B0FA"/>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13" autoAdjust="0"/>
    <p:restoredTop sz="96327"/>
  </p:normalViewPr>
  <p:slideViewPr>
    <p:cSldViewPr snapToGrid="0" snapToObjects="1">
      <p:cViewPr varScale="1">
        <p:scale>
          <a:sx n="87" d="100"/>
          <a:sy n="87" d="100"/>
        </p:scale>
        <p:origin x="370" y="58"/>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10/17/2022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10/17/2022</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10/17/2022</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www.javatpoint.com/java-swing" TargetMode="External"/><Relationship Id="rId2" Type="http://schemas.openxmlformats.org/officeDocument/2006/relationships/hyperlink" Target="https://www.javatpoint.com/java-aw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1drv.ms/w/s!AtHrDoz14Dpji3IFxtaVYzTbxXt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7485017" y="143688"/>
            <a:ext cx="4564228" cy="1474098"/>
          </a:xfrm>
          <a:prstGeom prst="rect">
            <a:avLst/>
          </a:prstGeom>
        </p:spPr>
      </p:pic>
      <p:sp>
        <p:nvSpPr>
          <p:cNvPr id="2" name="TextBox 1"/>
          <p:cNvSpPr txBox="1"/>
          <p:nvPr/>
        </p:nvSpPr>
        <p:spPr>
          <a:xfrm>
            <a:off x="3966755" y="1559744"/>
            <a:ext cx="4262845" cy="923330"/>
          </a:xfrm>
          <a:prstGeom prst="rect">
            <a:avLst/>
          </a:prstGeom>
          <a:noFill/>
        </p:spPr>
        <p:txBody>
          <a:bodyPr wrap="square" rtlCol="0">
            <a:spAutoFit/>
          </a:bodyPr>
          <a:lstStyle/>
          <a:p>
            <a:r>
              <a:rPr lang="en-IN" sz="5400" u="sng" dirty="0" smtClean="0"/>
              <a:t>Minor Project</a:t>
            </a:r>
            <a:endParaRPr lang="en-IN" sz="5400" u="sng" dirty="0"/>
          </a:p>
        </p:txBody>
      </p:sp>
      <p:sp>
        <p:nvSpPr>
          <p:cNvPr id="4" name="TextBox 3"/>
          <p:cNvSpPr txBox="1"/>
          <p:nvPr/>
        </p:nvSpPr>
        <p:spPr>
          <a:xfrm>
            <a:off x="1180999" y="2560320"/>
            <a:ext cx="9948555" cy="584775"/>
          </a:xfrm>
          <a:prstGeom prst="rect">
            <a:avLst/>
          </a:prstGeom>
          <a:noFill/>
        </p:spPr>
        <p:txBody>
          <a:bodyPr wrap="square" rtlCol="0">
            <a:spAutoFit/>
          </a:bodyPr>
          <a:lstStyle/>
          <a:p>
            <a:pPr algn="ctr"/>
            <a:r>
              <a:rPr lang="en-IN" sz="3200" b="1" u="sng" dirty="0" smtClean="0"/>
              <a:t>Title: Tour and Travel Management Portal</a:t>
            </a:r>
            <a:endParaRPr lang="en-IN" sz="3200" b="1" u="sng" dirty="0"/>
          </a:p>
        </p:txBody>
      </p:sp>
      <p:sp>
        <p:nvSpPr>
          <p:cNvPr id="6" name="TextBox 5"/>
          <p:cNvSpPr txBox="1"/>
          <p:nvPr/>
        </p:nvSpPr>
        <p:spPr>
          <a:xfrm>
            <a:off x="304829" y="5003074"/>
            <a:ext cx="3174275" cy="1200329"/>
          </a:xfrm>
          <a:prstGeom prst="rect">
            <a:avLst/>
          </a:prstGeom>
          <a:noFill/>
        </p:spPr>
        <p:txBody>
          <a:bodyPr wrap="square" rtlCol="0">
            <a:spAutoFit/>
          </a:bodyPr>
          <a:lstStyle/>
          <a:p>
            <a:r>
              <a:rPr lang="en-IN" b="1" u="sng" dirty="0" smtClean="0"/>
              <a:t>Presented by:</a:t>
            </a:r>
          </a:p>
          <a:p>
            <a:r>
              <a:rPr lang="en-IN" dirty="0" smtClean="0"/>
              <a:t>R200220001 -  Aakash Bhatt </a:t>
            </a:r>
          </a:p>
          <a:p>
            <a:r>
              <a:rPr lang="en-IN" dirty="0" smtClean="0"/>
              <a:t>R200220066 -  Anurag </a:t>
            </a:r>
            <a:endParaRPr lang="en-IN" dirty="0"/>
          </a:p>
          <a:p>
            <a:r>
              <a:rPr lang="en-IN" dirty="0" smtClean="0"/>
              <a:t>R200220070 -  Aman Ali Ansari</a:t>
            </a:r>
            <a:endParaRPr lang="en-IN" dirty="0"/>
          </a:p>
        </p:txBody>
      </p:sp>
      <p:sp>
        <p:nvSpPr>
          <p:cNvPr id="9" name="TextBox 8"/>
          <p:cNvSpPr txBox="1"/>
          <p:nvPr/>
        </p:nvSpPr>
        <p:spPr>
          <a:xfrm>
            <a:off x="8882743" y="5003074"/>
            <a:ext cx="2717074" cy="1200329"/>
          </a:xfrm>
          <a:prstGeom prst="rect">
            <a:avLst/>
          </a:prstGeom>
          <a:noFill/>
        </p:spPr>
        <p:txBody>
          <a:bodyPr wrap="square" rtlCol="0">
            <a:spAutoFit/>
          </a:bodyPr>
          <a:lstStyle/>
          <a:p>
            <a:r>
              <a:rPr lang="en-IN" b="1" u="sng" dirty="0" smtClean="0"/>
              <a:t>Mentored By:</a:t>
            </a:r>
          </a:p>
          <a:p>
            <a:r>
              <a:rPr lang="en-IN" dirty="0" smtClean="0"/>
              <a:t>Dr. Ajay Prasad.</a:t>
            </a:r>
          </a:p>
          <a:p>
            <a:r>
              <a:rPr lang="en-IN" dirty="0" smtClean="0"/>
              <a:t>Designation – Professor.</a:t>
            </a:r>
          </a:p>
          <a:p>
            <a:r>
              <a:rPr lang="en-IN" dirty="0" smtClean="0"/>
              <a:t>Informatics Cluster.</a:t>
            </a:r>
            <a:endParaRPr lang="en-IN" dirty="0"/>
          </a:p>
        </p:txBody>
      </p:sp>
    </p:spTree>
    <p:extLst>
      <p:ext uri="{BB962C8B-B14F-4D97-AF65-F5344CB8AC3E}">
        <p14:creationId xmlns:p14="http://schemas.microsoft.com/office/powerpoint/2010/main" val="162779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smtClean="0">
                <a:solidFill>
                  <a:srgbClr val="46B0FA"/>
                </a:solidFill>
                <a:latin typeface="Arial" panose="020B0604020202020204" pitchFamily="34" charset="0"/>
                <a:cs typeface="Arial" panose="020B0604020202020204" pitchFamily="34" charset="0"/>
              </a:rPr>
              <a:t>Reference</a:t>
            </a:r>
            <a:endParaRPr lang="en-IN" sz="3200" b="1" dirty="0">
              <a:solidFill>
                <a:srgbClr val="46B0FA"/>
              </a:solidFill>
              <a:latin typeface="Arial" panose="020B0604020202020204" pitchFamily="34" charset="0"/>
              <a:cs typeface="Arial" panose="020B0604020202020204" pitchFamily="34" charset="0"/>
            </a:endParaRPr>
          </a:p>
        </p:txBody>
      </p:sp>
      <p:sp>
        <p:nvSpPr>
          <p:cNvPr id="4" name="TextBox 3"/>
          <p:cNvSpPr txBox="1"/>
          <p:nvPr/>
        </p:nvSpPr>
        <p:spPr>
          <a:xfrm>
            <a:off x="719257" y="1267428"/>
            <a:ext cx="6743701" cy="1754326"/>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IN" dirty="0" smtClean="0"/>
              <a:t>Book - JAVA The Complete Reference – 11</a:t>
            </a:r>
            <a:r>
              <a:rPr lang="en-IN" baseline="30000" dirty="0" smtClean="0"/>
              <a:t>th</a:t>
            </a:r>
            <a:r>
              <a:rPr lang="en-IN" dirty="0" smtClean="0"/>
              <a:t> edition.</a:t>
            </a:r>
          </a:p>
          <a:p>
            <a:pPr marL="285750" indent="-285750">
              <a:lnSpc>
                <a:spcPct val="200000"/>
              </a:lnSpc>
              <a:buFont typeface="Arial" panose="020B0604020202020204" pitchFamily="34" charset="0"/>
              <a:buChar char="•"/>
            </a:pPr>
            <a:r>
              <a:rPr lang="en-IN" dirty="0" smtClean="0"/>
              <a:t>External website – </a:t>
            </a:r>
            <a:r>
              <a:rPr lang="en-IN" dirty="0" smtClean="0">
                <a:hlinkClick r:id="rId2"/>
              </a:rPr>
              <a:t>https://www.javatpoint.com/java-awt</a:t>
            </a:r>
            <a:endParaRPr lang="en-IN" dirty="0" smtClean="0"/>
          </a:p>
          <a:p>
            <a:pPr marL="285750" indent="-285750">
              <a:lnSpc>
                <a:spcPct val="200000"/>
              </a:lnSpc>
              <a:buFont typeface="Arial" panose="020B0604020202020204" pitchFamily="34" charset="0"/>
              <a:buChar char="•"/>
            </a:pPr>
            <a:r>
              <a:rPr lang="en-IN" dirty="0" smtClean="0"/>
              <a:t>External website - </a:t>
            </a:r>
            <a:r>
              <a:rPr lang="en-IN" dirty="0" smtClean="0">
                <a:hlinkClick r:id="rId3"/>
              </a:rPr>
              <a:t>https://www.javatpoint.com/java-swing</a:t>
            </a:r>
            <a:endParaRPr lang="en-IN" dirty="0" smtClean="0"/>
          </a:p>
        </p:txBody>
      </p:sp>
    </p:spTree>
    <p:extLst>
      <p:ext uri="{BB962C8B-B14F-4D97-AF65-F5344CB8AC3E}">
        <p14:creationId xmlns:p14="http://schemas.microsoft.com/office/powerpoint/2010/main" val="1359081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601496"/>
            <a:ext cx="8401412" cy="1200329"/>
          </a:xfrm>
          <a:prstGeom prst="rect">
            <a:avLst/>
          </a:prstGeom>
          <a:noFill/>
        </p:spPr>
        <p:txBody>
          <a:bodyPr wrap="square" rtlCol="0">
            <a:spAutoFit/>
          </a:bodyPr>
          <a:lstStyle/>
          <a:p>
            <a:pPr algn="ctr"/>
            <a:r>
              <a:rPr lang="en-US" sz="7200" b="1" dirty="0">
                <a:solidFill>
                  <a:srgbClr val="46B0FA"/>
                </a:solidFill>
                <a:latin typeface="Arial" panose="020B0604020202020204" pitchFamily="34" charset="0"/>
                <a:cs typeface="Arial" panose="020B0604020202020204" pitchFamily="34" charset="0"/>
              </a:rPr>
              <a:t>Thank You</a:t>
            </a:r>
            <a:endParaRPr lang="en-IN" sz="7200" b="1" dirty="0">
              <a:solidFill>
                <a:srgbClr val="46B0FA"/>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smtClean="0">
                <a:solidFill>
                  <a:srgbClr val="46B0FA"/>
                </a:solidFill>
                <a:latin typeface="Arial" panose="020B0604020202020204" pitchFamily="34" charset="0"/>
                <a:cs typeface="Arial" panose="020B0604020202020204" pitchFamily="34" charset="0"/>
              </a:rPr>
              <a:t>Content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71154" y="1247350"/>
            <a:ext cx="4650377" cy="3754874"/>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Introduction</a:t>
            </a:r>
          </a:p>
          <a:p>
            <a:pPr marL="342900" indent="-342900">
              <a:buFont typeface="Arial" panose="020B0604020202020204" pitchFamily="34" charset="0"/>
              <a:buChar char="•"/>
            </a:pPr>
            <a:endParaRPr lang="en-US"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Literature Review</a:t>
            </a:r>
          </a:p>
          <a:p>
            <a:pPr marL="342900" indent="-342900">
              <a:buFont typeface="Arial" panose="020B0604020202020204" pitchFamily="34" charset="0"/>
              <a:buChar char="•"/>
            </a:pPr>
            <a:endParaRPr lang="en-US"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Objectives</a:t>
            </a:r>
          </a:p>
          <a:p>
            <a:pPr marL="342900" indent="-342900">
              <a:buFont typeface="Arial" panose="020B0604020202020204" pitchFamily="34" charset="0"/>
              <a:buChar char="•"/>
            </a:pPr>
            <a:endParaRPr lang="en-US"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Methodology</a:t>
            </a:r>
          </a:p>
          <a:p>
            <a:pPr marL="342900" indent="-342900">
              <a:buFont typeface="Arial" panose="020B0604020202020204" pitchFamily="34" charset="0"/>
              <a:buChar char="•"/>
            </a:pPr>
            <a:endParaRPr lang="en-US"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Working </a:t>
            </a:r>
            <a:r>
              <a:rPr lang="en-US" sz="2000" dirty="0" smtClean="0">
                <a:latin typeface="Arial" panose="020B0604020202020204" pitchFamily="34" charset="0"/>
                <a:cs typeface="Arial" panose="020B0604020202020204" pitchFamily="34" charset="0"/>
              </a:rPr>
              <a:t>Model</a:t>
            </a:r>
            <a:endParaRPr lang="en-US"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References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9729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smtClean="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966651" y="1594270"/>
            <a:ext cx="9901002" cy="4031873"/>
          </a:xfrm>
          <a:prstGeom prst="rect">
            <a:avLst/>
          </a:prstGeom>
          <a:noFill/>
        </p:spPr>
        <p:txBody>
          <a:bodyPr wrap="square" rtlCol="0">
            <a:spAutoFit/>
          </a:bodyPr>
          <a:lstStyle/>
          <a:p>
            <a:r>
              <a:rPr lang="en-US" sz="1600" dirty="0" smtClean="0">
                <a:latin typeface="Arial" panose="020B0604020202020204" pitchFamily="34" charset="0"/>
                <a:cs typeface="Arial" panose="020B0604020202020204" pitchFamily="34" charset="0"/>
              </a:rPr>
              <a:t>The </a:t>
            </a:r>
            <a:r>
              <a:rPr lang="en-US" sz="1600" dirty="0">
                <a:latin typeface="Arial" panose="020B0604020202020204" pitchFamily="34" charset="0"/>
                <a:cs typeface="Arial" panose="020B0604020202020204" pitchFamily="34" charset="0"/>
              </a:rPr>
              <a:t>primary reason of the excursion and travels control device is to offer a first-class facility and journeying services for a client to book excursion programs, resorts, and vehicle or bus tickets for trip functions. this is alternatively to provide the great journeying offerings to the clients and tour marketers. we've got multiplied excursions and journey administration approach to offer an exploration platform in which a traveler can discover their ride spots in step with their selections. This technique further assists to sell reliable and captivating tourism in order that human beings can have a good time their holidays of their favored locations. This process also encourages increasing tourism with exclusive cultures, groups, in order that they decorate the tourism revel in, journey, and construct satisfaction</a:t>
            </a:r>
            <a:r>
              <a:rPr lang="en-US" sz="1600" dirty="0" smtClean="0">
                <a:latin typeface="Arial" panose="020B0604020202020204" pitchFamily="34" charset="0"/>
                <a:cs typeface="Arial" panose="020B0604020202020204" pitchFamily="34" charset="0"/>
              </a:rPr>
              <a:t>.</a:t>
            </a:r>
          </a:p>
          <a:p>
            <a:endParaRPr lang="en-US" sz="1600" dirty="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We </a:t>
            </a:r>
            <a:r>
              <a:rPr lang="en-US" sz="1600" dirty="0">
                <a:latin typeface="Arial" panose="020B0604020202020204" pitchFamily="34" charset="0"/>
                <a:cs typeface="Arial" panose="020B0604020202020204" pitchFamily="34" charset="0"/>
              </a:rPr>
              <a:t>are developing this machine to set up and extend the shape of tourism that gives healthful interplay possibilities for tourists and natives and improves a better attention of different cultures, traditional life, traditional know-how and moralities. This undertaking is useful for vacationers who are unexpected with the locations wherein they want to visit. The utility presentations geographic-based data to the humans moving to the exclusive towns and to the folks that are ready to head on a journey. The consumer can choose any of the 3 selections to be had, which incorporates tour, meals and accommodation centers it is a completely efficient and dependable undertaking.</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049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smtClean="0">
                <a:solidFill>
                  <a:srgbClr val="46B0FA"/>
                </a:solidFill>
                <a:latin typeface="Arial" panose="020B0604020202020204" pitchFamily="34" charset="0"/>
                <a:cs typeface="Arial" panose="020B0604020202020204" pitchFamily="34" charset="0"/>
              </a:rPr>
              <a:t>Literature Review</a:t>
            </a:r>
            <a:endParaRPr lang="en-US"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123405" y="1787271"/>
            <a:ext cx="9901002" cy="3139321"/>
          </a:xfrm>
          <a:prstGeom prst="rect">
            <a:avLst/>
          </a:prstGeom>
          <a:noFill/>
        </p:spPr>
        <p:txBody>
          <a:bodyPr wrap="square" rtlCol="0">
            <a:spAutoFit/>
          </a:bodyPr>
          <a:lstStyle/>
          <a:p>
            <a:pPr lvl="0">
              <a:defRPr/>
            </a:pPr>
            <a:r>
              <a:rPr lang="en-US" dirty="0">
                <a:latin typeface="Arial" panose="020B0604020202020204" pitchFamily="34" charset="0"/>
                <a:cs typeface="Arial" panose="020B0604020202020204" pitchFamily="34" charset="0"/>
              </a:rPr>
              <a:t>Travelers' viewpoints on information search, as well as market segmentation by information/booking channel. Investigating the causes of travelling using various information sources also raises the question of what is the observable result of that </a:t>
            </a:r>
            <a:r>
              <a:rPr lang="en-US" dirty="0" smtClean="0">
                <a:latin typeface="Arial" panose="020B0604020202020204" pitchFamily="34" charset="0"/>
                <a:cs typeface="Arial" panose="020B0604020202020204" pitchFamily="34" charset="0"/>
              </a:rPr>
              <a:t>behavior. Nevertheless</a:t>
            </a:r>
            <a:r>
              <a:rPr lang="en-US" dirty="0">
                <a:latin typeface="Arial" panose="020B0604020202020204" pitchFamily="34" charset="0"/>
                <a:cs typeface="Arial" panose="020B0604020202020204" pitchFamily="34" charset="0"/>
              </a:rPr>
              <a:t>, there are a lot of things that we discover and really understand about the locations. It is beneficial to have a thorough understanding of historical objects and cultures. The major subjects for learning about and debating it include grand tours, travel, and tourism</a:t>
            </a:r>
            <a:r>
              <a:rPr lang="en-US" dirty="0" smtClean="0">
                <a:latin typeface="Arial" panose="020B0604020202020204" pitchFamily="34" charset="0"/>
                <a:cs typeface="Arial" panose="020B0604020202020204" pitchFamily="34" charset="0"/>
              </a:rPr>
              <a:t>.</a:t>
            </a:r>
          </a:p>
          <a:p>
            <a:pPr lvl="0">
              <a:defRPr/>
            </a:pPr>
            <a:r>
              <a:rPr lang="en-US" dirty="0" smtClean="0">
                <a:latin typeface="Arial" panose="020B0604020202020204" pitchFamily="34" charset="0"/>
                <a:cs typeface="Arial" panose="020B0604020202020204" pitchFamily="34" charset="0"/>
              </a:rPr>
              <a:t>Information </a:t>
            </a:r>
            <a:r>
              <a:rPr lang="en-US" dirty="0">
                <a:latin typeface="Arial" panose="020B0604020202020204" pitchFamily="34" charset="0"/>
                <a:cs typeface="Arial" panose="020B0604020202020204" pitchFamily="34" charset="0"/>
              </a:rPr>
              <a:t>on tours and travels can be found mostly through communication channels like newspapers and magazines. As mobile technology advances, information is now available within the device itself. Today, mobile technology is expected to enhance tourism in a number of ways. People desire quick and simple solutions because of their hectic </a:t>
            </a:r>
            <a:r>
              <a:rPr lang="en-US" dirty="0" smtClean="0">
                <a:latin typeface="Arial" panose="020B0604020202020204" pitchFamily="34" charset="0"/>
                <a:cs typeface="Arial" panose="020B0604020202020204" pitchFamily="34" charset="0"/>
              </a:rPr>
              <a:t>schedules. The </a:t>
            </a:r>
            <a:r>
              <a:rPr lang="en-US" dirty="0">
                <a:latin typeface="Arial" panose="020B0604020202020204" pitchFamily="34" charset="0"/>
                <a:cs typeface="Arial" panose="020B0604020202020204" pitchFamily="34" charset="0"/>
              </a:rPr>
              <a:t>internet-based tour management system offers guests self-guidance through their mobile devices.</a:t>
            </a:r>
            <a:endParaRPr kumimoji="0" lang="en-US" i="0" u="none" strike="noStrike" kern="1200" cap="none" spc="0" normalizeH="0" baseline="0" noProof="0" dirty="0" smtClean="0">
              <a:ln>
                <a:noFill/>
              </a:ln>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7963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smtClean="0">
                <a:solidFill>
                  <a:srgbClr val="46B0FA"/>
                </a:solidFill>
                <a:latin typeface="Arial" panose="020B0604020202020204" pitchFamily="34" charset="0"/>
                <a:cs typeface="Arial" panose="020B0604020202020204" pitchFamily="34" charset="0"/>
              </a:rPr>
              <a:t>Objective</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71154" y="1064470"/>
            <a:ext cx="9901002" cy="369332"/>
          </a:xfrm>
          <a:prstGeom prst="rect">
            <a:avLst/>
          </a:prstGeom>
          <a:noFill/>
        </p:spPr>
        <p:txBody>
          <a:bodyPr wrap="square" rtlCol="0">
            <a:spAutoFit/>
          </a:bodyPr>
          <a:lstStyle/>
          <a:p>
            <a:endParaRPr lang="en-IN" dirty="0">
              <a:latin typeface="Arial" panose="020B0604020202020204" pitchFamily="34" charset="0"/>
              <a:cs typeface="Arial" panose="020B0604020202020204" pitchFamily="34" charset="0"/>
            </a:endParaRPr>
          </a:p>
        </p:txBody>
      </p:sp>
      <p:sp>
        <p:nvSpPr>
          <p:cNvPr id="5" name="Rectangle 4"/>
          <p:cNvSpPr/>
          <p:nvPr/>
        </p:nvSpPr>
        <p:spPr>
          <a:xfrm>
            <a:off x="421999" y="1433802"/>
            <a:ext cx="6216194" cy="3074624"/>
          </a:xfrm>
          <a:prstGeom prst="rect">
            <a:avLst/>
          </a:prstGeom>
        </p:spPr>
        <p:txBody>
          <a:bodyPr wrap="square">
            <a:spAutoFit/>
          </a:bodyPr>
          <a:lstStyle/>
          <a:p>
            <a:pPr marL="285750" indent="-285750">
              <a:lnSpc>
                <a:spcPct val="20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Create a graphical user interface.</a:t>
            </a:r>
          </a:p>
          <a:p>
            <a:pPr marL="285750" indent="-285750">
              <a:lnSpc>
                <a:spcPct val="20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Create a sign-up form on the portal.</a:t>
            </a:r>
          </a:p>
          <a:p>
            <a:pPr marL="285750" indent="-285750">
              <a:lnSpc>
                <a:spcPct val="20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Connecting the portal with the MySQL Database.</a:t>
            </a:r>
          </a:p>
          <a:p>
            <a:pPr marL="285750" indent="-285750">
              <a:lnSpc>
                <a:spcPct val="20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Store and fetch the data from the Database.</a:t>
            </a:r>
          </a:p>
          <a:p>
            <a:pPr marL="285750" indent="-285750">
              <a:lnSpc>
                <a:spcPct val="20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Create the dashboard of the portal.</a:t>
            </a:r>
          </a:p>
        </p:txBody>
      </p:sp>
    </p:spTree>
    <p:extLst>
      <p:ext uri="{BB962C8B-B14F-4D97-AF65-F5344CB8AC3E}">
        <p14:creationId xmlns:p14="http://schemas.microsoft.com/office/powerpoint/2010/main" val="2314005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smtClean="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7" name="TextBox 6"/>
          <p:cNvSpPr txBox="1"/>
          <p:nvPr/>
        </p:nvSpPr>
        <p:spPr>
          <a:xfrm>
            <a:off x="563319" y="1332561"/>
            <a:ext cx="4914900" cy="2446824"/>
          </a:xfrm>
          <a:prstGeom prst="rect">
            <a:avLst/>
          </a:prstGeom>
          <a:noFill/>
        </p:spPr>
        <p:txBody>
          <a:bodyPr wrap="square" rtlCol="0">
            <a:spAutoFit/>
          </a:bodyPr>
          <a:lstStyle/>
          <a:p>
            <a:r>
              <a:rPr lang="en-IN" dirty="0" smtClean="0"/>
              <a:t>The working of the Tour and Travel Management Portal can be configured by using the UML diagrams effectively.</a:t>
            </a:r>
          </a:p>
          <a:p>
            <a:endParaRPr lang="en-IN" dirty="0" smtClean="0"/>
          </a:p>
          <a:p>
            <a:pPr marL="285750" indent="-285750">
              <a:lnSpc>
                <a:spcPct val="150000"/>
              </a:lnSpc>
              <a:buFont typeface="Arial" panose="020B0604020202020204" pitchFamily="34" charset="0"/>
              <a:buChar char="•"/>
            </a:pPr>
            <a:r>
              <a:rPr lang="en-IN" dirty="0" smtClean="0"/>
              <a:t>Use case diagram.</a:t>
            </a:r>
          </a:p>
          <a:p>
            <a:pPr marL="285750" indent="-285750">
              <a:lnSpc>
                <a:spcPct val="150000"/>
              </a:lnSpc>
              <a:buFont typeface="Arial" panose="020B0604020202020204" pitchFamily="34" charset="0"/>
              <a:buChar char="•"/>
            </a:pPr>
            <a:r>
              <a:rPr lang="en-IN" dirty="0" smtClean="0"/>
              <a:t>Activity diagram.</a:t>
            </a:r>
          </a:p>
          <a:p>
            <a:pPr marL="285750" indent="-285750">
              <a:lnSpc>
                <a:spcPct val="150000"/>
              </a:lnSpc>
              <a:buFont typeface="Arial" panose="020B0604020202020204" pitchFamily="34" charset="0"/>
              <a:buChar char="•"/>
            </a:pPr>
            <a:r>
              <a:rPr lang="en-IN" dirty="0" smtClean="0"/>
              <a:t>Class diagram.</a:t>
            </a:r>
            <a:endParaRPr lang="en-IN" dirty="0"/>
          </a:p>
        </p:txBody>
      </p:sp>
      <p:pic>
        <p:nvPicPr>
          <p:cNvPr id="3" name="Picture 2"/>
          <p:cNvPicPr>
            <a:picLocks noChangeAspect="1"/>
          </p:cNvPicPr>
          <p:nvPr/>
        </p:nvPicPr>
        <p:blipFill>
          <a:blip r:embed="rId2"/>
          <a:stretch>
            <a:fillRect/>
          </a:stretch>
        </p:blipFill>
        <p:spPr>
          <a:xfrm>
            <a:off x="5478219" y="2132828"/>
            <a:ext cx="5572227" cy="4298053"/>
          </a:xfrm>
          <a:prstGeom prst="rect">
            <a:avLst/>
          </a:prstGeom>
        </p:spPr>
      </p:pic>
      <p:sp>
        <p:nvSpPr>
          <p:cNvPr id="6" name="TextBox 5"/>
          <p:cNvSpPr txBox="1"/>
          <p:nvPr/>
        </p:nvSpPr>
        <p:spPr>
          <a:xfrm>
            <a:off x="6989884" y="1777323"/>
            <a:ext cx="1907931" cy="369332"/>
          </a:xfrm>
          <a:prstGeom prst="rect">
            <a:avLst/>
          </a:prstGeom>
          <a:solidFill>
            <a:schemeClr val="accent5">
              <a:lumMod val="60000"/>
              <a:lumOff val="40000"/>
            </a:schemeClr>
          </a:solidFill>
        </p:spPr>
        <p:txBody>
          <a:bodyPr wrap="square" rtlCol="0">
            <a:spAutoFit/>
          </a:bodyPr>
          <a:lstStyle/>
          <a:p>
            <a:r>
              <a:rPr lang="en-IN" b="1" dirty="0" smtClean="0">
                <a:solidFill>
                  <a:schemeClr val="tx2">
                    <a:lumMod val="75000"/>
                  </a:schemeClr>
                </a:solidFill>
              </a:rPr>
              <a:t>Use Case Diagram</a:t>
            </a:r>
            <a:endParaRPr lang="en-IN" b="1" dirty="0">
              <a:solidFill>
                <a:schemeClr val="tx2">
                  <a:lumMod val="75000"/>
                </a:schemeClr>
              </a:solidFill>
            </a:endParaRPr>
          </a:p>
        </p:txBody>
      </p:sp>
    </p:spTree>
    <p:extLst>
      <p:ext uri="{BB962C8B-B14F-4D97-AF65-F5344CB8AC3E}">
        <p14:creationId xmlns:p14="http://schemas.microsoft.com/office/powerpoint/2010/main" val="579667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31041"/>
            <a:ext cx="7530363" cy="584775"/>
          </a:xfrm>
          <a:prstGeom prst="rect">
            <a:avLst/>
          </a:prstGeom>
          <a:noFill/>
        </p:spPr>
        <p:txBody>
          <a:bodyPr wrap="square" rtlCol="0">
            <a:spAutoFit/>
          </a:bodyPr>
          <a:lstStyle/>
          <a:p>
            <a:r>
              <a:rPr lang="en-US" sz="3200" b="1" dirty="0" smtClean="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6" name="TextBox 5"/>
          <p:cNvSpPr txBox="1"/>
          <p:nvPr/>
        </p:nvSpPr>
        <p:spPr>
          <a:xfrm>
            <a:off x="4985239" y="1144222"/>
            <a:ext cx="1802424" cy="369332"/>
          </a:xfrm>
          <a:prstGeom prst="rect">
            <a:avLst/>
          </a:prstGeom>
          <a:solidFill>
            <a:schemeClr val="accent5">
              <a:lumMod val="60000"/>
              <a:lumOff val="40000"/>
            </a:schemeClr>
          </a:solidFill>
        </p:spPr>
        <p:txBody>
          <a:bodyPr wrap="square" rtlCol="0">
            <a:spAutoFit/>
          </a:bodyPr>
          <a:lstStyle/>
          <a:p>
            <a:r>
              <a:rPr lang="en-IN" b="1" dirty="0" smtClean="0">
                <a:solidFill>
                  <a:schemeClr val="tx2">
                    <a:lumMod val="75000"/>
                  </a:schemeClr>
                </a:solidFill>
              </a:rPr>
              <a:t>Class Diagram</a:t>
            </a:r>
            <a:endParaRPr lang="en-IN" b="1" dirty="0">
              <a:solidFill>
                <a:schemeClr val="tx2">
                  <a:lumMod val="75000"/>
                </a:schemeClr>
              </a:solidFill>
            </a:endParaRPr>
          </a:p>
        </p:txBody>
      </p:sp>
      <p:pic>
        <p:nvPicPr>
          <p:cNvPr id="9" name="Picture 8"/>
          <p:cNvPicPr>
            <a:picLocks noChangeAspect="1"/>
          </p:cNvPicPr>
          <p:nvPr/>
        </p:nvPicPr>
        <p:blipFill>
          <a:blip r:embed="rId2"/>
          <a:stretch>
            <a:fillRect/>
          </a:stretch>
        </p:blipFill>
        <p:spPr>
          <a:xfrm>
            <a:off x="2381283" y="2082290"/>
            <a:ext cx="6674794" cy="4429269"/>
          </a:xfrm>
          <a:prstGeom prst="rect">
            <a:avLst/>
          </a:prstGeom>
        </p:spPr>
      </p:pic>
    </p:spTree>
    <p:extLst>
      <p:ext uri="{BB962C8B-B14F-4D97-AF65-F5344CB8AC3E}">
        <p14:creationId xmlns:p14="http://schemas.microsoft.com/office/powerpoint/2010/main" val="1353365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smtClean="0">
                <a:solidFill>
                  <a:srgbClr val="46B0FA"/>
                </a:solidFill>
                <a:latin typeface="Arial" panose="020B0604020202020204" pitchFamily="34" charset="0"/>
                <a:cs typeface="Arial" panose="020B0604020202020204" pitchFamily="34" charset="0"/>
              </a:rPr>
              <a:t>Working Model</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71154" y="1208162"/>
            <a:ext cx="9901002"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Link </a:t>
            </a:r>
            <a:r>
              <a:rPr lang="en-US" sz="2000" dirty="0" smtClean="0">
                <a:latin typeface="Arial" panose="020B0604020202020204" pitchFamily="34" charset="0"/>
                <a:cs typeface="Arial" panose="020B0604020202020204" pitchFamily="34" charset="0"/>
              </a:rPr>
              <a:t>of </a:t>
            </a:r>
            <a:r>
              <a:rPr lang="en-US" sz="2000" dirty="0" smtClean="0">
                <a:latin typeface="Arial" panose="020B0604020202020204" pitchFamily="34" charset="0"/>
                <a:cs typeface="Arial" panose="020B0604020202020204" pitchFamily="34" charset="0"/>
              </a:rPr>
              <a:t>SRS: </a:t>
            </a:r>
            <a:r>
              <a:rPr lang="en-US" sz="2000" dirty="0" smtClean="0">
                <a:latin typeface="Arial" panose="020B0604020202020204" pitchFamily="34" charset="0"/>
                <a:cs typeface="Arial" panose="020B0604020202020204" pitchFamily="34" charset="0"/>
                <a:hlinkClick r:id="rId2"/>
              </a:rPr>
              <a:t>https://1drv.ms/w/s!AtHrDoz14Dpji3IFxtaVYzTbxXt0</a:t>
            </a:r>
            <a:endParaRPr lang="en-US"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Technical </a:t>
            </a:r>
            <a:r>
              <a:rPr lang="en-US" sz="2000" dirty="0" smtClean="0">
                <a:latin typeface="Arial" panose="020B0604020202020204" pitchFamily="34" charset="0"/>
                <a:cs typeface="Arial" panose="020B0604020202020204" pitchFamily="34" charset="0"/>
              </a:rPr>
              <a:t>Diagram</a:t>
            </a:r>
            <a:r>
              <a:rPr lang="en-US" sz="2000" dirty="0" smtClean="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3211225" y="2223825"/>
            <a:ext cx="6062915" cy="4269731"/>
          </a:xfrm>
          <a:prstGeom prst="rect">
            <a:avLst/>
          </a:prstGeom>
        </p:spPr>
      </p:pic>
    </p:spTree>
    <p:extLst>
      <p:ext uri="{BB962C8B-B14F-4D97-AF65-F5344CB8AC3E}">
        <p14:creationId xmlns:p14="http://schemas.microsoft.com/office/powerpoint/2010/main" val="2374755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927" y="162943"/>
            <a:ext cx="4420254" cy="173619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736" y="1999266"/>
            <a:ext cx="4518635" cy="238296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3144" y="162943"/>
            <a:ext cx="6774556" cy="319571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38490" y="3524857"/>
            <a:ext cx="6751287" cy="3042609"/>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6736" y="4482360"/>
            <a:ext cx="4781593" cy="2110876"/>
          </a:xfrm>
          <a:prstGeom prst="rect">
            <a:avLst/>
          </a:prstGeom>
        </p:spPr>
      </p:pic>
    </p:spTree>
    <p:extLst>
      <p:ext uri="{BB962C8B-B14F-4D97-AF65-F5344CB8AC3E}">
        <p14:creationId xmlns:p14="http://schemas.microsoft.com/office/powerpoint/2010/main" val="52594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12410</TotalTime>
  <Words>574</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AMAN</cp:lastModifiedBy>
  <cp:revision>596</cp:revision>
  <dcterms:created xsi:type="dcterms:W3CDTF">2021-05-06T09:42:21Z</dcterms:created>
  <dcterms:modified xsi:type="dcterms:W3CDTF">2022-10-17T07:12:50Z</dcterms:modified>
</cp:coreProperties>
</file>