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8" r:id="rId3"/>
    <p:sldId id="260" r:id="rId4"/>
    <p:sldId id="262" r:id="rId5"/>
    <p:sldId id="261" r:id="rId6"/>
    <p:sldId id="259" r:id="rId7"/>
    <p:sldId id="264" r:id="rId8"/>
    <p:sldId id="265" r:id="rId9"/>
    <p:sldId id="270" r:id="rId10"/>
    <p:sldId id="267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2477A3-21C3-41F0-8DA3-F27831B4746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18B7B21-6E04-4523-9690-F3FEBE3934DD}">
      <dgm:prSet/>
      <dgm:spPr/>
      <dgm:t>
        <a:bodyPr/>
        <a:lstStyle/>
        <a:p>
          <a:r>
            <a:rPr lang="en-GB"/>
            <a:t>The </a:t>
          </a:r>
          <a:r>
            <a:rPr lang="en-GB" b="1"/>
            <a:t>Pima Indians</a:t>
          </a:r>
          <a:r>
            <a:rPr lang="en-GB"/>
            <a:t> (also called the </a:t>
          </a:r>
          <a:r>
            <a:rPr lang="en-GB" b="1"/>
            <a:t>Akimel O’odham</a:t>
          </a:r>
          <a:r>
            <a:rPr lang="en-GB"/>
            <a:t>) are a group of </a:t>
          </a:r>
          <a:r>
            <a:rPr lang="en-GB" b="1"/>
            <a:t>Native American people</a:t>
          </a:r>
          <a:r>
            <a:rPr lang="en-GB"/>
            <a:t> who traditionally lived in what is now </a:t>
          </a:r>
          <a:r>
            <a:rPr lang="en-GB" b="1"/>
            <a:t>central and southern Arizona.</a:t>
          </a:r>
          <a:endParaRPr lang="en-US"/>
        </a:p>
      </dgm:t>
    </dgm:pt>
    <dgm:pt modelId="{CB0779D5-8E38-4964-B533-53D784935F04}" type="parTrans" cxnId="{2E9538E4-B4E9-4289-9547-AD62CAD6D569}">
      <dgm:prSet/>
      <dgm:spPr/>
      <dgm:t>
        <a:bodyPr/>
        <a:lstStyle/>
        <a:p>
          <a:endParaRPr lang="en-US"/>
        </a:p>
      </dgm:t>
    </dgm:pt>
    <dgm:pt modelId="{DF2F0C43-83F6-4C9D-8F14-BF74929888B0}" type="sibTrans" cxnId="{2E9538E4-B4E9-4289-9547-AD62CAD6D569}">
      <dgm:prSet/>
      <dgm:spPr/>
      <dgm:t>
        <a:bodyPr/>
        <a:lstStyle/>
        <a:p>
          <a:endParaRPr lang="en-US"/>
        </a:p>
      </dgm:t>
    </dgm:pt>
    <dgm:pt modelId="{C59E0954-3DF8-4180-BB91-7FCFA703F2B0}">
      <dgm:prSet/>
      <dgm:spPr/>
      <dgm:t>
        <a:bodyPr/>
        <a:lstStyle/>
        <a:p>
          <a:r>
            <a:rPr lang="en-GB"/>
            <a:t>The </a:t>
          </a:r>
          <a:r>
            <a:rPr lang="en-GB" b="1"/>
            <a:t>Pima Indian community in Arizona</a:t>
          </a:r>
          <a:r>
            <a:rPr lang="en-GB"/>
            <a:t> has one of the </a:t>
          </a:r>
          <a:r>
            <a:rPr lang="en-GB" b="1"/>
            <a:t>highest rates of Type 2 diabetes</a:t>
          </a:r>
          <a:r>
            <a:rPr lang="en-GB"/>
            <a:t> in the world.</a:t>
          </a:r>
          <a:endParaRPr lang="en-US"/>
        </a:p>
      </dgm:t>
    </dgm:pt>
    <dgm:pt modelId="{45E4188C-3C40-4649-85D2-CB36B5FEDF58}" type="parTrans" cxnId="{1101DF59-C7B4-409E-869F-283EA1335962}">
      <dgm:prSet/>
      <dgm:spPr/>
      <dgm:t>
        <a:bodyPr/>
        <a:lstStyle/>
        <a:p>
          <a:endParaRPr lang="en-US"/>
        </a:p>
      </dgm:t>
    </dgm:pt>
    <dgm:pt modelId="{2C99FC19-FE18-4BCB-93CA-47D4C814E2ED}" type="sibTrans" cxnId="{1101DF59-C7B4-409E-869F-283EA1335962}">
      <dgm:prSet/>
      <dgm:spPr/>
      <dgm:t>
        <a:bodyPr/>
        <a:lstStyle/>
        <a:p>
          <a:endParaRPr lang="en-US"/>
        </a:p>
      </dgm:t>
    </dgm:pt>
    <dgm:pt modelId="{8E9AFE17-43AF-4B0B-A212-2B7F5EAE7ED9}">
      <dgm:prSet/>
      <dgm:spPr/>
      <dgm:t>
        <a:bodyPr/>
        <a:lstStyle/>
        <a:p>
          <a:r>
            <a:rPr lang="en-US" b="1" dirty="0"/>
            <a:t>Collected by :</a:t>
          </a:r>
          <a:r>
            <a:rPr lang="en-US" dirty="0"/>
            <a:t>U.S. </a:t>
          </a:r>
          <a:r>
            <a:rPr lang="en-US" b="1" dirty="0"/>
            <a:t>National Institute of Diabetes and Digestive and Kidney Diseases (NIDDK) to study the factors contributing  </a:t>
          </a:r>
          <a:r>
            <a:rPr lang="en-GB" dirty="0"/>
            <a:t>to </a:t>
          </a:r>
          <a:r>
            <a:rPr lang="en-GB" b="1" dirty="0"/>
            <a:t>diabetes</a:t>
          </a:r>
          <a:r>
            <a:rPr lang="en-GB" dirty="0"/>
            <a:t> in this specific population,</a:t>
          </a:r>
          <a:endParaRPr lang="en-US" dirty="0"/>
        </a:p>
      </dgm:t>
    </dgm:pt>
    <dgm:pt modelId="{E9A3CE41-CA12-4384-A34E-409772E5B5F8}" type="parTrans" cxnId="{4881C2BB-1199-4EEF-AE5C-5D741E800886}">
      <dgm:prSet/>
      <dgm:spPr/>
      <dgm:t>
        <a:bodyPr/>
        <a:lstStyle/>
        <a:p>
          <a:endParaRPr lang="en-US"/>
        </a:p>
      </dgm:t>
    </dgm:pt>
    <dgm:pt modelId="{A1FC3C2D-0CFA-4189-89B7-5870C8EBDBA0}" type="sibTrans" cxnId="{4881C2BB-1199-4EEF-AE5C-5D741E800886}">
      <dgm:prSet/>
      <dgm:spPr/>
      <dgm:t>
        <a:bodyPr/>
        <a:lstStyle/>
        <a:p>
          <a:endParaRPr lang="en-US"/>
        </a:p>
      </dgm:t>
    </dgm:pt>
    <dgm:pt modelId="{A44B6893-E193-4234-B7D9-54B27CA225BC}">
      <dgm:prSet/>
      <dgm:spPr/>
      <dgm:t>
        <a:bodyPr/>
        <a:lstStyle/>
        <a:p>
          <a:r>
            <a:rPr lang="en-GB" dirty="0"/>
            <a:t>The </a:t>
          </a:r>
          <a:r>
            <a:rPr lang="en-GB" b="1" dirty="0"/>
            <a:t>Pima Indians Diabetes Dataset</a:t>
          </a:r>
          <a:r>
            <a:rPr lang="en-GB" dirty="0"/>
            <a:t> was recorded during the </a:t>
          </a:r>
          <a:r>
            <a:rPr lang="en-GB" b="1" dirty="0"/>
            <a:t>late 1960s to early 1990s</a:t>
          </a:r>
          <a:endParaRPr lang="en-US" dirty="0"/>
        </a:p>
      </dgm:t>
    </dgm:pt>
    <dgm:pt modelId="{64740D38-3370-4005-BD9B-B48566E26B1A}" type="parTrans" cxnId="{6C2655BF-1E6C-4885-AE27-96CEEFF6ADD5}">
      <dgm:prSet/>
      <dgm:spPr/>
      <dgm:t>
        <a:bodyPr/>
        <a:lstStyle/>
        <a:p>
          <a:endParaRPr lang="en-US"/>
        </a:p>
      </dgm:t>
    </dgm:pt>
    <dgm:pt modelId="{B6C34C0F-892A-4DCE-9344-DB34CA7F8554}" type="sibTrans" cxnId="{6C2655BF-1E6C-4885-AE27-96CEEFF6ADD5}">
      <dgm:prSet/>
      <dgm:spPr/>
      <dgm:t>
        <a:bodyPr/>
        <a:lstStyle/>
        <a:p>
          <a:endParaRPr lang="en-US"/>
        </a:p>
      </dgm:t>
    </dgm:pt>
    <dgm:pt modelId="{95A441D2-0D81-47ED-BCEA-D79E398BCDE6}" type="pres">
      <dgm:prSet presAssocID="{0C2477A3-21C3-41F0-8DA3-F27831B4746D}" presName="Name0" presStyleCnt="0">
        <dgm:presLayoutVars>
          <dgm:dir/>
          <dgm:resizeHandles val="exact"/>
        </dgm:presLayoutVars>
      </dgm:prSet>
      <dgm:spPr/>
    </dgm:pt>
    <dgm:pt modelId="{42A4A275-D38D-49E6-9666-451C9617669C}" type="pres">
      <dgm:prSet presAssocID="{518B7B21-6E04-4523-9690-F3FEBE3934DD}" presName="node" presStyleLbl="node1" presStyleIdx="0" presStyleCnt="4">
        <dgm:presLayoutVars>
          <dgm:bulletEnabled val="1"/>
        </dgm:presLayoutVars>
      </dgm:prSet>
      <dgm:spPr/>
    </dgm:pt>
    <dgm:pt modelId="{95A0FA59-386E-4221-B593-29DAB959A844}" type="pres">
      <dgm:prSet presAssocID="{DF2F0C43-83F6-4C9D-8F14-BF74929888B0}" presName="sibTrans" presStyleLbl="sibTrans1D1" presStyleIdx="0" presStyleCnt="3"/>
      <dgm:spPr/>
    </dgm:pt>
    <dgm:pt modelId="{0172A3CA-4AE9-4548-BF76-0EFD09DE6AFC}" type="pres">
      <dgm:prSet presAssocID="{DF2F0C43-83F6-4C9D-8F14-BF74929888B0}" presName="connectorText" presStyleLbl="sibTrans1D1" presStyleIdx="0" presStyleCnt="3"/>
      <dgm:spPr/>
    </dgm:pt>
    <dgm:pt modelId="{0FB28A29-954C-4544-AEC3-493D1960E3C8}" type="pres">
      <dgm:prSet presAssocID="{C59E0954-3DF8-4180-BB91-7FCFA703F2B0}" presName="node" presStyleLbl="node1" presStyleIdx="1" presStyleCnt="4">
        <dgm:presLayoutVars>
          <dgm:bulletEnabled val="1"/>
        </dgm:presLayoutVars>
      </dgm:prSet>
      <dgm:spPr/>
    </dgm:pt>
    <dgm:pt modelId="{AC8BB2A3-3E53-44C0-B965-361E1D6A1E0A}" type="pres">
      <dgm:prSet presAssocID="{2C99FC19-FE18-4BCB-93CA-47D4C814E2ED}" presName="sibTrans" presStyleLbl="sibTrans1D1" presStyleIdx="1" presStyleCnt="3"/>
      <dgm:spPr/>
    </dgm:pt>
    <dgm:pt modelId="{E94BA0BB-1426-4E9E-90AB-FFE136BC90F4}" type="pres">
      <dgm:prSet presAssocID="{2C99FC19-FE18-4BCB-93CA-47D4C814E2ED}" presName="connectorText" presStyleLbl="sibTrans1D1" presStyleIdx="1" presStyleCnt="3"/>
      <dgm:spPr/>
    </dgm:pt>
    <dgm:pt modelId="{17D7EAAB-0092-407C-A25D-934FA51F6FBA}" type="pres">
      <dgm:prSet presAssocID="{8E9AFE17-43AF-4B0B-A212-2B7F5EAE7ED9}" presName="node" presStyleLbl="node1" presStyleIdx="2" presStyleCnt="4">
        <dgm:presLayoutVars>
          <dgm:bulletEnabled val="1"/>
        </dgm:presLayoutVars>
      </dgm:prSet>
      <dgm:spPr/>
    </dgm:pt>
    <dgm:pt modelId="{976091C0-7AE8-4911-8CFE-38A787464D1D}" type="pres">
      <dgm:prSet presAssocID="{A1FC3C2D-0CFA-4189-89B7-5870C8EBDBA0}" presName="sibTrans" presStyleLbl="sibTrans1D1" presStyleIdx="2" presStyleCnt="3"/>
      <dgm:spPr/>
    </dgm:pt>
    <dgm:pt modelId="{CF09A9D1-08C5-40C5-9F5C-076D3AEF488A}" type="pres">
      <dgm:prSet presAssocID="{A1FC3C2D-0CFA-4189-89B7-5870C8EBDBA0}" presName="connectorText" presStyleLbl="sibTrans1D1" presStyleIdx="2" presStyleCnt="3"/>
      <dgm:spPr/>
    </dgm:pt>
    <dgm:pt modelId="{4A24FB67-9B25-44DF-81FD-A6FA5BEF623E}" type="pres">
      <dgm:prSet presAssocID="{A44B6893-E193-4234-B7D9-54B27CA225BC}" presName="node" presStyleLbl="node1" presStyleIdx="3" presStyleCnt="4">
        <dgm:presLayoutVars>
          <dgm:bulletEnabled val="1"/>
        </dgm:presLayoutVars>
      </dgm:prSet>
      <dgm:spPr/>
    </dgm:pt>
  </dgm:ptLst>
  <dgm:cxnLst>
    <dgm:cxn modelId="{2498D90A-1F8F-4FA5-B27A-A5AB76586CE4}" type="presOf" srcId="{DF2F0C43-83F6-4C9D-8F14-BF74929888B0}" destId="{0172A3CA-4AE9-4548-BF76-0EFD09DE6AFC}" srcOrd="1" destOrd="0" presId="urn:microsoft.com/office/officeart/2016/7/layout/RepeatingBendingProcessNew"/>
    <dgm:cxn modelId="{7C8E900B-DA52-4E7C-B8C9-34E5F88AD7B2}" type="presOf" srcId="{518B7B21-6E04-4523-9690-F3FEBE3934DD}" destId="{42A4A275-D38D-49E6-9666-451C9617669C}" srcOrd="0" destOrd="0" presId="urn:microsoft.com/office/officeart/2016/7/layout/RepeatingBendingProcessNew"/>
    <dgm:cxn modelId="{21B2E70C-84D7-4C92-96AD-8C2D98D0DDD0}" type="presOf" srcId="{0C2477A3-21C3-41F0-8DA3-F27831B4746D}" destId="{95A441D2-0D81-47ED-BCEA-D79E398BCDE6}" srcOrd="0" destOrd="0" presId="urn:microsoft.com/office/officeart/2016/7/layout/RepeatingBendingProcessNew"/>
    <dgm:cxn modelId="{5E31AA18-1F74-45ED-AB9B-DABAD71531CF}" type="presOf" srcId="{DF2F0C43-83F6-4C9D-8F14-BF74929888B0}" destId="{95A0FA59-386E-4221-B593-29DAB959A844}" srcOrd="0" destOrd="0" presId="urn:microsoft.com/office/officeart/2016/7/layout/RepeatingBendingProcessNew"/>
    <dgm:cxn modelId="{88606124-6FE2-483B-9028-04F64F33CA17}" type="presOf" srcId="{A1FC3C2D-0CFA-4189-89B7-5870C8EBDBA0}" destId="{976091C0-7AE8-4911-8CFE-38A787464D1D}" srcOrd="0" destOrd="0" presId="urn:microsoft.com/office/officeart/2016/7/layout/RepeatingBendingProcessNew"/>
    <dgm:cxn modelId="{73227C2F-9127-4304-9D6F-2DC37D895DC7}" type="presOf" srcId="{A1FC3C2D-0CFA-4189-89B7-5870C8EBDBA0}" destId="{CF09A9D1-08C5-40C5-9F5C-076D3AEF488A}" srcOrd="1" destOrd="0" presId="urn:microsoft.com/office/officeart/2016/7/layout/RepeatingBendingProcessNew"/>
    <dgm:cxn modelId="{EF78C532-BD56-4BB1-80EF-14A374F803D1}" type="presOf" srcId="{C59E0954-3DF8-4180-BB91-7FCFA703F2B0}" destId="{0FB28A29-954C-4544-AEC3-493D1960E3C8}" srcOrd="0" destOrd="0" presId="urn:microsoft.com/office/officeart/2016/7/layout/RepeatingBendingProcessNew"/>
    <dgm:cxn modelId="{EDF41537-611F-410A-B8FF-74FD1DAAB64C}" type="presOf" srcId="{2C99FC19-FE18-4BCB-93CA-47D4C814E2ED}" destId="{E94BA0BB-1426-4E9E-90AB-FFE136BC90F4}" srcOrd="1" destOrd="0" presId="urn:microsoft.com/office/officeart/2016/7/layout/RepeatingBendingProcessNew"/>
    <dgm:cxn modelId="{1101DF59-C7B4-409E-869F-283EA1335962}" srcId="{0C2477A3-21C3-41F0-8DA3-F27831B4746D}" destId="{C59E0954-3DF8-4180-BB91-7FCFA703F2B0}" srcOrd="1" destOrd="0" parTransId="{45E4188C-3C40-4649-85D2-CB36B5FEDF58}" sibTransId="{2C99FC19-FE18-4BCB-93CA-47D4C814E2ED}"/>
    <dgm:cxn modelId="{C0EF1894-CD99-4A53-9636-D137BEDBF6F9}" type="presOf" srcId="{A44B6893-E193-4234-B7D9-54B27CA225BC}" destId="{4A24FB67-9B25-44DF-81FD-A6FA5BEF623E}" srcOrd="0" destOrd="0" presId="urn:microsoft.com/office/officeart/2016/7/layout/RepeatingBendingProcessNew"/>
    <dgm:cxn modelId="{4881C2BB-1199-4EEF-AE5C-5D741E800886}" srcId="{0C2477A3-21C3-41F0-8DA3-F27831B4746D}" destId="{8E9AFE17-43AF-4B0B-A212-2B7F5EAE7ED9}" srcOrd="2" destOrd="0" parTransId="{E9A3CE41-CA12-4384-A34E-409772E5B5F8}" sibTransId="{A1FC3C2D-0CFA-4189-89B7-5870C8EBDBA0}"/>
    <dgm:cxn modelId="{6C2655BF-1E6C-4885-AE27-96CEEFF6ADD5}" srcId="{0C2477A3-21C3-41F0-8DA3-F27831B4746D}" destId="{A44B6893-E193-4234-B7D9-54B27CA225BC}" srcOrd="3" destOrd="0" parTransId="{64740D38-3370-4005-BD9B-B48566E26B1A}" sibTransId="{B6C34C0F-892A-4DCE-9344-DB34CA7F8554}"/>
    <dgm:cxn modelId="{926F44C2-68AE-4FA1-83DE-63E31D0D4B3D}" type="presOf" srcId="{2C99FC19-FE18-4BCB-93CA-47D4C814E2ED}" destId="{AC8BB2A3-3E53-44C0-B965-361E1D6A1E0A}" srcOrd="0" destOrd="0" presId="urn:microsoft.com/office/officeart/2016/7/layout/RepeatingBendingProcessNew"/>
    <dgm:cxn modelId="{7FBE1BDE-0465-485C-B6D1-34F412761D8B}" type="presOf" srcId="{8E9AFE17-43AF-4B0B-A212-2B7F5EAE7ED9}" destId="{17D7EAAB-0092-407C-A25D-934FA51F6FBA}" srcOrd="0" destOrd="0" presId="urn:microsoft.com/office/officeart/2016/7/layout/RepeatingBendingProcessNew"/>
    <dgm:cxn modelId="{2E9538E4-B4E9-4289-9547-AD62CAD6D569}" srcId="{0C2477A3-21C3-41F0-8DA3-F27831B4746D}" destId="{518B7B21-6E04-4523-9690-F3FEBE3934DD}" srcOrd="0" destOrd="0" parTransId="{CB0779D5-8E38-4964-B533-53D784935F04}" sibTransId="{DF2F0C43-83F6-4C9D-8F14-BF74929888B0}"/>
    <dgm:cxn modelId="{EEDE1FFE-6CDE-4166-8C26-2FB2B57E9431}" type="presParOf" srcId="{95A441D2-0D81-47ED-BCEA-D79E398BCDE6}" destId="{42A4A275-D38D-49E6-9666-451C9617669C}" srcOrd="0" destOrd="0" presId="urn:microsoft.com/office/officeart/2016/7/layout/RepeatingBendingProcessNew"/>
    <dgm:cxn modelId="{9CE6642B-D528-4491-9BD3-357F1D4EC535}" type="presParOf" srcId="{95A441D2-0D81-47ED-BCEA-D79E398BCDE6}" destId="{95A0FA59-386E-4221-B593-29DAB959A844}" srcOrd="1" destOrd="0" presId="urn:microsoft.com/office/officeart/2016/7/layout/RepeatingBendingProcessNew"/>
    <dgm:cxn modelId="{09D8339A-F722-4B72-BA62-6C373D43A448}" type="presParOf" srcId="{95A0FA59-386E-4221-B593-29DAB959A844}" destId="{0172A3CA-4AE9-4548-BF76-0EFD09DE6AFC}" srcOrd="0" destOrd="0" presId="urn:microsoft.com/office/officeart/2016/7/layout/RepeatingBendingProcessNew"/>
    <dgm:cxn modelId="{4E0D5BB7-7105-403C-842D-04DCC66E4330}" type="presParOf" srcId="{95A441D2-0D81-47ED-BCEA-D79E398BCDE6}" destId="{0FB28A29-954C-4544-AEC3-493D1960E3C8}" srcOrd="2" destOrd="0" presId="urn:microsoft.com/office/officeart/2016/7/layout/RepeatingBendingProcessNew"/>
    <dgm:cxn modelId="{A8D57486-468B-493A-9D39-B9AA63B84072}" type="presParOf" srcId="{95A441D2-0D81-47ED-BCEA-D79E398BCDE6}" destId="{AC8BB2A3-3E53-44C0-B965-361E1D6A1E0A}" srcOrd="3" destOrd="0" presId="urn:microsoft.com/office/officeart/2016/7/layout/RepeatingBendingProcessNew"/>
    <dgm:cxn modelId="{B401D822-978E-4244-8E4F-26A9544B6854}" type="presParOf" srcId="{AC8BB2A3-3E53-44C0-B965-361E1D6A1E0A}" destId="{E94BA0BB-1426-4E9E-90AB-FFE136BC90F4}" srcOrd="0" destOrd="0" presId="urn:microsoft.com/office/officeart/2016/7/layout/RepeatingBendingProcessNew"/>
    <dgm:cxn modelId="{98E18600-1A11-490C-B06A-C9C16E52EAC4}" type="presParOf" srcId="{95A441D2-0D81-47ED-BCEA-D79E398BCDE6}" destId="{17D7EAAB-0092-407C-A25D-934FA51F6FBA}" srcOrd="4" destOrd="0" presId="urn:microsoft.com/office/officeart/2016/7/layout/RepeatingBendingProcessNew"/>
    <dgm:cxn modelId="{9659DEF2-316F-4553-B245-F31ABD43F333}" type="presParOf" srcId="{95A441D2-0D81-47ED-BCEA-D79E398BCDE6}" destId="{976091C0-7AE8-4911-8CFE-38A787464D1D}" srcOrd="5" destOrd="0" presId="urn:microsoft.com/office/officeart/2016/7/layout/RepeatingBendingProcessNew"/>
    <dgm:cxn modelId="{4CE454E9-2C4B-4E41-AEEA-E131253E7BA4}" type="presParOf" srcId="{976091C0-7AE8-4911-8CFE-38A787464D1D}" destId="{CF09A9D1-08C5-40C5-9F5C-076D3AEF488A}" srcOrd="0" destOrd="0" presId="urn:microsoft.com/office/officeart/2016/7/layout/RepeatingBendingProcessNew"/>
    <dgm:cxn modelId="{A65C9D7F-8D84-451E-95A6-7AC16CE2991D}" type="presParOf" srcId="{95A441D2-0D81-47ED-BCEA-D79E398BCDE6}" destId="{4A24FB67-9B25-44DF-81FD-A6FA5BEF623E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00C76F-EC5C-4E55-9CA6-00116C14B3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F1AE0-2E63-46D2-A760-55C66AE613D4}">
      <dgm:prSet/>
      <dgm:spPr/>
      <dgm:t>
        <a:bodyPr/>
        <a:lstStyle/>
        <a:p>
          <a:r>
            <a:rPr lang="en-GB" dirty="0"/>
            <a:t>768 Rows &amp; 9 Columns: 'Pregnancies', 'Glucose', '</a:t>
          </a:r>
          <a:r>
            <a:rPr lang="en-GB" dirty="0" err="1"/>
            <a:t>BloodPressure</a:t>
          </a:r>
          <a:r>
            <a:rPr lang="en-GB" dirty="0"/>
            <a:t>', '</a:t>
          </a:r>
          <a:r>
            <a:rPr lang="en-GB" dirty="0" err="1"/>
            <a:t>SkinThickness</a:t>
          </a:r>
          <a:r>
            <a:rPr lang="en-GB" dirty="0"/>
            <a:t>', 'Insulin', 'BMI', '</a:t>
          </a:r>
          <a:r>
            <a:rPr lang="en-GB" dirty="0" err="1"/>
            <a:t>DiabetesPedigreeFunction</a:t>
          </a:r>
          <a:r>
            <a:rPr lang="en-GB" dirty="0"/>
            <a:t>', 'Age', 'Outcome’</a:t>
          </a:r>
          <a:endParaRPr lang="en-US" dirty="0"/>
        </a:p>
      </dgm:t>
    </dgm:pt>
    <dgm:pt modelId="{8DCDA2FD-7BE9-4B9C-8C63-85D488EA3027}" type="parTrans" cxnId="{3A1C312A-8D28-4340-92E4-57E1378099DE}">
      <dgm:prSet/>
      <dgm:spPr/>
      <dgm:t>
        <a:bodyPr/>
        <a:lstStyle/>
        <a:p>
          <a:endParaRPr lang="en-US"/>
        </a:p>
      </dgm:t>
    </dgm:pt>
    <dgm:pt modelId="{6AE8D6E0-C05A-44CF-8E69-45BE04C8B09A}" type="sibTrans" cxnId="{3A1C312A-8D28-4340-92E4-57E1378099DE}">
      <dgm:prSet/>
      <dgm:spPr/>
      <dgm:t>
        <a:bodyPr/>
        <a:lstStyle/>
        <a:p>
          <a:endParaRPr lang="en-US"/>
        </a:p>
      </dgm:t>
    </dgm:pt>
    <dgm:pt modelId="{1CE8D5B7-E11B-4743-B79A-F1E5B5C2905B}">
      <dgm:prSet/>
      <dgm:spPr/>
      <dgm:t>
        <a:bodyPr/>
        <a:lstStyle/>
        <a:p>
          <a:r>
            <a:rPr lang="en-GB" dirty="0"/>
            <a:t>No missing values but 5 columns '</a:t>
          </a:r>
          <a:r>
            <a:rPr lang="en-GB" dirty="0" err="1"/>
            <a:t>BloodPressure</a:t>
          </a:r>
          <a:r>
            <a:rPr lang="en-GB" dirty="0"/>
            <a:t>','Insulin', 'BMI', '</a:t>
          </a:r>
          <a:r>
            <a:rPr lang="en-GB" dirty="0" err="1"/>
            <a:t>SkinThickness</a:t>
          </a:r>
          <a:r>
            <a:rPr lang="en-GB" dirty="0"/>
            <a:t>','Glucose’ have zero values which indicates missing values</a:t>
          </a:r>
          <a:endParaRPr lang="en-US" dirty="0"/>
        </a:p>
      </dgm:t>
    </dgm:pt>
    <dgm:pt modelId="{C5BA48F8-70CB-48CB-9EE4-76A50B29F02C}" type="parTrans" cxnId="{830357B5-A4B8-4B5C-86B5-B6C0483B4CA7}">
      <dgm:prSet/>
      <dgm:spPr/>
      <dgm:t>
        <a:bodyPr/>
        <a:lstStyle/>
        <a:p>
          <a:endParaRPr lang="en-US"/>
        </a:p>
      </dgm:t>
    </dgm:pt>
    <dgm:pt modelId="{FE1D49BC-0C25-4BDB-8ABE-0B875D03F427}" type="sibTrans" cxnId="{830357B5-A4B8-4B5C-86B5-B6C0483B4CA7}">
      <dgm:prSet/>
      <dgm:spPr/>
      <dgm:t>
        <a:bodyPr/>
        <a:lstStyle/>
        <a:p>
          <a:endParaRPr lang="en-US"/>
        </a:p>
      </dgm:t>
    </dgm:pt>
    <dgm:pt modelId="{F24C2252-5503-43EE-9462-FD8BA1AF8FC7}">
      <dgm:prSet/>
      <dgm:spPr/>
      <dgm:t>
        <a:bodyPr/>
        <a:lstStyle/>
        <a:p>
          <a:r>
            <a:rPr lang="en-GB"/>
            <a:t>Replace the zeroes with Nan</a:t>
          </a:r>
          <a:endParaRPr lang="en-US"/>
        </a:p>
      </dgm:t>
    </dgm:pt>
    <dgm:pt modelId="{6D23A09B-2CD5-48E7-BE00-8B6465CE8F0B}" type="parTrans" cxnId="{2734082F-701A-48E9-A2D8-486CE6170F52}">
      <dgm:prSet/>
      <dgm:spPr/>
      <dgm:t>
        <a:bodyPr/>
        <a:lstStyle/>
        <a:p>
          <a:endParaRPr lang="en-US"/>
        </a:p>
      </dgm:t>
    </dgm:pt>
    <dgm:pt modelId="{928E041D-535F-4B71-8ED7-1916AD1CB049}" type="sibTrans" cxnId="{2734082F-701A-48E9-A2D8-486CE6170F52}">
      <dgm:prSet/>
      <dgm:spPr/>
      <dgm:t>
        <a:bodyPr/>
        <a:lstStyle/>
        <a:p>
          <a:endParaRPr lang="en-US"/>
        </a:p>
      </dgm:t>
    </dgm:pt>
    <dgm:pt modelId="{EFAC8045-0EB2-4E7E-B981-D3DC0D137D0E}" type="pres">
      <dgm:prSet presAssocID="{D400C76F-EC5C-4E55-9CA6-00116C14B34F}" presName="linear" presStyleCnt="0">
        <dgm:presLayoutVars>
          <dgm:animLvl val="lvl"/>
          <dgm:resizeHandles val="exact"/>
        </dgm:presLayoutVars>
      </dgm:prSet>
      <dgm:spPr/>
    </dgm:pt>
    <dgm:pt modelId="{D3FC7DD0-D766-4A63-893C-492EEC82934A}" type="pres">
      <dgm:prSet presAssocID="{446F1AE0-2E63-46D2-A760-55C66AE613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1C6549-CB03-472D-8D42-2A27E3878988}" type="pres">
      <dgm:prSet presAssocID="{6AE8D6E0-C05A-44CF-8E69-45BE04C8B09A}" presName="spacer" presStyleCnt="0"/>
      <dgm:spPr/>
    </dgm:pt>
    <dgm:pt modelId="{8ADB3D07-B4E0-4830-91B2-A3660766950B}" type="pres">
      <dgm:prSet presAssocID="{1CE8D5B7-E11B-4743-B79A-F1E5B5C290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4134F4-8A6D-441F-B1A5-E96F036C4EFD}" type="pres">
      <dgm:prSet presAssocID="{FE1D49BC-0C25-4BDB-8ABE-0B875D03F427}" presName="spacer" presStyleCnt="0"/>
      <dgm:spPr/>
    </dgm:pt>
    <dgm:pt modelId="{A58438CC-B424-4000-846B-F15DA4A451B5}" type="pres">
      <dgm:prSet presAssocID="{F24C2252-5503-43EE-9462-FD8BA1AF8FC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A1C312A-8D28-4340-92E4-57E1378099DE}" srcId="{D400C76F-EC5C-4E55-9CA6-00116C14B34F}" destId="{446F1AE0-2E63-46D2-A760-55C66AE613D4}" srcOrd="0" destOrd="0" parTransId="{8DCDA2FD-7BE9-4B9C-8C63-85D488EA3027}" sibTransId="{6AE8D6E0-C05A-44CF-8E69-45BE04C8B09A}"/>
    <dgm:cxn modelId="{2734082F-701A-48E9-A2D8-486CE6170F52}" srcId="{D400C76F-EC5C-4E55-9CA6-00116C14B34F}" destId="{F24C2252-5503-43EE-9462-FD8BA1AF8FC7}" srcOrd="2" destOrd="0" parTransId="{6D23A09B-2CD5-48E7-BE00-8B6465CE8F0B}" sibTransId="{928E041D-535F-4B71-8ED7-1916AD1CB049}"/>
    <dgm:cxn modelId="{1608883A-7CC8-4454-939A-01BB63A7E7A2}" type="presOf" srcId="{F24C2252-5503-43EE-9462-FD8BA1AF8FC7}" destId="{A58438CC-B424-4000-846B-F15DA4A451B5}" srcOrd="0" destOrd="0" presId="urn:microsoft.com/office/officeart/2005/8/layout/vList2"/>
    <dgm:cxn modelId="{32ECF16C-E0F4-4BAF-8F47-B29E859B1DF1}" type="presOf" srcId="{1CE8D5B7-E11B-4743-B79A-F1E5B5C2905B}" destId="{8ADB3D07-B4E0-4830-91B2-A3660766950B}" srcOrd="0" destOrd="0" presId="urn:microsoft.com/office/officeart/2005/8/layout/vList2"/>
    <dgm:cxn modelId="{830357B5-A4B8-4B5C-86B5-B6C0483B4CA7}" srcId="{D400C76F-EC5C-4E55-9CA6-00116C14B34F}" destId="{1CE8D5B7-E11B-4743-B79A-F1E5B5C2905B}" srcOrd="1" destOrd="0" parTransId="{C5BA48F8-70CB-48CB-9EE4-76A50B29F02C}" sibTransId="{FE1D49BC-0C25-4BDB-8ABE-0B875D03F427}"/>
    <dgm:cxn modelId="{D88A98C5-E864-4806-8D81-62CE321ACF7B}" type="presOf" srcId="{446F1AE0-2E63-46D2-A760-55C66AE613D4}" destId="{D3FC7DD0-D766-4A63-893C-492EEC82934A}" srcOrd="0" destOrd="0" presId="urn:microsoft.com/office/officeart/2005/8/layout/vList2"/>
    <dgm:cxn modelId="{26BCDCEF-F322-4EE0-979E-C3C884DCFE01}" type="presOf" srcId="{D400C76F-EC5C-4E55-9CA6-00116C14B34F}" destId="{EFAC8045-0EB2-4E7E-B981-D3DC0D137D0E}" srcOrd="0" destOrd="0" presId="urn:microsoft.com/office/officeart/2005/8/layout/vList2"/>
    <dgm:cxn modelId="{15D804EE-7657-4A6E-9127-6E1CFCECC1AB}" type="presParOf" srcId="{EFAC8045-0EB2-4E7E-B981-D3DC0D137D0E}" destId="{D3FC7DD0-D766-4A63-893C-492EEC82934A}" srcOrd="0" destOrd="0" presId="urn:microsoft.com/office/officeart/2005/8/layout/vList2"/>
    <dgm:cxn modelId="{59248142-E607-49A9-9946-5DC7AC4DB069}" type="presParOf" srcId="{EFAC8045-0EB2-4E7E-B981-D3DC0D137D0E}" destId="{7C1C6549-CB03-472D-8D42-2A27E3878988}" srcOrd="1" destOrd="0" presId="urn:microsoft.com/office/officeart/2005/8/layout/vList2"/>
    <dgm:cxn modelId="{1B51BC82-BCBB-4132-8947-F5A4462DECED}" type="presParOf" srcId="{EFAC8045-0EB2-4E7E-B981-D3DC0D137D0E}" destId="{8ADB3D07-B4E0-4830-91B2-A3660766950B}" srcOrd="2" destOrd="0" presId="urn:microsoft.com/office/officeart/2005/8/layout/vList2"/>
    <dgm:cxn modelId="{A71616AF-D599-449A-9157-613EC54D6587}" type="presParOf" srcId="{EFAC8045-0EB2-4E7E-B981-D3DC0D137D0E}" destId="{A74134F4-8A6D-441F-B1A5-E96F036C4EFD}" srcOrd="3" destOrd="0" presId="urn:microsoft.com/office/officeart/2005/8/layout/vList2"/>
    <dgm:cxn modelId="{66689C0F-3EA7-463A-9A2D-466A769F47C6}" type="presParOf" srcId="{EFAC8045-0EB2-4E7E-B981-D3DC0D137D0E}" destId="{A58438CC-B424-4000-846B-F15DA4A451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0FA59-386E-4221-B593-29DAB959A844}">
      <dsp:nvSpPr>
        <dsp:cNvPr id="0" name=""/>
        <dsp:cNvSpPr/>
      </dsp:nvSpPr>
      <dsp:spPr>
        <a:xfrm>
          <a:off x="2674325" y="754865"/>
          <a:ext cx="581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485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9765" y="797524"/>
        <a:ext cx="30604" cy="6120"/>
      </dsp:txXfrm>
    </dsp:sp>
    <dsp:sp modelId="{42A4A275-D38D-49E6-9666-451C9617669C}">
      <dsp:nvSpPr>
        <dsp:cNvPr id="0" name=""/>
        <dsp:cNvSpPr/>
      </dsp:nvSpPr>
      <dsp:spPr>
        <a:xfrm>
          <a:off x="14884" y="2213"/>
          <a:ext cx="2661240" cy="15967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403" tIns="136881" rIns="130403" bIns="1368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</a:t>
          </a:r>
          <a:r>
            <a:rPr lang="en-GB" sz="1400" b="1" kern="1200"/>
            <a:t>Pima Indians</a:t>
          </a:r>
          <a:r>
            <a:rPr lang="en-GB" sz="1400" kern="1200"/>
            <a:t> (also called the </a:t>
          </a:r>
          <a:r>
            <a:rPr lang="en-GB" sz="1400" b="1" kern="1200"/>
            <a:t>Akimel O’odham</a:t>
          </a:r>
          <a:r>
            <a:rPr lang="en-GB" sz="1400" kern="1200"/>
            <a:t>) are a group of </a:t>
          </a:r>
          <a:r>
            <a:rPr lang="en-GB" sz="1400" b="1" kern="1200"/>
            <a:t>Native American people</a:t>
          </a:r>
          <a:r>
            <a:rPr lang="en-GB" sz="1400" kern="1200"/>
            <a:t> who traditionally lived in what is now </a:t>
          </a:r>
          <a:r>
            <a:rPr lang="en-GB" sz="1400" b="1" kern="1200"/>
            <a:t>central and southern Arizona.</a:t>
          </a:r>
          <a:endParaRPr lang="en-US" sz="1400" kern="1200"/>
        </a:p>
      </dsp:txBody>
      <dsp:txXfrm>
        <a:off x="14884" y="2213"/>
        <a:ext cx="2661240" cy="1596744"/>
      </dsp:txXfrm>
    </dsp:sp>
    <dsp:sp modelId="{AC8BB2A3-3E53-44C0-B965-361E1D6A1E0A}">
      <dsp:nvSpPr>
        <dsp:cNvPr id="0" name=""/>
        <dsp:cNvSpPr/>
      </dsp:nvSpPr>
      <dsp:spPr>
        <a:xfrm>
          <a:off x="5947651" y="754865"/>
          <a:ext cx="5814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1485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23091" y="797524"/>
        <a:ext cx="30604" cy="6120"/>
      </dsp:txXfrm>
    </dsp:sp>
    <dsp:sp modelId="{0FB28A29-954C-4544-AEC3-493D1960E3C8}">
      <dsp:nvSpPr>
        <dsp:cNvPr id="0" name=""/>
        <dsp:cNvSpPr/>
      </dsp:nvSpPr>
      <dsp:spPr>
        <a:xfrm>
          <a:off x="3288210" y="2213"/>
          <a:ext cx="2661240" cy="15967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403" tIns="136881" rIns="130403" bIns="1368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</a:t>
          </a:r>
          <a:r>
            <a:rPr lang="en-GB" sz="1400" b="1" kern="1200"/>
            <a:t>Pima Indian community in Arizona</a:t>
          </a:r>
          <a:r>
            <a:rPr lang="en-GB" sz="1400" kern="1200"/>
            <a:t> has one of the </a:t>
          </a:r>
          <a:r>
            <a:rPr lang="en-GB" sz="1400" b="1" kern="1200"/>
            <a:t>highest rates of Type 2 diabetes</a:t>
          </a:r>
          <a:r>
            <a:rPr lang="en-GB" sz="1400" kern="1200"/>
            <a:t> in the world.</a:t>
          </a:r>
          <a:endParaRPr lang="en-US" sz="1400" kern="1200"/>
        </a:p>
      </dsp:txBody>
      <dsp:txXfrm>
        <a:off x="3288210" y="2213"/>
        <a:ext cx="2661240" cy="1596744"/>
      </dsp:txXfrm>
    </dsp:sp>
    <dsp:sp modelId="{976091C0-7AE8-4911-8CFE-38A787464D1D}">
      <dsp:nvSpPr>
        <dsp:cNvPr id="0" name=""/>
        <dsp:cNvSpPr/>
      </dsp:nvSpPr>
      <dsp:spPr>
        <a:xfrm>
          <a:off x="1345505" y="1597157"/>
          <a:ext cx="6546651" cy="581485"/>
        </a:xfrm>
        <a:custGeom>
          <a:avLst/>
          <a:gdLst/>
          <a:ahLst/>
          <a:cxnLst/>
          <a:rect l="0" t="0" r="0" b="0"/>
          <a:pathLst>
            <a:path>
              <a:moveTo>
                <a:pt x="6546651" y="0"/>
              </a:moveTo>
              <a:lnTo>
                <a:pt x="6546651" y="307842"/>
              </a:lnTo>
              <a:lnTo>
                <a:pt x="0" y="307842"/>
              </a:lnTo>
              <a:lnTo>
                <a:pt x="0" y="58148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54450" y="1884839"/>
        <a:ext cx="328760" cy="6120"/>
      </dsp:txXfrm>
    </dsp:sp>
    <dsp:sp modelId="{17D7EAAB-0092-407C-A25D-934FA51F6FBA}">
      <dsp:nvSpPr>
        <dsp:cNvPr id="0" name=""/>
        <dsp:cNvSpPr/>
      </dsp:nvSpPr>
      <dsp:spPr>
        <a:xfrm>
          <a:off x="6561536" y="2213"/>
          <a:ext cx="2661240" cy="15967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403" tIns="136881" rIns="130403" bIns="1368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Collected by :</a:t>
          </a:r>
          <a:r>
            <a:rPr lang="en-US" sz="1400" kern="1200" dirty="0"/>
            <a:t>U.S. </a:t>
          </a:r>
          <a:r>
            <a:rPr lang="en-US" sz="1400" b="1" kern="1200" dirty="0"/>
            <a:t>National Institute of Diabetes and Digestive and Kidney Diseases (NIDDK) to study the factors contributing  </a:t>
          </a:r>
          <a:r>
            <a:rPr lang="en-GB" sz="1400" kern="1200" dirty="0"/>
            <a:t>to </a:t>
          </a:r>
          <a:r>
            <a:rPr lang="en-GB" sz="1400" b="1" kern="1200" dirty="0"/>
            <a:t>diabetes</a:t>
          </a:r>
          <a:r>
            <a:rPr lang="en-GB" sz="1400" kern="1200" dirty="0"/>
            <a:t> in this specific population,</a:t>
          </a:r>
          <a:endParaRPr lang="en-US" sz="1400" kern="1200" dirty="0"/>
        </a:p>
      </dsp:txBody>
      <dsp:txXfrm>
        <a:off x="6561536" y="2213"/>
        <a:ext cx="2661240" cy="1596744"/>
      </dsp:txXfrm>
    </dsp:sp>
    <dsp:sp modelId="{4A24FB67-9B25-44DF-81FD-A6FA5BEF623E}">
      <dsp:nvSpPr>
        <dsp:cNvPr id="0" name=""/>
        <dsp:cNvSpPr/>
      </dsp:nvSpPr>
      <dsp:spPr>
        <a:xfrm>
          <a:off x="14884" y="2211042"/>
          <a:ext cx="2661240" cy="15967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403" tIns="136881" rIns="130403" bIns="13688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</a:t>
          </a:r>
          <a:r>
            <a:rPr lang="en-GB" sz="1400" b="1" kern="1200" dirty="0"/>
            <a:t>Pima Indians Diabetes Dataset</a:t>
          </a:r>
          <a:r>
            <a:rPr lang="en-GB" sz="1400" kern="1200" dirty="0"/>
            <a:t> was recorded during the </a:t>
          </a:r>
          <a:r>
            <a:rPr lang="en-GB" sz="1400" b="1" kern="1200" dirty="0"/>
            <a:t>late 1960s to early 1990s</a:t>
          </a:r>
          <a:endParaRPr lang="en-US" sz="1400" kern="1200" dirty="0"/>
        </a:p>
      </dsp:txBody>
      <dsp:txXfrm>
        <a:off x="14884" y="2211042"/>
        <a:ext cx="2661240" cy="15967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C7DD0-D766-4A63-893C-492EEC82934A}">
      <dsp:nvSpPr>
        <dsp:cNvPr id="0" name=""/>
        <dsp:cNvSpPr/>
      </dsp:nvSpPr>
      <dsp:spPr>
        <a:xfrm>
          <a:off x="0" y="491360"/>
          <a:ext cx="8476434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768 Rows &amp; 9 Columns: 'Pregnancies', 'Glucose', '</a:t>
          </a:r>
          <a:r>
            <a:rPr lang="en-GB" sz="1900" kern="1200" dirty="0" err="1"/>
            <a:t>BloodPressure</a:t>
          </a:r>
          <a:r>
            <a:rPr lang="en-GB" sz="1900" kern="1200" dirty="0"/>
            <a:t>', '</a:t>
          </a:r>
          <a:r>
            <a:rPr lang="en-GB" sz="1900" kern="1200" dirty="0" err="1"/>
            <a:t>SkinThickness</a:t>
          </a:r>
          <a:r>
            <a:rPr lang="en-GB" sz="1900" kern="1200" dirty="0"/>
            <a:t>', 'Insulin', 'BMI', '</a:t>
          </a:r>
          <a:r>
            <a:rPr lang="en-GB" sz="1900" kern="1200" dirty="0" err="1"/>
            <a:t>DiabetesPedigreeFunction</a:t>
          </a:r>
          <a:r>
            <a:rPr lang="en-GB" sz="1900" kern="1200" dirty="0"/>
            <a:t>', 'Age', 'Outcome’</a:t>
          </a:r>
          <a:endParaRPr lang="en-US" sz="1900" kern="1200" dirty="0"/>
        </a:p>
      </dsp:txBody>
      <dsp:txXfrm>
        <a:off x="36896" y="528256"/>
        <a:ext cx="8402642" cy="682028"/>
      </dsp:txXfrm>
    </dsp:sp>
    <dsp:sp modelId="{8ADB3D07-B4E0-4830-91B2-A3660766950B}">
      <dsp:nvSpPr>
        <dsp:cNvPr id="0" name=""/>
        <dsp:cNvSpPr/>
      </dsp:nvSpPr>
      <dsp:spPr>
        <a:xfrm>
          <a:off x="0" y="1301900"/>
          <a:ext cx="8476434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No missing values but 5 columns '</a:t>
          </a:r>
          <a:r>
            <a:rPr lang="en-GB" sz="1900" kern="1200" dirty="0" err="1"/>
            <a:t>BloodPressure</a:t>
          </a:r>
          <a:r>
            <a:rPr lang="en-GB" sz="1900" kern="1200" dirty="0"/>
            <a:t>','Insulin', 'BMI', '</a:t>
          </a:r>
          <a:r>
            <a:rPr lang="en-GB" sz="1900" kern="1200" dirty="0" err="1"/>
            <a:t>SkinThickness</a:t>
          </a:r>
          <a:r>
            <a:rPr lang="en-GB" sz="1900" kern="1200" dirty="0"/>
            <a:t>','Glucose’ have zero values which indicates missing values</a:t>
          </a:r>
          <a:endParaRPr lang="en-US" sz="1900" kern="1200" dirty="0"/>
        </a:p>
      </dsp:txBody>
      <dsp:txXfrm>
        <a:off x="36896" y="1338796"/>
        <a:ext cx="8402642" cy="682028"/>
      </dsp:txXfrm>
    </dsp:sp>
    <dsp:sp modelId="{A58438CC-B424-4000-846B-F15DA4A451B5}">
      <dsp:nvSpPr>
        <dsp:cNvPr id="0" name=""/>
        <dsp:cNvSpPr/>
      </dsp:nvSpPr>
      <dsp:spPr>
        <a:xfrm>
          <a:off x="0" y="2112440"/>
          <a:ext cx="8476434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Replace the zeroes with Nan</a:t>
          </a:r>
          <a:endParaRPr lang="en-US" sz="1900" kern="1200"/>
        </a:p>
      </dsp:txBody>
      <dsp:txXfrm>
        <a:off x="36896" y="2149336"/>
        <a:ext cx="8402642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9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8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7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3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91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3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6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3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45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rful geometric shapes">
            <a:extLst>
              <a:ext uri="{FF2B5EF4-FFF2-40B4-BE49-F238E27FC236}">
                <a16:creationId xmlns:a16="http://schemas.microsoft.com/office/drawing/2014/main" id="{AFF94D6B-FB64-85F2-B88A-1C8D5BE2BF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7115" b="4231"/>
          <a:stretch>
            <a:fillRect/>
          </a:stretch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31" name="Oval 30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87061-A80E-6938-A069-B2A50DE3E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GB" sz="2000" dirty="0"/>
              <a:t>Exploratory Data analysis and building a Neural network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0205B-9165-45CA-884B-EA1166EE6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Anshu Anamika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03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BC197-109B-9257-BB17-67EF5337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/>
              <a:t>Neural network with one layer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CBCDA2-099B-E2F6-6D81-2729D1967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16" y="2286000"/>
            <a:ext cx="7439025" cy="2428875"/>
          </a:xfrm>
        </p:spPr>
      </p:pic>
    </p:spTree>
    <p:extLst>
      <p:ext uri="{BB962C8B-B14F-4D97-AF65-F5344CB8AC3E}">
        <p14:creationId xmlns:p14="http://schemas.microsoft.com/office/powerpoint/2010/main" val="1322141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D8631-D01A-BD6C-3C8D-F27FB896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/>
              <a:t>Neural network with two layers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D2CA221-EE86-EB82-2B0D-300455AD6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" y="1903004"/>
            <a:ext cx="7534275" cy="2064928"/>
          </a:xfrm>
        </p:spPr>
      </p:pic>
      <p:pic>
        <p:nvPicPr>
          <p:cNvPr id="6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B943EB-646C-FE32-C5CB-5DAA2865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84" y="4198529"/>
            <a:ext cx="7439025" cy="21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37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0E0E787-6A3F-4579-9E73-AC9FBB0E3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7B812C-3070-452B-83FE-78736A4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3411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E09871-E037-D07B-CAB2-7C479189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097740"/>
            <a:ext cx="3810000" cy="15827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COMPARISION WITH Logistic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7F017-E50A-94F9-6A59-9DC295C6685D}"/>
              </a:ext>
            </a:extLst>
          </p:cNvPr>
          <p:cNvSpPr txBox="1"/>
          <p:nvPr/>
        </p:nvSpPr>
        <p:spPr>
          <a:xfrm>
            <a:off x="1398270" y="4283221"/>
            <a:ext cx="3299460" cy="731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30000"/>
              </a:lnSpc>
              <a:spcBef>
                <a:spcPts val="1000"/>
              </a:spcBef>
              <a:buSzPct val="85000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B3D3F5-29D3-4D5E-190B-0417F28A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347" y="441960"/>
            <a:ext cx="2497594" cy="2826173"/>
          </a:xfrm>
          <a:prstGeom prst="rect">
            <a:avLst/>
          </a:prstGeom>
        </p:spPr>
      </p:pic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2DC2147-1187-AD52-FC37-750A68E5B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67" y="624840"/>
            <a:ext cx="2927333" cy="26341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712CD5-C585-20D2-60C4-8BD68F5E9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589034"/>
            <a:ext cx="2501701" cy="3512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CFC593-9DC9-1DAB-F923-47A1715B81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767" y="3589034"/>
            <a:ext cx="2501702" cy="351280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1B3B56-501F-42FF-8534-28EF7857B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97080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313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26C92-8EB1-2BD7-A789-FFE8FB1A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AF2C0-3B13-C360-CB74-8CFDC91A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en-GB" dirty="0"/>
              <a:t>Data set may not be  complex enough for Neural network</a:t>
            </a:r>
          </a:p>
          <a:p>
            <a:r>
              <a:rPr lang="en-GB" dirty="0"/>
              <a:t>Neural network more suitable for huge data set</a:t>
            </a:r>
          </a:p>
          <a:p>
            <a:r>
              <a:rPr lang="en-GB" dirty="0"/>
              <a:t>No need for further layers</a:t>
            </a:r>
          </a:p>
          <a:p>
            <a:r>
              <a:rPr lang="en-GB" dirty="0"/>
              <a:t>We can improve the model performance by adding insulin data and adding more diabetic patient’s data to make it balance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357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C8B38D4-9D92-4608-A16B-260E8CC21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0BDFE7-4E23-78C2-DBC6-C9ED1454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1"/>
            <a:ext cx="9144000" cy="869092"/>
          </a:xfrm>
        </p:spPr>
        <p:txBody>
          <a:bodyPr>
            <a:normAutofit/>
          </a:bodyPr>
          <a:lstStyle/>
          <a:p>
            <a:pPr algn="ctr"/>
            <a:r>
              <a:rPr lang="en-GB"/>
              <a:t>Pima Indians diabetic data set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89B92C3-792A-F120-4A46-C0E9D330A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80904"/>
              </p:ext>
            </p:extLst>
          </p:nvPr>
        </p:nvGraphicFramePr>
        <p:xfrm>
          <a:off x="1430338" y="2286000"/>
          <a:ext cx="9237662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92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4EB37-E4BF-E7EB-8543-38045021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/>
              <a:t>Exploratory data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E91B610-A5B8-4AFE-79A6-00A676AA1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929402"/>
              </p:ext>
            </p:extLst>
          </p:nvPr>
        </p:nvGraphicFramePr>
        <p:xfrm>
          <a:off x="1429566" y="2729554"/>
          <a:ext cx="8476434" cy="335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114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F1E16-0C26-4695-2F5D-0CF4ABE2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714" y="187886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/>
              <a:t>Data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CF91EA-0C81-D68A-1DA3-286686F3F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335" y="1296648"/>
            <a:ext cx="5465585" cy="49441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975956-817B-F2D1-691C-5F4945BF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07" y="2107330"/>
            <a:ext cx="3705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48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C8B59-F9E4-B5E9-DA74-5B0665CF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/>
              <a:t>Any outliers?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14F98-2C32-8D93-A242-0D6CFCA41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243" y="2018302"/>
            <a:ext cx="4491832" cy="47396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7285A9-5CF8-58D9-79FC-AA66919A8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832" y="2010682"/>
            <a:ext cx="5172075" cy="473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01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BEDB3-252F-BC3A-AD33-13E5AA23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C831-4C89-2308-65A0-066C820E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FC913-6CD0-F927-D19A-3656138D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62" y="0"/>
            <a:ext cx="9566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4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01CE9-A724-3C81-7717-D0898AA6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/>
              <a:t>Diabetes by age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D566D-A262-962C-0F4B-E8A39567E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07" y="2038440"/>
            <a:ext cx="4217540" cy="45332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156CE-34E3-1A03-3640-54A5466B4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54" y="2174581"/>
            <a:ext cx="6809032" cy="439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69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EDAF6-DD0C-9068-3848-80B8C449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 fontScale="90000"/>
          </a:bodyPr>
          <a:lstStyle/>
          <a:p>
            <a:r>
              <a:rPr lang="en-GB" dirty="0"/>
              <a:t>genetic likelihood of developing diabetes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55AA682-7B0F-32E6-42C6-F33C59098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807" y="2286000"/>
            <a:ext cx="4922344" cy="38100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64598B-259C-B39E-C365-FE780FA19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288252"/>
            <a:ext cx="5257800" cy="38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33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1C8E1-C9AE-4A08-5B80-4CF06DBB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/>
              <a:t>Action taken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4D648-1D6F-AC5A-B6E4-8B0BE270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en-GB" dirty="0"/>
              <a:t>Missing values </a:t>
            </a:r>
            <a:r>
              <a:rPr lang="en-GB" dirty="0" err="1"/>
              <a:t>skinthickness</a:t>
            </a:r>
            <a:r>
              <a:rPr lang="en-GB" dirty="0"/>
              <a:t> ~29% , Insulin ~48% - replace  with medians, (Glucose with mean)</a:t>
            </a:r>
          </a:p>
          <a:p>
            <a:r>
              <a:rPr lang="en-GB" dirty="0"/>
              <a:t> Use </a:t>
            </a:r>
            <a:r>
              <a:rPr lang="en-GB" dirty="0" err="1"/>
              <a:t>standardscaler</a:t>
            </a:r>
            <a:r>
              <a:rPr lang="en-GB" dirty="0"/>
              <a:t> for scaling</a:t>
            </a:r>
          </a:p>
          <a:p>
            <a:r>
              <a:rPr lang="en-GB" dirty="0"/>
              <a:t>Insulin &gt;300 is rare so feature clip it to 300</a:t>
            </a:r>
          </a:p>
          <a:p>
            <a:r>
              <a:rPr lang="en-GB" dirty="0"/>
              <a:t>Split the sample into training and testing set (20%)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2045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286</Words>
  <Application>Microsoft Office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Trade Gothic Next Cond</vt:lpstr>
      <vt:lpstr>Trade Gothic Next Light</vt:lpstr>
      <vt:lpstr>PortalVTI</vt:lpstr>
      <vt:lpstr>Exploratory Data analysis and building a Neural network model</vt:lpstr>
      <vt:lpstr>Pima Indians diabetic data set</vt:lpstr>
      <vt:lpstr>Exploratory data analysis</vt:lpstr>
      <vt:lpstr>Data distribution</vt:lpstr>
      <vt:lpstr>Any outliers?</vt:lpstr>
      <vt:lpstr>PowerPoint Presentation</vt:lpstr>
      <vt:lpstr>Diabetes by age</vt:lpstr>
      <vt:lpstr>genetic likelihood of developing diabetes</vt:lpstr>
      <vt:lpstr>Action taken</vt:lpstr>
      <vt:lpstr>Neural network with one layer</vt:lpstr>
      <vt:lpstr>Neural network with two layers</vt:lpstr>
      <vt:lpstr>COMPARISION WITH Logistic 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 Anamika</dc:creator>
  <cp:lastModifiedBy>Anshu Anamika</cp:lastModifiedBy>
  <cp:revision>1</cp:revision>
  <dcterms:created xsi:type="dcterms:W3CDTF">2025-06-25T22:44:20Z</dcterms:created>
  <dcterms:modified xsi:type="dcterms:W3CDTF">2025-06-27T14:44:37Z</dcterms:modified>
</cp:coreProperties>
</file>