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8"/>
  </p:notesMasterIdLst>
  <p:sldIdLst>
    <p:sldId id="256" r:id="rId2"/>
    <p:sldId id="260" r:id="rId3"/>
    <p:sldId id="266" r:id="rId4"/>
    <p:sldId id="257" r:id="rId5"/>
    <p:sldId id="259" r:id="rId6"/>
    <p:sldId id="261" r:id="rId7"/>
    <p:sldId id="264" r:id="rId8"/>
    <p:sldId id="262" r:id="rId9"/>
    <p:sldId id="267" r:id="rId10"/>
    <p:sldId id="268" r:id="rId11"/>
    <p:sldId id="263" r:id="rId12"/>
    <p:sldId id="269" r:id="rId13"/>
    <p:sldId id="270" r:id="rId14"/>
    <p:sldId id="271" r:id="rId15"/>
    <p:sldId id="27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4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DA70D-5E57-435C-B958-8C5576D2D329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1656-EFEE-4919-B078-475F4D0DA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9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1D1656-EFEE-4919-B078-475F4D0DAE3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35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7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7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357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77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31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21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4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4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0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8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6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5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2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1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1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05A2E0-71B1-4654-BCF8-267A787C4E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D26D4-A450-482B-853A-C68087277A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27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8EF8-F5C4-F403-799F-3A8A5263D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515255"/>
            <a:ext cx="8825658" cy="2059899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Building Milk Adulteration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B6E6B-3A93-91F1-21A4-70B657435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Anshu Anamika</a:t>
            </a:r>
          </a:p>
        </p:txBody>
      </p:sp>
    </p:spTree>
    <p:extLst>
      <p:ext uri="{BB962C8B-B14F-4D97-AF65-F5344CB8AC3E}">
        <p14:creationId xmlns:p14="http://schemas.microsoft.com/office/powerpoint/2010/main" val="122003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95FA-9A1D-413B-4BA7-D2057999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08260A-A7E0-C152-4CCF-2FEAF102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27" y="868915"/>
            <a:ext cx="9631180" cy="553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2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9DBD-F641-A104-CF09-7CA19D2C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7200"/>
            <a:ext cx="9404723" cy="1109272"/>
          </a:xfrm>
        </p:spPr>
        <p:txBody>
          <a:bodyPr/>
          <a:lstStyle/>
          <a:p>
            <a:pPr algn="ctr"/>
            <a:r>
              <a:rPr lang="en-GB" sz="3600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8860-E3E9-6774-DD09-6345930EE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368" y="1626433"/>
            <a:ext cx="10560570" cy="46594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Feature selection : </a:t>
            </a:r>
          </a:p>
          <a:p>
            <a:pPr marL="0" indent="0">
              <a:buNone/>
            </a:pPr>
            <a:r>
              <a:rPr lang="en-GB" dirty="0"/>
              <a:t>Trial 1 : Selected all the spectroscopic </a:t>
            </a:r>
            <a:r>
              <a:rPr lang="en-GB" sz="2100" dirty="0"/>
              <a:t>results</a:t>
            </a:r>
            <a:r>
              <a:rPr lang="en-GB" dirty="0"/>
              <a:t> and only features which show higher correlation with target column </a:t>
            </a:r>
          </a:p>
          <a:p>
            <a:pPr marL="0" indent="0">
              <a:buNone/>
            </a:pPr>
            <a:r>
              <a:rPr lang="en-GB" dirty="0"/>
              <a:t>Trial 2 : Selected all 518 spectroscopic results only</a:t>
            </a:r>
          </a:p>
          <a:p>
            <a:r>
              <a:rPr lang="en-GB" dirty="0" err="1"/>
              <a:t>IsRawMilk</a:t>
            </a:r>
            <a:r>
              <a:rPr lang="en-GB" dirty="0"/>
              <a:t> – Target column- changed the categories from yes, no to 0 , 1</a:t>
            </a:r>
          </a:p>
          <a:p>
            <a:r>
              <a:rPr lang="en-GB" dirty="0"/>
              <a:t>Scaling: </a:t>
            </a:r>
            <a:r>
              <a:rPr lang="en-GB" dirty="0" err="1"/>
              <a:t>Robustscaler</a:t>
            </a:r>
            <a:endParaRPr lang="en-GB" dirty="0"/>
          </a:p>
          <a:p>
            <a:r>
              <a:rPr lang="en-GB" dirty="0"/>
              <a:t>PCA – Reduced 521 features into 14 principal components-  Trial 1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DFB2-B3FA-3FED-3416-1D90D097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D880638F-6CF2-34CF-89A8-3CCAD7F6B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7" y="164892"/>
            <a:ext cx="6582694" cy="2968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56734-5D36-E15A-4F02-210EB05A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64" y="164892"/>
            <a:ext cx="5019675" cy="652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2CCEC-5DFA-C877-C032-9EEC60B88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17" y="3230379"/>
            <a:ext cx="6582694" cy="346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765-F98D-C324-B24E-948C4A2F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DF56-5A81-DF71-E799-6012F1E1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E4E16-702D-506E-70CD-8FF63C7D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59" y="1028778"/>
            <a:ext cx="7767154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C41C-1164-B5BF-BDDB-BAE5D27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Comparison between Trials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79F-256C-A7D9-C8BF-4AB69B101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369" y="1499906"/>
            <a:ext cx="5086662" cy="490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A1FA3-D7D1-D067-21C2-D50C4EC6B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" y="1499906"/>
            <a:ext cx="5449889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9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81D2-460E-A19E-0F14-8EE6FF4C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3222-FA39-7085-778A-1B730F49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</a:t>
            </a:r>
            <a:r>
              <a:rPr lang="en-GB" dirty="0" err="1"/>
              <a:t>streamlit</a:t>
            </a:r>
            <a:r>
              <a:rPr lang="en-GB" dirty="0"/>
              <a:t> to deploy it as a web application</a:t>
            </a:r>
          </a:p>
          <a:p>
            <a:r>
              <a:rPr lang="en-GB" dirty="0"/>
              <a:t>518 features recorded in a csv file needs to be uploaded</a:t>
            </a:r>
          </a:p>
          <a:p>
            <a:r>
              <a:rPr lang="en-GB" dirty="0"/>
              <a:t>User can preview their data</a:t>
            </a:r>
          </a:p>
          <a:p>
            <a:r>
              <a:rPr lang="en-GB" dirty="0"/>
              <a:t>Option for user can download the result/prediction</a:t>
            </a:r>
          </a:p>
        </p:txBody>
      </p:sp>
    </p:spTree>
    <p:extLst>
      <p:ext uri="{BB962C8B-B14F-4D97-AF65-F5344CB8AC3E}">
        <p14:creationId xmlns:p14="http://schemas.microsoft.com/office/powerpoint/2010/main" val="218670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0501-3B13-E475-5EED-21120A1C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4156-9698-7372-7151-80B648B4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Strengths:</a:t>
            </a:r>
          </a:p>
          <a:p>
            <a:r>
              <a:rPr lang="en-GB" dirty="0"/>
              <a:t>Model performing well to predict whether milk is adulterated or not </a:t>
            </a:r>
          </a:p>
          <a:p>
            <a:r>
              <a:rPr lang="en-GB" dirty="0"/>
              <a:t>Providing solutions : speed (real time), accuracy, automation, and scalability</a:t>
            </a:r>
          </a:p>
          <a:p>
            <a:endParaRPr lang="en-GB" b="1" dirty="0"/>
          </a:p>
          <a:p>
            <a:r>
              <a:rPr lang="en-GB" b="1" dirty="0"/>
              <a:t>Improvements: </a:t>
            </a:r>
          </a:p>
          <a:p>
            <a:r>
              <a:rPr lang="en-GB" dirty="0"/>
              <a:t>Trained on only 969 samples of milk – can be trained on larger data to make it more robust</a:t>
            </a:r>
          </a:p>
          <a:p>
            <a:r>
              <a:rPr lang="en-GB" dirty="0"/>
              <a:t>Trained on only 5 different types of adulterants-need to be trained on other types of adulterants-to make it more efficient for real </a:t>
            </a:r>
            <a:r>
              <a:rPr lang="en-GB"/>
              <a:t>world application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0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F101-53F0-C459-DA3C-0AA7D1B5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Milk Adulteration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B92D-E5ED-A24C-7BB5-5B406667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Despite being the </a:t>
            </a:r>
            <a:r>
              <a:rPr lang="en-GB" b="1" dirty="0"/>
              <a:t>world’s largest milk producer</a:t>
            </a:r>
            <a:r>
              <a:rPr lang="en-GB" dirty="0"/>
              <a:t>, milk adulteration is a </a:t>
            </a:r>
            <a:r>
              <a:rPr lang="en-GB" b="1" dirty="0"/>
              <a:t>serious problem in India</a:t>
            </a:r>
            <a:r>
              <a:rPr lang="en-GB" dirty="0"/>
              <a:t> due to a combination of </a:t>
            </a:r>
            <a:r>
              <a:rPr lang="en-GB" b="1" dirty="0"/>
              <a:t>economic, regulatory, and supply chain issues</a:t>
            </a:r>
            <a:r>
              <a:rPr lang="en-GB" dirty="0"/>
              <a:t>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Milk adulteration</a:t>
            </a:r>
            <a:r>
              <a:rPr lang="en-GB" dirty="0"/>
              <a:t> is the </a:t>
            </a:r>
            <a:r>
              <a:rPr lang="en-GB" b="1" dirty="0"/>
              <a:t>act of adding foreign, inferior, harmful, or unnecessary substances to milk</a:t>
            </a:r>
            <a:r>
              <a:rPr lang="en-GB" dirty="0"/>
              <a:t> to increase its quantity, shelf life, or appearance, often </a:t>
            </a:r>
            <a:r>
              <a:rPr lang="en-GB" b="1" dirty="0"/>
              <a:t>for economic gain</a:t>
            </a:r>
            <a:r>
              <a:rPr lang="en-GB" dirty="0"/>
              <a:t>. </a:t>
            </a:r>
          </a:p>
          <a:p>
            <a:pPr marL="0" indent="0">
              <a:buNone/>
            </a:pPr>
            <a:r>
              <a:rPr lang="en-GB" b="1" dirty="0"/>
              <a:t>Over 60% to 70% of milk in India  (only 10- 15% in UK) is handled by the unorganised sector</a:t>
            </a:r>
            <a:r>
              <a:rPr lang="en-GB" dirty="0"/>
              <a:t>.</a:t>
            </a:r>
          </a:p>
          <a:p>
            <a:r>
              <a:rPr lang="en-GB" dirty="0"/>
              <a:t>Lack of traceability makes it hard to identify who adulterated it.</a:t>
            </a:r>
          </a:p>
          <a:p>
            <a:r>
              <a:rPr lang="en-GB" dirty="0"/>
              <a:t>Limited field testing of milk</a:t>
            </a:r>
          </a:p>
          <a:p>
            <a:r>
              <a:rPr lang="en-GB" dirty="0"/>
              <a:t>Weak penalty enforcement</a:t>
            </a:r>
          </a:p>
          <a:p>
            <a:r>
              <a:rPr lang="en-GB" dirty="0"/>
              <a:t>Supply chain issue- </a:t>
            </a:r>
            <a:r>
              <a:rPr lang="en-US" altLang="en-US" b="1" dirty="0">
                <a:latin typeface="Arial" panose="020B0604020202020204" pitchFamily="34" charset="0"/>
              </a:rPr>
              <a:t>No cold chain</a:t>
            </a:r>
            <a:r>
              <a:rPr lang="en-US" altLang="en-US" dirty="0">
                <a:latin typeface="Arial" panose="020B0604020202020204" pitchFamily="34" charset="0"/>
              </a:rPr>
              <a:t> or proper storage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Unregulated pricing and payment to farmers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Thus milk vendors tempt to milk adulteration to gain maximum profit, but this process </a:t>
            </a:r>
            <a:r>
              <a:rPr lang="en-GB" b="1" dirty="0"/>
              <a:t>lowers the nutritional value</a:t>
            </a:r>
            <a:r>
              <a:rPr lang="en-GB" dirty="0"/>
              <a:t> of milk and can pose </a:t>
            </a:r>
            <a:r>
              <a:rPr lang="en-GB" b="1" dirty="0"/>
              <a:t>serious health risks</a:t>
            </a:r>
            <a:r>
              <a:rPr lang="en-GB" dirty="0"/>
              <a:t> to consumers.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40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3A74-A369-57E0-DFE1-5043ADBE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3791" cy="1400530"/>
          </a:xfrm>
        </p:spPr>
        <p:txBody>
          <a:bodyPr/>
          <a:lstStyle/>
          <a:p>
            <a:r>
              <a:rPr lang="en-GB" sz="3200" dirty="0"/>
              <a:t>Milk adulteration detection methods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DF39-460E-CCDD-4B7C-DF6F628D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9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/>
              <a:t> </a:t>
            </a:r>
            <a:r>
              <a:rPr lang="en-GB" sz="1700" dirty="0"/>
              <a:t>Adulteration detection methods</a:t>
            </a:r>
          </a:p>
          <a:p>
            <a:pPr marL="0" indent="0">
              <a:buNone/>
            </a:pPr>
            <a:r>
              <a:rPr lang="en-GB" sz="1200" b="1" dirty="0">
                <a:highlight>
                  <a:srgbClr val="808000"/>
                </a:highlight>
              </a:rPr>
              <a:t>Chemical testing- </a:t>
            </a:r>
            <a:r>
              <a:rPr lang="en-GB" sz="1200" dirty="0"/>
              <a:t>limitations: slow, human error, not scalable, not suitable for all adulterants</a:t>
            </a:r>
          </a:p>
          <a:p>
            <a:pPr marL="0" indent="0">
              <a:buNone/>
            </a:pPr>
            <a:r>
              <a:rPr lang="en-GB" sz="1200" b="1" dirty="0">
                <a:highlight>
                  <a:srgbClr val="808000"/>
                </a:highlight>
              </a:rPr>
              <a:t>Spectroscopic analysis- </a:t>
            </a:r>
            <a:r>
              <a:rPr lang="en-GB" sz="1200" dirty="0"/>
              <a:t>limitations: Requires expert interpretation,  </a:t>
            </a:r>
            <a:r>
              <a:rPr lang="en-GB" sz="1200" b="1" dirty="0"/>
              <a:t>Experts need to manually inspect each spectrum</a:t>
            </a:r>
            <a:r>
              <a:rPr lang="en-GB" sz="1200" dirty="0"/>
              <a:t>, compare peaks, and interpret patterns.</a:t>
            </a:r>
          </a:p>
          <a:p>
            <a:pPr marL="0" indent="0">
              <a:buNone/>
            </a:pPr>
            <a:r>
              <a:rPr lang="en-GB" sz="1200" b="1" dirty="0"/>
              <a:t>small spectral changes</a:t>
            </a:r>
            <a:r>
              <a:rPr lang="en-GB" sz="1200" dirty="0"/>
              <a:t> that are </a:t>
            </a:r>
            <a:r>
              <a:rPr lang="en-GB" sz="1200" b="1" dirty="0"/>
              <a:t>hard to detect visually</a:t>
            </a:r>
            <a:r>
              <a:rPr lang="en-GB" sz="1200" dirty="0"/>
              <a:t>.</a:t>
            </a:r>
          </a:p>
          <a:p>
            <a:pPr marL="0" indent="0">
              <a:buNone/>
            </a:pPr>
            <a:r>
              <a:rPr lang="en-GB" sz="1600" b="1" dirty="0"/>
              <a:t>My objective</a:t>
            </a:r>
            <a:r>
              <a:rPr lang="en-GB" sz="1600" dirty="0"/>
              <a:t>:</a:t>
            </a:r>
          </a:p>
          <a:p>
            <a:pPr marL="0" indent="0">
              <a:buNone/>
            </a:pPr>
            <a:r>
              <a:rPr lang="en-GB" sz="1200" dirty="0"/>
              <a:t>Build a classification machine learning model to detect adulteration</a:t>
            </a:r>
          </a:p>
          <a:p>
            <a:pPr marL="0" indent="0">
              <a:buNone/>
            </a:pPr>
            <a:r>
              <a:rPr lang="en-GB" sz="1200" dirty="0"/>
              <a:t>ML models learn </a:t>
            </a:r>
            <a:r>
              <a:rPr lang="en-GB" sz="1200" b="1" dirty="0"/>
              <a:t>tiny, complex patterns</a:t>
            </a:r>
            <a:r>
              <a:rPr lang="en-GB" sz="1200" dirty="0"/>
              <a:t> from large datasets that humans might overlook.</a:t>
            </a:r>
          </a:p>
          <a:p>
            <a:pPr marL="0" indent="0">
              <a:buNone/>
            </a:pPr>
            <a:r>
              <a:rPr lang="en-GB" sz="1200" b="1" dirty="0"/>
              <a:t>machine learning </a:t>
            </a:r>
            <a:r>
              <a:rPr lang="en-GB" sz="1200" dirty="0"/>
              <a:t> adds </a:t>
            </a:r>
            <a:r>
              <a:rPr lang="en-GB" sz="1200" b="1" dirty="0"/>
              <a:t>speed (real time), accuracy, automation, and scalability</a:t>
            </a:r>
            <a:r>
              <a:rPr lang="en-GB" sz="1200" dirty="0"/>
              <a:t>, which are crucial in real-world dairy or food labs.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25EFA-B262-F13D-4CC5-4FAC0D3D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63" y="1152983"/>
            <a:ext cx="5666282" cy="2399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8FEA02-7B9E-C68F-3DE7-D46D647B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60" y="3646774"/>
            <a:ext cx="5661285" cy="23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7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D3BF-F72F-26B8-09DA-AA6597A4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83D5-0BC9-378F-9E10-5FD73FAF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Downloaded from </a:t>
            </a:r>
            <a:r>
              <a:rPr lang="en-GB" dirty="0" err="1"/>
              <a:t>kaggle</a:t>
            </a:r>
            <a:endParaRPr lang="en-GB" dirty="0"/>
          </a:p>
          <a:p>
            <a:r>
              <a:rPr lang="en-GB" dirty="0"/>
              <a:t>row: 969, column: 536</a:t>
            </a:r>
          </a:p>
          <a:p>
            <a:r>
              <a:rPr lang="en-GB" dirty="0"/>
              <a:t>Columns : 'Ingredient', '</a:t>
            </a:r>
            <a:r>
              <a:rPr lang="en-GB" dirty="0" err="1"/>
              <a:t>IsRawMilk</a:t>
            </a:r>
            <a:r>
              <a:rPr lang="en-GB" dirty="0"/>
              <a:t>', 'Cells', '</a:t>
            </a:r>
            <a:r>
              <a:rPr lang="en-GB" dirty="0" err="1"/>
              <a:t>QValue</a:t>
            </a:r>
            <a:r>
              <a:rPr lang="en-GB" dirty="0"/>
              <a:t>', 'Fat', 'Protein', 'Lactose', 'Solids', 'FFA', 'Citrate', '</a:t>
            </a:r>
            <a:r>
              <a:rPr lang="en-GB" dirty="0" err="1"/>
              <a:t>FrzPoint</a:t>
            </a:r>
            <a:r>
              <a:rPr lang="en-GB" dirty="0"/>
              <a:t>', 'SNF', 'MUN', 'Casein', 'SPC 1002’, ‘SPC 1006’- - - - - - - - - -‘SPC 2997’</a:t>
            </a:r>
          </a:p>
          <a:p>
            <a:r>
              <a:rPr lang="en-GB" dirty="0"/>
              <a:t>No null/missing values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61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26E-39E3-9CEA-0ADA-C2D6C6D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balance is the data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F02A-B6D3-54D2-AEF3-A1E2D898A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8E7E7-8D83-A272-65B3-4A0FF482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69" y="1915566"/>
            <a:ext cx="3705225" cy="370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836A1-F3F1-8AF9-EC1E-73D2FEE5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682" y="1861201"/>
            <a:ext cx="3942413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2C2B-03DA-8C54-01D3-49F47A1F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69FD-894F-01C5-1B0C-4D0AA4DC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B5773-5DF7-F822-2AE7-7FE596EA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5" y="957261"/>
            <a:ext cx="5495925" cy="4943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048C0-36C3-69C1-3972-550FB6102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63" y="957262"/>
            <a:ext cx="5495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D52E-2890-3988-BF5A-24B2A6CB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CC7A-D778-CC64-8D1F-2B6E2300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A0AB0-E546-14CF-8892-50097C01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928"/>
            <a:ext cx="12192000" cy="60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1E1A-88CE-625E-9491-B1397EF3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5B2B1-3760-1894-008F-81F957B6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FBBBC-F9A0-0E93-FAF7-F330C879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" y="1617845"/>
            <a:ext cx="5981700" cy="4476750"/>
          </a:xfrm>
          <a:prstGeom prst="rect">
            <a:avLst/>
          </a:prstGeom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61DCB47-FBB4-F011-6362-4F5CA3FBFFCB}"/>
              </a:ext>
            </a:extLst>
          </p:cNvPr>
          <p:cNvSpPr/>
          <p:nvPr/>
        </p:nvSpPr>
        <p:spPr>
          <a:xfrm>
            <a:off x="9890583" y="4776153"/>
            <a:ext cx="457200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6DC07-E720-2460-9903-765EEC8A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55" y="1624647"/>
            <a:ext cx="5981700" cy="4476750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4B5143C-0301-F192-5C4D-BEA1FCE8409E}"/>
              </a:ext>
            </a:extLst>
          </p:cNvPr>
          <p:cNvSpPr/>
          <p:nvPr/>
        </p:nvSpPr>
        <p:spPr>
          <a:xfrm>
            <a:off x="9932627" y="4704101"/>
            <a:ext cx="415155" cy="457200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FD02-7033-DB77-3D99-46947B31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56E7-E7B2-6423-7D17-D496C49C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47" y="1985462"/>
            <a:ext cx="8946541" cy="4195481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EBE1F-3E80-F806-ECE4-7160C567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48" y="1154243"/>
            <a:ext cx="8536897" cy="47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26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9257</TotalTime>
  <Words>524</Words>
  <Application>Microsoft Office PowerPoint</Application>
  <PresentationFormat>Widescreen</PresentationFormat>
  <Paragraphs>57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</vt:lpstr>
      <vt:lpstr>Building Milk Adulteration Detection Model</vt:lpstr>
      <vt:lpstr>Milk Adulteration</vt:lpstr>
      <vt:lpstr>Milk adulteration detection methods limitations </vt:lpstr>
      <vt:lpstr>Data set</vt:lpstr>
      <vt:lpstr>How balance is the data set?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PowerPoint Presentation</vt:lpstr>
      <vt:lpstr>Comparison between Trials</vt:lpstr>
      <vt:lpstr>Deployment of the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84</cp:revision>
  <dcterms:created xsi:type="dcterms:W3CDTF">2025-07-11T09:18:20Z</dcterms:created>
  <dcterms:modified xsi:type="dcterms:W3CDTF">2025-07-31T20:21:41Z</dcterms:modified>
</cp:coreProperties>
</file>