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8" r:id="rId3"/>
    <p:sldId id="259" r:id="rId4"/>
    <p:sldId id="257" r:id="rId5"/>
    <p:sldId id="267" r:id="rId6"/>
    <p:sldId id="269" r:id="rId7"/>
    <p:sldId id="260" r:id="rId8"/>
    <p:sldId id="266" r:id="rId9"/>
    <p:sldId id="263" r:id="rId10"/>
    <p:sldId id="261" r:id="rId11"/>
    <p:sldId id="264" r:id="rId12"/>
    <p:sldId id="265" r:id="rId13"/>
    <p:sldId id="271" r:id="rId14"/>
    <p:sldId id="272" r:id="rId15"/>
    <p:sldId id="273" r:id="rId16"/>
    <p:sldId id="274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403ADB-D7B6-4042-8573-AC0E172FDE65}" v="7" dt="2025-07-31T20:47:08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u Anamika" userId="4e7a07da87597d6a" providerId="LiveId" clId="{A7403ADB-D7B6-4042-8573-AC0E172FDE65}"/>
    <pc:docChg chg="undo custSel modSld">
      <pc:chgData name="Anshu Anamika" userId="4e7a07da87597d6a" providerId="LiveId" clId="{A7403ADB-D7B6-4042-8573-AC0E172FDE65}" dt="2025-07-31T20:47:37.371" v="17" actId="1076"/>
      <pc:docMkLst>
        <pc:docMk/>
      </pc:docMkLst>
      <pc:sldChg chg="delSp delDesignElem">
        <pc:chgData name="Anshu Anamika" userId="4e7a07da87597d6a" providerId="LiveId" clId="{A7403ADB-D7B6-4042-8573-AC0E172FDE65}" dt="2025-07-31T20:45:28.782" v="1"/>
        <pc:sldMkLst>
          <pc:docMk/>
          <pc:sldMk cId="1030200499" sldId="256"/>
        </pc:sldMkLst>
        <pc:spChg chg="del">
          <ac:chgData name="Anshu Anamika" userId="4e7a07da87597d6a" providerId="LiveId" clId="{A7403ADB-D7B6-4042-8573-AC0E172FDE65}" dt="2025-07-31T20:45:28.782" v="1"/>
          <ac:spMkLst>
            <pc:docMk/>
            <pc:sldMk cId="1030200499" sldId="256"/>
            <ac:spMk id="9" creationId="{7A875D55-4A80-43E9-38F6-27E3664939B0}"/>
          </ac:spMkLst>
        </pc:spChg>
      </pc:sldChg>
      <pc:sldChg chg="addSp delSp modSp mod setBg">
        <pc:chgData name="Anshu Anamika" userId="4e7a07da87597d6a" providerId="LiveId" clId="{A7403ADB-D7B6-4042-8573-AC0E172FDE65}" dt="2025-07-31T20:47:08.900" v="14"/>
        <pc:sldMkLst>
          <pc:docMk/>
          <pc:sldMk cId="2328575551" sldId="257"/>
        </pc:sldMkLst>
        <pc:spChg chg="mod">
          <ac:chgData name="Anshu Anamika" userId="4e7a07da87597d6a" providerId="LiveId" clId="{A7403ADB-D7B6-4042-8573-AC0E172FDE65}" dt="2025-07-31T20:47:08.900" v="14"/>
          <ac:spMkLst>
            <pc:docMk/>
            <pc:sldMk cId="2328575551" sldId="257"/>
            <ac:spMk id="2" creationId="{669E0C55-5324-C97A-0F45-2B3223A36BA0}"/>
          </ac:spMkLst>
        </pc:spChg>
        <pc:spChg chg="mod">
          <ac:chgData name="Anshu Anamika" userId="4e7a07da87597d6a" providerId="LiveId" clId="{A7403ADB-D7B6-4042-8573-AC0E172FDE65}" dt="2025-07-31T20:46:54.209" v="11" actId="26606"/>
          <ac:spMkLst>
            <pc:docMk/>
            <pc:sldMk cId="2328575551" sldId="257"/>
            <ac:spMk id="4" creationId="{5AC489A3-AAD5-D2F7-31B1-89E85A64F05F}"/>
          </ac:spMkLst>
        </pc:spChg>
        <pc:spChg chg="add del">
          <ac:chgData name="Anshu Anamika" userId="4e7a07da87597d6a" providerId="LiveId" clId="{A7403ADB-D7B6-4042-8573-AC0E172FDE65}" dt="2025-07-31T20:46:26.473" v="8" actId="26606"/>
          <ac:spMkLst>
            <pc:docMk/>
            <pc:sldMk cId="2328575551" sldId="257"/>
            <ac:spMk id="20" creationId="{190D4F95-AC40-4C7F-8794-DF2B6F75007C}"/>
          </ac:spMkLst>
        </pc:spChg>
        <pc:grpChg chg="add del">
          <ac:chgData name="Anshu Anamika" userId="4e7a07da87597d6a" providerId="LiveId" clId="{A7403ADB-D7B6-4042-8573-AC0E172FDE65}" dt="2025-07-31T20:46:26.473" v="8" actId="26606"/>
          <ac:grpSpMkLst>
            <pc:docMk/>
            <pc:sldMk cId="2328575551" sldId="257"/>
            <ac:grpSpMk id="11" creationId="{5E47C794-DD90-4D91-829F-2F92D74D4CF9}"/>
          </ac:grpSpMkLst>
        </pc:grpChg>
        <pc:picChg chg="mod">
          <ac:chgData name="Anshu Anamika" userId="4e7a07da87597d6a" providerId="LiveId" clId="{A7403ADB-D7B6-4042-8573-AC0E172FDE65}" dt="2025-07-31T20:46:54.209" v="11" actId="26606"/>
          <ac:picMkLst>
            <pc:docMk/>
            <pc:sldMk cId="2328575551" sldId="257"/>
            <ac:picMk id="6" creationId="{EF2A5145-04B1-C3CF-8F33-9E4D67B0DAD4}"/>
          </ac:picMkLst>
        </pc:picChg>
      </pc:sldChg>
      <pc:sldChg chg="modSp">
        <pc:chgData name="Anshu Anamika" userId="4e7a07da87597d6a" providerId="LiveId" clId="{A7403ADB-D7B6-4042-8573-AC0E172FDE65}" dt="2025-07-31T20:47:08.900" v="14"/>
        <pc:sldMkLst>
          <pc:docMk/>
          <pc:sldMk cId="1988439228" sldId="258"/>
        </pc:sldMkLst>
        <pc:spChg chg="mod">
          <ac:chgData name="Anshu Anamika" userId="4e7a07da87597d6a" providerId="LiveId" clId="{A7403ADB-D7B6-4042-8573-AC0E172FDE65}" dt="2025-07-31T20:47:08.900" v="14"/>
          <ac:spMkLst>
            <pc:docMk/>
            <pc:sldMk cId="1988439228" sldId="258"/>
            <ac:spMk id="2" creationId="{C497DCD2-2E38-3D7C-66E2-DD7DC4A8E818}"/>
          </ac:spMkLst>
        </pc:spChg>
      </pc:sldChg>
      <pc:sldChg chg="modSp mod">
        <pc:chgData name="Anshu Anamika" userId="4e7a07da87597d6a" providerId="LiveId" clId="{A7403ADB-D7B6-4042-8573-AC0E172FDE65}" dt="2025-07-31T20:47:37.371" v="17" actId="1076"/>
        <pc:sldMkLst>
          <pc:docMk/>
          <pc:sldMk cId="2225588027" sldId="259"/>
        </pc:sldMkLst>
        <pc:spChg chg="mod">
          <ac:chgData name="Anshu Anamika" userId="4e7a07da87597d6a" providerId="LiveId" clId="{A7403ADB-D7B6-4042-8573-AC0E172FDE65}" dt="2025-07-31T20:47:08.900" v="14"/>
          <ac:spMkLst>
            <pc:docMk/>
            <pc:sldMk cId="2225588027" sldId="259"/>
            <ac:spMk id="2" creationId="{3FC363A2-7AB7-BE3E-CF6F-2142E2D65F7C}"/>
          </ac:spMkLst>
        </pc:spChg>
        <pc:picChg chg="mod">
          <ac:chgData name="Anshu Anamika" userId="4e7a07da87597d6a" providerId="LiveId" clId="{A7403ADB-D7B6-4042-8573-AC0E172FDE65}" dt="2025-07-31T20:47:37.371" v="17" actId="1076"/>
          <ac:picMkLst>
            <pc:docMk/>
            <pc:sldMk cId="2225588027" sldId="259"/>
            <ac:picMk id="8" creationId="{FF396588-0168-50D8-2E32-41F75352FE3D}"/>
          </ac:picMkLst>
        </pc:picChg>
      </pc:sldChg>
      <pc:sldChg chg="modSp">
        <pc:chgData name="Anshu Anamika" userId="4e7a07da87597d6a" providerId="LiveId" clId="{A7403ADB-D7B6-4042-8573-AC0E172FDE65}" dt="2025-07-31T20:47:08.900" v="14"/>
        <pc:sldMkLst>
          <pc:docMk/>
          <pc:sldMk cId="2694125946" sldId="260"/>
        </pc:sldMkLst>
        <pc:spChg chg="mod">
          <ac:chgData name="Anshu Anamika" userId="4e7a07da87597d6a" providerId="LiveId" clId="{A7403ADB-D7B6-4042-8573-AC0E172FDE65}" dt="2025-07-31T20:47:08.900" v="14"/>
          <ac:spMkLst>
            <pc:docMk/>
            <pc:sldMk cId="2694125946" sldId="260"/>
            <ac:spMk id="2" creationId="{A6C8914E-CC37-4DC0-8072-FEB456CEED31}"/>
          </ac:spMkLst>
        </pc:spChg>
      </pc:sldChg>
      <pc:sldChg chg="modSp">
        <pc:chgData name="Anshu Anamika" userId="4e7a07da87597d6a" providerId="LiveId" clId="{A7403ADB-D7B6-4042-8573-AC0E172FDE65}" dt="2025-07-31T20:47:08.900" v="14"/>
        <pc:sldMkLst>
          <pc:docMk/>
          <pc:sldMk cId="2794517977" sldId="263"/>
        </pc:sldMkLst>
        <pc:spChg chg="mod">
          <ac:chgData name="Anshu Anamika" userId="4e7a07da87597d6a" providerId="LiveId" clId="{A7403ADB-D7B6-4042-8573-AC0E172FDE65}" dt="2025-07-31T20:47:08.900" v="14"/>
          <ac:spMkLst>
            <pc:docMk/>
            <pc:sldMk cId="2794517977" sldId="263"/>
            <ac:spMk id="2" creationId="{E03F9EEA-DBA1-5951-AE2E-F2BD8841B7D6}"/>
          </ac:spMkLst>
        </pc:spChg>
      </pc:sldChg>
      <pc:sldChg chg="modSp">
        <pc:chgData name="Anshu Anamika" userId="4e7a07da87597d6a" providerId="LiveId" clId="{A7403ADB-D7B6-4042-8573-AC0E172FDE65}" dt="2025-07-31T20:47:08.900" v="14"/>
        <pc:sldMkLst>
          <pc:docMk/>
          <pc:sldMk cId="2754351585" sldId="269"/>
        </pc:sldMkLst>
        <pc:spChg chg="mod">
          <ac:chgData name="Anshu Anamika" userId="4e7a07da87597d6a" providerId="LiveId" clId="{A7403ADB-D7B6-4042-8573-AC0E172FDE65}" dt="2025-07-31T20:47:08.900" v="14"/>
          <ac:spMkLst>
            <pc:docMk/>
            <pc:sldMk cId="2754351585" sldId="269"/>
            <ac:spMk id="2" creationId="{F21E2C9A-C2AA-8BE5-230F-F1A3230C7034}"/>
          </ac:spMkLst>
        </pc:spChg>
      </pc:sldChg>
      <pc:sldChg chg="modSp">
        <pc:chgData name="Anshu Anamika" userId="4e7a07da87597d6a" providerId="LiveId" clId="{A7403ADB-D7B6-4042-8573-AC0E172FDE65}" dt="2025-07-31T20:47:08.900" v="14"/>
        <pc:sldMkLst>
          <pc:docMk/>
          <pc:sldMk cId="679833013" sldId="271"/>
        </pc:sldMkLst>
        <pc:spChg chg="mod">
          <ac:chgData name="Anshu Anamika" userId="4e7a07da87597d6a" providerId="LiveId" clId="{A7403ADB-D7B6-4042-8573-AC0E172FDE65}" dt="2025-07-31T20:47:08.900" v="14"/>
          <ac:spMkLst>
            <pc:docMk/>
            <pc:sldMk cId="679833013" sldId="271"/>
            <ac:spMk id="2" creationId="{DDE70BF8-B4BE-52DD-3C99-060AF0FB1222}"/>
          </ac:spMkLst>
        </pc:spChg>
        <pc:spChg chg="mod">
          <ac:chgData name="Anshu Anamika" userId="4e7a07da87597d6a" providerId="LiveId" clId="{A7403ADB-D7B6-4042-8573-AC0E172FDE65}" dt="2025-07-31T20:47:08.900" v="14"/>
          <ac:spMkLst>
            <pc:docMk/>
            <pc:sldMk cId="679833013" sldId="271"/>
            <ac:spMk id="3" creationId="{3E6B3A6E-1E5D-2746-5F87-2A7C86A13708}"/>
          </ac:spMkLst>
        </pc:spChg>
      </pc:sldChg>
      <pc:sldChg chg="modSp">
        <pc:chgData name="Anshu Anamika" userId="4e7a07da87597d6a" providerId="LiveId" clId="{A7403ADB-D7B6-4042-8573-AC0E172FDE65}" dt="2025-07-31T20:47:08.900" v="14"/>
        <pc:sldMkLst>
          <pc:docMk/>
          <pc:sldMk cId="1021022078" sldId="272"/>
        </pc:sldMkLst>
        <pc:spChg chg="mod">
          <ac:chgData name="Anshu Anamika" userId="4e7a07da87597d6a" providerId="LiveId" clId="{A7403ADB-D7B6-4042-8573-AC0E172FDE65}" dt="2025-07-31T20:47:08.900" v="14"/>
          <ac:spMkLst>
            <pc:docMk/>
            <pc:sldMk cId="1021022078" sldId="272"/>
            <ac:spMk id="2" creationId="{DCB9CFC0-8C06-12E5-C3DB-9850E7BD893A}"/>
          </ac:spMkLst>
        </pc:spChg>
      </pc:sldChg>
      <pc:sldChg chg="modSp">
        <pc:chgData name="Anshu Anamika" userId="4e7a07da87597d6a" providerId="LiveId" clId="{A7403ADB-D7B6-4042-8573-AC0E172FDE65}" dt="2025-07-31T20:47:08.900" v="14"/>
        <pc:sldMkLst>
          <pc:docMk/>
          <pc:sldMk cId="2076126784" sldId="273"/>
        </pc:sldMkLst>
        <pc:spChg chg="mod">
          <ac:chgData name="Anshu Anamika" userId="4e7a07da87597d6a" providerId="LiveId" clId="{A7403ADB-D7B6-4042-8573-AC0E172FDE65}" dt="2025-07-31T20:47:08.900" v="14"/>
          <ac:spMkLst>
            <pc:docMk/>
            <pc:sldMk cId="2076126784" sldId="273"/>
            <ac:spMk id="2" creationId="{E8D3AEB2-0057-AC8C-BB79-617E09A446C4}"/>
          </ac:spMkLst>
        </pc:spChg>
      </pc:sldChg>
      <pc:sldChg chg="modSp">
        <pc:chgData name="Anshu Anamika" userId="4e7a07da87597d6a" providerId="LiveId" clId="{A7403ADB-D7B6-4042-8573-AC0E172FDE65}" dt="2025-07-31T20:47:08.900" v="14"/>
        <pc:sldMkLst>
          <pc:docMk/>
          <pc:sldMk cId="1577017832" sldId="274"/>
        </pc:sldMkLst>
        <pc:spChg chg="mod">
          <ac:chgData name="Anshu Anamika" userId="4e7a07da87597d6a" providerId="LiveId" clId="{A7403ADB-D7B6-4042-8573-AC0E172FDE65}" dt="2025-07-31T20:47:08.900" v="14"/>
          <ac:spMkLst>
            <pc:docMk/>
            <pc:sldMk cId="1577017832" sldId="274"/>
            <ac:spMk id="2" creationId="{8EADB1F7-6C89-0285-B89F-BD81C775710D}"/>
          </ac:spMkLst>
        </pc:spChg>
      </pc:sldChg>
      <pc:sldChg chg="modSp">
        <pc:chgData name="Anshu Anamika" userId="4e7a07da87597d6a" providerId="LiveId" clId="{A7403ADB-D7B6-4042-8573-AC0E172FDE65}" dt="2025-07-31T20:47:08.900" v="14"/>
        <pc:sldMkLst>
          <pc:docMk/>
          <pc:sldMk cId="879235826" sldId="275"/>
        </pc:sldMkLst>
        <pc:spChg chg="mod">
          <ac:chgData name="Anshu Anamika" userId="4e7a07da87597d6a" providerId="LiveId" clId="{A7403ADB-D7B6-4042-8573-AC0E172FDE65}" dt="2025-07-31T20:47:08.900" v="14"/>
          <ac:spMkLst>
            <pc:docMk/>
            <pc:sldMk cId="879235826" sldId="275"/>
            <ac:spMk id="2" creationId="{A3BD845B-96EB-0069-B991-B13D1A34ED7D}"/>
          </ac:spMkLst>
        </pc:spChg>
      </pc:sldChg>
      <pc:sldChg chg="modSp">
        <pc:chgData name="Anshu Anamika" userId="4e7a07da87597d6a" providerId="LiveId" clId="{A7403ADB-D7B6-4042-8573-AC0E172FDE65}" dt="2025-07-31T20:47:08.900" v="14"/>
        <pc:sldMkLst>
          <pc:docMk/>
          <pc:sldMk cId="4199284356" sldId="276"/>
        </pc:sldMkLst>
        <pc:spChg chg="mod">
          <ac:chgData name="Anshu Anamika" userId="4e7a07da87597d6a" providerId="LiveId" clId="{A7403ADB-D7B6-4042-8573-AC0E172FDE65}" dt="2025-07-31T20:47:08.900" v="14"/>
          <ac:spMkLst>
            <pc:docMk/>
            <pc:sldMk cId="4199284356" sldId="276"/>
            <ac:spMk id="2" creationId="{96F1CB0F-F72D-B3D4-66EA-BF1A2F84EE24}"/>
          </ac:spMkLst>
        </pc:spChg>
        <pc:spChg chg="mod">
          <ac:chgData name="Anshu Anamika" userId="4e7a07da87597d6a" providerId="LiveId" clId="{A7403ADB-D7B6-4042-8573-AC0E172FDE65}" dt="2025-07-31T20:47:08.900" v="14"/>
          <ac:spMkLst>
            <pc:docMk/>
            <pc:sldMk cId="4199284356" sldId="276"/>
            <ac:spMk id="3" creationId="{5BE89F0E-17A1-7A78-2615-7DD4FBECBDD2}"/>
          </ac:spMkLst>
        </pc:spChg>
      </pc:sldChg>
      <pc:sldChg chg="modSp">
        <pc:chgData name="Anshu Anamika" userId="4e7a07da87597d6a" providerId="LiveId" clId="{A7403ADB-D7B6-4042-8573-AC0E172FDE65}" dt="2025-07-31T20:47:08.900" v="14"/>
        <pc:sldMkLst>
          <pc:docMk/>
          <pc:sldMk cId="621304376" sldId="277"/>
        </pc:sldMkLst>
        <pc:spChg chg="mod">
          <ac:chgData name="Anshu Anamika" userId="4e7a07da87597d6a" providerId="LiveId" clId="{A7403ADB-D7B6-4042-8573-AC0E172FDE65}" dt="2025-07-31T20:47:08.900" v="14"/>
          <ac:spMkLst>
            <pc:docMk/>
            <pc:sldMk cId="621304376" sldId="277"/>
            <ac:spMk id="2" creationId="{D884190C-D62A-0C29-9070-9E7F2E4312F1}"/>
          </ac:spMkLst>
        </pc:spChg>
        <pc:spChg chg="mod">
          <ac:chgData name="Anshu Anamika" userId="4e7a07da87597d6a" providerId="LiveId" clId="{A7403ADB-D7B6-4042-8573-AC0E172FDE65}" dt="2025-07-31T20:47:08.900" v="14"/>
          <ac:spMkLst>
            <pc:docMk/>
            <pc:sldMk cId="621304376" sldId="277"/>
            <ac:spMk id="3" creationId="{72C69D17-8D3E-5592-373C-32B5385735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92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35454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4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1158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0271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03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0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0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5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6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5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8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2FE6BF-EBBA-DD88-BEC6-50EB17E2F4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0495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A42682-B262-E29C-13BA-4AF944C9C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GB" sz="4600">
                <a:solidFill>
                  <a:srgbClr val="FFFFFF"/>
                </a:solidFill>
              </a:rPr>
              <a:t>Exploratory Data Analysis and Building Supervised Machine Learning Models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03AD8-D2D4-EB15-5039-29FA08631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rgbClr val="FFFFFF"/>
                </a:solidFill>
              </a:rPr>
              <a:t>Anshu Anamika</a:t>
            </a:r>
          </a:p>
        </p:txBody>
      </p:sp>
    </p:spTree>
    <p:extLst>
      <p:ext uri="{BB962C8B-B14F-4D97-AF65-F5344CB8AC3E}">
        <p14:creationId xmlns:p14="http://schemas.microsoft.com/office/powerpoint/2010/main" val="1030200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171610-3217-C9DB-DB42-1769DD2AF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597949"/>
              </p:ext>
            </p:extLst>
          </p:nvPr>
        </p:nvGraphicFramePr>
        <p:xfrm>
          <a:off x="6648134" y="734515"/>
          <a:ext cx="5463915" cy="4887136"/>
        </p:xfrm>
        <a:graphic>
          <a:graphicData uri="http://schemas.openxmlformats.org/drawingml/2006/table">
            <a:tbl>
              <a:tblPr/>
              <a:tblGrid>
                <a:gridCol w="1821305">
                  <a:extLst>
                    <a:ext uri="{9D8B030D-6E8A-4147-A177-3AD203B41FA5}">
                      <a16:colId xmlns:a16="http://schemas.microsoft.com/office/drawing/2014/main" val="2419017029"/>
                    </a:ext>
                  </a:extLst>
                </a:gridCol>
                <a:gridCol w="1821305">
                  <a:extLst>
                    <a:ext uri="{9D8B030D-6E8A-4147-A177-3AD203B41FA5}">
                      <a16:colId xmlns:a16="http://schemas.microsoft.com/office/drawing/2014/main" val="2695225935"/>
                    </a:ext>
                  </a:extLst>
                </a:gridCol>
                <a:gridCol w="1821305">
                  <a:extLst>
                    <a:ext uri="{9D8B030D-6E8A-4147-A177-3AD203B41FA5}">
                      <a16:colId xmlns:a16="http://schemas.microsoft.com/office/drawing/2014/main" val="819772523"/>
                    </a:ext>
                  </a:extLst>
                </a:gridCol>
              </a:tblGrid>
              <a:tr h="337952">
                <a:tc>
                  <a:txBody>
                    <a:bodyPr/>
                    <a:lstStyle/>
                    <a:p>
                      <a:r>
                        <a:rPr lang="en-GB" sz="1200" b="1"/>
                        <a:t>Code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Habitat Type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Description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060505"/>
                  </a:ext>
                </a:extLst>
              </a:tr>
              <a:tr h="591418">
                <a:tc>
                  <a:txBody>
                    <a:bodyPr/>
                    <a:lstStyle/>
                    <a:p>
                      <a:r>
                        <a:rPr lang="en-GB" sz="1200" b="1" dirty="0"/>
                        <a:t>g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Grasses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Open grassy areas like fields or lawns.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969372"/>
                  </a:ext>
                </a:extLst>
              </a:tr>
              <a:tr h="649698">
                <a:tc>
                  <a:txBody>
                    <a:bodyPr/>
                    <a:lstStyle/>
                    <a:p>
                      <a:r>
                        <a:rPr lang="en-GB" sz="1200" b="1"/>
                        <a:t>l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Leaves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Leaf litter on forest floors — common in wooded regions.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745211"/>
                  </a:ext>
                </a:extLst>
              </a:tr>
              <a:tr h="649698">
                <a:tc>
                  <a:txBody>
                    <a:bodyPr/>
                    <a:lstStyle/>
                    <a:p>
                      <a:r>
                        <a:rPr lang="en-GB" sz="1200" b="1"/>
                        <a:t>m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Meadows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Natural open fields, sometimes with wildflowers.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996015"/>
                  </a:ext>
                </a:extLst>
              </a:tr>
              <a:tr h="591418">
                <a:tc>
                  <a:txBody>
                    <a:bodyPr/>
                    <a:lstStyle/>
                    <a:p>
                      <a:r>
                        <a:rPr lang="en-GB" sz="1200" b="1" dirty="0"/>
                        <a:t>p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Paths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Along trails, walkways, or roadsides.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538483"/>
                  </a:ext>
                </a:extLst>
              </a:tr>
              <a:tr h="591418">
                <a:tc>
                  <a:txBody>
                    <a:bodyPr/>
                    <a:lstStyle/>
                    <a:p>
                      <a:r>
                        <a:rPr lang="en-GB" sz="1200" b="1" dirty="0"/>
                        <a:t>U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Urban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Near human areas — parks, gardens, etc.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499115"/>
                  </a:ext>
                </a:extLst>
              </a:tr>
              <a:tr h="844882">
                <a:tc>
                  <a:txBody>
                    <a:bodyPr/>
                    <a:lstStyle/>
                    <a:p>
                      <a:r>
                        <a:rPr lang="en-GB" sz="1200" b="1" dirty="0"/>
                        <a:t>W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Waste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Disturbed areas with decaying organic matter (e.g., compost heaps, trash areas).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228606"/>
                  </a:ext>
                </a:extLst>
              </a:tr>
              <a:tr h="591418">
                <a:tc>
                  <a:txBody>
                    <a:bodyPr/>
                    <a:lstStyle/>
                    <a:p>
                      <a:r>
                        <a:rPr lang="en-GB" sz="1200" b="1" dirty="0"/>
                        <a:t>D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Woods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Deep or dense forests with trees and shade.</a:t>
                      </a:r>
                    </a:p>
                  </a:txBody>
                  <a:tcPr marL="82011" marR="82011" marT="41006" marB="41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466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B8BBDCA-5EF8-3DE8-BDAD-8DC430D0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405" y="1095375"/>
            <a:ext cx="6491444" cy="4667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C154AF-9D23-1DC4-6CCD-46A08B6225F2}"/>
              </a:ext>
            </a:extLst>
          </p:cNvPr>
          <p:cNvSpPr txBox="1"/>
          <p:nvPr/>
        </p:nvSpPr>
        <p:spPr>
          <a:xfrm>
            <a:off x="592111" y="186338"/>
            <a:ext cx="634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Mushroom class &amp; habitat</a:t>
            </a:r>
          </a:p>
        </p:txBody>
      </p:sp>
    </p:spTree>
    <p:extLst>
      <p:ext uri="{BB962C8B-B14F-4D97-AF65-F5344CB8AC3E}">
        <p14:creationId xmlns:p14="http://schemas.microsoft.com/office/powerpoint/2010/main" val="147090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D15A-EBA3-0077-9F8B-CB1CA24F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6859949" cy="1132258"/>
          </a:xfrm>
        </p:spPr>
        <p:txBody>
          <a:bodyPr>
            <a:normAutofit/>
          </a:bodyPr>
          <a:lstStyle/>
          <a:p>
            <a:pPr algn="ctr"/>
            <a:r>
              <a:rPr lang="en-GB" sz="2400" dirty="0"/>
              <a:t>Mushroom class &amp; ring-type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921BD4-5BEE-2C93-6CD1-31B39924B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79" y="1716088"/>
            <a:ext cx="7037878" cy="4592637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5A36C7-9662-C4E5-44BB-46BCF7947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805650"/>
              </p:ext>
            </p:extLst>
          </p:nvPr>
        </p:nvGraphicFramePr>
        <p:xfrm>
          <a:off x="7135318" y="1999224"/>
          <a:ext cx="4766874" cy="3851066"/>
        </p:xfrm>
        <a:graphic>
          <a:graphicData uri="http://schemas.openxmlformats.org/drawingml/2006/table">
            <a:tbl>
              <a:tblPr/>
              <a:tblGrid>
                <a:gridCol w="1588958">
                  <a:extLst>
                    <a:ext uri="{9D8B030D-6E8A-4147-A177-3AD203B41FA5}">
                      <a16:colId xmlns:a16="http://schemas.microsoft.com/office/drawing/2014/main" val="3721977837"/>
                    </a:ext>
                  </a:extLst>
                </a:gridCol>
                <a:gridCol w="1588958">
                  <a:extLst>
                    <a:ext uri="{9D8B030D-6E8A-4147-A177-3AD203B41FA5}">
                      <a16:colId xmlns:a16="http://schemas.microsoft.com/office/drawing/2014/main" val="3548386133"/>
                    </a:ext>
                  </a:extLst>
                </a:gridCol>
                <a:gridCol w="1588958">
                  <a:extLst>
                    <a:ext uri="{9D8B030D-6E8A-4147-A177-3AD203B41FA5}">
                      <a16:colId xmlns:a16="http://schemas.microsoft.com/office/drawing/2014/main" val="298136851"/>
                    </a:ext>
                  </a:extLst>
                </a:gridCol>
              </a:tblGrid>
              <a:tr h="290108">
                <a:tc>
                  <a:txBody>
                    <a:bodyPr/>
                    <a:lstStyle/>
                    <a:p>
                      <a:r>
                        <a:rPr lang="en-GB" sz="1400" dirty="0"/>
                        <a:t>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Ring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480173"/>
                  </a:ext>
                </a:extLst>
              </a:tr>
              <a:tr h="1216818">
                <a:tc>
                  <a:txBody>
                    <a:bodyPr/>
                    <a:lstStyle/>
                    <a:p>
                      <a:r>
                        <a:rPr lang="en-GB" sz="1400" b="1" dirty="0"/>
                        <a:t>E</a:t>
                      </a:r>
                      <a:endParaRPr lang="en-GB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Evanescent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Very fragile, often disappears quickly after the mushroom matures.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637323"/>
                  </a:ext>
                </a:extLst>
              </a:tr>
              <a:tr h="725411">
                <a:tc>
                  <a:txBody>
                    <a:bodyPr/>
                    <a:lstStyle/>
                    <a:p>
                      <a:r>
                        <a:rPr lang="en-GB" sz="1400" b="1" dirty="0"/>
                        <a:t>F</a:t>
                      </a:r>
                      <a:endParaRPr lang="en-GB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Flaring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The ring spreads outward like a skirt.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009697"/>
                  </a:ext>
                </a:extLst>
              </a:tr>
              <a:tr h="561608">
                <a:tc>
                  <a:txBody>
                    <a:bodyPr/>
                    <a:lstStyle/>
                    <a:p>
                      <a:r>
                        <a:rPr lang="en-GB" sz="1400" b="1" dirty="0"/>
                        <a:t>L</a:t>
                      </a:r>
                      <a:endParaRPr lang="en-GB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Large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Thick and prominent ring.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211432"/>
                  </a:ext>
                </a:extLst>
              </a:tr>
              <a:tr h="290108">
                <a:tc>
                  <a:txBody>
                    <a:bodyPr/>
                    <a:lstStyle/>
                    <a:p>
                      <a:r>
                        <a:rPr lang="en-GB" sz="1400" b="1" dirty="0"/>
                        <a:t>N</a:t>
                      </a:r>
                      <a:endParaRPr lang="en-GB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None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 ring at all.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008843"/>
                  </a:ext>
                </a:extLst>
              </a:tr>
              <a:tr h="725411">
                <a:tc>
                  <a:txBody>
                    <a:bodyPr/>
                    <a:lstStyle/>
                    <a:p>
                      <a:r>
                        <a:rPr lang="en-GB" sz="1400" b="1" dirty="0"/>
                        <a:t>P</a:t>
                      </a:r>
                      <a:endParaRPr lang="en-GB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Pendant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Hanging down from the stalk like a curtain.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89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124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7B49ED-6031-E81F-ACA4-F7806427A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084" y="1"/>
            <a:ext cx="9420225" cy="29680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4B22BB-7F9D-1D2D-EA4E-F99A87F84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084" y="3065488"/>
            <a:ext cx="9420225" cy="370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9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0BF8-B4BE-52DD-3C99-060AF0FB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3A6E-1E5D-2746-5F87-2A7C86A13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missing values</a:t>
            </a:r>
          </a:p>
          <a:p>
            <a:r>
              <a:rPr lang="en-GB" dirty="0"/>
              <a:t>Column ‘stalk-root’ has 2480 ( ~ 30%) ‘?’ missing/unknown value – replaced it with mode for this column.</a:t>
            </a:r>
          </a:p>
          <a:p>
            <a:r>
              <a:rPr lang="en-GB" dirty="0"/>
              <a:t>Modify target column ‘class’ to 0- edible, 1-poisonous from e-edible, p-poisonous by </a:t>
            </a:r>
            <a:r>
              <a:rPr lang="en-GB" dirty="0" err="1"/>
              <a:t>LabelEncoder</a:t>
            </a:r>
            <a:endParaRPr lang="en-GB" dirty="0"/>
          </a:p>
          <a:p>
            <a:r>
              <a:rPr lang="en-GB" dirty="0"/>
              <a:t>22 features – all categorical –  used </a:t>
            </a:r>
            <a:r>
              <a:rPr lang="en-GB" dirty="0" err="1"/>
              <a:t>OneHotEncoder</a:t>
            </a:r>
            <a:r>
              <a:rPr lang="en-GB" dirty="0"/>
              <a:t> – resulting into 117 columns</a:t>
            </a:r>
          </a:p>
          <a:p>
            <a:r>
              <a:rPr lang="en-GB" dirty="0"/>
              <a:t>Didn’t use any scaler as all the values are either zero and one.</a:t>
            </a:r>
          </a:p>
          <a:p>
            <a:r>
              <a:rPr lang="en-GB" dirty="0"/>
              <a:t>Split the data into training and testing (20%)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833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CFC0-8C06-12E5-C3DB-9850E7BD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Logistic regression model</a:t>
            </a:r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7550408-D161-F521-F84B-9DB262FE2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26" y="1417919"/>
            <a:ext cx="7075356" cy="28871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57E7DB-1EB3-4BA6-F800-D2479AB164BB}"/>
              </a:ext>
            </a:extLst>
          </p:cNvPr>
          <p:cNvSpPr txBox="1"/>
          <p:nvPr/>
        </p:nvSpPr>
        <p:spPr>
          <a:xfrm>
            <a:off x="2846260" y="5009589"/>
            <a:ext cx="6097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Consolas" panose="020B0609020204030204" pitchFamily="49" charset="0"/>
              </a:rPr>
              <a:t>K-Fold Cross Validation scores: [1. 0.99938462 1. 1. 1. ] Mean accuracy: 0.9998769230769231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022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AEB2-0057-AC8C-BB79-617E09A4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Naive Bayes Model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4C130BC-B134-892A-1E7E-AAFC58076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7" y="1184223"/>
            <a:ext cx="5548309" cy="39738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7C3FF-217E-B4B1-652F-C0B35B763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264" y="1214204"/>
            <a:ext cx="5019675" cy="412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2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B1F7-6C89-0285-B89F-BD81C775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Decision Tree Models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2ECF54-3579-D31A-4F82-830CEE71C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24" y="2036649"/>
            <a:ext cx="9353860" cy="3951514"/>
          </a:xfrm>
        </p:spPr>
      </p:pic>
    </p:spTree>
    <p:extLst>
      <p:ext uri="{BB962C8B-B14F-4D97-AF65-F5344CB8AC3E}">
        <p14:creationId xmlns:p14="http://schemas.microsoft.com/office/powerpoint/2010/main" val="157701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845B-96EB-0069-B991-B13D1A34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Support Vector Machine Models</a:t>
            </a:r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8B8830D-1A78-91D2-642E-76463342B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9" y="2302941"/>
            <a:ext cx="6992912" cy="3853644"/>
          </a:xfrm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8439300-0263-9F7E-38C3-2B91B4646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31" y="2302941"/>
            <a:ext cx="4359729" cy="25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35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190C-D62A-0C29-9070-9E7F2E43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Comparison among different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9D17-8D3E-5592-373C-32B538573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2A4E2-2B67-9E13-9BFC-78C0196E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30" y="1588333"/>
            <a:ext cx="1008838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04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CB0F-F72D-B3D4-66EA-BF1A2F84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89F0E-17A1-7A78-2615-7DD4FBEC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features have good predictive power </a:t>
            </a:r>
          </a:p>
          <a:p>
            <a:r>
              <a:rPr lang="en-GB" dirty="0"/>
              <a:t>Model performance is really good</a:t>
            </a:r>
          </a:p>
          <a:p>
            <a:r>
              <a:rPr lang="en-GB" dirty="0"/>
              <a:t>Correlated features present- </a:t>
            </a:r>
            <a:r>
              <a:rPr lang="en-GB" dirty="0" err="1"/>
              <a:t>Niave</a:t>
            </a:r>
            <a:r>
              <a:rPr lang="en-GB" dirty="0"/>
              <a:t> bayes model performance was lower</a:t>
            </a:r>
          </a:p>
          <a:p>
            <a:r>
              <a:rPr lang="en-GB" dirty="0"/>
              <a:t>Low </a:t>
            </a:r>
            <a:r>
              <a:rPr lang="en-GB" dirty="0" err="1"/>
              <a:t>svm_sigmoid</a:t>
            </a:r>
            <a:r>
              <a:rPr lang="en-GB" dirty="0"/>
              <a:t> performance indicating linear relationship between features and target</a:t>
            </a:r>
          </a:p>
          <a:p>
            <a:r>
              <a:rPr lang="en-GB" dirty="0"/>
              <a:t>Still have scope to check model performance after replacing ‘stalk-root’ column ‘?’ with real data and see how it affects the prediction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28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DCD2-2E38-3D7C-66E2-DD7DC4A8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Mushroom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A26B-4622-6A44-5DF9-D1CE2F3AF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795666"/>
            <a:ext cx="11356999" cy="3513694"/>
          </a:xfrm>
        </p:spPr>
        <p:txBody>
          <a:bodyPr/>
          <a:lstStyle/>
          <a:p>
            <a:r>
              <a:rPr lang="en-GB" dirty="0"/>
              <a:t>Collected from The Audubon Society Field Guide to North American Mushrooms.</a:t>
            </a:r>
          </a:p>
          <a:p>
            <a:r>
              <a:rPr lang="en-GB" dirty="0"/>
              <a:t>Donated to the UCI Machine Learning repository in </a:t>
            </a:r>
            <a:r>
              <a:rPr lang="en-GB" b="1" dirty="0"/>
              <a:t>1987</a:t>
            </a:r>
            <a:r>
              <a:rPr lang="en-GB" dirty="0"/>
              <a:t>.</a:t>
            </a:r>
          </a:p>
          <a:p>
            <a:r>
              <a:rPr lang="en-GB" dirty="0"/>
              <a:t>Aim to build and evaluate </a:t>
            </a:r>
            <a:r>
              <a:rPr lang="en-GB" b="1" dirty="0"/>
              <a:t>classification models</a:t>
            </a:r>
            <a:r>
              <a:rPr lang="en-GB" dirty="0"/>
              <a:t> for predicting whether a mushroom is </a:t>
            </a:r>
            <a:r>
              <a:rPr lang="en-GB" b="1" dirty="0"/>
              <a:t>edible</a:t>
            </a:r>
            <a:r>
              <a:rPr lang="en-GB" dirty="0"/>
              <a:t> or </a:t>
            </a:r>
            <a:r>
              <a:rPr lang="en-GB" b="1" dirty="0"/>
              <a:t>poisonous</a:t>
            </a:r>
            <a:r>
              <a:rPr lang="en-GB" dirty="0"/>
              <a:t> based on its physical features.</a:t>
            </a:r>
          </a:p>
        </p:txBody>
      </p:sp>
    </p:spTree>
    <p:extLst>
      <p:ext uri="{BB962C8B-B14F-4D97-AF65-F5344CB8AC3E}">
        <p14:creationId xmlns:p14="http://schemas.microsoft.com/office/powerpoint/2010/main" val="198843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63A2-7AB7-BE3E-CF6F-2142E2D6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Mushroom Anatomy</a:t>
            </a:r>
          </a:p>
        </p:txBody>
      </p:sp>
      <p:pic>
        <p:nvPicPr>
          <p:cNvPr id="8" name="Content Placeholder 7" descr="A diagram of a mushroom&#10;&#10;AI-generated content may be incorrect.">
            <a:extLst>
              <a:ext uri="{FF2B5EF4-FFF2-40B4-BE49-F238E27FC236}">
                <a16:creationId xmlns:a16="http://schemas.microsoft.com/office/drawing/2014/main" id="{FF396588-0168-50D8-2E32-41F75352F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54" y="1930400"/>
            <a:ext cx="5304895" cy="3771429"/>
          </a:xfrm>
        </p:spPr>
      </p:pic>
      <p:pic>
        <p:nvPicPr>
          <p:cNvPr id="7" name="Picture 6" descr="A diagram of a mushroom&#10;&#10;AI-generated content may be incorrect.">
            <a:extLst>
              <a:ext uri="{FF2B5EF4-FFF2-40B4-BE49-F238E27FC236}">
                <a16:creationId xmlns:a16="http://schemas.microsoft.com/office/drawing/2014/main" id="{F1BB55A5-ADC7-662D-DE24-F55FEBC5E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08" y="1524483"/>
            <a:ext cx="5720592" cy="529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8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0C55-5324-C97A-0F45-2B3223A3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/>
              <a:t>Data set (rows:8124, columns:23)</a:t>
            </a:r>
            <a:endParaRPr lang="en-GB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C489A3-AAD5-D2F7-31B1-89E85A64F0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7" y="711579"/>
            <a:ext cx="9927461" cy="6601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>
              <a:ln>
                <a:noFill/>
              </a:ln>
              <a:solidFill>
                <a:srgbClr val="3C4043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inherit"/>
              </a:rPr>
              <a:t>cap-shape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bell=b,conical=c,convex=x,flat=f, knobbed=k,sunken=s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inherit"/>
              </a:rPr>
              <a:t>cap-surface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fibrous=f,grooves=g,scaly=y,smooth=s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inherit"/>
              </a:rPr>
              <a:t>cap-color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brown=n,buff=b,cinnamon=c,gray=g,green=r,pink=p,purple=u,red=e,white=w,yellow=y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inherit"/>
              </a:rPr>
              <a:t>bruises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bruises=t,no=f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inherit"/>
              </a:rPr>
              <a:t>odor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almond=a,anise=l,creosote=c,fishy=y,foul=f,musty=m,none=n,pungent=p,spicy=s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inherit"/>
              </a:rPr>
              <a:t>gill-attachment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attached=a,descending=d,free=f,notched=n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inherit"/>
              </a:rPr>
              <a:t>gill-spacing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close=c,crowded=w,distant=d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inherit"/>
              </a:rPr>
              <a:t>gill-size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broad=b,narrow=n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inherit"/>
              </a:rPr>
              <a:t>gill-color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black=k,brown=n,buff=b,chocolate=h,gray=g, green=r,orange=o,pink=p,purple=u,red=e,white=w,yellow=y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inherit"/>
              </a:rPr>
              <a:t>stalk-shape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enlarging=e,tapering=t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inherit"/>
              </a:rPr>
              <a:t>stalk-root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bulbous=b,club=c,cup=u,equal=e,rhizomorphs=z,rooted=r,missing=?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inherit"/>
              </a:rPr>
              <a:t>stalk-surface-above-ring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fibrous=f,scaly=y,silky=k,smooth=s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inherit"/>
              </a:rPr>
              <a:t>stalk-surface-below-ring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fibrous=f,scaly=y,silky=k,smooth=s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inherit"/>
              </a:rPr>
              <a:t>stalk-color-above-ring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brown=n,buff=b,cinnamon=c,gray=g,orange=o,pink=p,red=e,white=w,yellow=y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inherit"/>
              </a:rPr>
              <a:t>stalk-color-below-ring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brown=n,buff=b,cinnamon=c,gray=g,orange=o,pink=p,red=e,white=w,yellow=y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inherit"/>
              </a:rPr>
              <a:t>veil-type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partial=p (universal=u)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inherit"/>
              </a:rPr>
              <a:t>veil-color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brown=n,orange=o,white=w,yellow=y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inherit"/>
              </a:rPr>
              <a:t>ring-number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none=n,one=o,two=t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inherit"/>
              </a:rPr>
              <a:t>ring-type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evanescent=e,flaring=f,large=l,none=n,pendant=</a:t>
            </a:r>
            <a:r>
              <a:rPr lang="en-US" altLang="en-US" sz="1600" b="1">
                <a:solidFill>
                  <a:srgbClr val="3C4043"/>
                </a:solidFill>
                <a:latin typeface="inherit"/>
              </a:rPr>
              <a:t>p</a:t>
            </a:r>
            <a:endParaRPr kumimoji="0" lang="en-US" altLang="en-US" sz="1600" b="1" i="0" u="none" strike="noStrike" cap="none" normalizeH="0" baseline="0">
              <a:ln>
                <a:noFill/>
              </a:ln>
              <a:solidFill>
                <a:srgbClr val="3C4043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inherit"/>
              </a:rPr>
              <a:t>spore-print-color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black=k,brown=n,buff=b,chocolate=h,green=r,orange=o,purple=u,white=w,yellow=y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inherit"/>
              </a:rPr>
              <a:t>population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abundant=a,clustered=c,numerous=n,scattered=s,several=v,solitary=y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inherit"/>
              </a:rPr>
              <a:t>habitat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grasses=g,leaves=l,meadows=m,paths=p,urban=u,waste=w,woods=d</a:t>
            </a:r>
          </a:p>
          <a:p>
            <a:pPr marL="0" indent="0">
              <a:lnSpc>
                <a:spcPct val="100000"/>
              </a:lnSpc>
              <a:buFontTx/>
              <a:buChar char="•"/>
            </a:pPr>
            <a:r>
              <a:rPr lang="en-US" altLang="en-US" sz="1600" b="1">
                <a:solidFill>
                  <a:srgbClr val="00B050"/>
                </a:solidFill>
                <a:latin typeface="inherit"/>
              </a:rPr>
              <a:t>classes</a:t>
            </a:r>
            <a:r>
              <a:rPr lang="en-US" altLang="en-US" sz="1600" b="1">
                <a:solidFill>
                  <a:srgbClr val="3C4043"/>
                </a:solidFill>
                <a:latin typeface="inherit"/>
              </a:rPr>
              <a:t>: edible=e, poisonous=p</a:t>
            </a:r>
            <a:endParaRPr kumimoji="0" lang="en-US" altLang="en-US" sz="1600" b="1" i="0" u="none" strike="noStrike" cap="none" normalizeH="0" baseline="0">
              <a:ln>
                <a:noFill/>
              </a:ln>
              <a:solidFill>
                <a:srgbClr val="3C4043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>
              <a:ln>
                <a:noFill/>
              </a:ln>
              <a:solidFill>
                <a:srgbClr val="3C4043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drawing of a mushroom&#10;&#10;AI-generated content may be incorrect.">
            <a:extLst>
              <a:ext uri="{FF2B5EF4-FFF2-40B4-BE49-F238E27FC236}">
                <a16:creationId xmlns:a16="http://schemas.microsoft.com/office/drawing/2014/main" id="{EF2A5145-04B1-C3CF-8F33-9E4D67B0D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098" y="0"/>
            <a:ext cx="3197902" cy="333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7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77FDA84A-B289-D268-214E-24BB922E2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6430" y="1071798"/>
            <a:ext cx="3705225" cy="3814995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C29809-EF01-C7AA-B0F6-60C6D7F6B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23" y="3192906"/>
            <a:ext cx="5524500" cy="34627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7930B04-17BF-3CF5-4250-E1BFC8171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23" y="44973"/>
            <a:ext cx="5524500" cy="32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5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2C9A-C2AA-8BE5-230F-F1A3230C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Mushroom’s veil and ring data distribution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E7A791F-FD69-E220-7599-CC52ED02D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" y="1680898"/>
            <a:ext cx="9370801" cy="4592637"/>
          </a:xfrm>
        </p:spPr>
      </p:pic>
    </p:spTree>
    <p:extLst>
      <p:ext uri="{BB962C8B-B14F-4D97-AF65-F5344CB8AC3E}">
        <p14:creationId xmlns:p14="http://schemas.microsoft.com/office/powerpoint/2010/main" val="275435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914E-CC37-4DC0-8072-FEB456CE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 between Mushroom class and bruises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4466CC-5477-736C-08D8-FC6C3E1AF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4817" y="1431562"/>
            <a:ext cx="9269628" cy="4877164"/>
          </a:xfrm>
        </p:spPr>
      </p:pic>
    </p:spTree>
    <p:extLst>
      <p:ext uri="{BB962C8B-B14F-4D97-AF65-F5344CB8AC3E}">
        <p14:creationId xmlns:p14="http://schemas.microsoft.com/office/powerpoint/2010/main" val="269412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7940-5971-F51C-3537-939BA4C9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6927404" cy="1132258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Mushroom class &amp; </a:t>
            </a:r>
            <a:r>
              <a:rPr lang="en-GB" sz="2800" dirty="0" err="1"/>
              <a:t>odor</a:t>
            </a:r>
            <a:endParaRPr lang="en-GB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443E8F-5F4C-F54F-F820-F0B1F1921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0" y="1776684"/>
            <a:ext cx="7944114" cy="4592637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BBC14C-9C24-60CB-88B7-BD5DE29C7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317753"/>
              </p:ext>
            </p:extLst>
          </p:nvPr>
        </p:nvGraphicFramePr>
        <p:xfrm>
          <a:off x="8207114" y="179882"/>
          <a:ext cx="3605136" cy="6415788"/>
        </p:xfrm>
        <a:graphic>
          <a:graphicData uri="http://schemas.openxmlformats.org/drawingml/2006/table">
            <a:tbl>
              <a:tblPr/>
              <a:tblGrid>
                <a:gridCol w="1201712">
                  <a:extLst>
                    <a:ext uri="{9D8B030D-6E8A-4147-A177-3AD203B41FA5}">
                      <a16:colId xmlns:a16="http://schemas.microsoft.com/office/drawing/2014/main" val="1219449784"/>
                    </a:ext>
                  </a:extLst>
                </a:gridCol>
                <a:gridCol w="1201712">
                  <a:extLst>
                    <a:ext uri="{9D8B030D-6E8A-4147-A177-3AD203B41FA5}">
                      <a16:colId xmlns:a16="http://schemas.microsoft.com/office/drawing/2014/main" val="2742490246"/>
                    </a:ext>
                  </a:extLst>
                </a:gridCol>
                <a:gridCol w="1201712">
                  <a:extLst>
                    <a:ext uri="{9D8B030D-6E8A-4147-A177-3AD203B41FA5}">
                      <a16:colId xmlns:a16="http://schemas.microsoft.com/office/drawing/2014/main" val="2231991186"/>
                    </a:ext>
                  </a:extLst>
                </a:gridCol>
              </a:tblGrid>
              <a:tr h="227637">
                <a:tc>
                  <a:txBody>
                    <a:bodyPr/>
                    <a:lstStyle/>
                    <a:p>
                      <a:r>
                        <a:rPr lang="en-GB" sz="1000" b="1" dirty="0"/>
                        <a:t>Code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Odor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/>
                        <a:t>Description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409684"/>
                  </a:ext>
                </a:extLst>
              </a:tr>
              <a:tr h="724367">
                <a:tc>
                  <a:txBody>
                    <a:bodyPr/>
                    <a:lstStyle/>
                    <a:p>
                      <a:r>
                        <a:rPr lang="en-GB" sz="1000" b="1" dirty="0"/>
                        <a:t>A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Almond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/>
                        <a:t>Sweet, nutty almond-like smell (often edible)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344742"/>
                  </a:ext>
                </a:extLst>
              </a:tr>
              <a:tr h="724367">
                <a:tc>
                  <a:txBody>
                    <a:bodyPr/>
                    <a:lstStyle/>
                    <a:p>
                      <a:r>
                        <a:rPr lang="en-GB" sz="1000" b="1" dirty="0"/>
                        <a:t>L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/>
                        <a:t>Anise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 err="1"/>
                        <a:t>Licorice</a:t>
                      </a:r>
                      <a:r>
                        <a:rPr lang="en-GB" sz="1000" b="1" dirty="0"/>
                        <a:t>-like smell (pleasant; edible)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361724"/>
                  </a:ext>
                </a:extLst>
              </a:tr>
              <a:tr h="724367">
                <a:tc>
                  <a:txBody>
                    <a:bodyPr/>
                    <a:lstStyle/>
                    <a:p>
                      <a:r>
                        <a:rPr lang="en-GB" sz="1000" b="1" dirty="0"/>
                        <a:t>C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/>
                        <a:t>Creosote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Tar or chemical-like </a:t>
                      </a:r>
                      <a:r>
                        <a:rPr lang="en-GB" sz="1000" b="1" dirty="0" err="1"/>
                        <a:t>odor</a:t>
                      </a:r>
                      <a:r>
                        <a:rPr lang="en-GB" sz="1000" b="1" dirty="0"/>
                        <a:t> (often poisonous)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538770"/>
                  </a:ext>
                </a:extLst>
              </a:tr>
              <a:tr h="558791">
                <a:tc>
                  <a:txBody>
                    <a:bodyPr/>
                    <a:lstStyle/>
                    <a:p>
                      <a:r>
                        <a:rPr lang="en-GB" sz="1000" b="1" dirty="0"/>
                        <a:t>Y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Fishy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/>
                        <a:t>Smells like fish (often poisonous)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63247"/>
                  </a:ext>
                </a:extLst>
              </a:tr>
              <a:tr h="724367">
                <a:tc>
                  <a:txBody>
                    <a:bodyPr/>
                    <a:lstStyle/>
                    <a:p>
                      <a:r>
                        <a:rPr lang="en-GB" sz="1000" b="1" dirty="0"/>
                        <a:t>F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/>
                        <a:t>Foul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Rotten or sewage-like smell (strongly poisonous)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743857"/>
                  </a:ext>
                </a:extLst>
              </a:tr>
              <a:tr h="724367">
                <a:tc>
                  <a:txBody>
                    <a:bodyPr/>
                    <a:lstStyle/>
                    <a:p>
                      <a:r>
                        <a:rPr lang="en-GB" sz="1000" b="1" dirty="0"/>
                        <a:t>M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Musty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/>
                        <a:t>Moldy or damp basement smell (may be poisonous)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849692"/>
                  </a:ext>
                </a:extLst>
              </a:tr>
              <a:tr h="724367">
                <a:tc>
                  <a:txBody>
                    <a:bodyPr/>
                    <a:lstStyle/>
                    <a:p>
                      <a:r>
                        <a:rPr lang="en-GB" sz="1000" b="1" dirty="0"/>
                        <a:t>N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None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/>
                        <a:t>No noticeable odor (can be edible or poisonous)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57352"/>
                  </a:ext>
                </a:extLst>
              </a:tr>
              <a:tr h="724367">
                <a:tc>
                  <a:txBody>
                    <a:bodyPr/>
                    <a:lstStyle/>
                    <a:p>
                      <a:r>
                        <a:rPr lang="en-GB" sz="1000" b="1" dirty="0"/>
                        <a:t>P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Pungent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Strong, irritating smell (usually poisonous)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853922"/>
                  </a:ext>
                </a:extLst>
              </a:tr>
              <a:tr h="558791">
                <a:tc>
                  <a:txBody>
                    <a:bodyPr/>
                    <a:lstStyle/>
                    <a:p>
                      <a:r>
                        <a:rPr lang="en-GB" sz="1000" b="1" dirty="0"/>
                        <a:t>S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Spicy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Sharp or tangy smell (can be edible or not)</a:t>
                      </a:r>
                    </a:p>
                  </a:txBody>
                  <a:tcPr marL="68547" marR="68547" marT="34273" marB="342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519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49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9EEA-DBA1-5951-AE2E-F2BD8841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/>
              <a:t>Mushroom class &amp; spore-print-colour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E8DA71-ED21-72BD-107B-AE04B1D03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46" y="1626147"/>
            <a:ext cx="8906662" cy="4592637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AA039D-9608-1AC8-E974-0EDC5FF16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71310"/>
              </p:ext>
            </p:extLst>
          </p:nvPr>
        </p:nvGraphicFramePr>
        <p:xfrm>
          <a:off x="9158990" y="1821305"/>
          <a:ext cx="2960564" cy="3931920"/>
        </p:xfrm>
        <a:graphic>
          <a:graphicData uri="http://schemas.openxmlformats.org/drawingml/2006/table">
            <a:tbl>
              <a:tblPr/>
              <a:tblGrid>
                <a:gridCol w="1480282">
                  <a:extLst>
                    <a:ext uri="{9D8B030D-6E8A-4147-A177-3AD203B41FA5}">
                      <a16:colId xmlns:a16="http://schemas.microsoft.com/office/drawing/2014/main" val="557686351"/>
                    </a:ext>
                  </a:extLst>
                </a:gridCol>
                <a:gridCol w="1480282">
                  <a:extLst>
                    <a:ext uri="{9D8B030D-6E8A-4147-A177-3AD203B41FA5}">
                      <a16:colId xmlns:a16="http://schemas.microsoft.com/office/drawing/2014/main" val="4130428018"/>
                    </a:ext>
                  </a:extLst>
                </a:gridCol>
              </a:tblGrid>
              <a:tr h="355267">
                <a:tc>
                  <a:txBody>
                    <a:bodyPr/>
                    <a:lstStyle/>
                    <a:p>
                      <a:r>
                        <a:rPr lang="en-GB" sz="1800" dirty="0"/>
                        <a:t>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Color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136708"/>
                  </a:ext>
                </a:extLst>
              </a:tr>
              <a:tr h="355267">
                <a:tc>
                  <a:txBody>
                    <a:bodyPr/>
                    <a:lstStyle/>
                    <a:p>
                      <a:r>
                        <a:rPr lang="en-GB" sz="1800" b="1"/>
                        <a:t>k</a:t>
                      </a:r>
                      <a:endParaRPr lang="en-GB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Black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255912"/>
                  </a:ext>
                </a:extLst>
              </a:tr>
              <a:tr h="355267">
                <a:tc>
                  <a:txBody>
                    <a:bodyPr/>
                    <a:lstStyle/>
                    <a:p>
                      <a:r>
                        <a:rPr lang="en-GB" sz="1800" b="1"/>
                        <a:t>n</a:t>
                      </a:r>
                      <a:endParaRPr lang="en-GB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Brown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70607"/>
                  </a:ext>
                </a:extLst>
              </a:tr>
              <a:tr h="355267">
                <a:tc>
                  <a:txBody>
                    <a:bodyPr/>
                    <a:lstStyle/>
                    <a:p>
                      <a:r>
                        <a:rPr lang="en-GB" sz="1800" b="1" dirty="0"/>
                        <a:t>b</a:t>
                      </a:r>
                      <a:endParaRPr lang="en-GB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Buff (light brown)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622988"/>
                  </a:ext>
                </a:extLst>
              </a:tr>
              <a:tr h="355267">
                <a:tc>
                  <a:txBody>
                    <a:bodyPr/>
                    <a:lstStyle/>
                    <a:p>
                      <a:r>
                        <a:rPr lang="en-GB" sz="1800" b="1"/>
                        <a:t>h</a:t>
                      </a:r>
                      <a:endParaRPr lang="en-GB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Chocolate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131162"/>
                  </a:ext>
                </a:extLst>
              </a:tr>
              <a:tr h="355267">
                <a:tc>
                  <a:txBody>
                    <a:bodyPr/>
                    <a:lstStyle/>
                    <a:p>
                      <a:r>
                        <a:rPr lang="en-GB" sz="1800" b="1"/>
                        <a:t>r</a:t>
                      </a:r>
                      <a:endParaRPr lang="en-GB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Green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450663"/>
                  </a:ext>
                </a:extLst>
              </a:tr>
              <a:tr h="355267">
                <a:tc>
                  <a:txBody>
                    <a:bodyPr/>
                    <a:lstStyle/>
                    <a:p>
                      <a:r>
                        <a:rPr lang="en-GB" sz="1800" b="1"/>
                        <a:t>o</a:t>
                      </a:r>
                      <a:endParaRPr lang="en-GB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Orange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276355"/>
                  </a:ext>
                </a:extLst>
              </a:tr>
              <a:tr h="355267">
                <a:tc>
                  <a:txBody>
                    <a:bodyPr/>
                    <a:lstStyle/>
                    <a:p>
                      <a:r>
                        <a:rPr lang="en-GB" sz="1800" b="1"/>
                        <a:t>u</a:t>
                      </a:r>
                      <a:endParaRPr lang="en-GB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Purple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567781"/>
                  </a:ext>
                </a:extLst>
              </a:tr>
              <a:tr h="355267">
                <a:tc>
                  <a:txBody>
                    <a:bodyPr/>
                    <a:lstStyle/>
                    <a:p>
                      <a:r>
                        <a:rPr lang="en-GB" sz="1800" b="1"/>
                        <a:t>w</a:t>
                      </a:r>
                      <a:endParaRPr lang="en-GB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White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684024"/>
                  </a:ext>
                </a:extLst>
              </a:tr>
              <a:tr h="355267">
                <a:tc>
                  <a:txBody>
                    <a:bodyPr/>
                    <a:lstStyle/>
                    <a:p>
                      <a:r>
                        <a:rPr lang="en-GB" sz="1800" b="1"/>
                        <a:t>y</a:t>
                      </a:r>
                      <a:endParaRPr lang="en-GB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Yellow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121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5179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3948</TotalTime>
  <Words>1064</Words>
  <Application>Microsoft Office PowerPoint</Application>
  <PresentationFormat>Widescreen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Consolas</vt:lpstr>
      <vt:lpstr>inherit</vt:lpstr>
      <vt:lpstr>Trebuchet MS</vt:lpstr>
      <vt:lpstr>Wingdings 3</vt:lpstr>
      <vt:lpstr>Facet</vt:lpstr>
      <vt:lpstr>Exploratory Data Analysis and Building Supervised Machine Learning Models </vt:lpstr>
      <vt:lpstr>Mushroom Data Set</vt:lpstr>
      <vt:lpstr>Mushroom Anatomy</vt:lpstr>
      <vt:lpstr>Data set (rows:8124, columns:23)</vt:lpstr>
      <vt:lpstr>PowerPoint Presentation</vt:lpstr>
      <vt:lpstr>Mushroom’s veil and ring data distribution </vt:lpstr>
      <vt:lpstr>Relation between Mushroom class and bruises</vt:lpstr>
      <vt:lpstr>Mushroom class &amp; odor</vt:lpstr>
      <vt:lpstr>Mushroom class &amp; spore-print-colour</vt:lpstr>
      <vt:lpstr>PowerPoint Presentation</vt:lpstr>
      <vt:lpstr>Mushroom class &amp; ring-type</vt:lpstr>
      <vt:lpstr>PowerPoint Presentation</vt:lpstr>
      <vt:lpstr>Data preprocessing</vt:lpstr>
      <vt:lpstr>Logistic regression model</vt:lpstr>
      <vt:lpstr>Naive Bayes Model</vt:lpstr>
      <vt:lpstr>Decision Tree Models</vt:lpstr>
      <vt:lpstr>Support Vector Machine Models</vt:lpstr>
      <vt:lpstr>Comparison among different models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Anshu Anamika</dc:creator>
  <cp:lastModifiedBy>Anshu Anamika</cp:lastModifiedBy>
  <cp:revision>64</cp:revision>
  <dcterms:created xsi:type="dcterms:W3CDTF">2025-07-01T15:47:32Z</dcterms:created>
  <dcterms:modified xsi:type="dcterms:W3CDTF">2025-07-31T20:47:37Z</dcterms:modified>
</cp:coreProperties>
</file>