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0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9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0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25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4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3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news/articles/2019-05-28/london-home-sellers-offer-ever-growing-discounts-in-market-r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662" y="1990725"/>
            <a:ext cx="7686676" cy="3009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DATA SCIENCE</a:t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CAPSTONE PROJECT </a:t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Analysi</a:t>
            </a:r>
            <a:r>
              <a:rPr lang="en-US" sz="3600" b="1" dirty="0">
                <a:solidFill>
                  <a:schemeClr val="tx1"/>
                </a:solidFill>
              </a:rPr>
              <a:t>ng</a:t>
            </a:r>
            <a:r>
              <a:rPr lang="en" sz="3600" b="1" dirty="0">
                <a:solidFill>
                  <a:schemeClr val="tx1"/>
                </a:solidFill>
              </a:rPr>
              <a:t>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b="1" dirty="0"/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sz="3000" b="1" dirty="0">
                <a:hlinkClick r:id="rId2"/>
              </a:rPr>
              <a:t>London Housing Market is in a rut</a:t>
            </a:r>
            <a:r>
              <a:rPr lang="en" sz="30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sz="2600" dirty="0"/>
              <a:t>Brexit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/>
              <a:t>P</a:t>
            </a:r>
            <a:r>
              <a:rPr lang="en" sz="2600" dirty="0"/>
              <a:t>rice fall </a:t>
            </a:r>
            <a:r>
              <a:rPr lang="en-US" sz="2600" dirty="0" err="1"/>
              <a:t>i</a:t>
            </a:r>
            <a:r>
              <a:rPr lang="en" sz="2600" dirty="0"/>
              <a:t>s</a:t>
            </a:r>
            <a:r>
              <a:rPr lang="en-US" sz="2600" dirty="0"/>
              <a:t>sues</a:t>
            </a:r>
            <a:r>
              <a:rPr lang="en" sz="26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sz="2600" dirty="0"/>
              <a:t>Record-low sales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sz="2600" dirty="0"/>
              <a:t>Homebuilder exodus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sz="2600" dirty="0"/>
              <a:t>Tax hikes addressing overseas buyers of homes in England and Wales.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0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Autofit/>
          </a:bodyPr>
          <a:lstStyle/>
          <a:p>
            <a:r>
              <a:rPr lang="it-IT" sz="5400" b="1" dirty="0"/>
              <a:t>Business Problem</a:t>
            </a:r>
          </a:p>
        </p:txBody>
      </p: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</a:t>
            </a:r>
            <a:r>
              <a:rPr lang="en" sz="3600" dirty="0"/>
              <a:t>upport </a:t>
            </a:r>
            <a:r>
              <a:rPr lang="en-US" sz="3600" dirty="0"/>
              <a:t>for</a:t>
            </a:r>
            <a:r>
              <a:rPr lang="en" sz="3600" dirty="0"/>
              <a:t> home buyer clientele in London Real Estate </a:t>
            </a:r>
            <a:r>
              <a:rPr lang="en-US" sz="3600" dirty="0"/>
              <a:t>market</a:t>
            </a:r>
            <a:endParaRPr lang="it-IT" sz="1600" dirty="0"/>
          </a:p>
        </p:txBody>
      </p:sp>
      <p:pic>
        <p:nvPicPr>
          <p:cNvPr id="27" name="Graphic 17" descr="CRM Customer Insights App">
            <a:extLst>
              <a:ext uri="{FF2B5EF4-FFF2-40B4-BE49-F238E27FC236}">
                <a16:creationId xmlns:a16="http://schemas.microsoft.com/office/drawing/2014/main" id="{F402A984-3C76-4D6A-A40B-3CDB86E2F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it-IT" sz="5400" b="1" dirty="0"/>
              <a:t>Solution</a:t>
            </a:r>
            <a:endParaRPr lang="it-IT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84" y="2493774"/>
            <a:ext cx="3816530" cy="3382094"/>
          </a:xfrm>
        </p:spPr>
        <p:txBody>
          <a:bodyPr>
            <a:normAutofit/>
          </a:bodyPr>
          <a:lstStyle/>
          <a:p>
            <a:pPr algn="just"/>
            <a:r>
              <a:rPr lang="en" sz="2800" dirty="0"/>
              <a:t>Clustering </a:t>
            </a:r>
            <a:r>
              <a:rPr lang="en-US" sz="2800" dirty="0"/>
              <a:t>Analysis of </a:t>
            </a:r>
            <a:r>
              <a:rPr lang="en" sz="2800" dirty="0"/>
              <a:t>London neighborhoods in order to recommend venues and the current average price of real estate </a:t>
            </a:r>
            <a:r>
              <a:rPr lang="en-US" sz="2800" dirty="0"/>
              <a:t>for </a:t>
            </a:r>
            <a:r>
              <a:rPr lang="en" sz="2800" dirty="0"/>
              <a:t>real estate investment. </a:t>
            </a:r>
            <a:endParaRPr lang="it-IT" sz="2800" dirty="0"/>
          </a:p>
        </p:txBody>
      </p:sp>
      <p:pic>
        <p:nvPicPr>
          <p:cNvPr id="7" name="Graphic 6" descr="Real Estate">
            <a:extLst>
              <a:ext uri="{FF2B5EF4-FFF2-40B4-BE49-F238E27FC236}">
                <a16:creationId xmlns:a16="http://schemas.microsoft.com/office/drawing/2014/main" id="{4C27F463-694A-4C0A-A5F6-DC190BE4B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981865"/>
            <a:ext cx="4086495" cy="1325373"/>
          </a:xfrm>
        </p:spPr>
        <p:txBody>
          <a:bodyPr anchor="b">
            <a:noAutofit/>
          </a:bodyPr>
          <a:lstStyle/>
          <a:p>
            <a:r>
              <a:rPr lang="it-IT" sz="5400" b="1" dirty="0"/>
              <a:t>Data and 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4041"/>
            <a:ext cx="3742646" cy="33820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t-IT" sz="1600" b="1" u="sng" dirty="0"/>
              <a:t>Data</a:t>
            </a:r>
            <a:r>
              <a:rPr lang="it-IT" sz="1600" dirty="0"/>
              <a:t>: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Data for </a:t>
            </a:r>
            <a:r>
              <a:rPr lang="en" sz="1700" dirty="0"/>
              <a:t>London properties.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</a:t>
            </a:r>
            <a:r>
              <a:rPr lang="en" sz="1700" dirty="0"/>
              <a:t>ata from the HM Land Registry </a:t>
            </a:r>
            <a:r>
              <a:rPr lang="en-US" sz="1700" dirty="0"/>
              <a:t>for r</a:t>
            </a:r>
            <a:r>
              <a:rPr lang="en" sz="1700" dirty="0"/>
              <a:t>elative price paid.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</a:t>
            </a:r>
            <a:r>
              <a:rPr lang="en" sz="1700" dirty="0"/>
              <a:t>ata </a:t>
            </a:r>
            <a:r>
              <a:rPr lang="en-US" sz="1700" dirty="0"/>
              <a:t>from </a:t>
            </a:r>
            <a:r>
              <a:rPr lang="en" sz="1700" dirty="0"/>
              <a:t>FourSquare API on amenities and essential facilities </a:t>
            </a:r>
            <a:r>
              <a:rPr lang="en-US" sz="1700" dirty="0"/>
              <a:t>around </a:t>
            </a:r>
            <a:r>
              <a:rPr lang="en" sz="1700" dirty="0"/>
              <a:t>properties from.</a:t>
            </a:r>
          </a:p>
          <a:p>
            <a:pPr>
              <a:lnSpc>
                <a:spcPct val="90000"/>
              </a:lnSpc>
            </a:pPr>
            <a:r>
              <a:rPr lang="en-US" sz="1600" b="1" u="sng" dirty="0"/>
              <a:t>Methodology</a:t>
            </a:r>
            <a:r>
              <a:rPr lang="en" sz="1600" dirty="0"/>
              <a:t>: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 dirty="0"/>
              <a:t>Collect Inspection Data;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 dirty="0"/>
              <a:t>Explore and Understand Data;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 dirty="0"/>
              <a:t>Data preparation and preprocessing;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 dirty="0"/>
              <a:t>Modeling</a:t>
            </a:r>
            <a:endParaRPr lang="it-IT" sz="17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4FB33CB2-37BA-4CBD-AEAC-48DE6DC7B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433" y="160589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K-Means clustering of Properties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627017" y="931554"/>
            <a:ext cx="10937966" cy="499489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712644"/>
            <a:ext cx="3660056" cy="975352"/>
          </a:xfrm>
        </p:spPr>
        <p:txBody>
          <a:bodyPr anchor="b">
            <a:normAutofit/>
          </a:bodyPr>
          <a:lstStyle/>
          <a:p>
            <a:r>
              <a:rPr lang="it-IT" sz="5400" b="1" dirty="0"/>
              <a:t>Outcome: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37511"/>
            <a:ext cx="3660057" cy="41626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2000" dirty="0"/>
              <a:t>Examination of real estates </a:t>
            </a:r>
            <a:r>
              <a:rPr lang="en-US" sz="2000" dirty="0"/>
              <a:t>by </a:t>
            </a:r>
            <a:r>
              <a:rPr lang="en" sz="2000" dirty="0"/>
              <a:t>neighborhoods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2000" dirty="0"/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2000" dirty="0"/>
              <a:t>South-West London (Wandsworth, Balham) and North-West London (Isliington) are arising as next future elite venues with a wide range of amenities and facilities.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5103564-E973-4249-A73D-FC8C3182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712644"/>
            <a:ext cx="3660056" cy="975352"/>
          </a:xfrm>
        </p:spPr>
        <p:txBody>
          <a:bodyPr anchor="b">
            <a:normAutofit/>
          </a:bodyPr>
          <a:lstStyle/>
          <a:p>
            <a:r>
              <a:rPr lang="it-IT" sz="5400" b="1" dirty="0"/>
              <a:t>Outcome: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46219"/>
            <a:ext cx="3660057" cy="41539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" sz="2000" dirty="0"/>
              <a:t>Examination of real estates  by clusters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2000" dirty="0"/>
              <a:t>Clusters 0, 2 and 4 may target home buyers prone to live in 'green' areas with parks, waterfronts;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2000" dirty="0"/>
              <a:t>Clusters 1 and 3 may target individuals who love pubs, theatres and soccer.</a:t>
            </a:r>
            <a:endParaRPr lang="it-IT" sz="20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5103564-E973-4249-A73D-FC8C3182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6285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IBM DATA SCIENCE CAPSTONE PROJECT  The Battle of Neighborhoods:  Analysing London Real Estate Market</vt:lpstr>
      <vt:lpstr>Business Problem</vt:lpstr>
      <vt:lpstr>Business Problem</vt:lpstr>
      <vt:lpstr>Solution</vt:lpstr>
      <vt:lpstr>Data and Methodology</vt:lpstr>
      <vt:lpstr>K-Means clustering of Properties</vt:lpstr>
      <vt:lpstr>Outcome: 1</vt:lpstr>
      <vt:lpstr>Outcome: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subject>Capstone_Project</dc:subject>
  <dc:creator>Anshu Bantra</dc:creator>
  <cp:lastModifiedBy>Anshu Bantra</cp:lastModifiedBy>
  <cp:revision>3</cp:revision>
  <dcterms:created xsi:type="dcterms:W3CDTF">2020-05-30T05:55:35Z</dcterms:created>
  <dcterms:modified xsi:type="dcterms:W3CDTF">2020-05-31T07:52:35Z</dcterms:modified>
</cp:coreProperties>
</file>