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3" r:id="rId1"/>
  </p:sldMasterIdLst>
  <p:notesMasterIdLst>
    <p:notesMasterId r:id="rId38"/>
  </p:notesMasterIdLst>
  <p:sldIdLst>
    <p:sldId id="256" r:id="rId2"/>
    <p:sldId id="266" r:id="rId3"/>
    <p:sldId id="309" r:id="rId4"/>
    <p:sldId id="269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F14423-D886-4073-88BF-9BC898091B78}">
  <a:tblStyle styleId="{61F14423-D886-4073-88BF-9BC898091B7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18" y="12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1" name="Google Shape;162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r>
              <a:rPr lang="en-US"/>
              <a:t> | © 2018 General Assembly</a:t>
            </a:r>
          </a:p>
        </p:txBody>
      </p:sp>
    </p:spTree>
    <p:extLst>
      <p:ext uri="{BB962C8B-B14F-4D97-AF65-F5344CB8AC3E}">
        <p14:creationId xmlns:p14="http://schemas.microsoft.com/office/powerpoint/2010/main" val="46326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r>
              <a:rPr lang="en-US"/>
              <a:t> | © 2018 General Assembly</a:t>
            </a:r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6812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r>
              <a:rPr lang="en-US"/>
              <a:t> | © 2018 General Assembly</a:t>
            </a:r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5522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1_Title Only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530223" y="341207"/>
            <a:ext cx="2552700" cy="391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504823" y="4782807"/>
            <a:ext cx="1570989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© 2018 General Assembly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8074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 Title Only 2">
  <p:cSld name="2. Title Only 2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2"/>
          <p:cNvSpPr txBox="1">
            <a:spLocks noGrp="1"/>
          </p:cNvSpPr>
          <p:nvPr>
            <p:ph type="title"/>
          </p:nvPr>
        </p:nvSpPr>
        <p:spPr>
          <a:xfrm>
            <a:off x="457200" y="28037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2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576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r>
              <a:rPr lang="en-US"/>
              <a:t> | © 2018 General Assembly</a:t>
            </a:r>
          </a:p>
        </p:txBody>
      </p:sp>
    </p:spTree>
    <p:extLst>
      <p:ext uri="{BB962C8B-B14F-4D97-AF65-F5344CB8AC3E}">
        <p14:creationId xmlns:p14="http://schemas.microsoft.com/office/powerpoint/2010/main" val="295128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r>
              <a:rPr lang="en-US"/>
              <a:t> | © 2018 General Assembly</a:t>
            </a:r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78246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r>
              <a:rPr lang="en-US"/>
              <a:t> | © 2018 General Assembly</a:t>
            </a:r>
          </a:p>
        </p:txBody>
      </p:sp>
    </p:spTree>
    <p:extLst>
      <p:ext uri="{BB962C8B-B14F-4D97-AF65-F5344CB8AC3E}">
        <p14:creationId xmlns:p14="http://schemas.microsoft.com/office/powerpoint/2010/main" val="300203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r>
              <a:rPr lang="en-US"/>
              <a:t> | © 2018 General Assembly</a:t>
            </a:r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25398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r>
              <a:rPr lang="en-US"/>
              <a:t> | © 2018 General Assembly</a:t>
            </a:r>
          </a:p>
        </p:txBody>
      </p:sp>
    </p:spTree>
    <p:extLst>
      <p:ext uri="{BB962C8B-B14F-4D97-AF65-F5344CB8AC3E}">
        <p14:creationId xmlns:p14="http://schemas.microsoft.com/office/powerpoint/2010/main" val="258109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r>
              <a:rPr lang="en-US"/>
              <a:t> | © 2018 General Assembly</a:t>
            </a:r>
          </a:p>
        </p:txBody>
      </p:sp>
    </p:spTree>
    <p:extLst>
      <p:ext uri="{BB962C8B-B14F-4D97-AF65-F5344CB8AC3E}">
        <p14:creationId xmlns:p14="http://schemas.microsoft.com/office/powerpoint/2010/main" val="149241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r>
              <a:rPr lang="en-US"/>
              <a:t> | © 2018 General Assembly</a:t>
            </a:r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2078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r>
              <a:rPr lang="en-US"/>
              <a:t> | © 2018 General Assembly</a:t>
            </a:r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7864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r>
              <a:rPr lang="en-US"/>
              <a:t> | © 2018 General Assembly</a:t>
            </a:r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617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ps.python.org/pep-0020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oolean_algebra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png"/><Relationship Id="rId7" Type="http://schemas.openxmlformats.org/officeDocument/2006/relationships/hyperlink" Target="https://pypi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/>
          <p:nvPr/>
        </p:nvSpPr>
        <p:spPr>
          <a:xfrm>
            <a:off x="597148" y="1694541"/>
            <a:ext cx="440690" cy="82550"/>
          </a:xfrm>
          <a:custGeom>
            <a:avLst/>
            <a:gdLst/>
            <a:ahLst/>
            <a:cxnLst/>
            <a:rect l="l" t="t" r="r" b="b"/>
            <a:pathLst>
              <a:path w="440690" h="82550" extrusionOk="0">
                <a:moveTo>
                  <a:pt x="440099" y="82499"/>
                </a:moveTo>
                <a:lnTo>
                  <a:pt x="0" y="82499"/>
                </a:lnTo>
                <a:lnTo>
                  <a:pt x="0" y="0"/>
                </a:lnTo>
                <a:lnTo>
                  <a:pt x="440099" y="0"/>
                </a:lnTo>
                <a:lnTo>
                  <a:pt x="440099" y="824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530223" y="1825687"/>
            <a:ext cx="8203642" cy="93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FFFF"/>
                </a:solidFill>
                <a:latin typeface="Arial Black" panose="020B0A04020102020204" pitchFamily="34" charset="0"/>
              </a:rPr>
              <a:t>Intro to Python</a:t>
            </a:r>
            <a:endParaRPr sz="6000" dirty="0">
              <a:latin typeface="Arial Black" panose="020B0A04020102020204" pitchFamily="34" charset="0"/>
            </a:endParaRPr>
          </a:p>
        </p:txBody>
      </p:sp>
      <p:sp>
        <p:nvSpPr>
          <p:cNvPr id="56" name="Google Shape;56;p7"/>
          <p:cNvSpPr txBox="1"/>
          <p:nvPr/>
        </p:nvSpPr>
        <p:spPr>
          <a:xfrm>
            <a:off x="347949" y="4066697"/>
            <a:ext cx="3578592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Please install Python from  https://anaconda.com/download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7"/>
          <p:cNvSpPr txBox="1"/>
          <p:nvPr/>
        </p:nvSpPr>
        <p:spPr>
          <a:xfrm>
            <a:off x="530223" y="3146247"/>
            <a:ext cx="1768176" cy="536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Anshu Bantra </a:t>
            </a:r>
          </a:p>
          <a:p>
            <a:pPr marL="12700" marR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&amp; Wade Coghlan</a:t>
            </a:r>
            <a:endParaRPr sz="17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0;p17">
            <a:hlinkClick r:id="rId3"/>
            <a:extLst>
              <a:ext uri="{FF2B5EF4-FFF2-40B4-BE49-F238E27FC236}">
                <a16:creationId xmlns:a16="http://schemas.microsoft.com/office/drawing/2014/main" id="{7A171BBE-7650-5D93-259D-F36A813B8715}"/>
              </a:ext>
            </a:extLst>
          </p:cNvPr>
          <p:cNvSpPr/>
          <p:nvPr/>
        </p:nvSpPr>
        <p:spPr>
          <a:xfrm>
            <a:off x="7451367" y="3294349"/>
            <a:ext cx="1544696" cy="15446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/>
          <p:nvPr/>
        </p:nvSpPr>
        <p:spPr>
          <a:xfrm>
            <a:off x="564163" y="223686"/>
            <a:ext cx="302895" cy="57150"/>
          </a:xfrm>
          <a:custGeom>
            <a:avLst/>
            <a:gdLst/>
            <a:ahLst/>
            <a:cxnLst/>
            <a:rect l="l" t="t" r="r" b="b"/>
            <a:pathLst>
              <a:path w="302894" h="57150" extrusionOk="0">
                <a:moveTo>
                  <a:pt x="302699" y="56700"/>
                </a:moveTo>
                <a:lnTo>
                  <a:pt x="0" y="56700"/>
                </a:lnTo>
                <a:lnTo>
                  <a:pt x="0" y="0"/>
                </a:lnTo>
                <a:lnTo>
                  <a:pt x="302699" y="0"/>
                </a:lnTo>
                <a:lnTo>
                  <a:pt x="302699" y="56700"/>
                </a:lnTo>
                <a:close/>
              </a:path>
            </a:pathLst>
          </a:custGeom>
          <a:solidFill>
            <a:srgbClr val="ED33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0"/>
          <p:cNvSpPr txBox="1"/>
          <p:nvPr/>
        </p:nvSpPr>
        <p:spPr>
          <a:xfrm>
            <a:off x="860822" y="1085130"/>
            <a:ext cx="5089501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Mistakes happen! Here’s what they look like: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0"/>
          <p:cNvSpPr txBox="1"/>
          <p:nvPr/>
        </p:nvSpPr>
        <p:spPr>
          <a:xfrm>
            <a:off x="436543" y="3637320"/>
            <a:ext cx="4129404" cy="972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436880" marR="0" lvl="0" indent="-381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to understand what went wrong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6880" marR="0" lvl="0" indent="-42481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Attempt to ﬁx the problem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6880" marR="0" lvl="0" indent="-42227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 the cell again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0"/>
          <p:cNvSpPr txBox="1">
            <a:spLocks noGrp="1"/>
          </p:cNvSpPr>
          <p:nvPr>
            <p:ph type="title"/>
          </p:nvPr>
        </p:nvSpPr>
        <p:spPr>
          <a:xfrm>
            <a:off x="530223" y="341207"/>
            <a:ext cx="4795633" cy="520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Jupyter Notebook errors</a:t>
            </a:r>
            <a:endParaRPr dirty="0"/>
          </a:p>
        </p:txBody>
      </p:sp>
      <p:sp>
        <p:nvSpPr>
          <p:cNvPr id="301" name="Google Shape;301;p30"/>
          <p:cNvSpPr/>
          <p:nvPr/>
        </p:nvSpPr>
        <p:spPr>
          <a:xfrm>
            <a:off x="650577" y="1587775"/>
            <a:ext cx="7772155" cy="180186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/>
          <p:nvPr/>
        </p:nvSpPr>
        <p:spPr>
          <a:xfrm>
            <a:off x="564163" y="223686"/>
            <a:ext cx="302895" cy="57150"/>
          </a:xfrm>
          <a:custGeom>
            <a:avLst/>
            <a:gdLst/>
            <a:ahLst/>
            <a:cxnLst/>
            <a:rect l="l" t="t" r="r" b="b"/>
            <a:pathLst>
              <a:path w="302894" h="57150" extrusionOk="0">
                <a:moveTo>
                  <a:pt x="302699" y="56700"/>
                </a:moveTo>
                <a:lnTo>
                  <a:pt x="0" y="56700"/>
                </a:lnTo>
                <a:lnTo>
                  <a:pt x="0" y="0"/>
                </a:lnTo>
                <a:lnTo>
                  <a:pt x="302699" y="0"/>
                </a:lnTo>
                <a:lnTo>
                  <a:pt x="302699" y="56700"/>
                </a:lnTo>
                <a:close/>
              </a:path>
            </a:pathLst>
          </a:custGeom>
          <a:solidFill>
            <a:srgbClr val="ED33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494149" y="1272582"/>
            <a:ext cx="6985000" cy="123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379095" marR="0" lvl="0" indent="-3670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Let’s see what a Python program looks like.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379095" marR="0" lvl="0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We’ll start with the classic "</a:t>
            </a: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Hello World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!" program: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This code will print the message "Hello World!" on the screen.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1"/>
          <p:cNvSpPr txBox="1">
            <a:spLocks noGrp="1"/>
          </p:cNvSpPr>
          <p:nvPr>
            <p:ph type="title"/>
          </p:nvPr>
        </p:nvSpPr>
        <p:spPr>
          <a:xfrm>
            <a:off x="530222" y="341207"/>
            <a:ext cx="5863853" cy="520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programming</a:t>
            </a:r>
            <a:endParaRPr dirty="0"/>
          </a:p>
        </p:txBody>
      </p:sp>
      <p:sp>
        <p:nvSpPr>
          <p:cNvPr id="310" name="Google Shape;310;p31"/>
          <p:cNvSpPr/>
          <p:nvPr/>
        </p:nvSpPr>
        <p:spPr>
          <a:xfrm>
            <a:off x="2421751" y="2840501"/>
            <a:ext cx="4518684" cy="10180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/>
          <p:nvPr/>
        </p:nvSpPr>
        <p:spPr>
          <a:xfrm>
            <a:off x="564163" y="223686"/>
            <a:ext cx="302895" cy="57150"/>
          </a:xfrm>
          <a:custGeom>
            <a:avLst/>
            <a:gdLst/>
            <a:ahLst/>
            <a:cxnLst/>
            <a:rect l="l" t="t" r="r" b="b"/>
            <a:pathLst>
              <a:path w="302894" h="57150" extrusionOk="0">
                <a:moveTo>
                  <a:pt x="302699" y="56700"/>
                </a:moveTo>
                <a:lnTo>
                  <a:pt x="0" y="56700"/>
                </a:lnTo>
                <a:lnTo>
                  <a:pt x="0" y="0"/>
                </a:lnTo>
                <a:lnTo>
                  <a:pt x="302699" y="0"/>
                </a:lnTo>
                <a:lnTo>
                  <a:pt x="302699" y="56700"/>
                </a:lnTo>
                <a:close/>
              </a:path>
            </a:pathLst>
          </a:custGeom>
          <a:solidFill>
            <a:srgbClr val="ED33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2"/>
          <p:cNvSpPr txBox="1"/>
          <p:nvPr/>
        </p:nvSpPr>
        <p:spPr>
          <a:xfrm>
            <a:off x="494149" y="1272582"/>
            <a:ext cx="3697604" cy="348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379095" marR="0" lvl="0" indent="-3670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Data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“hello world”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string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Denoted by quotation marks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1352550" marR="0" lvl="2" indent="-426719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Single ‘...‘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1293495" marR="0" lvl="2" indent="-36766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Double “...”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1293495" marR="0" lvl="2" indent="-367664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Triple “””...”””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66395" marR="2444115" lvl="0" indent="-366395" algn="r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Function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366395" marR="2398395" lvl="1" indent="-366395" algn="r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Print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79095" marR="0" lvl="0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pPr marL="379095" marR="0" lvl="0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Aside: # makes comments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2"/>
          <p:cNvSpPr txBox="1">
            <a:spLocks noGrp="1"/>
          </p:cNvSpPr>
          <p:nvPr>
            <p:ph type="title"/>
          </p:nvPr>
        </p:nvSpPr>
        <p:spPr>
          <a:xfrm>
            <a:off x="530223" y="341207"/>
            <a:ext cx="4437741" cy="520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did we just see?</a:t>
            </a:r>
            <a:endParaRPr dirty="0"/>
          </a:p>
        </p:txBody>
      </p:sp>
      <p:sp>
        <p:nvSpPr>
          <p:cNvPr id="319" name="Google Shape;319;p32"/>
          <p:cNvSpPr/>
          <p:nvPr/>
        </p:nvSpPr>
        <p:spPr>
          <a:xfrm>
            <a:off x="4402166" y="1395279"/>
            <a:ext cx="4437741" cy="10180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"/>
          <p:cNvSpPr txBox="1"/>
          <p:nvPr/>
        </p:nvSpPr>
        <p:spPr>
          <a:xfrm>
            <a:off x="981871" y="105106"/>
            <a:ext cx="4746575" cy="444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highlight>
                  <a:srgbClr val="FFFF00"/>
                </a:highlight>
                <a:latin typeface="Arial Black" panose="020B0A04020102020204" pitchFamily="34" charset="0"/>
                <a:ea typeface="Arial"/>
                <a:cs typeface="Arial"/>
                <a:sym typeface="Arial"/>
              </a:rPr>
              <a:t>Try out Jupyter notebook</a:t>
            </a:r>
            <a:endParaRPr sz="2400" dirty="0">
              <a:solidFill>
                <a:schemeClr val="dk1"/>
              </a:solidFill>
              <a:highlight>
                <a:srgbClr val="FFFF00"/>
              </a:highlight>
              <a:latin typeface="Arial Black" panose="020B0A040201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3"/>
          <p:cNvSpPr txBox="1"/>
          <p:nvPr/>
        </p:nvSpPr>
        <p:spPr>
          <a:xfrm>
            <a:off x="530223" y="1206878"/>
            <a:ext cx="4879340" cy="287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Take some time to try out Jupyter notebook.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Make sure you can: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358775" algn="l" rtl="0">
              <a:lnSpc>
                <a:spcPct val="100000"/>
              </a:lnSpc>
              <a:spcBef>
                <a:spcPts val="19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Convert cells between Markdown and Code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41592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Edit and execute a note cell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40894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Edit and execute a code cell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40894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Try to do some math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41655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Make an error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"/>
          <p:cNvSpPr/>
          <p:nvPr/>
        </p:nvSpPr>
        <p:spPr>
          <a:xfrm>
            <a:off x="564163" y="223686"/>
            <a:ext cx="302895" cy="57150"/>
          </a:xfrm>
          <a:custGeom>
            <a:avLst/>
            <a:gdLst/>
            <a:ahLst/>
            <a:cxnLst/>
            <a:rect l="l" t="t" r="r" b="b"/>
            <a:pathLst>
              <a:path w="302894" h="57150" extrusionOk="0">
                <a:moveTo>
                  <a:pt x="302699" y="56700"/>
                </a:moveTo>
                <a:lnTo>
                  <a:pt x="0" y="56700"/>
                </a:lnTo>
                <a:lnTo>
                  <a:pt x="0" y="0"/>
                </a:lnTo>
                <a:lnTo>
                  <a:pt x="302699" y="0"/>
                </a:lnTo>
                <a:lnTo>
                  <a:pt x="302699" y="56700"/>
                </a:lnTo>
                <a:close/>
              </a:path>
            </a:pathLst>
          </a:custGeom>
          <a:solidFill>
            <a:srgbClr val="ED33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6"/>
          <p:cNvSpPr txBox="1">
            <a:spLocks noGrp="1"/>
          </p:cNvSpPr>
          <p:nvPr>
            <p:ph type="title"/>
          </p:nvPr>
        </p:nvSpPr>
        <p:spPr>
          <a:xfrm>
            <a:off x="530223" y="341207"/>
            <a:ext cx="5588000" cy="520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Programming Fundamentals</a:t>
            </a:r>
            <a:endParaRPr dirty="0"/>
          </a:p>
        </p:txBody>
      </p:sp>
      <p:sp>
        <p:nvSpPr>
          <p:cNvPr id="355" name="Google Shape;355;p36"/>
          <p:cNvSpPr txBox="1"/>
          <p:nvPr/>
        </p:nvSpPr>
        <p:spPr>
          <a:xfrm>
            <a:off x="498425" y="994584"/>
            <a:ext cx="8147149" cy="3807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Every programming language can be broken down into core components. Having  a general framework for this context will help us learn speciﬁcs for Python.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2300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3670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Syntax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927100" marR="0" lvl="1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The structure of the commands given to the computer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Variables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927100" marR="0" lvl="1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How computers store information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36703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Control Structures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927100" marR="0" lvl="1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Sets the hierarchy/priorities of programming logic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Data Structures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927100" marR="0" lvl="1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How computers organize data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"/>
          <p:cNvSpPr/>
          <p:nvPr/>
        </p:nvSpPr>
        <p:spPr>
          <a:xfrm>
            <a:off x="564163" y="223686"/>
            <a:ext cx="302895" cy="57150"/>
          </a:xfrm>
          <a:custGeom>
            <a:avLst/>
            <a:gdLst/>
            <a:ahLst/>
            <a:cxnLst/>
            <a:rect l="l" t="t" r="r" b="b"/>
            <a:pathLst>
              <a:path w="302894" h="57150" extrusionOk="0">
                <a:moveTo>
                  <a:pt x="302699" y="56700"/>
                </a:moveTo>
                <a:lnTo>
                  <a:pt x="0" y="56700"/>
                </a:lnTo>
                <a:lnTo>
                  <a:pt x="0" y="0"/>
                </a:lnTo>
                <a:lnTo>
                  <a:pt x="302699" y="0"/>
                </a:lnTo>
                <a:lnTo>
                  <a:pt x="302699" y="56700"/>
                </a:lnTo>
                <a:close/>
              </a:path>
            </a:pathLst>
          </a:custGeom>
          <a:solidFill>
            <a:srgbClr val="ED33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7"/>
          <p:cNvSpPr txBox="1"/>
          <p:nvPr/>
        </p:nvSpPr>
        <p:spPr>
          <a:xfrm>
            <a:off x="403624" y="1207049"/>
            <a:ext cx="8100059" cy="223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syntax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of a programming language is the set of rules that deﬁne the  combinations of symbols that are considered to be correctly structured programs  in that language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1900" dirty="0">
              <a:latin typeface="Arial"/>
              <a:ea typeface="Arial"/>
              <a:cs typeface="Arial"/>
              <a:sym typeface="Arial"/>
            </a:endParaRPr>
          </a:p>
          <a:p>
            <a:pPr marL="12700" marR="19304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Just like our spoken languages have structures like paragraphs and sentences,  programming languages have 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code blocks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statements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7"/>
          <p:cNvSpPr txBox="1">
            <a:spLocks noGrp="1"/>
          </p:cNvSpPr>
          <p:nvPr>
            <p:ph type="title"/>
          </p:nvPr>
        </p:nvSpPr>
        <p:spPr>
          <a:xfrm>
            <a:off x="530223" y="341207"/>
            <a:ext cx="2757583" cy="520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Syntax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8"/>
          <p:cNvSpPr/>
          <p:nvPr/>
        </p:nvSpPr>
        <p:spPr>
          <a:xfrm>
            <a:off x="564163" y="223686"/>
            <a:ext cx="302895" cy="57150"/>
          </a:xfrm>
          <a:custGeom>
            <a:avLst/>
            <a:gdLst/>
            <a:ahLst/>
            <a:cxnLst/>
            <a:rect l="l" t="t" r="r" b="b"/>
            <a:pathLst>
              <a:path w="302894" h="57150" extrusionOk="0">
                <a:moveTo>
                  <a:pt x="302699" y="56700"/>
                </a:moveTo>
                <a:lnTo>
                  <a:pt x="0" y="56700"/>
                </a:lnTo>
                <a:lnTo>
                  <a:pt x="0" y="0"/>
                </a:lnTo>
                <a:lnTo>
                  <a:pt x="302699" y="0"/>
                </a:lnTo>
                <a:lnTo>
                  <a:pt x="302699" y="56700"/>
                </a:lnTo>
                <a:close/>
              </a:path>
            </a:pathLst>
          </a:custGeom>
          <a:solidFill>
            <a:srgbClr val="ED33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8"/>
          <p:cNvSpPr txBox="1">
            <a:spLocks noGrp="1"/>
          </p:cNvSpPr>
          <p:nvPr>
            <p:ph type="title"/>
          </p:nvPr>
        </p:nvSpPr>
        <p:spPr>
          <a:xfrm>
            <a:off x="530223" y="341207"/>
            <a:ext cx="2280212" cy="520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/>
          </a:p>
        </p:txBody>
      </p:sp>
      <p:sp>
        <p:nvSpPr>
          <p:cNvPr id="371" name="Google Shape;371;p38"/>
          <p:cNvSpPr txBox="1"/>
          <p:nvPr/>
        </p:nvSpPr>
        <p:spPr>
          <a:xfrm>
            <a:off x="561975" y="1150661"/>
            <a:ext cx="8124825" cy="3173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Variables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are symbolic names that store a speciﬁc piece of information. Variables  come in diﬀerent types in order to hold diﬀerent kinds of information.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2300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3670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For example: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max_temp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=  15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927100" marR="0" lvl="1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Deﬁnes a variable: named “</a:t>
            </a:r>
            <a:r>
              <a:rPr lang="en-US" sz="18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max_temp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927100" marR="0" lvl="1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This holds a numerical integer: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15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endParaRPr sz="23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3670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For example: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temp_unit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=  “Deg. C”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927100" marR="0" lvl="1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Deﬁnes a variable: named “</a:t>
            </a:r>
            <a:r>
              <a:rPr lang="en-US" sz="18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temp_unit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927100" marR="0" lvl="1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This holds a non numerical value: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Deg. C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9"/>
          <p:cNvSpPr/>
          <p:nvPr/>
        </p:nvSpPr>
        <p:spPr>
          <a:xfrm>
            <a:off x="564163" y="223686"/>
            <a:ext cx="302895" cy="57150"/>
          </a:xfrm>
          <a:custGeom>
            <a:avLst/>
            <a:gdLst/>
            <a:ahLst/>
            <a:cxnLst/>
            <a:rect l="l" t="t" r="r" b="b"/>
            <a:pathLst>
              <a:path w="302894" h="57150" extrusionOk="0">
                <a:moveTo>
                  <a:pt x="302699" y="56700"/>
                </a:moveTo>
                <a:lnTo>
                  <a:pt x="0" y="56700"/>
                </a:lnTo>
                <a:lnTo>
                  <a:pt x="0" y="0"/>
                </a:lnTo>
                <a:lnTo>
                  <a:pt x="302699" y="0"/>
                </a:lnTo>
                <a:lnTo>
                  <a:pt x="302699" y="56700"/>
                </a:lnTo>
                <a:close/>
              </a:path>
            </a:pathLst>
          </a:custGeom>
          <a:solidFill>
            <a:srgbClr val="ED33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9"/>
          <p:cNvSpPr txBox="1"/>
          <p:nvPr/>
        </p:nvSpPr>
        <p:spPr>
          <a:xfrm>
            <a:off x="494149" y="891581"/>
            <a:ext cx="4985527" cy="380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379095" marR="0" lvl="0" indent="-3670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Types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Bool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- 1         or 0, True or False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- number w/o decimal point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Float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- number w/ decimal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- text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79095" marR="0" lvl="0" indent="-36703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Assignment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○	=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operator deﬁnes variable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366395" marR="1931670" lvl="0" indent="-366395" algn="r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Variable names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366395" marR="1870710" lvl="0" indent="-366395" algn="r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snake_case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836294" marR="160020" lvl="0" indent="-36703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Lowercase Letters, Numbers,  Underscores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379095" marR="0" lvl="0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type() function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shows data type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9"/>
          <p:cNvSpPr txBox="1">
            <a:spLocks noGrp="1"/>
          </p:cNvSpPr>
          <p:nvPr>
            <p:ph type="title"/>
          </p:nvPr>
        </p:nvSpPr>
        <p:spPr>
          <a:xfrm>
            <a:off x="530222" y="341207"/>
            <a:ext cx="2098677" cy="520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/>
          </a:p>
        </p:txBody>
      </p:sp>
      <p:sp>
        <p:nvSpPr>
          <p:cNvPr id="379" name="Google Shape;379;p39"/>
          <p:cNvSpPr/>
          <p:nvPr/>
        </p:nvSpPr>
        <p:spPr>
          <a:xfrm>
            <a:off x="5714988" y="732723"/>
            <a:ext cx="2971793" cy="351471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0"/>
          <p:cNvSpPr/>
          <p:nvPr/>
        </p:nvSpPr>
        <p:spPr>
          <a:xfrm>
            <a:off x="564163" y="223686"/>
            <a:ext cx="302895" cy="57150"/>
          </a:xfrm>
          <a:custGeom>
            <a:avLst/>
            <a:gdLst/>
            <a:ahLst/>
            <a:cxnLst/>
            <a:rect l="l" t="t" r="r" b="b"/>
            <a:pathLst>
              <a:path w="302894" h="57150" extrusionOk="0">
                <a:moveTo>
                  <a:pt x="302699" y="56700"/>
                </a:moveTo>
                <a:lnTo>
                  <a:pt x="0" y="56700"/>
                </a:lnTo>
                <a:lnTo>
                  <a:pt x="0" y="0"/>
                </a:lnTo>
                <a:lnTo>
                  <a:pt x="302699" y="0"/>
                </a:lnTo>
                <a:lnTo>
                  <a:pt x="302699" y="56700"/>
                </a:lnTo>
                <a:close/>
              </a:path>
            </a:pathLst>
          </a:custGeom>
          <a:solidFill>
            <a:srgbClr val="ED33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40"/>
          <p:cNvSpPr txBox="1">
            <a:spLocks noGrp="1"/>
          </p:cNvSpPr>
          <p:nvPr>
            <p:ph type="title"/>
          </p:nvPr>
        </p:nvSpPr>
        <p:spPr>
          <a:xfrm>
            <a:off x="530222" y="341207"/>
            <a:ext cx="2219701" cy="520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/>
          </a:p>
        </p:txBody>
      </p:sp>
      <p:sp>
        <p:nvSpPr>
          <p:cNvPr id="388" name="Google Shape;388;p40"/>
          <p:cNvSpPr txBox="1"/>
          <p:nvPr/>
        </p:nvSpPr>
        <p:spPr>
          <a:xfrm>
            <a:off x="502298" y="819106"/>
            <a:ext cx="7959725" cy="380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379095" marR="0" lvl="0" indent="-3670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Operators -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combine data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755015" marR="0" lvl="0" indent="-28575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+, -, *, /	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(add, subtract, multiply, divide)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755015" marR="0" lvl="0" indent="-28575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+=, -=,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 perform operation and save result)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**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(power)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//, %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(quotient, remainder (modulus))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&gt;, &lt;, ==, !=, &lt;=, &gt;=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(greater than, less than, equal, not equal, </a:t>
            </a:r>
            <a:r>
              <a:rPr lang="en-US" sz="18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79095" marR="0" lvl="0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Functions and methods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saved instructions to manipulate data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abs(</a:t>
            </a:r>
            <a:r>
              <a:rPr lang="en-US" sz="18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my_int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) - </a:t>
            </a:r>
            <a:r>
              <a:rPr lang="en-US" sz="18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function_name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(data)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8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my_string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0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my_string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.lower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() -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method_name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()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0" indent="-36766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my_int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800" b="1" u="sng" dirty="0"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lang="en-US" sz="1800" b="1" u="sng" dirty="0"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(5)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836295" indent="-367664">
              <a:spcBef>
                <a:spcPts val="325"/>
              </a:spcBef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b="1" i="0" u="none" strike="noStrike" cap="none" dirty="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Dunder</a:t>
            </a:r>
            <a:r>
              <a:rPr lang="en-US" b="1" i="0" u="none" strike="noStrike" cap="none" dirty="0">
                <a:latin typeface="Arial"/>
                <a:ea typeface="Arial"/>
                <a:cs typeface="Arial"/>
                <a:sym typeface="Arial"/>
              </a:rPr>
              <a:t>” - </a:t>
            </a:r>
            <a:r>
              <a:rPr lang="en-US" b="0" i="0" u="none" strike="noStrike" cap="none" dirty="0">
                <a:latin typeface="Arial"/>
                <a:ea typeface="Arial"/>
                <a:cs typeface="Arial"/>
                <a:sym typeface="Arial"/>
              </a:rPr>
              <a:t>double underscore (__) = important Python built in item</a:t>
            </a:r>
            <a:endParaRPr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/>
          <p:cNvSpPr txBox="1"/>
          <p:nvPr/>
        </p:nvSpPr>
        <p:spPr>
          <a:xfrm>
            <a:off x="530223" y="1359278"/>
            <a:ext cx="7814309" cy="301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Now you try! 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endParaRPr sz="1750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358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Create variables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927100" marR="0" lvl="1" indent="-4019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Bool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927100" marR="0" lvl="1" indent="-41148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Int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927100" marR="0" lvl="1" indent="-394969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Float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927100" marR="0" lvl="1" indent="-41275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String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41592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Check their class with type()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40894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Try out some operations on your variables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927100" lvl="1" indent="-412750">
              <a:spcBef>
                <a:spcPts val="325"/>
              </a:spcBef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dirty="0">
                <a:latin typeface="Arial"/>
                <a:cs typeface="Arial"/>
                <a:sym typeface="Arial"/>
              </a:rPr>
              <a:t>What works? What causes errors?</a:t>
            </a:r>
            <a:endParaRPr dirty="0">
              <a:latin typeface="Arial"/>
              <a:cs typeface="Arial"/>
              <a:sym typeface="Arial"/>
            </a:endParaRPr>
          </a:p>
        </p:txBody>
      </p:sp>
      <p:sp>
        <p:nvSpPr>
          <p:cNvPr id="400" name="Google Shape;400;p41"/>
          <p:cNvSpPr txBox="1"/>
          <p:nvPr/>
        </p:nvSpPr>
        <p:spPr>
          <a:xfrm>
            <a:off x="981871" y="105106"/>
            <a:ext cx="5748382" cy="444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FFFF00"/>
                </a:highlight>
                <a:latin typeface="Arial Black" panose="020B0A04020102020204" pitchFamily="34" charset="0"/>
                <a:ea typeface="Arial"/>
                <a:cs typeface="Arial"/>
                <a:sym typeface="Arial"/>
              </a:rPr>
              <a:t>Practice in Jupyter notebook</a:t>
            </a:r>
            <a:endParaRPr sz="2400" dirty="0">
              <a:solidFill>
                <a:schemeClr val="bg1"/>
              </a:solidFill>
              <a:highlight>
                <a:srgbClr val="FFFF00"/>
              </a:highlight>
              <a:latin typeface="Arial Black" panose="020B0A04020102020204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/>
          <p:nvPr/>
        </p:nvSpPr>
        <p:spPr>
          <a:xfrm>
            <a:off x="564163" y="223686"/>
            <a:ext cx="302895" cy="57150"/>
          </a:xfrm>
          <a:custGeom>
            <a:avLst/>
            <a:gdLst/>
            <a:ahLst/>
            <a:cxnLst/>
            <a:rect l="l" t="t" r="r" b="b"/>
            <a:pathLst>
              <a:path w="302894" h="57150" extrusionOk="0">
                <a:moveTo>
                  <a:pt x="302699" y="56700"/>
                </a:moveTo>
                <a:lnTo>
                  <a:pt x="0" y="56700"/>
                </a:lnTo>
                <a:lnTo>
                  <a:pt x="0" y="0"/>
                </a:lnTo>
                <a:lnTo>
                  <a:pt x="302699" y="0"/>
                </a:lnTo>
                <a:lnTo>
                  <a:pt x="302699" y="56700"/>
                </a:lnTo>
                <a:close/>
              </a:path>
            </a:pathLst>
          </a:custGeom>
          <a:solidFill>
            <a:srgbClr val="ED33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494148" y="1313729"/>
            <a:ext cx="5893206" cy="274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800" b="0" i="0" u="none" strike="noStrike" cap="none" dirty="0">
                <a:latin typeface="Proxima Nova"/>
                <a:ea typeface="Proxima Nova"/>
                <a:cs typeface="Proxima Nova"/>
                <a:sym typeface="Proxima Nova"/>
              </a:rPr>
              <a:t>Created by Guido Van Rossum in 1991.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800" b="0" i="0" u="none" strike="noStrike" cap="none" dirty="0">
                <a:latin typeface="Proxima Nova"/>
                <a:ea typeface="Proxima Nova"/>
                <a:cs typeface="Proxima Nova"/>
                <a:sym typeface="Proxima Nova"/>
              </a:rPr>
              <a:t>High level programming language that can be used to automate administrative tasks or create large scale applications.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800" b="0" i="0" u="none" strike="noStrike" cap="none" dirty="0">
                <a:latin typeface="Proxima Nova"/>
                <a:ea typeface="Proxima Nova"/>
                <a:cs typeface="Proxima Nova"/>
                <a:sym typeface="Proxima Nova"/>
              </a:rPr>
              <a:t>Simple, easy to use syntax that emphasizes readability.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800" b="0" i="0" u="none" strike="noStrike" cap="none" dirty="0">
                <a:latin typeface="Proxima Nova"/>
                <a:ea typeface="Proxima Nova"/>
                <a:cs typeface="Proxima Nova"/>
                <a:sym typeface="Proxima Nova"/>
              </a:rPr>
              <a:t>Python is an interpreted language, meaning that it has an extremely quick change, test, debug cycle.</a:t>
            </a:r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530223" y="341207"/>
            <a:ext cx="3692153" cy="520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Python?</a:t>
            </a:r>
            <a:endParaRPr dirty="0"/>
          </a:p>
        </p:txBody>
      </p:sp>
      <p:sp>
        <p:nvSpPr>
          <p:cNvPr id="160" name="Google Shape;160;p17"/>
          <p:cNvSpPr/>
          <p:nvPr/>
        </p:nvSpPr>
        <p:spPr>
          <a:xfrm>
            <a:off x="7142085" y="256349"/>
            <a:ext cx="1544696" cy="15446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hlinkClick r:id="rId4"/>
            <a:extLst>
              <a:ext uri="{FF2B5EF4-FFF2-40B4-BE49-F238E27FC236}">
                <a16:creationId xmlns:a16="http://schemas.microsoft.com/office/drawing/2014/main" id="{855EADBF-69CD-7428-9808-52338138B837}"/>
              </a:ext>
            </a:extLst>
          </p:cNvPr>
          <p:cNvSpPr txBox="1"/>
          <p:nvPr/>
        </p:nvSpPr>
        <p:spPr>
          <a:xfrm>
            <a:off x="7592576" y="4648693"/>
            <a:ext cx="1544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  <a:highlight>
                  <a:srgbClr val="00FFFF"/>
                </a:highlight>
              </a:rPr>
              <a:t>Zen of Python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2"/>
          <p:cNvSpPr txBox="1"/>
          <p:nvPr/>
        </p:nvSpPr>
        <p:spPr>
          <a:xfrm>
            <a:off x="981871" y="105106"/>
            <a:ext cx="4484357" cy="444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FFFF00"/>
                </a:highlight>
                <a:latin typeface="Arial Black" panose="020B0A04020102020204" pitchFamily="34" charset="0"/>
                <a:ea typeface="Arial"/>
                <a:cs typeface="Arial"/>
                <a:sym typeface="Arial"/>
              </a:rPr>
              <a:t>Working with Variables</a:t>
            </a:r>
            <a:endParaRPr sz="2400" dirty="0">
              <a:solidFill>
                <a:schemeClr val="bg1"/>
              </a:solidFill>
              <a:highlight>
                <a:srgbClr val="FFFF00"/>
              </a:highlight>
              <a:latin typeface="Arial Black" panose="020B0A040201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42"/>
          <p:cNvSpPr txBox="1"/>
          <p:nvPr/>
        </p:nvSpPr>
        <p:spPr>
          <a:xfrm>
            <a:off x="352287" y="539676"/>
            <a:ext cx="7966335" cy="460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latin typeface="Arial"/>
                <a:ea typeface="Arial"/>
                <a:cs typeface="Arial"/>
                <a:sym typeface="Arial"/>
              </a:rPr>
              <a:t>Let's work together and make some “Variable Magic”</a:t>
            </a:r>
            <a:endParaRPr sz="1800" b="1" i="1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358775" algn="l" rtl="0">
              <a:lnSpc>
                <a:spcPct val="100000"/>
              </a:lnSpc>
              <a:spcBef>
                <a:spcPts val="19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Print a line saying your name, country of birth and where are you currently, as below:</a:t>
            </a:r>
            <a:br>
              <a:rPr lang="en-US" sz="18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800" i="1" dirty="0"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Hi I am Anshu, I was born in India. Currently I am based in Melbourne.</a:t>
            </a:r>
            <a:br>
              <a:rPr lang="en-US" sz="1800" i="1" dirty="0"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800" i="1" dirty="0"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41592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Create a cell which calculates the sum of 3 numbers</a:t>
            </a:r>
            <a:br>
              <a:rPr lang="en-US" sz="1800" dirty="0">
                <a:latin typeface="Arial"/>
                <a:ea typeface="Arial"/>
                <a:cs typeface="Arial"/>
                <a:sym typeface="Arial"/>
              </a:rPr>
            </a:b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40894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Check what happens if you use a “Variable”, that does not exist</a:t>
            </a:r>
            <a:br>
              <a:rPr lang="en-US" sz="1800" dirty="0">
                <a:latin typeface="Arial"/>
                <a:ea typeface="Arial"/>
                <a:cs typeface="Arial"/>
                <a:sym typeface="Arial"/>
              </a:rPr>
            </a:b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40894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What happens when we do math operations with strings (Non-Numbers / Alpha Numeric)</a:t>
            </a:r>
            <a:br>
              <a:rPr lang="en-US" sz="1800" dirty="0">
                <a:latin typeface="Arial"/>
                <a:ea typeface="Arial"/>
                <a:cs typeface="Arial"/>
                <a:sym typeface="Arial"/>
              </a:rPr>
            </a:b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41655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What happens when we do math operations between strings &amp; numbers</a:t>
            </a:r>
            <a:br>
              <a:rPr lang="en-US" sz="1800" dirty="0">
                <a:latin typeface="Arial"/>
                <a:ea typeface="Arial"/>
                <a:cs typeface="Arial"/>
                <a:sym typeface="Arial"/>
              </a:rPr>
            </a:b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41655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Check data type of different type of variables.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3"/>
          <p:cNvSpPr/>
          <p:nvPr/>
        </p:nvSpPr>
        <p:spPr>
          <a:xfrm>
            <a:off x="564163" y="223686"/>
            <a:ext cx="302895" cy="57150"/>
          </a:xfrm>
          <a:custGeom>
            <a:avLst/>
            <a:gdLst/>
            <a:ahLst/>
            <a:cxnLst/>
            <a:rect l="l" t="t" r="r" b="b"/>
            <a:pathLst>
              <a:path w="302894" h="57150" extrusionOk="0">
                <a:moveTo>
                  <a:pt x="302699" y="56700"/>
                </a:moveTo>
                <a:lnTo>
                  <a:pt x="0" y="56700"/>
                </a:lnTo>
                <a:lnTo>
                  <a:pt x="0" y="0"/>
                </a:lnTo>
                <a:lnTo>
                  <a:pt x="302699" y="0"/>
                </a:lnTo>
                <a:lnTo>
                  <a:pt x="302699" y="56700"/>
                </a:lnTo>
                <a:close/>
              </a:path>
            </a:pathLst>
          </a:custGeom>
          <a:solidFill>
            <a:srgbClr val="ED33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3"/>
          <p:cNvSpPr txBox="1">
            <a:spLocks noGrp="1"/>
          </p:cNvSpPr>
          <p:nvPr>
            <p:ph type="title"/>
          </p:nvPr>
        </p:nvSpPr>
        <p:spPr>
          <a:xfrm>
            <a:off x="530222" y="341207"/>
            <a:ext cx="2750859" cy="520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Booleans</a:t>
            </a:r>
            <a:endParaRPr dirty="0"/>
          </a:p>
        </p:txBody>
      </p:sp>
      <p:sp>
        <p:nvSpPr>
          <p:cNvPr id="420" name="Google Shape;420;p43"/>
          <p:cNvSpPr txBox="1"/>
          <p:nvPr/>
        </p:nvSpPr>
        <p:spPr>
          <a:xfrm>
            <a:off x="530223" y="886417"/>
            <a:ext cx="8124825" cy="3370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Booleans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have only two values, i.e.: True or False.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rPr lang="en-US" sz="1800" u="sng" dirty="0"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Boolean algebra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is the branch of algebra in which the values of the variables are the truth values true and false, usually denoted 1 and 0, respectively.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2300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3670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For example: 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1 =  2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927100" marR="0" lvl="1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This results in a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False</a:t>
            </a:r>
            <a:endParaRPr sz="18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endParaRPr sz="23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3670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For example: 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age =  32;		age &gt; 25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927100" marR="0" lvl="1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Deﬁnes a variable: named age with value 32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927100" marR="0" lvl="1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This results in a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True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5"/>
          <p:cNvSpPr/>
          <p:nvPr/>
        </p:nvSpPr>
        <p:spPr>
          <a:xfrm>
            <a:off x="564163" y="223686"/>
            <a:ext cx="302895" cy="57150"/>
          </a:xfrm>
          <a:custGeom>
            <a:avLst/>
            <a:gdLst/>
            <a:ahLst/>
            <a:cxnLst/>
            <a:rect l="l" t="t" r="r" b="b"/>
            <a:pathLst>
              <a:path w="302894" h="57150" extrusionOk="0">
                <a:moveTo>
                  <a:pt x="302699" y="56700"/>
                </a:moveTo>
                <a:lnTo>
                  <a:pt x="0" y="56700"/>
                </a:lnTo>
                <a:lnTo>
                  <a:pt x="0" y="0"/>
                </a:lnTo>
                <a:lnTo>
                  <a:pt x="302699" y="0"/>
                </a:lnTo>
                <a:lnTo>
                  <a:pt x="302699" y="56700"/>
                </a:lnTo>
                <a:close/>
              </a:path>
            </a:pathLst>
          </a:custGeom>
          <a:solidFill>
            <a:srgbClr val="ED33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sp>
        <p:nvSpPr>
          <p:cNvPr id="440" name="Google Shape;440;p45"/>
          <p:cNvSpPr txBox="1"/>
          <p:nvPr/>
        </p:nvSpPr>
        <p:spPr>
          <a:xfrm>
            <a:off x="403624" y="1207049"/>
            <a:ext cx="8153400" cy="2867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5841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block of programming that analyses variables and chooses a direction in which  to go based on given parameters is a 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control structure.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2050" dirty="0">
              <a:latin typeface="Arial"/>
              <a:ea typeface="Arial"/>
              <a:cs typeface="Arial"/>
              <a:sym typeface="Arial"/>
            </a:endParaRPr>
          </a:p>
          <a:p>
            <a:pPr marL="469265" marR="59689" lvl="0" indent="-367030" algn="just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term 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ﬂow control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details the direction the program takes (how program  logic “ﬂows”). It determines how a computer will respond when given certain  conditions and parameters. Some typical structures include: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927100" marR="0" lvl="1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statements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927100" marR="0" lvl="1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loops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927100" marR="0" lvl="1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Functions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6"/>
          <p:cNvSpPr/>
          <p:nvPr/>
        </p:nvSpPr>
        <p:spPr>
          <a:xfrm>
            <a:off x="564163" y="223686"/>
            <a:ext cx="302895" cy="57150"/>
          </a:xfrm>
          <a:custGeom>
            <a:avLst/>
            <a:gdLst/>
            <a:ahLst/>
            <a:cxnLst/>
            <a:rect l="l" t="t" r="r" b="b"/>
            <a:pathLst>
              <a:path w="302894" h="57150" extrusionOk="0">
                <a:moveTo>
                  <a:pt x="302699" y="56700"/>
                </a:moveTo>
                <a:lnTo>
                  <a:pt x="0" y="56700"/>
                </a:lnTo>
                <a:lnTo>
                  <a:pt x="0" y="0"/>
                </a:lnTo>
                <a:lnTo>
                  <a:pt x="302699" y="0"/>
                </a:lnTo>
                <a:lnTo>
                  <a:pt x="302699" y="56700"/>
                </a:lnTo>
                <a:close/>
              </a:path>
            </a:pathLst>
          </a:custGeom>
          <a:solidFill>
            <a:srgbClr val="ED33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46"/>
          <p:cNvSpPr txBox="1"/>
          <p:nvPr/>
        </p:nvSpPr>
        <p:spPr>
          <a:xfrm>
            <a:off x="494149" y="891581"/>
            <a:ext cx="6457980" cy="317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379095" marR="0" lvl="0" indent="-3670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If /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/ else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Check conditions with </a:t>
            </a:r>
            <a:r>
              <a:rPr lang="en-US" sz="18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operators (i.e. &lt;, &gt;, ==)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Execute a single code block depending on result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If True: code runs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Can be: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1352550" marR="0" lvl="2" indent="-42671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■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if alone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1293495" marR="0" lvl="2" indent="-367664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■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if / else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1293495" marR="0" lvl="2" indent="-367664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■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if / </a:t>
            </a:r>
            <a:r>
              <a:rPr lang="en-US" sz="18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(s) / else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Indentation controls end of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block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Data controls which code runs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sp>
        <p:nvSpPr>
          <p:cNvPr id="448" name="Google Shape;448;p46"/>
          <p:cNvSpPr/>
          <p:nvPr/>
        </p:nvSpPr>
        <p:spPr>
          <a:xfrm>
            <a:off x="4638665" y="1976446"/>
            <a:ext cx="4200516" cy="13811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7"/>
          <p:cNvSpPr/>
          <p:nvPr/>
        </p:nvSpPr>
        <p:spPr>
          <a:xfrm>
            <a:off x="564163" y="223686"/>
            <a:ext cx="302895" cy="57150"/>
          </a:xfrm>
          <a:custGeom>
            <a:avLst/>
            <a:gdLst/>
            <a:ahLst/>
            <a:cxnLst/>
            <a:rect l="l" t="t" r="r" b="b"/>
            <a:pathLst>
              <a:path w="302894" h="57150" extrusionOk="0">
                <a:moveTo>
                  <a:pt x="302699" y="56700"/>
                </a:moveTo>
                <a:lnTo>
                  <a:pt x="0" y="56700"/>
                </a:lnTo>
                <a:lnTo>
                  <a:pt x="0" y="0"/>
                </a:lnTo>
                <a:lnTo>
                  <a:pt x="302699" y="0"/>
                </a:lnTo>
                <a:lnTo>
                  <a:pt x="302699" y="56700"/>
                </a:lnTo>
                <a:close/>
              </a:path>
            </a:pathLst>
          </a:custGeom>
          <a:solidFill>
            <a:srgbClr val="ED33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47"/>
          <p:cNvSpPr txBox="1"/>
          <p:nvPr/>
        </p:nvSpPr>
        <p:spPr>
          <a:xfrm>
            <a:off x="494149" y="891581"/>
            <a:ext cx="5755005" cy="2185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379095" marR="0" lvl="0" indent="-3670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loop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Repeat operations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Loop variable takes each value from list in turn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Indentation controls end of loop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Watch out for inﬁnite loops!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1293495" marR="0" lvl="2" indent="-36766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Interrupt or restart kernel when this happens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BBF347-BAF7-9F78-4D1B-92ADEB6F2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30477"/>
            <a:ext cx="9144000" cy="157366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8"/>
          <p:cNvSpPr txBox="1"/>
          <p:nvPr/>
        </p:nvSpPr>
        <p:spPr>
          <a:xfrm>
            <a:off x="981871" y="105106"/>
            <a:ext cx="5627357" cy="444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highlight>
                  <a:srgbClr val="FFFF00"/>
                </a:highlight>
                <a:latin typeface="Arial Black" panose="020B0A04020102020204" pitchFamily="34" charset="0"/>
                <a:ea typeface="Arial"/>
                <a:cs typeface="Arial"/>
                <a:sym typeface="Arial"/>
              </a:rPr>
              <a:t>Working with Control Structures</a:t>
            </a:r>
            <a:endParaRPr sz="2400" dirty="0">
              <a:solidFill>
                <a:schemeClr val="dk1"/>
              </a:solidFill>
              <a:highlight>
                <a:srgbClr val="FFFF00"/>
              </a:highlight>
              <a:latin typeface="Arial Black" panose="020B0A040201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48"/>
          <p:cNvSpPr txBox="1"/>
          <p:nvPr/>
        </p:nvSpPr>
        <p:spPr>
          <a:xfrm>
            <a:off x="457717" y="817859"/>
            <a:ext cx="7966335" cy="4134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latin typeface="Arial"/>
                <a:ea typeface="Arial"/>
                <a:cs typeface="Arial"/>
                <a:sym typeface="Arial"/>
              </a:rPr>
              <a:t>Let's work together and make some “Decisions”</a:t>
            </a:r>
            <a:endParaRPr sz="1800" b="1" i="1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358775" algn="l" rtl="0">
              <a:lnSpc>
                <a:spcPct val="100000"/>
              </a:lnSpc>
              <a:spcBef>
                <a:spcPts val="1925"/>
              </a:spcBef>
              <a:spcAft>
                <a:spcPts val="0"/>
              </a:spcAft>
              <a:buClr>
                <a:schemeClr val="tx1"/>
              </a:buClr>
              <a:buSzPts val="1600"/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Write a conditional to read variable temp. If </a:t>
            </a: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temp is greater than 25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then print, </a:t>
            </a: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let’s go to the beach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, if it is </a:t>
            </a: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25 or lower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print </a:t>
            </a: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Netflix it is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1600" dirty="0">
                <a:latin typeface="Arial"/>
                <a:ea typeface="Arial"/>
                <a:cs typeface="Arial"/>
                <a:sym typeface="Arial"/>
              </a:rPr>
            </a:b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41592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600"/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Write a conditional to read variable temp. If </a:t>
            </a: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temp is greater than 30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then print, </a:t>
            </a: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let’s go to the beach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, If </a:t>
            </a: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temp is greater than 15 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then print, </a:t>
            </a: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let’s go for a walk, 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if it is </a:t>
            </a: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15 or lower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print </a:t>
            </a: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Netflix it is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1600" dirty="0">
                <a:latin typeface="Arial"/>
                <a:ea typeface="Arial"/>
                <a:cs typeface="Arial"/>
                <a:sym typeface="Arial"/>
              </a:rPr>
            </a:b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40894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600"/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Get user input for number and print out if it is odd or even.</a:t>
            </a:r>
            <a:br>
              <a:rPr lang="en-US" sz="1600" dirty="0">
                <a:latin typeface="Arial"/>
                <a:ea typeface="Arial"/>
                <a:cs typeface="Arial"/>
                <a:sym typeface="Arial"/>
              </a:rPr>
            </a:b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40894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600"/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Assign value to two variables, check if they are numbers, if either is not print a message.</a:t>
            </a:r>
            <a:br>
              <a:rPr lang="en-US" sz="16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If they are numbers print which is greater than the other, or if they are equal</a:t>
            </a:r>
            <a:br>
              <a:rPr lang="en-US" sz="1600" dirty="0">
                <a:latin typeface="Arial"/>
                <a:ea typeface="Arial"/>
                <a:cs typeface="Arial"/>
                <a:sym typeface="Arial"/>
              </a:rPr>
            </a:b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40894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600"/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Assign a string to variable and loop over the characters of the string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9"/>
          <p:cNvSpPr/>
          <p:nvPr/>
        </p:nvSpPr>
        <p:spPr>
          <a:xfrm>
            <a:off x="564163" y="223686"/>
            <a:ext cx="302895" cy="57150"/>
          </a:xfrm>
          <a:custGeom>
            <a:avLst/>
            <a:gdLst/>
            <a:ahLst/>
            <a:cxnLst/>
            <a:rect l="l" t="t" r="r" b="b"/>
            <a:pathLst>
              <a:path w="302894" h="57150" extrusionOk="0">
                <a:moveTo>
                  <a:pt x="302699" y="56700"/>
                </a:moveTo>
                <a:lnTo>
                  <a:pt x="0" y="56700"/>
                </a:lnTo>
                <a:lnTo>
                  <a:pt x="0" y="0"/>
                </a:lnTo>
                <a:lnTo>
                  <a:pt x="302699" y="0"/>
                </a:lnTo>
                <a:lnTo>
                  <a:pt x="302699" y="56700"/>
                </a:lnTo>
                <a:close/>
              </a:path>
            </a:pathLst>
          </a:custGeom>
          <a:solidFill>
            <a:srgbClr val="ED33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9"/>
          <p:cNvSpPr txBox="1">
            <a:spLocks noGrp="1"/>
          </p:cNvSpPr>
          <p:nvPr>
            <p:ph type="title"/>
          </p:nvPr>
        </p:nvSpPr>
        <p:spPr>
          <a:xfrm>
            <a:off x="530223" y="341207"/>
            <a:ext cx="3335806" cy="520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Structures</a:t>
            </a:r>
            <a:endParaRPr dirty="0"/>
          </a:p>
        </p:txBody>
      </p:sp>
      <p:sp>
        <p:nvSpPr>
          <p:cNvPr id="478" name="Google Shape;478;p49"/>
          <p:cNvSpPr txBox="1"/>
          <p:nvPr/>
        </p:nvSpPr>
        <p:spPr>
          <a:xfrm>
            <a:off x="403624" y="891581"/>
            <a:ext cx="8011795" cy="2542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data structure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is a particular way of storing and organizing data in a computer  so that it can be used eﬃciently.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2300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3670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Some examples in Python include: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927100" marR="0" lvl="1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Lists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927100" marR="0" lvl="1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Tuples</a:t>
            </a:r>
          </a:p>
          <a:p>
            <a:pPr marL="927100" marR="0" lvl="1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Sets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927100" marR="0" lvl="1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Dictionaries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0"/>
          <p:cNvSpPr/>
          <p:nvPr/>
        </p:nvSpPr>
        <p:spPr>
          <a:xfrm>
            <a:off x="564163" y="223686"/>
            <a:ext cx="302895" cy="57150"/>
          </a:xfrm>
          <a:custGeom>
            <a:avLst/>
            <a:gdLst/>
            <a:ahLst/>
            <a:cxnLst/>
            <a:rect l="l" t="t" r="r" b="b"/>
            <a:pathLst>
              <a:path w="302894" h="57150" extrusionOk="0">
                <a:moveTo>
                  <a:pt x="302699" y="56700"/>
                </a:moveTo>
                <a:lnTo>
                  <a:pt x="0" y="56700"/>
                </a:lnTo>
                <a:lnTo>
                  <a:pt x="0" y="0"/>
                </a:lnTo>
                <a:lnTo>
                  <a:pt x="302699" y="0"/>
                </a:lnTo>
                <a:lnTo>
                  <a:pt x="302699" y="56700"/>
                </a:lnTo>
                <a:close/>
              </a:path>
            </a:pathLst>
          </a:custGeom>
          <a:solidFill>
            <a:srgbClr val="ED33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50"/>
          <p:cNvSpPr txBox="1"/>
          <p:nvPr/>
        </p:nvSpPr>
        <p:spPr>
          <a:xfrm>
            <a:off x="328053" y="826949"/>
            <a:ext cx="4054475" cy="371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379095" marR="0" lvl="0" indent="-3670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Lists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600" b="1" i="0" u="none" strike="noStrike" cap="none" dirty="0">
                <a:latin typeface="Arial"/>
                <a:ea typeface="Arial"/>
                <a:cs typeface="Arial"/>
                <a:sym typeface="Arial"/>
              </a:rPr>
              <a:t>collection </a:t>
            </a:r>
            <a:r>
              <a:rPr lang="en-US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of objects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1293495" marR="0" lvl="2" indent="-367664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</a:pPr>
            <a:r>
              <a:rPr lang="en-US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Mixed types are okay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Deﬁned with </a:t>
            </a:r>
            <a:r>
              <a:rPr lang="en-US" sz="1600" b="1" i="0" u="none" strike="noStrike" cap="none" dirty="0">
                <a:latin typeface="Arial"/>
                <a:ea typeface="Arial"/>
                <a:cs typeface="Arial"/>
                <a:sym typeface="Arial"/>
              </a:rPr>
              <a:t>square brackets </a:t>
            </a:r>
            <a:r>
              <a:rPr lang="en-US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[ ]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They can be modiﬁed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1293495" marR="0" lvl="2" indent="-36766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■"/>
            </a:pPr>
            <a:r>
              <a:rPr lang="en-US" sz="16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my_list</a:t>
            </a:r>
            <a:r>
              <a:rPr lang="en-US" sz="16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.append</a:t>
            </a:r>
            <a:r>
              <a:rPr lang="en-US" sz="1600" b="1" i="0" u="none" strike="noStrike" cap="none" dirty="0">
                <a:latin typeface="Arial"/>
                <a:ea typeface="Arial"/>
                <a:cs typeface="Arial"/>
                <a:sym typeface="Arial"/>
              </a:rPr>
              <a:t>()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1293495" marR="0" lvl="2" indent="-367664" algn="l" rtl="0"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■"/>
            </a:pPr>
            <a:r>
              <a:rPr lang="en-US" sz="16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my_list</a:t>
            </a:r>
            <a:r>
              <a:rPr lang="en-US" sz="16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.insert</a:t>
            </a:r>
            <a:r>
              <a:rPr lang="en-US" sz="1600" b="1" i="0" u="none" strike="noStrike" cap="none" dirty="0">
                <a:latin typeface="Arial"/>
                <a:ea typeface="Arial"/>
                <a:cs typeface="Arial"/>
                <a:sym typeface="Arial"/>
              </a:rPr>
              <a:t>()</a:t>
            </a:r>
            <a:endParaRPr sz="1600" dirty="0"/>
          </a:p>
          <a:p>
            <a:pPr marL="1293495" marR="0" lvl="2" indent="-367664" algn="l" rtl="0"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■"/>
            </a:pPr>
            <a:r>
              <a:rPr lang="en-US" sz="16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my_list</a:t>
            </a:r>
            <a:r>
              <a:rPr lang="en-US" sz="16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.remove</a:t>
            </a:r>
            <a:r>
              <a:rPr lang="en-US" sz="1600" b="1" i="0" u="none" strike="noStrike" cap="none" dirty="0">
                <a:latin typeface="Arial"/>
                <a:ea typeface="Arial"/>
                <a:cs typeface="Arial"/>
                <a:sym typeface="Arial"/>
              </a:rPr>
              <a:t>()</a:t>
            </a:r>
            <a:endParaRPr sz="1600" dirty="0"/>
          </a:p>
          <a:p>
            <a:pPr marL="1293495" marR="0" lvl="2" indent="-367664" algn="l" rtl="0"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■"/>
            </a:pPr>
            <a:r>
              <a:rPr lang="en-US" sz="16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my_list</a:t>
            </a:r>
            <a:r>
              <a:rPr lang="en-US" sz="16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.pop</a:t>
            </a:r>
            <a:r>
              <a:rPr lang="en-US" sz="1600" b="1" i="0" u="none" strike="noStrike" cap="none" dirty="0">
                <a:latin typeface="Arial"/>
                <a:ea typeface="Arial"/>
                <a:cs typeface="Arial"/>
                <a:sym typeface="Arial"/>
              </a:rPr>
              <a:t>()</a:t>
            </a:r>
            <a:endParaRPr sz="16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List Index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0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Slicing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1293495" marR="0" lvl="1" indent="-367664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■"/>
            </a:pPr>
            <a:r>
              <a:rPr lang="en-US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Access elements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1293495" marR="0" lvl="1" indent="-367664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■"/>
            </a:pPr>
            <a:r>
              <a:rPr lang="en-US" sz="16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my_list</a:t>
            </a:r>
            <a:r>
              <a:rPr lang="en-US" sz="1600" b="1" i="0" u="none" strike="noStrike" cap="none" dirty="0">
                <a:latin typeface="Arial"/>
                <a:ea typeface="Arial"/>
                <a:cs typeface="Arial"/>
                <a:sym typeface="Arial"/>
              </a:rPr>
              <a:t>[ </a:t>
            </a:r>
            <a:r>
              <a:rPr lang="en-US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start </a:t>
            </a:r>
            <a:r>
              <a:rPr lang="en-US" sz="1600" b="1" i="0" u="none" strike="noStrike" cap="none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end </a:t>
            </a:r>
            <a:r>
              <a:rPr lang="en-US" sz="1600" b="1" i="0" u="none" strike="noStrike" cap="none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step </a:t>
            </a:r>
            <a:r>
              <a:rPr lang="en-US" sz="1600" b="1" i="0" u="none" strike="noStrike" cap="none" dirty="0">
                <a:latin typeface="Arial"/>
                <a:ea typeface="Arial"/>
                <a:cs typeface="Arial"/>
                <a:sym typeface="Arial"/>
              </a:rPr>
              <a:t>]</a:t>
            </a:r>
            <a:endParaRPr sz="16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50"/>
          <p:cNvSpPr txBox="1">
            <a:spLocks noGrp="1"/>
          </p:cNvSpPr>
          <p:nvPr>
            <p:ph type="title"/>
          </p:nvPr>
        </p:nvSpPr>
        <p:spPr>
          <a:xfrm>
            <a:off x="530223" y="209550"/>
            <a:ext cx="3429936" cy="520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Structures</a:t>
            </a:r>
            <a:endParaRPr dirty="0"/>
          </a:p>
        </p:txBody>
      </p:sp>
      <p:sp>
        <p:nvSpPr>
          <p:cNvPr id="486" name="Google Shape;486;p50"/>
          <p:cNvSpPr/>
          <p:nvPr/>
        </p:nvSpPr>
        <p:spPr>
          <a:xfrm>
            <a:off x="4761474" y="1047753"/>
            <a:ext cx="4172882" cy="304799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1"/>
          <p:cNvSpPr txBox="1"/>
          <p:nvPr/>
        </p:nvSpPr>
        <p:spPr>
          <a:xfrm>
            <a:off x="981872" y="105106"/>
            <a:ext cx="4123528" cy="444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highlight>
                  <a:srgbClr val="FFFF00"/>
                </a:highlight>
                <a:latin typeface="Arial Black" panose="020B0A04020102020204" pitchFamily="34" charset="0"/>
                <a:ea typeface="Arial"/>
                <a:cs typeface="Arial"/>
                <a:sym typeface="Arial"/>
              </a:rPr>
              <a:t>Working with Lists</a:t>
            </a:r>
            <a:endParaRPr sz="2400" dirty="0">
              <a:solidFill>
                <a:schemeClr val="dk1"/>
              </a:solidFill>
              <a:highlight>
                <a:srgbClr val="FFFF00"/>
              </a:highlight>
              <a:latin typeface="Arial Black" panose="020B0A040201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51"/>
          <p:cNvSpPr txBox="1"/>
          <p:nvPr/>
        </p:nvSpPr>
        <p:spPr>
          <a:xfrm>
            <a:off x="457717" y="817859"/>
            <a:ext cx="7966335" cy="4721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latin typeface="Arial"/>
                <a:ea typeface="Arial"/>
                <a:cs typeface="Arial"/>
                <a:sym typeface="Arial"/>
              </a:rPr>
              <a:t>Let's work together with some “Lists”</a:t>
            </a:r>
            <a:endParaRPr sz="1800" b="1" i="1" dirty="0">
              <a:latin typeface="Arial"/>
              <a:ea typeface="Arial"/>
              <a:cs typeface="Arial"/>
              <a:sym typeface="Arial"/>
            </a:endParaRPr>
          </a:p>
          <a:p>
            <a:pPr marL="11112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u="sng" dirty="0">
              <a:latin typeface="Arial"/>
              <a:ea typeface="Arial"/>
              <a:cs typeface="Arial"/>
              <a:sym typeface="Arial"/>
            </a:endParaRPr>
          </a:p>
          <a:p>
            <a:pPr marL="11112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latin typeface="Arial"/>
                <a:ea typeface="Arial"/>
                <a:cs typeface="Arial"/>
                <a:sym typeface="Arial"/>
              </a:rPr>
              <a:t>Create a list of all </a:t>
            </a:r>
            <a:r>
              <a:rPr lang="en-US" sz="1600" b="1" u="sng" dirty="0" err="1">
                <a:latin typeface="Arial"/>
                <a:ea typeface="Arial"/>
                <a:cs typeface="Arial"/>
                <a:sym typeface="Arial"/>
              </a:rPr>
              <a:t>TeamMates</a:t>
            </a:r>
            <a:r>
              <a:rPr lang="en-US" sz="1600" b="1" u="sng" dirty="0">
                <a:latin typeface="Arial"/>
                <a:ea typeface="Arial"/>
                <a:cs typeface="Arial"/>
                <a:sym typeface="Arial"/>
              </a:rPr>
              <a:t> =&gt;  mates.</a:t>
            </a:r>
            <a:endParaRPr dirty="0"/>
          </a:p>
          <a:p>
            <a:pPr marL="469900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358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Print length of list.</a:t>
            </a:r>
            <a:endParaRPr dirty="0"/>
          </a:p>
          <a:p>
            <a:pPr marL="469900" marR="0" lvl="0" indent="-358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Print 2</a:t>
            </a:r>
            <a:r>
              <a:rPr lang="en-US" sz="1600" baseline="30000" dirty="0">
                <a:latin typeface="Arial"/>
                <a:ea typeface="Arial"/>
                <a:cs typeface="Arial"/>
                <a:sym typeface="Arial"/>
              </a:rPr>
              <a:t>nd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name on list.</a:t>
            </a:r>
            <a:endParaRPr dirty="0"/>
          </a:p>
          <a:p>
            <a:pPr marL="469900" marR="0" lvl="0" indent="-358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Delete 1</a:t>
            </a:r>
            <a:r>
              <a:rPr lang="en-US" sz="1600" baseline="30000" dirty="0">
                <a:latin typeface="Arial"/>
                <a:ea typeface="Arial"/>
                <a:cs typeface="Arial"/>
                <a:sym typeface="Arial"/>
              </a:rPr>
              <a:t>st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name in the list and add to variable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name_removed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69900" marR="0" lvl="0" indent="-358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Add the name deleted in step 3, to the end of list.</a:t>
            </a:r>
            <a:endParaRPr dirty="0"/>
          </a:p>
          <a:p>
            <a:pPr marL="469900" marR="0" lvl="0" indent="-358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Remove the added name from last location.</a:t>
            </a:r>
            <a:endParaRPr dirty="0"/>
          </a:p>
          <a:p>
            <a:pPr marL="469900" marR="0" lvl="0" indent="-358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Re-add the name at 1</a:t>
            </a:r>
            <a:r>
              <a:rPr lang="en-US" sz="1600" baseline="30000" dirty="0">
                <a:latin typeface="Arial"/>
                <a:ea typeface="Arial"/>
                <a:cs typeface="Arial"/>
                <a:sym typeface="Arial"/>
              </a:rPr>
              <a:t>st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location.</a:t>
            </a:r>
            <a:endParaRPr dirty="0"/>
          </a:p>
          <a:p>
            <a:pPr marL="1111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11112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latin typeface="Arial"/>
                <a:ea typeface="Arial"/>
                <a:cs typeface="Arial"/>
                <a:sym typeface="Arial"/>
              </a:rPr>
              <a:t>For Loop with Lists</a:t>
            </a:r>
            <a:endParaRPr dirty="0"/>
          </a:p>
          <a:p>
            <a:pPr marL="11112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u="sng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358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Loop through the list of mates and print “Welcome to the class, &lt;mate name&gt;”</a:t>
            </a:r>
            <a:endParaRPr dirty="0"/>
          </a:p>
          <a:p>
            <a:pPr marL="469900" marR="0" lvl="0" indent="-358775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Loop through the list of mates and print names which have ‘a’ in the name</a:t>
            </a:r>
            <a:endParaRPr dirty="0"/>
          </a:p>
          <a:p>
            <a:pPr marL="469900" marR="0" lvl="0" indent="-358775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Loop through the list of mates and print first ‘n’ names from the list</a:t>
            </a:r>
            <a:endParaRPr dirty="0"/>
          </a:p>
          <a:p>
            <a:pPr marL="469900" marR="0" lvl="0" indent="-257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1111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2"/>
          <p:cNvSpPr/>
          <p:nvPr/>
        </p:nvSpPr>
        <p:spPr>
          <a:xfrm>
            <a:off x="564163" y="223686"/>
            <a:ext cx="302895" cy="57150"/>
          </a:xfrm>
          <a:custGeom>
            <a:avLst/>
            <a:gdLst/>
            <a:ahLst/>
            <a:cxnLst/>
            <a:rect l="l" t="t" r="r" b="b"/>
            <a:pathLst>
              <a:path w="302894" h="57150" extrusionOk="0">
                <a:moveTo>
                  <a:pt x="302699" y="56700"/>
                </a:moveTo>
                <a:lnTo>
                  <a:pt x="0" y="56700"/>
                </a:lnTo>
                <a:lnTo>
                  <a:pt x="0" y="0"/>
                </a:lnTo>
                <a:lnTo>
                  <a:pt x="302699" y="0"/>
                </a:lnTo>
                <a:lnTo>
                  <a:pt x="302699" y="56700"/>
                </a:lnTo>
                <a:close/>
              </a:path>
            </a:pathLst>
          </a:custGeom>
          <a:solidFill>
            <a:srgbClr val="ED33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52"/>
          <p:cNvSpPr txBox="1"/>
          <p:nvPr/>
        </p:nvSpPr>
        <p:spPr>
          <a:xfrm>
            <a:off x="174812" y="891581"/>
            <a:ext cx="4893877" cy="2545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379095" marR="0" lvl="0" indent="-3670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●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Tuples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very similar to lists, but: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1293495" marR="5080" lvl="2" indent="-36703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■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They are deﬁned with  parentheses ( ) instead of square  brackets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1293495" marR="5080" lvl="2" indent="-367030">
              <a:lnSpc>
                <a:spcPct val="114999"/>
              </a:lnSpc>
              <a:buClr>
                <a:schemeClr val="tx1"/>
              </a:buClr>
              <a:buSzPts val="1800"/>
              <a:buFont typeface="Arial"/>
              <a:buChar char="■"/>
            </a:pPr>
            <a:r>
              <a:rPr lang="en-US" dirty="0">
                <a:latin typeface="Arial"/>
                <a:cs typeface="Arial"/>
                <a:sym typeface="Arial"/>
              </a:rPr>
              <a:t>They cannot be changed</a:t>
            </a:r>
            <a:endParaRPr dirty="0">
              <a:latin typeface="Arial"/>
              <a:cs typeface="Arial"/>
              <a:sym typeface="Arial"/>
            </a:endParaRPr>
          </a:p>
          <a:p>
            <a:pPr marL="366395" marR="754380" lvl="3" indent="-366395" algn="r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●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No append() method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66395" marR="762000" lvl="3" indent="-366395" algn="r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●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No remove() method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Slicing works the same way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52"/>
          <p:cNvSpPr txBox="1">
            <a:spLocks noGrp="1"/>
          </p:cNvSpPr>
          <p:nvPr>
            <p:ph type="title"/>
          </p:nvPr>
        </p:nvSpPr>
        <p:spPr>
          <a:xfrm>
            <a:off x="530223" y="341207"/>
            <a:ext cx="3093759" cy="520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Structures</a:t>
            </a:r>
            <a:endParaRPr dirty="0"/>
          </a:p>
        </p:txBody>
      </p:sp>
      <p:sp>
        <p:nvSpPr>
          <p:cNvPr id="507" name="Google Shape;507;p52"/>
          <p:cNvSpPr/>
          <p:nvPr/>
        </p:nvSpPr>
        <p:spPr>
          <a:xfrm>
            <a:off x="5431759" y="1476377"/>
            <a:ext cx="3624092" cy="21907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3" name="Google Shape;1623;p13"/>
          <p:cNvPicPr preferRelativeResize="0"/>
          <p:nvPr/>
        </p:nvPicPr>
        <p:blipFill rotWithShape="1">
          <a:blip r:embed="rId3">
            <a:alphaModFix amt="8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4" name="Google Shape;1624;p13"/>
          <p:cNvSpPr txBox="1"/>
          <p:nvPr/>
        </p:nvSpPr>
        <p:spPr>
          <a:xfrm>
            <a:off x="387875" y="353175"/>
            <a:ext cx="5477700" cy="923400"/>
          </a:xfrm>
          <a:prstGeom prst="rect">
            <a:avLst/>
          </a:prstGeom>
          <a:noFill/>
          <a:ln>
            <a:noFill/>
          </a:ln>
          <a:effectLst>
            <a:outerShdw blurRad="114300" dist="38100" dir="27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" sz="3400" b="0" i="0" u="none" strike="noStrike" cap="none">
                <a:solidFill>
                  <a:srgbClr val="E51B24"/>
                </a:solidFill>
                <a:highlight>
                  <a:schemeClr val="lt1"/>
                </a:highlight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Why is Python so popular?</a:t>
            </a:r>
            <a:endParaRPr sz="3400" b="0" i="0" u="none" strike="noStrike" cap="none">
              <a:solidFill>
                <a:srgbClr val="E51B24"/>
              </a:solidFill>
              <a:highlight>
                <a:schemeClr val="lt1"/>
              </a:highlight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625" name="Google Shape;1625;p13"/>
          <p:cNvGrpSpPr/>
          <p:nvPr/>
        </p:nvGrpSpPr>
        <p:grpSpPr>
          <a:xfrm>
            <a:off x="285850" y="3185763"/>
            <a:ext cx="5895314" cy="1609907"/>
            <a:chOff x="285850" y="3185763"/>
            <a:chExt cx="5617421" cy="1609907"/>
          </a:xfrm>
        </p:grpSpPr>
        <p:sp>
          <p:nvSpPr>
            <p:cNvPr id="1626" name="Google Shape;1626;p13"/>
            <p:cNvSpPr/>
            <p:nvPr/>
          </p:nvSpPr>
          <p:spPr>
            <a:xfrm>
              <a:off x="457200" y="3749725"/>
              <a:ext cx="5377200" cy="1045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38100" dir="276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000" b="0" i="0" u="none" strike="noStrike" cap="none">
                <a:solidFill>
                  <a:srgbClr val="E51B24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627" name="Google Shape;1627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09378" y="4217036"/>
              <a:ext cx="1250595" cy="476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8" name="Google Shape;1628;p1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236417" y="4115125"/>
              <a:ext cx="1574424" cy="6805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9" name="Google Shape;1629;p13"/>
            <p:cNvPicPr preferRelativeResize="0"/>
            <p:nvPr/>
          </p:nvPicPr>
          <p:blipFill rotWithShape="1">
            <a:blip r:embed="rId6">
              <a:alphaModFix/>
            </a:blip>
            <a:srcRect l="11756" r="10944" b="20564"/>
            <a:stretch/>
          </p:blipFill>
          <p:spPr>
            <a:xfrm>
              <a:off x="4103988" y="4159938"/>
              <a:ext cx="1730425" cy="476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0" name="Google Shape;1630;p13"/>
            <p:cNvSpPr txBox="1"/>
            <p:nvPr/>
          </p:nvSpPr>
          <p:spPr>
            <a:xfrm>
              <a:off x="526071" y="3778350"/>
              <a:ext cx="1574423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 dirty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Build web apps</a:t>
              </a:r>
              <a:endParaRPr sz="1400" b="1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631" name="Google Shape;1631;p13"/>
            <p:cNvSpPr txBox="1"/>
            <p:nvPr/>
          </p:nvSpPr>
          <p:spPr>
            <a:xfrm>
              <a:off x="2261525" y="3778350"/>
              <a:ext cx="184245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 dirty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Build video games</a:t>
              </a:r>
              <a:endParaRPr sz="1400" b="1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632" name="Google Shape;1632;p13"/>
            <p:cNvSpPr txBox="1"/>
            <p:nvPr/>
          </p:nvSpPr>
          <p:spPr>
            <a:xfrm>
              <a:off x="4104000" y="3778350"/>
              <a:ext cx="1799271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 dirty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Organize/plot data</a:t>
              </a:r>
              <a:endParaRPr sz="1400" b="1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633" name="Google Shape;1633;p13"/>
            <p:cNvSpPr txBox="1"/>
            <p:nvPr/>
          </p:nvSpPr>
          <p:spPr>
            <a:xfrm>
              <a:off x="285850" y="3185763"/>
              <a:ext cx="3258600" cy="554100"/>
            </a:xfrm>
            <a:prstGeom prst="rect">
              <a:avLst/>
            </a:prstGeom>
            <a:noFill/>
            <a:ln>
              <a:noFill/>
            </a:ln>
            <a:effectLst>
              <a:outerShdw blurRad="114300" dist="38100" dir="276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" sz="2400" b="0" i="0" u="none" strike="noStrike" cap="none">
                  <a:solidFill>
                    <a:schemeClr val="dk1"/>
                  </a:solidFill>
                  <a:highlight>
                    <a:schemeClr val="lt1"/>
                  </a:highlight>
                  <a:latin typeface="Proxima Nova Extrabold"/>
                  <a:ea typeface="Proxima Nova Extrabold"/>
                  <a:cs typeface="Proxima Nova Extrabold"/>
                  <a:sym typeface="Proxima Nova Extrabold"/>
                </a:rPr>
                <a:t>It’s widely applicable</a:t>
              </a:r>
              <a:endParaRPr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634" name="Google Shape;1634;p13"/>
          <p:cNvGrpSpPr/>
          <p:nvPr/>
        </p:nvGrpSpPr>
        <p:grpSpPr>
          <a:xfrm>
            <a:off x="6503952" y="256412"/>
            <a:ext cx="2432725" cy="4539113"/>
            <a:chOff x="6440399" y="1421875"/>
            <a:chExt cx="2432725" cy="3383613"/>
          </a:xfrm>
        </p:grpSpPr>
        <p:sp>
          <p:nvSpPr>
            <p:cNvPr id="1635" name="Google Shape;1635;p13"/>
            <p:cNvSpPr txBox="1"/>
            <p:nvPr/>
          </p:nvSpPr>
          <p:spPr>
            <a:xfrm>
              <a:off x="6440399" y="1421875"/>
              <a:ext cx="2432725" cy="1458831"/>
            </a:xfrm>
            <a:prstGeom prst="rect">
              <a:avLst/>
            </a:prstGeom>
            <a:noFill/>
            <a:ln>
              <a:noFill/>
            </a:ln>
            <a:effectLst>
              <a:outerShdw blurRad="114300" dist="38100" dir="276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" sz="2400" b="0" i="0" u="none" strike="noStrike" cap="none" dirty="0">
                  <a:solidFill>
                    <a:schemeClr val="dk1"/>
                  </a:solidFill>
                  <a:highlight>
                    <a:schemeClr val="lt1"/>
                  </a:highlight>
                  <a:latin typeface="Proxima Nova Extrabold"/>
                  <a:ea typeface="Proxima Nova Extrabold"/>
                  <a:cs typeface="Proxima Nova Extrabold"/>
                  <a:sym typeface="Proxima Nova Extrabold"/>
                </a:rPr>
                <a:t>It has a large development community</a:t>
              </a:r>
              <a:endParaRPr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636" name="Google Shape;1636;p13"/>
            <p:cNvSpPr/>
            <p:nvPr/>
          </p:nvSpPr>
          <p:spPr>
            <a:xfrm>
              <a:off x="6440400" y="2430688"/>
              <a:ext cx="2372100" cy="2374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38100" dir="276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000" b="0" i="0" u="none" strike="noStrike" cap="none">
                <a:solidFill>
                  <a:srgbClr val="E51B24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637" name="Google Shape;1637;p13"/>
            <p:cNvSpPr txBox="1"/>
            <p:nvPr/>
          </p:nvSpPr>
          <p:spPr>
            <a:xfrm>
              <a:off x="6515850" y="2586725"/>
              <a:ext cx="22212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 dirty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Access free software from the Python community with </a:t>
              </a:r>
              <a:r>
                <a:rPr lang="en" sz="1400" b="1" i="0" u="sng" strike="noStrike" cap="none" dirty="0">
                  <a:solidFill>
                    <a:schemeClr val="hlink"/>
                  </a:solidFill>
                  <a:latin typeface="Proxima Nova"/>
                  <a:ea typeface="Proxima Nova"/>
                  <a:cs typeface="Proxima Nova"/>
                  <a:sym typeface="Proxima Nova"/>
                  <a:hlinkClick r:id="rId7"/>
                </a:rPr>
                <a:t>Pypi.org</a:t>
              </a:r>
              <a:r>
                <a:rPr lang="en" sz="1400" b="1" i="0" u="none" strike="noStrike" cap="none" dirty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</a:t>
              </a:r>
              <a:endParaRPr sz="1400" b="1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pic>
          <p:nvPicPr>
            <p:cNvPr id="1638" name="Google Shape;1638;p1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059810" y="3418019"/>
              <a:ext cx="1626986" cy="12186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9" name="Google Shape;1639;p13"/>
          <p:cNvSpPr txBox="1"/>
          <p:nvPr/>
        </p:nvSpPr>
        <p:spPr>
          <a:xfrm>
            <a:off x="387874" y="1120575"/>
            <a:ext cx="5038013" cy="1883562"/>
          </a:xfrm>
          <a:prstGeom prst="rect">
            <a:avLst/>
          </a:prstGeom>
          <a:noFill/>
          <a:ln>
            <a:noFill/>
          </a:ln>
          <a:effectLst>
            <a:outerShdw blurRad="114300" dist="38100" dir="27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It combines the best of multiple worlds from automating tasks, to building applications</a:t>
            </a:r>
            <a:r>
              <a:rPr lang="en" sz="2400" dirty="0">
                <a:solidFill>
                  <a:schemeClr val="dk1"/>
                </a:solidFill>
                <a:highlight>
                  <a:schemeClr val="lt1"/>
                </a:highlight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, to data science …</a:t>
            </a:r>
            <a:endParaRPr sz="1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00"/>
                                        <p:tgtEl>
                                          <p:spTgt spid="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3"/>
          <p:cNvSpPr/>
          <p:nvPr/>
        </p:nvSpPr>
        <p:spPr>
          <a:xfrm>
            <a:off x="564163" y="223686"/>
            <a:ext cx="302895" cy="57150"/>
          </a:xfrm>
          <a:custGeom>
            <a:avLst/>
            <a:gdLst/>
            <a:ahLst/>
            <a:cxnLst/>
            <a:rect l="l" t="t" r="r" b="b"/>
            <a:pathLst>
              <a:path w="302894" h="57150" extrusionOk="0">
                <a:moveTo>
                  <a:pt x="302699" y="56700"/>
                </a:moveTo>
                <a:lnTo>
                  <a:pt x="0" y="56700"/>
                </a:lnTo>
                <a:lnTo>
                  <a:pt x="0" y="0"/>
                </a:lnTo>
                <a:lnTo>
                  <a:pt x="302699" y="0"/>
                </a:lnTo>
                <a:lnTo>
                  <a:pt x="302699" y="56700"/>
                </a:lnTo>
                <a:close/>
              </a:path>
            </a:pathLst>
          </a:custGeom>
          <a:solidFill>
            <a:srgbClr val="ED33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53"/>
          <p:cNvSpPr txBox="1"/>
          <p:nvPr/>
        </p:nvSpPr>
        <p:spPr>
          <a:xfrm>
            <a:off x="530222" y="891581"/>
            <a:ext cx="4620001" cy="159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379095" marR="0" lvl="0" indent="-3670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●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Dictionaries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Collections of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key/value pairs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Deﬁned by curly brackets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{ }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Slicing uses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keys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0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Order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is not preserved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53"/>
          <p:cNvSpPr txBox="1">
            <a:spLocks noGrp="1"/>
          </p:cNvSpPr>
          <p:nvPr>
            <p:ph type="title"/>
          </p:nvPr>
        </p:nvSpPr>
        <p:spPr>
          <a:xfrm>
            <a:off x="530223" y="341207"/>
            <a:ext cx="3181165" cy="520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Structures</a:t>
            </a:r>
            <a:endParaRPr dirty="0"/>
          </a:p>
        </p:txBody>
      </p:sp>
      <p:sp>
        <p:nvSpPr>
          <p:cNvPr id="516" name="Google Shape;516;p53"/>
          <p:cNvSpPr/>
          <p:nvPr/>
        </p:nvSpPr>
        <p:spPr>
          <a:xfrm>
            <a:off x="942973" y="2872019"/>
            <a:ext cx="7324710" cy="17906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4"/>
          <p:cNvSpPr/>
          <p:nvPr/>
        </p:nvSpPr>
        <p:spPr>
          <a:xfrm>
            <a:off x="564163" y="223686"/>
            <a:ext cx="302895" cy="57150"/>
          </a:xfrm>
          <a:custGeom>
            <a:avLst/>
            <a:gdLst/>
            <a:ahLst/>
            <a:cxnLst/>
            <a:rect l="l" t="t" r="r" b="b"/>
            <a:pathLst>
              <a:path w="302894" h="57150" extrusionOk="0">
                <a:moveTo>
                  <a:pt x="302699" y="56700"/>
                </a:moveTo>
                <a:lnTo>
                  <a:pt x="0" y="56700"/>
                </a:lnTo>
                <a:lnTo>
                  <a:pt x="0" y="0"/>
                </a:lnTo>
                <a:lnTo>
                  <a:pt x="302699" y="0"/>
                </a:lnTo>
                <a:lnTo>
                  <a:pt x="302699" y="56700"/>
                </a:lnTo>
                <a:close/>
              </a:path>
            </a:pathLst>
          </a:custGeom>
          <a:solidFill>
            <a:srgbClr val="ED33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54"/>
          <p:cNvSpPr txBox="1"/>
          <p:nvPr/>
        </p:nvSpPr>
        <p:spPr>
          <a:xfrm>
            <a:off x="628650" y="662981"/>
            <a:ext cx="8259856" cy="222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379095" marR="0" lvl="0" indent="-3670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●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Functions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Groups of instructions repeat / create abstractions of common tasks.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Divide our code into useful blocks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Provide order, making the code more readable and reusable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def name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(input1, input2, …)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First line is “Document String” describing how function works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Deﬁnition saves instructions only - no execution!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sp>
        <p:nvSpPr>
          <p:cNvPr id="525" name="Google Shape;525;p54"/>
          <p:cNvSpPr/>
          <p:nvPr/>
        </p:nvSpPr>
        <p:spPr>
          <a:xfrm>
            <a:off x="1924055" y="3163650"/>
            <a:ext cx="5295889" cy="18668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5"/>
          <p:cNvSpPr/>
          <p:nvPr/>
        </p:nvSpPr>
        <p:spPr>
          <a:xfrm>
            <a:off x="564163" y="223686"/>
            <a:ext cx="302895" cy="57150"/>
          </a:xfrm>
          <a:custGeom>
            <a:avLst/>
            <a:gdLst/>
            <a:ahLst/>
            <a:cxnLst/>
            <a:rect l="l" t="t" r="r" b="b"/>
            <a:pathLst>
              <a:path w="302894" h="57150" extrusionOk="0">
                <a:moveTo>
                  <a:pt x="302699" y="56700"/>
                </a:moveTo>
                <a:lnTo>
                  <a:pt x="0" y="56700"/>
                </a:lnTo>
                <a:lnTo>
                  <a:pt x="0" y="0"/>
                </a:lnTo>
                <a:lnTo>
                  <a:pt x="302699" y="0"/>
                </a:lnTo>
                <a:lnTo>
                  <a:pt x="302699" y="56700"/>
                </a:lnTo>
                <a:close/>
              </a:path>
            </a:pathLst>
          </a:custGeom>
          <a:solidFill>
            <a:srgbClr val="ED33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55"/>
          <p:cNvSpPr txBox="1"/>
          <p:nvPr/>
        </p:nvSpPr>
        <p:spPr>
          <a:xfrm>
            <a:off x="628649" y="891581"/>
            <a:ext cx="6525186" cy="159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379095" marR="0" lvl="0" indent="-3670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●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Functions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Run functions with parentheses after the name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Needs to be deﬁned before it can be executed!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The return value is saved in var2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Other functions can be run on the result!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sp>
        <p:nvSpPr>
          <p:cNvPr id="534" name="Google Shape;534;p55"/>
          <p:cNvSpPr/>
          <p:nvPr/>
        </p:nvSpPr>
        <p:spPr>
          <a:xfrm>
            <a:off x="3234045" y="3112058"/>
            <a:ext cx="5791188" cy="191452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6"/>
          <p:cNvSpPr txBox="1"/>
          <p:nvPr/>
        </p:nvSpPr>
        <p:spPr>
          <a:xfrm>
            <a:off x="981872" y="105106"/>
            <a:ext cx="4123528" cy="444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highlight>
                  <a:srgbClr val="FFFF00"/>
                </a:highlight>
                <a:latin typeface="Arial Black" panose="020B0A04020102020204" pitchFamily="34" charset="0"/>
                <a:ea typeface="Arial"/>
                <a:cs typeface="Arial"/>
                <a:sym typeface="Arial"/>
              </a:rPr>
              <a:t>Working with Functions</a:t>
            </a:r>
            <a:endParaRPr sz="2400" dirty="0">
              <a:solidFill>
                <a:schemeClr val="dk1"/>
              </a:solidFill>
              <a:highlight>
                <a:srgbClr val="FFFF00"/>
              </a:highlight>
              <a:latin typeface="Arial Black" panose="020B0A040201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56"/>
          <p:cNvSpPr txBox="1"/>
          <p:nvPr/>
        </p:nvSpPr>
        <p:spPr>
          <a:xfrm>
            <a:off x="457717" y="817859"/>
            <a:ext cx="7966335" cy="2752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latin typeface="Arial"/>
                <a:ea typeface="Arial"/>
                <a:cs typeface="Arial"/>
                <a:sym typeface="Arial"/>
              </a:rPr>
              <a:t>Let's work together with some “Functions”</a:t>
            </a:r>
            <a:endParaRPr sz="1800" b="1" i="1" dirty="0">
              <a:latin typeface="Arial"/>
              <a:ea typeface="Arial"/>
              <a:cs typeface="Arial"/>
              <a:sym typeface="Arial"/>
            </a:endParaRPr>
          </a:p>
          <a:p>
            <a:pPr marL="11112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u="sng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358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Create a function to add 3 numbers.</a:t>
            </a:r>
            <a:br>
              <a:rPr lang="en-US" sz="1600" dirty="0">
                <a:latin typeface="Arial"/>
                <a:ea typeface="Arial"/>
                <a:cs typeface="Arial"/>
                <a:sym typeface="Arial"/>
              </a:rPr>
            </a:b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358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Create a function to print first </a:t>
            </a:r>
            <a:r>
              <a:rPr lang="en-US" sz="1600" b="1" i="1" dirty="0">
                <a:latin typeface="Arial"/>
                <a:ea typeface="Arial"/>
                <a:cs typeface="Arial"/>
                <a:sym typeface="Arial"/>
              </a:rPr>
              <a:t>‘n’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odd numbers.</a:t>
            </a:r>
            <a:br>
              <a:rPr lang="en-US" sz="1600" dirty="0">
                <a:latin typeface="Arial"/>
                <a:ea typeface="Arial"/>
                <a:cs typeface="Arial"/>
                <a:sym typeface="Arial"/>
              </a:rPr>
            </a:b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358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Create a function FIZZBUZZ</a:t>
            </a:r>
            <a:endParaRPr dirty="0"/>
          </a:p>
          <a:p>
            <a:pPr marL="396875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	# Write a function that prints the numbers from 1 to 101.</a:t>
            </a:r>
            <a:endParaRPr dirty="0"/>
          </a:p>
          <a:p>
            <a:pPr marL="396875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	# But, for multiples of three, print “Fizz” instead of the number.</a:t>
            </a:r>
            <a:endParaRPr dirty="0"/>
          </a:p>
          <a:p>
            <a:pPr marL="396875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	# For multiples of five, print “Buzz”.</a:t>
            </a:r>
            <a:endParaRPr dirty="0"/>
          </a:p>
          <a:p>
            <a:pPr marL="396875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	# For numbers which are multiples of both three and five, print “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FizzBuzz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”.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7"/>
          <p:cNvSpPr/>
          <p:nvPr/>
        </p:nvSpPr>
        <p:spPr>
          <a:xfrm>
            <a:off x="564163" y="223686"/>
            <a:ext cx="302895" cy="57150"/>
          </a:xfrm>
          <a:custGeom>
            <a:avLst/>
            <a:gdLst/>
            <a:ahLst/>
            <a:cxnLst/>
            <a:rect l="l" t="t" r="r" b="b"/>
            <a:pathLst>
              <a:path w="302894" h="57150" extrusionOk="0">
                <a:moveTo>
                  <a:pt x="302699" y="56700"/>
                </a:moveTo>
                <a:lnTo>
                  <a:pt x="0" y="56700"/>
                </a:lnTo>
                <a:lnTo>
                  <a:pt x="0" y="0"/>
                </a:lnTo>
                <a:lnTo>
                  <a:pt x="302699" y="0"/>
                </a:lnTo>
                <a:lnTo>
                  <a:pt x="302699" y="56700"/>
                </a:lnTo>
                <a:close/>
              </a:path>
            </a:pathLst>
          </a:custGeom>
          <a:solidFill>
            <a:srgbClr val="ED33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57"/>
          <p:cNvSpPr txBox="1"/>
          <p:nvPr/>
        </p:nvSpPr>
        <p:spPr>
          <a:xfrm>
            <a:off x="494149" y="891581"/>
            <a:ext cx="6550659" cy="2468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379095" marR="0" lvl="0" indent="-3670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endParaRPr lang="en-US" sz="1800" b="1" dirty="0">
              <a:latin typeface="Arial"/>
              <a:ea typeface="Arial"/>
              <a:cs typeface="Arial"/>
              <a:sym typeface="Arial"/>
            </a:endParaRPr>
          </a:p>
          <a:p>
            <a:pPr marL="379095" marR="0" lvl="0" indent="-3670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Packages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93495" marR="765175" lvl="1" indent="-82422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Install new libraries to add functionality to Python:  </a:t>
            </a:r>
            <a:r>
              <a:rPr lang="en-US" sz="18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conda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install &lt;name&gt;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1750695" marR="0" lvl="0" indent="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or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93495" marR="0" lvl="0" indent="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pip install &lt;name&gt;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Use packages by importing them into your Python scripts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57"/>
          <p:cNvSpPr txBox="1">
            <a:spLocks noGrp="1"/>
          </p:cNvSpPr>
          <p:nvPr>
            <p:ph type="title"/>
          </p:nvPr>
        </p:nvSpPr>
        <p:spPr>
          <a:xfrm>
            <a:off x="530223" y="341207"/>
            <a:ext cx="4808259" cy="520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Expanding python</a:t>
            </a:r>
            <a:endParaRPr dirty="0"/>
          </a:p>
        </p:txBody>
      </p:sp>
      <p:sp>
        <p:nvSpPr>
          <p:cNvPr id="555" name="Google Shape;555;p57"/>
          <p:cNvSpPr/>
          <p:nvPr/>
        </p:nvSpPr>
        <p:spPr>
          <a:xfrm>
            <a:off x="7026661" y="594998"/>
            <a:ext cx="1660121" cy="17763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57"/>
          <p:cNvSpPr/>
          <p:nvPr/>
        </p:nvSpPr>
        <p:spPr>
          <a:xfrm>
            <a:off x="2800991" y="3508396"/>
            <a:ext cx="3542017" cy="129389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8"/>
          <p:cNvSpPr txBox="1">
            <a:spLocks noGrp="1"/>
          </p:cNvSpPr>
          <p:nvPr>
            <p:ph type="title"/>
          </p:nvPr>
        </p:nvSpPr>
        <p:spPr>
          <a:xfrm>
            <a:off x="843048" y="230130"/>
            <a:ext cx="3970999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Arial Black" panose="020B0A04020102020204" pitchFamily="34" charset="0"/>
              </a:rPr>
              <a:t>Real Cases: Expanding python</a:t>
            </a:r>
            <a:endParaRPr sz="1800" b="1" dirty="0">
              <a:latin typeface="Arial Black" panose="020B0A04020102020204" pitchFamily="34" charset="0"/>
            </a:endParaRPr>
          </a:p>
        </p:txBody>
      </p:sp>
      <p:sp>
        <p:nvSpPr>
          <p:cNvPr id="566" name="Google Shape;566;p58"/>
          <p:cNvSpPr txBox="1"/>
          <p:nvPr/>
        </p:nvSpPr>
        <p:spPr>
          <a:xfrm>
            <a:off x="568448" y="656451"/>
            <a:ext cx="6258560" cy="439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Common Packages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Data manipulation:	PANDAS, NUMPY, SCIPY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Machine Learning:	SCIKIT-LEARN, NLTK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Databases:			PSYCOPQ2, SQLALCHEMY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Visualizations:		MATPLOTLIB, PLOTLY, BOKEH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36703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API / web scraping:	REQUESTS, BEAUTIFULSOUP</a:t>
            </a:r>
          </a:p>
          <a:p>
            <a:pPr marL="2388870" lvl="5">
              <a:spcBef>
                <a:spcPts val="320"/>
              </a:spcBef>
              <a:buClr>
                <a:schemeClr val="tx1"/>
              </a:buClr>
              <a:buSzPts val="1800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	, SCRAPY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Web development:	DJANGO, FLASK, TWISTED</a:t>
            </a:r>
          </a:p>
          <a:p>
            <a:pPr marL="102870" marR="0" lvl="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						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SCAPY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Game Development:	PYGAME, PYGLET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Desktop App:		PYQT, TKINTER</a:t>
            </a:r>
          </a:p>
          <a:p>
            <a:pPr marL="469900" marR="0" lvl="0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… … …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58"/>
          <p:cNvSpPr/>
          <p:nvPr/>
        </p:nvSpPr>
        <p:spPr>
          <a:xfrm>
            <a:off x="6967711" y="1561571"/>
            <a:ext cx="1888096" cy="20203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4DCE-1E34-10AC-8C47-54CDF4C2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436539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Thank You !!!</a:t>
            </a:r>
            <a:endParaRPr lang="en-AU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95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3" name="Rectangle 20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>
            <a:off x="473202" y="377190"/>
            <a:ext cx="2564892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0000"/>
          </a:bodyPr>
          <a:lstStyle/>
          <a:p>
            <a:pPr marL="7747" defTabSz="914400">
              <a:spcBef>
                <a:spcPct val="0"/>
              </a:spcBef>
            </a:pPr>
            <a:r>
              <a:rPr lang="en-US" sz="3600" b="0" i="0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  <a:sym typeface="Arial"/>
              </a:rPr>
              <a:t>Who uses Python?</a:t>
            </a:r>
            <a:endParaRPr lang="en-US" sz="3600" kern="1200" dirty="0">
              <a:solidFill>
                <a:schemeClr val="tx1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20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674619" y="918972"/>
            <a:ext cx="1165860" cy="13716"/>
          </a:xfrm>
          <a:custGeom>
            <a:avLst/>
            <a:gdLst>
              <a:gd name="connsiteX0" fmla="*/ 0 w 1165860"/>
              <a:gd name="connsiteY0" fmla="*/ 0 h 13716"/>
              <a:gd name="connsiteX1" fmla="*/ 606247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94589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  <a:gd name="connsiteX0" fmla="*/ 0 w 1165860"/>
              <a:gd name="connsiteY0" fmla="*/ 0 h 13716"/>
              <a:gd name="connsiteX1" fmla="*/ 571271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82930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860" h="13716" fill="none" extrusionOk="0">
                <a:moveTo>
                  <a:pt x="0" y="0"/>
                </a:moveTo>
                <a:cubicBezTo>
                  <a:pt x="162513" y="-11573"/>
                  <a:pt x="293236" y="13784"/>
                  <a:pt x="606247" y="0"/>
                </a:cubicBezTo>
                <a:cubicBezTo>
                  <a:pt x="918540" y="21259"/>
                  <a:pt x="1045080" y="-115"/>
                  <a:pt x="1165860" y="0"/>
                </a:cubicBezTo>
                <a:cubicBezTo>
                  <a:pt x="1165019" y="4344"/>
                  <a:pt x="1166624" y="8943"/>
                  <a:pt x="1165860" y="13716"/>
                </a:cubicBezTo>
                <a:cubicBezTo>
                  <a:pt x="946700" y="12426"/>
                  <a:pt x="749200" y="55216"/>
                  <a:pt x="594589" y="13716"/>
                </a:cubicBezTo>
                <a:cubicBezTo>
                  <a:pt x="456803" y="27350"/>
                  <a:pt x="127892" y="32293"/>
                  <a:pt x="0" y="13716"/>
                </a:cubicBezTo>
                <a:cubicBezTo>
                  <a:pt x="333" y="7342"/>
                  <a:pt x="-50" y="3958"/>
                  <a:pt x="0" y="0"/>
                </a:cubicBezTo>
                <a:close/>
              </a:path>
              <a:path w="1165860" h="13716" stroke="0" extrusionOk="0">
                <a:moveTo>
                  <a:pt x="0" y="0"/>
                </a:moveTo>
                <a:cubicBezTo>
                  <a:pt x="167350" y="-3293"/>
                  <a:pt x="437486" y="-21181"/>
                  <a:pt x="571271" y="0"/>
                </a:cubicBezTo>
                <a:cubicBezTo>
                  <a:pt x="682336" y="18030"/>
                  <a:pt x="900098" y="-64409"/>
                  <a:pt x="1165860" y="0"/>
                </a:cubicBezTo>
                <a:cubicBezTo>
                  <a:pt x="1165765" y="6724"/>
                  <a:pt x="1165823" y="9557"/>
                  <a:pt x="1165860" y="13716"/>
                </a:cubicBezTo>
                <a:cubicBezTo>
                  <a:pt x="972168" y="33850"/>
                  <a:pt x="797113" y="36398"/>
                  <a:pt x="582930" y="13716"/>
                </a:cubicBezTo>
                <a:cubicBezTo>
                  <a:pt x="375326" y="35428"/>
                  <a:pt x="253285" y="24936"/>
                  <a:pt x="0" y="13716"/>
                </a:cubicBezTo>
                <a:cubicBezTo>
                  <a:pt x="416" y="7935"/>
                  <a:pt x="-303" y="5797"/>
                  <a:pt x="0" y="0"/>
                </a:cubicBezTo>
                <a:close/>
              </a:path>
              <a:path w="1165860" h="13716" fill="none" stroke="0" extrusionOk="0">
                <a:moveTo>
                  <a:pt x="0" y="0"/>
                </a:moveTo>
                <a:cubicBezTo>
                  <a:pt x="141691" y="-9407"/>
                  <a:pt x="290986" y="-3815"/>
                  <a:pt x="606247" y="0"/>
                </a:cubicBezTo>
                <a:cubicBezTo>
                  <a:pt x="921700" y="15825"/>
                  <a:pt x="1020734" y="-3786"/>
                  <a:pt x="1165860" y="0"/>
                </a:cubicBezTo>
                <a:cubicBezTo>
                  <a:pt x="1164964" y="5033"/>
                  <a:pt x="1165847" y="9200"/>
                  <a:pt x="1165860" y="13716"/>
                </a:cubicBezTo>
                <a:cubicBezTo>
                  <a:pt x="917161" y="-9135"/>
                  <a:pt x="771575" y="33167"/>
                  <a:pt x="594589" y="13716"/>
                </a:cubicBezTo>
                <a:cubicBezTo>
                  <a:pt x="470947" y="9820"/>
                  <a:pt x="122508" y="15185"/>
                  <a:pt x="0" y="13716"/>
                </a:cubicBezTo>
                <a:cubicBezTo>
                  <a:pt x="-660" y="7426"/>
                  <a:pt x="-250" y="453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65860"/>
                      <a:gd name="connsiteY0" fmla="*/ 0 h 13716"/>
                      <a:gd name="connsiteX1" fmla="*/ 606247 w 1165860"/>
                      <a:gd name="connsiteY1" fmla="*/ 0 h 13716"/>
                      <a:gd name="connsiteX2" fmla="*/ 1165860 w 1165860"/>
                      <a:gd name="connsiteY2" fmla="*/ 0 h 13716"/>
                      <a:gd name="connsiteX3" fmla="*/ 1165860 w 1165860"/>
                      <a:gd name="connsiteY3" fmla="*/ 13716 h 13716"/>
                      <a:gd name="connsiteX4" fmla="*/ 594589 w 1165860"/>
                      <a:gd name="connsiteY4" fmla="*/ 13716 h 13716"/>
                      <a:gd name="connsiteX5" fmla="*/ 0 w 1165860"/>
                      <a:gd name="connsiteY5" fmla="*/ 13716 h 13716"/>
                      <a:gd name="connsiteX6" fmla="*/ 0 w 1165860"/>
                      <a:gd name="connsiteY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65860" h="13716" fill="none" extrusionOk="0">
                        <a:moveTo>
                          <a:pt x="0" y="0"/>
                        </a:moveTo>
                        <a:cubicBezTo>
                          <a:pt x="164196" y="4475"/>
                          <a:pt x="311417" y="-11483"/>
                          <a:pt x="606247" y="0"/>
                        </a:cubicBezTo>
                        <a:cubicBezTo>
                          <a:pt x="901077" y="11483"/>
                          <a:pt x="1028750" y="-4041"/>
                          <a:pt x="1165860" y="0"/>
                        </a:cubicBezTo>
                        <a:cubicBezTo>
                          <a:pt x="1165578" y="4434"/>
                          <a:pt x="1165988" y="8423"/>
                          <a:pt x="1165860" y="13716"/>
                        </a:cubicBezTo>
                        <a:cubicBezTo>
                          <a:pt x="940964" y="3888"/>
                          <a:pt x="745886" y="20893"/>
                          <a:pt x="594589" y="13716"/>
                        </a:cubicBezTo>
                        <a:cubicBezTo>
                          <a:pt x="443292" y="6539"/>
                          <a:pt x="119306" y="21776"/>
                          <a:pt x="0" y="13716"/>
                        </a:cubicBezTo>
                        <a:cubicBezTo>
                          <a:pt x="103" y="7543"/>
                          <a:pt x="-154" y="4446"/>
                          <a:pt x="0" y="0"/>
                        </a:cubicBezTo>
                        <a:close/>
                      </a:path>
                      <a:path w="1165860" h="13716" stroke="0" extrusionOk="0">
                        <a:moveTo>
                          <a:pt x="0" y="0"/>
                        </a:moveTo>
                        <a:cubicBezTo>
                          <a:pt x="199755" y="-8614"/>
                          <a:pt x="439971" y="-19466"/>
                          <a:pt x="571271" y="0"/>
                        </a:cubicBezTo>
                        <a:cubicBezTo>
                          <a:pt x="702571" y="19466"/>
                          <a:pt x="922660" y="-18418"/>
                          <a:pt x="1165860" y="0"/>
                        </a:cubicBezTo>
                        <a:cubicBezTo>
                          <a:pt x="1165756" y="6849"/>
                          <a:pt x="1166068" y="9414"/>
                          <a:pt x="1165860" y="13716"/>
                        </a:cubicBezTo>
                        <a:cubicBezTo>
                          <a:pt x="981594" y="16996"/>
                          <a:pt x="788922" y="30312"/>
                          <a:pt x="582930" y="13716"/>
                        </a:cubicBezTo>
                        <a:cubicBezTo>
                          <a:pt x="376938" y="-2880"/>
                          <a:pt x="227474" y="40246"/>
                          <a:pt x="0" y="13716"/>
                        </a:cubicBezTo>
                        <a:cubicBezTo>
                          <a:pt x="469" y="7851"/>
                          <a:pt x="200" y="57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Google Shape;190;p20"/>
          <p:cNvSpPr/>
          <p:nvPr/>
        </p:nvSpPr>
        <p:spPr>
          <a:xfrm>
            <a:off x="7282114" y="2440430"/>
            <a:ext cx="1329219" cy="3216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5345635" y="1912566"/>
            <a:ext cx="1534271" cy="53699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7005392" y="3156625"/>
            <a:ext cx="1656262" cy="80872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3923868" y="2035608"/>
            <a:ext cx="1043498" cy="105193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3776697" y="3299541"/>
            <a:ext cx="1595063" cy="66580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5470136" y="2666471"/>
            <a:ext cx="1298509" cy="42239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5714576" y="3355367"/>
            <a:ext cx="880949" cy="88094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3695059" y="4315492"/>
            <a:ext cx="1016907" cy="177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075" rIns="0" bIns="0" anchor="t" anchorCtr="0">
            <a:spAutoFit/>
          </a:bodyPr>
          <a:lstStyle/>
          <a:p>
            <a:pPr marL="24635" defTabSz="295626">
              <a:spcAft>
                <a:spcPts val="636"/>
              </a:spcAft>
            </a:pPr>
            <a:fld id="{00000000-1234-1234-1234-123412341234}" type="slidenum">
              <a:rPr lang="en-US" sz="582" kern="1200">
                <a:solidFill>
                  <a:schemeClr val="dk1"/>
                </a:solidFill>
                <a:latin typeface="Arial"/>
                <a:ea typeface="+mn-ea"/>
                <a:cs typeface="Arial"/>
                <a:sym typeface="Arial"/>
              </a:rPr>
              <a:pPr marL="24635" defTabSz="295626">
                <a:spcAft>
                  <a:spcPts val="636"/>
                </a:spcAft>
              </a:pPr>
              <a:t>4</a:t>
            </a:fld>
            <a:r>
              <a:rPr lang="en-US" sz="582" kern="1200">
                <a:solidFill>
                  <a:schemeClr val="dk1"/>
                </a:solidFill>
                <a:latin typeface="Arial"/>
                <a:ea typeface="+mn-ea"/>
                <a:cs typeface="Arial"/>
                <a:sym typeface="Arial"/>
              </a:rPr>
              <a:t> | © 2018 General Assembly</a:t>
            </a:r>
            <a:endParaRPr lang="en-US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5" name="Rectangle 25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Google Shape;246;p25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365882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1270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1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Download Anaconda https://anaconda.com/download</a:t>
            </a:r>
          </a:p>
        </p:txBody>
      </p:sp>
      <p:sp>
        <p:nvSpPr>
          <p:cNvPr id="25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Google Shape;245;p25"/>
          <p:cNvSpPr/>
          <p:nvPr/>
        </p:nvSpPr>
        <p:spPr>
          <a:xfrm>
            <a:off x="564163" y="223686"/>
            <a:ext cx="302895" cy="57150"/>
          </a:xfrm>
          <a:custGeom>
            <a:avLst/>
            <a:gdLst/>
            <a:ahLst/>
            <a:cxnLst/>
            <a:rect l="l" t="t" r="r" b="b"/>
            <a:pathLst>
              <a:path w="302894" h="57150" extrusionOk="0">
                <a:moveTo>
                  <a:pt x="302699" y="56700"/>
                </a:moveTo>
                <a:lnTo>
                  <a:pt x="0" y="56700"/>
                </a:lnTo>
                <a:lnTo>
                  <a:pt x="0" y="0"/>
                </a:lnTo>
                <a:lnTo>
                  <a:pt x="302699" y="0"/>
                </a:lnTo>
                <a:lnTo>
                  <a:pt x="302699" y="56700"/>
                </a:lnTo>
                <a:close/>
              </a:path>
            </a:pathLst>
          </a:custGeom>
          <a:solidFill>
            <a:srgbClr val="ED33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" name="Google Shape;247;p25"/>
          <p:cNvGrpSpPr/>
          <p:nvPr/>
        </p:nvGrpSpPr>
        <p:grpSpPr>
          <a:xfrm>
            <a:off x="3776262" y="1411240"/>
            <a:ext cx="5318039" cy="3531197"/>
            <a:chOff x="1572449" y="853073"/>
            <a:chExt cx="6290059" cy="3780317"/>
          </a:xfrm>
        </p:grpSpPr>
        <p:sp>
          <p:nvSpPr>
            <p:cNvPr id="248" name="Google Shape;248;p25"/>
            <p:cNvSpPr/>
            <p:nvPr/>
          </p:nvSpPr>
          <p:spPr>
            <a:xfrm>
              <a:off x="1572449" y="853073"/>
              <a:ext cx="6290059" cy="378031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1572449" y="2743244"/>
              <a:ext cx="1753235" cy="1337310"/>
            </a:xfrm>
            <a:custGeom>
              <a:avLst/>
              <a:gdLst/>
              <a:ahLst/>
              <a:cxnLst/>
              <a:rect l="l" t="t" r="r" b="b"/>
              <a:pathLst>
                <a:path w="1753235" h="1337310" extrusionOk="0">
                  <a:moveTo>
                    <a:pt x="0" y="0"/>
                  </a:moveTo>
                  <a:lnTo>
                    <a:pt x="1752868" y="1337097"/>
                  </a:lnTo>
                </a:path>
              </a:pathLst>
            </a:custGeom>
            <a:noFill/>
            <a:ln w="380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3246218" y="4001242"/>
              <a:ext cx="157699" cy="1435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7" name="Rectangle 26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Google Shape;258;p26"/>
          <p:cNvSpPr txBox="1">
            <a:spLocks noGrp="1"/>
          </p:cNvSpPr>
          <p:nvPr>
            <p:ph type="title"/>
          </p:nvPr>
        </p:nvSpPr>
        <p:spPr>
          <a:xfrm>
            <a:off x="473202" y="479640"/>
            <a:ext cx="2571750" cy="128930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1270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Anaconda Navigator</a:t>
            </a:r>
          </a:p>
        </p:txBody>
      </p:sp>
      <p:sp>
        <p:nvSpPr>
          <p:cNvPr id="26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930317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Google Shape;257;p26"/>
          <p:cNvSpPr/>
          <p:nvPr/>
        </p:nvSpPr>
        <p:spPr>
          <a:xfrm>
            <a:off x="564163" y="223686"/>
            <a:ext cx="302895" cy="57150"/>
          </a:xfrm>
          <a:custGeom>
            <a:avLst/>
            <a:gdLst/>
            <a:ahLst/>
            <a:cxnLst/>
            <a:rect l="l" t="t" r="r" b="b"/>
            <a:pathLst>
              <a:path w="302894" h="57150" extrusionOk="0">
                <a:moveTo>
                  <a:pt x="302699" y="56700"/>
                </a:moveTo>
                <a:lnTo>
                  <a:pt x="0" y="56700"/>
                </a:lnTo>
                <a:lnTo>
                  <a:pt x="0" y="0"/>
                </a:lnTo>
                <a:lnTo>
                  <a:pt x="302699" y="0"/>
                </a:lnTo>
                <a:lnTo>
                  <a:pt x="302699" y="56700"/>
                </a:lnTo>
                <a:close/>
              </a:path>
            </a:pathLst>
          </a:custGeom>
          <a:solidFill>
            <a:srgbClr val="ED33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" name="Google Shape;259;p26"/>
          <p:cNvGrpSpPr/>
          <p:nvPr/>
        </p:nvGrpSpPr>
        <p:grpSpPr>
          <a:xfrm>
            <a:off x="2923779" y="1124292"/>
            <a:ext cx="6379927" cy="4019208"/>
            <a:chOff x="1416697" y="796373"/>
            <a:chExt cx="6310587" cy="4042316"/>
          </a:xfrm>
        </p:grpSpPr>
        <p:sp>
          <p:nvSpPr>
            <p:cNvPr id="260" name="Google Shape;260;p26"/>
            <p:cNvSpPr/>
            <p:nvPr/>
          </p:nvSpPr>
          <p:spPr>
            <a:xfrm>
              <a:off x="1416697" y="796373"/>
              <a:ext cx="6310587" cy="404231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2097695" y="3031318"/>
              <a:ext cx="2346960" cy="168910"/>
            </a:xfrm>
            <a:custGeom>
              <a:avLst/>
              <a:gdLst/>
              <a:ahLst/>
              <a:cxnLst/>
              <a:rect l="l" t="t" r="r" b="b"/>
              <a:pathLst>
                <a:path w="2346960" h="168910" extrusionOk="0">
                  <a:moveTo>
                    <a:pt x="0" y="168549"/>
                  </a:moveTo>
                  <a:lnTo>
                    <a:pt x="2346570" y="0"/>
                  </a:lnTo>
                </a:path>
              </a:pathLst>
            </a:custGeom>
            <a:noFill/>
            <a:ln w="380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4379391" y="2972619"/>
              <a:ext cx="158599" cy="1235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8" name="Rectangle 27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1270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Terminal / Anaconda Prompt</a:t>
            </a:r>
          </a:p>
        </p:txBody>
      </p:sp>
      <p:sp>
        <p:nvSpPr>
          <p:cNvPr id="28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Google Shape;269;p27"/>
          <p:cNvSpPr/>
          <p:nvPr/>
        </p:nvSpPr>
        <p:spPr>
          <a:xfrm>
            <a:off x="564163" y="223686"/>
            <a:ext cx="302895" cy="57150"/>
          </a:xfrm>
          <a:custGeom>
            <a:avLst/>
            <a:gdLst/>
            <a:ahLst/>
            <a:cxnLst/>
            <a:rect l="l" t="t" r="r" b="b"/>
            <a:pathLst>
              <a:path w="302894" h="57150" extrusionOk="0">
                <a:moveTo>
                  <a:pt x="302699" y="56700"/>
                </a:moveTo>
                <a:lnTo>
                  <a:pt x="0" y="56700"/>
                </a:lnTo>
                <a:lnTo>
                  <a:pt x="0" y="0"/>
                </a:lnTo>
                <a:lnTo>
                  <a:pt x="302699" y="0"/>
                </a:lnTo>
                <a:lnTo>
                  <a:pt x="302699" y="56700"/>
                </a:lnTo>
                <a:close/>
              </a:path>
            </a:pathLst>
          </a:custGeom>
          <a:solidFill>
            <a:srgbClr val="ED33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1" name="Google Shape;271;p27"/>
          <p:cNvGrpSpPr/>
          <p:nvPr/>
        </p:nvGrpSpPr>
        <p:grpSpPr>
          <a:xfrm>
            <a:off x="2715280" y="2067952"/>
            <a:ext cx="6351101" cy="2968986"/>
            <a:chOff x="1108647" y="977123"/>
            <a:chExt cx="6927215" cy="3561542"/>
          </a:xfrm>
        </p:grpSpPr>
        <p:sp>
          <p:nvSpPr>
            <p:cNvPr id="272" name="Google Shape;272;p27"/>
            <p:cNvSpPr/>
            <p:nvPr/>
          </p:nvSpPr>
          <p:spPr>
            <a:xfrm>
              <a:off x="1386772" y="977123"/>
              <a:ext cx="6465311" cy="356154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1108647" y="1159947"/>
              <a:ext cx="6927215" cy="1570990"/>
            </a:xfrm>
            <a:custGeom>
              <a:avLst/>
              <a:gdLst/>
              <a:ahLst/>
              <a:cxnLst/>
              <a:rect l="l" t="t" r="r" b="b"/>
              <a:pathLst>
                <a:path w="6927215" h="1570989" extrusionOk="0">
                  <a:moveTo>
                    <a:pt x="0" y="1123922"/>
                  </a:moveTo>
                  <a:lnTo>
                    <a:pt x="6926686" y="1123922"/>
                  </a:lnTo>
                  <a:lnTo>
                    <a:pt x="6926686" y="1570921"/>
                  </a:lnTo>
                  <a:lnTo>
                    <a:pt x="0" y="1570921"/>
                  </a:lnTo>
                  <a:lnTo>
                    <a:pt x="0" y="1123922"/>
                  </a:lnTo>
                  <a:close/>
                </a:path>
                <a:path w="6927215" h="1570989" extrusionOk="0">
                  <a:moveTo>
                    <a:pt x="803898" y="0"/>
                  </a:moveTo>
                  <a:lnTo>
                    <a:pt x="1725796" y="0"/>
                  </a:lnTo>
                  <a:lnTo>
                    <a:pt x="1725796" y="260399"/>
                  </a:lnTo>
                  <a:lnTo>
                    <a:pt x="803898" y="260399"/>
                  </a:lnTo>
                  <a:lnTo>
                    <a:pt x="803898" y="0"/>
                  </a:lnTo>
                  <a:close/>
                </a:path>
              </a:pathLst>
            </a:custGeom>
            <a:noFill/>
            <a:ln w="761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7" name="Rectangle 28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Google Shape;281;p28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1270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New Web Browser window with personal ﬁles</a:t>
            </a:r>
          </a:p>
        </p:txBody>
      </p:sp>
      <p:sp>
        <p:nvSpPr>
          <p:cNvPr id="28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Google Shape;282;p28"/>
          <p:cNvSpPr/>
          <p:nvPr/>
        </p:nvSpPr>
        <p:spPr>
          <a:xfrm>
            <a:off x="3057307" y="1436287"/>
            <a:ext cx="6197537" cy="38903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/>
          <p:nvPr/>
        </p:nvSpPr>
        <p:spPr>
          <a:xfrm>
            <a:off x="564163" y="223686"/>
            <a:ext cx="302895" cy="57150"/>
          </a:xfrm>
          <a:custGeom>
            <a:avLst/>
            <a:gdLst/>
            <a:ahLst/>
            <a:cxnLst/>
            <a:rect l="l" t="t" r="r" b="b"/>
            <a:pathLst>
              <a:path w="302894" h="57150" extrusionOk="0">
                <a:moveTo>
                  <a:pt x="302699" y="56700"/>
                </a:moveTo>
                <a:lnTo>
                  <a:pt x="0" y="56700"/>
                </a:lnTo>
                <a:lnTo>
                  <a:pt x="0" y="0"/>
                </a:lnTo>
                <a:lnTo>
                  <a:pt x="302699" y="0"/>
                </a:lnTo>
                <a:lnTo>
                  <a:pt x="302699" y="56700"/>
                </a:lnTo>
                <a:close/>
              </a:path>
            </a:pathLst>
          </a:custGeom>
          <a:solidFill>
            <a:srgbClr val="ED33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9"/>
          <p:cNvSpPr txBox="1"/>
          <p:nvPr/>
        </p:nvSpPr>
        <p:spPr>
          <a:xfrm>
            <a:off x="458075" y="1043982"/>
            <a:ext cx="2929769" cy="380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379095" marR="0" lvl="0" indent="-3670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Cells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Markdown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for notes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Code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for Python</a:t>
            </a:r>
            <a:endParaRPr dirty="0"/>
          </a:p>
          <a:p>
            <a:pPr marL="379095" marR="0" lvl="0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Modes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Blue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for commands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Green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for editing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79095" marR="0" lvl="0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Execution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0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Ctrl + return</a:t>
            </a:r>
            <a:endParaRPr dirty="0"/>
          </a:p>
          <a:p>
            <a:pPr marL="836294" marR="0" lvl="0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Shift + return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379095" marR="0" lvl="0" indent="-36703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Output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Print (all)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36294" marR="0" lvl="1" indent="-36766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Return values (last)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9"/>
          <p:cNvSpPr txBox="1">
            <a:spLocks noGrp="1"/>
          </p:cNvSpPr>
          <p:nvPr>
            <p:ph type="title"/>
          </p:nvPr>
        </p:nvSpPr>
        <p:spPr>
          <a:xfrm>
            <a:off x="494149" y="341207"/>
            <a:ext cx="2929769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Jupyter Notebook</a:t>
            </a:r>
            <a:endParaRPr sz="3200" dirty="0"/>
          </a:p>
        </p:txBody>
      </p:sp>
      <p:sp>
        <p:nvSpPr>
          <p:cNvPr id="291" name="Google Shape;291;p29"/>
          <p:cNvSpPr/>
          <p:nvPr/>
        </p:nvSpPr>
        <p:spPr>
          <a:xfrm>
            <a:off x="3555067" y="324640"/>
            <a:ext cx="5389389" cy="42993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1866</Words>
  <Application>Microsoft Office PowerPoint</Application>
  <PresentationFormat>On-screen Show (16:9)</PresentationFormat>
  <Paragraphs>280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Arial Black</vt:lpstr>
      <vt:lpstr>Calibri</vt:lpstr>
      <vt:lpstr>Calibri Light</vt:lpstr>
      <vt:lpstr>Courier New</vt:lpstr>
      <vt:lpstr>Proxima Nova</vt:lpstr>
      <vt:lpstr>Proxima Nova Extrabold</vt:lpstr>
      <vt:lpstr>Office Theme</vt:lpstr>
      <vt:lpstr>Intro to Python</vt:lpstr>
      <vt:lpstr>What is Python?</vt:lpstr>
      <vt:lpstr>PowerPoint Presentation</vt:lpstr>
      <vt:lpstr>Who uses Python?</vt:lpstr>
      <vt:lpstr>Download Anaconda https://anaconda.com/download</vt:lpstr>
      <vt:lpstr>Anaconda Navigator</vt:lpstr>
      <vt:lpstr>Terminal / Anaconda Prompt</vt:lpstr>
      <vt:lpstr>New Web Browser window with personal ﬁles</vt:lpstr>
      <vt:lpstr>Jupyter Notebook</vt:lpstr>
      <vt:lpstr>Jupyter Notebook errors</vt:lpstr>
      <vt:lpstr>Python programming</vt:lpstr>
      <vt:lpstr>What did we just see?</vt:lpstr>
      <vt:lpstr>PowerPoint Presentation</vt:lpstr>
      <vt:lpstr>Programming Fundamentals</vt:lpstr>
      <vt:lpstr>Syntax</vt:lpstr>
      <vt:lpstr>Variables</vt:lpstr>
      <vt:lpstr>Variables</vt:lpstr>
      <vt:lpstr>Variables</vt:lpstr>
      <vt:lpstr>PowerPoint Presentation</vt:lpstr>
      <vt:lpstr>PowerPoint Presentation</vt:lpstr>
      <vt:lpstr>Booleans</vt:lpstr>
      <vt:lpstr>Control Structures</vt:lpstr>
      <vt:lpstr>Control Structures</vt:lpstr>
      <vt:lpstr>Control Structures</vt:lpstr>
      <vt:lpstr>PowerPoint Presentation</vt:lpstr>
      <vt:lpstr>Data Structures</vt:lpstr>
      <vt:lpstr>Data Structures</vt:lpstr>
      <vt:lpstr>PowerPoint Presentation</vt:lpstr>
      <vt:lpstr>Data Structures</vt:lpstr>
      <vt:lpstr>Data Structures</vt:lpstr>
      <vt:lpstr>Control Structures</vt:lpstr>
      <vt:lpstr>Control Structures</vt:lpstr>
      <vt:lpstr>PowerPoint Presentation</vt:lpstr>
      <vt:lpstr>Expanding python</vt:lpstr>
      <vt:lpstr>Real Cases: Expanding python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</dc:title>
  <cp:lastModifiedBy>Anshupal Bantra</cp:lastModifiedBy>
  <cp:revision>4</cp:revision>
  <dcterms:modified xsi:type="dcterms:W3CDTF">2023-03-21T03:03:18Z</dcterms:modified>
</cp:coreProperties>
</file>