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0" r:id="rId4"/>
    <p:sldId id="262" r:id="rId5"/>
    <p:sldId id="302" r:id="rId6"/>
    <p:sldId id="293" r:id="rId7"/>
    <p:sldId id="301" r:id="rId8"/>
    <p:sldId id="294" r:id="rId9"/>
    <p:sldId id="296" r:id="rId10"/>
    <p:sldId id="297" r:id="rId11"/>
    <p:sldId id="298" r:id="rId12"/>
    <p:sldId id="30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24" autoAdjust="0"/>
  </p:normalViewPr>
  <p:slideViewPr>
    <p:cSldViewPr>
      <p:cViewPr varScale="1">
        <p:scale>
          <a:sx n="78" d="100"/>
          <a:sy n="78" d="100"/>
        </p:scale>
        <p:origin x="1603" y="62"/>
      </p:cViewPr>
      <p:guideLst>
        <p:guide orient="horz" pos="2160"/>
        <p:guide pos="2880"/>
      </p:guideLst>
    </p:cSldViewPr>
  </p:slideViewPr>
  <p:outlineViewPr>
    <p:cViewPr>
      <p:scale>
        <a:sx n="33" d="100"/>
        <a:sy n="33" d="100"/>
      </p:scale>
      <p:origin x="0" y="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D26A7-E47D-4922-9504-D7CDB7DF6A06}"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831CFE-F5E3-4A0A-A5BB-FC6C8044C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D26A7-E47D-4922-9504-D7CDB7DF6A06}" type="datetimeFigureOut">
              <a:rPr lang="en-US" smtClean="0"/>
              <a:pPr/>
              <a:t>4/19/2024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31CFE-F5E3-4A0A-A5BB-FC6C8044CEC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3276600"/>
          </a:xfrm>
        </p:spPr>
        <p:style>
          <a:lnRef idx="0">
            <a:schemeClr val="accent1"/>
          </a:lnRef>
          <a:fillRef idx="3">
            <a:schemeClr val="accent1"/>
          </a:fillRef>
          <a:effectRef idx="3">
            <a:schemeClr val="accent1"/>
          </a:effectRef>
          <a:fontRef idx="minor">
            <a:schemeClr val="lt1"/>
          </a:fontRef>
        </p:style>
        <p:txBody>
          <a:bodyPr>
            <a:normAutofit/>
          </a:bodyPr>
          <a:lstStyle/>
          <a:p>
            <a:br>
              <a:rPr lang="en-US" sz="2400" b="1" dirty="0">
                <a:solidFill>
                  <a:schemeClr val="tx1"/>
                </a:solidFill>
                <a:latin typeface="Times New Roman" pitchFamily="18" charset="0"/>
                <a:cs typeface="Times New Roman" pitchFamily="18" charset="0"/>
              </a:rPr>
            </a:br>
            <a:br>
              <a:rPr lang="en-US" sz="2400" b="1" dirty="0">
                <a:solidFill>
                  <a:schemeClr val="tx1"/>
                </a:solidFill>
                <a:latin typeface="Times New Roman" pitchFamily="18" charset="0"/>
                <a:cs typeface="Times New Roman" pitchFamily="18" charset="0"/>
              </a:rPr>
            </a:br>
            <a:r>
              <a:rPr lang="en-US" sz="3200" b="1" dirty="0">
                <a:solidFill>
                  <a:schemeClr val="bg1"/>
                </a:solidFill>
                <a:latin typeface="Times New Roman" pitchFamily="18" charset="0"/>
                <a:cs typeface="Times New Roman" pitchFamily="18" charset="0"/>
              </a:rPr>
              <a:t> Project Synopsis Presentation</a:t>
            </a:r>
            <a:br>
              <a:rPr lang="en-US" sz="3200" b="1" dirty="0">
                <a:solidFill>
                  <a:schemeClr val="bg1"/>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 </a:t>
            </a:r>
            <a:r>
              <a:rPr lang="en-US" b="1" dirty="0">
                <a:solidFill>
                  <a:srgbClr val="FFFF00"/>
                </a:solidFill>
                <a:latin typeface="Times New Roman" pitchFamily="18" charset="0"/>
                <a:cs typeface="Times New Roman" pitchFamily="18" charset="0"/>
              </a:rPr>
              <a:t>E-Learning Portal </a:t>
            </a:r>
            <a:br>
              <a:rPr lang="en-US" b="1" dirty="0">
                <a:solidFill>
                  <a:schemeClr val="tx2"/>
                </a:solidFill>
              </a:rPr>
            </a:br>
            <a:endParaRPr lang="en-US" b="1" dirty="0">
              <a:solidFill>
                <a:schemeClr val="tx2"/>
              </a:solidFill>
            </a:endParaRPr>
          </a:p>
        </p:txBody>
      </p:sp>
      <p:sp>
        <p:nvSpPr>
          <p:cNvPr id="3" name="Subtitle 2"/>
          <p:cNvSpPr>
            <a:spLocks noGrp="1"/>
          </p:cNvSpPr>
          <p:nvPr>
            <p:ph type="subTitle" idx="1"/>
          </p:nvPr>
        </p:nvSpPr>
        <p:spPr>
          <a:xfrm>
            <a:off x="1295400" y="4876800"/>
            <a:ext cx="6781800" cy="1752600"/>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l"/>
            <a:r>
              <a:rPr lang="en-US" sz="2400" b="1" dirty="0">
                <a:solidFill>
                  <a:schemeClr val="tx1"/>
                </a:solidFill>
                <a:latin typeface="Times New Roman" pitchFamily="18" charset="0"/>
                <a:cs typeface="Times New Roman" pitchFamily="18" charset="0"/>
              </a:rPr>
              <a:t>        </a:t>
            </a:r>
          </a:p>
          <a:p>
            <a:r>
              <a:rPr lang="en-US" sz="2400" b="1" dirty="0">
                <a:solidFill>
                  <a:schemeClr val="tx1"/>
                </a:solidFill>
                <a:latin typeface="Times New Roman" pitchFamily="18" charset="0"/>
                <a:cs typeface="Times New Roman" pitchFamily="18" charset="0"/>
              </a:rPr>
              <a:t>    Presented By:</a:t>
            </a:r>
          </a:p>
          <a:p>
            <a:r>
              <a:rPr lang="en-US" sz="2400" b="1" dirty="0">
                <a:solidFill>
                  <a:schemeClr val="tx1"/>
                </a:solidFill>
                <a:latin typeface="Times New Roman" pitchFamily="18" charset="0"/>
                <a:cs typeface="Times New Roman" pitchFamily="18" charset="0"/>
              </a:rPr>
              <a:t>Aayushi Singh (2200290140003)</a:t>
            </a:r>
          </a:p>
          <a:p>
            <a:r>
              <a:rPr lang="en-US" sz="2400" b="1" dirty="0">
                <a:solidFill>
                  <a:schemeClr val="tx1"/>
                </a:solidFill>
                <a:latin typeface="Times New Roman" pitchFamily="18" charset="0"/>
                <a:cs typeface="Times New Roman" pitchFamily="18" charset="0"/>
              </a:rPr>
              <a:t>Ankita Pandey(2200290140030)</a:t>
            </a:r>
            <a:endParaRPr lang="en-US" sz="2400" b="1" dirty="0">
              <a:solidFill>
                <a:srgbClr val="FF0000"/>
              </a:solidFill>
              <a:latin typeface="Times New Roman" pitchFamily="18" charset="0"/>
              <a:cs typeface="Times New Roman" pitchFamily="18" charset="0"/>
            </a:endParaRPr>
          </a:p>
          <a:p>
            <a:endParaRPr lang="en-US" sz="2600" b="1" dirty="0">
              <a:solidFill>
                <a:schemeClr val="tx1"/>
              </a:solidFill>
              <a:latin typeface="Times New Roman" pitchFamily="18" charset="0"/>
              <a:cs typeface="Times New Roman" pitchFamily="18" charset="0"/>
            </a:endParaRPr>
          </a:p>
          <a:p>
            <a:pPr algn="l"/>
            <a:endParaRPr lang="en-US" sz="2400" b="1" dirty="0">
              <a:solidFill>
                <a:schemeClr val="tx1"/>
              </a:solidFill>
              <a:latin typeface="Times New Roman" pitchFamily="18" charset="0"/>
              <a:cs typeface="Times New Roman" pitchFamily="18" charset="0"/>
            </a:endParaRPr>
          </a:p>
          <a:p>
            <a:pPr algn="l"/>
            <a:endParaRPr lang="en-US" sz="2400" b="1" dirty="0">
              <a:solidFill>
                <a:schemeClr val="tx1"/>
              </a:solidFill>
              <a:latin typeface="Times New Roman" pitchFamily="18" charset="0"/>
              <a:cs typeface="Times New Roman" pitchFamily="18" charset="0"/>
            </a:endParaRPr>
          </a:p>
        </p:txBody>
      </p:sp>
      <p:sp>
        <p:nvSpPr>
          <p:cNvPr id="5" name="TextBox 4"/>
          <p:cNvSpPr txBox="1"/>
          <p:nvPr/>
        </p:nvSpPr>
        <p:spPr>
          <a:xfrm>
            <a:off x="838200" y="228600"/>
            <a:ext cx="7465505" cy="830997"/>
          </a:xfrm>
          <a:prstGeom prst="rect">
            <a:avLst/>
          </a:prstGeom>
          <a:noFill/>
        </p:spPr>
        <p:txBody>
          <a:bodyPr wrap="none" rtlCol="0">
            <a:spAutoFit/>
          </a:bodyPr>
          <a:lstStyle/>
          <a:p>
            <a:pPr algn="ctr"/>
            <a:r>
              <a:rPr lang="en-US" sz="2400" b="1" dirty="0">
                <a:latin typeface="Times New Roman" pitchFamily="18" charset="0"/>
                <a:ea typeface="Ebrima" pitchFamily="2" charset="0"/>
                <a:cs typeface="Times New Roman" pitchFamily="18" charset="0"/>
              </a:rPr>
              <a:t>KIET Group Of Institutions ,(Delhi NCR),Ghaziabad</a:t>
            </a:r>
          </a:p>
          <a:p>
            <a:pPr algn="ctr"/>
            <a:r>
              <a:rPr lang="en-US" sz="2400" b="1" dirty="0">
                <a:latin typeface="Times New Roman" pitchFamily="18" charset="0"/>
                <a:cs typeface="Times New Roman" pitchFamily="18" charset="0"/>
              </a:rPr>
              <a:t>Department of Computer Application</a:t>
            </a:r>
            <a:endParaRPr lang="en-US" sz="2400" b="1" dirty="0">
              <a:latin typeface="Times New Roman" pitchFamily="18" charset="0"/>
              <a:ea typeface="Ebrima" pitchFamily="2" charset="0"/>
              <a:cs typeface="Times New Roman" pitchFamily="18" charset="0"/>
            </a:endParaRPr>
          </a:p>
        </p:txBody>
      </p:sp>
      <p:pic>
        <p:nvPicPr>
          <p:cNvPr id="7" name="Picture 6">
            <a:extLst>
              <a:ext uri="{FF2B5EF4-FFF2-40B4-BE49-F238E27FC236}">
                <a16:creationId xmlns:a16="http://schemas.microsoft.com/office/drawing/2014/main" id="{9DD8CD17-DAA0-9EE3-C81D-313DB64BBBAF}"/>
              </a:ext>
            </a:extLst>
          </p:cNvPr>
          <p:cNvPicPr>
            <a:picLocks noChangeAspect="1"/>
          </p:cNvPicPr>
          <p:nvPr/>
        </p:nvPicPr>
        <p:blipFill>
          <a:blip r:embed="rId2"/>
          <a:stretch>
            <a:fillRect/>
          </a:stretch>
        </p:blipFill>
        <p:spPr>
          <a:xfrm>
            <a:off x="2292512" y="3539699"/>
            <a:ext cx="4556879" cy="11847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t>Conclusion</a:t>
            </a: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Autofit/>
          </a:bodyPr>
          <a:lstStyle/>
          <a:p>
            <a:pPr algn="just"/>
            <a:endParaRPr lang="en-US" sz="2400" b="0" i="0" u="none" strike="noStrike" baseline="0" dirty="0">
              <a:solidFill>
                <a:srgbClr val="000000"/>
              </a:solidFill>
              <a:latin typeface="Times New Roman" panose="02020603050405020304" pitchFamily="18" charset="0"/>
            </a:endParaRPr>
          </a:p>
          <a:p>
            <a:pPr algn="just"/>
            <a:endParaRPr lang="en-US" sz="2400" dirty="0">
              <a:solidFill>
                <a:srgbClr val="000000"/>
              </a:solidFill>
              <a:latin typeface="Times New Roman" panose="02020603050405020304" pitchFamily="18" charset="0"/>
            </a:endParaRPr>
          </a:p>
          <a:p>
            <a:pPr algn="just">
              <a:lnSpc>
                <a:spcPct val="150000"/>
              </a:lnSpc>
            </a:pPr>
            <a:r>
              <a:rPr lang="en-US" sz="2400" b="0" i="0" u="none" strike="noStrike" baseline="0" dirty="0">
                <a:solidFill>
                  <a:srgbClr val="000000"/>
                </a:solidFill>
                <a:latin typeface="Times New Roman" panose="02020603050405020304" pitchFamily="18" charset="0"/>
              </a:rPr>
              <a:t>It </a:t>
            </a:r>
            <a:r>
              <a:rPr lang="en-US" sz="2400" dirty="0">
                <a:solidFill>
                  <a:srgbClr val="000000"/>
                </a:solidFill>
                <a:latin typeface="Times New Roman" panose="02020603050405020304" pitchFamily="18" charset="0"/>
              </a:rPr>
              <a:t>will be</a:t>
            </a:r>
            <a:r>
              <a:rPr lang="en-US" sz="2400" b="0" i="0" u="none" strike="noStrike" baseline="0" dirty="0">
                <a:solidFill>
                  <a:srgbClr val="000000"/>
                </a:solidFill>
                <a:latin typeface="Times New Roman" panose="02020603050405020304" pitchFamily="18" charset="0"/>
              </a:rPr>
              <a:t> a great pleasure for us to work on this exciting and challenging project. This project proved good for us as it provided practical knowledge of not only programming in web based application and on SQL Server, but also about all handling procedure related with “E-learning” portal.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t>How to serve the society</a:t>
            </a: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pPr algn="just">
              <a:buFont typeface="Wingdings" panose="05000000000000000000" pitchFamily="2" charset="2"/>
              <a:buChar char="q"/>
            </a:pPr>
            <a:endParaRPr lang="en-US" sz="2400" b="0" i="0" u="none" strike="noStrike" baseline="0" dirty="0">
              <a:solidFill>
                <a:srgbClr val="1F1F22"/>
              </a:solidFill>
              <a:latin typeface="Times New Roman" panose="02020603050405020304" pitchFamily="18" charset="0"/>
            </a:endParaRPr>
          </a:p>
          <a:p>
            <a:pPr algn="just">
              <a:buFont typeface="Wingdings" panose="05000000000000000000" pitchFamily="2" charset="2"/>
              <a:buChar char="q"/>
            </a:pPr>
            <a:endParaRPr lang="en-US" sz="2400" dirty="0">
              <a:solidFill>
                <a:srgbClr val="1F1F22"/>
              </a:solidFill>
              <a:latin typeface="Times New Roman" panose="02020603050405020304" pitchFamily="18" charset="0"/>
            </a:endParaRPr>
          </a:p>
          <a:p>
            <a:pPr algn="just">
              <a:lnSpc>
                <a:spcPct val="150000"/>
              </a:lnSpc>
              <a:buFont typeface="Wingdings" panose="05000000000000000000" pitchFamily="2" charset="2"/>
              <a:buChar char="q"/>
            </a:pPr>
            <a:r>
              <a:rPr lang="en-US" sz="2400" b="0" i="0" u="none" strike="noStrike" baseline="0" dirty="0">
                <a:solidFill>
                  <a:srgbClr val="1F1F22"/>
                </a:solidFill>
                <a:latin typeface="Times New Roman" panose="02020603050405020304" pitchFamily="18" charset="0"/>
              </a:rPr>
              <a:t>E-learning can improve the performance of individuals, businesses, and society by </a:t>
            </a:r>
            <a:r>
              <a:rPr lang="en-US" sz="2400" b="1" i="0" u="none" strike="noStrike" baseline="0" dirty="0">
                <a:solidFill>
                  <a:srgbClr val="1F1F22"/>
                </a:solidFill>
                <a:latin typeface="Times New Roman" panose="02020603050405020304" pitchFamily="18" charset="0"/>
              </a:rPr>
              <a:t>promoting vital, future-ready skills, such as communication, collaboration, technology, and education</a:t>
            </a:r>
            <a:r>
              <a:rPr lang="en-US" sz="2400" b="0" i="0" u="none" strike="noStrike" baseline="0" dirty="0">
                <a:solidFill>
                  <a:srgbClr val="1F1F22"/>
                </a:solidFill>
                <a:latin typeface="Times New Roman" panose="02020603050405020304" pitchFamily="18" charset="0"/>
              </a:rPr>
              <a:t>. Making online learning accessible for everyone from preschool students to post-graduate learners is in all of our best interests.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style>
          <a:lnRef idx="0">
            <a:schemeClr val="accent5"/>
          </a:lnRef>
          <a:fillRef idx="3">
            <a:schemeClr val="accent5"/>
          </a:fillRef>
          <a:effectRef idx="3">
            <a:schemeClr val="accent5"/>
          </a:effectRef>
          <a:fontRef idx="minor">
            <a:schemeClr val="lt1"/>
          </a:fontRef>
        </p:style>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a:latin typeface="Times New Roman" pitchFamily="18" charset="0"/>
                <a:cs typeface="Times New Roman" pitchFamily="18" charset="0"/>
              </a:rPr>
              <a:t>Content</a:t>
            </a:r>
          </a:p>
        </p:txBody>
      </p:sp>
      <p:sp>
        <p:nvSpPr>
          <p:cNvPr id="3" name="Content Placeholder 2"/>
          <p:cNvSpPr>
            <a:spLocks noGrp="1"/>
          </p:cNvSpPr>
          <p:nvPr>
            <p:ph idx="1"/>
          </p:nvPr>
        </p:nvSpPr>
        <p:spPr>
          <a:xfrm>
            <a:off x="457200" y="1981200"/>
            <a:ext cx="8229600" cy="4144963"/>
          </a:xfrm>
        </p:spPr>
        <p:style>
          <a:lnRef idx="1">
            <a:schemeClr val="accent3"/>
          </a:lnRef>
          <a:fillRef idx="2">
            <a:schemeClr val="accent3"/>
          </a:fillRef>
          <a:effectRef idx="1">
            <a:schemeClr val="accent3"/>
          </a:effectRef>
          <a:fontRef idx="minor">
            <a:schemeClr val="dk1"/>
          </a:fontRef>
        </p:style>
        <p:txBody>
          <a:bodyPr>
            <a:normAutofit lnSpcReduction="10000"/>
          </a:bodyPr>
          <a:lstStyle/>
          <a:p>
            <a:endParaRPr lang="en-US" dirty="0">
              <a:latin typeface="Times New Roman" pitchFamily="18" charset="0"/>
              <a:cs typeface="Times New Roman" pitchFamily="18" charset="0"/>
            </a:endParaRPr>
          </a:p>
          <a:p>
            <a:r>
              <a:rPr lang="en-US" sz="2800" dirty="0">
                <a:latin typeface="Times New Roman" pitchFamily="18" charset="0"/>
                <a:cs typeface="Times New Roman" pitchFamily="18" charset="0"/>
              </a:rPr>
              <a:t>Introduction</a:t>
            </a:r>
          </a:p>
          <a:p>
            <a:r>
              <a:rPr lang="en-US" sz="2800" dirty="0">
                <a:latin typeface="Times New Roman" pitchFamily="18" charset="0"/>
                <a:cs typeface="Times New Roman" pitchFamily="18" charset="0"/>
              </a:rPr>
              <a:t>Hardware And Software Required</a:t>
            </a:r>
          </a:p>
          <a:p>
            <a:r>
              <a:rPr lang="en-US" sz="2800" dirty="0">
                <a:latin typeface="Times New Roman" pitchFamily="18" charset="0"/>
                <a:cs typeface="Times New Roman" pitchFamily="18" charset="0"/>
              </a:rPr>
              <a:t>Modules</a:t>
            </a:r>
          </a:p>
          <a:p>
            <a:r>
              <a:rPr lang="en-US" sz="2800" dirty="0">
                <a:latin typeface="Times New Roman" pitchFamily="18" charset="0"/>
                <a:cs typeface="Times New Roman" pitchFamily="18" charset="0"/>
              </a:rPr>
              <a:t>Module Description</a:t>
            </a:r>
          </a:p>
          <a:p>
            <a:r>
              <a:rPr lang="en-US" sz="2800" dirty="0">
                <a:latin typeface="Times New Roman" pitchFamily="18" charset="0"/>
                <a:cs typeface="Times New Roman" pitchFamily="18" charset="0"/>
              </a:rPr>
              <a:t>Technologies</a:t>
            </a:r>
          </a:p>
          <a:p>
            <a:r>
              <a:rPr lang="en-US" sz="2800" dirty="0">
                <a:latin typeface="Times New Roman" pitchFamily="18" charset="0"/>
                <a:cs typeface="Times New Roman" pitchFamily="18" charset="0"/>
              </a:rPr>
              <a:t>Conclusion</a:t>
            </a:r>
          </a:p>
          <a:p>
            <a:r>
              <a:rPr lang="en-US" sz="2800" dirty="0">
                <a:latin typeface="Times New Roman" pitchFamily="18" charset="0"/>
                <a:cs typeface="Times New Roman" pitchFamily="18" charset="0"/>
              </a:rPr>
              <a:t>How To Serve The Society</a:t>
            </a:r>
          </a:p>
          <a:p>
            <a:pPr>
              <a:buNone/>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a:latin typeface="+mj-lt"/>
              </a:rPr>
              <a:t>Introduction</a:t>
            </a: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algn="just">
              <a:buNone/>
            </a:pPr>
            <a:r>
              <a:rPr lang="en-US" sz="2400" dirty="0"/>
              <a:t>    </a:t>
            </a:r>
          </a:p>
          <a:p>
            <a:pPr algn="just">
              <a:lnSpc>
                <a:spcPct val="150000"/>
              </a:lnSpc>
            </a:pPr>
            <a:r>
              <a:rPr lang="en-US" sz="2300" b="0" i="0" u="none" strike="noStrike" baseline="0" dirty="0">
                <a:solidFill>
                  <a:srgbClr val="000000"/>
                </a:solidFill>
                <a:latin typeface="Times New Roman" panose="02020603050405020304" pitchFamily="18" charset="0"/>
              </a:rPr>
              <a:t>This is a PHP Project entitled eLearning System. This project helps a certain school to provide an online platform for of learning system. This simple system organized the data of the school such as the list of classes, student subjects, faculty subject loads, and subject lessons. The system uses stores the exported slides image PPT (Presentation) slide of the lesson created by the faculty. By this, the student can use the system to read and learn their lessons per subject. The lesson that been created by the faculty will be only visible to their selected class under them to in a specific subject, Therefore, the student can only access the lesson that is listed to their classes that been created in the active academic year. The system has a maintenance feature for the active academic school year. This feature filters the data to be shown to the end-users</a:t>
            </a:r>
            <a:r>
              <a:rPr lang="en-US" sz="2400" b="0" i="0" u="none" strike="noStrike" baseline="0" dirty="0">
                <a:solidFill>
                  <a:srgbClr val="000000"/>
                </a:solidFill>
                <a:latin typeface="Times New Roman" panose="02020603050405020304" pitchFamily="18" charset="0"/>
              </a:rPr>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a:latin typeface="Baskerville Old Face" pitchFamily="18" charset="0"/>
              </a:rPr>
              <a:t>Hardware and Software Required</a:t>
            </a:r>
          </a:p>
        </p:txBody>
      </p:sp>
      <p:sp>
        <p:nvSpPr>
          <p:cNvPr id="3" name="Content Placeholder 2"/>
          <p:cNvSpPr>
            <a:spLocks noGrp="1"/>
          </p:cNvSpPr>
          <p:nvPr>
            <p:ph sz="half" idx="1"/>
          </p:nvPr>
        </p:nvSpPr>
        <p:spPr/>
        <p:style>
          <a:lnRef idx="1">
            <a:schemeClr val="accent2"/>
          </a:lnRef>
          <a:fillRef idx="2">
            <a:schemeClr val="accent2"/>
          </a:fillRef>
          <a:effectRef idx="1">
            <a:schemeClr val="accent2"/>
          </a:effectRef>
          <a:fontRef idx="minor">
            <a:schemeClr val="dk1"/>
          </a:fontRef>
        </p:style>
        <p:txBody>
          <a:bodyPr>
            <a:normAutofit fontScale="47500" lnSpcReduction="20000"/>
          </a:bodyPr>
          <a:lstStyle/>
          <a:p>
            <a:pPr algn="just">
              <a:buNone/>
            </a:pPr>
            <a:r>
              <a:rPr lang="en-US" sz="4400" b="1" u="sng" dirty="0"/>
              <a:t>HARDWARE  REQUIREMENTS</a:t>
            </a:r>
            <a:r>
              <a:rPr lang="en-US" sz="4400" b="1" dirty="0"/>
              <a:t>-:</a:t>
            </a:r>
            <a:endParaRPr lang="en-US" sz="4400" dirty="0"/>
          </a:p>
          <a:p>
            <a:pPr algn="just">
              <a:buNone/>
            </a:pPr>
            <a:endParaRPr lang="en-US" sz="4400" b="1" dirty="0"/>
          </a:p>
          <a:p>
            <a:pPr algn="just">
              <a:buNone/>
            </a:pPr>
            <a:r>
              <a:rPr lang="en-US" sz="4400" b="1" dirty="0">
                <a:solidFill>
                  <a:srgbClr val="FF0000"/>
                </a:solidFill>
              </a:rPr>
              <a:t>1-</a:t>
            </a:r>
            <a:r>
              <a:rPr lang="en-US" sz="4400" b="1" dirty="0"/>
              <a:t>Hardware</a:t>
            </a:r>
            <a:endParaRPr lang="en-US" sz="4400" dirty="0"/>
          </a:p>
          <a:p>
            <a:pPr algn="just">
              <a:buNone/>
            </a:pPr>
            <a:r>
              <a:rPr lang="en-US" sz="4400" b="1" dirty="0"/>
              <a:t>: Processor i3 or above</a:t>
            </a:r>
            <a:endParaRPr lang="en-US" sz="4400" dirty="0"/>
          </a:p>
          <a:p>
            <a:pPr algn="just">
              <a:buNone/>
            </a:pPr>
            <a:r>
              <a:rPr lang="en-US" sz="4400" b="1" dirty="0">
                <a:solidFill>
                  <a:srgbClr val="FF0000"/>
                </a:solidFill>
              </a:rPr>
              <a:t>2-</a:t>
            </a:r>
            <a:r>
              <a:rPr lang="en-US" sz="4400" b="1" dirty="0"/>
              <a:t>Clock speed</a:t>
            </a:r>
            <a:endParaRPr lang="en-US" sz="4400" dirty="0"/>
          </a:p>
          <a:p>
            <a:pPr algn="just">
              <a:buNone/>
            </a:pPr>
            <a:r>
              <a:rPr lang="en-US" sz="4400" b="1" dirty="0"/>
              <a:t>: 3.0 GHz</a:t>
            </a:r>
            <a:endParaRPr lang="en-US" sz="4400" dirty="0"/>
          </a:p>
          <a:p>
            <a:pPr algn="just">
              <a:buNone/>
            </a:pPr>
            <a:r>
              <a:rPr lang="en-US" sz="4400" b="1" dirty="0">
                <a:solidFill>
                  <a:srgbClr val="FF0000"/>
                </a:solidFill>
              </a:rPr>
              <a:t>3-</a:t>
            </a:r>
            <a:r>
              <a:rPr lang="en-US" sz="4400" b="1" dirty="0"/>
              <a:t>RAM size</a:t>
            </a:r>
            <a:endParaRPr lang="en-US" sz="4400" dirty="0"/>
          </a:p>
          <a:p>
            <a:pPr algn="just">
              <a:buNone/>
            </a:pPr>
            <a:r>
              <a:rPr lang="en-US" sz="4400" b="1" dirty="0"/>
              <a:t>: 4 GB or above</a:t>
            </a:r>
            <a:endParaRPr lang="en-US" sz="4400" dirty="0"/>
          </a:p>
          <a:p>
            <a:pPr algn="just">
              <a:buNone/>
            </a:pPr>
            <a:r>
              <a:rPr lang="en-US" sz="4400" b="1" dirty="0">
                <a:solidFill>
                  <a:srgbClr val="FF0000"/>
                </a:solidFill>
              </a:rPr>
              <a:t>4-</a:t>
            </a:r>
            <a:r>
              <a:rPr lang="en-US" sz="4400" b="1" dirty="0"/>
              <a:t>Hard Disk capacity</a:t>
            </a:r>
            <a:endParaRPr lang="en-US" sz="4400" dirty="0"/>
          </a:p>
          <a:p>
            <a:pPr algn="just">
              <a:buNone/>
            </a:pPr>
            <a:r>
              <a:rPr lang="en-US" sz="4400" b="1" dirty="0"/>
              <a:t>: 500 GB or above</a:t>
            </a:r>
            <a:endParaRPr lang="en-US" sz="4400" dirty="0"/>
          </a:p>
          <a:p>
            <a:pPr algn="just">
              <a:buNone/>
            </a:pPr>
            <a:r>
              <a:rPr lang="en-US" sz="4400" b="1" dirty="0">
                <a:solidFill>
                  <a:srgbClr val="FF0000"/>
                </a:solidFill>
              </a:rPr>
              <a:t>5-</a:t>
            </a:r>
            <a:r>
              <a:rPr lang="en-US" sz="4400" b="1" dirty="0"/>
              <a:t> Peripheral Devices</a:t>
            </a:r>
            <a:endParaRPr lang="en-US" sz="4400" dirty="0"/>
          </a:p>
          <a:p>
            <a:pPr algn="just">
              <a:buNone/>
            </a:pPr>
            <a:endParaRPr lang="en-US" sz="4400" dirty="0"/>
          </a:p>
          <a:p>
            <a:pPr algn="just">
              <a:buNone/>
            </a:pPr>
            <a:r>
              <a:rPr lang="en-US" sz="4400" b="1" dirty="0"/>
              <a:t> </a:t>
            </a:r>
            <a:endParaRPr lang="en-US" sz="4400" dirty="0"/>
          </a:p>
          <a:p>
            <a:pPr algn="just">
              <a:buNone/>
            </a:pPr>
            <a:endParaRPr lang="en-US" dirty="0"/>
          </a:p>
          <a:p>
            <a:pPr algn="just"/>
            <a:endParaRPr lang="en-US" dirty="0"/>
          </a:p>
        </p:txBody>
      </p:sp>
      <p:sp>
        <p:nvSpPr>
          <p:cNvPr id="4" name="Content Placeholder 3"/>
          <p:cNvSpPr>
            <a:spLocks noGrp="1"/>
          </p:cNvSpPr>
          <p:nvPr>
            <p:ph sz="half" idx="2"/>
          </p:nvPr>
        </p:nvSpPr>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algn="just">
              <a:buNone/>
            </a:pPr>
            <a:r>
              <a:rPr lang="en-US" sz="4200" b="1" u="sng" dirty="0"/>
              <a:t>SOFTWARE REQUIREMENTS</a:t>
            </a:r>
            <a:r>
              <a:rPr lang="en-US" sz="4200" b="1" dirty="0"/>
              <a:t>-:</a:t>
            </a:r>
            <a:endParaRPr lang="en-US" sz="4200" dirty="0"/>
          </a:p>
          <a:p>
            <a:pPr algn="just">
              <a:buNone/>
            </a:pPr>
            <a:r>
              <a:rPr lang="en-US" sz="4200" b="1" dirty="0"/>
              <a:t> </a:t>
            </a:r>
            <a:endParaRPr lang="en-US" sz="4200" dirty="0"/>
          </a:p>
          <a:p>
            <a:pPr algn="just">
              <a:buNone/>
            </a:pPr>
            <a:r>
              <a:rPr lang="en-US" sz="4200" b="1" dirty="0">
                <a:solidFill>
                  <a:srgbClr val="FF0000"/>
                </a:solidFill>
              </a:rPr>
              <a:t>1-</a:t>
            </a:r>
            <a:r>
              <a:rPr lang="en-US" sz="4200" b="1" dirty="0"/>
              <a:t>Operating System</a:t>
            </a:r>
            <a:endParaRPr lang="en-US" sz="4200" dirty="0"/>
          </a:p>
          <a:p>
            <a:pPr algn="just">
              <a:buNone/>
            </a:pPr>
            <a:r>
              <a:rPr lang="en-US" sz="4200" b="1" dirty="0"/>
              <a:t>: Windows </a:t>
            </a:r>
            <a:endParaRPr lang="en-US" sz="4200" dirty="0"/>
          </a:p>
          <a:p>
            <a:pPr algn="just">
              <a:buNone/>
            </a:pPr>
            <a:r>
              <a:rPr lang="en-US" sz="4200" b="1" dirty="0">
                <a:solidFill>
                  <a:srgbClr val="FF0000"/>
                </a:solidFill>
              </a:rPr>
              <a:t>2-</a:t>
            </a:r>
            <a:r>
              <a:rPr lang="en-US" sz="4200" b="1" dirty="0"/>
              <a:t>Browser     </a:t>
            </a:r>
            <a:endParaRPr lang="en-US" sz="4200" dirty="0"/>
          </a:p>
          <a:p>
            <a:pPr algn="just">
              <a:buNone/>
            </a:pPr>
            <a:r>
              <a:rPr lang="en-US" sz="4200" b="1" dirty="0"/>
              <a:t>: Google chrome or any other</a:t>
            </a:r>
            <a:endParaRPr lang="en-US" sz="4200" dirty="0"/>
          </a:p>
          <a:p>
            <a:pPr algn="just">
              <a:buNone/>
            </a:pPr>
            <a:r>
              <a:rPr lang="en-US" sz="4200" b="1" dirty="0">
                <a:solidFill>
                  <a:srgbClr val="FF0000"/>
                </a:solidFill>
              </a:rPr>
              <a:t>3-</a:t>
            </a:r>
            <a:r>
              <a:rPr lang="en-US" sz="4200" b="1" dirty="0"/>
              <a:t>Application software</a:t>
            </a:r>
            <a:endParaRPr lang="en-US" sz="4200" dirty="0"/>
          </a:p>
          <a:p>
            <a:pPr algn="just">
              <a:buNone/>
            </a:pPr>
            <a:r>
              <a:rPr lang="en-US" sz="4200" b="1" dirty="0"/>
              <a:t>: Visual Studio  Code</a:t>
            </a:r>
          </a:p>
          <a:p>
            <a:pPr algn="just">
              <a:buNone/>
            </a:pPr>
            <a:r>
              <a:rPr lang="en-US" sz="4200" b="1" dirty="0">
                <a:solidFill>
                  <a:srgbClr val="FF0000"/>
                </a:solidFill>
              </a:rPr>
              <a:t>4-</a:t>
            </a:r>
            <a:r>
              <a:rPr lang="en-US" sz="4200" b="1" dirty="0"/>
              <a:t>Server</a:t>
            </a:r>
            <a:endParaRPr lang="en-US" sz="4200" dirty="0"/>
          </a:p>
          <a:p>
            <a:pPr algn="just">
              <a:buNone/>
            </a:pPr>
            <a:r>
              <a:rPr lang="en-US" sz="4200" b="1" dirty="0"/>
              <a:t>: Apache</a:t>
            </a:r>
            <a:endParaRPr lang="en-US" sz="4200" dirty="0"/>
          </a:p>
          <a:p>
            <a:pPr algn="just">
              <a:buNone/>
            </a:pPr>
            <a:r>
              <a:rPr lang="en-US" sz="4200" b="1" dirty="0">
                <a:solidFill>
                  <a:srgbClr val="FF0000"/>
                </a:solidFill>
              </a:rPr>
              <a:t>5-</a:t>
            </a:r>
            <a:r>
              <a:rPr lang="en-US" sz="4200" b="1" dirty="0"/>
              <a:t>Documentation</a:t>
            </a:r>
            <a:endParaRPr lang="en-US" sz="4200" dirty="0"/>
          </a:p>
          <a:p>
            <a:pPr algn="just">
              <a:buNone/>
            </a:pPr>
            <a:r>
              <a:rPr lang="en-US" sz="4200" b="1" dirty="0"/>
              <a:t>: MS-Office </a:t>
            </a:r>
            <a:endParaRPr lang="en-US" sz="4200" dirty="0"/>
          </a:p>
          <a:p>
            <a:pPr algn="just">
              <a:buNone/>
            </a:pPr>
            <a:r>
              <a:rPr lang="en-US" b="1" dirty="0"/>
              <a:t> </a:t>
            </a:r>
            <a:endParaRPr lang="en-US" dirty="0"/>
          </a:p>
          <a:p>
            <a:pPr algn="just">
              <a:buNone/>
            </a:pPr>
            <a:r>
              <a:rPr lang="en-US" b="1"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100356F-9CA2-B9D7-5C38-D6FF9727EAB5}"/>
              </a:ext>
            </a:extLst>
          </p:cNvPr>
          <p:cNvSpPr txBox="1">
            <a:spLocks/>
          </p:cNvSpPr>
          <p:nvPr/>
        </p:nvSpPr>
        <p:spPr>
          <a:xfrm>
            <a:off x="457200" y="1295400"/>
            <a:ext cx="8229600" cy="483076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endParaRPr lang="en-IN" sz="1800" dirty="0">
              <a:solidFill>
                <a:srgbClr val="000000"/>
              </a:solidFill>
              <a:latin typeface="Times New Roman" panose="02020603050405020304" pitchFamily="18" charset="0"/>
            </a:endParaRPr>
          </a:p>
          <a:p>
            <a:endParaRPr lang="en-IN" sz="1800" dirty="0">
              <a:solidFill>
                <a:srgbClr val="000000"/>
              </a:solidFill>
              <a:latin typeface="Times New Roman" panose="02020603050405020304" pitchFamily="18" charset="0"/>
            </a:endParaRPr>
          </a:p>
          <a:p>
            <a:r>
              <a:rPr lang="en-IN" sz="2800" dirty="0"/>
              <a:t>Student Module</a:t>
            </a:r>
          </a:p>
          <a:p>
            <a:r>
              <a:rPr lang="en-IN" sz="2800" dirty="0"/>
              <a:t>Admin Module</a:t>
            </a:r>
          </a:p>
          <a:p>
            <a:r>
              <a:rPr lang="en-IN" sz="2800" dirty="0"/>
              <a:t>Faculty Module</a:t>
            </a:r>
          </a:p>
        </p:txBody>
      </p:sp>
      <p:sp>
        <p:nvSpPr>
          <p:cNvPr id="5" name="Title 4">
            <a:extLst>
              <a:ext uri="{FF2B5EF4-FFF2-40B4-BE49-F238E27FC236}">
                <a16:creationId xmlns:a16="http://schemas.microsoft.com/office/drawing/2014/main" id="{756D9E82-501E-EC67-9C8C-DE56DE4FD7AF}"/>
              </a:ext>
            </a:extLst>
          </p:cNvPr>
          <p:cNvSpPr txBox="1">
            <a:spLocks/>
          </p:cNvSpPr>
          <p:nvPr/>
        </p:nvSpPr>
        <p:spPr>
          <a:xfrm>
            <a:off x="457200" y="228600"/>
            <a:ext cx="8229600" cy="1074736"/>
          </a:xfrm>
          <a:prstGeom prst="rect">
            <a:avLst/>
          </a:prstGeom>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Modules</a:t>
            </a:r>
          </a:p>
        </p:txBody>
      </p:sp>
    </p:spTree>
    <p:extLst>
      <p:ext uri="{BB962C8B-B14F-4D97-AF65-F5344CB8AC3E}">
        <p14:creationId xmlns:p14="http://schemas.microsoft.com/office/powerpoint/2010/main" val="298533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60337"/>
            <a:ext cx="8229600" cy="1143000"/>
          </a:xfrm>
        </p:spPr>
        <p:style>
          <a:lnRef idx="0">
            <a:schemeClr val="accent5"/>
          </a:lnRef>
          <a:fillRef idx="3">
            <a:schemeClr val="accent5"/>
          </a:fillRef>
          <a:effectRef idx="3">
            <a:schemeClr val="accent5"/>
          </a:effectRef>
          <a:fontRef idx="minor">
            <a:schemeClr val="lt1"/>
          </a:fontRef>
        </p:style>
        <p:txBody>
          <a:bodyPr/>
          <a:lstStyle/>
          <a:p>
            <a:r>
              <a:rPr lang="en-US" b="1" dirty="0"/>
              <a:t>Module Description</a:t>
            </a:r>
          </a:p>
        </p:txBody>
      </p:sp>
      <p:sp>
        <p:nvSpPr>
          <p:cNvPr id="6" name="Content Placeholder 5"/>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buNone/>
            </a:pPr>
            <a:r>
              <a:rPr lang="en-US" b="1" dirty="0"/>
              <a:t> (a-) Student Module</a:t>
            </a:r>
          </a:p>
          <a:p>
            <a:pPr algn="l"/>
            <a:endParaRPr lang="en-IN" sz="1800" b="0" i="0" u="none" strike="noStrike" baseline="0" dirty="0">
              <a:solidFill>
                <a:srgbClr val="000000"/>
              </a:solidFill>
              <a:latin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Login/Logout</a:t>
            </a:r>
          </a:p>
          <a:p>
            <a:r>
              <a:rPr lang="en-US" sz="2800" dirty="0">
                <a:latin typeface="Times New Roman" panose="02020603050405020304" pitchFamily="18" charset="0"/>
                <a:cs typeface="Times New Roman" panose="02020603050405020304" pitchFamily="18" charset="0"/>
              </a:rPr>
              <a:t>View My Subject List</a:t>
            </a:r>
          </a:p>
          <a:p>
            <a:r>
              <a:rPr lang="en-US" sz="2800" dirty="0">
                <a:latin typeface="Times New Roman" panose="02020603050405020304" pitchFamily="18" charset="0"/>
                <a:cs typeface="Times New Roman" panose="02020603050405020304" pitchFamily="18" charset="0"/>
              </a:rPr>
              <a:t>View My Lesson per Subject</a:t>
            </a:r>
          </a:p>
          <a:p>
            <a:r>
              <a:rPr lang="en-US" sz="2800" dirty="0">
                <a:latin typeface="Times New Roman" panose="02020603050405020304" pitchFamily="18" charset="0"/>
                <a:cs typeface="Times New Roman" panose="02020603050405020304" pitchFamily="18" charset="0"/>
              </a:rPr>
              <a:t>Manage Account Details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dirty="0"/>
              <a:t>(b-) Faculty Module</a:t>
            </a:r>
          </a:p>
        </p:txBody>
      </p:sp>
      <p:sp>
        <p:nvSpPr>
          <p:cNvPr id="3" name="Content Placeholder 5">
            <a:extLst>
              <a:ext uri="{FF2B5EF4-FFF2-40B4-BE49-F238E27FC236}">
                <a16:creationId xmlns:a16="http://schemas.microsoft.com/office/drawing/2014/main" id="{6D5397F9-4382-D950-2DEB-977DDA00405F}"/>
              </a:ext>
            </a:extLst>
          </p:cNvPr>
          <p:cNvSpPr txBox="1">
            <a:spLocks/>
          </p:cNvSpPr>
          <p:nvPr/>
        </p:nvSpPr>
        <p:spPr>
          <a:xfrm>
            <a:off x="457200" y="1752600"/>
            <a:ext cx="8229600" cy="45259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Login/Logout</a:t>
            </a:r>
          </a:p>
          <a:p>
            <a:r>
              <a:rPr lang="en-US" sz="2800" dirty="0">
                <a:latin typeface="Times New Roman" panose="02020603050405020304" pitchFamily="18" charset="0"/>
                <a:cs typeface="Times New Roman" panose="02020603050405020304" pitchFamily="18" charset="0"/>
              </a:rPr>
              <a:t>View My Class List</a:t>
            </a:r>
          </a:p>
          <a:p>
            <a:r>
              <a:rPr lang="en-US" sz="2800" dirty="0">
                <a:latin typeface="Times New Roman" panose="02020603050405020304" pitchFamily="18" charset="0"/>
                <a:cs typeface="Times New Roman" panose="02020603050405020304" pitchFamily="18" charset="0"/>
              </a:rPr>
              <a:t>View My Lesson Created</a:t>
            </a:r>
          </a:p>
          <a:p>
            <a:r>
              <a:rPr lang="en-US" sz="2800" dirty="0">
                <a:latin typeface="Times New Roman" panose="02020603050405020304" pitchFamily="18" charset="0"/>
                <a:cs typeface="Times New Roman" panose="02020603050405020304" pitchFamily="18" charset="0"/>
              </a:rPr>
              <a:t>Manage Lesson</a:t>
            </a:r>
          </a:p>
          <a:p>
            <a:r>
              <a:rPr lang="en-US" sz="2800" dirty="0">
                <a:latin typeface="Times New Roman" panose="02020603050405020304" pitchFamily="18" charset="0"/>
                <a:cs typeface="Times New Roman" panose="02020603050405020304" pitchFamily="18" charset="0"/>
              </a:rPr>
              <a:t>Manage Account Details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normAutofit/>
          </a:bodyPr>
          <a:lstStyle/>
          <a:p>
            <a:r>
              <a:rPr lang="en-US" b="1" dirty="0"/>
              <a:t>(c-) Admin Module</a:t>
            </a:r>
            <a:endParaRPr lang="en-US" dirty="0"/>
          </a:p>
        </p:txBody>
      </p:sp>
      <p:sp>
        <p:nvSpPr>
          <p:cNvPr id="11" name="Content Placeholder 10"/>
          <p:cNvSpPr>
            <a:spLocks noGrp="1"/>
          </p:cNvSpPr>
          <p:nvPr>
            <p:ph idx="1"/>
          </p:nvPr>
        </p:nvSpPr>
        <p:spPr>
          <a:solidFill>
            <a:schemeClr val="bg1"/>
          </a:solidFill>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US" sz="2800" dirty="0">
                <a:latin typeface="Times New Roman" panose="02020603050405020304" pitchFamily="18" charset="0"/>
                <a:cs typeface="Times New Roman" panose="02020603050405020304" pitchFamily="18" charset="0"/>
              </a:rPr>
              <a:t>Manage Academic Year List</a:t>
            </a:r>
          </a:p>
          <a:p>
            <a:r>
              <a:rPr lang="en-US" sz="2800" dirty="0">
                <a:latin typeface="Times New Roman" panose="02020603050405020304" pitchFamily="18" charset="0"/>
                <a:cs typeface="Times New Roman" panose="02020603050405020304" pitchFamily="18" charset="0"/>
              </a:rPr>
              <a:t>Manage Department List</a:t>
            </a:r>
          </a:p>
          <a:p>
            <a:r>
              <a:rPr lang="en-US" sz="2800" dirty="0">
                <a:latin typeface="Times New Roman" panose="02020603050405020304" pitchFamily="18" charset="0"/>
                <a:cs typeface="Times New Roman" panose="02020603050405020304" pitchFamily="18" charset="0"/>
              </a:rPr>
              <a:t>Manage Course List</a:t>
            </a:r>
          </a:p>
          <a:p>
            <a:r>
              <a:rPr lang="en-US" sz="2800" dirty="0">
                <a:latin typeface="Times New Roman" panose="02020603050405020304" pitchFamily="18" charset="0"/>
                <a:cs typeface="Times New Roman" panose="02020603050405020304" pitchFamily="18" charset="0"/>
              </a:rPr>
              <a:t>Manage Subject List</a:t>
            </a:r>
          </a:p>
          <a:p>
            <a:r>
              <a:rPr lang="en-US" sz="2800" dirty="0">
                <a:latin typeface="Times New Roman" panose="02020603050405020304" pitchFamily="18" charset="0"/>
                <a:cs typeface="Times New Roman" panose="02020603050405020304" pitchFamily="18" charset="0"/>
              </a:rPr>
              <a:t>Manage Faculty List</a:t>
            </a:r>
          </a:p>
          <a:p>
            <a:r>
              <a:rPr lang="en-US" sz="2800" dirty="0">
                <a:latin typeface="Times New Roman" panose="02020603050405020304" pitchFamily="18" charset="0"/>
                <a:cs typeface="Times New Roman" panose="02020603050405020304" pitchFamily="18" charset="0"/>
              </a:rPr>
              <a:t>Manage Faculty Subject Loads</a:t>
            </a:r>
          </a:p>
          <a:p>
            <a:r>
              <a:rPr lang="en-US" sz="2800" dirty="0">
                <a:latin typeface="Times New Roman" panose="02020603050405020304" pitchFamily="18" charset="0"/>
                <a:cs typeface="Times New Roman" panose="02020603050405020304" pitchFamily="18" charset="0"/>
              </a:rPr>
              <a:t>Manage Student List</a:t>
            </a:r>
          </a:p>
          <a:p>
            <a:r>
              <a:rPr lang="en-US" sz="2800" dirty="0">
                <a:latin typeface="Times New Roman" panose="02020603050405020304" pitchFamily="18" charset="0"/>
                <a:cs typeface="Times New Roman" panose="02020603050405020304" pitchFamily="18" charset="0"/>
              </a:rPr>
              <a:t>Manage Class List</a:t>
            </a:r>
          </a:p>
          <a:p>
            <a:r>
              <a:rPr lang="en-US" sz="2800" dirty="0">
                <a:latin typeface="Times New Roman" panose="02020603050405020304" pitchFamily="18" charset="0"/>
                <a:cs typeface="Times New Roman" panose="02020603050405020304" pitchFamily="18" charset="0"/>
              </a:rPr>
              <a:t>Manage Account Details</a:t>
            </a:r>
          </a:p>
          <a:p>
            <a:pPr algn="l"/>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None/>
            </a:pPr>
            <a:endParaRPr lang="en-US" sz="2800" b="0" i="0" u="none" strike="noStrike" baseline="0" dirty="0">
              <a:solidFill>
                <a:srgbClr val="000000"/>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dirty="0"/>
              <a:t>TECHNOLOGIES </a:t>
            </a:r>
          </a:p>
        </p:txBody>
      </p:sp>
      <p:sp>
        <p:nvSpPr>
          <p:cNvPr id="3" name="Content Placeholder 2"/>
          <p:cNvSpPr>
            <a:spLocks noGrp="1"/>
          </p:cNvSpPr>
          <p:nvPr>
            <p:ph idx="1"/>
          </p:nvPr>
        </p:nvSpPr>
        <p:spPr>
          <a:xfrm>
            <a:off x="457200" y="1676400"/>
            <a:ext cx="8229600" cy="4525963"/>
          </a:xfrm>
        </p:spPr>
        <p:style>
          <a:lnRef idx="1">
            <a:schemeClr val="accent2"/>
          </a:lnRef>
          <a:fillRef idx="2">
            <a:schemeClr val="accent2"/>
          </a:fillRef>
          <a:effectRef idx="1">
            <a:schemeClr val="accent2"/>
          </a:effectRef>
          <a:fontRef idx="minor">
            <a:schemeClr val="dk1"/>
          </a:fontRef>
        </p:style>
        <p:txBody>
          <a:bodyPr>
            <a:normAutofit/>
          </a:bodyPr>
          <a:lstStyle/>
          <a:p>
            <a:pPr algn="l"/>
            <a:endParaRPr lang="en-IN" sz="18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Frontend:-HTML, CSS, JavaScript</a:t>
            </a:r>
          </a:p>
          <a:p>
            <a:pPr marL="0" indent="0">
              <a:buNone/>
            </a:pPr>
            <a:r>
              <a:rPr lang="en-US" sz="2800" dirty="0">
                <a:latin typeface="Times New Roman" panose="02020603050405020304" pitchFamily="18" charset="0"/>
                <a:cs typeface="Times New Roman" panose="02020603050405020304" pitchFamily="18" charset="0"/>
              </a:rPr>
              <a:t>Backend:-PHP/MySQLi</a:t>
            </a:r>
          </a:p>
          <a:p>
            <a:pPr marL="0" indent="0">
              <a:buNone/>
            </a:pPr>
            <a:r>
              <a:rPr lang="en-US" sz="2800" dirty="0">
                <a:latin typeface="Times New Roman" panose="02020603050405020304" pitchFamily="18" charset="0"/>
                <a:cs typeface="Times New Roman" panose="02020603050405020304" pitchFamily="18" charset="0"/>
              </a:rPr>
              <a:t>Database:-MySQL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1846</TotalTime>
  <Words>500</Words>
  <Application>Microsoft Office PowerPoint</Application>
  <PresentationFormat>On-screen Show (4:3)</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Baskerville Old Face</vt:lpstr>
      <vt:lpstr>Calibri</vt:lpstr>
      <vt:lpstr>Times New Roman</vt:lpstr>
      <vt:lpstr>Wingdings</vt:lpstr>
      <vt:lpstr>Office Theme</vt:lpstr>
      <vt:lpstr>   Project Synopsis Presentation  E-Learning Portal  </vt:lpstr>
      <vt:lpstr>Content</vt:lpstr>
      <vt:lpstr>Introduction</vt:lpstr>
      <vt:lpstr>Hardware and Software Required</vt:lpstr>
      <vt:lpstr>PowerPoint Presentation</vt:lpstr>
      <vt:lpstr>Module Description</vt:lpstr>
      <vt:lpstr>(b-) Faculty Module</vt:lpstr>
      <vt:lpstr>(c-) Admin Module</vt:lpstr>
      <vt:lpstr>TECHNOLOGIES </vt:lpstr>
      <vt:lpstr>Conclusion</vt:lpstr>
      <vt:lpstr>How to serve the society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Ticketing System</dc:title>
  <dc:creator>Windows User</dc:creator>
  <cp:lastModifiedBy>Aayushi Singh</cp:lastModifiedBy>
  <cp:revision>94</cp:revision>
  <dcterms:created xsi:type="dcterms:W3CDTF">2020-06-17T16:03:51Z</dcterms:created>
  <dcterms:modified xsi:type="dcterms:W3CDTF">2024-04-19T05:14:53Z</dcterms:modified>
</cp:coreProperties>
</file>