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66" r:id="rId5"/>
    <p:sldId id="256" r:id="rId6"/>
    <p:sldId id="257" r:id="rId7"/>
    <p:sldId id="275" r:id="rId8"/>
    <p:sldId id="258" r:id="rId9"/>
    <p:sldId id="259" r:id="rId10"/>
    <p:sldId id="272" r:id="rId11"/>
    <p:sldId id="271" r:id="rId12"/>
    <p:sldId id="276" r:id="rId13"/>
    <p:sldId id="273" r:id="rId14"/>
    <p:sldId id="274" r:id="rId15"/>
    <p:sldId id="270" r:id="rId16"/>
    <p:sldId id="269"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48E42-0984-436A-8E06-37F7AAB78488}" v="8" dt="2024-04-18T06:18:51.37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74" autoAdjust="0"/>
  </p:normalViewPr>
  <p:slideViewPr>
    <p:cSldViewPr snapToGrid="0" showGuides="1">
      <p:cViewPr varScale="1">
        <p:scale>
          <a:sx n="70" d="100"/>
          <a:sy n="70" d="100"/>
        </p:scale>
        <p:origin x="536" y="4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18.04.2024</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18.04.2024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video/a-man-wearing-a-virtual-reality-headset-7547007/"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arvrjourney.com/how-the-uae-are-embracing-emerging-technology-6b32419f904d" TargetMode="External"/><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indowswallpaper.miraheze.org/wiki/Windows_10"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iphonemod.net/apple-ar-headset-coming-2022-report.html" TargetMode="Externa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20/03/top-10-technologies-for-business-success/"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18"/>
          </p:nvPr>
        </p:nvPicPr>
        <p:blipFill rotWithShape="1">
          <a:blip r:embed="rId2">
            <a:extLst>
              <a:ext uri="{837473B0-CC2E-450A-ABE3-18F120FF3D39}">
                <a1611:picAttrSrcUrl xmlns:a1611="http://schemas.microsoft.com/office/drawing/2016/11/main" r:id="rId3"/>
              </a:ext>
            </a:extLst>
          </a:blip>
          <a:srcRect t="4806" r="3" b="3"/>
          <a:stretch/>
        </p:blipFill>
        <p:spPr>
          <a:xfrm>
            <a:off x="5771770" y="1483675"/>
            <a:ext cx="6421408" cy="3438427"/>
          </a:xfrm>
          <a:noFill/>
        </p:spPr>
      </p:pic>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815853" y="1231900"/>
            <a:ext cx="4503295" cy="782638"/>
          </a:xfrm>
        </p:spPr>
        <p:txBody>
          <a:bodyPr anchor="ctr">
            <a:normAutofit/>
          </a:bodyPr>
          <a:lstStyle/>
          <a:p>
            <a:pPr algn="ctr"/>
            <a:r>
              <a:rPr lang="en-US" dirty="0"/>
              <a:t>AR ACCESSORIES</a:t>
            </a:r>
            <a:endParaRPr lang="ru-RU" dirty="0"/>
          </a:p>
        </p:txBody>
      </p:sp>
      <p:sp>
        <p:nvSpPr>
          <p:cNvPr id="19" name="Slide Number Placeholder 4">
            <a:extLst>
              <a:ext uri="{FF2B5EF4-FFF2-40B4-BE49-F238E27FC236}">
                <a16:creationId xmlns:a16="http://schemas.microsoft.com/office/drawing/2014/main" id="{BCED4C8F-ACDC-EAEE-82E3-3EDE98419F3F}"/>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a:t>
            </a:fld>
            <a:endParaRPr lang="ru-RU"/>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16"/>
          </p:nvPr>
        </p:nvSpPr>
        <p:spPr>
          <a:xfrm>
            <a:off x="819846" y="2513363"/>
            <a:ext cx="4499302" cy="915637"/>
          </a:xfrm>
        </p:spPr>
        <p:txBody>
          <a:bodyPr>
            <a:normAutofit/>
          </a:bodyPr>
          <a:lstStyle/>
          <a:p>
            <a:pPr algn="ctr"/>
            <a:r>
              <a:rPr lang="en-US" sz="2400" dirty="0">
                <a:solidFill>
                  <a:srgbClr val="FF0000"/>
                </a:solidFill>
              </a:rPr>
              <a:t>MCA</a:t>
            </a:r>
            <a:r>
              <a:rPr lang="en-US" sz="2400" dirty="0"/>
              <a:t> </a:t>
            </a:r>
            <a:r>
              <a:rPr lang="en-US" sz="2400" dirty="0">
                <a:solidFill>
                  <a:schemeClr val="tx1"/>
                </a:solidFill>
              </a:rPr>
              <a:t>2023-2024</a:t>
            </a:r>
          </a:p>
          <a:p>
            <a:pPr algn="ctr"/>
            <a:r>
              <a:rPr lang="en-US" sz="2400" dirty="0"/>
              <a:t>Major Project</a:t>
            </a:r>
            <a:endParaRPr lang="ru-RU" sz="2400" dirty="0"/>
          </a:p>
        </p:txBody>
      </p:sp>
      <p:sp>
        <p:nvSpPr>
          <p:cNvPr id="26" name="Text Placeholder 7">
            <a:extLst>
              <a:ext uri="{FF2B5EF4-FFF2-40B4-BE49-F238E27FC236}">
                <a16:creationId xmlns:a16="http://schemas.microsoft.com/office/drawing/2014/main" id="{E9295B9B-35A0-C563-6A16-B7CF3D51453C}"/>
              </a:ext>
            </a:extLst>
          </p:cNvPr>
          <p:cNvSpPr>
            <a:spLocks noGrp="1"/>
          </p:cNvSpPr>
          <p:nvPr>
            <p:ph type="body" sz="quarter" idx="17"/>
          </p:nvPr>
        </p:nvSpPr>
        <p:spPr>
          <a:xfrm>
            <a:off x="815853" y="4849750"/>
            <a:ext cx="4503295" cy="689525"/>
          </a:xfrm>
        </p:spPr>
        <p:txBody>
          <a:bodyPr/>
          <a:lstStyle/>
          <a:p>
            <a:r>
              <a:rPr lang="en-US" dirty="0"/>
              <a:t>Project Supervisor:- Dr. Ankit Verma Sir</a:t>
            </a:r>
          </a:p>
        </p:txBody>
      </p:sp>
      <p:pic>
        <p:nvPicPr>
          <p:cNvPr id="4" name="Picture 2">
            <a:extLst>
              <a:ext uri="{FF2B5EF4-FFF2-40B4-BE49-F238E27FC236}">
                <a16:creationId xmlns:a16="http://schemas.microsoft.com/office/drawing/2014/main" id="{C079F5EB-A054-D2BE-B36E-F3CE52267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787"/>
            <a:ext cx="1145962" cy="114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10</a:t>
            </a:fld>
            <a:endParaRPr lang="ru-RU"/>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r>
              <a:rPr lang="en-US"/>
              <a:t>OUTPUTS</a:t>
            </a:r>
            <a:endParaRPr lang="ru-RU"/>
          </a:p>
        </p:txBody>
      </p:sp>
      <p:pic>
        <p:nvPicPr>
          <p:cNvPr id="7" name="Content Placeholder 6">
            <a:extLst>
              <a:ext uri="{FF2B5EF4-FFF2-40B4-BE49-F238E27FC236}">
                <a16:creationId xmlns:a16="http://schemas.microsoft.com/office/drawing/2014/main" id="{0C4948FE-C8E9-0AEA-9E23-B1ABCABE1F4E}"/>
              </a:ext>
            </a:extLst>
          </p:cNvPr>
          <p:cNvPicPr>
            <a:picLocks noGrp="1" noChangeAspect="1"/>
          </p:cNvPicPr>
          <p:nvPr>
            <p:ph sz="half" idx="1"/>
          </p:nvPr>
        </p:nvPicPr>
        <p:blipFill>
          <a:blip r:embed="rId2"/>
          <a:stretch>
            <a:fillRect/>
          </a:stretch>
        </p:blipFill>
        <p:spPr>
          <a:xfrm>
            <a:off x="838200" y="2188460"/>
            <a:ext cx="5181600" cy="3203576"/>
          </a:xfrm>
          <a:prstGeom prst="rect">
            <a:avLst/>
          </a:prstGeom>
          <a:noFill/>
        </p:spPr>
      </p:pic>
      <p:pic>
        <p:nvPicPr>
          <p:cNvPr id="8" name="Content Placeholder 7">
            <a:extLst>
              <a:ext uri="{FF2B5EF4-FFF2-40B4-BE49-F238E27FC236}">
                <a16:creationId xmlns:a16="http://schemas.microsoft.com/office/drawing/2014/main" id="{75746C63-8352-6FCC-AD47-3BA3AE23CE73}"/>
              </a:ext>
            </a:extLst>
          </p:cNvPr>
          <p:cNvPicPr>
            <a:picLocks noGrp="1" noChangeAspect="1"/>
          </p:cNvPicPr>
          <p:nvPr>
            <p:ph sz="half" idx="2"/>
          </p:nvPr>
        </p:nvPicPr>
        <p:blipFill>
          <a:blip r:embed="rId3"/>
          <a:stretch>
            <a:fillRect/>
          </a:stretch>
        </p:blipFill>
        <p:spPr>
          <a:xfrm>
            <a:off x="6197600" y="2188460"/>
            <a:ext cx="5181600" cy="3238104"/>
          </a:xfrm>
          <a:prstGeom prst="rect">
            <a:avLst/>
          </a:prstGeom>
        </p:spPr>
      </p:pic>
    </p:spTree>
    <p:extLst>
      <p:ext uri="{BB962C8B-B14F-4D97-AF65-F5344CB8AC3E}">
        <p14:creationId xmlns:p14="http://schemas.microsoft.com/office/powerpoint/2010/main" val="33335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11</a:t>
            </a:fld>
            <a:endParaRPr lang="ru-RU"/>
          </a:p>
        </p:txBody>
      </p:sp>
      <p:sp>
        <p:nvSpPr>
          <p:cNvPr id="32" name="Content Placeholder 3">
            <a:extLst>
              <a:ext uri="{FF2B5EF4-FFF2-40B4-BE49-F238E27FC236}">
                <a16:creationId xmlns:a16="http://schemas.microsoft.com/office/drawing/2014/main" id="{C50B396E-C967-2FB0-D3DA-98E66C41FE8E}"/>
              </a:ext>
            </a:extLst>
          </p:cNvPr>
          <p:cNvSpPr>
            <a:spLocks noGrp="1"/>
          </p:cNvSpPr>
          <p:nvPr>
            <p:ph idx="1"/>
          </p:nvPr>
        </p:nvSpPr>
        <p:spPr>
          <a:xfrm>
            <a:off x="838200" y="1825625"/>
            <a:ext cx="10515600" cy="3991193"/>
          </a:xfrm>
        </p:spPr>
        <p:txBody>
          <a:bodyPr>
            <a:normAutofit/>
          </a:bodyPr>
          <a:lstStyle/>
          <a:p>
            <a:r>
              <a:rPr lang="en-US" sz="1800" dirty="0"/>
              <a:t>In conclusion, augmented reality is a powerful technology with the potential to transform the way we interact with the world around us. While there are still challenges to be addressed, the benefits of AR are clear, and we can expect to see continued innovation and growth in this exciting field in the years to come. </a:t>
            </a:r>
          </a:p>
          <a:p>
            <a:r>
              <a:rPr lang="en-US" sz="1800" dirty="0"/>
              <a:t>AR Accessories provide convenient way to try on the products before using them which gives users idea to buy that product or not, right now it only works for shopping products but in future it works in different fields.</a:t>
            </a:r>
          </a:p>
          <a:p>
            <a:r>
              <a:rPr lang="en-US" sz="1800" dirty="0"/>
              <a:t>Through the seamless integration of AR technology, AR Accessories not only empowers users to make informed purchasing decisions but also fosters a more immersive and engaging shopping experience. With just a few taps on their smartphones, users can visualize how different products look and fit on their bodies, enabling them to explore various options and find the perfect match with ease.</a:t>
            </a:r>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pPr algn="ctr"/>
            <a:r>
              <a:rPr lang="en-US" sz="3100" dirty="0"/>
              <a:t>CONCLUSION</a:t>
            </a:r>
            <a:endParaRPr lang="ru-RU" sz="3100" dirty="0"/>
          </a:p>
        </p:txBody>
      </p:sp>
    </p:spTree>
    <p:extLst>
      <p:ext uri="{BB962C8B-B14F-4D97-AF65-F5344CB8AC3E}">
        <p14:creationId xmlns:p14="http://schemas.microsoft.com/office/powerpoint/2010/main" val="16870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12</a:t>
            </a:fld>
            <a:endParaRPr lang="ru-RU"/>
          </a:p>
        </p:txBody>
      </p:sp>
      <p:pic>
        <p:nvPicPr>
          <p:cNvPr id="9" name="Picture 8">
            <a:extLst>
              <a:ext uri="{FF2B5EF4-FFF2-40B4-BE49-F238E27FC236}">
                <a16:creationId xmlns:a16="http://schemas.microsoft.com/office/drawing/2014/main" id="{02C131E4-FE70-7413-AB3B-250D6DFABA3F}"/>
              </a:ext>
            </a:extLst>
          </p:cNvPr>
          <p:cNvPicPr>
            <a:picLocks noChangeAspect="1"/>
          </p:cNvPicPr>
          <p:nvPr/>
        </p:nvPicPr>
        <p:blipFill>
          <a:blip r:embed="rId2"/>
          <a:stretch>
            <a:fillRect/>
          </a:stretch>
        </p:blipFill>
        <p:spPr>
          <a:xfrm>
            <a:off x="863090" y="1981199"/>
            <a:ext cx="10490710" cy="3759201"/>
          </a:xfrm>
          <a:prstGeom prst="rect">
            <a:avLst/>
          </a:prstGeom>
          <a:noFill/>
        </p:spPr>
      </p:pic>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838200" y="365126"/>
            <a:ext cx="9050518" cy="945498"/>
          </a:xfrm>
        </p:spPr>
        <p:txBody>
          <a:bodyPr anchor="ctr">
            <a:normAutofit/>
          </a:bodyPr>
          <a:lstStyle/>
          <a:p>
            <a:r>
              <a:rPr lang="en-US" dirty="0"/>
              <a:t>GANTT CHART</a:t>
            </a:r>
            <a:endParaRPr lang="ru-RU" dirty="0"/>
          </a:p>
        </p:txBody>
      </p:sp>
    </p:spTree>
    <p:extLst>
      <p:ext uri="{BB962C8B-B14F-4D97-AF65-F5344CB8AC3E}">
        <p14:creationId xmlns:p14="http://schemas.microsoft.com/office/powerpoint/2010/main" val="211384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743824" y="2204720"/>
            <a:ext cx="4326016" cy="2448560"/>
          </a:xfrm>
        </p:spPr>
        <p:txBody>
          <a:bodyPr>
            <a:normAutofit/>
          </a:bodyPr>
          <a:lstStyle/>
          <a:p>
            <a:pPr algn="ctr"/>
            <a:r>
              <a:rPr lang="en-US" sz="5400" dirty="0"/>
              <a:t>THANK YOU!</a:t>
            </a:r>
            <a:endParaRPr lang="ru-RU" sz="5400"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extLst>
              <a:ext uri="{837473B0-CC2E-450A-ABE3-18F120FF3D39}">
                <a1611:picAttrSrcUrl xmlns:a1611="http://schemas.microsoft.com/office/drawing/2016/11/main" r:id="rId3"/>
              </a:ext>
            </a:extLst>
          </a:blip>
          <a:srcRect t="8437" b="8437"/>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2</a:t>
            </a:fld>
            <a:endParaRPr lang="ru-RU"/>
          </a:p>
        </p:txBody>
      </p:sp>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a:xfrm>
            <a:off x="838200" y="365126"/>
            <a:ext cx="9050518" cy="945498"/>
          </a:xfrm>
        </p:spPr>
        <p:txBody>
          <a:bodyPr anchor="ctr">
            <a:normAutofit/>
          </a:bodyPr>
          <a:lstStyle/>
          <a:p>
            <a:pPr algn="ctr"/>
            <a:r>
              <a:rPr lang="en-US" dirty="0"/>
              <a:t>TEAM MEMBERS</a:t>
            </a:r>
            <a:endParaRPr lang="ru-RU" dirty="0"/>
          </a:p>
        </p:txBody>
      </p:sp>
      <p:sp>
        <p:nvSpPr>
          <p:cNvPr id="8" name="TextBox 7">
            <a:extLst>
              <a:ext uri="{FF2B5EF4-FFF2-40B4-BE49-F238E27FC236}">
                <a16:creationId xmlns:a16="http://schemas.microsoft.com/office/drawing/2014/main" id="{96E9FA05-4F8A-044D-B15A-0E84C3CEF314}"/>
              </a:ext>
            </a:extLst>
          </p:cNvPr>
          <p:cNvSpPr txBox="1"/>
          <p:nvPr/>
        </p:nvSpPr>
        <p:spPr>
          <a:xfrm>
            <a:off x="1097280" y="4893489"/>
            <a:ext cx="1962910" cy="923330"/>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TARUN KUMAR </a:t>
            </a:r>
          </a:p>
          <a:p>
            <a:r>
              <a:rPr lang="en-US" i="1" dirty="0"/>
              <a:t>(Team Leader)</a:t>
            </a:r>
          </a:p>
          <a:p>
            <a:r>
              <a:rPr lang="en-US" u="sng" dirty="0"/>
              <a:t>2200290140159</a:t>
            </a:r>
            <a:endParaRPr lang="en-IN" u="sng" dirty="0"/>
          </a:p>
        </p:txBody>
      </p:sp>
      <p:sp>
        <p:nvSpPr>
          <p:cNvPr id="9" name="TextBox 8">
            <a:extLst>
              <a:ext uri="{FF2B5EF4-FFF2-40B4-BE49-F238E27FC236}">
                <a16:creationId xmlns:a16="http://schemas.microsoft.com/office/drawing/2014/main" id="{231F999D-994D-C085-53C7-3E54EBC54B25}"/>
              </a:ext>
            </a:extLst>
          </p:cNvPr>
          <p:cNvSpPr txBox="1"/>
          <p:nvPr/>
        </p:nvSpPr>
        <p:spPr>
          <a:xfrm>
            <a:off x="4437564" y="4893489"/>
            <a:ext cx="1851789" cy="923330"/>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TANYA TYAGI </a:t>
            </a:r>
          </a:p>
          <a:p>
            <a:r>
              <a:rPr lang="en-US" i="1" dirty="0"/>
              <a:t>(Team Member)</a:t>
            </a:r>
            <a:endParaRPr lang="en-US" b="1" dirty="0">
              <a:effectLst>
                <a:outerShdw blurRad="38100" dist="38100" dir="2700000" algn="tl">
                  <a:srgbClr val="000000">
                    <a:alpha val="43137"/>
                  </a:srgbClr>
                </a:outerShdw>
              </a:effectLst>
            </a:endParaRPr>
          </a:p>
          <a:p>
            <a:r>
              <a:rPr lang="en-US" u="sng" dirty="0"/>
              <a:t>2200290140158</a:t>
            </a:r>
            <a:endParaRPr lang="en-IN" u="sng" dirty="0"/>
          </a:p>
        </p:txBody>
      </p:sp>
      <p:sp>
        <p:nvSpPr>
          <p:cNvPr id="13" name="TextBox 12">
            <a:extLst>
              <a:ext uri="{FF2B5EF4-FFF2-40B4-BE49-F238E27FC236}">
                <a16:creationId xmlns:a16="http://schemas.microsoft.com/office/drawing/2014/main" id="{BAFBF486-7562-3730-AA19-20805EF3AFF5}"/>
              </a:ext>
            </a:extLst>
          </p:cNvPr>
          <p:cNvSpPr txBox="1"/>
          <p:nvPr/>
        </p:nvSpPr>
        <p:spPr>
          <a:xfrm>
            <a:off x="7705199" y="4893489"/>
            <a:ext cx="2112501" cy="923330"/>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VAIBHAV KUMAR</a:t>
            </a:r>
          </a:p>
          <a:p>
            <a:r>
              <a:rPr lang="en-US" i="1" dirty="0"/>
              <a:t>(Team Member)</a:t>
            </a:r>
            <a:endParaRPr lang="en-US" b="1" dirty="0">
              <a:effectLst>
                <a:outerShdw blurRad="38100" dist="38100" dir="2700000" algn="tl">
                  <a:srgbClr val="000000">
                    <a:alpha val="43137"/>
                  </a:srgbClr>
                </a:outerShdw>
              </a:effectLst>
            </a:endParaRPr>
          </a:p>
          <a:p>
            <a:r>
              <a:rPr lang="en-US" u="sng" dirty="0"/>
              <a:t>2200290140171</a:t>
            </a:r>
            <a:endParaRPr lang="en-IN" u="sng" dirty="0"/>
          </a:p>
        </p:txBody>
      </p:sp>
      <p:pic>
        <p:nvPicPr>
          <p:cNvPr id="15" name="Picture 14">
            <a:extLst>
              <a:ext uri="{FF2B5EF4-FFF2-40B4-BE49-F238E27FC236}">
                <a16:creationId xmlns:a16="http://schemas.microsoft.com/office/drawing/2014/main" id="{114BC342-4C15-1139-44BC-F70F1711DE8D}"/>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839826" y="2269340"/>
            <a:ext cx="2220364" cy="2220364"/>
          </a:xfrm>
          <a:prstGeom prst="rect">
            <a:avLst/>
          </a:prstGeom>
        </p:spPr>
      </p:pic>
      <p:pic>
        <p:nvPicPr>
          <p:cNvPr id="18" name="Picture 17">
            <a:extLst>
              <a:ext uri="{FF2B5EF4-FFF2-40B4-BE49-F238E27FC236}">
                <a16:creationId xmlns:a16="http://schemas.microsoft.com/office/drawing/2014/main" id="{23891CF4-D234-3977-9E3A-A990AF0F66CA}"/>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4075071" y="2324294"/>
            <a:ext cx="2214281" cy="2214281"/>
          </a:xfrm>
          <a:prstGeom prst="rect">
            <a:avLst/>
          </a:prstGeom>
        </p:spPr>
      </p:pic>
      <p:pic>
        <p:nvPicPr>
          <p:cNvPr id="20" name="Picture 19">
            <a:extLst>
              <a:ext uri="{FF2B5EF4-FFF2-40B4-BE49-F238E27FC236}">
                <a16:creationId xmlns:a16="http://schemas.microsoft.com/office/drawing/2014/main" id="{84DDCE1D-5B6B-B5DB-5902-B8FBAF43DFBB}"/>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7598564" y="2270568"/>
            <a:ext cx="2219136" cy="2219136"/>
          </a:xfrm>
          <a:prstGeom prst="rect">
            <a:avLst/>
          </a:prstGeom>
        </p:spPr>
      </p:pic>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C3FD6880-2655-8064-8770-CEB39BCE2A6F}"/>
              </a:ext>
            </a:extLst>
          </p:cNvPr>
          <p:cNvSpPr>
            <a:spLocks noGrp="1"/>
          </p:cNvSpPr>
          <p:nvPr>
            <p:ph type="ftr" sz="quarter" idx="11"/>
          </p:nvPr>
        </p:nvSpPr>
        <p:spPr>
          <a:xfrm>
            <a:off x="812290" y="5797769"/>
            <a:ext cx="4114800" cy="365125"/>
          </a:xfrm>
        </p:spPr>
        <p:txBody>
          <a:bodyPr/>
          <a:lstStyle/>
          <a:p>
            <a:pPr>
              <a:spcAft>
                <a:spcPts val="600"/>
              </a:spcAft>
            </a:pPr>
            <a:r>
              <a:rPr lang="en-US"/>
              <a:t>ADD A FOOTER</a:t>
            </a:r>
            <a:endParaRPr lang="ru-RU"/>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3</a:t>
            </a:fld>
            <a:endParaRPr lang="ru-RU"/>
          </a:p>
        </p:txBody>
      </p:sp>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9758" b="11047"/>
          <a:stretch/>
        </p:blipFill>
        <p:spPr>
          <a:xfrm>
            <a:off x="838200" y="1825625"/>
            <a:ext cx="10515600" cy="4351338"/>
          </a:xfrm>
          <a:noFill/>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838200" y="365126"/>
            <a:ext cx="9050518" cy="945498"/>
          </a:xfrm>
        </p:spPr>
        <p:txBody>
          <a:bodyPr anchor="ctr">
            <a:normAutofit/>
          </a:bodyPr>
          <a:lstStyle/>
          <a:p>
            <a:r>
              <a:rPr lang="en-US" dirty="0"/>
              <a:t>INTRODUCTION</a:t>
            </a:r>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3C3076-0E9B-E34E-5C23-3066A5F81755}"/>
              </a:ext>
            </a:extLst>
          </p:cNvPr>
          <p:cNvSpPr>
            <a:spLocks noGrp="1"/>
          </p:cNvSpPr>
          <p:nvPr>
            <p:ph type="sldNum" sz="quarter" idx="12"/>
          </p:nvPr>
        </p:nvSpPr>
        <p:spPr/>
        <p:txBody>
          <a:bodyPr/>
          <a:lstStyle/>
          <a:p>
            <a:fld id="{D495E168-DA5E-4888-8D8A-92B118324C14}" type="slidenum">
              <a:rPr lang="ru-RU" smtClean="0"/>
              <a:t>4</a:t>
            </a:fld>
            <a:endParaRPr lang="ru-RU" dirty="0"/>
          </a:p>
        </p:txBody>
      </p:sp>
      <p:sp>
        <p:nvSpPr>
          <p:cNvPr id="4" name="Content Placeholder 3">
            <a:extLst>
              <a:ext uri="{FF2B5EF4-FFF2-40B4-BE49-F238E27FC236}">
                <a16:creationId xmlns:a16="http://schemas.microsoft.com/office/drawing/2014/main" id="{97A157CC-B8CD-622A-75DC-38079378BC55}"/>
              </a:ext>
            </a:extLst>
          </p:cNvPr>
          <p:cNvSpPr>
            <a:spLocks noGrp="1"/>
          </p:cNvSpPr>
          <p:nvPr>
            <p:ph idx="1"/>
          </p:nvPr>
        </p:nvSpPr>
        <p:spPr>
          <a:xfrm>
            <a:off x="838200" y="1825625"/>
            <a:ext cx="10515600" cy="3991194"/>
          </a:xfrm>
        </p:spPr>
        <p:txBody>
          <a:bodyPr>
            <a:normAutofit lnSpcReduction="10000"/>
          </a:bodyPr>
          <a:lstStyle/>
          <a:p>
            <a:r>
              <a:rPr lang="en-US" dirty="0"/>
              <a:t>Augmented reality is an interactive experience of a real-world environment where the objects that reside in the real world are enhanced by computer-generated perceptual information, sometimes across multiple sensory modalities, including visual, auditory, and olfactory.</a:t>
            </a:r>
          </a:p>
          <a:p>
            <a:r>
              <a:rPr lang="en-US" dirty="0"/>
              <a:t>It is a good way to render real world information and present it in an interactive way so that virtual elements become part of the real world.</a:t>
            </a:r>
          </a:p>
          <a:p>
            <a:r>
              <a:rPr lang="en-US" dirty="0"/>
              <a:t>A simple augmented reality use case is a user captures the image of a real-world object, and the underlying platform detects a marker, which triggers it to add a virtual object on top of the real-world image and displays on your camera screen. </a:t>
            </a:r>
          </a:p>
          <a:p>
            <a:r>
              <a:rPr lang="en-US" dirty="0"/>
              <a:t>AR Accessories Application is based on Augmented Reality (AR) to show the implementation of different items in real world through a scanned code which can also used in education, and healthcare to implement their products. The technology used in this project is Unity Engine/Android Studio to create the application for this project.</a:t>
            </a:r>
          </a:p>
          <a:p>
            <a:r>
              <a:rPr lang="en-US" dirty="0"/>
              <a:t>AR Accessories is a try on app which is presently working on shopping items only, but in future it can be used for multipurpose use in different fields.</a:t>
            </a:r>
          </a:p>
          <a:p>
            <a:r>
              <a:rPr lang="en-US" dirty="0"/>
              <a:t>AR Accessories is an augmented reality try-on app that allows peoples to quickly see how a particular sneaker looks on him, without having to visit a physical store.</a:t>
            </a:r>
            <a:endParaRPr lang="en-IN" dirty="0"/>
          </a:p>
        </p:txBody>
      </p:sp>
      <p:sp>
        <p:nvSpPr>
          <p:cNvPr id="5" name="Title 4">
            <a:extLst>
              <a:ext uri="{FF2B5EF4-FFF2-40B4-BE49-F238E27FC236}">
                <a16:creationId xmlns:a16="http://schemas.microsoft.com/office/drawing/2014/main" id="{94C1ECCB-3369-7458-9683-5D63F678AC55}"/>
              </a:ext>
            </a:extLst>
          </p:cNvPr>
          <p:cNvSpPr>
            <a:spLocks noGrp="1"/>
          </p:cNvSpPr>
          <p:nvPr>
            <p:ph type="title"/>
          </p:nvPr>
        </p:nvSpPr>
        <p:spPr/>
        <p:txBody>
          <a:bodyPr/>
          <a:lstStyle/>
          <a:p>
            <a:r>
              <a:rPr lang="en-US" dirty="0"/>
              <a:t>INTRODUCTION</a:t>
            </a:r>
            <a:endParaRPr lang="en-IN" dirty="0"/>
          </a:p>
        </p:txBody>
      </p:sp>
    </p:spTree>
    <p:extLst>
      <p:ext uri="{BB962C8B-B14F-4D97-AF65-F5344CB8AC3E}">
        <p14:creationId xmlns:p14="http://schemas.microsoft.com/office/powerpoint/2010/main" val="130826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0067" y="695106"/>
            <a:ext cx="4941703" cy="1371438"/>
          </a:xfrm>
        </p:spPr>
        <p:txBody>
          <a:bodyPr>
            <a:noAutofit/>
          </a:bodyPr>
          <a:lstStyle/>
          <a:p>
            <a:pPr algn="ctr"/>
            <a:r>
              <a:rPr lang="en-US" sz="2800" dirty="0"/>
              <a:t>TECHNOLOGIES/</a:t>
            </a:r>
            <a:br>
              <a:rPr lang="en-US" sz="2800" dirty="0"/>
            </a:br>
            <a:r>
              <a:rPr lang="en-US" sz="2800" dirty="0"/>
              <a:t>SOFTWARE REQUIREMENTS</a:t>
            </a:r>
            <a:endParaRPr lang="ru-RU" sz="28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dirty="0"/>
              <a:t>Software used to create AR Accessories</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3076576"/>
            <a:ext cx="4548187" cy="2520832"/>
          </a:xfrm>
        </p:spPr>
        <p:txBody>
          <a:bodyPr/>
          <a:lstStyle/>
          <a:p>
            <a:r>
              <a:rPr lang="en-US" sz="1600" b="1" dirty="0"/>
              <a:t>Unity:- </a:t>
            </a:r>
            <a:r>
              <a:rPr lang="en-US" dirty="0"/>
              <a:t>Unity is a cross-platform game engine developed by Unity Technologies, to support a variety of desktop, mobile, console and virtual reality platforms. </a:t>
            </a:r>
          </a:p>
          <a:p>
            <a:r>
              <a:rPr lang="en-US" sz="1600" b="1" dirty="0"/>
              <a:t>Vuforia:- </a:t>
            </a:r>
            <a:r>
              <a:rPr lang="en-US" dirty="0"/>
              <a:t>Vuforia is an augmented reality software development kit for mobile devices that enables the creation of augmented reality applications.</a:t>
            </a:r>
          </a:p>
          <a:p>
            <a:r>
              <a:rPr lang="en-US" sz="1600" b="1" dirty="0"/>
              <a:t>VS Code:- </a:t>
            </a:r>
            <a:r>
              <a:rPr lang="en-US" dirty="0"/>
              <a:t>Visual Studio Code, also commonly referred to as VS Code, support for debugging, syntax highlighting, intelligent code completion, snippets, code refactoring, and embedded Git. </a:t>
            </a:r>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837473B0-CC2E-450A-ABE3-18F120FF3D39}">
                <a1611:picAttrSrcUrl xmlns:a1611="http://schemas.microsoft.com/office/drawing/2016/11/main" r:id="rId3"/>
              </a:ext>
            </a:extLst>
          </a:blip>
          <a:srcRect t="9848" b="9848"/>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HARDWARE REQUIREMENTS</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To use AR Accessories Application user Hardware requirements are:-</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4004175" y="2929120"/>
            <a:ext cx="4183650" cy="365125"/>
          </a:xfrm>
        </p:spPr>
        <p:txBody>
          <a:bodyPr>
            <a:normAutofit fontScale="92500" lnSpcReduction="20000"/>
          </a:bodyPr>
          <a:lstStyle/>
          <a:p>
            <a:r>
              <a:rPr lang="en-US" dirty="0"/>
              <a:t>Hardware Requirements</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3913187" y="3429000"/>
            <a:ext cx="4365625" cy="2333625"/>
          </a:xfrm>
        </p:spPr>
        <p:txBody>
          <a:bodyPr/>
          <a:lstStyle/>
          <a:p>
            <a:r>
              <a:rPr lang="en-US" sz="1600" dirty="0"/>
              <a:t>Smartphone with AR capabilities (Camera Enabled)</a:t>
            </a:r>
          </a:p>
          <a:p>
            <a:r>
              <a:rPr lang="en-US" sz="1600" dirty="0"/>
              <a:t>To run the Android Application (Smartphone with Android OS)</a:t>
            </a:r>
          </a:p>
          <a:p>
            <a:r>
              <a:rPr lang="en-US" sz="1600" dirty="0"/>
              <a:t>Able to scan the QR Code Clearly</a:t>
            </a:r>
          </a:p>
          <a:p>
            <a:r>
              <a:rPr lang="en-US" sz="1600" dirty="0"/>
              <a:t>100-200MB Storage Space</a:t>
            </a:r>
            <a:endParaRPr lang="ru-RU"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MODULE DESCRIPTION</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Different Modules for the AR Accessories Application</a:t>
            </a:r>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p:txBody>
          <a:bodyPr>
            <a:normAutofit fontScale="92500" lnSpcReduction="20000"/>
          </a:bodyPr>
          <a:lstStyle/>
          <a:p>
            <a:r>
              <a:rPr lang="en-US" dirty="0"/>
              <a:t>3D Modeling (Vuforia)</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p:txBody>
          <a:bodyPr>
            <a:normAutofit/>
          </a:bodyPr>
          <a:lstStyle/>
          <a:p>
            <a:r>
              <a:rPr lang="en-US" sz="1800" b="1" dirty="0"/>
              <a:t>Sneaker Try-On Module: </a:t>
            </a:r>
            <a:r>
              <a:rPr lang="en-US" sz="1600" dirty="0"/>
              <a:t>Allows users to virtually try on different sneakers</a:t>
            </a:r>
          </a:p>
          <a:p>
            <a:r>
              <a:rPr lang="en-US" sz="1800" b="1" dirty="0"/>
              <a:t>Watch Try-On Module: </a:t>
            </a:r>
            <a:r>
              <a:rPr lang="en-US" sz="1600" dirty="0"/>
              <a:t>Enables users to see how different watches look on their wrists</a:t>
            </a:r>
          </a:p>
          <a:p>
            <a:r>
              <a:rPr lang="en-US" sz="1800" b="1" dirty="0"/>
              <a:t>Workout Clothes Try-On Module:</a:t>
            </a:r>
            <a:r>
              <a:rPr lang="en-US" sz="1600" dirty="0"/>
              <a:t> Allows users to visualize different workout clothes on their body</a:t>
            </a:r>
            <a:endParaRPr lang="ru-RU" sz="16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p:txBody>
          <a:bodyPr>
            <a:normAutofit fontScale="92500" lnSpcReduction="20000"/>
          </a:bodyPr>
          <a:lstStyle/>
          <a:p>
            <a:r>
              <a:rPr lang="en-US" dirty="0"/>
              <a:t>Coding For Implementation</a:t>
            </a:r>
            <a:endParaRPr lang="ru-RU" dirty="0"/>
          </a:p>
        </p:txBody>
      </p:sp>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p:txBody>
          <a:bodyPr>
            <a:normAutofit lnSpcReduction="10000"/>
          </a:bodyPr>
          <a:lstStyle/>
          <a:p>
            <a:r>
              <a:rPr lang="en-US" sz="1800" b="1" dirty="0"/>
              <a:t>C#:- </a:t>
            </a:r>
            <a:r>
              <a:rPr lang="en-US" sz="1600" dirty="0"/>
              <a:t>C# is a general-purpose high-level programming language supporting multiple paradigms. C# encompasses static typing, strong typing, lexically scoped, imperative, declarative, functional, generic, object-oriented, and component-oriented programming disciplines. </a:t>
            </a:r>
          </a:p>
          <a:p>
            <a:r>
              <a:rPr lang="en-US" sz="1600" dirty="0"/>
              <a:t>Implementation  of 3D models to an application which allows user to try- on the different products.</a:t>
            </a:r>
            <a:endParaRPr lang="ru-RU" sz="1600" dirty="0"/>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395743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MODULE DESCRIPTION</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p:txBody>
          <a:bodyPr/>
          <a:lstStyle/>
          <a:p>
            <a:r>
              <a:rPr lang="en-US" dirty="0"/>
              <a:t>Different Modules for the AR Accessories Application</a:t>
            </a:r>
            <a:endParaRPr lang="ru-RU" dirty="0"/>
          </a:p>
          <a:p>
            <a:endParaRPr lang="ru-RU"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3996040" y="2883009"/>
            <a:ext cx="4183650" cy="365125"/>
          </a:xfrm>
        </p:spPr>
        <p:txBody>
          <a:bodyPr>
            <a:normAutofit fontScale="77500" lnSpcReduction="20000"/>
          </a:bodyPr>
          <a:lstStyle/>
          <a:p>
            <a:r>
              <a:rPr lang="en-US" dirty="0"/>
              <a:t>UI Development for Application</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3913187" y="3324718"/>
            <a:ext cx="4365625" cy="2333625"/>
          </a:xfrm>
        </p:spPr>
        <p:txBody>
          <a:bodyPr>
            <a:normAutofit/>
          </a:bodyPr>
          <a:lstStyle/>
          <a:p>
            <a:r>
              <a:rPr lang="en-US" sz="1800" b="1" dirty="0"/>
              <a:t>User Interface Module: </a:t>
            </a:r>
            <a:r>
              <a:rPr lang="en-US" sz="1600" dirty="0"/>
              <a:t>Provides an intuitive and user-friendly interface for seamless navigation.</a:t>
            </a:r>
          </a:p>
          <a:p>
            <a:r>
              <a:rPr lang="en-US" sz="1600" dirty="0"/>
              <a:t>In this module the look of the Application is decided to look user friendly.</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57136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a:xfrm>
            <a:off x="10804358" y="5816819"/>
            <a:ext cx="549442" cy="365125"/>
          </a:xfrm>
        </p:spPr>
        <p:txBody>
          <a:bodyPr anchor="ctr">
            <a:normAutofit/>
          </a:bodyPr>
          <a:lstStyle/>
          <a:p>
            <a:pPr>
              <a:spcAft>
                <a:spcPts val="600"/>
              </a:spcAft>
            </a:pPr>
            <a:fld id="{D495E168-DA5E-4888-8D8A-92B118324C14}" type="slidenum">
              <a:rPr lang="ru-RU" smtClean="0"/>
              <a:pPr>
                <a:spcAft>
                  <a:spcPts val="600"/>
                </a:spcAft>
              </a:pPr>
              <a:t>9</a:t>
            </a:fld>
            <a:endParaRPr lang="ru-RU"/>
          </a:p>
        </p:txBody>
      </p:sp>
      <p:sp>
        <p:nvSpPr>
          <p:cNvPr id="32" name="Content Placeholder 3">
            <a:extLst>
              <a:ext uri="{FF2B5EF4-FFF2-40B4-BE49-F238E27FC236}">
                <a16:creationId xmlns:a16="http://schemas.microsoft.com/office/drawing/2014/main" id="{C50B396E-C967-2FB0-D3DA-98E66C41FE8E}"/>
              </a:ext>
            </a:extLst>
          </p:cNvPr>
          <p:cNvSpPr>
            <a:spLocks noGrp="1"/>
          </p:cNvSpPr>
          <p:nvPr>
            <p:ph idx="1"/>
          </p:nvPr>
        </p:nvSpPr>
        <p:spPr>
          <a:xfrm>
            <a:off x="838200" y="1825625"/>
            <a:ext cx="10515600" cy="3991193"/>
          </a:xfrm>
        </p:spPr>
        <p:txBody>
          <a:bodyPr/>
          <a:lstStyle/>
          <a:p>
            <a:r>
              <a:rPr lang="en-US" sz="2000" dirty="0"/>
              <a:t>This app works on target image recognition. First, we’ve to set a target image which will be detected by our app and on the top of that image our unity model will be placed.</a:t>
            </a:r>
          </a:p>
          <a:p>
            <a:endParaRPr lang="en-US" sz="2000" dirty="0"/>
          </a:p>
          <a:p>
            <a:endParaRPr lang="en-US" dirty="0"/>
          </a:p>
        </p:txBody>
      </p:sp>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8200" y="365126"/>
            <a:ext cx="9050518" cy="945498"/>
          </a:xfrm>
        </p:spPr>
        <p:txBody>
          <a:bodyPr anchor="ctr">
            <a:normAutofit/>
          </a:bodyPr>
          <a:lstStyle/>
          <a:p>
            <a:pPr algn="ctr"/>
            <a:r>
              <a:rPr lang="en-US" sz="3100" dirty="0"/>
              <a:t>WORKING PROCEDURE</a:t>
            </a:r>
            <a:endParaRPr lang="ru-RU" sz="3100" dirty="0"/>
          </a:p>
        </p:txBody>
      </p:sp>
      <p:pic>
        <p:nvPicPr>
          <p:cNvPr id="6" name="Picture 5">
            <a:extLst>
              <a:ext uri="{FF2B5EF4-FFF2-40B4-BE49-F238E27FC236}">
                <a16:creationId xmlns:a16="http://schemas.microsoft.com/office/drawing/2014/main" id="{34C3B42E-4B73-0E82-B01F-D5BE95C1678F}"/>
              </a:ext>
            </a:extLst>
          </p:cNvPr>
          <p:cNvPicPr>
            <a:picLocks noChangeAspect="1"/>
          </p:cNvPicPr>
          <p:nvPr/>
        </p:nvPicPr>
        <p:blipFill>
          <a:blip r:embed="rId2"/>
          <a:stretch>
            <a:fillRect/>
          </a:stretch>
        </p:blipFill>
        <p:spPr>
          <a:xfrm>
            <a:off x="4632833" y="2639486"/>
            <a:ext cx="2926334" cy="2932430"/>
          </a:xfrm>
          <a:prstGeom prst="rect">
            <a:avLst/>
          </a:prstGeom>
        </p:spPr>
      </p:pic>
    </p:spTree>
    <p:extLst>
      <p:ext uri="{BB962C8B-B14F-4D97-AF65-F5344CB8AC3E}">
        <p14:creationId xmlns:p14="http://schemas.microsoft.com/office/powerpoint/2010/main" val="396943928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618</TotalTime>
  <Words>798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Office Theme</vt:lpstr>
      <vt:lpstr>AR ACCESSORIES</vt:lpstr>
      <vt:lpstr>TEAM MEMBERS</vt:lpstr>
      <vt:lpstr>INTRODUCTION</vt:lpstr>
      <vt:lpstr>INTRODUCTION</vt:lpstr>
      <vt:lpstr>TECHNOLOGIES/ SOFTWARE REQUIREMENTS</vt:lpstr>
      <vt:lpstr>HARDWARE REQUIREMENTS</vt:lpstr>
      <vt:lpstr>MODULE DESCRIPTION</vt:lpstr>
      <vt:lpstr>MODULE DESCRIPTION</vt:lpstr>
      <vt:lpstr>WORKING PROCEDURE</vt:lpstr>
      <vt:lpstr>OUTPUTS</vt:lpstr>
      <vt:lpstr>CONCLUSION</vt:lpstr>
      <vt:lpstr>GANTT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ACCESSORIES</dc:title>
  <dc:creator>Anonymous Atom</dc:creator>
  <cp:lastModifiedBy>Anonymous Atom</cp:lastModifiedBy>
  <cp:revision>2</cp:revision>
  <dcterms:created xsi:type="dcterms:W3CDTF">2024-04-17T20:02:00Z</dcterms:created>
  <dcterms:modified xsi:type="dcterms:W3CDTF">2024-04-18T06:20:56Z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