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43" d="100"/>
          <a:sy n="143" d="100"/>
        </p:scale>
        <p:origin x="10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6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hyperlink" Target="https://pitch.com?utm_medium=product-presentation&amp;utm_source=powerpoint-export&amp;utm_campaign=bottom_bar_cta&amp;utm_content=6b3e6893-cefe-4e12-98f7-f0cf353c70c8&amp;utm_term=PDF-PPTX-lastslide&amp;ad_group=contr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a:effectLst/>
      </p:bgPr>
    </p:bg>
    <p:spTree>
      <p:nvGrpSpPr>
        <p:cNvPr id="1" name=""/>
        <p:cNvGrpSpPr/>
        <p:nvPr/>
      </p:nvGrpSpPr>
      <p:grpSpPr>
        <a:xfrm>
          <a:off x="0" y="0"/>
          <a:ext cx="0" cy="0"/>
          <a:chOff x="0" y="0"/>
          <a:chExt cx="0" cy="0"/>
        </a:xfrm>
      </p:grpSpPr>
      <p:pic>
        <p:nvPicPr>
          <p:cNvPr id="3" name="Image 0" descr="https://cdn.jwplayer.com/v2/media/cI9MfvtQ/poster.jpg?width=1920"/>
          <p:cNvPicPr>
            <a:picLocks noChangeAspect="1"/>
          </p:cNvPicPr>
          <p:nvPr/>
        </p:nvPicPr>
        <p:blipFill>
          <a:blip r:embed="rId3"/>
          <a:srcRect/>
          <a:stretch/>
        </p:blipFill>
        <p:spPr>
          <a:xfrm>
            <a:off x="477181" y="-320607"/>
            <a:ext cx="10258605" cy="5784713"/>
          </a:xfrm>
          <a:prstGeom prst="rect">
            <a:avLst/>
          </a:prstGeom>
        </p:spPr>
      </p:pic>
      <p:sp>
        <p:nvSpPr>
          <p:cNvPr id="4" name="Text 0"/>
          <p:cNvSpPr/>
          <p:nvPr/>
        </p:nvSpPr>
        <p:spPr>
          <a:xfrm>
            <a:off x="952500" y="1490515"/>
            <a:ext cx="5486400" cy="2057400"/>
          </a:xfrm>
          <a:prstGeom prst="rect">
            <a:avLst/>
          </a:prstGeom>
          <a:noFill/>
          <a:ln/>
        </p:spPr>
        <p:txBody>
          <a:bodyPr wrap="square" lIns="0" tIns="0" rIns="0" bIns="0" rtlCol="0" anchor="t"/>
          <a:lstStyle/>
          <a:p>
            <a:pPr algn="l">
              <a:lnSpc>
                <a:spcPts val="8100"/>
              </a:lnSpc>
            </a:pPr>
            <a:r>
              <a:rPr lang="en-US" sz="9000" b="0" dirty="0">
                <a:solidFill>
                  <a:srgbClr val="FFFFFF"/>
                </a:solidFill>
                <a:latin typeface="Bebas Neue" pitchFamily="34" charset="0"/>
                <a:ea typeface="Bebas Neue" pitchFamily="34" charset="-122"/>
                <a:cs typeface="Bebas Neue" pitchFamily="34" charset="-120"/>
              </a:rPr>
              <a:t>Interview</a:t>
            </a:r>
            <a:endParaRPr lang="en-US" sz="9000" dirty="0"/>
          </a:p>
          <a:p>
            <a:pPr algn="l">
              <a:lnSpc>
                <a:spcPts val="8100"/>
              </a:lnSpc>
            </a:pPr>
            <a:r>
              <a:rPr lang="en-US" sz="9000" b="0" dirty="0">
                <a:solidFill>
                  <a:srgbClr val="FFFFFF"/>
                </a:solidFill>
                <a:latin typeface="Bebas Neue" pitchFamily="34" charset="0"/>
                <a:ea typeface="Bebas Neue" pitchFamily="34" charset="-122"/>
                <a:cs typeface="Bebas Neue" pitchFamily="34" charset="-120"/>
              </a:rPr>
              <a:t>Insight</a:t>
            </a:r>
            <a:endParaRPr lang="en-US" sz="9000" dirty="0"/>
          </a:p>
        </p:txBody>
      </p:sp>
      <p:sp>
        <p:nvSpPr>
          <p:cNvPr id="5" name="Shape 1"/>
          <p:cNvSpPr/>
          <p:nvPr/>
        </p:nvSpPr>
        <p:spPr>
          <a:xfrm>
            <a:off x="-450" y="1703"/>
            <a:ext cx="476250" cy="5141797"/>
          </a:xfrm>
          <a:prstGeom prst="roundRect">
            <a:avLst>
              <a:gd name="adj" fmla="val -192000"/>
            </a:avLst>
          </a:prstGeom>
          <a:solidFill>
            <a:srgbClr val="FF5C00"/>
          </a:solidFill>
          <a:ln/>
        </p:spPr>
        <p:txBody>
          <a:bodyPr/>
          <a:lstStyle/>
          <a:p>
            <a:endParaRPr lang="en-IN"/>
          </a:p>
        </p:txBody>
      </p:sp>
      <p:sp>
        <p:nvSpPr>
          <p:cNvPr id="6" name="Shape 2"/>
          <p:cNvSpPr/>
          <p:nvPr/>
        </p:nvSpPr>
        <p:spPr>
          <a:xfrm>
            <a:off x="-3051" y="4670668"/>
            <a:ext cx="476250" cy="476250"/>
          </a:xfrm>
          <a:prstGeom prst="roundRect">
            <a:avLst>
              <a:gd name="adj" fmla="val -192000"/>
            </a:avLst>
          </a:prstGeom>
          <a:solidFill>
            <a:srgbClr val="FFFFFF"/>
          </a:solidFill>
          <a:ln/>
        </p:spPr>
        <p:txBody>
          <a:bodyPr/>
          <a:lstStyle/>
          <a:p>
            <a:endParaRPr lang="en-IN"/>
          </a:p>
        </p:txBody>
      </p:sp>
      <p:pic>
        <p:nvPicPr>
          <p:cNvPr id="7" name="Image 1" descr="https://pitch-assets-ccb95893-de3f-4266-973c-20049231b248.s3.eu-west-1.amazonaws.com/fe7bdd30-2b04-402f-98f3-3f66a947a535?pitch-bytes=6391&amp;pitch-content-type=image%2Fpng"/>
          <p:cNvPicPr>
            <a:picLocks noChangeAspect="1"/>
          </p:cNvPicPr>
          <p:nvPr/>
        </p:nvPicPr>
        <p:blipFill>
          <a:blip r:embed="rId4"/>
          <a:srcRect/>
          <a:stretch/>
        </p:blipFill>
        <p:spPr>
          <a:xfrm>
            <a:off x="92199" y="4765918"/>
            <a:ext cx="285750" cy="285750"/>
          </a:xfrm>
          <a:prstGeom prst="rect">
            <a:avLst/>
          </a:prstGeom>
        </p:spPr>
      </p:pic>
      <p:sp>
        <p:nvSpPr>
          <p:cNvPr id="8" name="Text 3"/>
          <p:cNvSpPr/>
          <p:nvPr/>
        </p:nvSpPr>
        <p:spPr>
          <a:xfrm rot="5400000">
            <a:off x="-954272" y="1403970"/>
            <a:ext cx="2743200" cy="182835"/>
          </a:xfrm>
          <a:prstGeom prst="rect">
            <a:avLst/>
          </a:prstGeom>
          <a:noFill/>
          <a:ln/>
        </p:spPr>
        <p:txBody>
          <a:bodyPr wrap="square" lIns="0" tIns="0" rIns="0" bIns="0" rtlCol="0" anchor="ctr"/>
          <a:lstStyle/>
          <a:p>
            <a:pPr algn="l">
              <a:lnSpc>
                <a:spcPts val="1440"/>
              </a:lnSpc>
            </a:pPr>
            <a:r>
              <a:rPr lang="en-US" sz="900" b="0" kern="0" spc="60" dirty="0">
                <a:solidFill>
                  <a:srgbClr val="FFFFFF"/>
                </a:solidFill>
                <a:latin typeface="Work Sans" pitchFamily="34" charset="0"/>
                <a:ea typeface="Work Sans" pitchFamily="34" charset="-122"/>
                <a:cs typeface="Work Sans" pitchFamily="34" charset="-120"/>
              </a:rPr>
              <a:t>KIET GROUP OF INSTITUTIONS</a:t>
            </a:r>
            <a:endParaRPr lang="en-US" sz="900" dirty="0"/>
          </a:p>
        </p:txBody>
      </p:sp>
      <p:sp>
        <p:nvSpPr>
          <p:cNvPr id="9" name="Shape 4"/>
          <p:cNvSpPr/>
          <p:nvPr/>
        </p:nvSpPr>
        <p:spPr>
          <a:xfrm>
            <a:off x="951512" y="1166813"/>
            <a:ext cx="952500" cy="0"/>
          </a:xfrm>
          <a:prstGeom prst="line">
            <a:avLst/>
          </a:prstGeom>
          <a:solidFill>
            <a:srgbClr val="FF5C00"/>
          </a:solidFill>
          <a:ln w="52917">
            <a:solidFill>
              <a:srgbClr val="FFFFFF"/>
            </a:solidFill>
            <a:prstDash val="solid"/>
            <a:headEnd type="none"/>
            <a:tailEnd type="none"/>
          </a:ln>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0000"/>
        </a:solidFill>
        <a:effectLst/>
      </p:bgPr>
    </p:bg>
    <p:spTree>
      <p:nvGrpSpPr>
        <p:cNvPr id="1" name=""/>
        <p:cNvGrpSpPr/>
        <p:nvPr/>
      </p:nvGrpSpPr>
      <p:grpSpPr>
        <a:xfrm>
          <a:off x="0" y="0"/>
          <a:ext cx="0" cy="0"/>
          <a:chOff x="0" y="0"/>
          <a:chExt cx="0" cy="0"/>
        </a:xfrm>
      </p:grpSpPr>
      <p:sp>
        <p:nvSpPr>
          <p:cNvPr id="3" name="Text 0"/>
          <p:cNvSpPr/>
          <p:nvPr/>
        </p:nvSpPr>
        <p:spPr>
          <a:xfrm>
            <a:off x="954567" y="472398"/>
            <a:ext cx="3657600" cy="476250"/>
          </a:xfrm>
          <a:prstGeom prst="rect">
            <a:avLst/>
          </a:prstGeom>
          <a:noFill/>
          <a:ln/>
        </p:spPr>
        <p:txBody>
          <a:bodyPr wrap="none" lIns="0" tIns="0" rIns="0" bIns="0" rtlCol="0" anchor="t">
            <a:spAutoFit/>
          </a:bodyPr>
          <a:lstStyle/>
          <a:p>
            <a:pPr algn="l">
              <a:lnSpc>
                <a:spcPts val="3750"/>
              </a:lnSpc>
            </a:pPr>
            <a:r>
              <a:rPr lang="en-US" sz="3800" b="0" kern="0" spc="-24" dirty="0">
                <a:solidFill>
                  <a:srgbClr val="FFFFFF"/>
                </a:solidFill>
                <a:latin typeface="Bebas Neue" pitchFamily="34" charset="0"/>
                <a:ea typeface="Bebas Neue" pitchFamily="34" charset="-122"/>
                <a:cs typeface="Bebas Neue" pitchFamily="34" charset="-120"/>
              </a:rPr>
              <a:t>Project Supervisor :</a:t>
            </a:r>
            <a:endParaRPr lang="en-US" sz="3750" dirty="0"/>
          </a:p>
        </p:txBody>
      </p:sp>
      <p:sp>
        <p:nvSpPr>
          <p:cNvPr id="4" name="Text 1"/>
          <p:cNvSpPr/>
          <p:nvPr/>
        </p:nvSpPr>
        <p:spPr>
          <a:xfrm>
            <a:off x="954835" y="1427553"/>
            <a:ext cx="6414961" cy="807913"/>
          </a:xfrm>
          <a:prstGeom prst="rect">
            <a:avLst/>
          </a:prstGeom>
          <a:noFill/>
          <a:ln/>
        </p:spPr>
        <p:txBody>
          <a:bodyPr wrap="none" lIns="0" tIns="0" rIns="0" bIns="0" rtlCol="0" anchor="t">
            <a:spAutoFit/>
          </a:bodyPr>
          <a:lstStyle/>
          <a:p>
            <a:pPr algn="l">
              <a:lnSpc>
                <a:spcPts val="6000"/>
              </a:lnSpc>
            </a:pPr>
            <a:r>
              <a:rPr lang="en-US" sz="6000" b="0" kern="0" spc="-24" dirty="0">
                <a:solidFill>
                  <a:srgbClr val="FFFFFF"/>
                </a:solidFill>
                <a:latin typeface="Bebas Neue" pitchFamily="34" charset="0"/>
                <a:ea typeface="Bebas Neue" pitchFamily="34" charset="-122"/>
                <a:cs typeface="Bebas Neue" pitchFamily="34" charset="-120"/>
              </a:rPr>
              <a:t>MR. Praveen </a:t>
            </a:r>
            <a:r>
              <a:rPr lang="en-US" sz="6000" b="0" kern="0" spc="-24" dirty="0" err="1">
                <a:solidFill>
                  <a:srgbClr val="FFFFFF"/>
                </a:solidFill>
                <a:latin typeface="Bebas Neue" pitchFamily="34" charset="0"/>
                <a:ea typeface="Bebas Neue" pitchFamily="34" charset="-122"/>
                <a:cs typeface="Bebas Neue" pitchFamily="34" charset="-120"/>
              </a:rPr>
              <a:t>kumar</a:t>
            </a:r>
            <a:r>
              <a:rPr lang="en-US" sz="6000" b="0" kern="0" spc="-24" dirty="0">
                <a:solidFill>
                  <a:srgbClr val="FFFFFF"/>
                </a:solidFill>
                <a:latin typeface="Bebas Neue" pitchFamily="34" charset="0"/>
                <a:ea typeface="Bebas Neue" pitchFamily="34" charset="-122"/>
                <a:cs typeface="Bebas Neue" pitchFamily="34" charset="-120"/>
              </a:rPr>
              <a:t> </a:t>
            </a:r>
            <a:r>
              <a:rPr lang="en-US" sz="6000" b="0" kern="0" spc="-24" dirty="0" err="1">
                <a:solidFill>
                  <a:srgbClr val="FFFFFF"/>
                </a:solidFill>
                <a:latin typeface="Bebas Neue" pitchFamily="34" charset="0"/>
                <a:ea typeface="Bebas Neue" pitchFamily="34" charset="-122"/>
                <a:cs typeface="Bebas Neue" pitchFamily="34" charset="-120"/>
              </a:rPr>
              <a:t>gupta</a:t>
            </a:r>
            <a:endParaRPr lang="en-US" sz="6000" dirty="0"/>
          </a:p>
        </p:txBody>
      </p:sp>
      <p:sp>
        <p:nvSpPr>
          <p:cNvPr id="5" name="Text 2"/>
          <p:cNvSpPr/>
          <p:nvPr/>
        </p:nvSpPr>
        <p:spPr>
          <a:xfrm>
            <a:off x="954835" y="2571393"/>
            <a:ext cx="2743200" cy="476250"/>
          </a:xfrm>
          <a:prstGeom prst="rect">
            <a:avLst/>
          </a:prstGeom>
          <a:noFill/>
          <a:ln/>
        </p:spPr>
        <p:txBody>
          <a:bodyPr wrap="none" lIns="0" tIns="0" rIns="0" bIns="0" rtlCol="0" anchor="t">
            <a:spAutoFit/>
          </a:bodyPr>
          <a:lstStyle/>
          <a:p>
            <a:pPr algn="l">
              <a:lnSpc>
                <a:spcPts val="3750"/>
              </a:lnSpc>
            </a:pPr>
            <a:r>
              <a:rPr lang="en-US" sz="3800" b="0" kern="0" spc="-24" dirty="0">
                <a:solidFill>
                  <a:srgbClr val="FFFFFF"/>
                </a:solidFill>
                <a:latin typeface="Bebas Neue" pitchFamily="34" charset="0"/>
                <a:ea typeface="Bebas Neue" pitchFamily="34" charset="-122"/>
                <a:cs typeface="Bebas Neue" pitchFamily="34" charset="-120"/>
              </a:rPr>
              <a:t>student name :</a:t>
            </a:r>
            <a:endParaRPr lang="en-US" sz="3750" dirty="0"/>
          </a:p>
        </p:txBody>
      </p:sp>
      <p:sp>
        <p:nvSpPr>
          <p:cNvPr id="6" name="Text 3"/>
          <p:cNvSpPr/>
          <p:nvPr/>
        </p:nvSpPr>
        <p:spPr>
          <a:xfrm rot="5400000">
            <a:off x="-954309" y="1426852"/>
            <a:ext cx="2743200" cy="137145"/>
          </a:xfrm>
          <a:prstGeom prst="rect">
            <a:avLst/>
          </a:prstGeom>
          <a:noFill/>
          <a:ln/>
        </p:spPr>
        <p:txBody>
          <a:bodyPr wrap="square" lIns="0" tIns="0" rIns="0" bIns="0" rtlCol="0" anchor="ctr"/>
          <a:lstStyle/>
          <a:p>
            <a:pPr algn="l">
              <a:lnSpc>
                <a:spcPts val="1080"/>
              </a:lnSpc>
            </a:pPr>
            <a:r>
              <a:rPr lang="en-US" sz="700" b="0" kern="0" spc="60" dirty="0">
                <a:solidFill>
                  <a:srgbClr val="FFFFFF"/>
                </a:solidFill>
                <a:latin typeface="Work Sans" pitchFamily="34" charset="0"/>
                <a:ea typeface="Work Sans" pitchFamily="34" charset="-122"/>
                <a:cs typeface="Work Sans" pitchFamily="34" charset="-120"/>
              </a:rPr>
              <a:t>KIET GROUP OF INSTITUTIONS</a:t>
            </a:r>
            <a:endParaRPr lang="en-US" sz="675" dirty="0"/>
          </a:p>
        </p:txBody>
      </p:sp>
      <p:sp>
        <p:nvSpPr>
          <p:cNvPr id="7" name="Shape 4"/>
          <p:cNvSpPr/>
          <p:nvPr/>
        </p:nvSpPr>
        <p:spPr>
          <a:xfrm rot="16200000">
            <a:off x="-2097433" y="2574241"/>
            <a:ext cx="5145928"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8" name="Shape 5"/>
          <p:cNvSpPr/>
          <p:nvPr/>
        </p:nvSpPr>
        <p:spPr>
          <a:xfrm>
            <a:off x="-1275" y="4667051"/>
            <a:ext cx="476250" cy="0"/>
          </a:xfrm>
          <a:prstGeom prst="line">
            <a:avLst/>
          </a:prstGeom>
          <a:solidFill>
            <a:srgbClr val="FF5C00"/>
          </a:solidFill>
          <a:ln w="5292">
            <a:solidFill>
              <a:srgbClr val="4E5155"/>
            </a:solidFill>
            <a:prstDash val="solid"/>
            <a:headEnd type="none"/>
            <a:tailEnd type="none"/>
          </a:ln>
        </p:spPr>
        <p:txBody>
          <a:bodyPr/>
          <a:lstStyle/>
          <a:p>
            <a:endParaRPr lang="en-IN"/>
          </a:p>
        </p:txBody>
      </p:sp>
      <p:pic>
        <p:nvPicPr>
          <p:cNvPr id="9" name="Image 0" descr="https://pitch-assets-ccb95893-de3f-4266-973c-20049231b248.s3.eu-west-1.amazonaws.com/63547e3a-2d43-4334-9968-dca8d4a3bbda?pitch-bytes=31573&amp;pitch-content-type=image%2Fpng"/>
          <p:cNvPicPr>
            <a:picLocks noChangeAspect="1"/>
          </p:cNvPicPr>
          <p:nvPr/>
        </p:nvPicPr>
        <p:blipFill>
          <a:blip r:embed="rId3"/>
          <a:srcRect/>
          <a:stretch/>
        </p:blipFill>
        <p:spPr>
          <a:xfrm>
            <a:off x="92865" y="4765139"/>
            <a:ext cx="285750" cy="285750"/>
          </a:xfrm>
          <a:prstGeom prst="rect">
            <a:avLst/>
          </a:prstGeom>
        </p:spPr>
      </p:pic>
      <p:sp>
        <p:nvSpPr>
          <p:cNvPr id="10" name="Text 6"/>
          <p:cNvSpPr/>
          <p:nvPr/>
        </p:nvSpPr>
        <p:spPr>
          <a:xfrm>
            <a:off x="954835" y="3388920"/>
            <a:ext cx="1828800" cy="762000"/>
          </a:xfrm>
          <a:prstGeom prst="rect">
            <a:avLst/>
          </a:prstGeom>
          <a:noFill/>
          <a:ln/>
        </p:spPr>
        <p:txBody>
          <a:bodyPr wrap="none" lIns="0" tIns="0" rIns="0" bIns="0" rtlCol="0" anchor="t">
            <a:spAutoFit/>
          </a:bodyPr>
          <a:lstStyle/>
          <a:p>
            <a:pPr algn="l">
              <a:lnSpc>
                <a:spcPts val="6000"/>
              </a:lnSpc>
            </a:pPr>
            <a:r>
              <a:rPr lang="en-US" sz="6000" b="0" kern="0" spc="-24" dirty="0">
                <a:solidFill>
                  <a:srgbClr val="FFFFFF"/>
                </a:solidFill>
                <a:latin typeface="Bebas Neue" pitchFamily="34" charset="0"/>
                <a:ea typeface="Bebas Neue" pitchFamily="34" charset="-122"/>
                <a:cs typeface="Bebas Neue" pitchFamily="34" charset="-120"/>
              </a:rPr>
              <a:t>ashish</a:t>
            </a:r>
            <a:endParaRPr 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0000"/>
        </a:solidFill>
        <a:effectLst/>
      </p:bgPr>
    </p:bg>
    <p:spTree>
      <p:nvGrpSpPr>
        <p:cNvPr id="1" name=""/>
        <p:cNvGrpSpPr/>
        <p:nvPr/>
      </p:nvGrpSpPr>
      <p:grpSpPr>
        <a:xfrm>
          <a:off x="0" y="0"/>
          <a:ext cx="0" cy="0"/>
          <a:chOff x="0" y="0"/>
          <a:chExt cx="0" cy="0"/>
        </a:xfrm>
      </p:grpSpPr>
      <p:sp>
        <p:nvSpPr>
          <p:cNvPr id="3" name="Shape 0"/>
          <p:cNvSpPr/>
          <p:nvPr/>
        </p:nvSpPr>
        <p:spPr>
          <a:xfrm rot="16200000">
            <a:off x="-2097433" y="2574241"/>
            <a:ext cx="5145928"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4" name="Shape 1"/>
          <p:cNvSpPr/>
          <p:nvPr/>
        </p:nvSpPr>
        <p:spPr>
          <a:xfrm>
            <a:off x="-1275" y="4667051"/>
            <a:ext cx="476250" cy="0"/>
          </a:xfrm>
          <a:prstGeom prst="line">
            <a:avLst/>
          </a:prstGeom>
          <a:solidFill>
            <a:srgbClr val="FF5C00"/>
          </a:solidFill>
          <a:ln w="5292">
            <a:solidFill>
              <a:srgbClr val="4E5155"/>
            </a:solidFill>
            <a:prstDash val="solid"/>
            <a:headEnd type="none"/>
            <a:tailEnd type="none"/>
          </a:ln>
        </p:spPr>
        <p:txBody>
          <a:bodyPr/>
          <a:lstStyle/>
          <a:p>
            <a:endParaRPr lang="en-IN"/>
          </a:p>
        </p:txBody>
      </p:sp>
      <p:pic>
        <p:nvPicPr>
          <p:cNvPr id="5" name="Image 0" descr="https://pitch-assets-ccb95893-de3f-4266-973c-20049231b248.s3.eu-west-1.amazonaws.com/6b04e9eb-44fa-4b92-95d9-87de1746c1ee?pitch-bytes=31830&amp;pitch-content-type=image%2Fpng"/>
          <p:cNvPicPr>
            <a:picLocks noChangeAspect="1"/>
          </p:cNvPicPr>
          <p:nvPr/>
        </p:nvPicPr>
        <p:blipFill>
          <a:blip r:embed="rId3"/>
          <a:srcRect/>
          <a:stretch/>
        </p:blipFill>
        <p:spPr>
          <a:xfrm>
            <a:off x="92865" y="4765711"/>
            <a:ext cx="285750" cy="285750"/>
          </a:xfrm>
          <a:prstGeom prst="rect">
            <a:avLst/>
          </a:prstGeom>
        </p:spPr>
      </p:pic>
      <p:sp>
        <p:nvSpPr>
          <p:cNvPr id="6" name="Text 2"/>
          <p:cNvSpPr/>
          <p:nvPr/>
        </p:nvSpPr>
        <p:spPr>
          <a:xfrm>
            <a:off x="952500" y="666750"/>
            <a:ext cx="7315200" cy="762000"/>
          </a:xfrm>
          <a:prstGeom prst="rect">
            <a:avLst/>
          </a:prstGeom>
          <a:noFill/>
          <a:ln/>
        </p:spPr>
        <p:txBody>
          <a:bodyPr wrap="square" lIns="0" tIns="0" rIns="0" bIns="0" rtlCol="0" anchor="t"/>
          <a:lstStyle/>
          <a:p>
            <a:pPr algn="l">
              <a:lnSpc>
                <a:spcPts val="6000"/>
              </a:lnSpc>
            </a:pPr>
            <a:r>
              <a:rPr lang="en-US" sz="6000" b="0" kern="0" spc="-24" dirty="0">
                <a:solidFill>
                  <a:srgbClr val="FFFFFF"/>
                </a:solidFill>
                <a:latin typeface="Bebas Neue" pitchFamily="34" charset="0"/>
                <a:ea typeface="Bebas Neue" pitchFamily="34" charset="-122"/>
                <a:cs typeface="Bebas Neue" pitchFamily="34" charset="-120"/>
              </a:rPr>
              <a:t>introduction</a:t>
            </a:r>
            <a:endParaRPr lang="en-US" sz="6000" dirty="0"/>
          </a:p>
        </p:txBody>
      </p:sp>
      <p:sp>
        <p:nvSpPr>
          <p:cNvPr id="7" name="Shape 3"/>
          <p:cNvSpPr/>
          <p:nvPr/>
        </p:nvSpPr>
        <p:spPr>
          <a:xfrm>
            <a:off x="954382" y="1659929"/>
            <a:ext cx="7713784"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8" name="Text 4"/>
          <p:cNvSpPr/>
          <p:nvPr/>
        </p:nvSpPr>
        <p:spPr>
          <a:xfrm>
            <a:off x="953351" y="1913807"/>
            <a:ext cx="7315200" cy="990451"/>
          </a:xfrm>
          <a:prstGeom prst="rect">
            <a:avLst/>
          </a:prstGeom>
          <a:noFill/>
          <a:ln/>
        </p:spPr>
        <p:txBody>
          <a:bodyPr wrap="square" lIns="0" tIns="0" rIns="0" bIns="0" rtlCol="0" anchor="t"/>
          <a:lstStyle/>
          <a:p>
            <a:pPr algn="l">
              <a:lnSpc>
                <a:spcPts val="1560"/>
              </a:lnSpc>
            </a:pPr>
            <a:r>
              <a:rPr lang="en-US" sz="1000" b="0" kern="0" spc="-24" dirty="0">
                <a:solidFill>
                  <a:srgbClr val="FFFFFF"/>
                </a:solidFill>
                <a:latin typeface="Work Sans" pitchFamily="34" charset="0"/>
                <a:ea typeface="Work Sans" pitchFamily="34" charset="-122"/>
                <a:cs typeface="Work Sans" pitchFamily="34" charset="-120"/>
              </a:rPr>
              <a:t>In an era where recruitment and selection processes play a pivotal role in shaping an organization's success, the need for an efficient and objective assessment of interviewees is paramount. "Interview Insight" is a groundbreaking college project that harnesses the power of Artificial Intelligence (AI) to revolutionize the interview evaluation process. This project focuses on the automated analysis of interviewee audio and video recordings, providing invaluable insights for recruiters and hiring managers.</a:t>
            </a:r>
            <a:endParaRPr lang="en-US" sz="975" dirty="0"/>
          </a:p>
        </p:txBody>
      </p:sp>
      <p:sp>
        <p:nvSpPr>
          <p:cNvPr id="9" name="Shape 5"/>
          <p:cNvSpPr/>
          <p:nvPr/>
        </p:nvSpPr>
        <p:spPr>
          <a:xfrm>
            <a:off x="952500" y="499345"/>
            <a:ext cx="952500" cy="0"/>
          </a:xfrm>
          <a:prstGeom prst="line">
            <a:avLst/>
          </a:prstGeom>
          <a:solidFill>
            <a:srgbClr val="FF5C00"/>
          </a:solidFill>
          <a:ln w="52917">
            <a:solidFill>
              <a:srgbClr val="FFFFFF"/>
            </a:solidFill>
            <a:prstDash val="solid"/>
            <a:headEnd type="none"/>
            <a:tailEnd type="none"/>
          </a:ln>
        </p:spPr>
        <p:txBody>
          <a:bodyPr/>
          <a:lstStyle/>
          <a:p>
            <a:endParaRPr lang="en-IN"/>
          </a:p>
        </p:txBody>
      </p:sp>
      <p:sp>
        <p:nvSpPr>
          <p:cNvPr id="10" name="Shape 6"/>
          <p:cNvSpPr/>
          <p:nvPr/>
        </p:nvSpPr>
        <p:spPr>
          <a:xfrm>
            <a:off x="7620719" y="1703"/>
            <a:ext cx="1047750" cy="1047750"/>
          </a:xfrm>
          <a:prstGeom prst="roundRect">
            <a:avLst>
              <a:gd name="adj" fmla="val -87273"/>
            </a:avLst>
          </a:prstGeom>
          <a:solidFill>
            <a:srgbClr val="FF5C00"/>
          </a:solidFill>
          <a:ln/>
        </p:spPr>
        <p:txBody>
          <a:bodyPr/>
          <a:lstStyle/>
          <a:p>
            <a:endParaRPr lang="en-IN"/>
          </a:p>
        </p:txBody>
      </p:sp>
      <p:pic>
        <p:nvPicPr>
          <p:cNvPr id="11" name="Image 1" descr="https://pitch-assets-ccb95893-de3f-4266-973c-20049231b248.s3.eu-west-1.amazonaws.com/3b8493ba-0c88-4abc-9e5e-95be3cf509ed?pitch-bytes=4046&amp;pitch-content-type=image%2Fpng"/>
          <p:cNvPicPr>
            <a:picLocks noChangeAspect="1"/>
          </p:cNvPicPr>
          <p:nvPr/>
        </p:nvPicPr>
        <p:blipFill>
          <a:blip r:embed="rId4"/>
          <a:srcRect/>
          <a:stretch/>
        </p:blipFill>
        <p:spPr>
          <a:xfrm>
            <a:off x="7861751" y="213371"/>
            <a:ext cx="571500" cy="571500"/>
          </a:xfrm>
          <a:prstGeom prst="rect">
            <a:avLst/>
          </a:prstGeom>
        </p:spPr>
      </p:pic>
      <p:sp>
        <p:nvSpPr>
          <p:cNvPr id="12" name="Text 7"/>
          <p:cNvSpPr/>
          <p:nvPr/>
        </p:nvSpPr>
        <p:spPr>
          <a:xfrm>
            <a:off x="953351" y="3126932"/>
            <a:ext cx="7315200" cy="594271"/>
          </a:xfrm>
          <a:prstGeom prst="rect">
            <a:avLst/>
          </a:prstGeom>
          <a:noFill/>
          <a:ln/>
        </p:spPr>
        <p:txBody>
          <a:bodyPr wrap="square" lIns="0" tIns="0" rIns="0" bIns="0" rtlCol="0" anchor="t"/>
          <a:lstStyle/>
          <a:p>
            <a:pPr algn="l">
              <a:lnSpc>
                <a:spcPts val="1560"/>
              </a:lnSpc>
            </a:pPr>
            <a:r>
              <a:rPr lang="en-US" sz="1000" b="0" kern="0" spc="-24" dirty="0">
                <a:solidFill>
                  <a:srgbClr val="FFFFFF"/>
                </a:solidFill>
                <a:latin typeface="Work Sans" pitchFamily="34" charset="0"/>
                <a:ea typeface="Work Sans" pitchFamily="34" charset="-122"/>
                <a:cs typeface="Work Sans" pitchFamily="34" charset="-120"/>
              </a:rPr>
              <a:t>The project's core features include speech sentiment analysis, facial expression recognition, and gesture interpretation, all of which are seamlessly integrated into a user-friendly interface. Interviewers can access detailed reports highlighting key interviewee strengths and weaknesses, ultimately aiding in the decision-making process.</a:t>
            </a:r>
            <a:endParaRPr lang="en-US" sz="975" dirty="0"/>
          </a:p>
        </p:txBody>
      </p:sp>
      <p:sp>
        <p:nvSpPr>
          <p:cNvPr id="13" name="Text 8"/>
          <p:cNvSpPr/>
          <p:nvPr/>
        </p:nvSpPr>
        <p:spPr>
          <a:xfrm rot="5400000">
            <a:off x="-954309" y="1426852"/>
            <a:ext cx="2743200" cy="137145"/>
          </a:xfrm>
          <a:prstGeom prst="rect">
            <a:avLst/>
          </a:prstGeom>
          <a:noFill/>
          <a:ln/>
        </p:spPr>
        <p:txBody>
          <a:bodyPr wrap="square" lIns="0" tIns="0" rIns="0" bIns="0" rtlCol="0" anchor="ctr"/>
          <a:lstStyle/>
          <a:p>
            <a:pPr algn="l">
              <a:lnSpc>
                <a:spcPts val="1080"/>
              </a:lnSpc>
            </a:pPr>
            <a:r>
              <a:rPr lang="en-US" sz="700" b="0" kern="0" spc="60" dirty="0">
                <a:solidFill>
                  <a:srgbClr val="FFFFFF"/>
                </a:solidFill>
                <a:latin typeface="Work Sans" pitchFamily="34" charset="0"/>
                <a:ea typeface="Work Sans" pitchFamily="34" charset="-122"/>
                <a:cs typeface="Work Sans" pitchFamily="34" charset="-120"/>
              </a:rPr>
              <a:t>KIET GROUP OF INSTITUTIONS</a:t>
            </a:r>
            <a:endParaRPr lang="en-US" sz="67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000000"/>
        </a:solidFill>
        <a:effectLst/>
      </p:bgPr>
    </p:bg>
    <p:spTree>
      <p:nvGrpSpPr>
        <p:cNvPr id="1" name=""/>
        <p:cNvGrpSpPr/>
        <p:nvPr/>
      </p:nvGrpSpPr>
      <p:grpSpPr>
        <a:xfrm>
          <a:off x="0" y="0"/>
          <a:ext cx="0" cy="0"/>
          <a:chOff x="0" y="0"/>
          <a:chExt cx="0" cy="0"/>
        </a:xfrm>
      </p:grpSpPr>
      <p:pic>
        <p:nvPicPr>
          <p:cNvPr id="3" name="Image 0" descr="https://images.unsplash.com/photo-1508882100003-8ae16a4abbaf?crop=entropy&amp;cs=tinysrgb&amp;fit=max&amp;fm=jpg&amp;ixid=M3wyMTIyMnwwfDF8c2VhcmNofDIwfHxtYWNoaW5lJTIwbGVhcm5pbmd8ZW58MHx8fHwxNjk1NjY1ODk0fDA&amp;ixlib=rb-4.0.3&amp;q=80&amp;w=1080"/>
          <p:cNvPicPr>
            <a:picLocks noChangeAspect="1"/>
          </p:cNvPicPr>
          <p:nvPr/>
        </p:nvPicPr>
        <p:blipFill>
          <a:blip r:embed="rId3"/>
          <a:srcRect r="10290"/>
          <a:stretch/>
        </p:blipFill>
        <p:spPr>
          <a:xfrm>
            <a:off x="4818258" y="1819497"/>
            <a:ext cx="2166937" cy="3333750"/>
          </a:xfrm>
          <a:prstGeom prst="rect">
            <a:avLst/>
          </a:prstGeom>
        </p:spPr>
      </p:pic>
      <p:pic>
        <p:nvPicPr>
          <p:cNvPr id="4" name="Image 1" descr="https://images.unsplash.com/photo-1572985025310-cc8cafbbf394?crop=entropy&amp;cs=tinysrgb&amp;fit=max&amp;fm=jpg&amp;ixid=M3wyMTIyMnwwfDF8c2VhcmNofDUwfHxjbG91ZCUyMGNvbXB1dGluZ3xlbnwwfHx8fDE2OTU2NjU5NjJ8MA&amp;ixlib=rb-4.0.3&amp;q=80&amp;w=1080"/>
          <p:cNvPicPr>
            <a:picLocks noChangeAspect="1"/>
          </p:cNvPicPr>
          <p:nvPr/>
        </p:nvPicPr>
        <p:blipFill>
          <a:blip r:embed="rId4"/>
          <a:srcRect r="1118"/>
          <a:stretch/>
        </p:blipFill>
        <p:spPr>
          <a:xfrm>
            <a:off x="6988937" y="1819532"/>
            <a:ext cx="2166938" cy="3333750"/>
          </a:xfrm>
          <a:prstGeom prst="rect">
            <a:avLst/>
          </a:prstGeom>
        </p:spPr>
      </p:pic>
      <p:pic>
        <p:nvPicPr>
          <p:cNvPr id="5" name="Image 2" descr="https://images.unsplash.com/photo-1551281306-0d52288970ad?crop=entropy&amp;cs=tinysrgb&amp;fit=max&amp;fm=jpg&amp;ixid=M3wyMTIyMnwwfDF8c2VhcmNofDF8fGNvbXB1dGVyJTIwdmlzaW9ufGVufDB8fHx8MTY5NTY2NTcwNnww&amp;ixlib=rb-4.0.3&amp;q=80&amp;w=1080"/>
          <p:cNvPicPr>
            <a:picLocks noChangeAspect="1"/>
          </p:cNvPicPr>
          <p:nvPr/>
        </p:nvPicPr>
        <p:blipFill>
          <a:blip r:embed="rId5"/>
          <a:srcRect r="2500"/>
          <a:stretch/>
        </p:blipFill>
        <p:spPr>
          <a:xfrm>
            <a:off x="481661" y="1819653"/>
            <a:ext cx="2166937" cy="3333750"/>
          </a:xfrm>
          <a:prstGeom prst="rect">
            <a:avLst/>
          </a:prstGeom>
        </p:spPr>
      </p:pic>
      <p:pic>
        <p:nvPicPr>
          <p:cNvPr id="6" name="Image 3" descr="https://images.unsplash.com/photo-1635520356736-90cb46f73413?crop=entropy&amp;cs=tinysrgb&amp;fit=max&amp;fm=jpg&amp;ixid=M3wyMTIyMnwwfDF8c2VhcmNofDF8fG1pY3xlbnwwfHx8fDE2OTU2NTU5NDh8MA&amp;ixlib=rb-4.0.3&amp;q=80&amp;w=1080"/>
          <p:cNvPicPr>
            <a:picLocks noChangeAspect="1"/>
          </p:cNvPicPr>
          <p:nvPr/>
        </p:nvPicPr>
        <p:blipFill>
          <a:blip r:embed="rId6"/>
          <a:srcRect r="2500"/>
          <a:stretch/>
        </p:blipFill>
        <p:spPr>
          <a:xfrm>
            <a:off x="2652341" y="1819773"/>
            <a:ext cx="2166937" cy="3333750"/>
          </a:xfrm>
          <a:prstGeom prst="rect">
            <a:avLst/>
          </a:prstGeom>
        </p:spPr>
      </p:pic>
      <p:sp>
        <p:nvSpPr>
          <p:cNvPr id="8" name="Shape 1"/>
          <p:cNvSpPr/>
          <p:nvPr/>
        </p:nvSpPr>
        <p:spPr>
          <a:xfrm rot="16200000">
            <a:off x="-2097433" y="2574241"/>
            <a:ext cx="5145928"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9" name="Shape 2"/>
          <p:cNvSpPr/>
          <p:nvPr/>
        </p:nvSpPr>
        <p:spPr>
          <a:xfrm>
            <a:off x="-1275" y="4667051"/>
            <a:ext cx="476250" cy="0"/>
          </a:xfrm>
          <a:prstGeom prst="line">
            <a:avLst/>
          </a:prstGeom>
          <a:solidFill>
            <a:srgbClr val="FF5C00"/>
          </a:solidFill>
          <a:ln w="5292">
            <a:solidFill>
              <a:srgbClr val="4E5155"/>
            </a:solidFill>
            <a:prstDash val="solid"/>
            <a:headEnd type="none"/>
            <a:tailEnd type="none"/>
          </a:ln>
        </p:spPr>
        <p:txBody>
          <a:bodyPr/>
          <a:lstStyle/>
          <a:p>
            <a:endParaRPr lang="en-IN"/>
          </a:p>
        </p:txBody>
      </p:sp>
      <p:pic>
        <p:nvPicPr>
          <p:cNvPr id="10" name="Image 4" descr="https://pitch-assets-ccb95893-de3f-4266-973c-20049231b248.s3.eu-west-1.amazonaws.com/6b04e9eb-44fa-4b92-95d9-87de1746c1ee?pitch-bytes=31830&amp;pitch-content-type=image%2Fpng"/>
          <p:cNvPicPr>
            <a:picLocks noChangeAspect="1"/>
          </p:cNvPicPr>
          <p:nvPr/>
        </p:nvPicPr>
        <p:blipFill>
          <a:blip r:embed="rId7"/>
          <a:srcRect/>
          <a:stretch/>
        </p:blipFill>
        <p:spPr>
          <a:xfrm>
            <a:off x="92865" y="4765711"/>
            <a:ext cx="285750" cy="285750"/>
          </a:xfrm>
          <a:prstGeom prst="rect">
            <a:avLst/>
          </a:prstGeom>
        </p:spPr>
      </p:pic>
      <p:sp>
        <p:nvSpPr>
          <p:cNvPr id="11" name="Text 3"/>
          <p:cNvSpPr/>
          <p:nvPr/>
        </p:nvSpPr>
        <p:spPr>
          <a:xfrm>
            <a:off x="952500" y="667019"/>
            <a:ext cx="8229600" cy="762000"/>
          </a:xfrm>
          <a:prstGeom prst="rect">
            <a:avLst/>
          </a:prstGeom>
          <a:noFill/>
          <a:ln/>
        </p:spPr>
        <p:txBody>
          <a:bodyPr wrap="square" lIns="0" tIns="0" rIns="0" bIns="0" rtlCol="0" anchor="t"/>
          <a:lstStyle/>
          <a:p>
            <a:pPr algn="l">
              <a:lnSpc>
                <a:spcPts val="6000"/>
              </a:lnSpc>
            </a:pPr>
            <a:r>
              <a:rPr lang="en-US" sz="6000" b="0" kern="0" spc="-24" dirty="0">
                <a:solidFill>
                  <a:srgbClr val="FFFFFF"/>
                </a:solidFill>
                <a:latin typeface="Bebas Neue" pitchFamily="34" charset="0"/>
                <a:ea typeface="Bebas Neue" pitchFamily="34" charset="-122"/>
                <a:cs typeface="Bebas Neue" pitchFamily="34" charset="-120"/>
              </a:rPr>
              <a:t>Technologies used</a:t>
            </a:r>
            <a:endParaRPr lang="en-US" sz="6000" dirty="0"/>
          </a:p>
        </p:txBody>
      </p:sp>
      <p:sp>
        <p:nvSpPr>
          <p:cNvPr id="12" name="Shape 4"/>
          <p:cNvSpPr/>
          <p:nvPr/>
        </p:nvSpPr>
        <p:spPr>
          <a:xfrm>
            <a:off x="952500" y="499345"/>
            <a:ext cx="952500" cy="0"/>
          </a:xfrm>
          <a:prstGeom prst="line">
            <a:avLst/>
          </a:prstGeom>
          <a:solidFill>
            <a:srgbClr val="FF5C00"/>
          </a:solidFill>
          <a:ln w="52917">
            <a:solidFill>
              <a:srgbClr val="FFFFFF"/>
            </a:solidFill>
            <a:prstDash val="solid"/>
            <a:headEnd type="none"/>
            <a:tailEnd type="none"/>
          </a:ln>
        </p:spPr>
        <p:txBody>
          <a:bodyPr/>
          <a:lstStyle/>
          <a:p>
            <a:endParaRPr lang="en-IN"/>
          </a:p>
        </p:txBody>
      </p:sp>
      <p:sp>
        <p:nvSpPr>
          <p:cNvPr id="13" name="Text 5"/>
          <p:cNvSpPr/>
          <p:nvPr/>
        </p:nvSpPr>
        <p:spPr>
          <a:xfrm>
            <a:off x="714375" y="4536390"/>
            <a:ext cx="1828800" cy="274290"/>
          </a:xfrm>
          <a:prstGeom prst="rect">
            <a:avLst/>
          </a:prstGeom>
          <a:noFill/>
          <a:ln/>
        </p:spPr>
        <p:txBody>
          <a:bodyPr wrap="square" lIns="0" tIns="0" rIns="0" bIns="0" rtlCol="0" anchor="b"/>
          <a:lstStyle/>
          <a:p>
            <a:pPr algn="l">
              <a:lnSpc>
                <a:spcPts val="2160"/>
              </a:lnSpc>
            </a:pPr>
            <a:r>
              <a:rPr lang="en-US" sz="1400" b="1" kern="0" spc="-36" dirty="0">
                <a:solidFill>
                  <a:srgbClr val="FFFFFF"/>
                </a:solidFill>
                <a:latin typeface="Playfair Display" pitchFamily="34" charset="0"/>
                <a:ea typeface="Playfair Display" pitchFamily="34" charset="-122"/>
                <a:cs typeface="Playfair Display" pitchFamily="34" charset="-120"/>
              </a:rPr>
              <a:t>Computer Vision</a:t>
            </a:r>
            <a:endParaRPr lang="en-US" sz="1350" dirty="0"/>
          </a:p>
        </p:txBody>
      </p:sp>
      <p:sp>
        <p:nvSpPr>
          <p:cNvPr id="14" name="Text 6"/>
          <p:cNvSpPr/>
          <p:nvPr/>
        </p:nvSpPr>
        <p:spPr>
          <a:xfrm>
            <a:off x="2880615" y="4536390"/>
            <a:ext cx="1828800" cy="274290"/>
          </a:xfrm>
          <a:prstGeom prst="rect">
            <a:avLst/>
          </a:prstGeom>
          <a:noFill/>
          <a:ln/>
        </p:spPr>
        <p:txBody>
          <a:bodyPr wrap="square" lIns="0" tIns="0" rIns="0" bIns="0" rtlCol="0" anchor="b"/>
          <a:lstStyle/>
          <a:p>
            <a:pPr algn="l">
              <a:lnSpc>
                <a:spcPts val="2160"/>
              </a:lnSpc>
            </a:pPr>
            <a:r>
              <a:rPr lang="en-US" sz="1400" b="1" kern="0" spc="-36" dirty="0">
                <a:solidFill>
                  <a:srgbClr val="FFFFFF"/>
                </a:solidFill>
                <a:latin typeface="Playfair Display" pitchFamily="34" charset="0"/>
                <a:ea typeface="Playfair Display" pitchFamily="34" charset="-122"/>
                <a:cs typeface="Playfair Display" pitchFamily="34" charset="-120"/>
              </a:rPr>
              <a:t>Speech Recognition</a:t>
            </a:r>
            <a:endParaRPr lang="en-US" sz="1350" dirty="0"/>
          </a:p>
        </p:txBody>
      </p:sp>
      <p:sp>
        <p:nvSpPr>
          <p:cNvPr id="15" name="Text 7"/>
          <p:cNvSpPr/>
          <p:nvPr/>
        </p:nvSpPr>
        <p:spPr>
          <a:xfrm>
            <a:off x="5046856" y="4536511"/>
            <a:ext cx="1828800" cy="274290"/>
          </a:xfrm>
          <a:prstGeom prst="rect">
            <a:avLst/>
          </a:prstGeom>
          <a:noFill/>
          <a:ln/>
        </p:spPr>
        <p:txBody>
          <a:bodyPr wrap="square" lIns="0" tIns="0" rIns="0" bIns="0" rtlCol="0" anchor="b"/>
          <a:lstStyle/>
          <a:p>
            <a:pPr algn="l">
              <a:lnSpc>
                <a:spcPts val="2160"/>
              </a:lnSpc>
            </a:pPr>
            <a:r>
              <a:rPr lang="en-US" sz="1400" b="1" kern="0" spc="-36" dirty="0">
                <a:solidFill>
                  <a:srgbClr val="FFFFFF"/>
                </a:solidFill>
                <a:latin typeface="Playfair Display" pitchFamily="34" charset="0"/>
                <a:ea typeface="Playfair Display" pitchFamily="34" charset="-122"/>
                <a:cs typeface="Playfair Display" pitchFamily="34" charset="-120"/>
              </a:rPr>
              <a:t>Machine Learning</a:t>
            </a:r>
            <a:endParaRPr lang="en-US" sz="1350" dirty="0"/>
          </a:p>
        </p:txBody>
      </p:sp>
      <p:sp>
        <p:nvSpPr>
          <p:cNvPr id="16" name="Text 8"/>
          <p:cNvSpPr/>
          <p:nvPr/>
        </p:nvSpPr>
        <p:spPr>
          <a:xfrm>
            <a:off x="7213096" y="4536511"/>
            <a:ext cx="1828800" cy="274290"/>
          </a:xfrm>
          <a:prstGeom prst="rect">
            <a:avLst/>
          </a:prstGeom>
          <a:noFill/>
          <a:ln/>
        </p:spPr>
        <p:txBody>
          <a:bodyPr wrap="square" lIns="0" tIns="0" rIns="0" bIns="0" rtlCol="0" anchor="b"/>
          <a:lstStyle/>
          <a:p>
            <a:pPr algn="l">
              <a:lnSpc>
                <a:spcPts val="2160"/>
              </a:lnSpc>
            </a:pPr>
            <a:r>
              <a:rPr lang="en-US" sz="1400" b="1" kern="0" spc="-36" dirty="0">
                <a:solidFill>
                  <a:srgbClr val="FFFFFF"/>
                </a:solidFill>
                <a:latin typeface="Playfair Display" pitchFamily="34" charset="0"/>
                <a:ea typeface="Playfair Display" pitchFamily="34" charset="-122"/>
                <a:cs typeface="Playfair Display" pitchFamily="34" charset="-120"/>
              </a:rPr>
              <a:t>Cloud Computing</a:t>
            </a:r>
            <a:endParaRPr lang="en-US" sz="1350" dirty="0"/>
          </a:p>
        </p:txBody>
      </p:sp>
      <p:sp>
        <p:nvSpPr>
          <p:cNvPr id="17" name="Text 9"/>
          <p:cNvSpPr/>
          <p:nvPr/>
        </p:nvSpPr>
        <p:spPr>
          <a:xfrm rot="5400000">
            <a:off x="-954309" y="1426852"/>
            <a:ext cx="2743200" cy="137145"/>
          </a:xfrm>
          <a:prstGeom prst="rect">
            <a:avLst/>
          </a:prstGeom>
          <a:noFill/>
          <a:ln/>
        </p:spPr>
        <p:txBody>
          <a:bodyPr wrap="square" lIns="0" tIns="0" rIns="0" bIns="0" rtlCol="0" anchor="ctr"/>
          <a:lstStyle/>
          <a:p>
            <a:pPr algn="l">
              <a:lnSpc>
                <a:spcPts val="1080"/>
              </a:lnSpc>
            </a:pPr>
            <a:r>
              <a:rPr lang="en-US" sz="700" b="0" kern="0" spc="60" dirty="0">
                <a:solidFill>
                  <a:srgbClr val="FFFFFF"/>
                </a:solidFill>
                <a:latin typeface="Work Sans" pitchFamily="34" charset="0"/>
                <a:ea typeface="Work Sans" pitchFamily="34" charset="-122"/>
                <a:cs typeface="Work Sans" pitchFamily="34" charset="-120"/>
              </a:rPr>
              <a:t>KIET GROUP OF INSTITUTIONS</a:t>
            </a:r>
            <a:endParaRPr lang="en-US" sz="67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000000"/>
        </a:solidFill>
        <a:effectLst/>
      </p:bgPr>
    </p:bg>
    <p:spTree>
      <p:nvGrpSpPr>
        <p:cNvPr id="1" name=""/>
        <p:cNvGrpSpPr/>
        <p:nvPr/>
      </p:nvGrpSpPr>
      <p:grpSpPr>
        <a:xfrm>
          <a:off x="0" y="0"/>
          <a:ext cx="0" cy="0"/>
          <a:chOff x="0" y="0"/>
          <a:chExt cx="0" cy="0"/>
        </a:xfrm>
      </p:grpSpPr>
      <p:sp>
        <p:nvSpPr>
          <p:cNvPr id="3" name="Shape 0"/>
          <p:cNvSpPr/>
          <p:nvPr/>
        </p:nvSpPr>
        <p:spPr>
          <a:xfrm rot="16200000">
            <a:off x="-2097433" y="2574241"/>
            <a:ext cx="5145928"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4" name="Shape 1"/>
          <p:cNvSpPr/>
          <p:nvPr/>
        </p:nvSpPr>
        <p:spPr>
          <a:xfrm>
            <a:off x="-1275" y="4667051"/>
            <a:ext cx="476250" cy="0"/>
          </a:xfrm>
          <a:prstGeom prst="line">
            <a:avLst/>
          </a:prstGeom>
          <a:solidFill>
            <a:srgbClr val="FF5C00"/>
          </a:solidFill>
          <a:ln w="5292">
            <a:solidFill>
              <a:srgbClr val="4E5155"/>
            </a:solidFill>
            <a:prstDash val="solid"/>
            <a:headEnd type="none"/>
            <a:tailEnd type="none"/>
          </a:ln>
        </p:spPr>
        <p:txBody>
          <a:bodyPr/>
          <a:lstStyle/>
          <a:p>
            <a:endParaRPr lang="en-IN"/>
          </a:p>
        </p:txBody>
      </p:sp>
      <p:pic>
        <p:nvPicPr>
          <p:cNvPr id="5" name="Image 0" descr="https://pitch-assets-ccb95893-de3f-4266-973c-20049231b248.s3.eu-west-1.amazonaws.com/6b04e9eb-44fa-4b92-95d9-87de1746c1ee?pitch-bytes=31830&amp;pitch-content-type=image%2Fpng"/>
          <p:cNvPicPr>
            <a:picLocks noChangeAspect="1"/>
          </p:cNvPicPr>
          <p:nvPr/>
        </p:nvPicPr>
        <p:blipFill>
          <a:blip r:embed="rId3"/>
          <a:srcRect/>
          <a:stretch/>
        </p:blipFill>
        <p:spPr>
          <a:xfrm>
            <a:off x="92865" y="4765711"/>
            <a:ext cx="285750" cy="285750"/>
          </a:xfrm>
          <a:prstGeom prst="rect">
            <a:avLst/>
          </a:prstGeom>
        </p:spPr>
      </p:pic>
      <p:sp>
        <p:nvSpPr>
          <p:cNvPr id="6" name="Text 2"/>
          <p:cNvSpPr/>
          <p:nvPr/>
        </p:nvSpPr>
        <p:spPr>
          <a:xfrm>
            <a:off x="952500" y="666750"/>
            <a:ext cx="7315200" cy="762000"/>
          </a:xfrm>
          <a:prstGeom prst="rect">
            <a:avLst/>
          </a:prstGeom>
          <a:noFill/>
          <a:ln/>
        </p:spPr>
        <p:txBody>
          <a:bodyPr wrap="square" lIns="0" tIns="0" rIns="0" bIns="0" rtlCol="0" anchor="t"/>
          <a:lstStyle/>
          <a:p>
            <a:pPr algn="l">
              <a:lnSpc>
                <a:spcPts val="6000"/>
              </a:lnSpc>
            </a:pPr>
            <a:r>
              <a:rPr lang="en-US" sz="6000" b="0" kern="0" spc="-24" dirty="0">
                <a:solidFill>
                  <a:srgbClr val="FFFFFF"/>
                </a:solidFill>
                <a:latin typeface="Bebas Neue" pitchFamily="34" charset="0"/>
                <a:ea typeface="Bebas Neue" pitchFamily="34" charset="-122"/>
                <a:cs typeface="Bebas Neue" pitchFamily="34" charset="-120"/>
              </a:rPr>
              <a:t>Modules Description :</a:t>
            </a:r>
            <a:endParaRPr lang="en-US" sz="6000" dirty="0"/>
          </a:p>
        </p:txBody>
      </p:sp>
      <p:sp>
        <p:nvSpPr>
          <p:cNvPr id="7" name="Shape 3"/>
          <p:cNvSpPr/>
          <p:nvPr/>
        </p:nvSpPr>
        <p:spPr>
          <a:xfrm>
            <a:off x="954382" y="2382936"/>
            <a:ext cx="2381250"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8" name="Shape 4"/>
          <p:cNvSpPr/>
          <p:nvPr/>
        </p:nvSpPr>
        <p:spPr>
          <a:xfrm>
            <a:off x="3621652" y="2385806"/>
            <a:ext cx="2381250"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9" name="Shape 5"/>
          <p:cNvSpPr/>
          <p:nvPr/>
        </p:nvSpPr>
        <p:spPr>
          <a:xfrm>
            <a:off x="6288922" y="2383913"/>
            <a:ext cx="2381250"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10" name="Text 6"/>
          <p:cNvSpPr/>
          <p:nvPr/>
        </p:nvSpPr>
        <p:spPr>
          <a:xfrm>
            <a:off x="955795" y="2047948"/>
            <a:ext cx="2743200" cy="243780"/>
          </a:xfrm>
          <a:prstGeom prst="rect">
            <a:avLst/>
          </a:prstGeom>
          <a:noFill/>
          <a:ln/>
        </p:spPr>
        <p:txBody>
          <a:bodyPr wrap="square" lIns="0" tIns="0" rIns="0" bIns="0" rtlCol="0" anchor="t"/>
          <a:lstStyle/>
          <a:p>
            <a:pPr algn="l">
              <a:lnSpc>
                <a:spcPts val="1920"/>
              </a:lnSpc>
            </a:pPr>
            <a:r>
              <a:rPr lang="en-US" sz="1200" b="1" kern="0" spc="-36" dirty="0">
                <a:solidFill>
                  <a:srgbClr val="FF5C00"/>
                </a:solidFill>
                <a:latin typeface="Playfair Display" pitchFamily="34" charset="0"/>
                <a:ea typeface="Playfair Display" pitchFamily="34" charset="-122"/>
                <a:cs typeface="Playfair Display" pitchFamily="34" charset="-120"/>
              </a:rPr>
              <a:t>Data Collection and Preprocessing</a:t>
            </a:r>
            <a:endParaRPr lang="en-US" sz="1200" dirty="0"/>
          </a:p>
        </p:txBody>
      </p:sp>
      <p:sp>
        <p:nvSpPr>
          <p:cNvPr id="11" name="Text 7"/>
          <p:cNvSpPr/>
          <p:nvPr/>
        </p:nvSpPr>
        <p:spPr>
          <a:xfrm>
            <a:off x="3620195" y="2046834"/>
            <a:ext cx="2743200" cy="243781"/>
          </a:xfrm>
          <a:prstGeom prst="rect">
            <a:avLst/>
          </a:prstGeom>
          <a:noFill/>
          <a:ln/>
        </p:spPr>
        <p:txBody>
          <a:bodyPr wrap="square" lIns="0" tIns="0" rIns="0" bIns="0" rtlCol="0" anchor="t"/>
          <a:lstStyle/>
          <a:p>
            <a:pPr algn="l">
              <a:lnSpc>
                <a:spcPts val="1920"/>
              </a:lnSpc>
            </a:pPr>
            <a:r>
              <a:rPr lang="en-US" sz="1200" b="1" kern="0" spc="-36" dirty="0">
                <a:solidFill>
                  <a:srgbClr val="FF5C00"/>
                </a:solidFill>
                <a:latin typeface="Playfair Display" pitchFamily="34" charset="0"/>
                <a:ea typeface="Playfair Display" pitchFamily="34" charset="-122"/>
                <a:cs typeface="Playfair Display" pitchFamily="34" charset="-120"/>
              </a:rPr>
              <a:t>Speech Sentiment Analysis</a:t>
            </a:r>
            <a:endParaRPr lang="en-US" sz="1200" dirty="0"/>
          </a:p>
        </p:txBody>
      </p:sp>
      <p:sp>
        <p:nvSpPr>
          <p:cNvPr id="12" name="Text 8"/>
          <p:cNvSpPr/>
          <p:nvPr/>
        </p:nvSpPr>
        <p:spPr>
          <a:xfrm>
            <a:off x="6290066" y="2045720"/>
            <a:ext cx="2743200" cy="243780"/>
          </a:xfrm>
          <a:prstGeom prst="rect">
            <a:avLst/>
          </a:prstGeom>
          <a:noFill/>
          <a:ln/>
        </p:spPr>
        <p:txBody>
          <a:bodyPr wrap="square" lIns="0" tIns="0" rIns="0" bIns="0" rtlCol="0" anchor="t"/>
          <a:lstStyle/>
          <a:p>
            <a:pPr algn="l">
              <a:lnSpc>
                <a:spcPts val="1920"/>
              </a:lnSpc>
            </a:pPr>
            <a:r>
              <a:rPr lang="en-US" sz="1200" b="1" kern="0" spc="-36" dirty="0">
                <a:solidFill>
                  <a:srgbClr val="FF5C00"/>
                </a:solidFill>
                <a:latin typeface="Playfair Display" pitchFamily="34" charset="0"/>
                <a:ea typeface="Playfair Display" pitchFamily="34" charset="-122"/>
                <a:cs typeface="Playfair Display" pitchFamily="34" charset="-120"/>
              </a:rPr>
              <a:t>Facial Expression Recognition</a:t>
            </a:r>
            <a:endParaRPr lang="en-US" sz="1200" dirty="0"/>
          </a:p>
        </p:txBody>
      </p:sp>
      <p:sp>
        <p:nvSpPr>
          <p:cNvPr id="13" name="Text 9"/>
          <p:cNvSpPr/>
          <p:nvPr/>
        </p:nvSpPr>
        <p:spPr>
          <a:xfrm>
            <a:off x="953351" y="2522656"/>
            <a:ext cx="2743200" cy="1782812"/>
          </a:xfrm>
          <a:prstGeom prst="rect">
            <a:avLst/>
          </a:prstGeom>
          <a:noFill/>
          <a:ln/>
        </p:spPr>
        <p:txBody>
          <a:bodyPr wrap="square" lIns="0" tIns="0" rIns="0" bIns="0" rtlCol="0" anchor="t"/>
          <a:lstStyle/>
          <a:p>
            <a:pPr algn="l">
              <a:lnSpc>
                <a:spcPts val="1560"/>
              </a:lnSpc>
            </a:pPr>
            <a:r>
              <a:rPr lang="en-US" sz="1000" b="0" kern="0" spc="-24" dirty="0">
                <a:solidFill>
                  <a:srgbClr val="FFFFFF"/>
                </a:solidFill>
                <a:latin typeface="Work Sans" pitchFamily="34" charset="0"/>
                <a:ea typeface="Work Sans" pitchFamily="34" charset="-122"/>
                <a:cs typeface="Work Sans" pitchFamily="34" charset="-120"/>
              </a:rPr>
              <a:t>This module focuses on gathering audio and video data from interviews. It includes the development of data collection protocols, the creation of a secure database, and the preprocessing of raw interview files. Data cleaning, noise reduction, and format standardization are essential tasks within this module.</a:t>
            </a:r>
            <a:endParaRPr lang="en-US" sz="975" dirty="0"/>
          </a:p>
        </p:txBody>
      </p:sp>
      <p:sp>
        <p:nvSpPr>
          <p:cNvPr id="14" name="Text 10"/>
          <p:cNvSpPr/>
          <p:nvPr/>
        </p:nvSpPr>
        <p:spPr>
          <a:xfrm>
            <a:off x="3620747" y="2522656"/>
            <a:ext cx="2743200" cy="1980902"/>
          </a:xfrm>
          <a:prstGeom prst="rect">
            <a:avLst/>
          </a:prstGeom>
          <a:noFill/>
          <a:ln/>
        </p:spPr>
        <p:txBody>
          <a:bodyPr wrap="square" lIns="0" tIns="0" rIns="0" bIns="0" rtlCol="0" anchor="t"/>
          <a:lstStyle/>
          <a:p>
            <a:pPr algn="l">
              <a:lnSpc>
                <a:spcPts val="1560"/>
              </a:lnSpc>
            </a:pPr>
            <a:r>
              <a:rPr lang="en-US" sz="1000" b="0" kern="0" spc="-24" dirty="0">
                <a:solidFill>
                  <a:srgbClr val="FFFFFF"/>
                </a:solidFill>
                <a:latin typeface="Work Sans" pitchFamily="34" charset="0"/>
                <a:ea typeface="Work Sans" pitchFamily="34" charset="-122"/>
                <a:cs typeface="Work Sans" pitchFamily="34" charset="-120"/>
              </a:rPr>
              <a:t>This module is dedicated to analyzing the interviewee's speech. It incorporates natural language processing (NLP) techniques to assess the sentiment, tone, and emotional cues present in the interviewee's responses. The module provides insights into the interviewee's attitude, confidence level, and emotional state during the interview.</a:t>
            </a:r>
            <a:endParaRPr lang="en-US" sz="975" dirty="0"/>
          </a:p>
        </p:txBody>
      </p:sp>
      <p:sp>
        <p:nvSpPr>
          <p:cNvPr id="15" name="Text 11"/>
          <p:cNvSpPr/>
          <p:nvPr/>
        </p:nvSpPr>
        <p:spPr>
          <a:xfrm>
            <a:off x="6288142" y="2522656"/>
            <a:ext cx="2743200" cy="1980902"/>
          </a:xfrm>
          <a:prstGeom prst="rect">
            <a:avLst/>
          </a:prstGeom>
          <a:noFill/>
          <a:ln/>
        </p:spPr>
        <p:txBody>
          <a:bodyPr wrap="square" lIns="0" tIns="0" rIns="0" bIns="0" rtlCol="0" anchor="t"/>
          <a:lstStyle/>
          <a:p>
            <a:pPr algn="l">
              <a:lnSpc>
                <a:spcPts val="1560"/>
              </a:lnSpc>
            </a:pPr>
            <a:r>
              <a:rPr lang="en-US" sz="1000" b="0" kern="0" spc="-24" dirty="0">
                <a:solidFill>
                  <a:srgbClr val="FFFFFF"/>
                </a:solidFill>
                <a:latin typeface="Work Sans" pitchFamily="34" charset="0"/>
                <a:ea typeface="Work Sans" pitchFamily="34" charset="-122"/>
                <a:cs typeface="Work Sans" pitchFamily="34" charset="-120"/>
              </a:rPr>
              <a:t>This module leverages computer vision technology to detect and analyze the interviewee's facial expressions throughout the interview. It identifies key facial landmarks and tracks changes in expressions, such as happiness, surprise, or stress. The module provides valuable insights into the interviewee's non-verbal communication.</a:t>
            </a:r>
            <a:endParaRPr lang="en-US" sz="975" dirty="0"/>
          </a:p>
        </p:txBody>
      </p:sp>
      <p:sp>
        <p:nvSpPr>
          <p:cNvPr id="16" name="Shape 12"/>
          <p:cNvSpPr/>
          <p:nvPr/>
        </p:nvSpPr>
        <p:spPr>
          <a:xfrm>
            <a:off x="952500" y="499345"/>
            <a:ext cx="952500" cy="0"/>
          </a:xfrm>
          <a:prstGeom prst="line">
            <a:avLst/>
          </a:prstGeom>
          <a:solidFill>
            <a:srgbClr val="FF5C00"/>
          </a:solidFill>
          <a:ln w="52917">
            <a:solidFill>
              <a:srgbClr val="FFFFFF"/>
            </a:solidFill>
            <a:prstDash val="solid"/>
            <a:headEnd type="none"/>
            <a:tailEnd type="none"/>
          </a:ln>
        </p:spPr>
        <p:txBody>
          <a:bodyPr/>
          <a:lstStyle/>
          <a:p>
            <a:endParaRPr lang="en-IN"/>
          </a:p>
        </p:txBody>
      </p:sp>
      <p:sp>
        <p:nvSpPr>
          <p:cNvPr id="17" name="Shape 13"/>
          <p:cNvSpPr/>
          <p:nvPr/>
        </p:nvSpPr>
        <p:spPr>
          <a:xfrm>
            <a:off x="7620719" y="1703"/>
            <a:ext cx="1047750" cy="1047750"/>
          </a:xfrm>
          <a:prstGeom prst="roundRect">
            <a:avLst>
              <a:gd name="adj" fmla="val -87273"/>
            </a:avLst>
          </a:prstGeom>
          <a:solidFill>
            <a:srgbClr val="FF5C00"/>
          </a:solidFill>
          <a:ln/>
        </p:spPr>
        <p:txBody>
          <a:bodyPr/>
          <a:lstStyle/>
          <a:p>
            <a:endParaRPr lang="en-IN"/>
          </a:p>
        </p:txBody>
      </p:sp>
      <p:pic>
        <p:nvPicPr>
          <p:cNvPr id="18" name="Image 1" descr="https://pitch-assets-ccb95893-de3f-4266-973c-20049231b248.s3.eu-west-1.amazonaws.com/3b8493ba-0c88-4abc-9e5e-95be3cf509ed?pitch-bytes=4046&amp;pitch-content-type=image%2Fpng"/>
          <p:cNvPicPr>
            <a:picLocks noChangeAspect="1"/>
          </p:cNvPicPr>
          <p:nvPr/>
        </p:nvPicPr>
        <p:blipFill>
          <a:blip r:embed="rId4"/>
          <a:srcRect/>
          <a:stretch/>
        </p:blipFill>
        <p:spPr>
          <a:xfrm>
            <a:off x="7861751" y="213371"/>
            <a:ext cx="571500" cy="571500"/>
          </a:xfrm>
          <a:prstGeom prst="rect">
            <a:avLst/>
          </a:prstGeom>
        </p:spPr>
      </p:pic>
      <p:sp>
        <p:nvSpPr>
          <p:cNvPr id="19" name="Text 14"/>
          <p:cNvSpPr/>
          <p:nvPr/>
        </p:nvSpPr>
        <p:spPr>
          <a:xfrm rot="5400000">
            <a:off x="-954309" y="1426852"/>
            <a:ext cx="2743200" cy="137145"/>
          </a:xfrm>
          <a:prstGeom prst="rect">
            <a:avLst/>
          </a:prstGeom>
          <a:noFill/>
          <a:ln/>
        </p:spPr>
        <p:txBody>
          <a:bodyPr wrap="square" lIns="0" tIns="0" rIns="0" bIns="0" rtlCol="0" anchor="ctr"/>
          <a:lstStyle/>
          <a:p>
            <a:pPr algn="l">
              <a:lnSpc>
                <a:spcPts val="1080"/>
              </a:lnSpc>
            </a:pPr>
            <a:r>
              <a:rPr lang="en-US" sz="700" b="0" kern="0" spc="60" dirty="0">
                <a:solidFill>
                  <a:srgbClr val="FFFFFF"/>
                </a:solidFill>
                <a:latin typeface="Work Sans" pitchFamily="34" charset="0"/>
                <a:ea typeface="Work Sans" pitchFamily="34" charset="-122"/>
                <a:cs typeface="Work Sans" pitchFamily="34" charset="-120"/>
              </a:rPr>
              <a:t>KIET GROUP OF INSTITUTIONS</a:t>
            </a:r>
            <a:endParaRPr lang="en-US" sz="67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000000"/>
        </a:solidFill>
        <a:effectLst/>
      </p:bgPr>
    </p:bg>
    <p:spTree>
      <p:nvGrpSpPr>
        <p:cNvPr id="1" name=""/>
        <p:cNvGrpSpPr/>
        <p:nvPr/>
      </p:nvGrpSpPr>
      <p:grpSpPr>
        <a:xfrm>
          <a:off x="0" y="0"/>
          <a:ext cx="0" cy="0"/>
          <a:chOff x="0" y="0"/>
          <a:chExt cx="0" cy="0"/>
        </a:xfrm>
      </p:grpSpPr>
      <p:sp>
        <p:nvSpPr>
          <p:cNvPr id="3" name="Shape 0"/>
          <p:cNvSpPr/>
          <p:nvPr/>
        </p:nvSpPr>
        <p:spPr>
          <a:xfrm rot="16200000">
            <a:off x="-2097433" y="2574241"/>
            <a:ext cx="5145928"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4" name="Shape 1"/>
          <p:cNvSpPr/>
          <p:nvPr/>
        </p:nvSpPr>
        <p:spPr>
          <a:xfrm>
            <a:off x="-1275" y="4667051"/>
            <a:ext cx="476250" cy="0"/>
          </a:xfrm>
          <a:prstGeom prst="line">
            <a:avLst/>
          </a:prstGeom>
          <a:solidFill>
            <a:srgbClr val="FF5C00"/>
          </a:solidFill>
          <a:ln w="5292">
            <a:solidFill>
              <a:srgbClr val="4E5155"/>
            </a:solidFill>
            <a:prstDash val="solid"/>
            <a:headEnd type="none"/>
            <a:tailEnd type="none"/>
          </a:ln>
        </p:spPr>
        <p:txBody>
          <a:bodyPr/>
          <a:lstStyle/>
          <a:p>
            <a:endParaRPr lang="en-IN"/>
          </a:p>
        </p:txBody>
      </p:sp>
      <p:pic>
        <p:nvPicPr>
          <p:cNvPr id="5" name="Image 0" descr="https://pitch-assets-ccb95893-de3f-4266-973c-20049231b248.s3.eu-west-1.amazonaws.com/6b04e9eb-44fa-4b92-95d9-87de1746c1ee?pitch-bytes=31830&amp;pitch-content-type=image%2Fpng"/>
          <p:cNvPicPr>
            <a:picLocks noChangeAspect="1"/>
          </p:cNvPicPr>
          <p:nvPr/>
        </p:nvPicPr>
        <p:blipFill>
          <a:blip r:embed="rId3"/>
          <a:srcRect/>
          <a:stretch/>
        </p:blipFill>
        <p:spPr>
          <a:xfrm>
            <a:off x="92865" y="4765711"/>
            <a:ext cx="285750" cy="285750"/>
          </a:xfrm>
          <a:prstGeom prst="rect">
            <a:avLst/>
          </a:prstGeom>
        </p:spPr>
      </p:pic>
      <p:sp>
        <p:nvSpPr>
          <p:cNvPr id="6" name="Text 2"/>
          <p:cNvSpPr/>
          <p:nvPr/>
        </p:nvSpPr>
        <p:spPr>
          <a:xfrm>
            <a:off x="952500" y="666750"/>
            <a:ext cx="7315200" cy="762000"/>
          </a:xfrm>
          <a:prstGeom prst="rect">
            <a:avLst/>
          </a:prstGeom>
          <a:noFill/>
          <a:ln/>
        </p:spPr>
        <p:txBody>
          <a:bodyPr wrap="square" lIns="0" tIns="0" rIns="0" bIns="0" rtlCol="0" anchor="t"/>
          <a:lstStyle/>
          <a:p>
            <a:pPr algn="l">
              <a:lnSpc>
                <a:spcPts val="6000"/>
              </a:lnSpc>
            </a:pPr>
            <a:r>
              <a:rPr lang="en-US" sz="6000" b="0" kern="0" spc="-24" dirty="0">
                <a:solidFill>
                  <a:srgbClr val="FFFFFF"/>
                </a:solidFill>
                <a:latin typeface="Bebas Neue" pitchFamily="34" charset="0"/>
                <a:ea typeface="Bebas Neue" pitchFamily="34" charset="-122"/>
                <a:cs typeface="Bebas Neue" pitchFamily="34" charset="-120"/>
              </a:rPr>
              <a:t>Modules Description :</a:t>
            </a:r>
            <a:endParaRPr lang="en-US" sz="6000" dirty="0"/>
          </a:p>
        </p:txBody>
      </p:sp>
      <p:sp>
        <p:nvSpPr>
          <p:cNvPr id="7" name="Shape 3"/>
          <p:cNvSpPr/>
          <p:nvPr/>
        </p:nvSpPr>
        <p:spPr>
          <a:xfrm>
            <a:off x="954382" y="2382936"/>
            <a:ext cx="2381250"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8" name="Shape 4"/>
          <p:cNvSpPr/>
          <p:nvPr/>
        </p:nvSpPr>
        <p:spPr>
          <a:xfrm>
            <a:off x="3621652" y="2385806"/>
            <a:ext cx="2381250"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9" name="Shape 5"/>
          <p:cNvSpPr/>
          <p:nvPr/>
        </p:nvSpPr>
        <p:spPr>
          <a:xfrm>
            <a:off x="6288922" y="2383913"/>
            <a:ext cx="2381250"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10" name="Text 6"/>
          <p:cNvSpPr/>
          <p:nvPr/>
        </p:nvSpPr>
        <p:spPr>
          <a:xfrm>
            <a:off x="955795" y="2047948"/>
            <a:ext cx="2743200" cy="243780"/>
          </a:xfrm>
          <a:prstGeom prst="rect">
            <a:avLst/>
          </a:prstGeom>
          <a:noFill/>
          <a:ln/>
        </p:spPr>
        <p:txBody>
          <a:bodyPr wrap="square" lIns="0" tIns="0" rIns="0" bIns="0" rtlCol="0" anchor="t"/>
          <a:lstStyle/>
          <a:p>
            <a:pPr algn="l">
              <a:lnSpc>
                <a:spcPts val="1920"/>
              </a:lnSpc>
            </a:pPr>
            <a:r>
              <a:rPr lang="en-US" sz="1200" b="1" kern="0" spc="-36" dirty="0">
                <a:solidFill>
                  <a:srgbClr val="FF5C00"/>
                </a:solidFill>
                <a:latin typeface="Playfair Display" pitchFamily="34" charset="0"/>
                <a:ea typeface="Playfair Display" pitchFamily="34" charset="-122"/>
                <a:cs typeface="Playfair Display" pitchFamily="34" charset="-120"/>
              </a:rPr>
              <a:t>Integration and User Interface</a:t>
            </a:r>
            <a:endParaRPr lang="en-US" sz="1200" dirty="0"/>
          </a:p>
        </p:txBody>
      </p:sp>
      <p:sp>
        <p:nvSpPr>
          <p:cNvPr id="11" name="Text 7"/>
          <p:cNvSpPr/>
          <p:nvPr/>
        </p:nvSpPr>
        <p:spPr>
          <a:xfrm>
            <a:off x="3620195" y="2046834"/>
            <a:ext cx="2743200" cy="243781"/>
          </a:xfrm>
          <a:prstGeom prst="rect">
            <a:avLst/>
          </a:prstGeom>
          <a:noFill/>
          <a:ln/>
        </p:spPr>
        <p:txBody>
          <a:bodyPr wrap="square" lIns="0" tIns="0" rIns="0" bIns="0" rtlCol="0" anchor="t"/>
          <a:lstStyle/>
          <a:p>
            <a:pPr algn="l">
              <a:lnSpc>
                <a:spcPts val="1920"/>
              </a:lnSpc>
            </a:pPr>
            <a:r>
              <a:rPr lang="en-US" sz="1200" b="1" kern="0" spc="-36" dirty="0">
                <a:solidFill>
                  <a:srgbClr val="FF5C00"/>
                </a:solidFill>
                <a:latin typeface="Playfair Display" pitchFamily="34" charset="0"/>
                <a:ea typeface="Playfair Display" pitchFamily="34" charset="-122"/>
                <a:cs typeface="Playfair Display" pitchFamily="34" charset="-120"/>
              </a:rPr>
              <a:t>Machine Learning</a:t>
            </a:r>
            <a:endParaRPr lang="en-US" sz="1200" dirty="0"/>
          </a:p>
        </p:txBody>
      </p:sp>
      <p:sp>
        <p:nvSpPr>
          <p:cNvPr id="12" name="Text 8"/>
          <p:cNvSpPr/>
          <p:nvPr/>
        </p:nvSpPr>
        <p:spPr>
          <a:xfrm>
            <a:off x="6290066" y="2045720"/>
            <a:ext cx="2743200" cy="243780"/>
          </a:xfrm>
          <a:prstGeom prst="rect">
            <a:avLst/>
          </a:prstGeom>
          <a:noFill/>
          <a:ln/>
        </p:spPr>
        <p:txBody>
          <a:bodyPr wrap="square" lIns="0" tIns="0" rIns="0" bIns="0" rtlCol="0" anchor="t"/>
          <a:lstStyle/>
          <a:p>
            <a:pPr algn="l">
              <a:lnSpc>
                <a:spcPts val="1920"/>
              </a:lnSpc>
            </a:pPr>
            <a:r>
              <a:rPr lang="en-US" sz="1200" b="1" kern="0" spc="-36" dirty="0">
                <a:solidFill>
                  <a:srgbClr val="FF5C00"/>
                </a:solidFill>
                <a:latin typeface="Playfair Display" pitchFamily="34" charset="0"/>
                <a:ea typeface="Playfair Display" pitchFamily="34" charset="-122"/>
                <a:cs typeface="Playfair Display" pitchFamily="34" charset="-120"/>
              </a:rPr>
              <a:t>Report Generation</a:t>
            </a:r>
            <a:endParaRPr lang="en-US" sz="1200" dirty="0"/>
          </a:p>
        </p:txBody>
      </p:sp>
      <p:sp>
        <p:nvSpPr>
          <p:cNvPr id="13" name="Text 9"/>
          <p:cNvSpPr/>
          <p:nvPr/>
        </p:nvSpPr>
        <p:spPr>
          <a:xfrm>
            <a:off x="953351" y="2522656"/>
            <a:ext cx="2743200" cy="1584722"/>
          </a:xfrm>
          <a:prstGeom prst="rect">
            <a:avLst/>
          </a:prstGeom>
          <a:noFill/>
          <a:ln/>
        </p:spPr>
        <p:txBody>
          <a:bodyPr wrap="square" lIns="0" tIns="0" rIns="0" bIns="0" rtlCol="0" anchor="t"/>
          <a:lstStyle/>
          <a:p>
            <a:pPr algn="l">
              <a:lnSpc>
                <a:spcPts val="1560"/>
              </a:lnSpc>
            </a:pPr>
            <a:r>
              <a:rPr lang="en-US" sz="1000" b="0" kern="0" spc="-24" dirty="0">
                <a:solidFill>
                  <a:srgbClr val="FFFFFF"/>
                </a:solidFill>
                <a:latin typeface="Work Sans" pitchFamily="34" charset="0"/>
                <a:ea typeface="Work Sans" pitchFamily="34" charset="-122"/>
                <a:cs typeface="Work Sans" pitchFamily="34" charset="-120"/>
              </a:rPr>
              <a:t>In this module, the results from the previous modules are integrated into a user-friendly interface. The interface allows interviewers and recruiters to access and interact with the analysis reports easily. It includes visualization tools, dashboard features, and user controls for a seamless experience.</a:t>
            </a:r>
            <a:endParaRPr lang="en-US" sz="975" dirty="0"/>
          </a:p>
        </p:txBody>
      </p:sp>
      <p:sp>
        <p:nvSpPr>
          <p:cNvPr id="14" name="Text 10"/>
          <p:cNvSpPr/>
          <p:nvPr/>
        </p:nvSpPr>
        <p:spPr>
          <a:xfrm>
            <a:off x="3620747" y="2522656"/>
            <a:ext cx="2743200" cy="1584722"/>
          </a:xfrm>
          <a:prstGeom prst="rect">
            <a:avLst/>
          </a:prstGeom>
          <a:noFill/>
          <a:ln/>
        </p:spPr>
        <p:txBody>
          <a:bodyPr wrap="square" lIns="0" tIns="0" rIns="0" bIns="0" rtlCol="0" anchor="t"/>
          <a:lstStyle/>
          <a:p>
            <a:pPr algn="l">
              <a:lnSpc>
                <a:spcPts val="1560"/>
              </a:lnSpc>
            </a:pPr>
            <a:r>
              <a:rPr lang="en-US" sz="1000" b="0" kern="0" spc="-24" dirty="0">
                <a:solidFill>
                  <a:srgbClr val="FFFFFF"/>
                </a:solidFill>
                <a:latin typeface="Work Sans" pitchFamily="34" charset="0"/>
                <a:ea typeface="Work Sans" pitchFamily="34" charset="-122"/>
                <a:cs typeface="Work Sans" pitchFamily="34" charset="-120"/>
              </a:rPr>
              <a:t>This module employs machine learning techniques to continuously improve the system's accuracy and adaptability. It fine-tunes AI models based on user feedback and diverse interview scenarios, ensuring that the analysis remains relevant and effective over time.</a:t>
            </a:r>
            <a:endParaRPr lang="en-US" sz="975" dirty="0"/>
          </a:p>
        </p:txBody>
      </p:sp>
      <p:sp>
        <p:nvSpPr>
          <p:cNvPr id="15" name="Text 11"/>
          <p:cNvSpPr/>
          <p:nvPr/>
        </p:nvSpPr>
        <p:spPr>
          <a:xfrm>
            <a:off x="6288142" y="2522656"/>
            <a:ext cx="2743200" cy="1782812"/>
          </a:xfrm>
          <a:prstGeom prst="rect">
            <a:avLst/>
          </a:prstGeom>
          <a:noFill/>
          <a:ln/>
        </p:spPr>
        <p:txBody>
          <a:bodyPr wrap="square" lIns="0" tIns="0" rIns="0" bIns="0" rtlCol="0" anchor="t"/>
          <a:lstStyle/>
          <a:p>
            <a:pPr algn="l">
              <a:lnSpc>
                <a:spcPts val="1560"/>
              </a:lnSpc>
            </a:pPr>
            <a:r>
              <a:rPr lang="en-US" sz="1000" b="0" kern="0" spc="-24" dirty="0">
                <a:solidFill>
                  <a:srgbClr val="FFFFFF"/>
                </a:solidFill>
                <a:latin typeface="Work Sans" pitchFamily="34" charset="0"/>
                <a:ea typeface="Work Sans" pitchFamily="34" charset="-122"/>
                <a:cs typeface="Work Sans" pitchFamily="34" charset="-120"/>
              </a:rPr>
              <a:t>The final module generates comprehensive interview analysis reports. These reports consolidate the findings from all previous modules, providing a holistic assessment of the interviewee's performance. The reports are designed to be informative and actionable for recruiters and hiring managers.</a:t>
            </a:r>
            <a:endParaRPr lang="en-US" sz="975" dirty="0"/>
          </a:p>
        </p:txBody>
      </p:sp>
      <p:sp>
        <p:nvSpPr>
          <p:cNvPr id="16" name="Shape 12"/>
          <p:cNvSpPr/>
          <p:nvPr/>
        </p:nvSpPr>
        <p:spPr>
          <a:xfrm>
            <a:off x="952500" y="499345"/>
            <a:ext cx="952500" cy="0"/>
          </a:xfrm>
          <a:prstGeom prst="line">
            <a:avLst/>
          </a:prstGeom>
          <a:solidFill>
            <a:srgbClr val="FF5C00"/>
          </a:solidFill>
          <a:ln w="52917">
            <a:solidFill>
              <a:srgbClr val="FFFFFF"/>
            </a:solidFill>
            <a:prstDash val="solid"/>
            <a:headEnd type="none"/>
            <a:tailEnd type="none"/>
          </a:ln>
        </p:spPr>
        <p:txBody>
          <a:bodyPr/>
          <a:lstStyle/>
          <a:p>
            <a:endParaRPr lang="en-IN"/>
          </a:p>
        </p:txBody>
      </p:sp>
      <p:sp>
        <p:nvSpPr>
          <p:cNvPr id="17" name="Shape 13"/>
          <p:cNvSpPr/>
          <p:nvPr/>
        </p:nvSpPr>
        <p:spPr>
          <a:xfrm>
            <a:off x="7620719" y="1703"/>
            <a:ext cx="1047750" cy="1047750"/>
          </a:xfrm>
          <a:prstGeom prst="roundRect">
            <a:avLst>
              <a:gd name="adj" fmla="val -87273"/>
            </a:avLst>
          </a:prstGeom>
          <a:solidFill>
            <a:srgbClr val="FF5C00"/>
          </a:solidFill>
          <a:ln/>
        </p:spPr>
        <p:txBody>
          <a:bodyPr/>
          <a:lstStyle/>
          <a:p>
            <a:endParaRPr lang="en-IN"/>
          </a:p>
        </p:txBody>
      </p:sp>
      <p:pic>
        <p:nvPicPr>
          <p:cNvPr id="18" name="Image 1" descr="https://pitch-assets-ccb95893-de3f-4266-973c-20049231b248.s3.eu-west-1.amazonaws.com/3b8493ba-0c88-4abc-9e5e-95be3cf509ed?pitch-bytes=4046&amp;pitch-content-type=image%2Fpng"/>
          <p:cNvPicPr>
            <a:picLocks noChangeAspect="1"/>
          </p:cNvPicPr>
          <p:nvPr/>
        </p:nvPicPr>
        <p:blipFill>
          <a:blip r:embed="rId4"/>
          <a:srcRect/>
          <a:stretch/>
        </p:blipFill>
        <p:spPr>
          <a:xfrm>
            <a:off x="7861751" y="213371"/>
            <a:ext cx="571500" cy="571500"/>
          </a:xfrm>
          <a:prstGeom prst="rect">
            <a:avLst/>
          </a:prstGeom>
        </p:spPr>
      </p:pic>
      <p:sp>
        <p:nvSpPr>
          <p:cNvPr id="19" name="Text 14"/>
          <p:cNvSpPr/>
          <p:nvPr/>
        </p:nvSpPr>
        <p:spPr>
          <a:xfrm rot="5400000">
            <a:off x="-954309" y="1426852"/>
            <a:ext cx="2743200" cy="137145"/>
          </a:xfrm>
          <a:prstGeom prst="rect">
            <a:avLst/>
          </a:prstGeom>
          <a:noFill/>
          <a:ln/>
        </p:spPr>
        <p:txBody>
          <a:bodyPr wrap="square" lIns="0" tIns="0" rIns="0" bIns="0" rtlCol="0" anchor="ctr"/>
          <a:lstStyle/>
          <a:p>
            <a:pPr algn="l">
              <a:lnSpc>
                <a:spcPts val="1080"/>
              </a:lnSpc>
            </a:pPr>
            <a:r>
              <a:rPr lang="en-US" sz="700" b="0" kern="0" spc="60" dirty="0">
                <a:solidFill>
                  <a:srgbClr val="FFFFFF"/>
                </a:solidFill>
                <a:latin typeface="Work Sans" pitchFamily="34" charset="0"/>
                <a:ea typeface="Work Sans" pitchFamily="34" charset="-122"/>
                <a:cs typeface="Work Sans" pitchFamily="34" charset="-120"/>
              </a:rPr>
              <a:t>KIET GROUP OF INSTITUTIONS</a:t>
            </a:r>
            <a:endParaRPr lang="en-US" sz="67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000000"/>
        </a:solidFill>
        <a:effectLst/>
      </p:bgPr>
    </p:bg>
    <p:spTree>
      <p:nvGrpSpPr>
        <p:cNvPr id="1" name=""/>
        <p:cNvGrpSpPr/>
        <p:nvPr/>
      </p:nvGrpSpPr>
      <p:grpSpPr>
        <a:xfrm>
          <a:off x="0" y="0"/>
          <a:ext cx="0" cy="0"/>
          <a:chOff x="0" y="0"/>
          <a:chExt cx="0" cy="0"/>
        </a:xfrm>
      </p:grpSpPr>
      <p:sp>
        <p:nvSpPr>
          <p:cNvPr id="3" name="Shape 0"/>
          <p:cNvSpPr/>
          <p:nvPr/>
        </p:nvSpPr>
        <p:spPr>
          <a:xfrm rot="5400000">
            <a:off x="5343670" y="3233245"/>
            <a:ext cx="2857500"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4" name="Shape 1"/>
          <p:cNvSpPr/>
          <p:nvPr/>
        </p:nvSpPr>
        <p:spPr>
          <a:xfrm rot="5400000">
            <a:off x="3381145" y="3233352"/>
            <a:ext cx="2857500"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5" name="Shape 2"/>
          <p:cNvSpPr/>
          <p:nvPr/>
        </p:nvSpPr>
        <p:spPr>
          <a:xfrm rot="5400000">
            <a:off x="1418621" y="3233312"/>
            <a:ext cx="2857500"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6" name="Shape 3"/>
          <p:cNvSpPr/>
          <p:nvPr/>
        </p:nvSpPr>
        <p:spPr>
          <a:xfrm rot="16200000">
            <a:off x="-2097433" y="2574241"/>
            <a:ext cx="5145928" cy="0"/>
          </a:xfrm>
          <a:prstGeom prst="line">
            <a:avLst/>
          </a:prstGeom>
          <a:solidFill>
            <a:srgbClr val="FF5C00"/>
          </a:solidFill>
          <a:ln w="5292">
            <a:solidFill>
              <a:srgbClr val="4E5155"/>
            </a:solidFill>
            <a:prstDash val="solid"/>
            <a:headEnd type="none"/>
            <a:tailEnd type="none"/>
          </a:ln>
        </p:spPr>
        <p:txBody>
          <a:bodyPr/>
          <a:lstStyle/>
          <a:p>
            <a:endParaRPr lang="en-IN"/>
          </a:p>
        </p:txBody>
      </p:sp>
      <p:sp>
        <p:nvSpPr>
          <p:cNvPr id="7" name="Shape 4"/>
          <p:cNvSpPr/>
          <p:nvPr/>
        </p:nvSpPr>
        <p:spPr>
          <a:xfrm>
            <a:off x="-1275" y="4667051"/>
            <a:ext cx="476250" cy="0"/>
          </a:xfrm>
          <a:prstGeom prst="line">
            <a:avLst/>
          </a:prstGeom>
          <a:solidFill>
            <a:srgbClr val="FF5C00"/>
          </a:solidFill>
          <a:ln w="5292">
            <a:solidFill>
              <a:srgbClr val="4E5155"/>
            </a:solidFill>
            <a:prstDash val="solid"/>
            <a:headEnd type="none"/>
            <a:tailEnd type="none"/>
          </a:ln>
        </p:spPr>
        <p:txBody>
          <a:bodyPr/>
          <a:lstStyle/>
          <a:p>
            <a:endParaRPr lang="en-IN"/>
          </a:p>
        </p:txBody>
      </p:sp>
      <p:pic>
        <p:nvPicPr>
          <p:cNvPr id="8" name="Image 0" descr="https://pitch-assets-ccb95893-de3f-4266-973c-20049231b248.s3.eu-west-1.amazonaws.com/6b04e9eb-44fa-4b92-95d9-87de1746c1ee?pitch-bytes=31830&amp;pitch-content-type=image%2Fpng"/>
          <p:cNvPicPr>
            <a:picLocks noChangeAspect="1"/>
          </p:cNvPicPr>
          <p:nvPr/>
        </p:nvPicPr>
        <p:blipFill>
          <a:blip r:embed="rId3"/>
          <a:srcRect/>
          <a:stretch/>
        </p:blipFill>
        <p:spPr>
          <a:xfrm>
            <a:off x="92865" y="4765711"/>
            <a:ext cx="285750" cy="285750"/>
          </a:xfrm>
          <a:prstGeom prst="rect">
            <a:avLst/>
          </a:prstGeom>
        </p:spPr>
      </p:pic>
      <p:sp>
        <p:nvSpPr>
          <p:cNvPr id="9" name="Text 5"/>
          <p:cNvSpPr/>
          <p:nvPr/>
        </p:nvSpPr>
        <p:spPr>
          <a:xfrm>
            <a:off x="952500" y="667019"/>
            <a:ext cx="8229600" cy="762000"/>
          </a:xfrm>
          <a:prstGeom prst="rect">
            <a:avLst/>
          </a:prstGeom>
          <a:noFill/>
          <a:ln/>
        </p:spPr>
        <p:txBody>
          <a:bodyPr wrap="square" lIns="0" tIns="0" rIns="0" bIns="0" rtlCol="0" anchor="t"/>
          <a:lstStyle/>
          <a:p>
            <a:pPr algn="l">
              <a:lnSpc>
                <a:spcPts val="6000"/>
              </a:lnSpc>
            </a:pPr>
            <a:r>
              <a:rPr lang="en-US" sz="6000" b="0" kern="0" spc="-24" dirty="0">
                <a:solidFill>
                  <a:srgbClr val="FFFFFF"/>
                </a:solidFill>
                <a:latin typeface="Bebas Neue" pitchFamily="34" charset="0"/>
                <a:ea typeface="Bebas Neue" pitchFamily="34" charset="-122"/>
                <a:cs typeface="Bebas Neue" pitchFamily="34" charset="-120"/>
              </a:rPr>
              <a:t>Roadmap</a:t>
            </a:r>
            <a:endParaRPr lang="en-US" sz="6000" dirty="0"/>
          </a:p>
        </p:txBody>
      </p:sp>
      <p:sp>
        <p:nvSpPr>
          <p:cNvPr id="10" name="Shape 6"/>
          <p:cNvSpPr/>
          <p:nvPr/>
        </p:nvSpPr>
        <p:spPr>
          <a:xfrm>
            <a:off x="952500" y="499345"/>
            <a:ext cx="952500" cy="0"/>
          </a:xfrm>
          <a:prstGeom prst="line">
            <a:avLst/>
          </a:prstGeom>
          <a:solidFill>
            <a:srgbClr val="FF5C00"/>
          </a:solidFill>
          <a:ln w="52917">
            <a:solidFill>
              <a:srgbClr val="FFFFFF"/>
            </a:solidFill>
            <a:prstDash val="solid"/>
            <a:headEnd type="none"/>
            <a:tailEnd type="none"/>
          </a:ln>
        </p:spPr>
        <p:txBody>
          <a:bodyPr/>
          <a:lstStyle/>
          <a:p>
            <a:endParaRPr lang="en-IN"/>
          </a:p>
        </p:txBody>
      </p:sp>
      <p:sp>
        <p:nvSpPr>
          <p:cNvPr id="11" name="Text 7"/>
          <p:cNvSpPr/>
          <p:nvPr/>
        </p:nvSpPr>
        <p:spPr>
          <a:xfrm>
            <a:off x="1389759" y="3610036"/>
            <a:ext cx="2674867" cy="207127"/>
          </a:xfrm>
          <a:prstGeom prst="roundRect">
            <a:avLst>
              <a:gd name="adj" fmla="val -441468"/>
            </a:avLst>
          </a:prstGeom>
          <a:solidFill>
            <a:srgbClr val="FF5C00"/>
          </a:solidFill>
          <a:ln/>
        </p:spPr>
        <p:txBody>
          <a:bodyPr wrap="square" lIns="148604" tIns="24453" rIns="148604" bIns="24453" rtlCol="0" anchor="ctr"/>
          <a:lstStyle/>
          <a:p>
            <a:pPr algn="ctr">
              <a:lnSpc>
                <a:spcPts val="1560"/>
              </a:lnSpc>
            </a:pPr>
            <a:r>
              <a:rPr lang="en-US" sz="1000" b="1" kern="0" spc="-24" dirty="0">
                <a:solidFill>
                  <a:srgbClr val="000000"/>
                </a:solidFill>
              </a:rPr>
              <a:t>Data Collection and Preprocessing</a:t>
            </a:r>
            <a:endParaRPr lang="en-US" sz="975" dirty="0"/>
          </a:p>
        </p:txBody>
      </p:sp>
      <p:sp>
        <p:nvSpPr>
          <p:cNvPr id="12" name="Text 8"/>
          <p:cNvSpPr/>
          <p:nvPr/>
        </p:nvSpPr>
        <p:spPr>
          <a:xfrm>
            <a:off x="4812762" y="3126000"/>
            <a:ext cx="3027620" cy="213258"/>
          </a:xfrm>
          <a:prstGeom prst="roundRect">
            <a:avLst>
              <a:gd name="adj" fmla="val -428776"/>
            </a:avLst>
          </a:prstGeom>
          <a:solidFill>
            <a:srgbClr val="FF5C00"/>
          </a:solidFill>
          <a:ln/>
        </p:spPr>
        <p:txBody>
          <a:bodyPr wrap="square" lIns="168201" tIns="25176" rIns="168201" bIns="25176" rtlCol="0" anchor="ctr"/>
          <a:lstStyle/>
          <a:p>
            <a:pPr algn="ctr">
              <a:lnSpc>
                <a:spcPts val="1560"/>
              </a:lnSpc>
            </a:pPr>
            <a:r>
              <a:rPr lang="en-US" sz="1000" b="1" kern="0" spc="-24" dirty="0">
                <a:solidFill>
                  <a:srgbClr val="000000"/>
                </a:solidFill>
              </a:rPr>
              <a:t>AI Model Performance Evaluation</a:t>
            </a:r>
            <a:endParaRPr lang="en-US" sz="975" dirty="0"/>
          </a:p>
        </p:txBody>
      </p:sp>
      <p:sp>
        <p:nvSpPr>
          <p:cNvPr id="13" name="Text 9"/>
          <p:cNvSpPr/>
          <p:nvPr/>
        </p:nvSpPr>
        <p:spPr>
          <a:xfrm>
            <a:off x="2846338" y="2759751"/>
            <a:ext cx="1963607" cy="209631"/>
          </a:xfrm>
          <a:prstGeom prst="roundRect">
            <a:avLst>
              <a:gd name="adj" fmla="val -436195"/>
            </a:avLst>
          </a:prstGeom>
          <a:solidFill>
            <a:srgbClr val="FF5C00"/>
          </a:solidFill>
          <a:ln/>
        </p:spPr>
        <p:txBody>
          <a:bodyPr wrap="square" lIns="109089" tIns="24748" rIns="109089" bIns="24748" rtlCol="0" anchor="ctr"/>
          <a:lstStyle/>
          <a:p>
            <a:pPr algn="ctr">
              <a:lnSpc>
                <a:spcPts val="1560"/>
              </a:lnSpc>
            </a:pPr>
            <a:r>
              <a:rPr lang="en-US" sz="1000" b="1" kern="0" spc="-24" dirty="0">
                <a:solidFill>
                  <a:srgbClr val="000000"/>
                </a:solidFill>
              </a:rPr>
              <a:t>AI Model Development</a:t>
            </a:r>
            <a:endParaRPr lang="en-US" sz="975" dirty="0"/>
          </a:p>
        </p:txBody>
      </p:sp>
      <p:sp>
        <p:nvSpPr>
          <p:cNvPr id="14" name="Text 10"/>
          <p:cNvSpPr/>
          <p:nvPr/>
        </p:nvSpPr>
        <p:spPr>
          <a:xfrm>
            <a:off x="953997" y="2475950"/>
            <a:ext cx="2382126" cy="209631"/>
          </a:xfrm>
          <a:prstGeom prst="roundRect">
            <a:avLst>
              <a:gd name="adj" fmla="val -436195"/>
            </a:avLst>
          </a:prstGeom>
          <a:solidFill>
            <a:srgbClr val="FF5C00"/>
          </a:solidFill>
          <a:ln/>
        </p:spPr>
        <p:txBody>
          <a:bodyPr wrap="square" lIns="132340" tIns="24748" rIns="132340" bIns="24748" rtlCol="0" anchor="ctr"/>
          <a:lstStyle/>
          <a:p>
            <a:pPr algn="ctr">
              <a:lnSpc>
                <a:spcPts val="1560"/>
              </a:lnSpc>
            </a:pPr>
            <a:r>
              <a:rPr lang="en-US" sz="1000" b="1" kern="0" spc="-24" dirty="0">
                <a:solidFill>
                  <a:srgbClr val="000000"/>
                </a:solidFill>
              </a:rPr>
              <a:t>Project Planning and Research</a:t>
            </a:r>
            <a:endParaRPr lang="en-US" sz="975" dirty="0"/>
          </a:p>
        </p:txBody>
      </p:sp>
      <p:sp>
        <p:nvSpPr>
          <p:cNvPr id="15" name="Text 11"/>
          <p:cNvSpPr/>
          <p:nvPr/>
        </p:nvSpPr>
        <p:spPr>
          <a:xfrm>
            <a:off x="3435445" y="4253591"/>
            <a:ext cx="3018781" cy="205639"/>
          </a:xfrm>
          <a:prstGeom prst="roundRect">
            <a:avLst>
              <a:gd name="adj" fmla="val -444663"/>
            </a:avLst>
          </a:prstGeom>
          <a:solidFill>
            <a:srgbClr val="FF5C00"/>
          </a:solidFill>
          <a:ln/>
        </p:spPr>
        <p:txBody>
          <a:bodyPr wrap="square" lIns="167710" tIns="24277" rIns="167710" bIns="24277" rtlCol="0" anchor="ctr"/>
          <a:lstStyle/>
          <a:p>
            <a:pPr algn="ctr">
              <a:lnSpc>
                <a:spcPts val="1560"/>
              </a:lnSpc>
            </a:pPr>
            <a:r>
              <a:rPr lang="en-US" sz="1000" b="1" kern="0" spc="-24" dirty="0">
                <a:solidFill>
                  <a:srgbClr val="000000"/>
                </a:solidFill>
              </a:rPr>
              <a:t> Integration and Interface Development</a:t>
            </a:r>
            <a:endParaRPr lang="en-US" sz="975" dirty="0"/>
          </a:p>
        </p:txBody>
      </p:sp>
      <p:sp>
        <p:nvSpPr>
          <p:cNvPr id="16" name="Text 12"/>
          <p:cNvSpPr/>
          <p:nvPr/>
        </p:nvSpPr>
        <p:spPr>
          <a:xfrm>
            <a:off x="5162499" y="3479093"/>
            <a:ext cx="2671421" cy="205639"/>
          </a:xfrm>
          <a:prstGeom prst="roundRect">
            <a:avLst>
              <a:gd name="adj" fmla="val -444663"/>
            </a:avLst>
          </a:prstGeom>
          <a:solidFill>
            <a:srgbClr val="FF5C00"/>
          </a:solidFill>
          <a:ln/>
        </p:spPr>
        <p:txBody>
          <a:bodyPr wrap="square" lIns="148412" tIns="24277" rIns="148412" bIns="24277" rtlCol="0" anchor="ctr"/>
          <a:lstStyle/>
          <a:p>
            <a:pPr algn="ctr">
              <a:lnSpc>
                <a:spcPts val="1560"/>
              </a:lnSpc>
            </a:pPr>
            <a:r>
              <a:rPr lang="en-US" sz="1000" b="1" kern="0" spc="-24" dirty="0">
                <a:solidFill>
                  <a:srgbClr val="000000"/>
                </a:solidFill>
              </a:rPr>
              <a:t>Testing and Validation</a:t>
            </a:r>
            <a:endParaRPr lang="en-US" sz="975" dirty="0"/>
          </a:p>
        </p:txBody>
      </p:sp>
      <p:sp>
        <p:nvSpPr>
          <p:cNvPr id="17" name="Text 13"/>
          <p:cNvSpPr/>
          <p:nvPr/>
        </p:nvSpPr>
        <p:spPr>
          <a:xfrm>
            <a:off x="1163165" y="1808399"/>
            <a:ext cx="1828800" cy="243780"/>
          </a:xfrm>
          <a:prstGeom prst="rect">
            <a:avLst/>
          </a:prstGeom>
          <a:noFill/>
          <a:ln/>
        </p:spPr>
        <p:txBody>
          <a:bodyPr wrap="square" lIns="0" tIns="0" rIns="0" bIns="0" rtlCol="0" anchor="t"/>
          <a:lstStyle/>
          <a:p>
            <a:pPr algn="ctr">
              <a:lnSpc>
                <a:spcPts val="1920"/>
              </a:lnSpc>
            </a:pPr>
            <a:r>
              <a:rPr lang="en-US" sz="1200" b="0" kern="0" spc="-36" dirty="0">
                <a:solidFill>
                  <a:srgbClr val="FFFFFF"/>
                </a:solidFill>
                <a:latin typeface="Playfair Display" pitchFamily="34" charset="0"/>
                <a:ea typeface="Playfair Display" pitchFamily="34" charset="-122"/>
                <a:cs typeface="Playfair Display" pitchFamily="34" charset="-120"/>
              </a:rPr>
              <a:t>Week 1-3</a:t>
            </a:r>
            <a:endParaRPr lang="en-US" sz="1200" dirty="0"/>
          </a:p>
        </p:txBody>
      </p:sp>
      <p:sp>
        <p:nvSpPr>
          <p:cNvPr id="18" name="Text 14"/>
          <p:cNvSpPr/>
          <p:nvPr/>
        </p:nvSpPr>
        <p:spPr>
          <a:xfrm>
            <a:off x="3111236" y="1807236"/>
            <a:ext cx="1828800" cy="243780"/>
          </a:xfrm>
          <a:prstGeom prst="rect">
            <a:avLst/>
          </a:prstGeom>
          <a:noFill/>
          <a:ln/>
        </p:spPr>
        <p:txBody>
          <a:bodyPr wrap="square" lIns="0" tIns="0" rIns="0" bIns="0" rtlCol="0" anchor="t"/>
          <a:lstStyle/>
          <a:p>
            <a:pPr algn="ctr">
              <a:lnSpc>
                <a:spcPts val="1920"/>
              </a:lnSpc>
            </a:pPr>
            <a:r>
              <a:rPr lang="en-US" sz="1200" b="0" kern="0" spc="-36" dirty="0">
                <a:solidFill>
                  <a:srgbClr val="FFFFFF"/>
                </a:solidFill>
                <a:latin typeface="Playfair Display" pitchFamily="34" charset="0"/>
                <a:ea typeface="Playfair Display" pitchFamily="34" charset="-122"/>
                <a:cs typeface="Playfair Display" pitchFamily="34" charset="-120"/>
              </a:rPr>
              <a:t>Week 3-5</a:t>
            </a:r>
            <a:endParaRPr lang="en-US" sz="1200" dirty="0"/>
          </a:p>
        </p:txBody>
      </p:sp>
      <p:sp>
        <p:nvSpPr>
          <p:cNvPr id="19" name="Text 15"/>
          <p:cNvSpPr/>
          <p:nvPr/>
        </p:nvSpPr>
        <p:spPr>
          <a:xfrm>
            <a:off x="5082592" y="1806073"/>
            <a:ext cx="1828800" cy="243780"/>
          </a:xfrm>
          <a:prstGeom prst="rect">
            <a:avLst/>
          </a:prstGeom>
          <a:noFill/>
          <a:ln/>
        </p:spPr>
        <p:txBody>
          <a:bodyPr wrap="square" lIns="0" tIns="0" rIns="0" bIns="0" rtlCol="0" anchor="t"/>
          <a:lstStyle/>
          <a:p>
            <a:pPr algn="ctr">
              <a:lnSpc>
                <a:spcPts val="1920"/>
              </a:lnSpc>
            </a:pPr>
            <a:r>
              <a:rPr lang="en-US" sz="1200" b="0" kern="0" spc="-36" dirty="0">
                <a:solidFill>
                  <a:srgbClr val="FFFFFF"/>
                </a:solidFill>
                <a:latin typeface="Playfair Display" pitchFamily="34" charset="0"/>
                <a:ea typeface="Playfair Display" pitchFamily="34" charset="-122"/>
                <a:cs typeface="Playfair Display" pitchFamily="34" charset="-120"/>
              </a:rPr>
              <a:t>Week 5-8</a:t>
            </a:r>
            <a:endParaRPr lang="en-US" sz="1200" dirty="0"/>
          </a:p>
        </p:txBody>
      </p:sp>
      <p:sp>
        <p:nvSpPr>
          <p:cNvPr id="20" name="Text 16"/>
          <p:cNvSpPr/>
          <p:nvPr/>
        </p:nvSpPr>
        <p:spPr>
          <a:xfrm>
            <a:off x="7005979" y="1804910"/>
            <a:ext cx="1828800" cy="243780"/>
          </a:xfrm>
          <a:prstGeom prst="rect">
            <a:avLst/>
          </a:prstGeom>
          <a:noFill/>
          <a:ln/>
        </p:spPr>
        <p:txBody>
          <a:bodyPr wrap="square" lIns="0" tIns="0" rIns="0" bIns="0" rtlCol="0" anchor="t"/>
          <a:lstStyle/>
          <a:p>
            <a:pPr algn="ctr">
              <a:lnSpc>
                <a:spcPts val="1920"/>
              </a:lnSpc>
            </a:pPr>
            <a:r>
              <a:rPr lang="en-US" sz="1200" b="0" kern="0" spc="-36" dirty="0">
                <a:solidFill>
                  <a:srgbClr val="FFFFFF"/>
                </a:solidFill>
                <a:latin typeface="Playfair Display" pitchFamily="34" charset="0"/>
                <a:ea typeface="Playfair Display" pitchFamily="34" charset="-122"/>
                <a:cs typeface="Playfair Display" pitchFamily="34" charset="-120"/>
              </a:rPr>
              <a:t>Week 8-11</a:t>
            </a:r>
            <a:endParaRPr lang="en-US" sz="1200" dirty="0"/>
          </a:p>
        </p:txBody>
      </p:sp>
      <p:sp>
        <p:nvSpPr>
          <p:cNvPr id="21" name="Text 17"/>
          <p:cNvSpPr/>
          <p:nvPr/>
        </p:nvSpPr>
        <p:spPr>
          <a:xfrm rot="5400000">
            <a:off x="-954309" y="1426852"/>
            <a:ext cx="2743200" cy="137145"/>
          </a:xfrm>
          <a:prstGeom prst="rect">
            <a:avLst/>
          </a:prstGeom>
          <a:noFill/>
          <a:ln/>
        </p:spPr>
        <p:txBody>
          <a:bodyPr wrap="square" lIns="0" tIns="0" rIns="0" bIns="0" rtlCol="0" anchor="ctr"/>
          <a:lstStyle/>
          <a:p>
            <a:pPr algn="l">
              <a:lnSpc>
                <a:spcPts val="1080"/>
              </a:lnSpc>
            </a:pPr>
            <a:r>
              <a:rPr lang="en-US" sz="700" b="0" kern="0" spc="60" dirty="0">
                <a:solidFill>
                  <a:srgbClr val="FFFFFF"/>
                </a:solidFill>
                <a:latin typeface="Work Sans" pitchFamily="34" charset="0"/>
                <a:ea typeface="Work Sans" pitchFamily="34" charset="-122"/>
                <a:cs typeface="Work Sans" pitchFamily="34" charset="-120"/>
              </a:rPr>
              <a:t>KIET GROUP OF INSTITUTIONS</a:t>
            </a:r>
            <a:endParaRPr lang="en-US" sz="675" dirty="0"/>
          </a:p>
        </p:txBody>
      </p:sp>
      <p:pic>
        <p:nvPicPr>
          <p:cNvPr id="22"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529</Words>
  <Application>Microsoft Office PowerPoint</Application>
  <PresentationFormat>On-screen Show (16:9)</PresentationFormat>
  <Paragraphs>53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Bebas Neue</vt:lpstr>
      <vt:lpstr>Calibri</vt:lpstr>
      <vt:lpstr>Playfair Display</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Insight</dc:title>
  <dc:subject>PptxGenJS Presentation</dc:subject>
  <dc:creator>Pitch Software GmbH</dc:creator>
  <cp:lastModifiedBy>ASHISH KIET</cp:lastModifiedBy>
  <cp:revision>3</cp:revision>
  <dcterms:created xsi:type="dcterms:W3CDTF">2023-09-25T18:30:42Z</dcterms:created>
  <dcterms:modified xsi:type="dcterms:W3CDTF">2023-09-27T10:36:30Z</dcterms:modified>
</cp:coreProperties>
</file>