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6"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85" d="100"/>
          <a:sy n="85" d="100"/>
        </p:scale>
        <p:origin x="45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4740-7A18-C9AE-ECC9-345D81F88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E35B59-6788-C04A-0C61-A320B9BB1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CFCB67-E601-AD02-FA6E-89DDB909F928}"/>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5" name="Footer Placeholder 4">
            <a:extLst>
              <a:ext uri="{FF2B5EF4-FFF2-40B4-BE49-F238E27FC236}">
                <a16:creationId xmlns:a16="http://schemas.microsoft.com/office/drawing/2014/main" id="{24A30487-169D-CB81-FD67-5C355ED0E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C85FB-1E5F-94AC-8E3B-29675F1C3F5A}"/>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0426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8DA3-4AA2-9CA1-1ED0-19043E18E4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0E659B-86DB-FA8F-8770-BB081C711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A0FE7-41F6-427D-4D10-4086693C62EF}"/>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5" name="Footer Placeholder 4">
            <a:extLst>
              <a:ext uri="{FF2B5EF4-FFF2-40B4-BE49-F238E27FC236}">
                <a16:creationId xmlns:a16="http://schemas.microsoft.com/office/drawing/2014/main" id="{8D2A373C-EEB1-5E5B-E891-68BF5075F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8362A-5DC1-19BF-6CEC-7EF8A4B2A3C6}"/>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89737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A5DE-69F6-3ABD-4394-673754C463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7B1268-6DA4-F4C1-E2CF-0EA54D934C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2A48D-285F-431F-F76F-2A274F8ECCD1}"/>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5" name="Footer Placeholder 4">
            <a:extLst>
              <a:ext uri="{FF2B5EF4-FFF2-40B4-BE49-F238E27FC236}">
                <a16:creationId xmlns:a16="http://schemas.microsoft.com/office/drawing/2014/main" id="{8A93336A-C685-6769-7742-AC4E219F8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A3207-CB3C-D2FC-4EC8-AC0C88662726}"/>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05292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76CD-AD9D-8395-5FFA-59698ECF4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1BA4A8-A363-A22B-0A2F-2DE244CFB3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0FAB0-2F22-89F7-9EDF-4D0D7A1BAD5D}"/>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5" name="Footer Placeholder 4">
            <a:extLst>
              <a:ext uri="{FF2B5EF4-FFF2-40B4-BE49-F238E27FC236}">
                <a16:creationId xmlns:a16="http://schemas.microsoft.com/office/drawing/2014/main" id="{916903E1-A323-07A2-09C2-B85E45282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45FE8-FA70-9A73-3959-E2AEA0711CAD}"/>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12601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77D2-2F50-238C-292A-8BCC8E641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F3A07-D81C-9D01-F241-1003FB3062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E25A7-FE98-B3A4-136F-C5DE75E8EE39}"/>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5" name="Footer Placeholder 4">
            <a:extLst>
              <a:ext uri="{FF2B5EF4-FFF2-40B4-BE49-F238E27FC236}">
                <a16:creationId xmlns:a16="http://schemas.microsoft.com/office/drawing/2014/main" id="{1F9123FE-CD52-3E54-B4E3-0DCE96F0A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F302E-88AB-C9D8-ABD0-30FA01B00C1B}"/>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726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6BBA-0F93-7075-95AE-DF2235CC3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469AE7-F428-EC05-1EF5-415E1821C9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A3E8E-0CFA-9F3C-0025-8A585FB563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7C72B-C3C3-7A41-66CE-574E8072D1AA}"/>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6" name="Footer Placeholder 5">
            <a:extLst>
              <a:ext uri="{FF2B5EF4-FFF2-40B4-BE49-F238E27FC236}">
                <a16:creationId xmlns:a16="http://schemas.microsoft.com/office/drawing/2014/main" id="{F03B7DD1-C1B2-74B0-64C5-8F7EFE37A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FC48D-DA49-0B0E-064E-82259DFC3547}"/>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03345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F0D9-7027-69D7-BFCC-2E700ED687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C583A-2C9E-7EEC-34AB-1CD39CF9A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65A02-43F3-4C65-FD1D-957090D47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D12124-9B03-F5B0-9C6B-64B61B49D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6F199-C9A3-4087-1887-1481DAC328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B6669D-27FA-6988-9460-50F74E0CF221}"/>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8" name="Footer Placeholder 7">
            <a:extLst>
              <a:ext uri="{FF2B5EF4-FFF2-40B4-BE49-F238E27FC236}">
                <a16:creationId xmlns:a16="http://schemas.microsoft.com/office/drawing/2014/main" id="{CAAC9618-D972-F4FB-6167-68FA758428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51D7D7-4AE5-4E7A-DE36-2A03C256C477}"/>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354927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75CC-7A20-5F4D-0251-7317AAA416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77463-86E7-EE1F-0B2A-F8F35AC81134}"/>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4" name="Footer Placeholder 3">
            <a:extLst>
              <a:ext uri="{FF2B5EF4-FFF2-40B4-BE49-F238E27FC236}">
                <a16:creationId xmlns:a16="http://schemas.microsoft.com/office/drawing/2014/main" id="{E14924BD-1266-CBB1-8138-8E46E4DEC5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46B0A9-519C-4B6A-94EC-EF3A1CCC50DF}"/>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06514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E513E-8580-2557-F22E-C97036F178A8}"/>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3" name="Footer Placeholder 2">
            <a:extLst>
              <a:ext uri="{FF2B5EF4-FFF2-40B4-BE49-F238E27FC236}">
                <a16:creationId xmlns:a16="http://schemas.microsoft.com/office/drawing/2014/main" id="{C3608FF2-709B-42B0-2DB3-4046652A7B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0648F2-888E-FC49-48A4-EE308D2A0621}"/>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33504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4F0B-5032-EB26-BA79-7F1164FC7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589A94-9CA8-C99E-5D26-893537B33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F5B825-AF77-B562-EDD5-E4EF74302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EB869-B149-A83A-9456-33EE45873090}"/>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6" name="Footer Placeholder 5">
            <a:extLst>
              <a:ext uri="{FF2B5EF4-FFF2-40B4-BE49-F238E27FC236}">
                <a16:creationId xmlns:a16="http://schemas.microsoft.com/office/drawing/2014/main" id="{6565830C-6611-4CC1-DA0D-1133238B6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1124A1-47D1-A90A-1E15-F68D9BA30C9F}"/>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08551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0C80-9707-24A9-547B-0E0A6EA61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3634AC-7C8E-73D0-4F2F-D4418BBB2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FA8468-58C1-1EA8-557E-4E52ECA53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1CAE6-2DF3-20FD-52AA-F3CF0FF4600D}"/>
              </a:ext>
            </a:extLst>
          </p:cNvPr>
          <p:cNvSpPr>
            <a:spLocks noGrp="1"/>
          </p:cNvSpPr>
          <p:nvPr>
            <p:ph type="dt" sz="half" idx="10"/>
          </p:nvPr>
        </p:nvSpPr>
        <p:spPr/>
        <p:txBody>
          <a:bodyPr/>
          <a:lstStyle/>
          <a:p>
            <a:fld id="{4013777D-A856-40F8-83D5-0D96FA3A6002}" type="datetimeFigureOut">
              <a:rPr lang="en-IN" smtClean="0"/>
              <a:t>18-04-2024</a:t>
            </a:fld>
            <a:endParaRPr lang="en-IN"/>
          </a:p>
        </p:txBody>
      </p:sp>
      <p:sp>
        <p:nvSpPr>
          <p:cNvPr id="6" name="Footer Placeholder 5">
            <a:extLst>
              <a:ext uri="{FF2B5EF4-FFF2-40B4-BE49-F238E27FC236}">
                <a16:creationId xmlns:a16="http://schemas.microsoft.com/office/drawing/2014/main" id="{E636FE9F-931A-B538-9F7E-60565FD74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40FD9-672E-0841-D4A7-9F44CDA8B36A}"/>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63615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B873B-22E4-DC5F-A22D-0D2FF3319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45FF35-9480-BC4B-D458-64F4A73AD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4ADE4-E162-420D-05BF-CE0E99222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13777D-A856-40F8-83D5-0D96FA3A6002}" type="datetimeFigureOut">
              <a:rPr lang="en-IN" smtClean="0"/>
              <a:t>18-04-2024</a:t>
            </a:fld>
            <a:endParaRPr lang="en-IN"/>
          </a:p>
        </p:txBody>
      </p:sp>
      <p:sp>
        <p:nvSpPr>
          <p:cNvPr id="5" name="Footer Placeholder 4">
            <a:extLst>
              <a:ext uri="{FF2B5EF4-FFF2-40B4-BE49-F238E27FC236}">
                <a16:creationId xmlns:a16="http://schemas.microsoft.com/office/drawing/2014/main" id="{FF2D9677-A2DD-80AD-9A19-22977D892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E324770-C673-C9C1-D603-A0C957A87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92BA6A-7B5A-468C-A414-15D1FEDA6723}" type="slidenum">
              <a:rPr lang="en-IN" smtClean="0"/>
              <a:t>‹#›</a:t>
            </a:fld>
            <a:endParaRPr lang="en-IN"/>
          </a:p>
        </p:txBody>
      </p:sp>
    </p:spTree>
    <p:extLst>
      <p:ext uri="{BB962C8B-B14F-4D97-AF65-F5344CB8AC3E}">
        <p14:creationId xmlns:p14="http://schemas.microsoft.com/office/powerpoint/2010/main" val="135732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B55D-7951-5BDB-62F9-579FB0C72225}"/>
              </a:ext>
            </a:extLst>
          </p:cNvPr>
          <p:cNvSpPr>
            <a:spLocks noGrp="1"/>
          </p:cNvSpPr>
          <p:nvPr>
            <p:ph type="ctrTitle"/>
          </p:nvPr>
        </p:nvSpPr>
        <p:spPr>
          <a:xfrm>
            <a:off x="1432127" y="2103627"/>
            <a:ext cx="9350668" cy="1740014"/>
          </a:xfrm>
        </p:spPr>
        <p:txBody>
          <a:bodyPr>
            <a:noAutofit/>
          </a:bodyPr>
          <a:lstStyle/>
          <a:p>
            <a:r>
              <a:rPr lang="en-US" sz="3600" dirty="0">
                <a:solidFill>
                  <a:srgbClr val="002060"/>
                </a:solidFill>
              </a:rPr>
              <a:t>Unveiling Stock Market Trends Through Predictive Analytics and Sentiment Analysis: InsightfulEquity</a:t>
            </a:r>
            <a:endParaRPr lang="en-IN" sz="3600" dirty="0">
              <a:solidFill>
                <a:srgbClr val="002060"/>
              </a:solidFill>
            </a:endParaRPr>
          </a:p>
        </p:txBody>
      </p:sp>
      <p:sp>
        <p:nvSpPr>
          <p:cNvPr id="3" name="Subtitle 2">
            <a:extLst>
              <a:ext uri="{FF2B5EF4-FFF2-40B4-BE49-F238E27FC236}">
                <a16:creationId xmlns:a16="http://schemas.microsoft.com/office/drawing/2014/main" id="{0FCC96DE-A126-2F17-781A-D5BBAE8006EB}"/>
              </a:ext>
            </a:extLst>
          </p:cNvPr>
          <p:cNvSpPr>
            <a:spLocks noGrp="1"/>
          </p:cNvSpPr>
          <p:nvPr>
            <p:ph type="subTitle" idx="1"/>
          </p:nvPr>
        </p:nvSpPr>
        <p:spPr>
          <a:xfrm>
            <a:off x="1432127" y="5087574"/>
            <a:ext cx="9144000" cy="1655762"/>
          </a:xfrm>
        </p:spPr>
        <p:txBody>
          <a:bodyPr>
            <a:normAutofit/>
          </a:bodyPr>
          <a:lstStyle/>
          <a:p>
            <a:r>
              <a:rPr lang="en-US" dirty="0"/>
              <a:t>Harsh Kumar Singh, Ankur Sharma, Harshit Singhal</a:t>
            </a:r>
            <a:br>
              <a:rPr lang="en-US" dirty="0"/>
            </a:br>
            <a:r>
              <a:rPr lang="en-US" dirty="0"/>
              <a:t>KIET Group of Institutions, Delhi-NCR</a:t>
            </a:r>
            <a:endParaRPr lang="en-IN" dirty="0"/>
          </a:p>
        </p:txBody>
      </p:sp>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extLst>
              <p:ext uri="{D42A27DB-BD31-4B8C-83A1-F6EECF244321}">
                <p14:modId xmlns:p14="http://schemas.microsoft.com/office/powerpoint/2010/main" val="2872346659"/>
              </p:ext>
            </p:extLst>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extLst>
              <p:ext uri="{D42A27DB-BD31-4B8C-83A1-F6EECF244321}">
                <p14:modId xmlns:p14="http://schemas.microsoft.com/office/powerpoint/2010/main" val="616369112"/>
              </p:ext>
            </p:extLst>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sp>
        <p:nvSpPr>
          <p:cNvPr id="19" name="Title 1">
            <a:extLst>
              <a:ext uri="{FF2B5EF4-FFF2-40B4-BE49-F238E27FC236}">
                <a16:creationId xmlns:a16="http://schemas.microsoft.com/office/drawing/2014/main" id="{B1F0939F-AFC3-547E-0CBB-3BDF543BBB1A}"/>
              </a:ext>
            </a:extLst>
          </p:cNvPr>
          <p:cNvSpPr txBox="1">
            <a:spLocks/>
          </p:cNvSpPr>
          <p:nvPr/>
        </p:nvSpPr>
        <p:spPr>
          <a:xfrm>
            <a:off x="1884375" y="2516475"/>
            <a:ext cx="8416375" cy="4426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200" dirty="0"/>
            </a:br>
            <a:endParaRPr lang="en-IN" sz="3200" dirty="0"/>
          </a:p>
        </p:txBody>
      </p:sp>
      <p:sp>
        <p:nvSpPr>
          <p:cNvPr id="20" name="Title 1">
            <a:extLst>
              <a:ext uri="{FF2B5EF4-FFF2-40B4-BE49-F238E27FC236}">
                <a16:creationId xmlns:a16="http://schemas.microsoft.com/office/drawing/2014/main" id="{AB349923-19BF-68C8-D95B-ECD7FDDFD296}"/>
              </a:ext>
            </a:extLst>
          </p:cNvPr>
          <p:cNvSpPr txBox="1">
            <a:spLocks/>
          </p:cNvSpPr>
          <p:nvPr/>
        </p:nvSpPr>
        <p:spPr>
          <a:xfrm>
            <a:off x="1432127" y="4163618"/>
            <a:ext cx="9256296" cy="754925"/>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2060"/>
                </a:solidFill>
              </a:rPr>
              <a:t>Special Track: An Empirical System of Data Analytics, AI, IOT, and Its Applications</a:t>
            </a:r>
            <a:endParaRPr lang="en-IN" sz="4000" dirty="0">
              <a:solidFill>
                <a:srgbClr val="002060"/>
              </a:solidFill>
            </a:endParaRPr>
          </a:p>
        </p:txBody>
      </p:sp>
      <p:sp>
        <p:nvSpPr>
          <p:cNvPr id="21" name="Title 1">
            <a:extLst>
              <a:ext uri="{FF2B5EF4-FFF2-40B4-BE49-F238E27FC236}">
                <a16:creationId xmlns:a16="http://schemas.microsoft.com/office/drawing/2014/main" id="{542ED4F0-B264-4EB4-76A9-90D2DB90AFF4}"/>
              </a:ext>
            </a:extLst>
          </p:cNvPr>
          <p:cNvSpPr txBox="1">
            <a:spLocks/>
          </p:cNvSpPr>
          <p:nvPr/>
        </p:nvSpPr>
        <p:spPr>
          <a:xfrm>
            <a:off x="1608591" y="1762076"/>
            <a:ext cx="8903369" cy="44842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dirty="0">
              <a:solidFill>
                <a:srgbClr val="002060"/>
              </a:solidFill>
            </a:endParaRPr>
          </a:p>
        </p:txBody>
      </p:sp>
      <p:graphicFrame>
        <p:nvGraphicFramePr>
          <p:cNvPr id="4" name="Table 3">
            <a:extLst>
              <a:ext uri="{FF2B5EF4-FFF2-40B4-BE49-F238E27FC236}">
                <a16:creationId xmlns:a16="http://schemas.microsoft.com/office/drawing/2014/main" id="{2CBF0466-9579-35C2-92C8-85812AAACBBB}"/>
              </a:ext>
            </a:extLst>
          </p:cNvPr>
          <p:cNvGraphicFramePr>
            <a:graphicFrameLocks noGrp="1"/>
          </p:cNvGraphicFramePr>
          <p:nvPr>
            <p:extLst>
              <p:ext uri="{D42A27DB-BD31-4B8C-83A1-F6EECF244321}">
                <p14:modId xmlns:p14="http://schemas.microsoft.com/office/powerpoint/2010/main" val="1060429567"/>
              </p:ext>
            </p:extLst>
          </p:nvPr>
        </p:nvGraphicFramePr>
        <p:xfrm>
          <a:off x="63225" y="877711"/>
          <a:ext cx="12058674" cy="687466"/>
        </p:xfrm>
        <a:graphic>
          <a:graphicData uri="http://schemas.openxmlformats.org/drawingml/2006/table">
            <a:tbl>
              <a:tblPr firstRow="1" bandRow="1">
                <a:tableStyleId>{5C22544A-7EE6-4342-B048-85BDC9FD1C3A}</a:tableStyleId>
              </a:tblPr>
              <a:tblGrid>
                <a:gridCol w="12058674">
                  <a:extLst>
                    <a:ext uri="{9D8B030D-6E8A-4147-A177-3AD203B41FA5}">
                      <a16:colId xmlns:a16="http://schemas.microsoft.com/office/drawing/2014/main" val="707249459"/>
                    </a:ext>
                  </a:extLst>
                </a:gridCol>
              </a:tblGrid>
              <a:tr h="687466">
                <a:tc>
                  <a:txBody>
                    <a:bodyPr/>
                    <a:lstStyle/>
                    <a:p>
                      <a:pPr algn="ctr"/>
                      <a:r>
                        <a:rPr lang="en-US" sz="2200" b="0" i="0" kern="1200" dirty="0">
                          <a:solidFill>
                            <a:schemeClr val="lt1"/>
                          </a:solidFill>
                          <a:effectLst/>
                          <a:latin typeface="Tahoma" panose="020B0604030504040204" pitchFamily="34" charset="0"/>
                          <a:ea typeface="Tahoma" panose="020B0604030504040204" pitchFamily="34" charset="0"/>
                          <a:cs typeface="Tahoma" panose="020B0604030504040204" pitchFamily="34" charset="0"/>
                        </a:rPr>
                        <a:t>STOCK WALLET</a:t>
                      </a:r>
                      <a:endParaRPr lang="en-IN" sz="2200" dirty="0">
                        <a:latin typeface="Tahoma" panose="020B0604030504040204" pitchFamily="34" charset="0"/>
                        <a:ea typeface="Tahoma" panose="020B0604030504040204" pitchFamily="34" charset="0"/>
                        <a:cs typeface="Tahoma" panose="020B0604030504040204" pitchFamily="34" charset="0"/>
                      </a:endParaRPr>
                    </a:p>
                  </a:txBody>
                  <a:tcPr>
                    <a:solidFill>
                      <a:schemeClr val="accent3">
                        <a:lumMod val="75000"/>
                      </a:schemeClr>
                    </a:solidFill>
                  </a:tcPr>
                </a:tc>
                <a:extLst>
                  <a:ext uri="{0D108BD9-81ED-4DB2-BD59-A6C34878D82A}">
                    <a16:rowId xmlns:a16="http://schemas.microsoft.com/office/drawing/2014/main" val="606133725"/>
                  </a:ext>
                </a:extLst>
              </a:tr>
            </a:tbl>
          </a:graphicData>
        </a:graphic>
      </p:graphicFrame>
    </p:spTree>
    <p:extLst>
      <p:ext uri="{BB962C8B-B14F-4D97-AF65-F5344CB8AC3E}">
        <p14:creationId xmlns:p14="http://schemas.microsoft.com/office/powerpoint/2010/main" val="96661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970550821"/>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Conclusions and Future Work</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85EC815B-08B2-00C1-3CF0-583E39EECF5E}"/>
              </a:ext>
            </a:extLst>
          </p:cNvPr>
          <p:cNvSpPr txBox="1">
            <a:spLocks/>
          </p:cNvSpPr>
          <p:nvPr/>
        </p:nvSpPr>
        <p:spPr>
          <a:xfrm>
            <a:off x="5327770" y="1520041"/>
            <a:ext cx="6658315" cy="46195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In the Future Work section, we explore avenues to enhance predictive accuracy and sentiment analysis robustness, suggesting research directions like advanced sentiment analysis tailored to financial language, ensemble methods such as hybrid ARIMA-LSTM, and a deeper understanding of sentiment-stock price interplay through advanced statistical analyses. Recommendations include hybridizing sentiment analysis with predictive models, incorporating external data, and leveraging machine learning interpretability. Ethical considerations stress transparent model development and regulatory guidelines for fairness. </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In the Conclusion section, we highlight key findings, emphasizing the synthesis of ARIMA, LSTM, and Linear Regression models with sentiment analysis as a multifaceted decision-making tool. This dynamic interplay informs strategic portfolio optimization, advancing financial analytics and addressing predictive paradigm gaps. The conclusion marks a stepping stone to untapped possibilities, suggesting future directions like integrating external data, exploring hybrid models, and advancing sentiment analysis techniques. Ethical considerations and model transparency are pivotal for shaping the future landscape of predictive analytics in finance.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145" name="Picture 1" descr="C:\Users\hp\OneDrive\Downloads\_bb168fa3-7da6-4c93-8fd1-86f2be24d7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8" y="1555874"/>
            <a:ext cx="4306492" cy="430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7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noAutofit/>
          </a:bodyPr>
          <a:lstStyle/>
          <a:p>
            <a:r>
              <a:rPr lang="en-IN" dirty="0">
                <a:latin typeface="Times New Roman" panose="02020603050405020304" pitchFamily="18" charset="0"/>
                <a:ea typeface="Tahoma" panose="020B0604030504040204" pitchFamily="34" charset="0"/>
                <a:cs typeface="Times New Roman" panose="02020603050405020304" pitchFamily="18" charset="0"/>
              </a:rPr>
              <a:t>[1] S. </a:t>
            </a:r>
            <a:r>
              <a:rPr lang="en-IN" dirty="0" err="1">
                <a:latin typeface="Times New Roman" panose="02020603050405020304" pitchFamily="18" charset="0"/>
                <a:ea typeface="Tahoma" panose="020B0604030504040204" pitchFamily="34" charset="0"/>
                <a:cs typeface="Times New Roman" panose="02020603050405020304" pitchFamily="18" charset="0"/>
              </a:rPr>
              <a:t>Trivedi</a:t>
            </a:r>
            <a:r>
              <a:rPr lang="en-IN" dirty="0">
                <a:latin typeface="Times New Roman" panose="02020603050405020304" pitchFamily="18" charset="0"/>
                <a:ea typeface="Tahoma" panose="020B0604030504040204" pitchFamily="34" charset="0"/>
                <a:cs typeface="Times New Roman" panose="02020603050405020304" pitchFamily="18" charset="0"/>
              </a:rPr>
              <a:t>, Review of “Machine learning models in stock market prediction,” 2022. doi:10.14293/s2199-1006.1.sor-uncat.admnax.v1.rxbnkr</a:t>
            </a:r>
          </a:p>
          <a:p>
            <a:r>
              <a:rPr lang="en-IN" dirty="0">
                <a:latin typeface="Times New Roman" panose="02020603050405020304" pitchFamily="18" charset="0"/>
                <a:ea typeface="Tahoma" panose="020B0604030504040204" pitchFamily="34" charset="0"/>
                <a:cs typeface="Times New Roman" panose="02020603050405020304" pitchFamily="18" charset="0"/>
              </a:rPr>
              <a:t>[2] “Sentiment analysis,” Sentiment Analysis, 2020. doi:10.4135/9781526421036754533</a:t>
            </a:r>
          </a:p>
          <a:p>
            <a:r>
              <a:rPr lang="en-IN" dirty="0">
                <a:latin typeface="Times New Roman" panose="02020603050405020304" pitchFamily="18" charset="0"/>
                <a:ea typeface="Tahoma" panose="020B0604030504040204" pitchFamily="34" charset="0"/>
                <a:cs typeface="Times New Roman" panose="02020603050405020304" pitchFamily="18" charset="0"/>
              </a:rPr>
              <a:t>[3] L. D. </a:t>
            </a:r>
            <a:r>
              <a:rPr lang="en-IN" dirty="0" err="1">
                <a:latin typeface="Times New Roman" panose="02020603050405020304" pitchFamily="18" charset="0"/>
                <a:ea typeface="Tahoma" panose="020B0604030504040204" pitchFamily="34" charset="0"/>
                <a:cs typeface="Times New Roman" panose="02020603050405020304" pitchFamily="18" charset="0"/>
              </a:rPr>
              <a:t>Broemeling</a:t>
            </a:r>
            <a:r>
              <a:rPr lang="en-IN" dirty="0">
                <a:latin typeface="Times New Roman" panose="02020603050405020304" pitchFamily="18" charset="0"/>
                <a:ea typeface="Tahoma" panose="020B0604030504040204" pitchFamily="34" charset="0"/>
                <a:cs typeface="Times New Roman" panose="02020603050405020304" pitchFamily="18" charset="0"/>
              </a:rPr>
              <a:t>, “Time series and </a:t>
            </a:r>
            <a:r>
              <a:rPr lang="en-IN" dirty="0" err="1">
                <a:latin typeface="Times New Roman" panose="02020603050405020304" pitchFamily="18" charset="0"/>
                <a:ea typeface="Tahoma" panose="020B0604030504040204" pitchFamily="34" charset="0"/>
                <a:cs typeface="Times New Roman" panose="02020603050405020304" pitchFamily="18" charset="0"/>
              </a:rPr>
              <a:t>stationarity</a:t>
            </a:r>
            <a:r>
              <a:rPr lang="en-IN" dirty="0">
                <a:latin typeface="Times New Roman" panose="02020603050405020304" pitchFamily="18" charset="0"/>
                <a:ea typeface="Tahoma" panose="020B0604030504040204" pitchFamily="34" charset="0"/>
                <a:cs typeface="Times New Roman" panose="02020603050405020304" pitchFamily="18" charset="0"/>
              </a:rPr>
              <a:t>,” Bayesian Analysis of Time Series, pp. 113–148, 2019. doi:10.1201/9780429488443-6</a:t>
            </a:r>
          </a:p>
          <a:p>
            <a:r>
              <a:rPr lang="en-IN" dirty="0">
                <a:latin typeface="Times New Roman" panose="02020603050405020304" pitchFamily="18" charset="0"/>
                <a:ea typeface="Tahoma" panose="020B0604030504040204" pitchFamily="34" charset="0"/>
                <a:cs typeface="Times New Roman" panose="02020603050405020304" pitchFamily="18" charset="0"/>
              </a:rPr>
              <a:t>[4] S. </a:t>
            </a:r>
            <a:r>
              <a:rPr lang="en-IN" dirty="0" err="1">
                <a:latin typeface="Times New Roman" panose="02020603050405020304" pitchFamily="18" charset="0"/>
                <a:ea typeface="Tahoma" panose="020B0604030504040204" pitchFamily="34" charset="0"/>
                <a:cs typeface="Times New Roman" panose="02020603050405020304" pitchFamily="18" charset="0"/>
              </a:rPr>
              <a:t>Kuang</a:t>
            </a:r>
            <a:r>
              <a:rPr lang="en-IN" dirty="0">
                <a:latin typeface="Times New Roman" panose="02020603050405020304" pitchFamily="18" charset="0"/>
                <a:ea typeface="Tahoma" panose="020B0604030504040204" pitchFamily="34" charset="0"/>
                <a:cs typeface="Times New Roman" panose="02020603050405020304" pitchFamily="18" charset="0"/>
              </a:rPr>
              <a:t>, “A comparison of linear regression, LSTM model and ARIMA model in predicting stock price a case study: HSBC’s stock price,” BCP Business Management, vol. 44, pp. 478–488, 2023. doi:10.54691/bcpbm.v44i.4858</a:t>
            </a:r>
          </a:p>
          <a:p>
            <a:r>
              <a:rPr lang="en-IN" dirty="0">
                <a:latin typeface="Times New Roman" panose="02020603050405020304" pitchFamily="18" charset="0"/>
                <a:ea typeface="Tahoma" panose="020B0604030504040204" pitchFamily="34" charset="0"/>
                <a:cs typeface="Times New Roman" panose="02020603050405020304" pitchFamily="18" charset="0"/>
              </a:rPr>
              <a:t>[5] M. </a:t>
            </a:r>
            <a:r>
              <a:rPr lang="en-IN" dirty="0" err="1">
                <a:latin typeface="Times New Roman" panose="02020603050405020304" pitchFamily="18" charset="0"/>
                <a:ea typeface="Tahoma" panose="020B0604030504040204" pitchFamily="34" charset="0"/>
                <a:cs typeface="Times New Roman" panose="02020603050405020304" pitchFamily="18" charset="0"/>
              </a:rPr>
              <a:t>García</a:t>
            </a:r>
            <a:r>
              <a:rPr lang="en-IN" dirty="0">
                <a:latin typeface="Times New Roman" panose="02020603050405020304" pitchFamily="18" charset="0"/>
                <a:ea typeface="Tahoma" panose="020B0604030504040204" pitchFamily="34" charset="0"/>
                <a:cs typeface="Times New Roman" panose="02020603050405020304" pitchFamily="18" charset="0"/>
              </a:rPr>
              <a:t> and R. Herrera, “An analysis of AI models for making predictions: Groundwater case study,” Proceedings of the 20th International Conference on Smart Business Technologies, 2023. doi:10.5220/0012120400003552</a:t>
            </a:r>
          </a:p>
          <a:p>
            <a:r>
              <a:rPr lang="en-IN" dirty="0">
                <a:latin typeface="Times New Roman" panose="02020603050405020304" pitchFamily="18" charset="0"/>
                <a:ea typeface="Tahoma" panose="020B0604030504040204" pitchFamily="34" charset="0"/>
                <a:cs typeface="Times New Roman" panose="02020603050405020304" pitchFamily="18" charset="0"/>
              </a:rPr>
              <a:t>[6] Table 3: Contradiction in TextBlob and original dataset labels. doi:10.7717/peerj-cs.914/table-3</a:t>
            </a:r>
          </a:p>
          <a:p>
            <a:r>
              <a:rPr lang="en-IN" dirty="0">
                <a:latin typeface="Times New Roman" panose="02020603050405020304" pitchFamily="18" charset="0"/>
                <a:ea typeface="Tahoma" panose="020B0604030504040204" pitchFamily="34" charset="0"/>
                <a:cs typeface="Times New Roman" panose="02020603050405020304" pitchFamily="18" charset="0"/>
              </a:rPr>
              <a:t>[7] Pak, A., &amp; </a:t>
            </a:r>
            <a:r>
              <a:rPr lang="en-IN" dirty="0" err="1">
                <a:latin typeface="Times New Roman" panose="02020603050405020304" pitchFamily="18" charset="0"/>
                <a:ea typeface="Tahoma" panose="020B0604030504040204" pitchFamily="34" charset="0"/>
                <a:cs typeface="Times New Roman" panose="02020603050405020304" pitchFamily="18" charset="0"/>
              </a:rPr>
              <a:t>Paroubek</a:t>
            </a:r>
            <a:r>
              <a:rPr lang="en-IN" dirty="0">
                <a:latin typeface="Times New Roman" panose="02020603050405020304" pitchFamily="18" charset="0"/>
                <a:ea typeface="Tahoma" panose="020B0604030504040204" pitchFamily="34" charset="0"/>
                <a:cs typeface="Times New Roman" panose="02020603050405020304" pitchFamily="18" charset="0"/>
              </a:rPr>
              <a:t>, P. (2010). Twitter as a Corpus for Sentiment Analysis and Opinion Mining. Proceedings of LREC.</a:t>
            </a:r>
          </a:p>
          <a:p>
            <a:r>
              <a:rPr lang="en-IN" dirty="0">
                <a:latin typeface="Times New Roman" panose="02020603050405020304" pitchFamily="18" charset="0"/>
                <a:ea typeface="Tahoma" panose="020B0604030504040204" pitchFamily="34" charset="0"/>
                <a:cs typeface="Times New Roman" panose="02020603050405020304" pitchFamily="18" charset="0"/>
              </a:rPr>
              <a:t>[8] </a:t>
            </a:r>
            <a:r>
              <a:rPr lang="en-IN" dirty="0" err="1">
                <a:latin typeface="Times New Roman" panose="02020603050405020304" pitchFamily="18" charset="0"/>
                <a:ea typeface="Tahoma" panose="020B0604030504040204" pitchFamily="34" charset="0"/>
                <a:cs typeface="Times New Roman" panose="02020603050405020304" pitchFamily="18" charset="0"/>
              </a:rPr>
              <a:t>LeCun</a:t>
            </a:r>
            <a:r>
              <a:rPr lang="en-IN" dirty="0">
                <a:latin typeface="Times New Roman" panose="02020603050405020304" pitchFamily="18" charset="0"/>
                <a:ea typeface="Tahoma" panose="020B0604030504040204" pitchFamily="34" charset="0"/>
                <a:cs typeface="Times New Roman" panose="02020603050405020304" pitchFamily="18" charset="0"/>
              </a:rPr>
              <a:t>, Y., </a:t>
            </a:r>
            <a:r>
              <a:rPr lang="en-IN" dirty="0" err="1">
                <a:latin typeface="Times New Roman" panose="02020603050405020304" pitchFamily="18" charset="0"/>
                <a:ea typeface="Tahoma" panose="020B0604030504040204" pitchFamily="34" charset="0"/>
                <a:cs typeface="Times New Roman" panose="02020603050405020304" pitchFamily="18" charset="0"/>
              </a:rPr>
              <a:t>Bengio</a:t>
            </a:r>
            <a:r>
              <a:rPr lang="en-IN" dirty="0">
                <a:latin typeface="Times New Roman" panose="02020603050405020304" pitchFamily="18" charset="0"/>
                <a:ea typeface="Tahoma" panose="020B0604030504040204" pitchFamily="34" charset="0"/>
                <a:cs typeface="Times New Roman" panose="02020603050405020304" pitchFamily="18" charset="0"/>
              </a:rPr>
              <a:t>, Y., &amp; Hinton, G. (2015). Deep learning. Nature, 521(7553), 436-444.</a:t>
            </a:r>
          </a:p>
          <a:p>
            <a:r>
              <a:rPr lang="en-IN" dirty="0">
                <a:latin typeface="Times New Roman" panose="02020603050405020304" pitchFamily="18" charset="0"/>
                <a:ea typeface="Tahoma" panose="020B0604030504040204" pitchFamily="34" charset="0"/>
                <a:cs typeface="Times New Roman" panose="02020603050405020304" pitchFamily="18" charset="0"/>
              </a:rPr>
              <a:t>[9] Gilbert, E., &amp; </a:t>
            </a:r>
            <a:r>
              <a:rPr lang="en-IN" dirty="0" err="1">
                <a:latin typeface="Times New Roman" panose="02020603050405020304" pitchFamily="18" charset="0"/>
                <a:ea typeface="Tahoma" panose="020B0604030504040204" pitchFamily="34" charset="0"/>
                <a:cs typeface="Times New Roman" panose="02020603050405020304" pitchFamily="18" charset="0"/>
              </a:rPr>
              <a:t>Karahalios</a:t>
            </a:r>
            <a:r>
              <a:rPr lang="en-IN" dirty="0">
                <a:latin typeface="Times New Roman" panose="02020603050405020304" pitchFamily="18" charset="0"/>
                <a:ea typeface="Tahoma" panose="020B0604030504040204" pitchFamily="34" charset="0"/>
                <a:cs typeface="Times New Roman" panose="02020603050405020304" pitchFamily="18" charset="0"/>
              </a:rPr>
              <a:t>, K. (2010). Widespread Worry and the Stock Market. In ICWSM.</a:t>
            </a: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176783631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228600" indent="0" algn="ctr" eaLnBrk="1" hangingPunct="1">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References</a:t>
                      </a:r>
                      <a:endParaRPr lang="en-US" altLang="en-US" sz="2000" b="1" i="1" dirty="0">
                        <a:latin typeface="Times New Roman" panose="02020603050405020304" pitchFamily="18"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160143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4" name="Table 13">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graphicFrame>
        <p:nvGraphicFramePr>
          <p:cNvPr id="20" name="Table 19">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388036280"/>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228600" indent="0" algn="ctr" eaLnBrk="1" hangingPunct="1">
                        <a:buFont typeface="Wingdings" panose="05000000000000000000" pitchFamily="2" charset="2"/>
                        <a:buNone/>
                      </a:pPr>
                      <a:endParaRPr lang="en-US" altLang="en-US" sz="2000" b="1" i="1" dirty="0">
                        <a:latin typeface="Times New Roman" panose="02020603050405020304" pitchFamily="18"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1" name="Picture 2">
            <a:extLst>
              <a:ext uri="{FF2B5EF4-FFF2-40B4-BE49-F238E27FC236}">
                <a16:creationId xmlns:a16="http://schemas.microsoft.com/office/drawing/2014/main" id="{F6F7296C-5697-B66B-CD35-D72C01BC3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751" y="1511771"/>
            <a:ext cx="7864497" cy="442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1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27911" y="1620016"/>
            <a:ext cx="10896157" cy="4246444"/>
          </a:xfrm>
        </p:spPr>
        <p:txBody>
          <a:bodyPr>
            <a:normAutofit/>
          </a:bodyPr>
          <a:lstStyle/>
          <a:p>
            <a:pPr marL="514350" indent="-285750" algn="just" eaLnBrk="1" hangingPunct="1">
              <a:buFont typeface="Wingdings" panose="05000000000000000000" pitchFamily="2" charset="2"/>
              <a:buChar char="q"/>
            </a:pPr>
            <a:r>
              <a:rPr lang="en-IE" altLang="en-US" sz="2400" dirty="0">
                <a:latin typeface="Times New Roman" panose="02020603050405020304" pitchFamily="18" charset="0"/>
                <a:cs typeface="Times New Roman" panose="02020603050405020304" pitchFamily="18" charset="0"/>
              </a:rPr>
              <a:t>Introduction </a:t>
            </a:r>
          </a:p>
          <a:p>
            <a:pPr marL="514350" indent="-285750" algn="just"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Existing Approaches/Related Works </a:t>
            </a:r>
          </a:p>
          <a:p>
            <a:pPr marL="514350" indent="-285750" algn="just"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Problems in Existing Approaches</a:t>
            </a:r>
          </a:p>
          <a:p>
            <a:pPr marL="514350" indent="-285750" algn="just"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Proposed Methodology </a:t>
            </a:r>
          </a:p>
          <a:p>
            <a:pPr marL="514350" indent="-285750" algn="just"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Results and Discussion</a:t>
            </a:r>
          </a:p>
          <a:p>
            <a:pPr marL="514350" indent="-285750" algn="just"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Conclusions and Future Work</a:t>
            </a:r>
          </a:p>
          <a:p>
            <a:pPr marL="514350" indent="-285750" algn="just" eaLnBrk="1" hangingPunct="1">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References</a:t>
            </a:r>
            <a:endParaRPr lang="en-US" altLang="en-US" sz="2400"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2556311356"/>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algn="ctr"/>
                      <a:r>
                        <a:rPr lang="en-US" sz="2000" dirty="0">
                          <a:latin typeface="Times New Roman" panose="02020603050405020304" pitchFamily="18" charset="0"/>
                          <a:ea typeface="Tahoma" panose="020B0604030504040204" pitchFamily="34" charset="0"/>
                          <a:cs typeface="Times New Roman" panose="02020603050405020304" pitchFamily="18" charset="0"/>
                        </a:rPr>
                        <a:t>Outline</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Oval 10"/>
          <p:cNvSpPr/>
          <p:nvPr/>
        </p:nvSpPr>
        <p:spPr>
          <a:xfrm>
            <a:off x="7358442" y="2144515"/>
            <a:ext cx="2561558" cy="2561558"/>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p:cNvGrpSpPr/>
          <p:nvPr/>
        </p:nvGrpSpPr>
        <p:grpSpPr>
          <a:xfrm>
            <a:off x="7815522" y="2144518"/>
            <a:ext cx="2085297" cy="2479187"/>
            <a:chOff x="1437138" y="2438661"/>
            <a:chExt cx="2085297" cy="2479187"/>
          </a:xfrm>
        </p:grpSpPr>
        <p:sp>
          <p:nvSpPr>
            <p:cNvPr id="17"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9"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0"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1"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2"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3"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4"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5"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6"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7"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8"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9"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0"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1"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2"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3"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4"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5"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6"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7"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8"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9"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0"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1"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2"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3"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4"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5"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6"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7"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8"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9"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0"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1"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2"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3"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4"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5"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6"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7"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8"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9"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0"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1"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2"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3"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4"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5"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6"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7"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8"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9"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0"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1"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2"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3"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4"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5"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6"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7"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8"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9"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0"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1"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2"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3"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4"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5"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6"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7"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8"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sp>
        <p:nvSpPr>
          <p:cNvPr id="89" name="Donut 88"/>
          <p:cNvSpPr/>
          <p:nvPr/>
        </p:nvSpPr>
        <p:spPr>
          <a:xfrm>
            <a:off x="6888430" y="1686551"/>
            <a:ext cx="3519523" cy="3519523"/>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Tree>
    <p:extLst>
      <p:ext uri="{BB962C8B-B14F-4D97-AF65-F5344CB8AC3E}">
        <p14:creationId xmlns:p14="http://schemas.microsoft.com/office/powerpoint/2010/main" val="286049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8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3372592" y="1520042"/>
            <a:ext cx="8613493" cy="4348946"/>
          </a:xfrm>
        </p:spPr>
        <p:txBody>
          <a:bodyPr>
            <a:normAutofit fontScale="92500"/>
          </a:bodyPr>
          <a:lstStyle/>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In today's dynamic financial landscape, predicting stock market movements and analyzing market sentiment in real-time have become crucial for investors and financial institutions. Accurate forecasts can significantly impact investment strategies, risk management, and decision-making processes.</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Accurate prediction models offer valuable insights for investors, aiding in informed decision-making and risk management. They help identify optimal entry and exit points, maximizing returns and minimizing losses. Successful prediction models are essential for gaining a competitive edge in the market.</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Market sentiment, especially on platforms like Twitter, influences stock prices. Sentiment analysis, assessing emotional tones in textual data, is a powerful tool for gauging market sentiment and capturing opinions that impact stock prices.</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Key technologies employed in this endeavor encompass a robust toolkit, including Alpha Vantage for financial data, </a:t>
            </a:r>
            <a:r>
              <a:rPr lang="en-US" dirty="0" err="1">
                <a:latin typeface="Times New Roman" panose="02020603050405020304" pitchFamily="18" charset="0"/>
                <a:ea typeface="Tahoma" panose="020B0604030504040204" pitchFamily="34" charset="0"/>
                <a:cs typeface="Times New Roman" panose="02020603050405020304" pitchFamily="18" charset="0"/>
              </a:rPr>
              <a:t>Tweepy</a:t>
            </a:r>
            <a:r>
              <a:rPr lang="en-US" dirty="0">
                <a:latin typeface="Times New Roman" panose="02020603050405020304" pitchFamily="18" charset="0"/>
                <a:ea typeface="Tahoma" panose="020B0604030504040204" pitchFamily="34" charset="0"/>
                <a:cs typeface="Times New Roman" panose="02020603050405020304" pitchFamily="18" charset="0"/>
              </a:rPr>
              <a:t> for Twitter data extraction, and a suite of Python libraries such as Pandas, </a:t>
            </a:r>
            <a:r>
              <a:rPr lang="en-US" dirty="0" err="1">
                <a:latin typeface="Times New Roman" panose="02020603050405020304" pitchFamily="18" charset="0"/>
                <a:ea typeface="Tahoma" panose="020B0604030504040204" pitchFamily="34" charset="0"/>
                <a:cs typeface="Times New Roman" panose="02020603050405020304" pitchFamily="18" charset="0"/>
              </a:rPr>
              <a:t>NumPy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Statsmodels</a:t>
            </a:r>
            <a:r>
              <a:rPr lang="en-US" dirty="0">
                <a:latin typeface="Times New Roman" panose="02020603050405020304" pitchFamily="18" charset="0"/>
                <a:ea typeface="Tahoma" panose="020B0604030504040204" pitchFamily="34" charset="0"/>
                <a:cs typeface="Times New Roman" panose="02020603050405020304" pitchFamily="18" charset="0"/>
              </a:rPr>
              <a:t>, Keras, Scikit-Learn, TextBlob, and Flask for data processing, modeling, and analysis. The study's significance is underscored by its commitment to advancing the understanding of how Twitter sentiment influences stock prices, thereby contributing to the broader discourse on the integration of technology and finance.</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subsequent sections of this research expound upon the meticulous methodologies employed, the intricacies of experimentation, and the valuable insights gained through rigorous model evaluation and sentiment analysis.</a:t>
            </a:r>
            <a:endParaRPr lang="en-IN"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974248796"/>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algn="ctr"/>
                      <a:r>
                        <a:rPr lang="en-IE" altLang="en-US" sz="2000"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1026" name="Picture 2" descr="A single stock market image with clean and white backg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384" y="1484416"/>
            <a:ext cx="2743200" cy="453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76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lstStyle/>
          <a:p>
            <a:pPr marL="228600" algn="just" eaLnBrk="1" hangingPunct="1"/>
            <a:endParaRPr lang="en-IE"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2879229029"/>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Existing Approaches/Related Works </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85EC815B-08B2-00C1-3CF0-583E39EECF5E}"/>
              </a:ext>
            </a:extLst>
          </p:cNvPr>
          <p:cNvSpPr txBox="1">
            <a:spLocks/>
          </p:cNvSpPr>
          <p:nvPr/>
        </p:nvSpPr>
        <p:spPr>
          <a:xfrm>
            <a:off x="5327770" y="1520042"/>
            <a:ext cx="6658315" cy="434894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Stock market prediction involves various approaches, including technical analysis methods like moving averages and relative strength index, fundamental analysis utilizing metrics such as earnings per share and price-to-earnings ratio, machine learning models such as regression, decision trees, and neural networks, sentiment analysis based on news and social media, quantitative analysis using statistical methods, time series analysis with techniques like ARIMA and GARCH, and ensemble methods for combining predictions. </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Despite efforts to model complex relationships and utilize vast datasets, accurately predicting stock prices remains challenging due to the unpredictable nature of financial markets and the impact of external factors like geopolitical events and economic changes. </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Researchers often employ a combination of these approaches and continuously refine models to enhance predictive accuracy in the dynamic stock market environment.</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124" name="Picture 4" descr="C:\Users\hp\OneDrive\Downloads\_2dafa9a4-0906-437a-b017-f62b29353f2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41" y="1556852"/>
            <a:ext cx="3917673" cy="391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32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74245491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Problems in Existing Approaches</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85EC815B-08B2-00C1-3CF0-583E39EECF5E}"/>
              </a:ext>
            </a:extLst>
          </p:cNvPr>
          <p:cNvSpPr txBox="1">
            <a:spLocks/>
          </p:cNvSpPr>
          <p:nvPr/>
        </p:nvSpPr>
        <p:spPr>
          <a:xfrm>
            <a:off x="5415148" y="1520041"/>
            <a:ext cx="6570937" cy="46195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b="1" dirty="0">
                <a:latin typeface="Times New Roman" panose="02020603050405020304" pitchFamily="18" charset="0"/>
                <a:ea typeface="Tahoma" panose="020B0604030504040204" pitchFamily="34" charset="0"/>
                <a:cs typeface="Times New Roman" panose="02020603050405020304" pitchFamily="18" charset="0"/>
              </a:rPr>
              <a:t>Inherent Complexity: </a:t>
            </a:r>
            <a:r>
              <a:rPr lang="en-US" dirty="0">
                <a:latin typeface="Times New Roman" panose="02020603050405020304" pitchFamily="18" charset="0"/>
                <a:ea typeface="Tahoma" panose="020B0604030504040204" pitchFamily="34" charset="0"/>
                <a:cs typeface="Times New Roman" panose="02020603050405020304" pitchFamily="18" charset="0"/>
              </a:rPr>
              <a:t>Accurately predicting stock market movements is hindered by the inherent complexity of financial markets, characterized by dynamic and unpredictable behaviors.</a:t>
            </a:r>
          </a:p>
          <a:p>
            <a:pPr marL="285750" indent="-285750" algn="just">
              <a:buFont typeface="Arial" panose="020B0604020202020204" pitchFamily="34" charset="0"/>
              <a:buChar char="•"/>
            </a:pPr>
            <a:r>
              <a:rPr lang="en-US" b="1" dirty="0">
                <a:latin typeface="Times New Roman" panose="02020603050405020304" pitchFamily="18" charset="0"/>
                <a:ea typeface="Tahoma" panose="020B0604030504040204" pitchFamily="34" charset="0"/>
                <a:cs typeface="Times New Roman" panose="02020603050405020304" pitchFamily="18" charset="0"/>
              </a:rPr>
              <a:t>Diverse Approaches: </a:t>
            </a:r>
            <a:r>
              <a:rPr lang="en-US" dirty="0">
                <a:latin typeface="Times New Roman" panose="02020603050405020304" pitchFamily="18" charset="0"/>
                <a:ea typeface="Tahoma" panose="020B0604030504040204" pitchFamily="34" charset="0"/>
                <a:cs typeface="Times New Roman" panose="02020603050405020304" pitchFamily="18" charset="0"/>
              </a:rPr>
              <a:t>Existing methods, including technical analyses, fundamental evaluations, machine learning models, sentiment analyses, and quantitative methods, each face limitations in capturing the intricacies of stock price dynamics.</a:t>
            </a:r>
          </a:p>
          <a:p>
            <a:pPr marL="285750" indent="-285750" algn="just">
              <a:buFont typeface="Arial" panose="020B0604020202020204" pitchFamily="34" charset="0"/>
              <a:buChar char="•"/>
            </a:pPr>
            <a:r>
              <a:rPr lang="en-US" b="1" dirty="0">
                <a:latin typeface="Times New Roman" panose="02020603050405020304" pitchFamily="18" charset="0"/>
                <a:ea typeface="Tahoma" panose="020B0604030504040204" pitchFamily="34" charset="0"/>
                <a:cs typeface="Times New Roman" panose="02020603050405020304" pitchFamily="18" charset="0"/>
              </a:rPr>
              <a:t>External Factors: </a:t>
            </a:r>
            <a:r>
              <a:rPr lang="en-US" dirty="0">
                <a:latin typeface="Times New Roman" panose="02020603050405020304" pitchFamily="18" charset="0"/>
                <a:ea typeface="Tahoma" panose="020B0604030504040204" pitchFamily="34" charset="0"/>
                <a:cs typeface="Times New Roman" panose="02020603050405020304" pitchFamily="18" charset="0"/>
              </a:rPr>
              <a:t>The impact of external factors, such as geopolitical events and economic changes, introduces additional challenges, contributing to the difficulty in developing robust predictive models.</a:t>
            </a:r>
          </a:p>
          <a:p>
            <a:pPr marL="285750" indent="-285750" algn="just">
              <a:buFont typeface="Arial" panose="020B0604020202020204" pitchFamily="34" charset="0"/>
              <a:buChar char="•"/>
            </a:pPr>
            <a:r>
              <a:rPr lang="en-US" b="1" dirty="0">
                <a:latin typeface="Times New Roman" panose="02020603050405020304" pitchFamily="18" charset="0"/>
                <a:ea typeface="Tahoma" panose="020B0604030504040204" pitchFamily="34" charset="0"/>
                <a:cs typeface="Times New Roman" panose="02020603050405020304" pitchFamily="18" charset="0"/>
              </a:rPr>
              <a:t>Persistent Challenges: </a:t>
            </a:r>
            <a:r>
              <a:rPr lang="en-US" dirty="0">
                <a:latin typeface="Times New Roman" panose="02020603050405020304" pitchFamily="18" charset="0"/>
                <a:ea typeface="Tahoma" panose="020B0604030504040204" pitchFamily="34" charset="0"/>
                <a:cs typeface="Times New Roman" panose="02020603050405020304" pitchFamily="18" charset="0"/>
              </a:rPr>
              <a:t>Despite efforts to refine and diversify prediction models, challenges persist, underscoring the need for ongoing research to address limitations and enhance the efficacy of existing approaches.</a:t>
            </a:r>
          </a:p>
          <a:p>
            <a:pPr marL="285750" indent="-285750" algn="just">
              <a:buFont typeface="Arial" panose="020B0604020202020204" pitchFamily="34" charset="0"/>
              <a:buChar char="•"/>
            </a:pPr>
            <a:r>
              <a:rPr lang="en-US" b="1" dirty="0">
                <a:latin typeface="Times New Roman" panose="02020603050405020304" pitchFamily="18" charset="0"/>
                <a:ea typeface="Tahoma" panose="020B0604030504040204" pitchFamily="34" charset="0"/>
                <a:cs typeface="Times New Roman" panose="02020603050405020304" pitchFamily="18" charset="0"/>
              </a:rPr>
              <a:t>Complex Landscape: </a:t>
            </a:r>
            <a:r>
              <a:rPr lang="en-US" dirty="0">
                <a:latin typeface="Times New Roman" panose="02020603050405020304" pitchFamily="18" charset="0"/>
                <a:ea typeface="Tahoma" panose="020B0604030504040204" pitchFamily="34" charset="0"/>
                <a:cs typeface="Times New Roman" panose="02020603050405020304" pitchFamily="18" charset="0"/>
              </a:rPr>
              <a:t>Recognizing the intricate nature of stock market dynamics is essential for researchers to navigate and improve strategies in the face of evolving challenges.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097" name="Picture 1" descr="C:\Users\hp\OneDrive\Downloads\_715ac0ae-5da2-48ce-8a43-c250a4a4a4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71" y="1425047"/>
            <a:ext cx="4421499" cy="4421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6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113575766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Proposed Methodology </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85EC815B-08B2-00C1-3CF0-583E39EECF5E}"/>
              </a:ext>
            </a:extLst>
          </p:cNvPr>
          <p:cNvSpPr txBox="1">
            <a:spLocks/>
          </p:cNvSpPr>
          <p:nvPr/>
        </p:nvSpPr>
        <p:spPr>
          <a:xfrm>
            <a:off x="4762005" y="1520041"/>
            <a:ext cx="7224080" cy="46195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methodology section stands as the foundational pillar of our research, intricately detailing the systematic exploration of the complex interplay between stock market prediction and sentiment analysis. Embodied in the comprehensive architectural framework illustrated in Figure 1, our system unfolds a meticulously planned and sequential methodology, encompassing pivotal stages critical to the research's success. These stages include the strategic orchestration of data collection, the intricate process of preprocessing, the strategic deployment of advanced predictive models, and the seamless integration of sentiment analysis into our analytical framework.</a:t>
            </a:r>
          </a:p>
          <a:p>
            <a:pPr marL="285750" indent="-285750" algn="just">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bedrock of our dataset is established through the acquisition of historical stock data meticulously sourced from Alpha Vantage and real-time sentiment data extracted from Twitter, all facilitated seamlessly through the </a:t>
            </a:r>
            <a:r>
              <a:rPr lang="en-US" dirty="0" err="1">
                <a:latin typeface="Times New Roman" panose="02020603050405020304" pitchFamily="18" charset="0"/>
                <a:ea typeface="Tahoma" panose="020B0604030504040204" pitchFamily="34" charset="0"/>
                <a:cs typeface="Times New Roman" panose="02020603050405020304" pitchFamily="18" charset="0"/>
              </a:rPr>
              <a:t>Tweepy</a:t>
            </a:r>
            <a:r>
              <a:rPr lang="en-US" dirty="0">
                <a:latin typeface="Times New Roman" panose="02020603050405020304" pitchFamily="18" charset="0"/>
                <a:ea typeface="Tahoma" panose="020B0604030504040204" pitchFamily="34" charset="0"/>
                <a:cs typeface="Times New Roman" panose="02020603050405020304" pitchFamily="18" charset="0"/>
              </a:rPr>
              <a:t> API. To address inherent challenges within the dataset, we employ sophisticated techniques, including forward-filling, back-filling, and normalization. These techniques are applied with precision to ensure the dataset's integrity and uniformity, thereby laying the foundation for robust and reliable analyses.</a:t>
            </a:r>
          </a:p>
        </p:txBody>
      </p:sp>
      <p:pic>
        <p:nvPicPr>
          <p:cNvPr id="2050" name="Picture 2" descr="Flow Chart for Research Pap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503" y="1356901"/>
            <a:ext cx="3550722" cy="490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073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6" name="Table 5">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sp>
        <p:nvSpPr>
          <p:cNvPr id="11"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4987635" y="1520042"/>
            <a:ext cx="6998449" cy="4348946"/>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predictive modeling phase unfolds with the application of two key models: the versatile Autoregressive Integrated Moving Average (ARIMA) model, illustrated in Figure 2, and the Long Short-Term Memory (LSTM) model, depicted in Figure 3.</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These models collectively contribute to our ability to capture diverse aspects of stock price movements. Additionally, the Linear Regression model, recognized as a cornerstone in predictive analytics, establishes linear relationships between financial indicators and historical stock prices, offering valuable insights into underlying trends. Sentiment analysis, a crucial component, utilizes the TextBlob library to quantify emotional tones in tweets, thereby enriching our predictive models with nuanced insights. </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holistic approach of our methodology combines these multifaceted elements, fostering a comprehensive analysis of stock market dynamics and contributing to a deeper understanding of the interplay between financial indicators, sentiment, and market trends.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696850667"/>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algn="ct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14" name="Picture 3"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762" y="1520060"/>
            <a:ext cx="4606629" cy="146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057" y="3028329"/>
            <a:ext cx="4389334" cy="223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22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850376333"/>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85EC815B-08B2-00C1-3CF0-583E39EECF5E}"/>
              </a:ext>
            </a:extLst>
          </p:cNvPr>
          <p:cNvSpPr txBox="1">
            <a:spLocks/>
          </p:cNvSpPr>
          <p:nvPr/>
        </p:nvSpPr>
        <p:spPr>
          <a:xfrm>
            <a:off x="6462677" y="1520041"/>
            <a:ext cx="5523408" cy="46195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Experimental Results section is a comprehensive examination of our methodology's empirical validation, centering on the analysis of three prominent stocks: Amazon (AMZN), Tata Consultancy Services (TCS), and Tesla (TSLA). Our experimental setup encompasses a meticulous process, involving dataset selection, evaluation metrics, and the application of ARIMA, LSTM, and Linear Regression models to predict stock prices. This section not only delves into the technical aspects but also includes sentiment analysis results, shedding light on overall sentiment polarity and providing a detailed analysis of individual tweets.</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To gauge the accuracy of our predictive models, we employ the Root Mean Square Error (RMSE), a reliable metric, complemented by visual representations showcasing recent stock trends. Furthermore, our section offers precise forecasts for the next day's closing prices, providing a practical perspective for investors and traders. The integration of sentiment analysis enriches our findings, with sentiment scores reflecting the overall sentiment landscape.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8450332"/>
              </p:ext>
            </p:extLst>
          </p:nvPr>
        </p:nvGraphicFramePr>
        <p:xfrm>
          <a:off x="570018" y="1555675"/>
          <a:ext cx="5266453" cy="1332113"/>
        </p:xfrm>
        <a:graphic>
          <a:graphicData uri="http://schemas.openxmlformats.org/drawingml/2006/table">
            <a:tbl>
              <a:tblPr>
                <a:tableStyleId>{5C22544A-7EE6-4342-B048-85BDC9FD1C3A}</a:tableStyleId>
              </a:tblPr>
              <a:tblGrid>
                <a:gridCol w="2159838">
                  <a:extLst>
                    <a:ext uri="{9D8B030D-6E8A-4147-A177-3AD203B41FA5}">
                      <a16:colId xmlns:a16="http://schemas.microsoft.com/office/drawing/2014/main" val="20000"/>
                    </a:ext>
                  </a:extLst>
                </a:gridCol>
                <a:gridCol w="1048218">
                  <a:extLst>
                    <a:ext uri="{9D8B030D-6E8A-4147-A177-3AD203B41FA5}">
                      <a16:colId xmlns:a16="http://schemas.microsoft.com/office/drawing/2014/main" val="20001"/>
                    </a:ext>
                  </a:extLst>
                </a:gridCol>
                <a:gridCol w="1048218">
                  <a:extLst>
                    <a:ext uri="{9D8B030D-6E8A-4147-A177-3AD203B41FA5}">
                      <a16:colId xmlns:a16="http://schemas.microsoft.com/office/drawing/2014/main" val="20002"/>
                    </a:ext>
                  </a:extLst>
                </a:gridCol>
                <a:gridCol w="1010179">
                  <a:extLst>
                    <a:ext uri="{9D8B030D-6E8A-4147-A177-3AD203B41FA5}">
                      <a16:colId xmlns:a16="http://schemas.microsoft.com/office/drawing/2014/main" val="20003"/>
                    </a:ext>
                  </a:extLst>
                </a:gridCol>
              </a:tblGrid>
              <a:tr h="246321">
                <a:tc gridSpan="4">
                  <a:txBody>
                    <a:bodyPr/>
                    <a:lstStyle/>
                    <a:p>
                      <a:pPr algn="ctr">
                        <a:spcAft>
                          <a:spcPts val="0"/>
                        </a:spcAft>
                      </a:pPr>
                      <a:r>
                        <a:rPr lang="en-US" sz="800" dirty="0">
                          <a:effectLst/>
                        </a:rPr>
                        <a:t>Tomorrow's Closing Price Predictions</a:t>
                      </a:r>
                      <a:endParaRPr lang="en-IN" sz="800" b="1" dirty="0">
                        <a:effectLst/>
                        <a:latin typeface="Times New Roman"/>
                        <a:ea typeface="SimSun"/>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43026">
                <a:tc>
                  <a:txBody>
                    <a:bodyPr/>
                    <a:lstStyle/>
                    <a:p>
                      <a:pPr algn="ctr">
                        <a:spcAft>
                          <a:spcPts val="0"/>
                        </a:spcAft>
                      </a:pPr>
                      <a:r>
                        <a:rPr lang="en-US" sz="800">
                          <a:effectLst/>
                        </a:rPr>
                        <a:t>Models</a:t>
                      </a:r>
                      <a:endParaRPr lang="en-IN" sz="750" b="1" i="1">
                        <a:effectLst/>
                        <a:latin typeface="Times New Roman"/>
                        <a:ea typeface="SimSun"/>
                      </a:endParaRPr>
                    </a:p>
                  </a:txBody>
                  <a:tcPr marL="68580" marR="68580" marT="0" marB="0" anchor="ctr"/>
                </a:tc>
                <a:tc>
                  <a:txBody>
                    <a:bodyPr/>
                    <a:lstStyle/>
                    <a:p>
                      <a:pPr algn="ctr">
                        <a:spcAft>
                          <a:spcPts val="0"/>
                        </a:spcAft>
                      </a:pPr>
                      <a:r>
                        <a:rPr lang="en-US" sz="800">
                          <a:effectLst/>
                        </a:rPr>
                        <a:t>AMZN</a:t>
                      </a:r>
                      <a:endParaRPr lang="en-IN" sz="750" b="1" i="1">
                        <a:effectLst/>
                        <a:latin typeface="Times New Roman"/>
                        <a:ea typeface="SimSun"/>
                      </a:endParaRPr>
                    </a:p>
                  </a:txBody>
                  <a:tcPr marL="68580" marR="68580" marT="0" marB="0" anchor="ctr"/>
                </a:tc>
                <a:tc>
                  <a:txBody>
                    <a:bodyPr/>
                    <a:lstStyle/>
                    <a:p>
                      <a:pPr algn="ctr">
                        <a:spcAft>
                          <a:spcPts val="0"/>
                        </a:spcAft>
                      </a:pPr>
                      <a:r>
                        <a:rPr lang="en-US" sz="800">
                          <a:effectLst/>
                        </a:rPr>
                        <a:t>TCS</a:t>
                      </a:r>
                      <a:endParaRPr lang="en-IN" sz="750" b="1" i="1">
                        <a:effectLst/>
                        <a:latin typeface="Times New Roman"/>
                        <a:ea typeface="SimSun"/>
                      </a:endParaRPr>
                    </a:p>
                  </a:txBody>
                  <a:tcPr marL="68580" marR="68580" marT="0" marB="0" anchor="ctr"/>
                </a:tc>
                <a:tc>
                  <a:txBody>
                    <a:bodyPr/>
                    <a:lstStyle/>
                    <a:p>
                      <a:pPr algn="ctr">
                        <a:spcAft>
                          <a:spcPts val="0"/>
                        </a:spcAft>
                      </a:pPr>
                      <a:r>
                        <a:rPr lang="en-US" sz="800">
                          <a:effectLst/>
                        </a:rPr>
                        <a:t>TSLA</a:t>
                      </a:r>
                      <a:endParaRPr lang="en-IN" sz="750" b="1" i="1">
                        <a:effectLst/>
                        <a:latin typeface="Times New Roman"/>
                        <a:ea typeface="SimSun"/>
                      </a:endParaRPr>
                    </a:p>
                  </a:txBody>
                  <a:tcPr marL="68580" marR="68580" marT="0" marB="0" anchor="ctr"/>
                </a:tc>
                <a:extLst>
                  <a:ext uri="{0D108BD9-81ED-4DB2-BD59-A6C34878D82A}">
                    <a16:rowId xmlns:a16="http://schemas.microsoft.com/office/drawing/2014/main" val="10001"/>
                  </a:ext>
                </a:extLst>
              </a:tr>
              <a:tr h="299046">
                <a:tc>
                  <a:txBody>
                    <a:bodyPr/>
                    <a:lstStyle/>
                    <a:p>
                      <a:pPr algn="ctr">
                        <a:spcAft>
                          <a:spcPts val="0"/>
                        </a:spcAft>
                      </a:pPr>
                      <a:r>
                        <a:rPr lang="en-US" sz="800">
                          <a:effectLst/>
                        </a:rPr>
                        <a:t>ARIMA Model</a:t>
                      </a:r>
                      <a:endParaRPr lang="en-IN" sz="800">
                        <a:effectLst/>
                        <a:latin typeface="Times New Roman"/>
                        <a:ea typeface="SimSun"/>
                      </a:endParaRPr>
                    </a:p>
                  </a:txBody>
                  <a:tcPr marL="68580" marR="68580" marT="0" marB="0" anchor="ctr"/>
                </a:tc>
                <a:tc>
                  <a:txBody>
                    <a:bodyPr/>
                    <a:lstStyle/>
                    <a:p>
                      <a:pPr algn="ctr">
                        <a:spcAft>
                          <a:spcPts val="0"/>
                        </a:spcAft>
                      </a:pPr>
                      <a:r>
                        <a:rPr lang="en-US" sz="800">
                          <a:effectLst/>
                        </a:rPr>
                        <a:t>136.33</a:t>
                      </a:r>
                      <a:endParaRPr lang="en-IN" sz="1000">
                        <a:effectLst/>
                        <a:latin typeface="Times New Roman"/>
                        <a:ea typeface="SimSun"/>
                      </a:endParaRPr>
                    </a:p>
                  </a:txBody>
                  <a:tcPr marL="68580" marR="68580" marT="0" marB="0" anchor="ctr"/>
                </a:tc>
                <a:tc>
                  <a:txBody>
                    <a:bodyPr/>
                    <a:lstStyle/>
                    <a:p>
                      <a:pPr algn="ctr">
                        <a:spcAft>
                          <a:spcPts val="0"/>
                        </a:spcAft>
                      </a:pPr>
                      <a:r>
                        <a:rPr lang="en-US" sz="800">
                          <a:effectLst/>
                        </a:rPr>
                        <a:t>3.87</a:t>
                      </a:r>
                      <a:endParaRPr lang="en-IN" sz="1000">
                        <a:effectLst/>
                        <a:latin typeface="Times New Roman"/>
                        <a:ea typeface="SimSun"/>
                      </a:endParaRPr>
                    </a:p>
                  </a:txBody>
                  <a:tcPr marL="68580" marR="68580" marT="0" marB="0" anchor="ctr"/>
                </a:tc>
                <a:tc>
                  <a:txBody>
                    <a:bodyPr/>
                    <a:lstStyle/>
                    <a:p>
                      <a:pPr algn="ctr">
                        <a:spcAft>
                          <a:spcPts val="0"/>
                        </a:spcAft>
                      </a:pPr>
                      <a:r>
                        <a:rPr lang="en-US" sz="800">
                          <a:effectLst/>
                        </a:rPr>
                        <a:t>256.49</a:t>
                      </a:r>
                      <a:endParaRPr lang="en-IN" sz="1000">
                        <a:effectLst/>
                        <a:latin typeface="Times New Roman"/>
                        <a:ea typeface="SimSun"/>
                      </a:endParaRPr>
                    </a:p>
                  </a:txBody>
                  <a:tcPr marL="68580" marR="68580" marT="0" marB="0" anchor="ctr"/>
                </a:tc>
                <a:extLst>
                  <a:ext uri="{0D108BD9-81ED-4DB2-BD59-A6C34878D82A}">
                    <a16:rowId xmlns:a16="http://schemas.microsoft.com/office/drawing/2014/main" val="10002"/>
                  </a:ext>
                </a:extLst>
              </a:tr>
              <a:tr h="271036">
                <a:tc>
                  <a:txBody>
                    <a:bodyPr/>
                    <a:lstStyle/>
                    <a:p>
                      <a:pPr algn="ctr">
                        <a:spcAft>
                          <a:spcPts val="0"/>
                        </a:spcAft>
                      </a:pPr>
                      <a:r>
                        <a:rPr lang="en-US" sz="800">
                          <a:effectLst/>
                        </a:rPr>
                        <a:t>LSTM Model</a:t>
                      </a:r>
                      <a:endParaRPr lang="en-IN" sz="800">
                        <a:effectLst/>
                        <a:latin typeface="Times New Roman"/>
                        <a:ea typeface="SimSun"/>
                      </a:endParaRPr>
                    </a:p>
                  </a:txBody>
                  <a:tcPr marL="68580" marR="68580" marT="0" marB="0" anchor="ctr"/>
                </a:tc>
                <a:tc>
                  <a:txBody>
                    <a:bodyPr/>
                    <a:lstStyle/>
                    <a:p>
                      <a:pPr algn="ctr">
                        <a:spcAft>
                          <a:spcPts val="0"/>
                        </a:spcAft>
                      </a:pPr>
                      <a:r>
                        <a:rPr lang="en-US" sz="800">
                          <a:effectLst/>
                        </a:rPr>
                        <a:t>97.5</a:t>
                      </a:r>
                      <a:endParaRPr lang="en-IN" sz="1000">
                        <a:effectLst/>
                        <a:latin typeface="Times New Roman"/>
                        <a:ea typeface="SimSun"/>
                      </a:endParaRPr>
                    </a:p>
                  </a:txBody>
                  <a:tcPr marL="68580" marR="68580" marT="0" marB="0" anchor="ctr"/>
                </a:tc>
                <a:tc>
                  <a:txBody>
                    <a:bodyPr/>
                    <a:lstStyle/>
                    <a:p>
                      <a:pPr algn="ctr">
                        <a:spcAft>
                          <a:spcPts val="0"/>
                        </a:spcAft>
                      </a:pPr>
                      <a:r>
                        <a:rPr lang="en-US" sz="800">
                          <a:effectLst/>
                        </a:rPr>
                        <a:t>3.43</a:t>
                      </a:r>
                      <a:endParaRPr lang="en-IN" sz="1000">
                        <a:effectLst/>
                        <a:latin typeface="Times New Roman"/>
                        <a:ea typeface="SimSun"/>
                      </a:endParaRPr>
                    </a:p>
                  </a:txBody>
                  <a:tcPr marL="68580" marR="68580" marT="0" marB="0" anchor="ctr"/>
                </a:tc>
                <a:tc>
                  <a:txBody>
                    <a:bodyPr/>
                    <a:lstStyle/>
                    <a:p>
                      <a:pPr algn="ctr">
                        <a:spcAft>
                          <a:spcPts val="0"/>
                        </a:spcAft>
                      </a:pPr>
                      <a:r>
                        <a:rPr lang="en-US" sz="800">
                          <a:effectLst/>
                        </a:rPr>
                        <a:t>180.09</a:t>
                      </a:r>
                      <a:endParaRPr lang="en-IN" sz="1000">
                        <a:effectLst/>
                        <a:latin typeface="Times New Roman"/>
                        <a:ea typeface="SimSun"/>
                      </a:endParaRPr>
                    </a:p>
                  </a:txBody>
                  <a:tcPr marL="68580" marR="68580" marT="0" marB="0" anchor="ctr"/>
                </a:tc>
                <a:extLst>
                  <a:ext uri="{0D108BD9-81ED-4DB2-BD59-A6C34878D82A}">
                    <a16:rowId xmlns:a16="http://schemas.microsoft.com/office/drawing/2014/main" val="10003"/>
                  </a:ext>
                </a:extLst>
              </a:tr>
              <a:tr h="272684">
                <a:tc>
                  <a:txBody>
                    <a:bodyPr/>
                    <a:lstStyle/>
                    <a:p>
                      <a:pPr algn="ctr">
                        <a:spcAft>
                          <a:spcPts val="0"/>
                        </a:spcAft>
                      </a:pPr>
                      <a:r>
                        <a:rPr lang="en-US" sz="800">
                          <a:effectLst/>
                        </a:rPr>
                        <a:t>Linear Regression Model</a:t>
                      </a:r>
                      <a:endParaRPr lang="en-IN" sz="800">
                        <a:effectLst/>
                        <a:latin typeface="Times New Roman"/>
                        <a:ea typeface="SimSun"/>
                      </a:endParaRPr>
                    </a:p>
                  </a:txBody>
                  <a:tcPr marL="68580" marR="68580" marT="0" marB="0" anchor="ctr"/>
                </a:tc>
                <a:tc>
                  <a:txBody>
                    <a:bodyPr/>
                    <a:lstStyle/>
                    <a:p>
                      <a:pPr algn="ctr">
                        <a:spcAft>
                          <a:spcPts val="0"/>
                        </a:spcAft>
                      </a:pPr>
                      <a:r>
                        <a:rPr lang="en-US" sz="800" dirty="0">
                          <a:effectLst/>
                        </a:rPr>
                        <a:t>137.01</a:t>
                      </a:r>
                      <a:endParaRPr lang="en-IN" sz="1000" dirty="0">
                        <a:effectLst/>
                        <a:latin typeface="Times New Roman"/>
                        <a:ea typeface="SimSun"/>
                      </a:endParaRPr>
                    </a:p>
                  </a:txBody>
                  <a:tcPr marL="68580" marR="68580" marT="0" marB="0" anchor="ctr"/>
                </a:tc>
                <a:tc>
                  <a:txBody>
                    <a:bodyPr/>
                    <a:lstStyle/>
                    <a:p>
                      <a:pPr algn="ctr">
                        <a:spcAft>
                          <a:spcPts val="0"/>
                        </a:spcAft>
                      </a:pPr>
                      <a:r>
                        <a:rPr lang="en-US" sz="800">
                          <a:effectLst/>
                        </a:rPr>
                        <a:t>2.37</a:t>
                      </a:r>
                      <a:endParaRPr lang="en-IN" sz="1000">
                        <a:effectLst/>
                        <a:latin typeface="Times New Roman"/>
                        <a:ea typeface="SimSun"/>
                      </a:endParaRPr>
                    </a:p>
                  </a:txBody>
                  <a:tcPr marL="68580" marR="68580" marT="0" marB="0" anchor="ctr"/>
                </a:tc>
                <a:tc>
                  <a:txBody>
                    <a:bodyPr/>
                    <a:lstStyle/>
                    <a:p>
                      <a:pPr algn="ctr">
                        <a:spcAft>
                          <a:spcPts val="0"/>
                        </a:spcAft>
                      </a:pPr>
                      <a:r>
                        <a:rPr lang="en-US" sz="800" dirty="0">
                          <a:effectLst/>
                        </a:rPr>
                        <a:t>248.69</a:t>
                      </a:r>
                      <a:endParaRPr lang="en-IN" sz="1000" dirty="0">
                        <a:effectLst/>
                        <a:latin typeface="Times New Roman"/>
                        <a:ea typeface="SimSu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9805695"/>
              </p:ext>
            </p:extLst>
          </p:nvPr>
        </p:nvGraphicFramePr>
        <p:xfrm>
          <a:off x="534392" y="4322631"/>
          <a:ext cx="5332019" cy="570008"/>
        </p:xfrm>
        <a:graphic>
          <a:graphicData uri="http://schemas.openxmlformats.org/drawingml/2006/table">
            <a:tbl>
              <a:tblPr>
                <a:tableStyleId>{5C22544A-7EE6-4342-B048-85BDC9FD1C3A}</a:tableStyleId>
              </a:tblPr>
              <a:tblGrid>
                <a:gridCol w="2186727">
                  <a:extLst>
                    <a:ext uri="{9D8B030D-6E8A-4147-A177-3AD203B41FA5}">
                      <a16:colId xmlns:a16="http://schemas.microsoft.com/office/drawing/2014/main" val="20000"/>
                    </a:ext>
                  </a:extLst>
                </a:gridCol>
                <a:gridCol w="1061268">
                  <a:extLst>
                    <a:ext uri="{9D8B030D-6E8A-4147-A177-3AD203B41FA5}">
                      <a16:colId xmlns:a16="http://schemas.microsoft.com/office/drawing/2014/main" val="20001"/>
                    </a:ext>
                  </a:extLst>
                </a:gridCol>
                <a:gridCol w="1061268">
                  <a:extLst>
                    <a:ext uri="{9D8B030D-6E8A-4147-A177-3AD203B41FA5}">
                      <a16:colId xmlns:a16="http://schemas.microsoft.com/office/drawing/2014/main" val="20002"/>
                    </a:ext>
                  </a:extLst>
                </a:gridCol>
                <a:gridCol w="1022756">
                  <a:extLst>
                    <a:ext uri="{9D8B030D-6E8A-4147-A177-3AD203B41FA5}">
                      <a16:colId xmlns:a16="http://schemas.microsoft.com/office/drawing/2014/main" val="20003"/>
                    </a:ext>
                  </a:extLst>
                </a:gridCol>
              </a:tblGrid>
              <a:tr h="255551">
                <a:tc>
                  <a:txBody>
                    <a:bodyPr/>
                    <a:lstStyle/>
                    <a:p>
                      <a:pPr algn="ctr">
                        <a:spcAft>
                          <a:spcPts val="0"/>
                        </a:spcAft>
                      </a:pPr>
                      <a:r>
                        <a:rPr lang="en-US" sz="800" dirty="0">
                          <a:effectLst/>
                        </a:rPr>
                        <a:t>Stocks</a:t>
                      </a:r>
                      <a:endParaRPr lang="en-IN" sz="750" b="1" i="1" dirty="0">
                        <a:effectLst/>
                        <a:latin typeface="Times New Roman"/>
                        <a:ea typeface="SimSun"/>
                      </a:endParaRPr>
                    </a:p>
                  </a:txBody>
                  <a:tcPr marL="68580" marR="68580" marT="0" marB="0" anchor="ctr"/>
                </a:tc>
                <a:tc>
                  <a:txBody>
                    <a:bodyPr/>
                    <a:lstStyle/>
                    <a:p>
                      <a:pPr algn="ctr">
                        <a:spcAft>
                          <a:spcPts val="0"/>
                        </a:spcAft>
                      </a:pPr>
                      <a:r>
                        <a:rPr lang="en-US" sz="800" dirty="0">
                          <a:effectLst/>
                        </a:rPr>
                        <a:t>AMZN</a:t>
                      </a:r>
                      <a:endParaRPr lang="en-IN" sz="750" b="1" i="1" dirty="0">
                        <a:effectLst/>
                        <a:latin typeface="Times New Roman"/>
                        <a:ea typeface="SimSun"/>
                      </a:endParaRPr>
                    </a:p>
                  </a:txBody>
                  <a:tcPr marL="68580" marR="68580" marT="0" marB="0" anchor="ctr"/>
                </a:tc>
                <a:tc>
                  <a:txBody>
                    <a:bodyPr/>
                    <a:lstStyle/>
                    <a:p>
                      <a:pPr algn="ctr">
                        <a:spcAft>
                          <a:spcPts val="0"/>
                        </a:spcAft>
                      </a:pPr>
                      <a:r>
                        <a:rPr lang="en-US" sz="800">
                          <a:effectLst/>
                        </a:rPr>
                        <a:t>TCS</a:t>
                      </a:r>
                      <a:endParaRPr lang="en-IN" sz="750" b="1" i="1">
                        <a:effectLst/>
                        <a:latin typeface="Times New Roman"/>
                        <a:ea typeface="SimSun"/>
                      </a:endParaRPr>
                    </a:p>
                  </a:txBody>
                  <a:tcPr marL="68580" marR="68580" marT="0" marB="0" anchor="ctr"/>
                </a:tc>
                <a:tc>
                  <a:txBody>
                    <a:bodyPr/>
                    <a:lstStyle/>
                    <a:p>
                      <a:pPr algn="ctr">
                        <a:spcAft>
                          <a:spcPts val="0"/>
                        </a:spcAft>
                      </a:pPr>
                      <a:r>
                        <a:rPr lang="en-US" sz="800">
                          <a:effectLst/>
                        </a:rPr>
                        <a:t>TSLA</a:t>
                      </a:r>
                      <a:endParaRPr lang="en-IN" sz="750" b="1" i="1">
                        <a:effectLst/>
                        <a:latin typeface="Times New Roman"/>
                        <a:ea typeface="SimSun"/>
                      </a:endParaRPr>
                    </a:p>
                  </a:txBody>
                  <a:tcPr marL="68580" marR="68580" marT="0" marB="0" anchor="ctr"/>
                </a:tc>
                <a:extLst>
                  <a:ext uri="{0D108BD9-81ED-4DB2-BD59-A6C34878D82A}">
                    <a16:rowId xmlns:a16="http://schemas.microsoft.com/office/drawing/2014/main" val="10000"/>
                  </a:ext>
                </a:extLst>
              </a:tr>
              <a:tr h="314457">
                <a:tc>
                  <a:txBody>
                    <a:bodyPr/>
                    <a:lstStyle/>
                    <a:p>
                      <a:pPr algn="ctr">
                        <a:spcAft>
                          <a:spcPts val="0"/>
                        </a:spcAft>
                      </a:pPr>
                      <a:r>
                        <a:rPr lang="en-US" sz="800" dirty="0">
                          <a:effectLst/>
                        </a:rPr>
                        <a:t>Overall Sentiment</a:t>
                      </a:r>
                      <a:endParaRPr lang="en-IN" sz="800" dirty="0">
                        <a:effectLst/>
                        <a:latin typeface="Times New Roman"/>
                        <a:ea typeface="SimSun"/>
                      </a:endParaRPr>
                    </a:p>
                  </a:txBody>
                  <a:tcPr marL="68580" marR="68580" marT="0" marB="0" anchor="ctr"/>
                </a:tc>
                <a:tc>
                  <a:txBody>
                    <a:bodyPr/>
                    <a:lstStyle/>
                    <a:p>
                      <a:pPr algn="ctr">
                        <a:spcAft>
                          <a:spcPts val="0"/>
                        </a:spcAft>
                      </a:pPr>
                      <a:r>
                        <a:rPr lang="en-US" sz="800">
                          <a:effectLst/>
                        </a:rPr>
                        <a:t>0.65</a:t>
                      </a:r>
                      <a:endParaRPr lang="en-IN" sz="1000">
                        <a:effectLst/>
                        <a:latin typeface="Times New Roman"/>
                        <a:ea typeface="SimSun"/>
                      </a:endParaRPr>
                    </a:p>
                  </a:txBody>
                  <a:tcPr marL="68580" marR="68580" marT="0" marB="0" anchor="ctr"/>
                </a:tc>
                <a:tc>
                  <a:txBody>
                    <a:bodyPr/>
                    <a:lstStyle/>
                    <a:p>
                      <a:pPr algn="ctr">
                        <a:spcAft>
                          <a:spcPts val="0"/>
                        </a:spcAft>
                      </a:pPr>
                      <a:r>
                        <a:rPr lang="en-US" sz="800">
                          <a:effectLst/>
                        </a:rPr>
                        <a:t>0.38</a:t>
                      </a:r>
                      <a:endParaRPr lang="en-IN" sz="1000">
                        <a:effectLst/>
                        <a:latin typeface="Times New Roman"/>
                        <a:ea typeface="SimSun"/>
                      </a:endParaRPr>
                    </a:p>
                  </a:txBody>
                  <a:tcPr marL="68580" marR="68580" marT="0" marB="0" anchor="ctr"/>
                </a:tc>
                <a:tc>
                  <a:txBody>
                    <a:bodyPr/>
                    <a:lstStyle/>
                    <a:p>
                      <a:pPr algn="ctr">
                        <a:spcAft>
                          <a:spcPts val="0"/>
                        </a:spcAft>
                      </a:pPr>
                      <a:r>
                        <a:rPr lang="en-US" sz="800" dirty="0">
                          <a:effectLst/>
                        </a:rPr>
                        <a:t>0.72</a:t>
                      </a:r>
                      <a:endParaRPr lang="en-IN" sz="1000" dirty="0">
                        <a:effectLst/>
                        <a:latin typeface="Times New Roman"/>
                        <a:ea typeface="SimSu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6697413"/>
              </p:ext>
            </p:extLst>
          </p:nvPr>
        </p:nvGraphicFramePr>
        <p:xfrm>
          <a:off x="546266" y="3013369"/>
          <a:ext cx="5296395" cy="1131119"/>
        </p:xfrm>
        <a:graphic>
          <a:graphicData uri="http://schemas.openxmlformats.org/drawingml/2006/table">
            <a:tbl>
              <a:tblPr>
                <a:tableStyleId>{5C22544A-7EE6-4342-B048-85BDC9FD1C3A}</a:tableStyleId>
              </a:tblPr>
              <a:tblGrid>
                <a:gridCol w="2172118">
                  <a:extLst>
                    <a:ext uri="{9D8B030D-6E8A-4147-A177-3AD203B41FA5}">
                      <a16:colId xmlns:a16="http://schemas.microsoft.com/office/drawing/2014/main" val="20000"/>
                    </a:ext>
                  </a:extLst>
                </a:gridCol>
                <a:gridCol w="1054177">
                  <a:extLst>
                    <a:ext uri="{9D8B030D-6E8A-4147-A177-3AD203B41FA5}">
                      <a16:colId xmlns:a16="http://schemas.microsoft.com/office/drawing/2014/main" val="20001"/>
                    </a:ext>
                  </a:extLst>
                </a:gridCol>
                <a:gridCol w="1054177">
                  <a:extLst>
                    <a:ext uri="{9D8B030D-6E8A-4147-A177-3AD203B41FA5}">
                      <a16:colId xmlns:a16="http://schemas.microsoft.com/office/drawing/2014/main" val="20002"/>
                    </a:ext>
                  </a:extLst>
                </a:gridCol>
                <a:gridCol w="1015923">
                  <a:extLst>
                    <a:ext uri="{9D8B030D-6E8A-4147-A177-3AD203B41FA5}">
                      <a16:colId xmlns:a16="http://schemas.microsoft.com/office/drawing/2014/main" val="20003"/>
                    </a:ext>
                  </a:extLst>
                </a:gridCol>
              </a:tblGrid>
              <a:tr h="209155">
                <a:tc gridSpan="4">
                  <a:txBody>
                    <a:bodyPr/>
                    <a:lstStyle/>
                    <a:p>
                      <a:pPr algn="ctr">
                        <a:spcAft>
                          <a:spcPts val="0"/>
                        </a:spcAft>
                      </a:pPr>
                      <a:r>
                        <a:rPr lang="en-US" sz="800" dirty="0">
                          <a:effectLst/>
                        </a:rPr>
                        <a:t>Models Root Mean Square Error (RMSE)</a:t>
                      </a:r>
                      <a:endParaRPr lang="en-IN" sz="800" b="1" dirty="0">
                        <a:effectLst/>
                        <a:latin typeface="Times New Roman"/>
                        <a:ea typeface="SimSun"/>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06358">
                <a:tc>
                  <a:txBody>
                    <a:bodyPr/>
                    <a:lstStyle/>
                    <a:p>
                      <a:pPr algn="ctr">
                        <a:spcAft>
                          <a:spcPts val="0"/>
                        </a:spcAft>
                      </a:pPr>
                      <a:r>
                        <a:rPr lang="en-US" sz="800" dirty="0">
                          <a:effectLst/>
                        </a:rPr>
                        <a:t>Models</a:t>
                      </a:r>
                      <a:endParaRPr lang="en-IN" sz="750" b="1" i="1" dirty="0">
                        <a:effectLst/>
                        <a:latin typeface="Times New Roman"/>
                        <a:ea typeface="SimSun"/>
                      </a:endParaRPr>
                    </a:p>
                  </a:txBody>
                  <a:tcPr marL="68580" marR="68580" marT="0" marB="0" anchor="ctr"/>
                </a:tc>
                <a:tc>
                  <a:txBody>
                    <a:bodyPr/>
                    <a:lstStyle/>
                    <a:p>
                      <a:pPr algn="ctr">
                        <a:spcAft>
                          <a:spcPts val="0"/>
                        </a:spcAft>
                      </a:pPr>
                      <a:r>
                        <a:rPr lang="en-US" sz="800">
                          <a:effectLst/>
                        </a:rPr>
                        <a:t>AMZN</a:t>
                      </a:r>
                      <a:endParaRPr lang="en-IN" sz="750" b="1" i="1">
                        <a:effectLst/>
                        <a:latin typeface="Times New Roman"/>
                        <a:ea typeface="SimSun"/>
                      </a:endParaRPr>
                    </a:p>
                  </a:txBody>
                  <a:tcPr marL="68580" marR="68580" marT="0" marB="0" anchor="ctr"/>
                </a:tc>
                <a:tc>
                  <a:txBody>
                    <a:bodyPr/>
                    <a:lstStyle/>
                    <a:p>
                      <a:pPr algn="ctr">
                        <a:spcAft>
                          <a:spcPts val="0"/>
                        </a:spcAft>
                      </a:pPr>
                      <a:r>
                        <a:rPr lang="en-US" sz="800">
                          <a:effectLst/>
                        </a:rPr>
                        <a:t>TCS</a:t>
                      </a:r>
                      <a:endParaRPr lang="en-IN" sz="750" b="1" i="1">
                        <a:effectLst/>
                        <a:latin typeface="Times New Roman"/>
                        <a:ea typeface="SimSun"/>
                      </a:endParaRPr>
                    </a:p>
                  </a:txBody>
                  <a:tcPr marL="68580" marR="68580" marT="0" marB="0" anchor="ctr"/>
                </a:tc>
                <a:tc>
                  <a:txBody>
                    <a:bodyPr/>
                    <a:lstStyle/>
                    <a:p>
                      <a:pPr algn="ctr">
                        <a:spcAft>
                          <a:spcPts val="0"/>
                        </a:spcAft>
                      </a:pPr>
                      <a:r>
                        <a:rPr lang="en-US" sz="800">
                          <a:effectLst/>
                        </a:rPr>
                        <a:t>TSLA</a:t>
                      </a:r>
                      <a:endParaRPr lang="en-IN" sz="750" b="1" i="1">
                        <a:effectLst/>
                        <a:latin typeface="Times New Roman"/>
                        <a:ea typeface="SimSun"/>
                      </a:endParaRPr>
                    </a:p>
                  </a:txBody>
                  <a:tcPr marL="68580" marR="68580" marT="0" marB="0" anchor="ctr"/>
                </a:tc>
                <a:extLst>
                  <a:ext uri="{0D108BD9-81ED-4DB2-BD59-A6C34878D82A}">
                    <a16:rowId xmlns:a16="http://schemas.microsoft.com/office/drawing/2014/main" val="10001"/>
                  </a:ext>
                </a:extLst>
              </a:tr>
              <a:tr h="253924">
                <a:tc>
                  <a:txBody>
                    <a:bodyPr/>
                    <a:lstStyle/>
                    <a:p>
                      <a:pPr algn="ctr">
                        <a:spcAft>
                          <a:spcPts val="0"/>
                        </a:spcAft>
                      </a:pPr>
                      <a:r>
                        <a:rPr lang="en-US" sz="800">
                          <a:effectLst/>
                        </a:rPr>
                        <a:t>ARIMA Model</a:t>
                      </a:r>
                      <a:endParaRPr lang="en-IN" sz="800">
                        <a:effectLst/>
                        <a:latin typeface="Times New Roman"/>
                        <a:ea typeface="SimSun"/>
                      </a:endParaRPr>
                    </a:p>
                  </a:txBody>
                  <a:tcPr marL="68580" marR="68580" marT="0" marB="0" anchor="ctr"/>
                </a:tc>
                <a:tc>
                  <a:txBody>
                    <a:bodyPr/>
                    <a:lstStyle/>
                    <a:p>
                      <a:pPr algn="ctr">
                        <a:spcAft>
                          <a:spcPts val="0"/>
                        </a:spcAft>
                      </a:pPr>
                      <a:r>
                        <a:rPr lang="en-US" sz="800">
                          <a:effectLst/>
                        </a:rPr>
                        <a:t>2.44</a:t>
                      </a:r>
                      <a:endParaRPr lang="en-IN" sz="1000">
                        <a:effectLst/>
                        <a:latin typeface="Times New Roman"/>
                        <a:ea typeface="SimSun"/>
                      </a:endParaRPr>
                    </a:p>
                  </a:txBody>
                  <a:tcPr marL="68580" marR="68580" marT="0" marB="0" anchor="ctr"/>
                </a:tc>
                <a:tc>
                  <a:txBody>
                    <a:bodyPr/>
                    <a:lstStyle/>
                    <a:p>
                      <a:pPr algn="ctr">
                        <a:spcAft>
                          <a:spcPts val="0"/>
                        </a:spcAft>
                      </a:pPr>
                      <a:r>
                        <a:rPr lang="en-US" sz="800" dirty="0">
                          <a:effectLst/>
                        </a:rPr>
                        <a:t>1.26</a:t>
                      </a:r>
                      <a:endParaRPr lang="en-IN" sz="1000" dirty="0">
                        <a:effectLst/>
                        <a:latin typeface="Times New Roman"/>
                        <a:ea typeface="SimSun"/>
                      </a:endParaRPr>
                    </a:p>
                  </a:txBody>
                  <a:tcPr marL="68580" marR="68580" marT="0" marB="0" anchor="ctr"/>
                </a:tc>
                <a:tc>
                  <a:txBody>
                    <a:bodyPr/>
                    <a:lstStyle/>
                    <a:p>
                      <a:pPr algn="ctr">
                        <a:spcAft>
                          <a:spcPts val="0"/>
                        </a:spcAft>
                      </a:pPr>
                      <a:r>
                        <a:rPr lang="en-US" sz="800">
                          <a:effectLst/>
                        </a:rPr>
                        <a:t>7.68</a:t>
                      </a:r>
                      <a:endParaRPr lang="en-IN" sz="1000">
                        <a:effectLst/>
                        <a:latin typeface="Times New Roman"/>
                        <a:ea typeface="SimSun"/>
                      </a:endParaRPr>
                    </a:p>
                  </a:txBody>
                  <a:tcPr marL="68580" marR="68580" marT="0" marB="0" anchor="ctr"/>
                </a:tc>
                <a:extLst>
                  <a:ext uri="{0D108BD9-81ED-4DB2-BD59-A6C34878D82A}">
                    <a16:rowId xmlns:a16="http://schemas.microsoft.com/office/drawing/2014/main" val="10002"/>
                  </a:ext>
                </a:extLst>
              </a:tr>
              <a:tr h="230142">
                <a:tc>
                  <a:txBody>
                    <a:bodyPr/>
                    <a:lstStyle/>
                    <a:p>
                      <a:pPr algn="ctr">
                        <a:spcAft>
                          <a:spcPts val="0"/>
                        </a:spcAft>
                      </a:pPr>
                      <a:r>
                        <a:rPr lang="en-US" sz="800" dirty="0">
                          <a:effectLst/>
                        </a:rPr>
                        <a:t>LSTM Model</a:t>
                      </a:r>
                      <a:endParaRPr lang="en-IN" sz="800" dirty="0">
                        <a:effectLst/>
                        <a:latin typeface="Times New Roman"/>
                        <a:ea typeface="SimSun"/>
                      </a:endParaRPr>
                    </a:p>
                  </a:txBody>
                  <a:tcPr marL="68580" marR="68580" marT="0" marB="0" anchor="ctr"/>
                </a:tc>
                <a:tc>
                  <a:txBody>
                    <a:bodyPr/>
                    <a:lstStyle/>
                    <a:p>
                      <a:pPr algn="ctr">
                        <a:spcAft>
                          <a:spcPts val="0"/>
                        </a:spcAft>
                      </a:pPr>
                      <a:r>
                        <a:rPr lang="en-US" sz="800">
                          <a:effectLst/>
                        </a:rPr>
                        <a:t>2.26</a:t>
                      </a:r>
                      <a:endParaRPr lang="en-IN" sz="1000">
                        <a:effectLst/>
                        <a:latin typeface="Times New Roman"/>
                        <a:ea typeface="SimSun"/>
                      </a:endParaRPr>
                    </a:p>
                  </a:txBody>
                  <a:tcPr marL="68580" marR="68580" marT="0" marB="0" anchor="ctr"/>
                </a:tc>
                <a:tc>
                  <a:txBody>
                    <a:bodyPr/>
                    <a:lstStyle/>
                    <a:p>
                      <a:pPr algn="ctr">
                        <a:spcAft>
                          <a:spcPts val="0"/>
                        </a:spcAft>
                      </a:pPr>
                      <a:r>
                        <a:rPr lang="en-US" sz="800">
                          <a:effectLst/>
                        </a:rPr>
                        <a:t>0.19</a:t>
                      </a:r>
                      <a:endParaRPr lang="en-IN" sz="1000">
                        <a:effectLst/>
                        <a:latin typeface="Times New Roman"/>
                        <a:ea typeface="SimSun"/>
                      </a:endParaRPr>
                    </a:p>
                  </a:txBody>
                  <a:tcPr marL="68580" marR="68580" marT="0" marB="0" anchor="ctr"/>
                </a:tc>
                <a:tc>
                  <a:txBody>
                    <a:bodyPr/>
                    <a:lstStyle/>
                    <a:p>
                      <a:pPr algn="ctr">
                        <a:spcAft>
                          <a:spcPts val="0"/>
                        </a:spcAft>
                      </a:pPr>
                      <a:r>
                        <a:rPr lang="en-US" sz="800">
                          <a:effectLst/>
                        </a:rPr>
                        <a:t>7.11</a:t>
                      </a:r>
                      <a:endParaRPr lang="en-IN" sz="1000">
                        <a:effectLst/>
                        <a:latin typeface="Times New Roman"/>
                        <a:ea typeface="SimSun"/>
                      </a:endParaRPr>
                    </a:p>
                  </a:txBody>
                  <a:tcPr marL="68580" marR="68580" marT="0" marB="0" anchor="ctr"/>
                </a:tc>
                <a:extLst>
                  <a:ext uri="{0D108BD9-81ED-4DB2-BD59-A6C34878D82A}">
                    <a16:rowId xmlns:a16="http://schemas.microsoft.com/office/drawing/2014/main" val="10003"/>
                  </a:ext>
                </a:extLst>
              </a:tr>
              <a:tr h="231540">
                <a:tc>
                  <a:txBody>
                    <a:bodyPr/>
                    <a:lstStyle/>
                    <a:p>
                      <a:pPr algn="ctr">
                        <a:spcAft>
                          <a:spcPts val="0"/>
                        </a:spcAft>
                      </a:pPr>
                      <a:r>
                        <a:rPr lang="en-US" sz="800">
                          <a:effectLst/>
                        </a:rPr>
                        <a:t>Linear Regression Model</a:t>
                      </a:r>
                      <a:endParaRPr lang="en-IN" sz="800">
                        <a:effectLst/>
                        <a:latin typeface="Times New Roman"/>
                        <a:ea typeface="SimSun"/>
                      </a:endParaRPr>
                    </a:p>
                  </a:txBody>
                  <a:tcPr marL="68580" marR="68580" marT="0" marB="0" anchor="ctr"/>
                </a:tc>
                <a:tc>
                  <a:txBody>
                    <a:bodyPr/>
                    <a:lstStyle/>
                    <a:p>
                      <a:pPr algn="ctr">
                        <a:spcAft>
                          <a:spcPts val="0"/>
                        </a:spcAft>
                      </a:pPr>
                      <a:r>
                        <a:rPr lang="en-US" sz="800">
                          <a:effectLst/>
                        </a:rPr>
                        <a:t>4.79</a:t>
                      </a:r>
                      <a:endParaRPr lang="en-IN" sz="1000">
                        <a:effectLst/>
                        <a:latin typeface="Times New Roman"/>
                        <a:ea typeface="SimSun"/>
                      </a:endParaRPr>
                    </a:p>
                  </a:txBody>
                  <a:tcPr marL="68580" marR="68580" marT="0" marB="0" anchor="ctr"/>
                </a:tc>
                <a:tc>
                  <a:txBody>
                    <a:bodyPr/>
                    <a:lstStyle/>
                    <a:p>
                      <a:pPr algn="ctr">
                        <a:spcAft>
                          <a:spcPts val="0"/>
                        </a:spcAft>
                      </a:pPr>
                      <a:r>
                        <a:rPr lang="en-US" sz="800" dirty="0">
                          <a:effectLst/>
                        </a:rPr>
                        <a:t>0.42</a:t>
                      </a:r>
                      <a:endParaRPr lang="en-IN" sz="1000" dirty="0">
                        <a:effectLst/>
                        <a:latin typeface="Times New Roman"/>
                        <a:ea typeface="SimSun"/>
                      </a:endParaRPr>
                    </a:p>
                  </a:txBody>
                  <a:tcPr marL="68580" marR="68580" marT="0" marB="0" anchor="ctr"/>
                </a:tc>
                <a:tc>
                  <a:txBody>
                    <a:bodyPr/>
                    <a:lstStyle/>
                    <a:p>
                      <a:pPr algn="ctr">
                        <a:spcAft>
                          <a:spcPts val="0"/>
                        </a:spcAft>
                      </a:pPr>
                      <a:r>
                        <a:rPr lang="en-US" sz="800" dirty="0">
                          <a:effectLst/>
                        </a:rPr>
                        <a:t>20.49</a:t>
                      </a:r>
                      <a:endParaRPr lang="en-IN" sz="1000" dirty="0">
                        <a:effectLst/>
                        <a:latin typeface="Times New Roman"/>
                        <a:ea typeface="SimSu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4559972"/>
              </p:ext>
            </p:extLst>
          </p:nvPr>
        </p:nvGraphicFramePr>
        <p:xfrm>
          <a:off x="534390" y="5082642"/>
          <a:ext cx="5343896" cy="950026"/>
        </p:xfrm>
        <a:graphic>
          <a:graphicData uri="http://schemas.openxmlformats.org/drawingml/2006/table">
            <a:tbl>
              <a:tblPr>
                <a:tableStyleId>{5C22544A-7EE6-4342-B048-85BDC9FD1C3A}</a:tableStyleId>
              </a:tblPr>
              <a:tblGrid>
                <a:gridCol w="3642835">
                  <a:extLst>
                    <a:ext uri="{9D8B030D-6E8A-4147-A177-3AD203B41FA5}">
                      <a16:colId xmlns:a16="http://schemas.microsoft.com/office/drawing/2014/main" val="20000"/>
                    </a:ext>
                  </a:extLst>
                </a:gridCol>
                <a:gridCol w="1701061">
                  <a:extLst>
                    <a:ext uri="{9D8B030D-6E8A-4147-A177-3AD203B41FA5}">
                      <a16:colId xmlns:a16="http://schemas.microsoft.com/office/drawing/2014/main" val="20001"/>
                    </a:ext>
                  </a:extLst>
                </a:gridCol>
              </a:tblGrid>
              <a:tr h="212483">
                <a:tc>
                  <a:txBody>
                    <a:bodyPr/>
                    <a:lstStyle/>
                    <a:p>
                      <a:pPr algn="ctr">
                        <a:spcAft>
                          <a:spcPts val="0"/>
                        </a:spcAft>
                      </a:pPr>
                      <a:r>
                        <a:rPr lang="en-US" sz="800" dirty="0">
                          <a:effectLst/>
                        </a:rPr>
                        <a:t>Stock</a:t>
                      </a:r>
                      <a:endParaRPr lang="en-IN" sz="750" b="1" i="1" dirty="0">
                        <a:effectLst/>
                        <a:latin typeface="Times New Roman"/>
                        <a:ea typeface="SimSun"/>
                      </a:endParaRPr>
                    </a:p>
                  </a:txBody>
                  <a:tcPr marL="68580" marR="68580" marT="0" marB="0" anchor="ctr"/>
                </a:tc>
                <a:tc>
                  <a:txBody>
                    <a:bodyPr/>
                    <a:lstStyle/>
                    <a:p>
                      <a:pPr algn="ctr">
                        <a:spcAft>
                          <a:spcPts val="0"/>
                        </a:spcAft>
                      </a:pPr>
                      <a:r>
                        <a:rPr lang="en-US" sz="800">
                          <a:effectLst/>
                        </a:rPr>
                        <a:t>Recommendation</a:t>
                      </a:r>
                      <a:endParaRPr lang="en-IN" sz="750" b="1" i="1">
                        <a:effectLst/>
                        <a:latin typeface="Times New Roman"/>
                        <a:ea typeface="SimSun"/>
                      </a:endParaRPr>
                    </a:p>
                  </a:txBody>
                  <a:tcPr marL="68580" marR="68580" marT="0" marB="0" anchor="ctr"/>
                </a:tc>
                <a:extLst>
                  <a:ext uri="{0D108BD9-81ED-4DB2-BD59-A6C34878D82A}">
                    <a16:rowId xmlns:a16="http://schemas.microsoft.com/office/drawing/2014/main" val="10000"/>
                  </a:ext>
                </a:extLst>
              </a:tr>
              <a:tr h="261653">
                <a:tc>
                  <a:txBody>
                    <a:bodyPr/>
                    <a:lstStyle/>
                    <a:p>
                      <a:pPr algn="ctr">
                        <a:spcAft>
                          <a:spcPts val="0"/>
                        </a:spcAft>
                      </a:pPr>
                      <a:r>
                        <a:rPr lang="en-US" sz="800" dirty="0">
                          <a:effectLst/>
                        </a:rPr>
                        <a:t>Amazon (AMZN)</a:t>
                      </a:r>
                      <a:endParaRPr lang="en-IN" sz="800" dirty="0">
                        <a:effectLst/>
                        <a:latin typeface="Times New Roman"/>
                        <a:ea typeface="SimSun"/>
                      </a:endParaRPr>
                    </a:p>
                  </a:txBody>
                  <a:tcPr marL="68580" marR="68580" marT="0" marB="0" anchor="ctr"/>
                </a:tc>
                <a:tc>
                  <a:txBody>
                    <a:bodyPr/>
                    <a:lstStyle/>
                    <a:p>
                      <a:pPr algn="ctr">
                        <a:spcAft>
                          <a:spcPts val="0"/>
                        </a:spcAft>
                      </a:pPr>
                      <a:r>
                        <a:rPr lang="en-US" sz="800">
                          <a:effectLst/>
                        </a:rPr>
                        <a:t>SELL</a:t>
                      </a:r>
                      <a:endParaRPr lang="en-IN" sz="1000">
                        <a:effectLst/>
                        <a:latin typeface="Times New Roman"/>
                        <a:ea typeface="SimSun"/>
                      </a:endParaRPr>
                    </a:p>
                  </a:txBody>
                  <a:tcPr marL="68580" marR="68580" marT="0" marB="0" anchor="ctr"/>
                </a:tc>
                <a:extLst>
                  <a:ext uri="{0D108BD9-81ED-4DB2-BD59-A6C34878D82A}">
                    <a16:rowId xmlns:a16="http://schemas.microsoft.com/office/drawing/2014/main" val="10001"/>
                  </a:ext>
                </a:extLst>
              </a:tr>
              <a:tr h="237067">
                <a:tc>
                  <a:txBody>
                    <a:bodyPr/>
                    <a:lstStyle/>
                    <a:p>
                      <a:pPr algn="ctr">
                        <a:spcAft>
                          <a:spcPts val="0"/>
                        </a:spcAft>
                      </a:pPr>
                      <a:r>
                        <a:rPr lang="en-US" sz="800">
                          <a:effectLst/>
                        </a:rPr>
                        <a:t>Tata Consultancy Services (TCS)</a:t>
                      </a:r>
                      <a:endParaRPr lang="en-IN" sz="800">
                        <a:effectLst/>
                        <a:latin typeface="Times New Roman"/>
                        <a:ea typeface="SimSun"/>
                      </a:endParaRPr>
                    </a:p>
                  </a:txBody>
                  <a:tcPr marL="68580" marR="68580" marT="0" marB="0" anchor="ctr"/>
                </a:tc>
                <a:tc>
                  <a:txBody>
                    <a:bodyPr/>
                    <a:lstStyle/>
                    <a:p>
                      <a:pPr algn="ctr">
                        <a:spcAft>
                          <a:spcPts val="0"/>
                        </a:spcAft>
                      </a:pPr>
                      <a:r>
                        <a:rPr lang="en-US" sz="800" dirty="0">
                          <a:effectLst/>
                        </a:rPr>
                        <a:t>BUY</a:t>
                      </a:r>
                      <a:endParaRPr lang="en-IN" sz="1000" dirty="0">
                        <a:effectLst/>
                        <a:latin typeface="Times New Roman"/>
                        <a:ea typeface="SimSun"/>
                      </a:endParaRPr>
                    </a:p>
                  </a:txBody>
                  <a:tcPr marL="68580" marR="68580" marT="0" marB="0" anchor="ctr"/>
                </a:tc>
                <a:extLst>
                  <a:ext uri="{0D108BD9-81ED-4DB2-BD59-A6C34878D82A}">
                    <a16:rowId xmlns:a16="http://schemas.microsoft.com/office/drawing/2014/main" val="10002"/>
                  </a:ext>
                </a:extLst>
              </a:tr>
              <a:tr h="238823">
                <a:tc>
                  <a:txBody>
                    <a:bodyPr/>
                    <a:lstStyle/>
                    <a:p>
                      <a:pPr algn="ctr">
                        <a:spcAft>
                          <a:spcPts val="0"/>
                        </a:spcAft>
                      </a:pPr>
                      <a:r>
                        <a:rPr lang="en-US" sz="800" dirty="0">
                          <a:effectLst/>
                        </a:rPr>
                        <a:t>Tesla (TSLA)</a:t>
                      </a:r>
                      <a:endParaRPr lang="en-IN" sz="800" dirty="0">
                        <a:effectLst/>
                        <a:latin typeface="Times New Roman"/>
                        <a:ea typeface="SimSun"/>
                      </a:endParaRPr>
                    </a:p>
                  </a:txBody>
                  <a:tcPr marL="68580" marR="68580" marT="0" marB="0" anchor="ctr"/>
                </a:tc>
                <a:tc>
                  <a:txBody>
                    <a:bodyPr/>
                    <a:lstStyle/>
                    <a:p>
                      <a:pPr algn="ctr">
                        <a:spcAft>
                          <a:spcPts val="0"/>
                        </a:spcAft>
                      </a:pPr>
                      <a:r>
                        <a:rPr lang="en-US" sz="800" dirty="0">
                          <a:effectLst/>
                        </a:rPr>
                        <a:t>BUY</a:t>
                      </a:r>
                      <a:endParaRPr lang="en-IN" sz="1000" dirty="0">
                        <a:effectLst/>
                        <a:latin typeface="Times New Roman"/>
                        <a:ea typeface="SimSun"/>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214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6" name="Table 5">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graphicFrame>
        <p:nvGraphicFramePr>
          <p:cNvPr id="11" name="Table 10">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126054017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en-US" sz="2000" dirty="0">
                        <a:latin typeface="Times New Roman" panose="02020603050405020304" pitchFamily="18"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050" name="Picture 2" descr="Models Accuracy For AMZN Stock Price"/>
          <p:cNvPicPr>
            <a:picLocks noChangeAspect="1" noChangeArrowheads="1"/>
          </p:cNvPicPr>
          <p:nvPr/>
        </p:nvPicPr>
        <p:blipFill>
          <a:blip r:embed="rId2">
            <a:extLst>
              <a:ext uri="{28A0092B-C50C-407E-A947-70E740481C1C}">
                <a14:useLocalDpi xmlns:a14="http://schemas.microsoft.com/office/drawing/2010/main" val="0"/>
              </a:ext>
            </a:extLst>
          </a:blip>
          <a:srcRect l="1469" t="4333" r="13208" b="34712"/>
          <a:stretch>
            <a:fillRect/>
          </a:stretch>
        </p:blipFill>
        <p:spPr bwMode="auto">
          <a:xfrm>
            <a:off x="1163769" y="1351128"/>
            <a:ext cx="9737766" cy="482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5978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TotalTime>
  <Words>1665</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Tahoma</vt:lpstr>
      <vt:lpstr>Times New Roman</vt:lpstr>
      <vt:lpstr>Wingdings</vt:lpstr>
      <vt:lpstr>Office Theme</vt:lpstr>
      <vt:lpstr>Unveiling Stock Market Trends Through Predictive Analytics and Sentiment Analysis: InsightfulEquity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Aanjey Mani Tripathi</dc:creator>
  <cp:lastModifiedBy>Ekansh Singhal</cp:lastModifiedBy>
  <cp:revision>43</cp:revision>
  <dcterms:created xsi:type="dcterms:W3CDTF">2024-01-23T06:26:43Z</dcterms:created>
  <dcterms:modified xsi:type="dcterms:W3CDTF">2024-04-18T05:45:25Z</dcterms:modified>
</cp:coreProperties>
</file>